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29"/>
  </p:notesMasterIdLst>
  <p:sldIdLst>
    <p:sldId id="273" r:id="rId5"/>
    <p:sldId id="257" r:id="rId6"/>
    <p:sldId id="264" r:id="rId7"/>
    <p:sldId id="259" r:id="rId8"/>
    <p:sldId id="263" r:id="rId9"/>
    <p:sldId id="275" r:id="rId10"/>
    <p:sldId id="276" r:id="rId11"/>
    <p:sldId id="277" r:id="rId12"/>
    <p:sldId id="278" r:id="rId13"/>
    <p:sldId id="279" r:id="rId14"/>
    <p:sldId id="280" r:id="rId15"/>
    <p:sldId id="281" r:id="rId16"/>
    <p:sldId id="282" r:id="rId17"/>
    <p:sldId id="283" r:id="rId18"/>
    <p:sldId id="284" r:id="rId19"/>
    <p:sldId id="285" r:id="rId20"/>
    <p:sldId id="286" r:id="rId21"/>
    <p:sldId id="287" r:id="rId22"/>
    <p:sldId id="260" r:id="rId23"/>
    <p:sldId id="272" r:id="rId24"/>
    <p:sldId id="262" r:id="rId25"/>
    <p:sldId id="268" r:id="rId26"/>
    <p:sldId id="266" r:id="rId27"/>
    <p:sldId id="274"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2" clrIdx="0">
    <p:extLst>
      <p:ext uri="{19B8F6BF-5375-455C-9EA6-DF929625EA0E}">
        <p15:presenceInfo xmlns:p15="http://schemas.microsoft.com/office/powerpoint/2012/main" userId="Administrat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90" autoAdjust="0"/>
    <p:restoredTop sz="94660"/>
  </p:normalViewPr>
  <p:slideViewPr>
    <p:cSldViewPr snapToGrid="0">
      <p:cViewPr varScale="1">
        <p:scale>
          <a:sx n="110" d="100"/>
          <a:sy n="110" d="100"/>
        </p:scale>
        <p:origin x="690"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FD1397-088E-428D-8037-CBDFA6AAC93B}" type="datetimeFigureOut">
              <a:rPr lang="en-US" smtClean="0"/>
              <a:t>10/25/2023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13319E-8957-499E-97B4-F77E4E944142}" type="slidenum">
              <a:rPr lang="en-US" smtClean="0"/>
              <a:t>‹#›</a:t>
            </a:fld>
            <a:endParaRPr lang="en-US"/>
          </a:p>
        </p:txBody>
      </p:sp>
    </p:spTree>
    <p:extLst>
      <p:ext uri="{BB962C8B-B14F-4D97-AF65-F5344CB8AC3E}">
        <p14:creationId xmlns:p14="http://schemas.microsoft.com/office/powerpoint/2010/main" val="3540418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45151-1CD7-3BF8-13C4-EA5CA9668A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A6FAF3-0AE3-1DBC-678A-18E695CE7A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F253FD-385F-60B2-A9F7-9AA9EF43C8CA}"/>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5" name="Footer Placeholder 4">
            <a:extLst>
              <a:ext uri="{FF2B5EF4-FFF2-40B4-BE49-F238E27FC236}">
                <a16:creationId xmlns:a16="http://schemas.microsoft.com/office/drawing/2014/main" id="{7DCE24BD-63C5-F45B-87E4-631DE2EA0D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5566E9-AD30-7149-F50C-EC76F9D124A5}"/>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32262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24F7D-E111-AB6B-63F4-D915573285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6A35C4-B319-E564-4064-6EA878FC75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EAA924-18B4-A147-E5CA-26A9D59AC607}"/>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5" name="Footer Placeholder 4">
            <a:extLst>
              <a:ext uri="{FF2B5EF4-FFF2-40B4-BE49-F238E27FC236}">
                <a16:creationId xmlns:a16="http://schemas.microsoft.com/office/drawing/2014/main" id="{3B0CF2A2-E146-ACF3-D730-1F377A55CE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A68944-86E0-5E7A-44DE-D5A52C284652}"/>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99141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D4C1B-26FA-A0A7-BD22-52F94795E7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3EF746-9A6B-32CD-2665-BE72A2713D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9E53CC-EDA1-355E-EE7C-8C15FD5872F3}"/>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5" name="Footer Placeholder 4">
            <a:extLst>
              <a:ext uri="{FF2B5EF4-FFF2-40B4-BE49-F238E27FC236}">
                <a16:creationId xmlns:a16="http://schemas.microsoft.com/office/drawing/2014/main" id="{E55BC65C-0C42-96CF-543F-1434C819AC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F8E874-66FB-7E39-FB16-BC83D44C332B}"/>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028506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FA302-94E2-7BE7-32B7-30F27C61AA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AAEBA1-7914-DF17-DA79-2E5F10638B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C471F1-516C-12D1-0C93-02120D5A4C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0B0D52-9261-32E7-B89A-F2572E08C609}"/>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6" name="Footer Placeholder 5">
            <a:extLst>
              <a:ext uri="{FF2B5EF4-FFF2-40B4-BE49-F238E27FC236}">
                <a16:creationId xmlns:a16="http://schemas.microsoft.com/office/drawing/2014/main" id="{AA907DF8-0472-4362-D1EE-9C04A29EA6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E4BA44-41D6-CBF8-3F70-A5AC0B1F1BFB}"/>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964153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27355-AA9B-425A-37E2-1A254B2F467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37D27E-7998-E4FF-3C83-B787268B83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113138-072D-74E9-CCAD-255707EA7DF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AC06B7-5820-9FE6-6E63-1D2FE825A0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0F14B2-41B6-A71E-2AF7-2E7161A7B2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62AA8F-2F22-51AE-F2D6-9CAC2B596546}"/>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8" name="Footer Placeholder 7">
            <a:extLst>
              <a:ext uri="{FF2B5EF4-FFF2-40B4-BE49-F238E27FC236}">
                <a16:creationId xmlns:a16="http://schemas.microsoft.com/office/drawing/2014/main" id="{1BAC837B-B424-4694-F688-72E9CDBDEF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975C32-ED3D-9B76-A7EB-B9A566B83056}"/>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4128075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B357C-D84A-DD7D-EF31-1432664628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7BD3AE-4C17-B77C-0678-609A95C7E250}"/>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4" name="Footer Placeholder 3">
            <a:extLst>
              <a:ext uri="{FF2B5EF4-FFF2-40B4-BE49-F238E27FC236}">
                <a16:creationId xmlns:a16="http://schemas.microsoft.com/office/drawing/2014/main" id="{CF78884C-6C5E-FFEC-4AA8-F3C0DB9AF2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F3CE62-2FD9-4FEC-21E6-B249516BFA2A}"/>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10546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BE74F-05B0-404D-EBAD-C71BCC3472A8}"/>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3" name="Footer Placeholder 2">
            <a:extLst>
              <a:ext uri="{FF2B5EF4-FFF2-40B4-BE49-F238E27FC236}">
                <a16:creationId xmlns:a16="http://schemas.microsoft.com/office/drawing/2014/main" id="{9BEB231E-112F-8B2A-88DE-A9D635753C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31873F-853A-3EA5-598E-F42A0E0689C8}"/>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2030923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E7F50-1328-6B05-04BE-2E19A13579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CEA4D0-E354-10F4-5FCE-3DDC6434AC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4A3B1F-1889-48F7-0B5F-C43FFA563B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CB1F31-6EE5-9BD9-AEF6-9B4D00521770}"/>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6" name="Footer Placeholder 5">
            <a:extLst>
              <a:ext uri="{FF2B5EF4-FFF2-40B4-BE49-F238E27FC236}">
                <a16:creationId xmlns:a16="http://schemas.microsoft.com/office/drawing/2014/main" id="{12CC8D46-89CA-8856-5B27-50A56F96F8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6EA1A5-77DB-4132-B048-DA78683763AA}"/>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2846361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DBD4C-4239-B373-0120-8379B94B9B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BAE692-0600-60B3-9184-89779B33EA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17F3BE-4ED6-C65F-FC3D-0C1B863E97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B133B5-62A4-78AC-10A8-D6AE37288C7E}"/>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6" name="Footer Placeholder 5">
            <a:extLst>
              <a:ext uri="{FF2B5EF4-FFF2-40B4-BE49-F238E27FC236}">
                <a16:creationId xmlns:a16="http://schemas.microsoft.com/office/drawing/2014/main" id="{AEA4D515-B1D4-B0CD-6B08-E3D15B2AEF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1A4394-6830-3023-A498-CC638D088C5D}"/>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465173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FD3DC-3D97-70B8-FD04-5F77E47EB3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3135E6-0FE4-E8DD-6F37-F41EFC5E40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0CFF72-C352-6716-49F2-951DCA2CC0B0}"/>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5" name="Footer Placeholder 4">
            <a:extLst>
              <a:ext uri="{FF2B5EF4-FFF2-40B4-BE49-F238E27FC236}">
                <a16:creationId xmlns:a16="http://schemas.microsoft.com/office/drawing/2014/main" id="{48D8B3B9-9F44-4224-CE2A-B5DF6D8027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85BFB4-07D4-39A9-664F-A0D850D016CE}"/>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89209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7C0B15-61B6-7F80-B95D-5DF90FA4B8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99D1AD-0DCB-14A5-05B4-C0441FC9BD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B0C089-8CB3-17D1-958E-355E50E466FA}"/>
              </a:ext>
            </a:extLst>
          </p:cNvPr>
          <p:cNvSpPr>
            <a:spLocks noGrp="1"/>
          </p:cNvSpPr>
          <p:nvPr>
            <p:ph type="dt" sz="half" idx="10"/>
          </p:nvPr>
        </p:nvSpPr>
        <p:spPr/>
        <p:txBody>
          <a:bodyPr/>
          <a:lstStyle/>
          <a:p>
            <a:fld id="{FDECB6B2-8165-4191-91FD-A0CFF2EF54B0}" type="datetimeFigureOut">
              <a:rPr lang="en-US" smtClean="0"/>
              <a:t>10/25/2023</a:t>
            </a:fld>
            <a:endParaRPr lang="en-US"/>
          </a:p>
        </p:txBody>
      </p:sp>
      <p:sp>
        <p:nvSpPr>
          <p:cNvPr id="5" name="Footer Placeholder 4">
            <a:extLst>
              <a:ext uri="{FF2B5EF4-FFF2-40B4-BE49-F238E27FC236}">
                <a16:creationId xmlns:a16="http://schemas.microsoft.com/office/drawing/2014/main" id="{434353CF-9F74-090F-05B9-6C736DFFB7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57A790-A092-9DB6-D512-58CD729EF2B9}"/>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730623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19560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76596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07039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69104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18227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9118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7670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32306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23165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72144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88342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49851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7742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321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89402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24851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8338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6349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46141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8677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468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951799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77968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50291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24048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80572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90451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44386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80166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79582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50486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10/25/2023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222975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FDB3CE-6B9C-2205-2880-CA62928A09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AB6F2A-36BD-9E20-704E-59BE3A63B3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795870-1987-A6B7-0204-9EB13C7684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CB6B2-8165-4191-91FD-A0CFF2EF54B0}" type="datetimeFigureOut">
              <a:rPr lang="en-US" smtClean="0"/>
              <a:t>10/25/2023</a:t>
            </a:fld>
            <a:endParaRPr lang="en-US"/>
          </a:p>
        </p:txBody>
      </p:sp>
      <p:sp>
        <p:nvSpPr>
          <p:cNvPr id="5" name="Footer Placeholder 4">
            <a:extLst>
              <a:ext uri="{FF2B5EF4-FFF2-40B4-BE49-F238E27FC236}">
                <a16:creationId xmlns:a16="http://schemas.microsoft.com/office/drawing/2014/main" id="{E17742A2-3F02-02A2-FA51-14A1251921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16E9D4-9F0C-E2A6-F304-D66AEC22DF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D3572C-A57F-42D7-A0F3-B249EEE430E0}" type="slidenum">
              <a:rPr lang="en-US" smtClean="0"/>
              <a:t>‹#›</a:t>
            </a:fld>
            <a:endParaRPr lang="en-US"/>
          </a:p>
        </p:txBody>
      </p:sp>
    </p:spTree>
    <p:extLst>
      <p:ext uri="{BB962C8B-B14F-4D97-AF65-F5344CB8AC3E}">
        <p14:creationId xmlns:p14="http://schemas.microsoft.com/office/powerpoint/2010/main" val="3434640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0561612"/>
      </p:ext>
    </p:extLst>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34384562"/>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10/25/2023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59398895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3-tap-1/1/134/83/"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3-tap-1/1/134/83/"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youtu.be/uS1_bYcgI9A"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7.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sv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9.svg"/></Relationships>
</file>

<file path=ppt/slides/_rels/slide12.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13.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14.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15.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16.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11.sv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5.svg"/></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tieng-viet-3-tap-1/1/134/84/" TargetMode="External"/><Relationship Id="rId2" Type="http://schemas.openxmlformats.org/officeDocument/2006/relationships/image" Target="../media/image3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4" Type="http://schemas.openxmlformats.org/officeDocument/2006/relationships/image" Target="../media/image39.svg"/></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tieng-viet-3-tap-1/1/134/83/" TargetMode="External"/><Relationship Id="rId2" Type="http://schemas.openxmlformats.org/officeDocument/2006/relationships/image" Target="../media/image4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s>
</file>

<file path=ppt/slides/_rels/slide2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49.jpg"/><Relationship Id="rId1" Type="http://schemas.openxmlformats.org/officeDocument/2006/relationships/slideLayout" Target="../slideLayouts/slideLayout33.xml"/><Relationship Id="rId6" Type="http://schemas.openxmlformats.org/officeDocument/2006/relationships/image" Target="../media/image51.png"/><Relationship Id="rId5" Type="http://schemas.microsoft.com/office/2007/relationships/hdphoto" Target="../media/hdphoto2.wdp"/><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453354" y="1781443"/>
            <a:ext cx="13235781"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a:ln>
                  <a:noFill/>
                </a:ln>
                <a:solidFill>
                  <a:srgbClr val="002060"/>
                </a:solidFill>
                <a:effectLst/>
                <a:uLnTx/>
                <a:uFillTx/>
                <a:latin typeface="UTM Avo" panose="02040603050506020204" pitchFamily="18" charset="0"/>
                <a:cs typeface="Calibri"/>
                <a:sym typeface="Calibri"/>
              </a:rPr>
              <a:t>Tuần 12</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a:ln>
                  <a:noFill/>
                </a:ln>
                <a:solidFill>
                  <a:srgbClr val="FF0000"/>
                </a:solidFill>
                <a:effectLst/>
                <a:uLnTx/>
                <a:uFillTx/>
                <a:latin typeface="UTM Avo" panose="02040603050506020204" pitchFamily="18" charset="0"/>
                <a:cs typeface="Arial" panose="020B0604020202020204" pitchFamily="34" charset="0"/>
                <a:sym typeface="Calibri"/>
              </a:rPr>
              <a:t>Kể chuyện</a:t>
            </a:r>
            <a:r>
              <a:rPr kumimoji="0" lang="en-US" sz="5200" b="1" i="0" u="none" strike="noStrike" kern="0" cap="none" spc="0" normalizeH="0" baseline="0" noProof="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vi-VN" sz="5200" b="1" i="0" u="none" strike="noStrike" kern="0" cap="none" spc="0" normalizeH="0" baseline="0" noProof="0">
                <a:ln>
                  <a:noFill/>
                </a:ln>
                <a:solidFill>
                  <a:srgbClr val="FF0000"/>
                </a:solidFill>
                <a:effectLst/>
                <a:uLnTx/>
                <a:uFillTx/>
                <a:latin typeface="UTM Avo" panose="02040603050506020204" pitchFamily="18" charset="0"/>
                <a:cs typeface="Arial" panose="020B0604020202020204" pitchFamily="34" charset="0"/>
                <a:sym typeface="Calibri"/>
              </a:rPr>
              <a:t>Chiếc gương</a:t>
            </a:r>
            <a:endPar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
        <p:nvSpPr>
          <p:cNvPr id="3" name="TextBox 2">
            <a:extLst>
              <a:ext uri="{FF2B5EF4-FFF2-40B4-BE49-F238E27FC236}">
                <a16:creationId xmlns:a16="http://schemas.microsoft.com/office/drawing/2014/main" id="{5DD7D905-B160-9B0E-1056-0CB3C360A46E}"/>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3</a:t>
            </a:r>
          </a:p>
        </p:txBody>
      </p:sp>
      <p:sp>
        <p:nvSpPr>
          <p:cNvPr id="4" name="Rectangle 3">
            <a:extLst>
              <a:ext uri="{FF2B5EF4-FFF2-40B4-BE49-F238E27FC236}">
                <a16:creationId xmlns:a16="http://schemas.microsoft.com/office/drawing/2014/main" id="{EF792873-23C6-749E-47EF-82B3AF5881C2}"/>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25ADEC2-6003-30F1-F45C-8372529B5794}"/>
              </a:ext>
            </a:extLst>
          </p:cNvPr>
          <p:cNvGrpSpPr/>
          <p:nvPr/>
        </p:nvGrpSpPr>
        <p:grpSpPr>
          <a:xfrm>
            <a:off x="10358204" y="746200"/>
            <a:ext cx="1723870" cy="1961132"/>
            <a:chOff x="930253" y="1555705"/>
            <a:chExt cx="1279160" cy="1383409"/>
          </a:xfrm>
        </p:grpSpPr>
        <p:pic>
          <p:nvPicPr>
            <p:cNvPr id="3" name="Picture 2">
              <a:hlinkClick r:id="rId3"/>
              <a:extLst>
                <a:ext uri="{FF2B5EF4-FFF2-40B4-BE49-F238E27FC236}">
                  <a16:creationId xmlns:a16="http://schemas.microsoft.com/office/drawing/2014/main" id="{CE500A70-66E9-272D-FC1D-3A739C4D27C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FF318E22-B356-D3BF-617C-77DE605020CE}"/>
                </a:ext>
              </a:extLst>
            </p:cNvPr>
            <p:cNvSpPr txBox="1"/>
            <p:nvPr/>
          </p:nvSpPr>
          <p:spPr>
            <a:xfrm>
              <a:off x="930253" y="2526606"/>
              <a:ext cx="1279160" cy="412508"/>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59894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27.png">
            <a:extLst>
              <a:ext uri="{FF2B5EF4-FFF2-40B4-BE49-F238E27FC236}">
                <a16:creationId xmlns:a16="http://schemas.microsoft.com/office/drawing/2014/main" id="{3CE93A0D-CFDF-F80D-C87F-FADF68B1F16F}"/>
              </a:ext>
            </a:extLst>
          </p:cNvPr>
          <p:cNvPicPr/>
          <p:nvPr/>
        </p:nvPicPr>
        <p:blipFill>
          <a:blip r:embed="rId3"/>
          <a:srcRect/>
          <a:stretch>
            <a:fillRect/>
          </a:stretch>
        </p:blipFill>
        <p:spPr>
          <a:xfrm>
            <a:off x="1278661" y="1970549"/>
            <a:ext cx="2607176" cy="309873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 name="TextBox 2">
            <a:extLst>
              <a:ext uri="{FF2B5EF4-FFF2-40B4-BE49-F238E27FC236}">
                <a16:creationId xmlns:a16="http://schemas.microsoft.com/office/drawing/2014/main" id="{92E1E9F2-2153-A1D3-3758-C200ED634573}"/>
              </a:ext>
            </a:extLst>
          </p:cNvPr>
          <p:cNvSpPr txBox="1"/>
          <p:nvPr/>
        </p:nvSpPr>
        <p:spPr>
          <a:xfrm>
            <a:off x="1110622" y="5315510"/>
            <a:ext cx="2943253" cy="461665"/>
          </a:xfrm>
          <a:prstGeom prst="rect">
            <a:avLst/>
          </a:prstGeom>
          <a:noFill/>
        </p:spPr>
        <p:txBody>
          <a:bodyPr wrap="square" rtlCol="0">
            <a:spAutoFit/>
          </a:bodyPr>
          <a:lstStyle/>
          <a:p>
            <a:pPr algn="ctr"/>
            <a:r>
              <a:rPr lang="en-US" sz="2400" dirty="0">
                <a:latin typeface="UTM Avo" panose="02040603050506020204" pitchFamily="18" charset="0"/>
                <a:cs typeface="Arial" panose="020B0604020202020204" pitchFamily="34" charset="0"/>
              </a:rPr>
              <a:t>Thomas Edison</a:t>
            </a:r>
          </a:p>
        </p:txBody>
      </p:sp>
      <p:sp>
        <p:nvSpPr>
          <p:cNvPr id="4" name="TextBox 3">
            <a:extLst>
              <a:ext uri="{FF2B5EF4-FFF2-40B4-BE49-F238E27FC236}">
                <a16:creationId xmlns:a16="http://schemas.microsoft.com/office/drawing/2014/main" id="{DA744164-FA5F-65B5-13B8-A707C668131F}"/>
              </a:ext>
            </a:extLst>
          </p:cNvPr>
          <p:cNvSpPr txBox="1"/>
          <p:nvPr/>
        </p:nvSpPr>
        <p:spPr>
          <a:xfrm>
            <a:off x="4225993" y="1823076"/>
            <a:ext cx="7481324" cy="2942024"/>
          </a:xfrm>
          <a:prstGeom prst="rect">
            <a:avLst/>
          </a:prstGeom>
          <a:noFill/>
        </p:spPr>
        <p:txBody>
          <a:bodyPr wrap="square" rtlCol="0">
            <a:spAutoFit/>
          </a:bodyPr>
          <a:lstStyle/>
          <a:p>
            <a:pPr marL="457200" indent="-457200" algn="just">
              <a:lnSpc>
                <a:spcPct val="150000"/>
              </a:lnSpc>
              <a:buFont typeface="Wingdings" panose="05000000000000000000" pitchFamily="2" charset="2"/>
              <a:buChar char="Ø"/>
            </a:pPr>
            <a:r>
              <a:rPr lang="nl-NL" dirty="0">
                <a:solidFill>
                  <a:srgbClr val="000000"/>
                </a:solidFill>
                <a:latin typeface="UTM Avo" panose="02040603050506020204" pitchFamily="18" charset="0"/>
                <a:ea typeface="Calibri" panose="020F0502020204030204" pitchFamily="34" charset="0"/>
                <a:cs typeface="Arial" panose="020B0604020202020204" pitchFamily="34" charset="0"/>
              </a:rPr>
              <a:t>L</a:t>
            </a:r>
            <a:r>
              <a:rPr lang="nl-NL" dirty="0">
                <a:solidFill>
                  <a:srgbClr val="000000"/>
                </a:solidFill>
                <a:effectLst/>
                <a:latin typeface="UTM Avo" panose="02040603050506020204" pitchFamily="18" charset="0"/>
                <a:ea typeface="Calibri" panose="020F0502020204030204" pitchFamily="34" charset="0"/>
                <a:cs typeface="Arial" panose="020B0604020202020204" pitchFamily="34" charset="0"/>
              </a:rPr>
              <a:t>à một nhà phát minh và thương nhân đã phát triển rất nhiều thiết bị có ảnh hưởng lớn tới cuộc sống trong thế kỷ 20. </a:t>
            </a:r>
          </a:p>
          <a:p>
            <a:pPr marL="457200" indent="-457200" algn="just">
              <a:lnSpc>
                <a:spcPct val="150000"/>
              </a:lnSpc>
              <a:buFont typeface="Wingdings" panose="05000000000000000000" pitchFamily="2" charset="2"/>
              <a:buChar char="Ø"/>
            </a:pPr>
            <a:r>
              <a:rPr lang="nl-NL" dirty="0">
                <a:solidFill>
                  <a:srgbClr val="000000"/>
                </a:solidFill>
                <a:effectLst/>
                <a:latin typeface="UTM Avo" panose="02040603050506020204" pitchFamily="18" charset="0"/>
                <a:ea typeface="Calibri" panose="020F0502020204030204" pitchFamily="34" charset="0"/>
                <a:cs typeface="Arial" panose="020B0604020202020204" pitchFamily="34" charset="0"/>
              </a:rPr>
              <a:t>Một số phát minh được gán cho ông, tuy ông không hoàn toàn là người đầu tiên có ý tưởng đó, nhưng sau khi bằng sáng chế đầu tiên được thay đổi nó trở thành của </a:t>
            </a:r>
            <a:r>
              <a:rPr lang="nl-NL" dirty="0">
                <a:solidFill>
                  <a:srgbClr val="000000"/>
                </a:solidFill>
                <a:latin typeface="UTM Avo" panose="02040603050506020204" pitchFamily="18" charset="0"/>
                <a:ea typeface="Calibri" panose="020F0502020204030204" pitchFamily="34" charset="0"/>
                <a:cs typeface="Arial" panose="020B0604020202020204" pitchFamily="34" charset="0"/>
              </a:rPr>
              <a:t>ông.</a:t>
            </a:r>
            <a:endParaRPr lang="nl-NL"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p>
            <a:pPr marL="457200" indent="-457200" algn="just">
              <a:lnSpc>
                <a:spcPct val="150000"/>
              </a:lnSpc>
              <a:buFont typeface="Wingdings" panose="05000000000000000000" pitchFamily="2" charset="2"/>
              <a:buChar char="Ø"/>
            </a:pPr>
            <a:r>
              <a:rPr lang="nl-NL" dirty="0">
                <a:solidFill>
                  <a:srgbClr val="000000"/>
                </a:solidFill>
                <a:effectLst/>
                <a:latin typeface="UTM Avo" panose="02040603050506020204" pitchFamily="18" charset="0"/>
                <a:ea typeface="Calibri" panose="020F0502020204030204" pitchFamily="34" charset="0"/>
                <a:cs typeface="Arial" panose="020B0604020202020204" pitchFamily="34" charset="0"/>
              </a:rPr>
              <a:t>Ông được coi là một trong những nhà phát minh, nhà khoa học vĩ đại và giàu ý tưởng nhất trong lịch sử.</a:t>
            </a:r>
            <a:endParaRPr lang="en-US" dirty="0">
              <a:effectLst/>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892888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ircle(in)">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39BE3C1-056A-5FF3-DE6C-4C4AA1E8FA0F}"/>
              </a:ext>
            </a:extLst>
          </p:cNvPr>
          <p:cNvGrpSpPr/>
          <p:nvPr/>
        </p:nvGrpSpPr>
        <p:grpSpPr>
          <a:xfrm>
            <a:off x="10358204" y="746200"/>
            <a:ext cx="1723870" cy="1961132"/>
            <a:chOff x="930253" y="1555705"/>
            <a:chExt cx="1279160" cy="1383409"/>
          </a:xfrm>
        </p:grpSpPr>
        <p:pic>
          <p:nvPicPr>
            <p:cNvPr id="3" name="Picture 2">
              <a:hlinkClick r:id="rId3"/>
              <a:extLst>
                <a:ext uri="{FF2B5EF4-FFF2-40B4-BE49-F238E27FC236}">
                  <a16:creationId xmlns:a16="http://schemas.microsoft.com/office/drawing/2014/main" id="{5AD8A479-2016-186D-3719-40EF5DE47AD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66732FB6-3324-23C7-CF19-C7164BBB7570}"/>
                </a:ext>
              </a:extLst>
            </p:cNvPr>
            <p:cNvSpPr txBox="1"/>
            <p:nvPr/>
          </p:nvSpPr>
          <p:spPr>
            <a:xfrm>
              <a:off x="930253" y="2526606"/>
              <a:ext cx="1279160" cy="412508"/>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843372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30FD49E-4D93-2C2D-5A58-4AB635F5AA65}"/>
              </a:ext>
            </a:extLst>
          </p:cNvPr>
          <p:cNvSpPr/>
          <p:nvPr/>
        </p:nvSpPr>
        <p:spPr>
          <a:xfrm>
            <a:off x="742950" y="1676400"/>
            <a:ext cx="657225" cy="381000"/>
          </a:xfrm>
          <a:prstGeom prst="roundRect">
            <a:avLst/>
          </a:prstGeom>
          <a:solidFill>
            <a:schemeClr val="accent2">
              <a:lumMod val="60000"/>
              <a:lumOff val="40000"/>
            </a:schemeClr>
          </a:solidFill>
          <a:ln w="28575">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chemeClr val="tx1"/>
                </a:solidFill>
                <a:latin typeface="UTM Avo" panose="02040603050506020204" pitchFamily="18" charset="0"/>
              </a:rPr>
              <a:t>01</a:t>
            </a:r>
          </a:p>
        </p:txBody>
      </p:sp>
      <p:sp>
        <p:nvSpPr>
          <p:cNvPr id="3" name="TextBox 2">
            <a:extLst>
              <a:ext uri="{FF2B5EF4-FFF2-40B4-BE49-F238E27FC236}">
                <a16:creationId xmlns:a16="http://schemas.microsoft.com/office/drawing/2014/main" id="{1042631C-78C0-4989-F736-0ECC5372A17C}"/>
              </a:ext>
            </a:extLst>
          </p:cNvPr>
          <p:cNvSpPr txBox="1"/>
          <p:nvPr/>
        </p:nvSpPr>
        <p:spPr>
          <a:xfrm>
            <a:off x="1466850" y="1667244"/>
            <a:ext cx="3914775" cy="430887"/>
          </a:xfrm>
          <a:prstGeom prst="rect">
            <a:avLst/>
          </a:prstGeom>
          <a:noFill/>
        </p:spPr>
        <p:txBody>
          <a:bodyPr wrap="square">
            <a:spAutoFit/>
          </a:bodyPr>
          <a:lstStyle/>
          <a:p>
            <a:r>
              <a:rPr lang="en-US" sz="2200" b="1">
                <a:latin typeface="UTM Avo" panose="02040603050506020204" pitchFamily="18" charset="0"/>
                <a:cs typeface="Arial" panose="020B0604020202020204" pitchFamily="34" charset="0"/>
              </a:rPr>
              <a:t>Giới thiệu câu chuyện</a:t>
            </a:r>
            <a:endParaRPr lang="en-US" sz="2200" dirty="0">
              <a:latin typeface="UTM Avo" panose="02040603050506020204" pitchFamily="18" charset="0"/>
            </a:endParaRPr>
          </a:p>
        </p:txBody>
      </p:sp>
      <p:sp>
        <p:nvSpPr>
          <p:cNvPr id="4" name="TextBox 3">
            <a:extLst>
              <a:ext uri="{FF2B5EF4-FFF2-40B4-BE49-F238E27FC236}">
                <a16:creationId xmlns:a16="http://schemas.microsoft.com/office/drawing/2014/main" id="{C1450A9B-B83A-A278-ED84-2FB4415A3AE3}"/>
              </a:ext>
            </a:extLst>
          </p:cNvPr>
          <p:cNvSpPr txBox="1"/>
          <p:nvPr/>
        </p:nvSpPr>
        <p:spPr>
          <a:xfrm>
            <a:off x="656478" y="2057400"/>
            <a:ext cx="16140433" cy="528286"/>
          </a:xfrm>
          <a:prstGeom prst="rect">
            <a:avLst/>
          </a:prstGeom>
          <a:noFill/>
        </p:spPr>
        <p:txBody>
          <a:bodyPr wrap="square" rtlCol="0">
            <a:spAutoFit/>
          </a:bodyPr>
          <a:lstStyle/>
          <a:p>
            <a:pPr>
              <a:lnSpc>
                <a:spcPct val="150000"/>
              </a:lnSpc>
            </a:pPr>
            <a:r>
              <a:rPr lang="en-US" sz="2200" i="1" dirty="0" err="1">
                <a:latin typeface="UTM Avo" panose="02040603050506020204" pitchFamily="18" charset="0"/>
                <a:cs typeface="Arial" panose="020B0604020202020204" pitchFamily="34" charset="0"/>
              </a:rPr>
              <a:t>Các</a:t>
            </a:r>
            <a:r>
              <a:rPr lang="en-US" sz="2200" i="1" dirty="0">
                <a:latin typeface="UTM Avo" panose="02040603050506020204" pitchFamily="18" charset="0"/>
                <a:cs typeface="Arial" panose="020B0604020202020204" pitchFamily="34" charset="0"/>
              </a:rPr>
              <a:t> </a:t>
            </a:r>
            <a:r>
              <a:rPr lang="en-US" sz="2200" i="1" dirty="0" err="1">
                <a:latin typeface="UTM Avo" panose="02040603050506020204" pitchFamily="18" charset="0"/>
                <a:cs typeface="Arial" panose="020B0604020202020204" pitchFamily="34" charset="0"/>
              </a:rPr>
              <a:t>em</a:t>
            </a:r>
            <a:r>
              <a:rPr lang="en-US" sz="2200" i="1" dirty="0">
                <a:latin typeface="UTM Avo" panose="02040603050506020204" pitchFamily="18" charset="0"/>
                <a:cs typeface="Arial" panose="020B0604020202020204" pitchFamily="34" charset="0"/>
              </a:rPr>
              <a:t> </a:t>
            </a:r>
            <a:r>
              <a:rPr lang="en-US" sz="2200" i="1" dirty="0" err="1">
                <a:latin typeface="UTM Avo" panose="02040603050506020204" pitchFamily="18" charset="0"/>
                <a:cs typeface="Arial" panose="020B0604020202020204" pitchFamily="34" charset="0"/>
              </a:rPr>
              <a:t>hãy</a:t>
            </a:r>
            <a:r>
              <a:rPr lang="en-US" sz="2200" i="1" dirty="0">
                <a:latin typeface="UTM Avo" panose="02040603050506020204" pitchFamily="18" charset="0"/>
                <a:cs typeface="Arial" panose="020B0604020202020204" pitchFamily="34" charset="0"/>
              </a:rPr>
              <a:t> </a:t>
            </a:r>
            <a:r>
              <a:rPr lang="en-US" sz="2200" i="1" dirty="0" err="1">
                <a:latin typeface="UTM Avo" panose="02040603050506020204" pitchFamily="18" charset="0"/>
                <a:cs typeface="Arial" panose="020B0604020202020204" pitchFamily="34" charset="0"/>
              </a:rPr>
              <a:t>đọc</a:t>
            </a:r>
            <a:r>
              <a:rPr lang="en-US" sz="2200" i="1" dirty="0">
                <a:latin typeface="UTM Avo" panose="02040603050506020204" pitchFamily="18" charset="0"/>
                <a:cs typeface="Arial" panose="020B0604020202020204" pitchFamily="34" charset="0"/>
              </a:rPr>
              <a:t> </a:t>
            </a:r>
            <a:r>
              <a:rPr lang="en-US" sz="2200" i="1" dirty="0" err="1">
                <a:latin typeface="UTM Avo" panose="02040603050506020204" pitchFamily="18" charset="0"/>
                <a:cs typeface="Arial" panose="020B0604020202020204" pitchFamily="34" charset="0"/>
              </a:rPr>
              <a:t>thầm</a:t>
            </a:r>
            <a:r>
              <a:rPr lang="en-US" sz="2200" i="1" dirty="0">
                <a:latin typeface="UTM Avo" panose="02040603050506020204" pitchFamily="18" charset="0"/>
                <a:cs typeface="Arial" panose="020B0604020202020204" pitchFamily="34" charset="0"/>
              </a:rPr>
              <a:t> </a:t>
            </a:r>
            <a:r>
              <a:rPr lang="en-US" sz="2200" i="1" dirty="0" err="1">
                <a:latin typeface="UTM Avo" panose="02040603050506020204" pitchFamily="18" charset="0"/>
                <a:cs typeface="Arial" panose="020B0604020202020204" pitchFamily="34" charset="0"/>
              </a:rPr>
              <a:t>tên</a:t>
            </a:r>
            <a:r>
              <a:rPr lang="en-US" sz="2200" i="1" dirty="0">
                <a:latin typeface="UTM Avo" panose="02040603050506020204" pitchFamily="18" charset="0"/>
                <a:cs typeface="Arial" panose="020B0604020202020204" pitchFamily="34" charset="0"/>
              </a:rPr>
              <a:t> </a:t>
            </a:r>
            <a:r>
              <a:rPr lang="en-US" sz="2200" i="1" dirty="0" err="1">
                <a:latin typeface="UTM Avo" panose="02040603050506020204" pitchFamily="18" charset="0"/>
                <a:cs typeface="Arial" panose="020B0604020202020204" pitchFamily="34" charset="0"/>
              </a:rPr>
              <a:t>bài</a:t>
            </a:r>
            <a:r>
              <a:rPr lang="en-US" sz="2200" i="1" dirty="0">
                <a:latin typeface="UTM Avo" panose="02040603050506020204" pitchFamily="18" charset="0"/>
                <a:cs typeface="Arial" panose="020B0604020202020204" pitchFamily="34" charset="0"/>
              </a:rPr>
              <a:t>, </a:t>
            </a:r>
            <a:r>
              <a:rPr lang="en-US" sz="2200" i="1" dirty="0" err="1">
                <a:latin typeface="UTM Avo" panose="02040603050506020204" pitchFamily="18" charset="0"/>
                <a:cs typeface="Arial" panose="020B0604020202020204" pitchFamily="34" charset="0"/>
              </a:rPr>
              <a:t>quan</a:t>
            </a:r>
            <a:r>
              <a:rPr lang="en-US" sz="2200" i="1" dirty="0">
                <a:latin typeface="UTM Avo" panose="02040603050506020204" pitchFamily="18" charset="0"/>
                <a:cs typeface="Arial" panose="020B0604020202020204" pitchFamily="34" charset="0"/>
              </a:rPr>
              <a:t> </a:t>
            </a:r>
            <a:r>
              <a:rPr lang="en-US" sz="2200" i="1" dirty="0" err="1">
                <a:latin typeface="UTM Avo" panose="02040603050506020204" pitchFamily="18" charset="0"/>
                <a:cs typeface="Arial" panose="020B0604020202020204" pitchFamily="34" charset="0"/>
              </a:rPr>
              <a:t>sát</a:t>
            </a:r>
            <a:r>
              <a:rPr lang="en-US" sz="2200" i="1" dirty="0">
                <a:latin typeface="UTM Avo" panose="02040603050506020204" pitchFamily="18" charset="0"/>
                <a:cs typeface="Arial" panose="020B0604020202020204" pitchFamily="34" charset="0"/>
              </a:rPr>
              <a:t> </a:t>
            </a:r>
            <a:r>
              <a:rPr lang="en-US" sz="2200" i="1" dirty="0" err="1">
                <a:latin typeface="UTM Avo" panose="02040603050506020204" pitchFamily="18" charset="0"/>
                <a:cs typeface="Arial" panose="020B0604020202020204" pitchFamily="34" charset="0"/>
              </a:rPr>
              <a:t>tranh</a:t>
            </a:r>
            <a:r>
              <a:rPr lang="en-US" sz="2200" i="1" dirty="0">
                <a:latin typeface="UTM Avo" panose="02040603050506020204" pitchFamily="18" charset="0"/>
                <a:cs typeface="Arial" panose="020B0604020202020204" pitchFamily="34" charset="0"/>
              </a:rPr>
              <a:t> </a:t>
            </a:r>
            <a:r>
              <a:rPr lang="en-US" sz="2200" i="1" dirty="0" err="1">
                <a:latin typeface="UTM Avo" panose="02040603050506020204" pitchFamily="18" charset="0"/>
                <a:cs typeface="Arial" panose="020B0604020202020204" pitchFamily="34" charset="0"/>
              </a:rPr>
              <a:t>minh</a:t>
            </a:r>
            <a:r>
              <a:rPr lang="en-US" sz="2200" i="1" dirty="0">
                <a:latin typeface="UTM Avo" panose="02040603050506020204" pitchFamily="18" charset="0"/>
                <a:cs typeface="Arial" panose="020B0604020202020204" pitchFamily="34" charset="0"/>
              </a:rPr>
              <a:t> </a:t>
            </a:r>
            <a:r>
              <a:rPr lang="en-US" sz="2200" i="1" dirty="0" err="1">
                <a:latin typeface="UTM Avo" panose="02040603050506020204" pitchFamily="18" charset="0"/>
                <a:cs typeface="Arial" panose="020B0604020202020204" pitchFamily="34" charset="0"/>
              </a:rPr>
              <a:t>họa</a:t>
            </a:r>
            <a:r>
              <a:rPr lang="en-US" sz="2200" i="1" dirty="0">
                <a:latin typeface="UTM Avo" panose="02040603050506020204" pitchFamily="18" charset="0"/>
                <a:cs typeface="Arial" panose="020B0604020202020204" pitchFamily="34" charset="0"/>
              </a:rPr>
              <a:t> </a:t>
            </a:r>
            <a:r>
              <a:rPr lang="en-US" sz="2200" i="1" dirty="0" err="1">
                <a:latin typeface="UTM Avo" panose="02040603050506020204" pitchFamily="18" charset="0"/>
                <a:cs typeface="Arial" panose="020B0604020202020204" pitchFamily="34" charset="0"/>
              </a:rPr>
              <a:t>và</a:t>
            </a:r>
            <a:r>
              <a:rPr lang="en-US" sz="2200" i="1" dirty="0">
                <a:latin typeface="UTM Avo" panose="02040603050506020204" pitchFamily="18" charset="0"/>
                <a:cs typeface="Arial" panose="020B0604020202020204" pitchFamily="34" charset="0"/>
              </a:rPr>
              <a:t> </a:t>
            </a:r>
            <a:r>
              <a:rPr lang="en-US" sz="2200" i="1" dirty="0" err="1">
                <a:latin typeface="UTM Avo" panose="02040603050506020204" pitchFamily="18" charset="0"/>
                <a:cs typeface="Arial" panose="020B0604020202020204" pitchFamily="34" charset="0"/>
              </a:rPr>
              <a:t>cho</a:t>
            </a:r>
            <a:r>
              <a:rPr lang="en-US" sz="2200" i="1" dirty="0">
                <a:latin typeface="UTM Avo" panose="02040603050506020204" pitchFamily="18" charset="0"/>
                <a:cs typeface="Arial" panose="020B0604020202020204" pitchFamily="34" charset="0"/>
              </a:rPr>
              <a:t> </a:t>
            </a:r>
            <a:r>
              <a:rPr lang="en-US" sz="2200" i="1" dirty="0" err="1">
                <a:latin typeface="UTM Avo" panose="02040603050506020204" pitchFamily="18" charset="0"/>
                <a:cs typeface="Arial" panose="020B0604020202020204" pitchFamily="34" charset="0"/>
              </a:rPr>
              <a:t>biết</a:t>
            </a:r>
            <a:r>
              <a:rPr lang="en-US" sz="2200" i="1" dirty="0">
                <a:latin typeface="UTM Avo" panose="02040603050506020204" pitchFamily="18" charset="0"/>
                <a:cs typeface="Arial" panose="020B0604020202020204" pitchFamily="34" charset="0"/>
              </a:rPr>
              <a:t>:</a:t>
            </a:r>
          </a:p>
        </p:txBody>
      </p:sp>
      <p:sp>
        <p:nvSpPr>
          <p:cNvPr id="5" name="TextBox 4">
            <a:extLst>
              <a:ext uri="{FF2B5EF4-FFF2-40B4-BE49-F238E27FC236}">
                <a16:creationId xmlns:a16="http://schemas.microsoft.com/office/drawing/2014/main" id="{737F673C-E692-E151-EB77-732E2CB8647C}"/>
              </a:ext>
            </a:extLst>
          </p:cNvPr>
          <p:cNvSpPr txBox="1"/>
          <p:nvPr/>
        </p:nvSpPr>
        <p:spPr>
          <a:xfrm>
            <a:off x="5876144" y="2736763"/>
            <a:ext cx="5701103" cy="1437638"/>
          </a:xfrm>
          <a:prstGeom prst="rect">
            <a:avLst/>
          </a:prstGeom>
          <a:noFill/>
        </p:spPr>
        <p:txBody>
          <a:bodyPr wrap="square" rtlCol="0">
            <a:spAutoFit/>
          </a:bodyPr>
          <a:lstStyle/>
          <a:p>
            <a:pPr marL="571500" marR="0" indent="-571500" algn="just">
              <a:lnSpc>
                <a:spcPct val="150000"/>
              </a:lnSpc>
              <a:spcBef>
                <a:spcPts val="100"/>
              </a:spcBef>
              <a:spcAft>
                <a:spcPts val="100"/>
              </a:spcAft>
              <a:buFont typeface="Wingdings" panose="05000000000000000000" pitchFamily="2" charset="2"/>
              <a:buChar char="§"/>
            </a:pPr>
            <a:r>
              <a:rPr lang="nl-NL" sz="20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Câu chuyện có </a:t>
            </a:r>
            <a:r>
              <a:rPr lang="nl-NL" sz="2000">
                <a:solidFill>
                  <a:srgbClr val="000000"/>
                </a:solidFill>
                <a:effectLst/>
                <a:latin typeface="UTM Avo" panose="02040603050506020204" pitchFamily="18" charset="0"/>
                <a:ea typeface="Calibri" panose="020F0502020204030204" pitchFamily="34" charset="0"/>
                <a:cs typeface="Arial" panose="020B0604020202020204" pitchFamily="34" charset="0"/>
              </a:rPr>
              <a:t>mấy nh</a:t>
            </a:r>
            <a:r>
              <a:rPr lang="nl-NL" sz="2000">
                <a:solidFill>
                  <a:srgbClr val="000000"/>
                </a:solidFill>
                <a:latin typeface="UTM Avo" panose="02040603050506020204" pitchFamily="18" charset="0"/>
                <a:ea typeface="Calibri" panose="020F0502020204030204" pitchFamily="34" charset="0"/>
                <a:cs typeface="Arial" panose="020B0604020202020204" pitchFamily="34" charset="0"/>
              </a:rPr>
              <a:t>â</a:t>
            </a:r>
            <a:r>
              <a:rPr lang="nl-NL" sz="2000">
                <a:solidFill>
                  <a:srgbClr val="000000"/>
                </a:solidFill>
                <a:effectLst/>
                <a:latin typeface="UTM Avo" panose="02040603050506020204" pitchFamily="18" charset="0"/>
                <a:ea typeface="Calibri" panose="020F0502020204030204" pitchFamily="34" charset="0"/>
                <a:cs typeface="Arial" panose="020B0604020202020204" pitchFamily="34" charset="0"/>
              </a:rPr>
              <a:t>n </a:t>
            </a:r>
            <a:r>
              <a:rPr lang="nl-NL" sz="20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vật? Đó là những ai?</a:t>
            </a:r>
            <a:endParaRPr lang="en-US" sz="2000" dirty="0">
              <a:effectLst/>
              <a:latin typeface="UTM Avo" panose="02040603050506020204" pitchFamily="18" charset="0"/>
              <a:ea typeface="Calibri" panose="020F0502020204030204" pitchFamily="34" charset="0"/>
              <a:cs typeface="Arial" panose="020B0604020202020204" pitchFamily="34" charset="0"/>
            </a:endParaRPr>
          </a:p>
          <a:p>
            <a:pPr marL="571500" marR="0" indent="-571500" algn="just">
              <a:lnSpc>
                <a:spcPct val="150000"/>
              </a:lnSpc>
              <a:spcBef>
                <a:spcPts val="100"/>
              </a:spcBef>
              <a:spcAft>
                <a:spcPts val="100"/>
              </a:spcAft>
              <a:buFont typeface="Wingdings" panose="05000000000000000000" pitchFamily="2" charset="2"/>
              <a:buChar char="§"/>
            </a:pPr>
            <a:r>
              <a:rPr lang="nl-NL" sz="20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Đoán xem sáng kiến của Ê-đi-xơn là gì?</a:t>
            </a:r>
            <a:endParaRPr lang="en-US" sz="2000" dirty="0">
              <a:effectLst/>
              <a:latin typeface="UTM Avo" panose="02040603050506020204" pitchFamily="18" charset="0"/>
              <a:ea typeface="Calibri" panose="020F050202020403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7F4763C1-1668-AF7F-C52B-0DA188474BAA}"/>
              </a:ext>
            </a:extLst>
          </p:cNvPr>
          <p:cNvPicPr>
            <a:picLocks noChangeAspect="1"/>
          </p:cNvPicPr>
          <p:nvPr/>
        </p:nvPicPr>
        <p:blipFill rotWithShape="1">
          <a:blip r:embed="rId3">
            <a:extLst>
              <a:ext uri="{28A0092B-C50C-407E-A947-70E740481C1C}">
                <a14:useLocalDpi xmlns:a14="http://schemas.microsoft.com/office/drawing/2010/main" val="0"/>
              </a:ext>
            </a:extLst>
          </a:blip>
          <a:srcRect b="69406"/>
          <a:stretch/>
        </p:blipFill>
        <p:spPr>
          <a:xfrm>
            <a:off x="356797" y="2736763"/>
            <a:ext cx="5519347" cy="1833848"/>
          </a:xfrm>
          <a:prstGeom prst="rect">
            <a:avLst/>
          </a:prstGeom>
        </p:spPr>
      </p:pic>
      <p:grpSp>
        <p:nvGrpSpPr>
          <p:cNvPr id="12" name="Group 11">
            <a:extLst>
              <a:ext uri="{FF2B5EF4-FFF2-40B4-BE49-F238E27FC236}">
                <a16:creationId xmlns:a16="http://schemas.microsoft.com/office/drawing/2014/main" id="{69393DA7-064D-5173-E432-74FC247F5837}"/>
              </a:ext>
            </a:extLst>
          </p:cNvPr>
          <p:cNvGrpSpPr/>
          <p:nvPr/>
        </p:nvGrpSpPr>
        <p:grpSpPr>
          <a:xfrm>
            <a:off x="1400175" y="4570611"/>
            <a:ext cx="7710685" cy="1982589"/>
            <a:chOff x="1756972" y="4721688"/>
            <a:chExt cx="6751574" cy="1735980"/>
          </a:xfrm>
        </p:grpSpPr>
        <p:pic>
          <p:nvPicPr>
            <p:cNvPr id="10" name="Picture 9">
              <a:extLst>
                <a:ext uri="{FF2B5EF4-FFF2-40B4-BE49-F238E27FC236}">
                  <a16:creationId xmlns:a16="http://schemas.microsoft.com/office/drawing/2014/main" id="{7662ED50-452A-FD88-14C3-56CB22205CDD}"/>
                </a:ext>
              </a:extLst>
            </p:cNvPr>
            <p:cNvPicPr>
              <a:picLocks noChangeAspect="1"/>
            </p:cNvPicPr>
            <p:nvPr/>
          </p:nvPicPr>
          <p:blipFill rotWithShape="1">
            <a:blip r:embed="rId3">
              <a:extLst>
                <a:ext uri="{28A0092B-C50C-407E-A947-70E740481C1C}">
                  <a14:useLocalDpi xmlns:a14="http://schemas.microsoft.com/office/drawing/2010/main" val="0"/>
                </a:ext>
              </a:extLst>
            </a:blip>
            <a:srcRect t="30170" b="35082"/>
            <a:stretch/>
          </p:blipFill>
          <p:spPr>
            <a:xfrm>
              <a:off x="1756972" y="4721688"/>
              <a:ext cx="4600285" cy="1735980"/>
            </a:xfrm>
            <a:prstGeom prst="rect">
              <a:avLst/>
            </a:prstGeom>
          </p:spPr>
        </p:pic>
        <p:pic>
          <p:nvPicPr>
            <p:cNvPr id="11" name="Picture 10">
              <a:extLst>
                <a:ext uri="{FF2B5EF4-FFF2-40B4-BE49-F238E27FC236}">
                  <a16:creationId xmlns:a16="http://schemas.microsoft.com/office/drawing/2014/main" id="{56DDEA5B-6EA8-E47C-7CD3-33D01C123029}"/>
                </a:ext>
              </a:extLst>
            </p:cNvPr>
            <p:cNvPicPr>
              <a:picLocks noChangeAspect="1"/>
            </p:cNvPicPr>
            <p:nvPr/>
          </p:nvPicPr>
          <p:blipFill rotWithShape="1">
            <a:blip r:embed="rId3">
              <a:extLst>
                <a:ext uri="{28A0092B-C50C-407E-A947-70E740481C1C}">
                  <a14:useLocalDpi xmlns:a14="http://schemas.microsoft.com/office/drawing/2010/main" val="0"/>
                </a:ext>
              </a:extLst>
            </a:blip>
            <a:srcRect l="28792" t="65252" r="24444"/>
            <a:stretch/>
          </p:blipFill>
          <p:spPr>
            <a:xfrm>
              <a:off x="6357257" y="4721688"/>
              <a:ext cx="2151289" cy="1735980"/>
            </a:xfrm>
            <a:prstGeom prst="rect">
              <a:avLst/>
            </a:prstGeom>
          </p:spPr>
        </p:pic>
      </p:grpSp>
      <p:grpSp>
        <p:nvGrpSpPr>
          <p:cNvPr id="13" name="Group 12">
            <a:extLst>
              <a:ext uri="{FF2B5EF4-FFF2-40B4-BE49-F238E27FC236}">
                <a16:creationId xmlns:a16="http://schemas.microsoft.com/office/drawing/2014/main" id="{1878F4C4-0A31-0266-76B0-B7E7D178A6BD}"/>
              </a:ext>
            </a:extLst>
          </p:cNvPr>
          <p:cNvGrpSpPr/>
          <p:nvPr/>
        </p:nvGrpSpPr>
        <p:grpSpPr>
          <a:xfrm>
            <a:off x="9945359" y="688735"/>
            <a:ext cx="2374289" cy="1409396"/>
            <a:chOff x="9772054" y="889125"/>
            <a:chExt cx="2374289" cy="1409396"/>
          </a:xfrm>
        </p:grpSpPr>
        <p:pic>
          <p:nvPicPr>
            <p:cNvPr id="14" name="Picture 2">
              <a:hlinkClick r:id="rId4"/>
              <a:extLst>
                <a:ext uri="{FF2B5EF4-FFF2-40B4-BE49-F238E27FC236}">
                  <a16:creationId xmlns:a16="http://schemas.microsoft.com/office/drawing/2014/main" id="{759DDDB2-DE06-1AF7-9EA5-5FB303F36E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20350" y="889125"/>
              <a:ext cx="1079103" cy="74694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D8194265-B2FC-A3F0-682A-F9FA3D5583E2}"/>
                </a:ext>
              </a:extLst>
            </p:cNvPr>
            <p:cNvSpPr txBox="1"/>
            <p:nvPr/>
          </p:nvSpPr>
          <p:spPr>
            <a:xfrm>
              <a:off x="9772054" y="1713746"/>
              <a:ext cx="2374289" cy="584775"/>
            </a:xfrm>
            <a:prstGeom prst="rect">
              <a:avLst/>
            </a:prstGeom>
            <a:noFill/>
          </p:spPr>
          <p:txBody>
            <a:bodyPr wrap="square">
              <a:spAutoFit/>
            </a:bodyPr>
            <a:lstStyle/>
            <a:p>
              <a:pPr algn="ctr"/>
              <a:r>
                <a:rPr lang="en-US" sz="1600">
                  <a:latin typeface="UTM Avo" panose="02040603050506020204" pitchFamily="18" charset="0"/>
                  <a:cs typeface="Arial" panose="020B0604020202020204" pitchFamily="34" charset="0"/>
                </a:rPr>
                <a:t>Ấn vào để đến </a:t>
              </a:r>
            </a:p>
            <a:p>
              <a:pPr algn="ctr"/>
              <a:r>
                <a:rPr lang="en-US" sz="1600" b="1">
                  <a:latin typeface="UTM Avo" panose="02040603050506020204" pitchFamily="18" charset="0"/>
                  <a:cs typeface="Arial" panose="020B0604020202020204" pitchFamily="34" charset="0"/>
                </a:rPr>
                <a:t>video kể chuyện</a:t>
              </a:r>
              <a:endParaRPr lang="en-US" sz="1600" b="1" dirty="0">
                <a:latin typeface="UTM Avo" panose="02040603050506020204" pitchFamily="18" charset="0"/>
              </a:endParaRPr>
            </a:p>
          </p:txBody>
        </p:sp>
      </p:grpSp>
    </p:spTree>
    <p:extLst>
      <p:ext uri="{BB962C8B-B14F-4D97-AF65-F5344CB8AC3E}">
        <p14:creationId xmlns:p14="http://schemas.microsoft.com/office/powerpoint/2010/main" val="2847130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amond(in)">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diamond(in)">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106F7011-9740-14E3-9C93-B8A6BD7CF687}"/>
              </a:ext>
            </a:extLst>
          </p:cNvPr>
          <p:cNvSpPr txBox="1"/>
          <p:nvPr/>
        </p:nvSpPr>
        <p:spPr>
          <a:xfrm>
            <a:off x="578482" y="1610929"/>
            <a:ext cx="16140433" cy="567848"/>
          </a:xfrm>
          <a:prstGeom prst="rect">
            <a:avLst/>
          </a:prstGeom>
          <a:noFill/>
        </p:spPr>
        <p:txBody>
          <a:bodyPr wrap="square" rtlCol="0">
            <a:spAutoFit/>
          </a:bodyPr>
          <a:lstStyle/>
          <a:p>
            <a:pPr>
              <a:lnSpc>
                <a:spcPct val="150000"/>
              </a:lnSpc>
            </a:pPr>
            <a:r>
              <a:rPr lang="en-US" sz="2400" i="1" dirty="0" err="1">
                <a:latin typeface="UTM Avo" panose="02040603050506020204" pitchFamily="18" charset="0"/>
                <a:cs typeface="Arial" panose="020B0604020202020204" pitchFamily="34" charset="0"/>
              </a:rPr>
              <a:t>Các</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em</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hãy</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đọc</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các</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câu</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hỏi</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gợi</a:t>
            </a:r>
            <a:r>
              <a:rPr lang="en-US" sz="2400" i="1" dirty="0">
                <a:latin typeface="UTM Avo" panose="02040603050506020204" pitchFamily="18" charset="0"/>
                <a:cs typeface="Arial" panose="020B0604020202020204" pitchFamily="34" charset="0"/>
              </a:rPr>
              <a:t> ý </a:t>
            </a:r>
            <a:r>
              <a:rPr lang="en-US" sz="2400" i="1" dirty="0" err="1">
                <a:latin typeface="UTM Avo" panose="02040603050506020204" pitchFamily="18" charset="0"/>
                <a:cs typeface="Arial" panose="020B0604020202020204" pitchFamily="34" charset="0"/>
              </a:rPr>
              <a:t>bên</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dưới</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mỗi</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bức</a:t>
            </a:r>
            <a:r>
              <a:rPr lang="en-US" sz="2400" i="1" dirty="0">
                <a:latin typeface="UTM Avo" panose="02040603050506020204" pitchFamily="18" charset="0"/>
                <a:cs typeface="Arial" panose="020B0604020202020204" pitchFamily="34" charset="0"/>
              </a:rPr>
              <a:t> </a:t>
            </a:r>
            <a:r>
              <a:rPr lang="en-US" sz="2400" i="1" dirty="0" err="1">
                <a:latin typeface="UTM Avo" panose="02040603050506020204" pitchFamily="18" charset="0"/>
                <a:cs typeface="Arial" panose="020B0604020202020204" pitchFamily="34" charset="0"/>
              </a:rPr>
              <a:t>tranh</a:t>
            </a:r>
            <a:r>
              <a:rPr lang="en-US" sz="2400" i="1" dirty="0">
                <a:latin typeface="UTM Avo" panose="02040603050506020204" pitchFamily="18" charset="0"/>
                <a:cs typeface="Arial" panose="020B0604020202020204" pitchFamily="34" charset="0"/>
              </a:rPr>
              <a:t>:</a:t>
            </a:r>
          </a:p>
        </p:txBody>
      </p:sp>
      <p:sp>
        <p:nvSpPr>
          <p:cNvPr id="17" name="TextBox 16">
            <a:extLst>
              <a:ext uri="{FF2B5EF4-FFF2-40B4-BE49-F238E27FC236}">
                <a16:creationId xmlns:a16="http://schemas.microsoft.com/office/drawing/2014/main" id="{D426A546-0947-5D92-C478-D17506749724}"/>
              </a:ext>
            </a:extLst>
          </p:cNvPr>
          <p:cNvSpPr txBox="1"/>
          <p:nvPr/>
        </p:nvSpPr>
        <p:spPr>
          <a:xfrm>
            <a:off x="578482" y="2178777"/>
            <a:ext cx="14859000" cy="2339808"/>
          </a:xfrm>
          <a:prstGeom prst="rect">
            <a:avLst/>
          </a:prstGeom>
          <a:noFill/>
        </p:spPr>
        <p:txBody>
          <a:bodyPr wrap="square" rtlCol="0">
            <a:spAutoFit/>
          </a:bodyPr>
          <a:lstStyle/>
          <a:p>
            <a:pPr marL="571500" indent="-571500">
              <a:lnSpc>
                <a:spcPct val="150000"/>
              </a:lnSpc>
              <a:buFont typeface="Wingdings" panose="05000000000000000000" pitchFamily="2" charset="2"/>
              <a:buChar char="v"/>
            </a:pPr>
            <a:r>
              <a:rPr lang="en-US" sz="2000" b="1" dirty="0" err="1">
                <a:latin typeface="UTM Avo" panose="02040603050506020204" pitchFamily="18" charset="0"/>
                <a:cs typeface="Arial" panose="020B0604020202020204" pitchFamily="34" charset="0"/>
              </a:rPr>
              <a:t>Câu</a:t>
            </a:r>
            <a:r>
              <a:rPr lang="en-US" sz="2000" b="1" dirty="0">
                <a:latin typeface="UTM Avo" panose="02040603050506020204" pitchFamily="18" charset="0"/>
                <a:cs typeface="Arial" panose="020B0604020202020204" pitchFamily="34" charset="0"/>
              </a:rPr>
              <a:t> 1: </a:t>
            </a:r>
            <a:r>
              <a:rPr lang="nl-NL" sz="20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Mẹ của Ê-đi-xơn bị bệnh gì?</a:t>
            </a:r>
            <a:endParaRPr lang="en-US" sz="2000" dirty="0">
              <a:effectLst/>
              <a:latin typeface="UTM Avo" panose="02040603050506020204" pitchFamily="18" charset="0"/>
              <a:ea typeface="Calibri" panose="020F0502020204030204" pitchFamily="34" charset="0"/>
              <a:cs typeface="Arial" panose="020B0604020202020204" pitchFamily="34" charset="0"/>
            </a:endParaRPr>
          </a:p>
          <a:p>
            <a:pPr marL="571500" indent="-571500">
              <a:lnSpc>
                <a:spcPct val="150000"/>
              </a:lnSpc>
              <a:buFont typeface="Wingdings" panose="05000000000000000000" pitchFamily="2" charset="2"/>
              <a:buChar char="v"/>
            </a:pPr>
            <a:r>
              <a:rPr lang="en-US" sz="2000" b="1" dirty="0" err="1">
                <a:latin typeface="UTM Avo" panose="02040603050506020204" pitchFamily="18" charset="0"/>
                <a:cs typeface="Arial" panose="020B0604020202020204" pitchFamily="34" charset="0"/>
              </a:rPr>
              <a:t>Câu</a:t>
            </a:r>
            <a:r>
              <a:rPr lang="en-US" sz="2000" b="1" dirty="0">
                <a:latin typeface="UTM Avo" panose="02040603050506020204" pitchFamily="18" charset="0"/>
                <a:cs typeface="Arial" panose="020B0604020202020204" pitchFamily="34" charset="0"/>
              </a:rPr>
              <a:t> 2: </a:t>
            </a:r>
            <a:r>
              <a:rPr lang="nl-NL" sz="20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Vì sao bác sĩ không mổ được cho mẹ của E-đi-xơn?</a:t>
            </a:r>
          </a:p>
          <a:p>
            <a:pPr marL="571500" indent="-571500">
              <a:lnSpc>
                <a:spcPct val="150000"/>
              </a:lnSpc>
              <a:buFont typeface="Wingdings" panose="05000000000000000000" pitchFamily="2" charset="2"/>
              <a:buChar char="v"/>
            </a:pPr>
            <a:r>
              <a:rPr lang="nl-NL" sz="2000" b="1" dirty="0">
                <a:solidFill>
                  <a:srgbClr val="000000"/>
                </a:solidFill>
                <a:latin typeface="UTM Avo" panose="02040603050506020204" pitchFamily="18" charset="0"/>
                <a:cs typeface="Arial" panose="020B0604020202020204" pitchFamily="34" charset="0"/>
              </a:rPr>
              <a:t>Câu 3: </a:t>
            </a:r>
            <a:r>
              <a:rPr lang="nl-NL" sz="2000" dirty="0">
                <a:solidFill>
                  <a:srgbClr val="000000"/>
                </a:solidFill>
                <a:latin typeface="UTM Avo" panose="02040603050506020204" pitchFamily="18" charset="0"/>
                <a:cs typeface="Arial" panose="020B0604020202020204" pitchFamily="34" charset="0"/>
              </a:rPr>
              <a:t>Ê</a:t>
            </a:r>
            <a:r>
              <a:rPr lang="nl-NL" sz="20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-đi-xơn đã nghĩ ra các gì để có đủ ánh sáng cho ca mổ?</a:t>
            </a:r>
            <a:endParaRPr lang="en-US" sz="2000" dirty="0">
              <a:effectLst/>
              <a:latin typeface="UTM Avo" panose="02040603050506020204" pitchFamily="18" charset="0"/>
              <a:ea typeface="Calibri" panose="020F0502020204030204" pitchFamily="34" charset="0"/>
              <a:cs typeface="Arial" panose="020B0604020202020204" pitchFamily="34" charset="0"/>
            </a:endParaRPr>
          </a:p>
          <a:p>
            <a:pPr marL="571500" indent="-571500">
              <a:lnSpc>
                <a:spcPct val="150000"/>
              </a:lnSpc>
              <a:buFont typeface="Wingdings" panose="05000000000000000000" pitchFamily="2" charset="2"/>
              <a:buChar char="v"/>
            </a:pPr>
            <a:r>
              <a:rPr lang="en-US" sz="2000" b="1" dirty="0" err="1">
                <a:latin typeface="UTM Avo" panose="02040603050506020204" pitchFamily="18" charset="0"/>
                <a:cs typeface="Arial" panose="020B0604020202020204" pitchFamily="34" charset="0"/>
              </a:rPr>
              <a:t>Câu</a:t>
            </a:r>
            <a:r>
              <a:rPr lang="en-US" sz="2000" b="1" dirty="0">
                <a:latin typeface="UTM Avo" panose="02040603050506020204" pitchFamily="18" charset="0"/>
                <a:cs typeface="Arial" panose="020B0604020202020204" pitchFamily="34" charset="0"/>
              </a:rPr>
              <a:t> 4: </a:t>
            </a:r>
            <a:r>
              <a:rPr lang="nl-NL" sz="20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Sáng kiến của E-đi-xơn đã mang lại kết quả như thế nào?</a:t>
            </a:r>
          </a:p>
          <a:p>
            <a:pPr marL="571500" indent="-571500">
              <a:lnSpc>
                <a:spcPct val="150000"/>
              </a:lnSpc>
              <a:buFont typeface="Wingdings" panose="05000000000000000000" pitchFamily="2" charset="2"/>
              <a:buChar char="v"/>
            </a:pPr>
            <a:r>
              <a:rPr lang="nl-NL" sz="2000" b="1" dirty="0">
                <a:solidFill>
                  <a:srgbClr val="000000"/>
                </a:solidFill>
                <a:latin typeface="UTM Avo" panose="02040603050506020204" pitchFamily="18" charset="0"/>
                <a:cs typeface="Arial" panose="020B0604020202020204" pitchFamily="34" charset="0"/>
              </a:rPr>
              <a:t>Câu 5: </a:t>
            </a:r>
            <a:r>
              <a:rPr lang="nl-NL" sz="20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Về sau, Ê-đi-xơn đã trở thành một người tài giỏi như thế nào?</a:t>
            </a:r>
            <a:endParaRPr lang="en-US" sz="2000" dirty="0">
              <a:effectLst/>
              <a:latin typeface="UTM Avo" panose="02040603050506020204" pitchFamily="18" charset="0"/>
              <a:ea typeface="Calibri" panose="020F0502020204030204" pitchFamily="34" charset="0"/>
              <a:cs typeface="Arial" panose="020B0604020202020204" pitchFamily="34" charset="0"/>
            </a:endParaRPr>
          </a:p>
        </p:txBody>
      </p:sp>
      <p:pic>
        <p:nvPicPr>
          <p:cNvPr id="18" name="Picture 10">
            <a:extLst>
              <a:ext uri="{FF2B5EF4-FFF2-40B4-BE49-F238E27FC236}">
                <a16:creationId xmlns:a16="http://schemas.microsoft.com/office/drawing/2014/main" id="{9F2B2AA3-8DFA-0ACC-7B64-9CE42EDFAFB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258505" y="4318715"/>
            <a:ext cx="3732604" cy="2421527"/>
          </a:xfrm>
          <a:prstGeom prst="rect">
            <a:avLst/>
          </a:prstGeom>
        </p:spPr>
      </p:pic>
    </p:spTree>
    <p:extLst>
      <p:ext uri="{BB962C8B-B14F-4D97-AF65-F5344CB8AC3E}">
        <p14:creationId xmlns:p14="http://schemas.microsoft.com/office/powerpoint/2010/main" val="39443889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 calcmode="lin" valueType="num">
                                      <p:cBhvr>
                                        <p:cTn id="14" dur="500" fill="hold"/>
                                        <p:tgtEl>
                                          <p:spTgt spid="17"/>
                                        </p:tgtEl>
                                        <p:attrNameLst>
                                          <p:attrName>style.rotation</p:attrName>
                                        </p:attrNameLst>
                                      </p:cBhvr>
                                      <p:tavLst>
                                        <p:tav tm="0">
                                          <p:val>
                                            <p:fltVal val="90"/>
                                          </p:val>
                                        </p:tav>
                                        <p:tav tm="100000">
                                          <p:val>
                                            <p:fltVal val="0"/>
                                          </p:val>
                                        </p:tav>
                                      </p:tavLst>
                                    </p:anim>
                                    <p:animEffect transition="in" filter="fade">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16">
            <a:extLst>
              <a:ext uri="{FF2B5EF4-FFF2-40B4-BE49-F238E27FC236}">
                <a16:creationId xmlns:a16="http://schemas.microsoft.com/office/drawing/2014/main" id="{17ACFE35-B6B4-A251-6AD0-6AB0B2E0DA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2617170" y="4056251"/>
            <a:ext cx="1686702" cy="2457334"/>
          </a:xfrm>
          <a:prstGeom prst="rect">
            <a:avLst/>
          </a:prstGeom>
        </p:spPr>
      </p:pic>
      <p:sp>
        <p:nvSpPr>
          <p:cNvPr id="8" name="Speech Bubble: Rectangle 7">
            <a:extLst>
              <a:ext uri="{FF2B5EF4-FFF2-40B4-BE49-F238E27FC236}">
                <a16:creationId xmlns:a16="http://schemas.microsoft.com/office/drawing/2014/main" id="{4BFAEE76-B41E-B9C4-0CE0-62737D4168C2}"/>
              </a:ext>
            </a:extLst>
          </p:cNvPr>
          <p:cNvSpPr/>
          <p:nvPr/>
        </p:nvSpPr>
        <p:spPr>
          <a:xfrm>
            <a:off x="1257299" y="1808018"/>
            <a:ext cx="3921521" cy="2072449"/>
          </a:xfrm>
          <a:prstGeom prst="wedgeRectCallout">
            <a:avLst/>
          </a:prstGeom>
          <a:ln w="38100">
            <a:prstDash val="lgDash"/>
          </a:ln>
        </p:spPr>
        <p:style>
          <a:lnRef idx="2">
            <a:schemeClr val="accent5"/>
          </a:lnRef>
          <a:fillRef idx="1">
            <a:schemeClr val="lt1"/>
          </a:fillRef>
          <a:effectRef idx="0">
            <a:schemeClr val="accent5"/>
          </a:effectRef>
          <a:fontRef idx="minor">
            <a:schemeClr val="dk1"/>
          </a:fontRef>
        </p:style>
        <p:txBody>
          <a:bodyPr rtlCol="0" anchor="ctr"/>
          <a:lstStyle/>
          <a:p>
            <a:pPr algn="ctr">
              <a:lnSpc>
                <a:spcPct val="150000"/>
              </a:lnSpc>
            </a:pPr>
            <a:r>
              <a:rPr lang="nl-NL" sz="20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Câu chuyện có nhân vật: </a:t>
            </a:r>
          </a:p>
          <a:p>
            <a:pPr marL="457200" indent="-457200" algn="just">
              <a:lnSpc>
                <a:spcPct val="150000"/>
              </a:lnSpc>
              <a:buFont typeface="Arial" panose="020B0604020202020204" pitchFamily="34" charset="0"/>
              <a:buChar char="•"/>
            </a:pPr>
            <a:r>
              <a:rPr lang="nl-NL" sz="2000">
                <a:solidFill>
                  <a:srgbClr val="000000"/>
                </a:solidFill>
                <a:effectLst/>
                <a:latin typeface="UTM Avo" panose="02040603050506020204" pitchFamily="18" charset="0"/>
                <a:ea typeface="Calibri" panose="020F0502020204030204" pitchFamily="34" charset="0"/>
                <a:cs typeface="Arial" panose="020B0604020202020204" pitchFamily="34" charset="0"/>
              </a:rPr>
              <a:t>Ê-đi-xơn.</a:t>
            </a:r>
            <a:endParaRPr lang="nl-NL" sz="20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p>
            <a:pPr marL="457200" indent="-457200" algn="just">
              <a:lnSpc>
                <a:spcPct val="150000"/>
              </a:lnSpc>
              <a:buFont typeface="Arial" panose="020B0604020202020204" pitchFamily="34" charset="0"/>
              <a:buChar char="•"/>
            </a:pPr>
            <a:r>
              <a:rPr lang="nl-NL" sz="2000" dirty="0">
                <a:solidFill>
                  <a:srgbClr val="000000"/>
                </a:solidFill>
                <a:latin typeface="UTM Avo" panose="02040603050506020204" pitchFamily="18" charset="0"/>
                <a:ea typeface="Calibri" panose="020F0502020204030204" pitchFamily="34" charset="0"/>
                <a:cs typeface="Arial" panose="020B0604020202020204" pitchFamily="34" charset="0"/>
              </a:rPr>
              <a:t>M</a:t>
            </a:r>
            <a:r>
              <a:rPr lang="nl-NL" sz="20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ẹ </a:t>
            </a:r>
            <a:r>
              <a:rPr lang="nl-NL" sz="2000">
                <a:solidFill>
                  <a:srgbClr val="000000"/>
                </a:solidFill>
                <a:effectLst/>
                <a:latin typeface="UTM Avo" panose="02040603050506020204" pitchFamily="18" charset="0"/>
                <a:ea typeface="Calibri" panose="020F0502020204030204" pitchFamily="34" charset="0"/>
                <a:cs typeface="Arial" panose="020B0604020202020204" pitchFamily="34" charset="0"/>
              </a:rPr>
              <a:t>của Ê-đi-xơn.</a:t>
            </a:r>
            <a:endParaRPr lang="nl-NL" sz="2000" dirty="0">
              <a:solidFill>
                <a:srgbClr val="000000"/>
              </a:solidFill>
              <a:effectLst/>
              <a:latin typeface="UTM Avo" panose="02040603050506020204" pitchFamily="18" charset="0"/>
              <a:ea typeface="Calibri" panose="020F0502020204030204" pitchFamily="34" charset="0"/>
              <a:cs typeface="Arial" panose="020B0604020202020204" pitchFamily="34" charset="0"/>
            </a:endParaRPr>
          </a:p>
          <a:p>
            <a:pPr marL="457200" indent="-457200" algn="just">
              <a:lnSpc>
                <a:spcPct val="150000"/>
              </a:lnSpc>
              <a:buFont typeface="Arial" panose="020B0604020202020204" pitchFamily="34" charset="0"/>
              <a:buChar char="•"/>
            </a:pPr>
            <a:r>
              <a:rPr lang="nl-NL" sz="2000" dirty="0">
                <a:solidFill>
                  <a:srgbClr val="000000"/>
                </a:solidFill>
                <a:latin typeface="UTM Avo" panose="02040603050506020204" pitchFamily="18" charset="0"/>
                <a:ea typeface="Calibri" panose="020F0502020204030204" pitchFamily="34" charset="0"/>
                <a:cs typeface="Arial" panose="020B0604020202020204" pitchFamily="34" charset="0"/>
              </a:rPr>
              <a:t>B</a:t>
            </a:r>
            <a:r>
              <a:rPr lang="nl-NL" sz="20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ác sĩ. </a:t>
            </a:r>
            <a:endParaRPr lang="en-US" sz="2000" dirty="0">
              <a:effectLst/>
              <a:latin typeface="UTM Avo" panose="02040603050506020204" pitchFamily="18" charset="0"/>
              <a:ea typeface="Calibri" panose="020F0502020204030204" pitchFamily="34" charset="0"/>
              <a:cs typeface="Arial" panose="020B0604020202020204" pitchFamily="34" charset="0"/>
            </a:endParaRPr>
          </a:p>
        </p:txBody>
      </p:sp>
      <p:sp>
        <p:nvSpPr>
          <p:cNvPr id="13" name="Speech Bubble: Rectangle 12">
            <a:extLst>
              <a:ext uri="{FF2B5EF4-FFF2-40B4-BE49-F238E27FC236}">
                <a16:creationId xmlns:a16="http://schemas.microsoft.com/office/drawing/2014/main" id="{8BE80EAD-1648-0F71-3BF7-EA2822D23839}"/>
              </a:ext>
            </a:extLst>
          </p:cNvPr>
          <p:cNvSpPr/>
          <p:nvPr/>
        </p:nvSpPr>
        <p:spPr>
          <a:xfrm>
            <a:off x="6762750" y="1820141"/>
            <a:ext cx="3921521" cy="2072449"/>
          </a:xfrm>
          <a:prstGeom prst="wedgeRectCallout">
            <a:avLst>
              <a:gd name="adj1" fmla="val 14060"/>
              <a:gd name="adj2" fmla="val 61772"/>
            </a:avLst>
          </a:prstGeom>
          <a:ln w="38100">
            <a:prstDash val="lgDash"/>
          </a:ln>
        </p:spPr>
        <p:style>
          <a:lnRef idx="2">
            <a:schemeClr val="accent2"/>
          </a:lnRef>
          <a:fillRef idx="1">
            <a:schemeClr val="lt1"/>
          </a:fillRef>
          <a:effectRef idx="0">
            <a:schemeClr val="accent2"/>
          </a:effectRef>
          <a:fontRef idx="minor">
            <a:schemeClr val="dk1"/>
          </a:fontRef>
        </p:style>
        <p:txBody>
          <a:bodyPr rtlCol="0" anchor="ctr"/>
          <a:lstStyle/>
          <a:p>
            <a:pPr algn="ctr">
              <a:lnSpc>
                <a:spcPct val="150000"/>
              </a:lnSpc>
            </a:pPr>
            <a:r>
              <a:rPr lang="nl-NL" sz="20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Sáng kiến của Ê-đi-xơn liên quan đến chiếc gương.</a:t>
            </a:r>
            <a:endParaRPr lang="en-US" sz="2000" dirty="0">
              <a:effectLst/>
              <a:latin typeface="UTM Avo" panose="02040603050506020204" pitchFamily="18" charset="0"/>
              <a:ea typeface="Calibri" panose="020F0502020204030204" pitchFamily="34" charset="0"/>
              <a:cs typeface="Arial" panose="020B0604020202020204" pitchFamily="34" charset="0"/>
            </a:endParaRPr>
          </a:p>
        </p:txBody>
      </p:sp>
      <p:pic>
        <p:nvPicPr>
          <p:cNvPr id="14" name="Picture 2">
            <a:extLst>
              <a:ext uri="{FF2B5EF4-FFF2-40B4-BE49-F238E27FC236}">
                <a16:creationId xmlns:a16="http://schemas.microsoft.com/office/drawing/2014/main" id="{19DBA08C-7732-DEAB-AA9B-D719DB4C88C7}"/>
              </a:ext>
            </a:extLst>
          </p:cNvPr>
          <p:cNvPicPr>
            <a:picLocks noChangeAspect="1"/>
          </p:cNvPicPr>
          <p:nvPr/>
        </p:nvPicPr>
        <p:blipFill>
          <a:blip r:embed="rId5"/>
          <a:srcRect/>
          <a:stretch>
            <a:fillRect/>
          </a:stretch>
        </p:blipFill>
        <p:spPr>
          <a:xfrm>
            <a:off x="10306041" y="2856365"/>
            <a:ext cx="1257319" cy="1330207"/>
          </a:xfrm>
          <a:prstGeom prst="rect">
            <a:avLst/>
          </a:prstGeom>
        </p:spPr>
      </p:pic>
      <p:pic>
        <p:nvPicPr>
          <p:cNvPr id="15" name="Picture 14">
            <a:extLst>
              <a:ext uri="{FF2B5EF4-FFF2-40B4-BE49-F238E27FC236}">
                <a16:creationId xmlns:a16="http://schemas.microsoft.com/office/drawing/2014/main" id="{77A7C1D8-35B0-A709-4F5E-0E107C4526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92352" y="2550260"/>
            <a:ext cx="1458788" cy="1342330"/>
          </a:xfrm>
          <a:prstGeom prst="rect">
            <a:avLst/>
          </a:prstGeom>
        </p:spPr>
      </p:pic>
      <p:pic>
        <p:nvPicPr>
          <p:cNvPr id="6" name="Picture 17">
            <a:extLst>
              <a:ext uri="{FF2B5EF4-FFF2-40B4-BE49-F238E27FC236}">
                <a16:creationId xmlns:a16="http://schemas.microsoft.com/office/drawing/2014/main" id="{B0153A12-3A40-10D0-B83D-E1724E0588D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553172" y="3808053"/>
            <a:ext cx="2066042" cy="2705532"/>
          </a:xfrm>
          <a:prstGeom prst="rect">
            <a:avLst/>
          </a:prstGeom>
        </p:spPr>
      </p:pic>
    </p:spTree>
    <p:extLst>
      <p:ext uri="{BB962C8B-B14F-4D97-AF65-F5344CB8AC3E}">
        <p14:creationId xmlns:p14="http://schemas.microsoft.com/office/powerpoint/2010/main" val="1975805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par>
                                <p:cTn id="19" presetID="16" presetClass="entr" presetSubtype="21"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barn(inVertical)">
                                      <p:cBhvr>
                                        <p:cTn id="21" dur="500"/>
                                        <p:tgtEl>
                                          <p:spTgt spid="14"/>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30FD49E-4D93-2C2D-5A58-4AB635F5AA65}"/>
              </a:ext>
            </a:extLst>
          </p:cNvPr>
          <p:cNvSpPr/>
          <p:nvPr/>
        </p:nvSpPr>
        <p:spPr>
          <a:xfrm>
            <a:off x="742950" y="1676400"/>
            <a:ext cx="657225" cy="381000"/>
          </a:xfrm>
          <a:prstGeom prst="roundRect">
            <a:avLst/>
          </a:prstGeom>
          <a:solidFill>
            <a:schemeClr val="accent2">
              <a:lumMod val="60000"/>
              <a:lumOff val="40000"/>
            </a:schemeClr>
          </a:solidFill>
          <a:ln w="28575">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a:solidFill>
                  <a:schemeClr val="tx1"/>
                </a:solidFill>
                <a:latin typeface="UTM Avo" panose="02040603050506020204" pitchFamily="18" charset="0"/>
              </a:rPr>
              <a:t>02</a:t>
            </a:r>
            <a:endParaRPr lang="en-US" sz="2000" b="1"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1042631C-78C0-4989-F736-0ECC5372A17C}"/>
              </a:ext>
            </a:extLst>
          </p:cNvPr>
          <p:cNvSpPr txBox="1"/>
          <p:nvPr/>
        </p:nvSpPr>
        <p:spPr>
          <a:xfrm>
            <a:off x="1466850" y="1667244"/>
            <a:ext cx="3914775" cy="430887"/>
          </a:xfrm>
          <a:prstGeom prst="rect">
            <a:avLst/>
          </a:prstGeom>
          <a:noFill/>
        </p:spPr>
        <p:txBody>
          <a:bodyPr wrap="square">
            <a:spAutoFit/>
          </a:bodyPr>
          <a:lstStyle/>
          <a:p>
            <a:r>
              <a:rPr lang="en-US" sz="2200" b="1">
                <a:latin typeface="UTM Avo" panose="02040603050506020204" pitchFamily="18" charset="0"/>
                <a:cs typeface="Arial" panose="020B0604020202020204" pitchFamily="34" charset="0"/>
              </a:rPr>
              <a:t>Nghe – kể chuyện</a:t>
            </a:r>
            <a:endParaRPr lang="en-US" sz="2200" dirty="0">
              <a:latin typeface="UTM Avo" panose="02040603050506020204" pitchFamily="18" charset="0"/>
            </a:endParaRPr>
          </a:p>
        </p:txBody>
      </p:sp>
      <p:sp>
        <p:nvSpPr>
          <p:cNvPr id="5" name="TextBox 4">
            <a:extLst>
              <a:ext uri="{FF2B5EF4-FFF2-40B4-BE49-F238E27FC236}">
                <a16:creationId xmlns:a16="http://schemas.microsoft.com/office/drawing/2014/main" id="{737F673C-E692-E151-EB77-732E2CB8647C}"/>
              </a:ext>
            </a:extLst>
          </p:cNvPr>
          <p:cNvSpPr txBox="1"/>
          <p:nvPr/>
        </p:nvSpPr>
        <p:spPr>
          <a:xfrm>
            <a:off x="5373446" y="2216049"/>
            <a:ext cx="5701103" cy="1437638"/>
          </a:xfrm>
          <a:prstGeom prst="rect">
            <a:avLst/>
          </a:prstGeom>
          <a:noFill/>
        </p:spPr>
        <p:txBody>
          <a:bodyPr wrap="square" rtlCol="0">
            <a:spAutoFit/>
          </a:bodyPr>
          <a:lstStyle/>
          <a:p>
            <a:pPr marR="0" algn="ctr">
              <a:lnSpc>
                <a:spcPct val="150000"/>
              </a:lnSpc>
              <a:spcBef>
                <a:spcPts val="100"/>
              </a:spcBef>
              <a:spcAft>
                <a:spcPts val="100"/>
              </a:spcAft>
            </a:pPr>
            <a:r>
              <a:rPr lang="vi-VN" sz="2000">
                <a:solidFill>
                  <a:srgbClr val="000000"/>
                </a:solidFill>
                <a:latin typeface="UTM Avo" panose="02040603050506020204" pitchFamily="18" charset="0"/>
                <a:ea typeface="Calibri" panose="020F0502020204030204" pitchFamily="34" charset="0"/>
                <a:cs typeface="Arial" panose="020B0604020202020204" pitchFamily="34" charset="0"/>
              </a:rPr>
              <a:t>Hồi Ê-đi-xơn còn nhỏ, có lần mẹ cậu bé bị đau bụng dữ dội. Lúc ấy, bố, anh và chị đều đi vắng. Ê-đi-xơn vội đi mời bác sĩ. </a:t>
            </a:r>
            <a:endParaRPr lang="vi-VN" sz="2000" dirty="0">
              <a:solidFill>
                <a:srgbClr val="000000"/>
              </a:solidFill>
              <a:latin typeface="UTM Avo" panose="02040603050506020204" pitchFamily="18" charset="0"/>
              <a:ea typeface="Calibri" panose="020F0502020204030204" pitchFamily="34" charset="0"/>
              <a:cs typeface="Arial" panose="020B0604020202020204" pitchFamily="34" charset="0"/>
            </a:endParaRPr>
          </a:p>
        </p:txBody>
      </p:sp>
      <p:sp>
        <p:nvSpPr>
          <p:cNvPr id="6" name="TextBox 5">
            <a:extLst>
              <a:ext uri="{FF2B5EF4-FFF2-40B4-BE49-F238E27FC236}">
                <a16:creationId xmlns:a16="http://schemas.microsoft.com/office/drawing/2014/main" id="{7E0BEF7D-4A7A-9295-E271-A80B881251F4}"/>
              </a:ext>
            </a:extLst>
          </p:cNvPr>
          <p:cNvSpPr txBox="1"/>
          <p:nvPr/>
        </p:nvSpPr>
        <p:spPr>
          <a:xfrm>
            <a:off x="467310" y="4244773"/>
            <a:ext cx="7756688" cy="1873654"/>
          </a:xfrm>
          <a:prstGeom prst="rect">
            <a:avLst/>
          </a:prstGeom>
          <a:noFill/>
        </p:spPr>
        <p:txBody>
          <a:bodyPr wrap="square" rtlCol="0">
            <a:spAutoFit/>
          </a:bodyPr>
          <a:lstStyle/>
          <a:p>
            <a:pPr marR="0" algn="ctr">
              <a:lnSpc>
                <a:spcPct val="150000"/>
              </a:lnSpc>
              <a:spcBef>
                <a:spcPts val="100"/>
              </a:spcBef>
              <a:spcAft>
                <a:spcPts val="100"/>
              </a:spcAft>
            </a:pPr>
            <a:r>
              <a:rPr lang="vi-VN" sz="2000">
                <a:solidFill>
                  <a:srgbClr val="000000"/>
                </a:solidFill>
                <a:latin typeface="UTM Avo" panose="02040603050506020204" pitchFamily="18" charset="0"/>
                <a:ea typeface="Calibri" panose="020F0502020204030204" pitchFamily="34" charset="0"/>
                <a:cs typeface="Arial" panose="020B0604020202020204" pitchFamily="34" charset="0"/>
              </a:rPr>
              <a:t>Bác sĩ cho biết mẹ của Ê-đi-xơn bị đau ruột thừa, phải mổ ngay. Những nhà chỉ có đèn dầu, không đủ ánh sáng để mổ. Ông bác sĩ đi đi lại lại, vò đầu bứt tai, chưa biết làm cách nào để cứu bà mẹ.</a:t>
            </a:r>
          </a:p>
        </p:txBody>
      </p:sp>
      <p:grpSp>
        <p:nvGrpSpPr>
          <p:cNvPr id="18" name="Group 17">
            <a:extLst>
              <a:ext uri="{FF2B5EF4-FFF2-40B4-BE49-F238E27FC236}">
                <a16:creationId xmlns:a16="http://schemas.microsoft.com/office/drawing/2014/main" id="{0BF6E2F8-A07E-9A2B-E4E9-1810924E2918}"/>
              </a:ext>
            </a:extLst>
          </p:cNvPr>
          <p:cNvGrpSpPr/>
          <p:nvPr/>
        </p:nvGrpSpPr>
        <p:grpSpPr>
          <a:xfrm>
            <a:off x="1466850" y="2135937"/>
            <a:ext cx="3547945" cy="1873655"/>
            <a:chOff x="1466850" y="2135937"/>
            <a:chExt cx="3547945" cy="1873655"/>
          </a:xfrm>
        </p:grpSpPr>
        <p:pic>
          <p:nvPicPr>
            <p:cNvPr id="9" name="Picture 8">
              <a:extLst>
                <a:ext uri="{FF2B5EF4-FFF2-40B4-BE49-F238E27FC236}">
                  <a16:creationId xmlns:a16="http://schemas.microsoft.com/office/drawing/2014/main" id="{7F4763C1-1668-AF7F-C52B-0DA188474BAA}"/>
                </a:ext>
              </a:extLst>
            </p:cNvPr>
            <p:cNvPicPr>
              <a:picLocks noChangeAspect="1"/>
            </p:cNvPicPr>
            <p:nvPr/>
          </p:nvPicPr>
          <p:blipFill rotWithShape="1">
            <a:blip r:embed="rId3">
              <a:extLst>
                <a:ext uri="{28A0092B-C50C-407E-A947-70E740481C1C}">
                  <a14:useLocalDpi xmlns:a14="http://schemas.microsoft.com/office/drawing/2010/main" val="0"/>
                </a:ext>
              </a:extLst>
            </a:blip>
            <a:srcRect l="5616" r="45718" b="76016"/>
            <a:stretch/>
          </p:blipFill>
          <p:spPr>
            <a:xfrm>
              <a:off x="1466850" y="2135937"/>
              <a:ext cx="3500694" cy="1873655"/>
            </a:xfrm>
            <a:prstGeom prst="rect">
              <a:avLst/>
            </a:prstGeom>
          </p:spPr>
        </p:pic>
        <p:sp>
          <p:nvSpPr>
            <p:cNvPr id="13" name="Isosceles Triangle 12">
              <a:extLst>
                <a:ext uri="{FF2B5EF4-FFF2-40B4-BE49-F238E27FC236}">
                  <a16:creationId xmlns:a16="http://schemas.microsoft.com/office/drawing/2014/main" id="{86148625-8DAE-78AD-CC12-684B8FDB611F}"/>
                </a:ext>
              </a:extLst>
            </p:cNvPr>
            <p:cNvSpPr/>
            <p:nvPr/>
          </p:nvSpPr>
          <p:spPr>
            <a:xfrm rot="10800000">
              <a:off x="4467362" y="2155452"/>
              <a:ext cx="547433" cy="1498235"/>
            </a:xfrm>
            <a:prstGeom prst="triangle">
              <a:avLst>
                <a:gd name="adj" fmla="val 0"/>
              </a:avLst>
            </a:prstGeom>
            <a:solidFill>
              <a:srgbClr val="FFFAF7"/>
            </a:solidFill>
            <a:ln>
              <a:solidFill>
                <a:srgbClr val="FFF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2AE582D0-63D4-D568-B489-594EB6B523AA}"/>
              </a:ext>
            </a:extLst>
          </p:cNvPr>
          <p:cNvGrpSpPr/>
          <p:nvPr/>
        </p:nvGrpSpPr>
        <p:grpSpPr>
          <a:xfrm>
            <a:off x="8223997" y="4244772"/>
            <a:ext cx="3263900" cy="1873655"/>
            <a:chOff x="8516667" y="4244772"/>
            <a:chExt cx="3263900" cy="1873655"/>
          </a:xfrm>
        </p:grpSpPr>
        <p:pic>
          <p:nvPicPr>
            <p:cNvPr id="7" name="Picture 6">
              <a:extLst>
                <a:ext uri="{FF2B5EF4-FFF2-40B4-BE49-F238E27FC236}">
                  <a16:creationId xmlns:a16="http://schemas.microsoft.com/office/drawing/2014/main" id="{A474C484-D810-D50B-190B-6605CC057050}"/>
                </a:ext>
              </a:extLst>
            </p:cNvPr>
            <p:cNvPicPr>
              <a:picLocks noChangeAspect="1"/>
            </p:cNvPicPr>
            <p:nvPr/>
          </p:nvPicPr>
          <p:blipFill rotWithShape="1">
            <a:blip r:embed="rId3">
              <a:extLst>
                <a:ext uri="{28A0092B-C50C-407E-A947-70E740481C1C}">
                  <a14:useLocalDpi xmlns:a14="http://schemas.microsoft.com/office/drawing/2010/main" val="0"/>
                </a:ext>
              </a:extLst>
            </a:blip>
            <a:srcRect l="47670" r="6956" b="76016"/>
            <a:stretch/>
          </p:blipFill>
          <p:spPr>
            <a:xfrm>
              <a:off x="8516667" y="4244772"/>
              <a:ext cx="3263900" cy="1873655"/>
            </a:xfrm>
            <a:prstGeom prst="rect">
              <a:avLst/>
            </a:prstGeom>
          </p:spPr>
        </p:pic>
        <p:sp>
          <p:nvSpPr>
            <p:cNvPr id="16" name="Isosceles Triangle 15">
              <a:extLst>
                <a:ext uri="{FF2B5EF4-FFF2-40B4-BE49-F238E27FC236}">
                  <a16:creationId xmlns:a16="http://schemas.microsoft.com/office/drawing/2014/main" id="{BEC8BF1F-5C8B-048A-2D91-C615AAD63DDD}"/>
                </a:ext>
              </a:extLst>
            </p:cNvPr>
            <p:cNvSpPr/>
            <p:nvPr/>
          </p:nvSpPr>
          <p:spPr>
            <a:xfrm>
              <a:off x="8516667" y="4429126"/>
              <a:ext cx="547433" cy="1662962"/>
            </a:xfrm>
            <a:prstGeom prst="triangle">
              <a:avLst>
                <a:gd name="adj" fmla="val 0"/>
              </a:avLst>
            </a:prstGeom>
            <a:solidFill>
              <a:srgbClr val="FFFAF7"/>
            </a:solidFill>
            <a:ln>
              <a:solidFill>
                <a:srgbClr val="FFF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7899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8"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amond(i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childTnLst>
                                </p:cTn>
                              </p:par>
                              <p:par>
                                <p:cTn id="22" presetID="8" presetClass="entr" presetSubtype="16"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diamond(in)">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30FD49E-4D93-2C2D-5A58-4AB635F5AA65}"/>
              </a:ext>
            </a:extLst>
          </p:cNvPr>
          <p:cNvSpPr/>
          <p:nvPr/>
        </p:nvSpPr>
        <p:spPr>
          <a:xfrm>
            <a:off x="742950" y="1676400"/>
            <a:ext cx="657225" cy="381000"/>
          </a:xfrm>
          <a:prstGeom prst="roundRect">
            <a:avLst/>
          </a:prstGeom>
          <a:solidFill>
            <a:schemeClr val="accent2">
              <a:lumMod val="60000"/>
              <a:lumOff val="40000"/>
            </a:schemeClr>
          </a:solidFill>
          <a:ln w="28575">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a:solidFill>
                  <a:schemeClr val="tx1"/>
                </a:solidFill>
                <a:latin typeface="UTM Avo" panose="02040603050506020204" pitchFamily="18" charset="0"/>
              </a:rPr>
              <a:t>02</a:t>
            </a:r>
            <a:endParaRPr lang="en-US" sz="2000" b="1"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1042631C-78C0-4989-F736-0ECC5372A17C}"/>
              </a:ext>
            </a:extLst>
          </p:cNvPr>
          <p:cNvSpPr txBox="1"/>
          <p:nvPr/>
        </p:nvSpPr>
        <p:spPr>
          <a:xfrm>
            <a:off x="1466850" y="1667244"/>
            <a:ext cx="3914775" cy="430887"/>
          </a:xfrm>
          <a:prstGeom prst="rect">
            <a:avLst/>
          </a:prstGeom>
          <a:noFill/>
        </p:spPr>
        <p:txBody>
          <a:bodyPr wrap="square">
            <a:spAutoFit/>
          </a:bodyPr>
          <a:lstStyle/>
          <a:p>
            <a:r>
              <a:rPr lang="en-US" sz="2200" b="1">
                <a:latin typeface="UTM Avo" panose="02040603050506020204" pitchFamily="18" charset="0"/>
                <a:cs typeface="Arial" panose="020B0604020202020204" pitchFamily="34" charset="0"/>
              </a:rPr>
              <a:t>Nghe – kể chuyện</a:t>
            </a:r>
            <a:endParaRPr lang="en-US" sz="2200" dirty="0">
              <a:latin typeface="UTM Avo" panose="02040603050506020204" pitchFamily="18" charset="0"/>
            </a:endParaRPr>
          </a:p>
        </p:txBody>
      </p:sp>
      <p:sp>
        <p:nvSpPr>
          <p:cNvPr id="5" name="TextBox 4">
            <a:extLst>
              <a:ext uri="{FF2B5EF4-FFF2-40B4-BE49-F238E27FC236}">
                <a16:creationId xmlns:a16="http://schemas.microsoft.com/office/drawing/2014/main" id="{737F673C-E692-E151-EB77-732E2CB8647C}"/>
              </a:ext>
            </a:extLst>
          </p:cNvPr>
          <p:cNvSpPr txBox="1"/>
          <p:nvPr/>
        </p:nvSpPr>
        <p:spPr>
          <a:xfrm>
            <a:off x="536667" y="3961029"/>
            <a:ext cx="4917864" cy="1985544"/>
          </a:xfrm>
          <a:prstGeom prst="rect">
            <a:avLst/>
          </a:prstGeom>
          <a:noFill/>
        </p:spPr>
        <p:txBody>
          <a:bodyPr wrap="square" rtlCol="0">
            <a:spAutoFit/>
          </a:bodyPr>
          <a:lstStyle/>
          <a:p>
            <a:pPr marR="0" algn="just">
              <a:lnSpc>
                <a:spcPct val="150000"/>
              </a:lnSpc>
              <a:spcBef>
                <a:spcPts val="100"/>
              </a:spcBef>
              <a:spcAft>
                <a:spcPts val="100"/>
              </a:spcAft>
            </a:pPr>
            <a:r>
              <a:rPr lang="vi-VN" sz="1400">
                <a:solidFill>
                  <a:srgbClr val="000000"/>
                </a:solidFill>
                <a:latin typeface="UTM Avo" panose="02040603050506020204" pitchFamily="18" charset="0"/>
                <a:ea typeface="Calibri" panose="020F0502020204030204" pitchFamily="34" charset="0"/>
                <a:cs typeface="Arial" panose="020B0604020202020204" pitchFamily="34" charset="0"/>
              </a:rPr>
              <a:t>Chợt Ê-đi-xơn nhìn thấy ánh sáng của ngọn đèn dầu hắt lại từ mảnh sắt tây trên tủ. Một ý nghĩ lóe lên trên đầu cậu bé. Cậu chạy vội ra tiệm tạp hóa, mượn về một tấm gương lớn. Một lát, tất cả đèn nến trong nhà được thắp lên và đặt trước gương. Căn phòng tràn ngập ánh sáng. </a:t>
            </a:r>
          </a:p>
        </p:txBody>
      </p:sp>
      <p:pic>
        <p:nvPicPr>
          <p:cNvPr id="8" name="Picture 7">
            <a:extLst>
              <a:ext uri="{FF2B5EF4-FFF2-40B4-BE49-F238E27FC236}">
                <a16:creationId xmlns:a16="http://schemas.microsoft.com/office/drawing/2014/main" id="{387FF8A0-EA3A-CB75-9BB5-18791348413D}"/>
              </a:ext>
            </a:extLst>
          </p:cNvPr>
          <p:cNvPicPr>
            <a:picLocks noChangeAspect="1"/>
          </p:cNvPicPr>
          <p:nvPr/>
        </p:nvPicPr>
        <p:blipFill rotWithShape="1">
          <a:blip r:embed="rId3">
            <a:extLst>
              <a:ext uri="{28A0092B-C50C-407E-A947-70E740481C1C}">
                <a14:useLocalDpi xmlns:a14="http://schemas.microsoft.com/office/drawing/2010/main" val="0"/>
              </a:ext>
            </a:extLst>
          </a:blip>
          <a:srcRect t="30170" r="53236" b="41104"/>
          <a:stretch/>
        </p:blipFill>
        <p:spPr>
          <a:xfrm>
            <a:off x="1730988" y="2322034"/>
            <a:ext cx="2456896" cy="1638995"/>
          </a:xfrm>
          <a:prstGeom prst="rect">
            <a:avLst/>
          </a:prstGeom>
        </p:spPr>
      </p:pic>
      <p:pic>
        <p:nvPicPr>
          <p:cNvPr id="10" name="Picture 9">
            <a:extLst>
              <a:ext uri="{FF2B5EF4-FFF2-40B4-BE49-F238E27FC236}">
                <a16:creationId xmlns:a16="http://schemas.microsoft.com/office/drawing/2014/main" id="{179C0BF1-EC6E-4402-292E-FE2D55B41DA9}"/>
              </a:ext>
            </a:extLst>
          </p:cNvPr>
          <p:cNvPicPr>
            <a:picLocks noChangeAspect="1"/>
          </p:cNvPicPr>
          <p:nvPr/>
        </p:nvPicPr>
        <p:blipFill rotWithShape="1">
          <a:blip r:embed="rId3">
            <a:extLst>
              <a:ext uri="{28A0092B-C50C-407E-A947-70E740481C1C}">
                <a14:useLocalDpi xmlns:a14="http://schemas.microsoft.com/office/drawing/2010/main" val="0"/>
              </a:ext>
            </a:extLst>
          </a:blip>
          <a:srcRect l="28792" t="65251" r="24444" b="7917"/>
          <a:stretch/>
        </p:blipFill>
        <p:spPr>
          <a:xfrm>
            <a:off x="8888073" y="2430085"/>
            <a:ext cx="2456896" cy="1530944"/>
          </a:xfrm>
          <a:prstGeom prst="rect">
            <a:avLst/>
          </a:prstGeom>
        </p:spPr>
      </p:pic>
      <p:grpSp>
        <p:nvGrpSpPr>
          <p:cNvPr id="14" name="Group 13">
            <a:extLst>
              <a:ext uri="{FF2B5EF4-FFF2-40B4-BE49-F238E27FC236}">
                <a16:creationId xmlns:a16="http://schemas.microsoft.com/office/drawing/2014/main" id="{700E3274-1B7D-653C-9D77-13D4897F2815}"/>
              </a:ext>
            </a:extLst>
          </p:cNvPr>
          <p:cNvGrpSpPr/>
          <p:nvPr/>
        </p:nvGrpSpPr>
        <p:grpSpPr>
          <a:xfrm>
            <a:off x="5542318" y="2322034"/>
            <a:ext cx="2616200" cy="1771013"/>
            <a:chOff x="3657600" y="2322034"/>
            <a:chExt cx="2616200" cy="1771013"/>
          </a:xfrm>
        </p:grpSpPr>
        <p:pic>
          <p:nvPicPr>
            <p:cNvPr id="11" name="Picture 10">
              <a:extLst>
                <a:ext uri="{FF2B5EF4-FFF2-40B4-BE49-F238E27FC236}">
                  <a16:creationId xmlns:a16="http://schemas.microsoft.com/office/drawing/2014/main" id="{A8E71BB1-1AA9-28A0-194F-38F800C0BF60}"/>
                </a:ext>
              </a:extLst>
            </p:cNvPr>
            <p:cNvPicPr>
              <a:picLocks noChangeAspect="1"/>
            </p:cNvPicPr>
            <p:nvPr/>
          </p:nvPicPr>
          <p:blipFill rotWithShape="1">
            <a:blip r:embed="rId3">
              <a:extLst>
                <a:ext uri="{28A0092B-C50C-407E-A947-70E740481C1C}">
                  <a14:useLocalDpi xmlns:a14="http://schemas.microsoft.com/office/drawing/2010/main" val="0"/>
                </a:ext>
              </a:extLst>
            </a:blip>
            <a:srcRect l="47605" t="30170" r="2599" b="41104"/>
            <a:stretch/>
          </p:blipFill>
          <p:spPr>
            <a:xfrm>
              <a:off x="3657600" y="2322034"/>
              <a:ext cx="2616200" cy="1638995"/>
            </a:xfrm>
            <a:prstGeom prst="rect">
              <a:avLst/>
            </a:prstGeom>
          </p:spPr>
        </p:pic>
        <p:sp>
          <p:nvSpPr>
            <p:cNvPr id="12" name="Isosceles Triangle 11">
              <a:extLst>
                <a:ext uri="{FF2B5EF4-FFF2-40B4-BE49-F238E27FC236}">
                  <a16:creationId xmlns:a16="http://schemas.microsoft.com/office/drawing/2014/main" id="{9748AC10-9B32-8173-AC4F-59D85CCF396F}"/>
                </a:ext>
              </a:extLst>
            </p:cNvPr>
            <p:cNvSpPr/>
            <p:nvPr/>
          </p:nvSpPr>
          <p:spPr>
            <a:xfrm>
              <a:off x="3657600" y="2430085"/>
              <a:ext cx="547433" cy="1662962"/>
            </a:xfrm>
            <a:prstGeom prst="triangle">
              <a:avLst>
                <a:gd name="adj" fmla="val 0"/>
              </a:avLst>
            </a:prstGeom>
            <a:solidFill>
              <a:srgbClr val="FFFAF7"/>
            </a:solidFill>
            <a:ln>
              <a:solidFill>
                <a:srgbClr val="FFF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ADC2DA27-D90A-A2A9-0947-B3A200868D05}"/>
              </a:ext>
            </a:extLst>
          </p:cNvPr>
          <p:cNvSpPr txBox="1"/>
          <p:nvPr/>
        </p:nvSpPr>
        <p:spPr>
          <a:xfrm>
            <a:off x="5702869" y="3961029"/>
            <a:ext cx="2616201" cy="1662378"/>
          </a:xfrm>
          <a:prstGeom prst="rect">
            <a:avLst/>
          </a:prstGeom>
          <a:noFill/>
        </p:spPr>
        <p:txBody>
          <a:bodyPr wrap="square" rtlCol="0">
            <a:spAutoFit/>
          </a:bodyPr>
          <a:lstStyle/>
          <a:p>
            <a:pPr marR="0" algn="just">
              <a:lnSpc>
                <a:spcPct val="150000"/>
              </a:lnSpc>
              <a:spcBef>
                <a:spcPts val="100"/>
              </a:spcBef>
              <a:spcAft>
                <a:spcPts val="100"/>
              </a:spcAft>
            </a:pPr>
            <a:r>
              <a:rPr lang="vi-VN" sz="1400">
                <a:solidFill>
                  <a:srgbClr val="000000"/>
                </a:solidFill>
                <a:latin typeface="UTM Avo" panose="02040603050506020204" pitchFamily="18" charset="0"/>
                <a:ea typeface="Calibri" panose="020F0502020204030204" pitchFamily="34" charset="0"/>
                <a:cs typeface="Arial" panose="020B0604020202020204" pitchFamily="34" charset="0"/>
              </a:rPr>
              <a:t>Bác sĩ liền mổ ngay. Ca mổ thành công. Mẹ của Ê-đi-xơn thoát chết. Ông bác sĩ hết lời khen ngợi sáng kiến của cậu bé thông minh. </a:t>
            </a:r>
          </a:p>
        </p:txBody>
      </p:sp>
      <p:sp>
        <p:nvSpPr>
          <p:cNvPr id="19" name="TextBox 18">
            <a:extLst>
              <a:ext uri="{FF2B5EF4-FFF2-40B4-BE49-F238E27FC236}">
                <a16:creationId xmlns:a16="http://schemas.microsoft.com/office/drawing/2014/main" id="{E0564F25-8BD8-431F-A9DD-229300FE137E}"/>
              </a:ext>
            </a:extLst>
          </p:cNvPr>
          <p:cNvSpPr txBox="1"/>
          <p:nvPr/>
        </p:nvSpPr>
        <p:spPr>
          <a:xfrm>
            <a:off x="8479621" y="3961029"/>
            <a:ext cx="3086654" cy="1662378"/>
          </a:xfrm>
          <a:prstGeom prst="rect">
            <a:avLst/>
          </a:prstGeom>
          <a:noFill/>
        </p:spPr>
        <p:txBody>
          <a:bodyPr wrap="square" rtlCol="0">
            <a:spAutoFit/>
          </a:bodyPr>
          <a:lstStyle/>
          <a:p>
            <a:pPr marR="0" algn="just">
              <a:lnSpc>
                <a:spcPct val="150000"/>
              </a:lnSpc>
              <a:spcBef>
                <a:spcPts val="100"/>
              </a:spcBef>
              <a:spcAft>
                <a:spcPts val="100"/>
              </a:spcAft>
            </a:pPr>
            <a:r>
              <a:rPr lang="vi-VN" sz="1400">
                <a:solidFill>
                  <a:srgbClr val="000000"/>
                </a:solidFill>
                <a:latin typeface="UTM Avo" panose="02040603050506020204" pitchFamily="18" charset="0"/>
                <a:ea typeface="Calibri" panose="020F0502020204030204" pitchFamily="34" charset="0"/>
                <a:cs typeface="Arial" panose="020B0604020202020204" pitchFamily="34" charset="0"/>
              </a:rPr>
              <a:t>Về sau, Ê-đi-xơn trở thành một nhà sáng chế đại tài. Ông là người có hàng nghìn sáng chế, trong đó có bóng điện thay cho ánh đèn dầu leo lét ngày xưa. </a:t>
            </a:r>
          </a:p>
        </p:txBody>
      </p:sp>
    </p:spTree>
    <p:extLst>
      <p:ext uri="{BB962C8B-B14F-4D97-AF65-F5344CB8AC3E}">
        <p14:creationId xmlns:p14="http://schemas.microsoft.com/office/powerpoint/2010/main" val="4060716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1000"/>
                                        <p:tgtEl>
                                          <p:spTgt spid="5"/>
                                        </p:tgtEl>
                                      </p:cBhvr>
                                    </p:animEffect>
                                  </p:childTnLst>
                                </p:cTn>
                              </p:par>
                              <p:par>
                                <p:cTn id="8" presetID="6" presetClass="entr" presetSubtype="16"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circle(in)">
                                      <p:cBhvr>
                                        <p:cTn id="15" dur="1000"/>
                                        <p:tgtEl>
                                          <p:spTgt spid="15"/>
                                        </p:tgtEl>
                                      </p:cBhvr>
                                    </p:animEffect>
                                  </p:childTnLst>
                                </p:cTn>
                              </p:par>
                              <p:par>
                                <p:cTn id="16" presetID="6" presetClass="entr" presetSubtype="16"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circle(in)">
                                      <p:cBhvr>
                                        <p:cTn id="18" dur="10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circle(in)">
                                      <p:cBhvr>
                                        <p:cTn id="23" dur="1000"/>
                                        <p:tgtEl>
                                          <p:spTgt spid="19"/>
                                        </p:tgtEl>
                                      </p:cBhvr>
                                    </p:animEffect>
                                  </p:childTnLst>
                                </p:cTn>
                              </p:par>
                              <p:par>
                                <p:cTn id="24" presetID="6" presetClass="entr" presetSubtype="16"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circle(in)">
                                      <p:cBhvr>
                                        <p:cTn id="26"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1B220E-3622-D2BA-6887-463055FBA1E0}"/>
              </a:ext>
            </a:extLst>
          </p:cNvPr>
          <p:cNvSpPr/>
          <p:nvPr/>
        </p:nvSpPr>
        <p:spPr>
          <a:xfrm>
            <a:off x="3400074" y="1719488"/>
            <a:ext cx="5296021" cy="485579"/>
          </a:xfrm>
          <a:prstGeom prst="rect">
            <a:avLst/>
          </a:prstGeom>
          <a:solidFill>
            <a:schemeClr val="accent2"/>
          </a:solidFill>
          <a:ln w="38100">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err="1">
                <a:solidFill>
                  <a:schemeClr val="bg1"/>
                </a:solidFill>
                <a:latin typeface="UTM Avo" panose="02040603050506020204" pitchFamily="18" charset="0"/>
                <a:cs typeface="Arial" panose="020B0604020202020204" pitchFamily="34" charset="0"/>
              </a:rPr>
              <a:t>Giải</a:t>
            </a:r>
            <a:r>
              <a:rPr lang="en-US" sz="2000" b="1" dirty="0">
                <a:solidFill>
                  <a:schemeClr val="bg1"/>
                </a:solidFill>
                <a:latin typeface="UTM Avo" panose="02040603050506020204" pitchFamily="18" charset="0"/>
                <a:cs typeface="Arial" panose="020B0604020202020204" pitchFamily="34" charset="0"/>
              </a:rPr>
              <a:t> </a:t>
            </a:r>
            <a:r>
              <a:rPr lang="en-US" sz="2000" b="1" dirty="0" err="1">
                <a:solidFill>
                  <a:schemeClr val="bg1"/>
                </a:solidFill>
                <a:latin typeface="UTM Avo" panose="02040603050506020204" pitchFamily="18" charset="0"/>
                <a:cs typeface="Arial" panose="020B0604020202020204" pitchFamily="34" charset="0"/>
              </a:rPr>
              <a:t>nghĩa</a:t>
            </a:r>
            <a:r>
              <a:rPr lang="en-US" sz="2000" b="1" dirty="0">
                <a:solidFill>
                  <a:schemeClr val="bg1"/>
                </a:solidFill>
                <a:latin typeface="UTM Avo" panose="02040603050506020204" pitchFamily="18" charset="0"/>
                <a:cs typeface="Arial" panose="020B0604020202020204" pitchFamily="34" charset="0"/>
              </a:rPr>
              <a:t> </a:t>
            </a:r>
            <a:r>
              <a:rPr lang="en-US" sz="2000" b="1" dirty="0" err="1">
                <a:solidFill>
                  <a:schemeClr val="bg1"/>
                </a:solidFill>
                <a:latin typeface="UTM Avo" panose="02040603050506020204" pitchFamily="18" charset="0"/>
                <a:cs typeface="Arial" panose="020B0604020202020204" pitchFamily="34" charset="0"/>
              </a:rPr>
              <a:t>từ</a:t>
            </a:r>
            <a:r>
              <a:rPr lang="en-US" sz="2000" b="1" dirty="0">
                <a:solidFill>
                  <a:schemeClr val="bg1"/>
                </a:solidFill>
                <a:latin typeface="UTM Avo" panose="02040603050506020204" pitchFamily="18" charset="0"/>
                <a:cs typeface="Arial" panose="020B0604020202020204" pitchFamily="34" charset="0"/>
              </a:rPr>
              <a:t> </a:t>
            </a:r>
            <a:r>
              <a:rPr lang="en-US" sz="2000" b="1" dirty="0" err="1">
                <a:solidFill>
                  <a:schemeClr val="bg1"/>
                </a:solidFill>
                <a:latin typeface="UTM Avo" panose="02040603050506020204" pitchFamily="18" charset="0"/>
                <a:cs typeface="Arial" panose="020B0604020202020204" pitchFamily="34" charset="0"/>
              </a:rPr>
              <a:t>khó</a:t>
            </a:r>
            <a:endParaRPr lang="en-US" sz="2000" b="1" dirty="0">
              <a:solidFill>
                <a:schemeClr val="bg1"/>
              </a:solidFill>
              <a:latin typeface="UTM Avo" panose="02040603050506020204" pitchFamily="18" charset="0"/>
              <a:cs typeface="Arial" panose="020B0604020202020204" pitchFamily="34" charset="0"/>
            </a:endParaRPr>
          </a:p>
        </p:txBody>
      </p:sp>
      <p:pic>
        <p:nvPicPr>
          <p:cNvPr id="6" name="Picture 2">
            <a:extLst>
              <a:ext uri="{FF2B5EF4-FFF2-40B4-BE49-F238E27FC236}">
                <a16:creationId xmlns:a16="http://schemas.microsoft.com/office/drawing/2014/main" id="{04BC90A0-6607-C6F3-A549-4BB5BAF6F7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30833">
            <a:off x="425348" y="2345806"/>
            <a:ext cx="3045893" cy="1775898"/>
          </a:xfrm>
          <a:prstGeom prst="rect">
            <a:avLst/>
          </a:prstGeom>
        </p:spPr>
      </p:pic>
      <p:pic>
        <p:nvPicPr>
          <p:cNvPr id="7" name="Picture 2">
            <a:extLst>
              <a:ext uri="{FF2B5EF4-FFF2-40B4-BE49-F238E27FC236}">
                <a16:creationId xmlns:a16="http://schemas.microsoft.com/office/drawing/2014/main" id="{AAB1FEC6-5E31-F11E-20EE-290659F22E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30833">
            <a:off x="3356880" y="4560219"/>
            <a:ext cx="5478241" cy="2151566"/>
          </a:xfrm>
          <a:prstGeom prst="rect">
            <a:avLst/>
          </a:prstGeom>
        </p:spPr>
      </p:pic>
      <p:sp>
        <p:nvSpPr>
          <p:cNvPr id="9" name="TextBox 8">
            <a:extLst>
              <a:ext uri="{FF2B5EF4-FFF2-40B4-BE49-F238E27FC236}">
                <a16:creationId xmlns:a16="http://schemas.microsoft.com/office/drawing/2014/main" id="{2CA8E34C-D6AE-97CB-DBE7-8ED03DD90C5D}"/>
              </a:ext>
            </a:extLst>
          </p:cNvPr>
          <p:cNvSpPr txBox="1"/>
          <p:nvPr/>
        </p:nvSpPr>
        <p:spPr>
          <a:xfrm>
            <a:off x="353865" y="2618876"/>
            <a:ext cx="3086180" cy="1326197"/>
          </a:xfrm>
          <a:prstGeom prst="rect">
            <a:avLst/>
          </a:prstGeom>
          <a:noFill/>
        </p:spPr>
        <p:txBody>
          <a:bodyPr wrap="square" rtlCol="0">
            <a:spAutoFit/>
          </a:bodyPr>
          <a:lstStyle/>
          <a:p>
            <a:pPr algn="ctr">
              <a:lnSpc>
                <a:spcPct val="150000"/>
              </a:lnSpc>
            </a:pPr>
            <a:r>
              <a:rPr lang="nl-NL" sz="2000" b="1">
                <a:solidFill>
                  <a:schemeClr val="accent2">
                    <a:lumMod val="75000"/>
                  </a:schemeClr>
                </a:solidFill>
                <a:effectLst/>
                <a:latin typeface="UTM Avo" panose="02040603050506020204" pitchFamily="18" charset="0"/>
                <a:ea typeface="Calibri" panose="020F0502020204030204" pitchFamily="34" charset="0"/>
                <a:cs typeface="Arial" panose="020B0604020202020204" pitchFamily="34" charset="0"/>
              </a:rPr>
              <a:t>Ê-đi-xơn:</a:t>
            </a:r>
            <a:r>
              <a:rPr lang="nl-NL" sz="2000">
                <a:solidFill>
                  <a:schemeClr val="accent2">
                    <a:lumMod val="75000"/>
                  </a:schemeClr>
                </a:solidFill>
                <a:effectLst/>
                <a:latin typeface="UTM Avo" panose="02040603050506020204" pitchFamily="18" charset="0"/>
                <a:ea typeface="Calibri" panose="020F0502020204030204" pitchFamily="34" charset="0"/>
                <a:cs typeface="Arial" panose="020B0604020202020204" pitchFamily="34" charset="0"/>
              </a:rPr>
              <a:t> </a:t>
            </a:r>
            <a:endParaRPr lang="nl-NL" sz="2000" dirty="0">
              <a:solidFill>
                <a:schemeClr val="accent2">
                  <a:lumMod val="75000"/>
                </a:schemeClr>
              </a:solidFill>
              <a:effectLst/>
              <a:latin typeface="UTM Avo" panose="02040603050506020204" pitchFamily="18" charset="0"/>
              <a:ea typeface="Calibri" panose="020F0502020204030204" pitchFamily="34" charset="0"/>
              <a:cs typeface="Arial" panose="020B0604020202020204" pitchFamily="34" charset="0"/>
            </a:endParaRPr>
          </a:p>
          <a:p>
            <a:pPr algn="ctr">
              <a:lnSpc>
                <a:spcPct val="150000"/>
              </a:lnSpc>
            </a:pPr>
            <a:r>
              <a:rPr lang="nl-NL" dirty="0">
                <a:solidFill>
                  <a:srgbClr val="000000"/>
                </a:solidFill>
                <a:effectLst/>
                <a:latin typeface="UTM Avo" panose="02040603050506020204" pitchFamily="18" charset="0"/>
                <a:ea typeface="Calibri" panose="020F0502020204030204" pitchFamily="34" charset="0"/>
                <a:cs typeface="Arial" panose="020B0604020202020204" pitchFamily="34" charset="0"/>
              </a:rPr>
              <a:t>một nhà sáng chế nổi tiếng trên thế giới.</a:t>
            </a:r>
            <a:endParaRPr lang="en-US" dirty="0">
              <a:latin typeface="UTM Avo" panose="02040603050506020204" pitchFamily="18" charset="0"/>
              <a:cs typeface="Arial" panose="020B0604020202020204" pitchFamily="34" charset="0"/>
            </a:endParaRPr>
          </a:p>
        </p:txBody>
      </p:sp>
      <p:sp>
        <p:nvSpPr>
          <p:cNvPr id="13" name="TextBox 12">
            <a:extLst>
              <a:ext uri="{FF2B5EF4-FFF2-40B4-BE49-F238E27FC236}">
                <a16:creationId xmlns:a16="http://schemas.microsoft.com/office/drawing/2014/main" id="{95A0419E-98C8-A2FA-3E04-E4FC785A7811}"/>
              </a:ext>
            </a:extLst>
          </p:cNvPr>
          <p:cNvSpPr txBox="1"/>
          <p:nvPr/>
        </p:nvSpPr>
        <p:spPr>
          <a:xfrm>
            <a:off x="3464711" y="4775427"/>
            <a:ext cx="5168796" cy="1781321"/>
          </a:xfrm>
          <a:prstGeom prst="rect">
            <a:avLst/>
          </a:prstGeom>
          <a:noFill/>
        </p:spPr>
        <p:txBody>
          <a:bodyPr wrap="square" rtlCol="0">
            <a:spAutoFit/>
          </a:bodyPr>
          <a:lstStyle/>
          <a:p>
            <a:pPr algn="ctr">
              <a:lnSpc>
                <a:spcPct val="150000"/>
              </a:lnSpc>
            </a:pPr>
            <a:r>
              <a:rPr lang="nl-NL" sz="2000" b="1">
                <a:solidFill>
                  <a:schemeClr val="accent2">
                    <a:lumMod val="75000"/>
                  </a:schemeClr>
                </a:solidFill>
                <a:effectLst/>
                <a:latin typeface="UTM Avo" panose="02040603050506020204" pitchFamily="18" charset="0"/>
                <a:ea typeface="Calibri" panose="020F0502020204030204" pitchFamily="34" charset="0"/>
                <a:cs typeface="Arial" panose="020B0604020202020204" pitchFamily="34" charset="0"/>
              </a:rPr>
              <a:t>Ruột thừa: </a:t>
            </a:r>
            <a:endParaRPr lang="nl-NL" sz="2000" b="1" dirty="0">
              <a:solidFill>
                <a:schemeClr val="accent2">
                  <a:lumMod val="75000"/>
                </a:schemeClr>
              </a:solidFill>
              <a:effectLst/>
              <a:latin typeface="UTM Avo" panose="02040603050506020204" pitchFamily="18" charset="0"/>
              <a:ea typeface="Calibri" panose="020F0502020204030204" pitchFamily="34" charset="0"/>
              <a:cs typeface="Arial" panose="020B0604020202020204" pitchFamily="34" charset="0"/>
            </a:endParaRPr>
          </a:p>
          <a:p>
            <a:pPr algn="ctr">
              <a:lnSpc>
                <a:spcPct val="150000"/>
              </a:lnSpc>
            </a:pPr>
            <a:r>
              <a:rPr lang="nl-NL" dirty="0">
                <a:solidFill>
                  <a:srgbClr val="000000"/>
                </a:solidFill>
                <a:effectLst/>
                <a:latin typeface="UTM Avo" panose="02040603050506020204" pitchFamily="18" charset="0"/>
                <a:ea typeface="Calibri" panose="020F0502020204030204" pitchFamily="34" charset="0"/>
                <a:cs typeface="Arial" panose="020B0604020202020204" pitchFamily="34" charset="0"/>
              </a:rPr>
              <a:t>mẩu ruột nhỏ hình giun chìa ra ở trên ruột già, nếu bị viêm mà không mổ kịp thời thì có thể nguy hiểm đến tính mạng</a:t>
            </a:r>
            <a:r>
              <a:rPr lang="nl-NL" sz="20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a:t>
            </a:r>
            <a:endParaRPr lang="en-US" sz="2000" dirty="0">
              <a:latin typeface="UTM Avo" panose="02040603050506020204" pitchFamily="18" charset="0"/>
              <a:cs typeface="Arial" panose="020B0604020202020204" pitchFamily="34" charset="0"/>
            </a:endParaRPr>
          </a:p>
        </p:txBody>
      </p:sp>
      <p:pic>
        <p:nvPicPr>
          <p:cNvPr id="16" name="Picture 4" descr="Ruột thừa nằm ở bên nào? Chức năng của ruột thừa | Vinmec">
            <a:extLst>
              <a:ext uri="{FF2B5EF4-FFF2-40B4-BE49-F238E27FC236}">
                <a16:creationId xmlns:a16="http://schemas.microsoft.com/office/drawing/2014/main" id="{C95932EE-572F-9C47-56E9-8D17EEC0CA8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5775"/>
          <a:stretch/>
        </p:blipFill>
        <p:spPr bwMode="auto">
          <a:xfrm>
            <a:off x="4540370" y="2463612"/>
            <a:ext cx="3111259" cy="190973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062220DF-39F0-1652-8919-B0359DEF1C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88" y="3951405"/>
            <a:ext cx="3422642" cy="2201745"/>
          </a:xfrm>
          <a:prstGeom prst="rect">
            <a:avLst/>
          </a:prstGeom>
        </p:spPr>
      </p:pic>
      <p:pic>
        <p:nvPicPr>
          <p:cNvPr id="18" name="Picture 2">
            <a:extLst>
              <a:ext uri="{FF2B5EF4-FFF2-40B4-BE49-F238E27FC236}">
                <a16:creationId xmlns:a16="http://schemas.microsoft.com/office/drawing/2014/main" id="{DB20325B-3989-4FE1-C00B-4F9F46A7742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30833">
            <a:off x="9004806" y="2340668"/>
            <a:ext cx="2775845" cy="1775898"/>
          </a:xfrm>
          <a:prstGeom prst="rect">
            <a:avLst/>
          </a:prstGeom>
        </p:spPr>
      </p:pic>
      <p:sp>
        <p:nvSpPr>
          <p:cNvPr id="20" name="TextBox 19">
            <a:extLst>
              <a:ext uri="{FF2B5EF4-FFF2-40B4-BE49-F238E27FC236}">
                <a16:creationId xmlns:a16="http://schemas.microsoft.com/office/drawing/2014/main" id="{D6141CD5-5052-1F90-8D01-BAF3D24DB958}"/>
              </a:ext>
            </a:extLst>
          </p:cNvPr>
          <p:cNvSpPr txBox="1"/>
          <p:nvPr/>
        </p:nvSpPr>
        <p:spPr>
          <a:xfrm>
            <a:off x="9291783" y="2613726"/>
            <a:ext cx="2226650" cy="1326197"/>
          </a:xfrm>
          <a:prstGeom prst="rect">
            <a:avLst/>
          </a:prstGeom>
          <a:noFill/>
        </p:spPr>
        <p:txBody>
          <a:bodyPr wrap="square" rtlCol="0">
            <a:spAutoFit/>
          </a:bodyPr>
          <a:lstStyle/>
          <a:p>
            <a:pPr algn="ctr">
              <a:lnSpc>
                <a:spcPct val="150000"/>
              </a:lnSpc>
            </a:pPr>
            <a:r>
              <a:rPr lang="nl-NL" sz="2000" b="1">
                <a:solidFill>
                  <a:schemeClr val="accent2">
                    <a:lumMod val="75000"/>
                  </a:schemeClr>
                </a:solidFill>
                <a:effectLst/>
                <a:latin typeface="UTM Avo" panose="02040603050506020204" pitchFamily="18" charset="0"/>
                <a:ea typeface="Calibri" panose="020F0502020204030204" pitchFamily="34" charset="0"/>
                <a:cs typeface="Arial" panose="020B0604020202020204" pitchFamily="34" charset="0"/>
              </a:rPr>
              <a:t>Sắt tây</a:t>
            </a:r>
            <a:r>
              <a:rPr lang="nl-NL" sz="2000" b="1" dirty="0">
                <a:solidFill>
                  <a:schemeClr val="accent2">
                    <a:lumMod val="75000"/>
                  </a:schemeClr>
                </a:solidFill>
                <a:latin typeface="UTM Avo" panose="02040603050506020204" pitchFamily="18" charset="0"/>
                <a:ea typeface="Calibri" panose="020F0502020204030204" pitchFamily="34" charset="0"/>
                <a:cs typeface="Arial" panose="020B0604020202020204" pitchFamily="34" charset="0"/>
              </a:rPr>
              <a:t>:</a:t>
            </a:r>
            <a:endParaRPr lang="nl-NL" sz="2000" b="1" dirty="0">
              <a:solidFill>
                <a:schemeClr val="accent2">
                  <a:lumMod val="75000"/>
                </a:schemeClr>
              </a:solidFill>
              <a:effectLst/>
              <a:latin typeface="UTM Avo" panose="02040603050506020204" pitchFamily="18" charset="0"/>
              <a:ea typeface="Calibri" panose="020F0502020204030204" pitchFamily="34" charset="0"/>
              <a:cs typeface="Arial" panose="020B0604020202020204" pitchFamily="34" charset="0"/>
            </a:endParaRPr>
          </a:p>
          <a:p>
            <a:pPr algn="ctr">
              <a:lnSpc>
                <a:spcPct val="150000"/>
              </a:lnSpc>
            </a:pPr>
            <a:r>
              <a:rPr lang="nl-NL" dirty="0">
                <a:solidFill>
                  <a:srgbClr val="000000"/>
                </a:solidFill>
                <a:effectLst/>
                <a:latin typeface="UTM Avo" panose="02040603050506020204" pitchFamily="18" charset="0"/>
                <a:ea typeface="Calibri" panose="020F0502020204030204" pitchFamily="34" charset="0"/>
                <a:cs typeface="Arial" panose="020B0604020202020204" pitchFamily="34" charset="0"/>
              </a:rPr>
              <a:t>thép lá, mềm, tráng mạ thiếc. </a:t>
            </a:r>
            <a:endParaRPr lang="en-US" dirty="0">
              <a:latin typeface="UTM Avo" panose="02040603050506020204" pitchFamily="18" charset="0"/>
              <a:cs typeface="Arial" panose="020B0604020202020204" pitchFamily="34" charset="0"/>
            </a:endParaRPr>
          </a:p>
        </p:txBody>
      </p:sp>
      <p:pic>
        <p:nvPicPr>
          <p:cNvPr id="21" name="Picture 20">
            <a:extLst>
              <a:ext uri="{FF2B5EF4-FFF2-40B4-BE49-F238E27FC236}">
                <a16:creationId xmlns:a16="http://schemas.microsoft.com/office/drawing/2014/main" id="{CC4413E9-6E28-2B98-9901-58BC6BCA997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78191" y="4493956"/>
            <a:ext cx="3230162" cy="1938097"/>
          </a:xfrm>
          <a:prstGeom prst="rect">
            <a:avLst/>
          </a:prstGeom>
        </p:spPr>
      </p:pic>
    </p:spTree>
    <p:extLst>
      <p:ext uri="{BB962C8B-B14F-4D97-AF65-F5344CB8AC3E}">
        <p14:creationId xmlns:p14="http://schemas.microsoft.com/office/powerpoint/2010/main" val="2440810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anim calcmode="lin" valueType="num">
                                      <p:cBhvr>
                                        <p:cTn id="13" dur="500" fill="hold"/>
                                        <p:tgtEl>
                                          <p:spTgt spid="17"/>
                                        </p:tgtEl>
                                        <p:attrNameLst>
                                          <p:attrName>ppt_x</p:attrName>
                                        </p:attrNameLst>
                                      </p:cBhvr>
                                      <p:tavLst>
                                        <p:tav tm="0">
                                          <p:val>
                                            <p:strVal val="#ppt_x"/>
                                          </p:val>
                                        </p:tav>
                                        <p:tav tm="100000">
                                          <p:val>
                                            <p:strVal val="#ppt_x"/>
                                          </p:val>
                                        </p:tav>
                                      </p:tavLst>
                                    </p:anim>
                                    <p:anim calcmode="lin" valueType="num">
                                      <p:cBhvr>
                                        <p:cTn id="14" dur="500" fill="hold"/>
                                        <p:tgtEl>
                                          <p:spTgt spid="17"/>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anim calcmode="lin" valueType="num">
                                      <p:cBhvr>
                                        <p:cTn id="23" dur="500" fill="hold"/>
                                        <p:tgtEl>
                                          <p:spTgt spid="6"/>
                                        </p:tgtEl>
                                        <p:attrNameLst>
                                          <p:attrName>ppt_x</p:attrName>
                                        </p:attrNameLst>
                                      </p:cBhvr>
                                      <p:tavLst>
                                        <p:tav tm="0">
                                          <p:val>
                                            <p:strVal val="#ppt_x"/>
                                          </p:val>
                                        </p:tav>
                                        <p:tav tm="100000">
                                          <p:val>
                                            <p:strVal val="#ppt_x"/>
                                          </p:val>
                                        </p:tav>
                                      </p:tavLst>
                                    </p:anim>
                                    <p:anim calcmode="lin" valueType="num">
                                      <p:cBhvr>
                                        <p:cTn id="24"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anim calcmode="lin" valueType="num">
                                      <p:cBhvr>
                                        <p:cTn id="30" dur="500" fill="hold"/>
                                        <p:tgtEl>
                                          <p:spTgt spid="16"/>
                                        </p:tgtEl>
                                        <p:attrNameLst>
                                          <p:attrName>ppt_x</p:attrName>
                                        </p:attrNameLst>
                                      </p:cBhvr>
                                      <p:tavLst>
                                        <p:tav tm="0">
                                          <p:val>
                                            <p:strVal val="#ppt_x"/>
                                          </p:val>
                                        </p:tav>
                                        <p:tav tm="100000">
                                          <p:val>
                                            <p:strVal val="#ppt_x"/>
                                          </p:val>
                                        </p:tav>
                                      </p:tavLst>
                                    </p:anim>
                                    <p:anim calcmode="lin" valueType="num">
                                      <p:cBhvr>
                                        <p:cTn id="31" dur="500" fill="hold"/>
                                        <p:tgtEl>
                                          <p:spTgt spid="1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anim calcmode="lin" valueType="num">
                                      <p:cBhvr>
                                        <p:cTn id="35" dur="500" fill="hold"/>
                                        <p:tgtEl>
                                          <p:spTgt spid="13"/>
                                        </p:tgtEl>
                                        <p:attrNameLst>
                                          <p:attrName>ppt_x</p:attrName>
                                        </p:attrNameLst>
                                      </p:cBhvr>
                                      <p:tavLst>
                                        <p:tav tm="0">
                                          <p:val>
                                            <p:strVal val="#ppt_x"/>
                                          </p:val>
                                        </p:tav>
                                        <p:tav tm="100000">
                                          <p:val>
                                            <p:strVal val="#ppt_x"/>
                                          </p:val>
                                        </p:tav>
                                      </p:tavLst>
                                    </p:anim>
                                    <p:anim calcmode="lin" valueType="num">
                                      <p:cBhvr>
                                        <p:cTn id="36" dur="500" fill="hold"/>
                                        <p:tgtEl>
                                          <p:spTgt spid="13"/>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fade">
                                      <p:cBhvr>
                                        <p:cTn id="39" dur="500"/>
                                        <p:tgtEl>
                                          <p:spTgt spid="7"/>
                                        </p:tgtEl>
                                      </p:cBhvr>
                                    </p:animEffect>
                                    <p:anim calcmode="lin" valueType="num">
                                      <p:cBhvr>
                                        <p:cTn id="40" dur="500" fill="hold"/>
                                        <p:tgtEl>
                                          <p:spTgt spid="7"/>
                                        </p:tgtEl>
                                        <p:attrNameLst>
                                          <p:attrName>ppt_x</p:attrName>
                                        </p:attrNameLst>
                                      </p:cBhvr>
                                      <p:tavLst>
                                        <p:tav tm="0">
                                          <p:val>
                                            <p:strVal val="#ppt_x"/>
                                          </p:val>
                                        </p:tav>
                                        <p:tav tm="100000">
                                          <p:val>
                                            <p:strVal val="#ppt_x"/>
                                          </p:val>
                                        </p:tav>
                                      </p:tavLst>
                                    </p:anim>
                                    <p:anim calcmode="lin" valueType="num">
                                      <p:cBhvr>
                                        <p:cTn id="41"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7" presetClass="entr" presetSubtype="0"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anim calcmode="lin" valueType="num">
                                      <p:cBhvr>
                                        <p:cTn id="47" dur="500" fill="hold"/>
                                        <p:tgtEl>
                                          <p:spTgt spid="20"/>
                                        </p:tgtEl>
                                        <p:attrNameLst>
                                          <p:attrName>ppt_x</p:attrName>
                                        </p:attrNameLst>
                                      </p:cBhvr>
                                      <p:tavLst>
                                        <p:tav tm="0">
                                          <p:val>
                                            <p:strVal val="#ppt_x"/>
                                          </p:val>
                                        </p:tav>
                                        <p:tav tm="100000">
                                          <p:val>
                                            <p:strVal val="#ppt_x"/>
                                          </p:val>
                                        </p:tav>
                                      </p:tavLst>
                                    </p:anim>
                                    <p:anim calcmode="lin" valueType="num">
                                      <p:cBhvr>
                                        <p:cTn id="48" dur="500" fill="hold"/>
                                        <p:tgtEl>
                                          <p:spTgt spid="20"/>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anim calcmode="lin" valueType="num">
                                      <p:cBhvr>
                                        <p:cTn id="52" dur="500" fill="hold"/>
                                        <p:tgtEl>
                                          <p:spTgt spid="18"/>
                                        </p:tgtEl>
                                        <p:attrNameLst>
                                          <p:attrName>ppt_x</p:attrName>
                                        </p:attrNameLst>
                                      </p:cBhvr>
                                      <p:tavLst>
                                        <p:tav tm="0">
                                          <p:val>
                                            <p:strVal val="#ppt_x"/>
                                          </p:val>
                                        </p:tav>
                                        <p:tav tm="100000">
                                          <p:val>
                                            <p:strVal val="#ppt_x"/>
                                          </p:val>
                                        </p:tav>
                                      </p:tavLst>
                                    </p:anim>
                                    <p:anim calcmode="lin" valueType="num">
                                      <p:cBhvr>
                                        <p:cTn id="53" dur="500" fill="hold"/>
                                        <p:tgtEl>
                                          <p:spTgt spid="18"/>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anim calcmode="lin" valueType="num">
                                      <p:cBhvr>
                                        <p:cTn id="57" dur="500" fill="hold"/>
                                        <p:tgtEl>
                                          <p:spTgt spid="21"/>
                                        </p:tgtEl>
                                        <p:attrNameLst>
                                          <p:attrName>ppt_x</p:attrName>
                                        </p:attrNameLst>
                                      </p:cBhvr>
                                      <p:tavLst>
                                        <p:tav tm="0">
                                          <p:val>
                                            <p:strVal val="#ppt_x"/>
                                          </p:val>
                                        </p:tav>
                                        <p:tav tm="100000">
                                          <p:val>
                                            <p:strVal val="#ppt_x"/>
                                          </p:val>
                                        </p:tav>
                                      </p:tavLst>
                                    </p:anim>
                                    <p:anim calcmode="lin" valueType="num">
                                      <p:cBhvr>
                                        <p:cTn id="58"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p:bldP spid="13"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01B220E-3622-D2BA-6887-463055FBA1E0}"/>
              </a:ext>
            </a:extLst>
          </p:cNvPr>
          <p:cNvSpPr/>
          <p:nvPr/>
        </p:nvSpPr>
        <p:spPr>
          <a:xfrm>
            <a:off x="3400074" y="1719488"/>
            <a:ext cx="5296021" cy="485579"/>
          </a:xfrm>
          <a:prstGeom prst="rect">
            <a:avLst/>
          </a:prstGeom>
          <a:solidFill>
            <a:schemeClr val="accent2"/>
          </a:solidFill>
          <a:ln w="38100">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b="1" dirty="0" err="1">
                <a:solidFill>
                  <a:schemeClr val="bg1"/>
                </a:solidFill>
                <a:latin typeface="UTM Avo" panose="02040603050506020204" pitchFamily="18" charset="0"/>
                <a:cs typeface="Arial" panose="020B0604020202020204" pitchFamily="34" charset="0"/>
              </a:rPr>
              <a:t>Giải</a:t>
            </a:r>
            <a:r>
              <a:rPr lang="en-US" sz="2000" b="1" dirty="0">
                <a:solidFill>
                  <a:schemeClr val="bg1"/>
                </a:solidFill>
                <a:latin typeface="UTM Avo" panose="02040603050506020204" pitchFamily="18" charset="0"/>
                <a:cs typeface="Arial" panose="020B0604020202020204" pitchFamily="34" charset="0"/>
              </a:rPr>
              <a:t> </a:t>
            </a:r>
            <a:r>
              <a:rPr lang="en-US" sz="2000" b="1" dirty="0" err="1">
                <a:solidFill>
                  <a:schemeClr val="bg1"/>
                </a:solidFill>
                <a:latin typeface="UTM Avo" panose="02040603050506020204" pitchFamily="18" charset="0"/>
                <a:cs typeface="Arial" panose="020B0604020202020204" pitchFamily="34" charset="0"/>
              </a:rPr>
              <a:t>nghĩa</a:t>
            </a:r>
            <a:r>
              <a:rPr lang="en-US" sz="2000" b="1" dirty="0">
                <a:solidFill>
                  <a:schemeClr val="bg1"/>
                </a:solidFill>
                <a:latin typeface="UTM Avo" panose="02040603050506020204" pitchFamily="18" charset="0"/>
                <a:cs typeface="Arial" panose="020B0604020202020204" pitchFamily="34" charset="0"/>
              </a:rPr>
              <a:t> </a:t>
            </a:r>
            <a:r>
              <a:rPr lang="en-US" sz="2000" b="1" dirty="0" err="1">
                <a:solidFill>
                  <a:schemeClr val="bg1"/>
                </a:solidFill>
                <a:latin typeface="UTM Avo" panose="02040603050506020204" pitchFamily="18" charset="0"/>
                <a:cs typeface="Arial" panose="020B0604020202020204" pitchFamily="34" charset="0"/>
              </a:rPr>
              <a:t>từ</a:t>
            </a:r>
            <a:r>
              <a:rPr lang="en-US" sz="2000" b="1" dirty="0">
                <a:solidFill>
                  <a:schemeClr val="bg1"/>
                </a:solidFill>
                <a:latin typeface="UTM Avo" panose="02040603050506020204" pitchFamily="18" charset="0"/>
                <a:cs typeface="Arial" panose="020B0604020202020204" pitchFamily="34" charset="0"/>
              </a:rPr>
              <a:t> </a:t>
            </a:r>
            <a:r>
              <a:rPr lang="en-US" sz="2000" b="1" dirty="0" err="1">
                <a:solidFill>
                  <a:schemeClr val="bg1"/>
                </a:solidFill>
                <a:latin typeface="UTM Avo" panose="02040603050506020204" pitchFamily="18" charset="0"/>
                <a:cs typeface="Arial" panose="020B0604020202020204" pitchFamily="34" charset="0"/>
              </a:rPr>
              <a:t>khó</a:t>
            </a:r>
            <a:endParaRPr lang="en-US" sz="2000" b="1" dirty="0">
              <a:solidFill>
                <a:schemeClr val="bg1"/>
              </a:solidFill>
              <a:latin typeface="UTM Avo" panose="02040603050506020204" pitchFamily="18" charset="0"/>
              <a:cs typeface="Arial" panose="020B0604020202020204" pitchFamily="34" charset="0"/>
            </a:endParaRPr>
          </a:p>
        </p:txBody>
      </p:sp>
      <p:pic>
        <p:nvPicPr>
          <p:cNvPr id="6" name="Picture 2">
            <a:extLst>
              <a:ext uri="{FF2B5EF4-FFF2-40B4-BE49-F238E27FC236}">
                <a16:creationId xmlns:a16="http://schemas.microsoft.com/office/drawing/2014/main" id="{04BC90A0-6607-C6F3-A549-4BB5BAF6F7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30833">
            <a:off x="539648" y="2402957"/>
            <a:ext cx="3045893" cy="1775898"/>
          </a:xfrm>
          <a:prstGeom prst="rect">
            <a:avLst/>
          </a:prstGeom>
        </p:spPr>
      </p:pic>
      <p:pic>
        <p:nvPicPr>
          <p:cNvPr id="7" name="Picture 2">
            <a:extLst>
              <a:ext uri="{FF2B5EF4-FFF2-40B4-BE49-F238E27FC236}">
                <a16:creationId xmlns:a16="http://schemas.microsoft.com/office/drawing/2014/main" id="{AAB1FEC6-5E31-F11E-20EE-290659F22E7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30833">
            <a:off x="4044255" y="4617817"/>
            <a:ext cx="4332090" cy="1889104"/>
          </a:xfrm>
          <a:prstGeom prst="rect">
            <a:avLst/>
          </a:prstGeom>
        </p:spPr>
      </p:pic>
      <p:sp>
        <p:nvSpPr>
          <p:cNvPr id="9" name="TextBox 8">
            <a:extLst>
              <a:ext uri="{FF2B5EF4-FFF2-40B4-BE49-F238E27FC236}">
                <a16:creationId xmlns:a16="http://schemas.microsoft.com/office/drawing/2014/main" id="{2CA8E34C-D6AE-97CB-DBE7-8ED03DD90C5D}"/>
              </a:ext>
            </a:extLst>
          </p:cNvPr>
          <p:cNvSpPr txBox="1"/>
          <p:nvPr/>
        </p:nvSpPr>
        <p:spPr>
          <a:xfrm>
            <a:off x="468165" y="2676027"/>
            <a:ext cx="3086180" cy="1194173"/>
          </a:xfrm>
          <a:prstGeom prst="rect">
            <a:avLst/>
          </a:prstGeom>
          <a:noFill/>
        </p:spPr>
        <p:txBody>
          <a:bodyPr wrap="square" rtlCol="0">
            <a:spAutoFit/>
          </a:bodyPr>
          <a:lstStyle/>
          <a:p>
            <a:pPr algn="ctr">
              <a:lnSpc>
                <a:spcPct val="150000"/>
              </a:lnSpc>
            </a:pPr>
            <a:r>
              <a:rPr lang="nl-NL" b="1">
                <a:solidFill>
                  <a:schemeClr val="accent2">
                    <a:lumMod val="75000"/>
                  </a:schemeClr>
                </a:solidFill>
                <a:latin typeface="UTM Avo" panose="02040603050506020204" pitchFamily="18" charset="0"/>
                <a:ea typeface="Calibri" panose="020F0502020204030204" pitchFamily="34" charset="0"/>
                <a:cs typeface="Arial" panose="020B0604020202020204" pitchFamily="34" charset="0"/>
              </a:rPr>
              <a:t>Tiệm tạp hóa:</a:t>
            </a:r>
          </a:p>
          <a:p>
            <a:pPr algn="ctr">
              <a:lnSpc>
                <a:spcPct val="150000"/>
              </a:lnSpc>
            </a:pPr>
            <a:r>
              <a:rPr lang="vi-VN" sz="1600">
                <a:solidFill>
                  <a:srgbClr val="000000"/>
                </a:solidFill>
                <a:latin typeface="UTM Avo" panose="02040603050506020204" pitchFamily="18" charset="0"/>
                <a:ea typeface="Calibri" panose="020F0502020204030204" pitchFamily="34" charset="0"/>
                <a:cs typeface="Arial" panose="020B0604020202020204" pitchFamily="34" charset="0"/>
              </a:rPr>
              <a:t>cửa hàng nhỏ, bán đồ lặt vặt thường dùng hằng ngày. </a:t>
            </a:r>
          </a:p>
        </p:txBody>
      </p:sp>
      <p:sp>
        <p:nvSpPr>
          <p:cNvPr id="13" name="TextBox 12">
            <a:extLst>
              <a:ext uri="{FF2B5EF4-FFF2-40B4-BE49-F238E27FC236}">
                <a16:creationId xmlns:a16="http://schemas.microsoft.com/office/drawing/2014/main" id="{95A0419E-98C8-A2FA-3E04-E4FC785A7811}"/>
              </a:ext>
            </a:extLst>
          </p:cNvPr>
          <p:cNvSpPr txBox="1"/>
          <p:nvPr/>
        </p:nvSpPr>
        <p:spPr>
          <a:xfrm>
            <a:off x="4114203" y="4832578"/>
            <a:ext cx="4087387" cy="1326197"/>
          </a:xfrm>
          <a:prstGeom prst="rect">
            <a:avLst/>
          </a:prstGeom>
          <a:noFill/>
        </p:spPr>
        <p:txBody>
          <a:bodyPr wrap="square" rtlCol="0">
            <a:spAutoFit/>
          </a:bodyPr>
          <a:lstStyle/>
          <a:p>
            <a:pPr algn="ctr">
              <a:lnSpc>
                <a:spcPct val="150000"/>
              </a:lnSpc>
            </a:pPr>
            <a:r>
              <a:rPr lang="nl-NL" sz="2000" b="1">
                <a:solidFill>
                  <a:schemeClr val="accent2">
                    <a:lumMod val="75000"/>
                  </a:schemeClr>
                </a:solidFill>
                <a:latin typeface="UTM Avo" panose="02040603050506020204" pitchFamily="18" charset="0"/>
                <a:ea typeface="Calibri" panose="020F0502020204030204" pitchFamily="34" charset="0"/>
                <a:cs typeface="Arial" panose="020B0604020202020204" pitchFamily="34" charset="0"/>
              </a:rPr>
              <a:t>Sáng chế: </a:t>
            </a:r>
          </a:p>
          <a:p>
            <a:pPr algn="ctr">
              <a:lnSpc>
                <a:spcPct val="150000"/>
              </a:lnSpc>
            </a:pPr>
            <a:r>
              <a:rPr lang="vi-VN">
                <a:solidFill>
                  <a:srgbClr val="000000"/>
                </a:solidFill>
                <a:latin typeface="UTM Avo" panose="02040603050506020204" pitchFamily="18" charset="0"/>
                <a:ea typeface="Calibri" panose="020F0502020204030204" pitchFamily="34" charset="0"/>
                <a:cs typeface="Arial" panose="020B0604020202020204" pitchFamily="34" charset="0"/>
              </a:rPr>
              <a:t>nghiên cứu và sáng tạo ra những thứ trước đó chưa từng có.</a:t>
            </a:r>
          </a:p>
        </p:txBody>
      </p:sp>
      <p:pic>
        <p:nvPicPr>
          <p:cNvPr id="18" name="Picture 2">
            <a:extLst>
              <a:ext uri="{FF2B5EF4-FFF2-40B4-BE49-F238E27FC236}">
                <a16:creationId xmlns:a16="http://schemas.microsoft.com/office/drawing/2014/main" id="{DB20325B-3989-4FE1-C00B-4F9F46A7742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30833">
            <a:off x="8872762" y="2397819"/>
            <a:ext cx="2775845" cy="1775898"/>
          </a:xfrm>
          <a:prstGeom prst="rect">
            <a:avLst/>
          </a:prstGeom>
        </p:spPr>
      </p:pic>
      <p:sp>
        <p:nvSpPr>
          <p:cNvPr id="20" name="TextBox 19">
            <a:extLst>
              <a:ext uri="{FF2B5EF4-FFF2-40B4-BE49-F238E27FC236}">
                <a16:creationId xmlns:a16="http://schemas.microsoft.com/office/drawing/2014/main" id="{D6141CD5-5052-1F90-8D01-BAF3D24DB958}"/>
              </a:ext>
            </a:extLst>
          </p:cNvPr>
          <p:cNvSpPr txBox="1"/>
          <p:nvPr/>
        </p:nvSpPr>
        <p:spPr>
          <a:xfrm>
            <a:off x="9159739" y="2670877"/>
            <a:ext cx="2226650" cy="910699"/>
          </a:xfrm>
          <a:prstGeom prst="rect">
            <a:avLst/>
          </a:prstGeom>
          <a:noFill/>
        </p:spPr>
        <p:txBody>
          <a:bodyPr wrap="square" rtlCol="0">
            <a:spAutoFit/>
          </a:bodyPr>
          <a:lstStyle/>
          <a:p>
            <a:pPr algn="ctr">
              <a:lnSpc>
                <a:spcPct val="150000"/>
              </a:lnSpc>
            </a:pPr>
            <a:r>
              <a:rPr lang="nl-NL" sz="2000" b="1">
                <a:solidFill>
                  <a:schemeClr val="accent2">
                    <a:lumMod val="75000"/>
                  </a:schemeClr>
                </a:solidFill>
                <a:latin typeface="UTM Avo" panose="02040603050506020204" pitchFamily="18" charset="0"/>
                <a:ea typeface="Calibri" panose="020F0502020204030204" pitchFamily="34" charset="0"/>
                <a:cs typeface="Arial" panose="020B0604020202020204" pitchFamily="34" charset="0"/>
              </a:rPr>
              <a:t>Đại tài: </a:t>
            </a:r>
          </a:p>
          <a:p>
            <a:pPr algn="ctr">
              <a:lnSpc>
                <a:spcPct val="150000"/>
              </a:lnSpc>
            </a:pPr>
            <a:r>
              <a:rPr lang="nl-NL">
                <a:solidFill>
                  <a:srgbClr val="000000"/>
                </a:solidFill>
                <a:latin typeface="UTM Avo" panose="02040603050506020204" pitchFamily="18" charset="0"/>
                <a:ea typeface="Calibri" panose="020F0502020204030204" pitchFamily="34" charset="0"/>
                <a:cs typeface="Arial" panose="020B0604020202020204" pitchFamily="34" charset="0"/>
              </a:rPr>
              <a:t>rất có tài. </a:t>
            </a:r>
          </a:p>
        </p:txBody>
      </p:sp>
      <p:pic>
        <p:nvPicPr>
          <p:cNvPr id="2" name="Picture 1">
            <a:extLst>
              <a:ext uri="{FF2B5EF4-FFF2-40B4-BE49-F238E27FC236}">
                <a16:creationId xmlns:a16="http://schemas.microsoft.com/office/drawing/2014/main" id="{22C290BE-7D5D-CE21-DD59-FC4A225650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226" y="4536086"/>
            <a:ext cx="3657600" cy="2059460"/>
          </a:xfrm>
          <a:prstGeom prst="rect">
            <a:avLst/>
          </a:prstGeom>
        </p:spPr>
      </p:pic>
      <p:pic>
        <p:nvPicPr>
          <p:cNvPr id="3" name="Picture 2">
            <a:extLst>
              <a:ext uri="{FF2B5EF4-FFF2-40B4-BE49-F238E27FC236}">
                <a16:creationId xmlns:a16="http://schemas.microsoft.com/office/drawing/2014/main" id="{B56A5BD3-77A7-6097-26E5-7982951613D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12963" y="2444585"/>
            <a:ext cx="2994674" cy="2059460"/>
          </a:xfrm>
          <a:prstGeom prst="rect">
            <a:avLst/>
          </a:prstGeom>
        </p:spPr>
      </p:pic>
      <p:pic>
        <p:nvPicPr>
          <p:cNvPr id="5" name="Picture 4">
            <a:extLst>
              <a:ext uri="{FF2B5EF4-FFF2-40B4-BE49-F238E27FC236}">
                <a16:creationId xmlns:a16="http://schemas.microsoft.com/office/drawing/2014/main" id="{D4C883C6-F487-30D8-DFE8-0BEC6EB05F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27305" y="4236158"/>
            <a:ext cx="1491517" cy="2088830"/>
          </a:xfrm>
          <a:prstGeom prst="rect">
            <a:avLst/>
          </a:prstGeom>
        </p:spPr>
      </p:pic>
    </p:spTree>
    <p:extLst>
      <p:ext uri="{BB962C8B-B14F-4D97-AF65-F5344CB8AC3E}">
        <p14:creationId xmlns:p14="http://schemas.microsoft.com/office/powerpoint/2010/main" val="788498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par>
                                <p:cTn id="22" presetID="10" presetClass="entr" presetSubtype="0"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par>
                                <p:cTn id="33" presetID="10" presetClass="entr" presetSubtype="0" fill="hold" nodeType="with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30FD49E-4D93-2C2D-5A58-4AB635F5AA65}"/>
              </a:ext>
            </a:extLst>
          </p:cNvPr>
          <p:cNvSpPr/>
          <p:nvPr/>
        </p:nvSpPr>
        <p:spPr>
          <a:xfrm>
            <a:off x="742950" y="1676400"/>
            <a:ext cx="657225" cy="381000"/>
          </a:xfrm>
          <a:prstGeom prst="roundRect">
            <a:avLst/>
          </a:prstGeom>
          <a:solidFill>
            <a:schemeClr val="accent2">
              <a:lumMod val="60000"/>
              <a:lumOff val="40000"/>
            </a:schemeClr>
          </a:solidFill>
          <a:ln w="28575">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a:solidFill>
                  <a:schemeClr val="tx1"/>
                </a:solidFill>
                <a:latin typeface="UTM Avo" panose="02040603050506020204" pitchFamily="18" charset="0"/>
              </a:rPr>
              <a:t>03</a:t>
            </a:r>
            <a:endParaRPr lang="en-US" sz="2000" b="1"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1042631C-78C0-4989-F736-0ECC5372A17C}"/>
              </a:ext>
            </a:extLst>
          </p:cNvPr>
          <p:cNvSpPr txBox="1"/>
          <p:nvPr/>
        </p:nvSpPr>
        <p:spPr>
          <a:xfrm>
            <a:off x="1466850" y="1667244"/>
            <a:ext cx="3914775" cy="430887"/>
          </a:xfrm>
          <a:prstGeom prst="rect">
            <a:avLst/>
          </a:prstGeom>
          <a:noFill/>
        </p:spPr>
        <p:txBody>
          <a:bodyPr wrap="square">
            <a:spAutoFit/>
          </a:bodyPr>
          <a:lstStyle/>
          <a:p>
            <a:r>
              <a:rPr lang="en-US" sz="2200" b="1">
                <a:latin typeface="UTM Avo" panose="02040603050506020204" pitchFamily="18" charset="0"/>
                <a:cs typeface="Arial" panose="020B0604020202020204" pitchFamily="34" charset="0"/>
              </a:rPr>
              <a:t>Trả lời câu hỏi</a:t>
            </a:r>
            <a:endParaRPr lang="en-US" sz="2200" dirty="0">
              <a:latin typeface="UTM Avo" panose="02040603050506020204" pitchFamily="18" charset="0"/>
            </a:endParaRPr>
          </a:p>
        </p:txBody>
      </p:sp>
      <p:sp>
        <p:nvSpPr>
          <p:cNvPr id="6" name="TextBox 5">
            <a:extLst>
              <a:ext uri="{FF2B5EF4-FFF2-40B4-BE49-F238E27FC236}">
                <a16:creationId xmlns:a16="http://schemas.microsoft.com/office/drawing/2014/main" id="{45FD0FC5-E331-CFDB-2538-1C85F2FFCB96}"/>
              </a:ext>
            </a:extLst>
          </p:cNvPr>
          <p:cNvSpPr txBox="1"/>
          <p:nvPr/>
        </p:nvSpPr>
        <p:spPr>
          <a:xfrm>
            <a:off x="653010" y="2255667"/>
            <a:ext cx="8801100" cy="573234"/>
          </a:xfrm>
          <a:prstGeom prst="rect">
            <a:avLst/>
          </a:prstGeom>
          <a:noFill/>
        </p:spPr>
        <p:txBody>
          <a:bodyPr wrap="square" rtlCol="0">
            <a:spAutoFit/>
          </a:bodyPr>
          <a:lstStyle/>
          <a:p>
            <a:pPr>
              <a:lnSpc>
                <a:spcPct val="150000"/>
              </a:lnSpc>
            </a:pPr>
            <a:r>
              <a:rPr lang="en-US" sz="2400" b="1" dirty="0" err="1">
                <a:latin typeface="UTM Avo" panose="02040603050506020204" pitchFamily="18" charset="0"/>
                <a:cs typeface="Arial" panose="020B0604020202020204" pitchFamily="34" charset="0"/>
              </a:rPr>
              <a:t>Câu</a:t>
            </a:r>
            <a:r>
              <a:rPr lang="en-US" sz="2400" b="1" dirty="0">
                <a:latin typeface="UTM Avo" panose="02040603050506020204" pitchFamily="18" charset="0"/>
                <a:cs typeface="Arial" panose="020B0604020202020204" pitchFamily="34" charset="0"/>
              </a:rPr>
              <a:t> 1: </a:t>
            </a:r>
            <a:r>
              <a:rPr lang="nl-NL" sz="24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Mẹ của Ê-đi-xơn bị bệnh gì?</a:t>
            </a:r>
            <a:endParaRPr lang="en-US" sz="2400" dirty="0">
              <a:effectLst/>
              <a:latin typeface="UTM Avo" panose="02040603050506020204" pitchFamily="18" charset="0"/>
              <a:ea typeface="Calibri" panose="020F0502020204030204" pitchFamily="34" charset="0"/>
              <a:cs typeface="Arial" panose="020B0604020202020204" pitchFamily="34" charset="0"/>
            </a:endParaRPr>
          </a:p>
        </p:txBody>
      </p:sp>
      <p:pic>
        <p:nvPicPr>
          <p:cNvPr id="7" name="Picture 12">
            <a:extLst>
              <a:ext uri="{FF2B5EF4-FFF2-40B4-BE49-F238E27FC236}">
                <a16:creationId xmlns:a16="http://schemas.microsoft.com/office/drawing/2014/main" id="{E6DCC2C1-EFC5-62E6-245D-4022272CFC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579153" y="3780090"/>
            <a:ext cx="1196551" cy="2621924"/>
          </a:xfrm>
          <a:prstGeom prst="rect">
            <a:avLst/>
          </a:prstGeom>
        </p:spPr>
      </p:pic>
      <p:pic>
        <p:nvPicPr>
          <p:cNvPr id="8" name="Picture 8">
            <a:extLst>
              <a:ext uri="{FF2B5EF4-FFF2-40B4-BE49-F238E27FC236}">
                <a16:creationId xmlns:a16="http://schemas.microsoft.com/office/drawing/2014/main" id="{39763FD2-1500-6011-3BFC-16C9F26E43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237625" y="3429000"/>
            <a:ext cx="2375224" cy="2718425"/>
          </a:xfrm>
          <a:prstGeom prst="rect">
            <a:avLst/>
          </a:prstGeom>
        </p:spPr>
      </p:pic>
      <p:pic>
        <p:nvPicPr>
          <p:cNvPr id="13" name="Picture 9">
            <a:extLst>
              <a:ext uri="{FF2B5EF4-FFF2-40B4-BE49-F238E27FC236}">
                <a16:creationId xmlns:a16="http://schemas.microsoft.com/office/drawing/2014/main" id="{0A855BD8-719F-A109-444F-050E101CB78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169673" y="3967421"/>
            <a:ext cx="2722454" cy="2247262"/>
          </a:xfrm>
          <a:prstGeom prst="rect">
            <a:avLst/>
          </a:prstGeom>
        </p:spPr>
      </p:pic>
      <p:sp>
        <p:nvSpPr>
          <p:cNvPr id="14" name="Speech Bubble: Rectangle with Corners Rounded 13">
            <a:extLst>
              <a:ext uri="{FF2B5EF4-FFF2-40B4-BE49-F238E27FC236}">
                <a16:creationId xmlns:a16="http://schemas.microsoft.com/office/drawing/2014/main" id="{D3B93A17-51A0-937A-037D-30AA221BFA0A}"/>
              </a:ext>
            </a:extLst>
          </p:cNvPr>
          <p:cNvSpPr/>
          <p:nvPr/>
        </p:nvSpPr>
        <p:spPr>
          <a:xfrm>
            <a:off x="7664847" y="2316547"/>
            <a:ext cx="1789263" cy="1163981"/>
          </a:xfrm>
          <a:prstGeom prst="wedgeRoundRectCallout">
            <a:avLst>
              <a:gd name="adj1" fmla="val -12813"/>
              <a:gd name="adj2" fmla="val 93958"/>
              <a:gd name="adj3" fmla="val 16667"/>
            </a:avLst>
          </a:prstGeom>
          <a:solidFill>
            <a:schemeClr val="accent2">
              <a:lumMod val="20000"/>
              <a:lumOff val="80000"/>
            </a:schemeClr>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150000"/>
              </a:lnSpc>
            </a:pPr>
            <a:r>
              <a:rPr lang="en-US" dirty="0" err="1">
                <a:solidFill>
                  <a:schemeClr val="tx1"/>
                </a:solidFill>
                <a:latin typeface="UTM Avo" panose="02040603050506020204" pitchFamily="18" charset="0"/>
                <a:cs typeface="Arial" panose="020B0604020202020204" pitchFamily="34" charset="0"/>
              </a:rPr>
              <a:t>Bị</a:t>
            </a:r>
            <a:r>
              <a:rPr lang="en-US" dirty="0">
                <a:solidFill>
                  <a:schemeClr val="tx1"/>
                </a:solidFill>
                <a:latin typeface="UTM Avo" panose="02040603050506020204" pitchFamily="18" charset="0"/>
                <a:cs typeface="Arial" panose="020B0604020202020204" pitchFamily="34" charset="0"/>
              </a:rPr>
              <a:t> </a:t>
            </a:r>
            <a:r>
              <a:rPr lang="en-US" dirty="0" err="1">
                <a:solidFill>
                  <a:schemeClr val="tx1"/>
                </a:solidFill>
                <a:latin typeface="UTM Avo" panose="02040603050506020204" pitchFamily="18" charset="0"/>
                <a:cs typeface="Arial" panose="020B0604020202020204" pitchFamily="34" charset="0"/>
              </a:rPr>
              <a:t>đau</a:t>
            </a:r>
            <a:r>
              <a:rPr lang="en-US" dirty="0">
                <a:solidFill>
                  <a:schemeClr val="tx1"/>
                </a:solidFill>
                <a:latin typeface="UTM Avo" panose="02040603050506020204" pitchFamily="18" charset="0"/>
                <a:cs typeface="Arial" panose="020B0604020202020204" pitchFamily="34" charset="0"/>
              </a:rPr>
              <a:t> </a:t>
            </a:r>
          </a:p>
          <a:p>
            <a:pPr algn="ctr">
              <a:lnSpc>
                <a:spcPct val="150000"/>
              </a:lnSpc>
            </a:pPr>
            <a:r>
              <a:rPr lang="en-US" err="1">
                <a:solidFill>
                  <a:schemeClr val="tx1"/>
                </a:solidFill>
                <a:latin typeface="UTM Avo" panose="02040603050506020204" pitchFamily="18" charset="0"/>
                <a:cs typeface="Arial" panose="020B0604020202020204" pitchFamily="34" charset="0"/>
              </a:rPr>
              <a:t>ruột</a:t>
            </a:r>
            <a:r>
              <a:rPr lang="en-US">
                <a:solidFill>
                  <a:schemeClr val="tx1"/>
                </a:solidFill>
                <a:latin typeface="UTM Avo" panose="02040603050506020204" pitchFamily="18" charset="0"/>
                <a:cs typeface="Arial" panose="020B0604020202020204" pitchFamily="34" charset="0"/>
              </a:rPr>
              <a:t> thừa.</a:t>
            </a:r>
            <a:endParaRPr lang="en-US" dirty="0">
              <a:solidFill>
                <a:schemeClr val="tx1"/>
              </a:solidFill>
              <a:latin typeface="UTM Avo" panose="02040603050506020204" pitchFamily="18" charset="0"/>
              <a:cs typeface="Arial" panose="020B0604020202020204" pitchFamily="34" charset="0"/>
            </a:endParaRPr>
          </a:p>
        </p:txBody>
      </p:sp>
      <p:sp>
        <p:nvSpPr>
          <p:cNvPr id="16" name="Oval 15">
            <a:extLst>
              <a:ext uri="{FF2B5EF4-FFF2-40B4-BE49-F238E27FC236}">
                <a16:creationId xmlns:a16="http://schemas.microsoft.com/office/drawing/2014/main" id="{02D9ACC5-4200-9357-87CF-8E7BF070D9CC}"/>
              </a:ext>
            </a:extLst>
          </p:cNvPr>
          <p:cNvSpPr/>
          <p:nvPr/>
        </p:nvSpPr>
        <p:spPr>
          <a:xfrm>
            <a:off x="9969652" y="921652"/>
            <a:ext cx="1842446" cy="113574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latin typeface="UTM Avo" panose="02040603050506020204" pitchFamily="18" charset="0"/>
              </a:rPr>
              <a:t>Làm việc nhóm đôi</a:t>
            </a:r>
          </a:p>
        </p:txBody>
      </p:sp>
    </p:spTree>
    <p:extLst>
      <p:ext uri="{BB962C8B-B14F-4D97-AF65-F5344CB8AC3E}">
        <p14:creationId xmlns:p14="http://schemas.microsoft.com/office/powerpoint/2010/main" val="2804471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1" presetID="22" presetClass="entr" presetSubtype="4"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down)">
                                      <p:cBhvr>
                                        <p:cTn id="23" dur="500"/>
                                        <p:tgtEl>
                                          <p:spTgt spid="1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right)">
                                      <p:cBhvr>
                                        <p:cTn id="31" dur="500"/>
                                        <p:tgtEl>
                                          <p:spTgt spid="14"/>
                                        </p:tgtEl>
                                      </p:cBhvr>
                                    </p:animEffect>
                                  </p:childTnLst>
                                </p:cTn>
                              </p:par>
                              <p:par>
                                <p:cTn id="32" presetID="22" presetClass="entr" presetSubtype="2"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right)">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6" grpId="0"/>
      <p:bldP spid="14"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30FD49E-4D93-2C2D-5A58-4AB635F5AA65}"/>
              </a:ext>
            </a:extLst>
          </p:cNvPr>
          <p:cNvSpPr/>
          <p:nvPr/>
        </p:nvSpPr>
        <p:spPr>
          <a:xfrm>
            <a:off x="742950" y="1676400"/>
            <a:ext cx="657225" cy="381000"/>
          </a:xfrm>
          <a:prstGeom prst="roundRect">
            <a:avLst/>
          </a:prstGeom>
          <a:solidFill>
            <a:schemeClr val="accent2">
              <a:lumMod val="60000"/>
              <a:lumOff val="40000"/>
            </a:schemeClr>
          </a:solidFill>
          <a:ln w="28575">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a:solidFill>
                  <a:schemeClr val="tx1"/>
                </a:solidFill>
                <a:latin typeface="UTM Avo" panose="02040603050506020204" pitchFamily="18" charset="0"/>
              </a:rPr>
              <a:t>03</a:t>
            </a:r>
            <a:endParaRPr lang="en-US" sz="2000" b="1"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1042631C-78C0-4989-F736-0ECC5372A17C}"/>
              </a:ext>
            </a:extLst>
          </p:cNvPr>
          <p:cNvSpPr txBox="1"/>
          <p:nvPr/>
        </p:nvSpPr>
        <p:spPr>
          <a:xfrm>
            <a:off x="1466850" y="1667244"/>
            <a:ext cx="3914775" cy="430887"/>
          </a:xfrm>
          <a:prstGeom prst="rect">
            <a:avLst/>
          </a:prstGeom>
          <a:noFill/>
        </p:spPr>
        <p:txBody>
          <a:bodyPr wrap="square">
            <a:spAutoFit/>
          </a:bodyPr>
          <a:lstStyle/>
          <a:p>
            <a:r>
              <a:rPr lang="en-US" sz="2200" b="1">
                <a:latin typeface="UTM Avo" panose="02040603050506020204" pitchFamily="18" charset="0"/>
                <a:cs typeface="Arial" panose="020B0604020202020204" pitchFamily="34" charset="0"/>
              </a:rPr>
              <a:t>Trả lời câu hỏi</a:t>
            </a:r>
            <a:endParaRPr lang="en-US" sz="2200" dirty="0">
              <a:latin typeface="UTM Avo" panose="02040603050506020204" pitchFamily="18" charset="0"/>
            </a:endParaRPr>
          </a:p>
        </p:txBody>
      </p:sp>
      <p:sp>
        <p:nvSpPr>
          <p:cNvPr id="6" name="TextBox 5">
            <a:extLst>
              <a:ext uri="{FF2B5EF4-FFF2-40B4-BE49-F238E27FC236}">
                <a16:creationId xmlns:a16="http://schemas.microsoft.com/office/drawing/2014/main" id="{45FD0FC5-E331-CFDB-2538-1C85F2FFCB96}"/>
              </a:ext>
            </a:extLst>
          </p:cNvPr>
          <p:cNvSpPr txBox="1"/>
          <p:nvPr/>
        </p:nvSpPr>
        <p:spPr>
          <a:xfrm>
            <a:off x="656509" y="2144992"/>
            <a:ext cx="5439491" cy="1128386"/>
          </a:xfrm>
          <a:prstGeom prst="rect">
            <a:avLst/>
          </a:prstGeom>
          <a:noFill/>
        </p:spPr>
        <p:txBody>
          <a:bodyPr wrap="square" rtlCol="0">
            <a:spAutoFit/>
          </a:bodyPr>
          <a:lstStyle/>
          <a:p>
            <a:pPr>
              <a:lnSpc>
                <a:spcPct val="150000"/>
              </a:lnSpc>
            </a:pPr>
            <a:r>
              <a:rPr lang="vi-VN" sz="2400" b="1">
                <a:latin typeface="UTM Avo" panose="02040603050506020204" pitchFamily="18" charset="0"/>
                <a:cs typeface="Arial" panose="020B0604020202020204" pitchFamily="34" charset="0"/>
              </a:rPr>
              <a:t>Câu 2: </a:t>
            </a:r>
            <a:r>
              <a:rPr lang="vi-VN" sz="2400">
                <a:latin typeface="UTM Avo" panose="02040603050506020204" pitchFamily="18" charset="0"/>
                <a:cs typeface="Arial" panose="020B0604020202020204" pitchFamily="34" charset="0"/>
              </a:rPr>
              <a:t>Vì sao bác sĩ không mổ được cho mẹ của E-đi-xơn?</a:t>
            </a:r>
            <a:endParaRPr lang="vi-VN" sz="2400" dirty="0" err="1">
              <a:latin typeface="UTM Avo" panose="02040603050506020204" pitchFamily="18" charset="0"/>
              <a:cs typeface="Arial" panose="020B0604020202020204" pitchFamily="34" charset="0"/>
            </a:endParaRPr>
          </a:p>
        </p:txBody>
      </p:sp>
      <p:pic>
        <p:nvPicPr>
          <p:cNvPr id="7" name="Picture 12">
            <a:extLst>
              <a:ext uri="{FF2B5EF4-FFF2-40B4-BE49-F238E27FC236}">
                <a16:creationId xmlns:a16="http://schemas.microsoft.com/office/drawing/2014/main" id="{E6DCC2C1-EFC5-62E6-245D-4022272CFC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579153" y="3780090"/>
            <a:ext cx="1196551" cy="2621924"/>
          </a:xfrm>
          <a:prstGeom prst="rect">
            <a:avLst/>
          </a:prstGeom>
        </p:spPr>
      </p:pic>
      <p:pic>
        <p:nvPicPr>
          <p:cNvPr id="8" name="Picture 8">
            <a:extLst>
              <a:ext uri="{FF2B5EF4-FFF2-40B4-BE49-F238E27FC236}">
                <a16:creationId xmlns:a16="http://schemas.microsoft.com/office/drawing/2014/main" id="{39763FD2-1500-6011-3BFC-16C9F26E43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237625" y="3429000"/>
            <a:ext cx="2375224" cy="2718425"/>
          </a:xfrm>
          <a:prstGeom prst="rect">
            <a:avLst/>
          </a:prstGeom>
        </p:spPr>
      </p:pic>
      <p:pic>
        <p:nvPicPr>
          <p:cNvPr id="13" name="Picture 9">
            <a:extLst>
              <a:ext uri="{FF2B5EF4-FFF2-40B4-BE49-F238E27FC236}">
                <a16:creationId xmlns:a16="http://schemas.microsoft.com/office/drawing/2014/main" id="{0A855BD8-719F-A109-444F-050E101CB78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169673" y="3967421"/>
            <a:ext cx="2722454" cy="2247262"/>
          </a:xfrm>
          <a:prstGeom prst="rect">
            <a:avLst/>
          </a:prstGeom>
        </p:spPr>
      </p:pic>
      <p:sp>
        <p:nvSpPr>
          <p:cNvPr id="14" name="Speech Bubble: Rectangle with Corners Rounded 13">
            <a:extLst>
              <a:ext uri="{FF2B5EF4-FFF2-40B4-BE49-F238E27FC236}">
                <a16:creationId xmlns:a16="http://schemas.microsoft.com/office/drawing/2014/main" id="{D3B93A17-51A0-937A-037D-30AA221BFA0A}"/>
              </a:ext>
            </a:extLst>
          </p:cNvPr>
          <p:cNvSpPr/>
          <p:nvPr/>
        </p:nvSpPr>
        <p:spPr>
          <a:xfrm>
            <a:off x="7201822" y="2316547"/>
            <a:ext cx="2874582" cy="1163981"/>
          </a:xfrm>
          <a:prstGeom prst="wedgeRoundRectCallout">
            <a:avLst>
              <a:gd name="adj1" fmla="val -12813"/>
              <a:gd name="adj2" fmla="val 93958"/>
              <a:gd name="adj3" fmla="val 16667"/>
            </a:avLst>
          </a:prstGeom>
          <a:solidFill>
            <a:schemeClr val="accent2">
              <a:lumMod val="20000"/>
              <a:lumOff val="80000"/>
            </a:schemeClr>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150000"/>
              </a:lnSpc>
            </a:pPr>
            <a:r>
              <a:rPr lang="en-US">
                <a:solidFill>
                  <a:schemeClr val="tx1"/>
                </a:solidFill>
                <a:latin typeface="UTM Avo" panose="02040603050506020204" pitchFamily="18" charset="0"/>
                <a:cs typeface="Arial" panose="020B0604020202020204" pitchFamily="34" charset="0"/>
              </a:rPr>
              <a:t>Vì căn phòng không đủ ánh sáng.</a:t>
            </a:r>
            <a:endParaRPr lang="en-US" dirty="0" err="1">
              <a:solidFill>
                <a:schemeClr val="tx1"/>
              </a:solidFill>
              <a:latin typeface="UTM Avo" panose="02040603050506020204" pitchFamily="18" charset="0"/>
              <a:cs typeface="Arial" panose="020B0604020202020204" pitchFamily="34" charset="0"/>
            </a:endParaRPr>
          </a:p>
        </p:txBody>
      </p:sp>
      <p:sp>
        <p:nvSpPr>
          <p:cNvPr id="4" name="Oval 3">
            <a:extLst>
              <a:ext uri="{FF2B5EF4-FFF2-40B4-BE49-F238E27FC236}">
                <a16:creationId xmlns:a16="http://schemas.microsoft.com/office/drawing/2014/main" id="{FADA3A87-D7C2-7281-A169-2918BF155F9C}"/>
              </a:ext>
            </a:extLst>
          </p:cNvPr>
          <p:cNvSpPr/>
          <p:nvPr/>
        </p:nvSpPr>
        <p:spPr>
          <a:xfrm>
            <a:off x="10223652" y="921652"/>
            <a:ext cx="1842446" cy="113574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latin typeface="UTM Avo" panose="02040603050506020204" pitchFamily="18" charset="0"/>
              </a:rPr>
              <a:t>Làm việc nhóm đôi</a:t>
            </a:r>
          </a:p>
        </p:txBody>
      </p:sp>
    </p:spTree>
    <p:extLst>
      <p:ext uri="{BB962C8B-B14F-4D97-AF65-F5344CB8AC3E}">
        <p14:creationId xmlns:p14="http://schemas.microsoft.com/office/powerpoint/2010/main" val="3918549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right)">
                                      <p:cBhvr>
                                        <p:cTn id="18" dur="500"/>
                                        <p:tgtEl>
                                          <p:spTgt spid="14"/>
                                        </p:tgtEl>
                                      </p:cBhvr>
                                    </p:animEffect>
                                  </p:childTnLst>
                                </p:cTn>
                              </p:par>
                              <p:par>
                                <p:cTn id="19" presetID="22" presetClass="entr" presetSubtype="2"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30FD49E-4D93-2C2D-5A58-4AB635F5AA65}"/>
              </a:ext>
            </a:extLst>
          </p:cNvPr>
          <p:cNvSpPr/>
          <p:nvPr/>
        </p:nvSpPr>
        <p:spPr>
          <a:xfrm>
            <a:off x="742950" y="1676400"/>
            <a:ext cx="657225" cy="381000"/>
          </a:xfrm>
          <a:prstGeom prst="roundRect">
            <a:avLst/>
          </a:prstGeom>
          <a:solidFill>
            <a:schemeClr val="accent2">
              <a:lumMod val="60000"/>
              <a:lumOff val="40000"/>
            </a:schemeClr>
          </a:solidFill>
          <a:ln w="28575">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a:solidFill>
                  <a:schemeClr val="tx1"/>
                </a:solidFill>
                <a:latin typeface="UTM Avo" panose="02040603050506020204" pitchFamily="18" charset="0"/>
              </a:rPr>
              <a:t>03</a:t>
            </a:r>
            <a:endParaRPr lang="en-US" sz="2000" b="1"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1042631C-78C0-4989-F736-0ECC5372A17C}"/>
              </a:ext>
            </a:extLst>
          </p:cNvPr>
          <p:cNvSpPr txBox="1"/>
          <p:nvPr/>
        </p:nvSpPr>
        <p:spPr>
          <a:xfrm>
            <a:off x="1466850" y="1667244"/>
            <a:ext cx="3914775" cy="430887"/>
          </a:xfrm>
          <a:prstGeom prst="rect">
            <a:avLst/>
          </a:prstGeom>
          <a:noFill/>
        </p:spPr>
        <p:txBody>
          <a:bodyPr wrap="square">
            <a:spAutoFit/>
          </a:bodyPr>
          <a:lstStyle/>
          <a:p>
            <a:r>
              <a:rPr lang="en-US" sz="2200" b="1">
                <a:latin typeface="UTM Avo" panose="02040603050506020204" pitchFamily="18" charset="0"/>
                <a:cs typeface="Arial" panose="020B0604020202020204" pitchFamily="34" charset="0"/>
              </a:rPr>
              <a:t>Trả lời câu hỏi</a:t>
            </a:r>
            <a:endParaRPr lang="en-US" sz="2200" dirty="0">
              <a:latin typeface="UTM Avo" panose="02040603050506020204" pitchFamily="18" charset="0"/>
            </a:endParaRPr>
          </a:p>
        </p:txBody>
      </p:sp>
      <p:sp>
        <p:nvSpPr>
          <p:cNvPr id="6" name="TextBox 5">
            <a:extLst>
              <a:ext uri="{FF2B5EF4-FFF2-40B4-BE49-F238E27FC236}">
                <a16:creationId xmlns:a16="http://schemas.microsoft.com/office/drawing/2014/main" id="{45FD0FC5-E331-CFDB-2538-1C85F2FFCB96}"/>
              </a:ext>
            </a:extLst>
          </p:cNvPr>
          <p:cNvSpPr txBox="1"/>
          <p:nvPr/>
        </p:nvSpPr>
        <p:spPr>
          <a:xfrm>
            <a:off x="656509" y="2144992"/>
            <a:ext cx="5439491" cy="1128386"/>
          </a:xfrm>
          <a:prstGeom prst="rect">
            <a:avLst/>
          </a:prstGeom>
          <a:noFill/>
        </p:spPr>
        <p:txBody>
          <a:bodyPr wrap="square" rtlCol="0">
            <a:spAutoFit/>
          </a:bodyPr>
          <a:lstStyle/>
          <a:p>
            <a:pPr>
              <a:lnSpc>
                <a:spcPct val="150000"/>
              </a:lnSpc>
            </a:pPr>
            <a:r>
              <a:rPr lang="vi-VN" sz="2400" b="1">
                <a:latin typeface="UTM Avo" panose="02040603050506020204" pitchFamily="18" charset="0"/>
                <a:cs typeface="Arial" panose="020B0604020202020204" pitchFamily="34" charset="0"/>
              </a:rPr>
              <a:t>Câu 3: </a:t>
            </a:r>
            <a:r>
              <a:rPr lang="vi-VN" sz="2400">
                <a:latin typeface="UTM Avo" panose="02040603050506020204" pitchFamily="18" charset="0"/>
                <a:cs typeface="Arial" panose="020B0604020202020204" pitchFamily="34" charset="0"/>
              </a:rPr>
              <a:t>Ê-đi-xơn đã nghĩ ra các gì để có đủ ánh sáng cho ca mổ?</a:t>
            </a:r>
          </a:p>
        </p:txBody>
      </p:sp>
      <p:pic>
        <p:nvPicPr>
          <p:cNvPr id="7" name="Picture 12">
            <a:extLst>
              <a:ext uri="{FF2B5EF4-FFF2-40B4-BE49-F238E27FC236}">
                <a16:creationId xmlns:a16="http://schemas.microsoft.com/office/drawing/2014/main" id="{E6DCC2C1-EFC5-62E6-245D-4022272CFC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579153" y="3780090"/>
            <a:ext cx="1196551" cy="2621924"/>
          </a:xfrm>
          <a:prstGeom prst="rect">
            <a:avLst/>
          </a:prstGeom>
        </p:spPr>
      </p:pic>
      <p:pic>
        <p:nvPicPr>
          <p:cNvPr id="8" name="Picture 8">
            <a:extLst>
              <a:ext uri="{FF2B5EF4-FFF2-40B4-BE49-F238E27FC236}">
                <a16:creationId xmlns:a16="http://schemas.microsoft.com/office/drawing/2014/main" id="{39763FD2-1500-6011-3BFC-16C9F26E43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237625" y="3429000"/>
            <a:ext cx="2375224" cy="2718425"/>
          </a:xfrm>
          <a:prstGeom prst="rect">
            <a:avLst/>
          </a:prstGeom>
        </p:spPr>
      </p:pic>
      <p:pic>
        <p:nvPicPr>
          <p:cNvPr id="13" name="Picture 9">
            <a:extLst>
              <a:ext uri="{FF2B5EF4-FFF2-40B4-BE49-F238E27FC236}">
                <a16:creationId xmlns:a16="http://schemas.microsoft.com/office/drawing/2014/main" id="{0A855BD8-719F-A109-444F-050E101CB78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169673" y="3967421"/>
            <a:ext cx="2722454" cy="2247262"/>
          </a:xfrm>
          <a:prstGeom prst="rect">
            <a:avLst/>
          </a:prstGeom>
        </p:spPr>
      </p:pic>
      <p:sp>
        <p:nvSpPr>
          <p:cNvPr id="14" name="Speech Bubble: Rectangle with Corners Rounded 13">
            <a:extLst>
              <a:ext uri="{FF2B5EF4-FFF2-40B4-BE49-F238E27FC236}">
                <a16:creationId xmlns:a16="http://schemas.microsoft.com/office/drawing/2014/main" id="{D3B93A17-51A0-937A-037D-30AA221BFA0A}"/>
              </a:ext>
            </a:extLst>
          </p:cNvPr>
          <p:cNvSpPr/>
          <p:nvPr/>
        </p:nvSpPr>
        <p:spPr>
          <a:xfrm>
            <a:off x="6252295" y="2144993"/>
            <a:ext cx="4702080" cy="1335536"/>
          </a:xfrm>
          <a:prstGeom prst="wedgeRoundRectCallout">
            <a:avLst>
              <a:gd name="adj1" fmla="val -12813"/>
              <a:gd name="adj2" fmla="val 93958"/>
              <a:gd name="adj3" fmla="val 16667"/>
            </a:avLst>
          </a:prstGeom>
          <a:solidFill>
            <a:schemeClr val="accent2">
              <a:lumMod val="20000"/>
              <a:lumOff val="80000"/>
            </a:schemeClr>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150000"/>
              </a:lnSpc>
            </a:pPr>
            <a:r>
              <a:rPr lang="vi-VN">
                <a:solidFill>
                  <a:schemeClr val="tx1"/>
                </a:solidFill>
                <a:latin typeface="UTM Avo" panose="02040603050506020204" pitchFamily="18" charset="0"/>
                <a:cs typeface="Arial" panose="020B0604020202020204" pitchFamily="34" charset="0"/>
              </a:rPr>
              <a:t>Ê-đi-xơn mượn về một tấm </a:t>
            </a:r>
          </a:p>
          <a:p>
            <a:pPr algn="ctr">
              <a:lnSpc>
                <a:spcPct val="150000"/>
              </a:lnSpc>
            </a:pPr>
            <a:r>
              <a:rPr lang="vi-VN">
                <a:solidFill>
                  <a:schemeClr val="tx1"/>
                </a:solidFill>
                <a:latin typeface="UTM Avo" panose="02040603050506020204" pitchFamily="18" charset="0"/>
                <a:cs typeface="Arial" panose="020B0604020202020204" pitchFamily="34" charset="0"/>
              </a:rPr>
              <a:t>gương lớn để phản chiếu ánh sáng của tất cả đèn nến trong nhà. </a:t>
            </a:r>
          </a:p>
        </p:txBody>
      </p:sp>
      <p:sp>
        <p:nvSpPr>
          <p:cNvPr id="15" name="Oval 14">
            <a:extLst>
              <a:ext uri="{FF2B5EF4-FFF2-40B4-BE49-F238E27FC236}">
                <a16:creationId xmlns:a16="http://schemas.microsoft.com/office/drawing/2014/main" id="{E17A6897-E5E5-BB1D-F0E8-FD360EF4531F}"/>
              </a:ext>
            </a:extLst>
          </p:cNvPr>
          <p:cNvSpPr/>
          <p:nvPr/>
        </p:nvSpPr>
        <p:spPr>
          <a:xfrm>
            <a:off x="10033152" y="827523"/>
            <a:ext cx="1842446" cy="1101776"/>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latin typeface="UTM Avo" panose="02040603050506020204" pitchFamily="18" charset="0"/>
              </a:rPr>
              <a:t>Làm việc nhóm đôi</a:t>
            </a:r>
          </a:p>
        </p:txBody>
      </p:sp>
    </p:spTree>
    <p:extLst>
      <p:ext uri="{BB962C8B-B14F-4D97-AF65-F5344CB8AC3E}">
        <p14:creationId xmlns:p14="http://schemas.microsoft.com/office/powerpoint/2010/main" val="2527638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22" presetClass="entr" presetSubtype="4"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right)">
                                      <p:cBhvr>
                                        <p:cTn id="18" dur="500"/>
                                        <p:tgtEl>
                                          <p:spTgt spid="14"/>
                                        </p:tgtEl>
                                      </p:cBhvr>
                                    </p:animEffect>
                                  </p:childTnLst>
                                </p:cTn>
                              </p:par>
                              <p:par>
                                <p:cTn id="19" presetID="22" presetClass="entr" presetSubtype="2"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30FD49E-4D93-2C2D-5A58-4AB635F5AA65}"/>
              </a:ext>
            </a:extLst>
          </p:cNvPr>
          <p:cNvSpPr/>
          <p:nvPr/>
        </p:nvSpPr>
        <p:spPr>
          <a:xfrm>
            <a:off x="742950" y="1676400"/>
            <a:ext cx="657225" cy="381000"/>
          </a:xfrm>
          <a:prstGeom prst="roundRect">
            <a:avLst/>
          </a:prstGeom>
          <a:solidFill>
            <a:schemeClr val="accent2">
              <a:lumMod val="60000"/>
              <a:lumOff val="40000"/>
            </a:schemeClr>
          </a:solidFill>
          <a:ln w="28575">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a:solidFill>
                  <a:schemeClr val="tx1"/>
                </a:solidFill>
                <a:latin typeface="UTM Avo" panose="02040603050506020204" pitchFamily="18" charset="0"/>
              </a:rPr>
              <a:t>03</a:t>
            </a:r>
            <a:endParaRPr lang="en-US" sz="2000" b="1"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1042631C-78C0-4989-F736-0ECC5372A17C}"/>
              </a:ext>
            </a:extLst>
          </p:cNvPr>
          <p:cNvSpPr txBox="1"/>
          <p:nvPr/>
        </p:nvSpPr>
        <p:spPr>
          <a:xfrm>
            <a:off x="1466850" y="1667244"/>
            <a:ext cx="3914775" cy="430887"/>
          </a:xfrm>
          <a:prstGeom prst="rect">
            <a:avLst/>
          </a:prstGeom>
          <a:noFill/>
        </p:spPr>
        <p:txBody>
          <a:bodyPr wrap="square">
            <a:spAutoFit/>
          </a:bodyPr>
          <a:lstStyle/>
          <a:p>
            <a:r>
              <a:rPr lang="en-US" sz="2200" b="1">
                <a:latin typeface="UTM Avo" panose="02040603050506020204" pitchFamily="18" charset="0"/>
                <a:cs typeface="Arial" panose="020B0604020202020204" pitchFamily="34" charset="0"/>
              </a:rPr>
              <a:t>Trả lời câu hỏi</a:t>
            </a:r>
            <a:endParaRPr lang="en-US" sz="2200" dirty="0">
              <a:latin typeface="UTM Avo" panose="02040603050506020204" pitchFamily="18" charset="0"/>
            </a:endParaRPr>
          </a:p>
        </p:txBody>
      </p:sp>
      <p:sp>
        <p:nvSpPr>
          <p:cNvPr id="6" name="TextBox 5">
            <a:extLst>
              <a:ext uri="{FF2B5EF4-FFF2-40B4-BE49-F238E27FC236}">
                <a16:creationId xmlns:a16="http://schemas.microsoft.com/office/drawing/2014/main" id="{45FD0FC5-E331-CFDB-2538-1C85F2FFCB96}"/>
              </a:ext>
            </a:extLst>
          </p:cNvPr>
          <p:cNvSpPr txBox="1"/>
          <p:nvPr/>
        </p:nvSpPr>
        <p:spPr>
          <a:xfrm>
            <a:off x="656509" y="2144992"/>
            <a:ext cx="5439491" cy="1121846"/>
          </a:xfrm>
          <a:prstGeom prst="rect">
            <a:avLst/>
          </a:prstGeom>
          <a:noFill/>
        </p:spPr>
        <p:txBody>
          <a:bodyPr wrap="square" rtlCol="0">
            <a:spAutoFit/>
          </a:bodyPr>
          <a:lstStyle/>
          <a:p>
            <a:pPr>
              <a:lnSpc>
                <a:spcPct val="150000"/>
              </a:lnSpc>
            </a:pPr>
            <a:r>
              <a:rPr lang="vi-VN" sz="2400" b="1">
                <a:latin typeface="UTM Avo" panose="02040603050506020204" pitchFamily="18" charset="0"/>
                <a:cs typeface="Arial" panose="020B0604020202020204" pitchFamily="34" charset="0"/>
              </a:rPr>
              <a:t>Câu 4: </a:t>
            </a:r>
            <a:r>
              <a:rPr lang="vi-VN" sz="2400">
                <a:latin typeface="UTM Avo" panose="02040603050506020204" pitchFamily="18" charset="0"/>
                <a:cs typeface="Arial" panose="020B0604020202020204" pitchFamily="34" charset="0"/>
              </a:rPr>
              <a:t>Sáng kiến của E-đi-xơn </a:t>
            </a:r>
          </a:p>
          <a:p>
            <a:pPr>
              <a:lnSpc>
                <a:spcPct val="150000"/>
              </a:lnSpc>
            </a:pPr>
            <a:r>
              <a:rPr lang="vi-VN" sz="2400">
                <a:latin typeface="UTM Avo" panose="02040603050506020204" pitchFamily="18" charset="0"/>
                <a:cs typeface="Arial" panose="020B0604020202020204" pitchFamily="34" charset="0"/>
              </a:rPr>
              <a:t>đã mang lại kết quả như thế nào?</a:t>
            </a:r>
          </a:p>
        </p:txBody>
      </p:sp>
      <p:pic>
        <p:nvPicPr>
          <p:cNvPr id="7" name="Picture 12">
            <a:extLst>
              <a:ext uri="{FF2B5EF4-FFF2-40B4-BE49-F238E27FC236}">
                <a16:creationId xmlns:a16="http://schemas.microsoft.com/office/drawing/2014/main" id="{E6DCC2C1-EFC5-62E6-245D-4022272CFC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579153" y="3780090"/>
            <a:ext cx="1196551" cy="2621924"/>
          </a:xfrm>
          <a:prstGeom prst="rect">
            <a:avLst/>
          </a:prstGeom>
        </p:spPr>
      </p:pic>
      <p:pic>
        <p:nvPicPr>
          <p:cNvPr id="8" name="Picture 8">
            <a:extLst>
              <a:ext uri="{FF2B5EF4-FFF2-40B4-BE49-F238E27FC236}">
                <a16:creationId xmlns:a16="http://schemas.microsoft.com/office/drawing/2014/main" id="{39763FD2-1500-6011-3BFC-16C9F26E43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237625" y="3429000"/>
            <a:ext cx="2375224" cy="2718425"/>
          </a:xfrm>
          <a:prstGeom prst="rect">
            <a:avLst/>
          </a:prstGeom>
        </p:spPr>
      </p:pic>
      <p:pic>
        <p:nvPicPr>
          <p:cNvPr id="13" name="Picture 9">
            <a:extLst>
              <a:ext uri="{FF2B5EF4-FFF2-40B4-BE49-F238E27FC236}">
                <a16:creationId xmlns:a16="http://schemas.microsoft.com/office/drawing/2014/main" id="{0A855BD8-719F-A109-444F-050E101CB78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169673" y="3967421"/>
            <a:ext cx="2722454" cy="2247262"/>
          </a:xfrm>
          <a:prstGeom prst="rect">
            <a:avLst/>
          </a:prstGeom>
        </p:spPr>
      </p:pic>
      <p:sp>
        <p:nvSpPr>
          <p:cNvPr id="14" name="Speech Bubble: Rectangle with Corners Rounded 13">
            <a:extLst>
              <a:ext uri="{FF2B5EF4-FFF2-40B4-BE49-F238E27FC236}">
                <a16:creationId xmlns:a16="http://schemas.microsoft.com/office/drawing/2014/main" id="{D3B93A17-51A0-937A-037D-30AA221BFA0A}"/>
              </a:ext>
            </a:extLst>
          </p:cNvPr>
          <p:cNvSpPr/>
          <p:nvPr/>
        </p:nvSpPr>
        <p:spPr>
          <a:xfrm>
            <a:off x="6252295" y="2144993"/>
            <a:ext cx="4555613" cy="1335536"/>
          </a:xfrm>
          <a:prstGeom prst="wedgeRoundRectCallout">
            <a:avLst>
              <a:gd name="adj1" fmla="val -1954"/>
              <a:gd name="adj2" fmla="val 76000"/>
              <a:gd name="adj3" fmla="val 16667"/>
            </a:avLst>
          </a:prstGeom>
          <a:solidFill>
            <a:schemeClr val="accent2">
              <a:lumMod val="20000"/>
              <a:lumOff val="80000"/>
            </a:schemeClr>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150000"/>
              </a:lnSpc>
            </a:pPr>
            <a:r>
              <a:rPr lang="vi-VN">
                <a:solidFill>
                  <a:schemeClr val="tx1"/>
                </a:solidFill>
                <a:latin typeface="UTM Avo" panose="02040603050506020204" pitchFamily="18" charset="0"/>
                <a:cs typeface="Arial" panose="020B0604020202020204" pitchFamily="34" charset="0"/>
              </a:rPr>
              <a:t>Làm căn phòng đủ ánh sáng để bác sĩ mổ, mẹ của Ê-đi-xơn thoát chết.</a:t>
            </a:r>
          </a:p>
        </p:txBody>
      </p:sp>
      <p:sp>
        <p:nvSpPr>
          <p:cNvPr id="15" name="Oval 14">
            <a:extLst>
              <a:ext uri="{FF2B5EF4-FFF2-40B4-BE49-F238E27FC236}">
                <a16:creationId xmlns:a16="http://schemas.microsoft.com/office/drawing/2014/main" id="{E17A6897-E5E5-BB1D-F0E8-FD360EF4531F}"/>
              </a:ext>
            </a:extLst>
          </p:cNvPr>
          <p:cNvSpPr/>
          <p:nvPr/>
        </p:nvSpPr>
        <p:spPr>
          <a:xfrm>
            <a:off x="10223652" y="921652"/>
            <a:ext cx="1842446" cy="113574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latin typeface="UTM Avo" panose="02040603050506020204" pitchFamily="18" charset="0"/>
              </a:rPr>
              <a:t>Làm việc nhóm đôi</a:t>
            </a:r>
          </a:p>
        </p:txBody>
      </p:sp>
    </p:spTree>
    <p:extLst>
      <p:ext uri="{BB962C8B-B14F-4D97-AF65-F5344CB8AC3E}">
        <p14:creationId xmlns:p14="http://schemas.microsoft.com/office/powerpoint/2010/main" val="2473457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4"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500"/>
                                        <p:tgtEl>
                                          <p:spTgt spid="1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right)">
                                      <p:cBhvr>
                                        <p:cTn id="18" dur="500"/>
                                        <p:tgtEl>
                                          <p:spTgt spid="14"/>
                                        </p:tgtEl>
                                      </p:cBhvr>
                                    </p:animEffect>
                                  </p:childTnLst>
                                </p:cTn>
                              </p:par>
                              <p:par>
                                <p:cTn id="19" presetID="22" presetClass="entr" presetSubtype="2"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30FD49E-4D93-2C2D-5A58-4AB635F5AA65}"/>
              </a:ext>
            </a:extLst>
          </p:cNvPr>
          <p:cNvSpPr/>
          <p:nvPr/>
        </p:nvSpPr>
        <p:spPr>
          <a:xfrm>
            <a:off x="742950" y="1676400"/>
            <a:ext cx="657225" cy="381000"/>
          </a:xfrm>
          <a:prstGeom prst="roundRect">
            <a:avLst/>
          </a:prstGeom>
          <a:solidFill>
            <a:schemeClr val="accent2">
              <a:lumMod val="60000"/>
              <a:lumOff val="40000"/>
            </a:schemeClr>
          </a:solidFill>
          <a:ln w="28575">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a:solidFill>
                  <a:schemeClr val="tx1"/>
                </a:solidFill>
                <a:latin typeface="UTM Avo" panose="02040603050506020204" pitchFamily="18" charset="0"/>
              </a:rPr>
              <a:t>03</a:t>
            </a:r>
            <a:endParaRPr lang="en-US" sz="2000" b="1"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1042631C-78C0-4989-F736-0ECC5372A17C}"/>
              </a:ext>
            </a:extLst>
          </p:cNvPr>
          <p:cNvSpPr txBox="1"/>
          <p:nvPr/>
        </p:nvSpPr>
        <p:spPr>
          <a:xfrm>
            <a:off x="1466850" y="1667244"/>
            <a:ext cx="3914775" cy="430887"/>
          </a:xfrm>
          <a:prstGeom prst="rect">
            <a:avLst/>
          </a:prstGeom>
          <a:noFill/>
        </p:spPr>
        <p:txBody>
          <a:bodyPr wrap="square">
            <a:spAutoFit/>
          </a:bodyPr>
          <a:lstStyle/>
          <a:p>
            <a:r>
              <a:rPr lang="en-US" sz="2200" b="1">
                <a:latin typeface="UTM Avo" panose="02040603050506020204" pitchFamily="18" charset="0"/>
                <a:cs typeface="Arial" panose="020B0604020202020204" pitchFamily="34" charset="0"/>
              </a:rPr>
              <a:t>Trả lời câu hỏi</a:t>
            </a:r>
            <a:endParaRPr lang="en-US" sz="2200" dirty="0">
              <a:latin typeface="UTM Avo" panose="02040603050506020204" pitchFamily="18" charset="0"/>
            </a:endParaRPr>
          </a:p>
        </p:txBody>
      </p:sp>
      <p:sp>
        <p:nvSpPr>
          <p:cNvPr id="6" name="TextBox 5">
            <a:extLst>
              <a:ext uri="{FF2B5EF4-FFF2-40B4-BE49-F238E27FC236}">
                <a16:creationId xmlns:a16="http://schemas.microsoft.com/office/drawing/2014/main" id="{45FD0FC5-E331-CFDB-2538-1C85F2FFCB96}"/>
              </a:ext>
            </a:extLst>
          </p:cNvPr>
          <p:cNvSpPr txBox="1"/>
          <p:nvPr/>
        </p:nvSpPr>
        <p:spPr>
          <a:xfrm>
            <a:off x="656509" y="2144992"/>
            <a:ext cx="5595786" cy="1121846"/>
          </a:xfrm>
          <a:prstGeom prst="rect">
            <a:avLst/>
          </a:prstGeom>
          <a:noFill/>
        </p:spPr>
        <p:txBody>
          <a:bodyPr wrap="square" rtlCol="0">
            <a:spAutoFit/>
          </a:bodyPr>
          <a:lstStyle/>
          <a:p>
            <a:pPr>
              <a:lnSpc>
                <a:spcPct val="150000"/>
              </a:lnSpc>
            </a:pPr>
            <a:r>
              <a:rPr lang="vi-VN" sz="2400" b="1">
                <a:latin typeface="UTM Avo" panose="02040603050506020204" pitchFamily="18" charset="0"/>
                <a:cs typeface="Arial" panose="020B0604020202020204" pitchFamily="34" charset="0"/>
              </a:rPr>
              <a:t>Câu 5: </a:t>
            </a:r>
            <a:r>
              <a:rPr lang="vi-VN" sz="2400">
                <a:latin typeface="UTM Avo" panose="02040603050506020204" pitchFamily="18" charset="0"/>
                <a:cs typeface="Arial" panose="020B0604020202020204" pitchFamily="34" charset="0"/>
              </a:rPr>
              <a:t>Về sau, Ê-đi-xơn đã trở thành một người tài giỏi như thế nào?</a:t>
            </a:r>
          </a:p>
        </p:txBody>
      </p:sp>
      <p:pic>
        <p:nvPicPr>
          <p:cNvPr id="7" name="Picture 12">
            <a:extLst>
              <a:ext uri="{FF2B5EF4-FFF2-40B4-BE49-F238E27FC236}">
                <a16:creationId xmlns:a16="http://schemas.microsoft.com/office/drawing/2014/main" id="{E6DCC2C1-EFC5-62E6-245D-4022272CFC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078292" y="3780090"/>
            <a:ext cx="1196551" cy="2621924"/>
          </a:xfrm>
          <a:prstGeom prst="rect">
            <a:avLst/>
          </a:prstGeom>
        </p:spPr>
      </p:pic>
      <p:pic>
        <p:nvPicPr>
          <p:cNvPr id="8" name="Picture 8">
            <a:extLst>
              <a:ext uri="{FF2B5EF4-FFF2-40B4-BE49-F238E27FC236}">
                <a16:creationId xmlns:a16="http://schemas.microsoft.com/office/drawing/2014/main" id="{39763FD2-1500-6011-3BFC-16C9F26E43C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237625" y="3429000"/>
            <a:ext cx="2375224" cy="2718425"/>
          </a:xfrm>
          <a:prstGeom prst="rect">
            <a:avLst/>
          </a:prstGeom>
        </p:spPr>
      </p:pic>
      <p:pic>
        <p:nvPicPr>
          <p:cNvPr id="13" name="Picture 9">
            <a:extLst>
              <a:ext uri="{FF2B5EF4-FFF2-40B4-BE49-F238E27FC236}">
                <a16:creationId xmlns:a16="http://schemas.microsoft.com/office/drawing/2014/main" id="{0A855BD8-719F-A109-444F-050E101CB78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169673" y="3967421"/>
            <a:ext cx="2722454" cy="2247262"/>
          </a:xfrm>
          <a:prstGeom prst="rect">
            <a:avLst/>
          </a:prstGeom>
        </p:spPr>
      </p:pic>
      <p:sp>
        <p:nvSpPr>
          <p:cNvPr id="4" name="Oval 3">
            <a:extLst>
              <a:ext uri="{FF2B5EF4-FFF2-40B4-BE49-F238E27FC236}">
                <a16:creationId xmlns:a16="http://schemas.microsoft.com/office/drawing/2014/main" id="{3951AFB4-E2DC-C06E-0858-C6845CEC7A06}"/>
              </a:ext>
            </a:extLst>
          </p:cNvPr>
          <p:cNvSpPr/>
          <p:nvPr/>
        </p:nvSpPr>
        <p:spPr>
          <a:xfrm>
            <a:off x="10223652" y="921652"/>
            <a:ext cx="1842446" cy="113574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latin typeface="UTM Avo" panose="02040603050506020204" pitchFamily="18" charset="0"/>
              </a:rPr>
              <a:t>Làm việc nhóm đôi</a:t>
            </a:r>
          </a:p>
        </p:txBody>
      </p:sp>
      <p:sp>
        <p:nvSpPr>
          <p:cNvPr id="14" name="Speech Bubble: Rectangle with Corners Rounded 13">
            <a:extLst>
              <a:ext uri="{FF2B5EF4-FFF2-40B4-BE49-F238E27FC236}">
                <a16:creationId xmlns:a16="http://schemas.microsoft.com/office/drawing/2014/main" id="{D3B93A17-51A0-937A-037D-30AA221BFA0A}"/>
              </a:ext>
            </a:extLst>
          </p:cNvPr>
          <p:cNvSpPr/>
          <p:nvPr/>
        </p:nvSpPr>
        <p:spPr>
          <a:xfrm>
            <a:off x="6518684" y="1813810"/>
            <a:ext cx="4555613" cy="1666719"/>
          </a:xfrm>
          <a:prstGeom prst="wedgeRoundRectCallout">
            <a:avLst>
              <a:gd name="adj1" fmla="val -1954"/>
              <a:gd name="adj2" fmla="val 76000"/>
              <a:gd name="adj3" fmla="val 16667"/>
            </a:avLst>
          </a:prstGeom>
          <a:solidFill>
            <a:schemeClr val="accent2">
              <a:lumMod val="20000"/>
              <a:lumOff val="80000"/>
            </a:schemeClr>
          </a:solid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lnSpc>
                <a:spcPct val="150000"/>
              </a:lnSpc>
            </a:pPr>
            <a:r>
              <a:rPr lang="vi-VN" sz="1600">
                <a:solidFill>
                  <a:schemeClr val="tx1"/>
                </a:solidFill>
                <a:latin typeface="UTM Avo" panose="02040603050506020204" pitchFamily="18" charset="0"/>
                <a:cs typeface="Arial" panose="020B0604020202020204" pitchFamily="34" charset="0"/>
              </a:rPr>
              <a:t>Ê-đi-xơn trở thành một nhà sáng chế đại tài. Ông là người có hàng nghìn sáng chế, trong đó có chiếc bóng đèn điện thay cho ánh đén dầu leo lắt ngày xưa. </a:t>
            </a:r>
          </a:p>
        </p:txBody>
      </p:sp>
    </p:spTree>
    <p:extLst>
      <p:ext uri="{BB962C8B-B14F-4D97-AF65-F5344CB8AC3E}">
        <p14:creationId xmlns:p14="http://schemas.microsoft.com/office/powerpoint/2010/main" val="891866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2" presetClass="entr" presetSubtype="4"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500"/>
                                        <p:tgtEl>
                                          <p:spTgt spid="1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right)">
                                      <p:cBhvr>
                                        <p:cTn id="18" dur="500"/>
                                        <p:tgtEl>
                                          <p:spTgt spid="14"/>
                                        </p:tgtEl>
                                      </p:cBhvr>
                                    </p:animEffect>
                                  </p:childTnLst>
                                </p:cTn>
                              </p:par>
                              <p:par>
                                <p:cTn id="19" presetID="22" presetClass="entr" presetSubtype="2"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right)">
                                      <p:cBhvr>
                                        <p:cTn id="2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30FD49E-4D93-2C2D-5A58-4AB635F5AA65}"/>
              </a:ext>
            </a:extLst>
          </p:cNvPr>
          <p:cNvSpPr/>
          <p:nvPr/>
        </p:nvSpPr>
        <p:spPr>
          <a:xfrm>
            <a:off x="742950" y="1676400"/>
            <a:ext cx="657225" cy="381000"/>
          </a:xfrm>
          <a:prstGeom prst="roundRect">
            <a:avLst/>
          </a:prstGeom>
          <a:solidFill>
            <a:schemeClr val="accent2">
              <a:lumMod val="60000"/>
              <a:lumOff val="40000"/>
            </a:schemeClr>
          </a:solidFill>
          <a:ln w="28575">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a:solidFill>
                  <a:schemeClr val="tx1"/>
                </a:solidFill>
                <a:latin typeface="UTM Avo" panose="02040603050506020204" pitchFamily="18" charset="0"/>
              </a:rPr>
              <a:t>04</a:t>
            </a:r>
            <a:endParaRPr lang="en-US" sz="2000" b="1"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1042631C-78C0-4989-F736-0ECC5372A17C}"/>
              </a:ext>
            </a:extLst>
          </p:cNvPr>
          <p:cNvSpPr txBox="1"/>
          <p:nvPr/>
        </p:nvSpPr>
        <p:spPr>
          <a:xfrm>
            <a:off x="1466850" y="1667244"/>
            <a:ext cx="3914775" cy="430887"/>
          </a:xfrm>
          <a:prstGeom prst="rect">
            <a:avLst/>
          </a:prstGeom>
          <a:noFill/>
        </p:spPr>
        <p:txBody>
          <a:bodyPr wrap="square">
            <a:spAutoFit/>
          </a:bodyPr>
          <a:lstStyle/>
          <a:p>
            <a:r>
              <a:rPr lang="en-US" sz="2200" b="1">
                <a:latin typeface="UTM Avo" panose="02040603050506020204" pitchFamily="18" charset="0"/>
                <a:cs typeface="Arial" panose="020B0604020202020204" pitchFamily="34" charset="0"/>
              </a:rPr>
              <a:t>Kể chuyện trong nhóm</a:t>
            </a:r>
            <a:endParaRPr lang="en-US" sz="2200" dirty="0">
              <a:latin typeface="UTM Avo" panose="02040603050506020204" pitchFamily="18" charset="0"/>
            </a:endParaRPr>
          </a:p>
        </p:txBody>
      </p:sp>
      <p:pic>
        <p:nvPicPr>
          <p:cNvPr id="4" name="Picture 10">
            <a:extLst>
              <a:ext uri="{FF2B5EF4-FFF2-40B4-BE49-F238E27FC236}">
                <a16:creationId xmlns:a16="http://schemas.microsoft.com/office/drawing/2014/main" id="{5470663E-FA6B-0798-A8C6-0D8CCAF08A6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274111" y="4580997"/>
            <a:ext cx="3643777" cy="2363900"/>
          </a:xfrm>
          <a:prstGeom prst="rect">
            <a:avLst/>
          </a:prstGeom>
        </p:spPr>
      </p:pic>
      <p:sp>
        <p:nvSpPr>
          <p:cNvPr id="5" name="TextBox 4">
            <a:extLst>
              <a:ext uri="{FF2B5EF4-FFF2-40B4-BE49-F238E27FC236}">
                <a16:creationId xmlns:a16="http://schemas.microsoft.com/office/drawing/2014/main" id="{C6474A08-6D29-6BFA-16B5-ACA6A1533A87}"/>
              </a:ext>
            </a:extLst>
          </p:cNvPr>
          <p:cNvSpPr txBox="1"/>
          <p:nvPr/>
        </p:nvSpPr>
        <p:spPr>
          <a:xfrm>
            <a:off x="1899615" y="2162671"/>
            <a:ext cx="8640394" cy="461665"/>
          </a:xfrm>
          <a:prstGeom prst="rect">
            <a:avLst/>
          </a:prstGeom>
          <a:noFill/>
        </p:spPr>
        <p:txBody>
          <a:bodyPr wrap="square" rtlCol="0">
            <a:spAutoFit/>
          </a:bodyPr>
          <a:lstStyle/>
          <a:p>
            <a:pPr algn="ctr"/>
            <a:r>
              <a:rPr lang="en-US" sz="2400" dirty="0" err="1">
                <a:latin typeface="UTM Avo" panose="02040603050506020204" pitchFamily="18" charset="0"/>
                <a:cs typeface="Arial" panose="020B0604020202020204" pitchFamily="34" charset="0"/>
              </a:rPr>
              <a:t>Các</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em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hãy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cùng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thi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nhau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kể</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chuyện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trong</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nhóm</a:t>
            </a:r>
            <a:r>
              <a:rPr lang="en-US" sz="2400" dirty="0">
                <a:latin typeface="UTM Avo" panose="02040603050506020204" pitchFamily="18" charset="0"/>
                <a:cs typeface="Arial" panose="020B0604020202020204" pitchFamily="34" charset="0"/>
              </a:rPr>
              <a:t>:</a:t>
            </a:r>
          </a:p>
        </p:txBody>
      </p:sp>
      <p:pic>
        <p:nvPicPr>
          <p:cNvPr id="9" name="Picture 2">
            <a:extLst>
              <a:ext uri="{FF2B5EF4-FFF2-40B4-BE49-F238E27FC236}">
                <a16:creationId xmlns:a16="http://schemas.microsoft.com/office/drawing/2014/main" id="{557CB4E3-AD48-745D-1270-3E16372B3FD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30833">
            <a:off x="1100680" y="2798883"/>
            <a:ext cx="2313879" cy="1772049"/>
          </a:xfrm>
          <a:prstGeom prst="rect">
            <a:avLst/>
          </a:prstGeom>
        </p:spPr>
      </p:pic>
      <p:sp>
        <p:nvSpPr>
          <p:cNvPr id="10" name="TextBox 9">
            <a:extLst>
              <a:ext uri="{FF2B5EF4-FFF2-40B4-BE49-F238E27FC236}">
                <a16:creationId xmlns:a16="http://schemas.microsoft.com/office/drawing/2014/main" id="{098F3CAF-7AC3-3C59-F36A-CADAE90CE5BE}"/>
              </a:ext>
            </a:extLst>
          </p:cNvPr>
          <p:cNvSpPr txBox="1"/>
          <p:nvPr/>
        </p:nvSpPr>
        <p:spPr>
          <a:xfrm>
            <a:off x="1392138" y="3226207"/>
            <a:ext cx="1730962" cy="1042658"/>
          </a:xfrm>
          <a:prstGeom prst="rect">
            <a:avLst/>
          </a:prstGeom>
          <a:noFill/>
        </p:spPr>
        <p:txBody>
          <a:bodyPr wrap="square" rtlCol="0">
            <a:spAutoFit/>
          </a:bodyPr>
          <a:lstStyle/>
          <a:p>
            <a:pPr algn="ctr">
              <a:lnSpc>
                <a:spcPct val="150000"/>
              </a:lnSpc>
            </a:pPr>
            <a:r>
              <a:rPr lang="nl-NL" sz="2400" b="1" dirty="0">
                <a:latin typeface="UTM Avo" panose="02040603050506020204" pitchFamily="18" charset="0"/>
                <a:ea typeface="Calibri" panose="020F0502020204030204" pitchFamily="34" charset="0"/>
                <a:cs typeface="Arial" panose="020B0604020202020204" pitchFamily="34" charset="0"/>
              </a:rPr>
              <a:t>Đoạn 1</a:t>
            </a:r>
            <a:endParaRPr lang="nl-NL" sz="2400" dirty="0">
              <a:effectLst/>
              <a:latin typeface="UTM Avo" panose="02040603050506020204" pitchFamily="18" charset="0"/>
              <a:ea typeface="Calibri" panose="020F0502020204030204" pitchFamily="34" charset="0"/>
              <a:cs typeface="Arial" panose="020B0604020202020204" pitchFamily="34" charset="0"/>
            </a:endParaRPr>
          </a:p>
          <a:p>
            <a:pPr algn="ctr">
              <a:lnSpc>
                <a:spcPct val="150000"/>
              </a:lnSpc>
            </a:pPr>
            <a:r>
              <a:rPr lang="nl-NL" sz="2000" dirty="0">
                <a:solidFill>
                  <a:srgbClr val="000000"/>
                </a:solidFill>
                <a:latin typeface="UTM Avo" panose="02040603050506020204" pitchFamily="18" charset="0"/>
                <a:cs typeface="Arial" panose="020B0604020202020204" pitchFamily="34" charset="0"/>
              </a:rPr>
              <a:t>Ý 1</a:t>
            </a:r>
            <a:r>
              <a:rPr lang="nl-NL" sz="2000">
                <a:solidFill>
                  <a:srgbClr val="000000"/>
                </a:solidFill>
                <a:latin typeface="UTM Avo" panose="02040603050506020204" pitchFamily="18" charset="0"/>
                <a:cs typeface="Arial" panose="020B0604020202020204" pitchFamily="34" charset="0"/>
              </a:rPr>
              <a:t>, 2.</a:t>
            </a:r>
            <a:endParaRPr lang="en-US" sz="2000" dirty="0">
              <a:latin typeface="UTM Avo" panose="02040603050506020204" pitchFamily="18" charset="0"/>
              <a:cs typeface="Arial" panose="020B0604020202020204" pitchFamily="34" charset="0"/>
            </a:endParaRPr>
          </a:p>
        </p:txBody>
      </p:sp>
      <p:pic>
        <p:nvPicPr>
          <p:cNvPr id="11" name="Picture 2">
            <a:extLst>
              <a:ext uri="{FF2B5EF4-FFF2-40B4-BE49-F238E27FC236}">
                <a16:creationId xmlns:a16="http://schemas.microsoft.com/office/drawing/2014/main" id="{E64653D7-CBC3-9EA7-CAF7-77A3F97DABE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30833">
            <a:off x="4821163" y="2798882"/>
            <a:ext cx="2313879" cy="1772049"/>
          </a:xfrm>
          <a:prstGeom prst="rect">
            <a:avLst/>
          </a:prstGeom>
        </p:spPr>
      </p:pic>
      <p:sp>
        <p:nvSpPr>
          <p:cNvPr id="12" name="TextBox 11">
            <a:extLst>
              <a:ext uri="{FF2B5EF4-FFF2-40B4-BE49-F238E27FC236}">
                <a16:creationId xmlns:a16="http://schemas.microsoft.com/office/drawing/2014/main" id="{50B9DE69-7DD1-BBE8-A46F-1496461453C7}"/>
              </a:ext>
            </a:extLst>
          </p:cNvPr>
          <p:cNvSpPr txBox="1"/>
          <p:nvPr/>
        </p:nvSpPr>
        <p:spPr>
          <a:xfrm>
            <a:off x="5112621" y="3176751"/>
            <a:ext cx="1730962" cy="1042658"/>
          </a:xfrm>
          <a:prstGeom prst="rect">
            <a:avLst/>
          </a:prstGeom>
          <a:noFill/>
        </p:spPr>
        <p:txBody>
          <a:bodyPr wrap="square" rtlCol="0">
            <a:spAutoFit/>
          </a:bodyPr>
          <a:lstStyle/>
          <a:p>
            <a:pPr algn="ctr">
              <a:lnSpc>
                <a:spcPct val="150000"/>
              </a:lnSpc>
            </a:pPr>
            <a:r>
              <a:rPr lang="nl-NL" sz="2400" b="1" dirty="0">
                <a:latin typeface="UTM Avo" panose="02040603050506020204" pitchFamily="18" charset="0"/>
                <a:ea typeface="Calibri" panose="020F0502020204030204" pitchFamily="34" charset="0"/>
                <a:cs typeface="Arial" panose="020B0604020202020204" pitchFamily="34" charset="0"/>
              </a:rPr>
              <a:t>Đoạn 2</a:t>
            </a:r>
            <a:endParaRPr lang="nl-NL" sz="2400" dirty="0">
              <a:effectLst/>
              <a:latin typeface="UTM Avo" panose="02040603050506020204" pitchFamily="18" charset="0"/>
              <a:ea typeface="Calibri" panose="020F0502020204030204" pitchFamily="34" charset="0"/>
              <a:cs typeface="Arial" panose="020B0604020202020204" pitchFamily="34" charset="0"/>
            </a:endParaRPr>
          </a:p>
          <a:p>
            <a:pPr algn="ctr">
              <a:lnSpc>
                <a:spcPct val="150000"/>
              </a:lnSpc>
            </a:pPr>
            <a:r>
              <a:rPr lang="nl-NL" sz="2000" dirty="0">
                <a:solidFill>
                  <a:srgbClr val="000000"/>
                </a:solidFill>
                <a:latin typeface="UTM Avo" panose="02040603050506020204" pitchFamily="18" charset="0"/>
                <a:cs typeface="Arial" panose="020B0604020202020204" pitchFamily="34" charset="0"/>
              </a:rPr>
              <a:t>Ý 3</a:t>
            </a:r>
            <a:r>
              <a:rPr lang="nl-NL" sz="2000">
                <a:solidFill>
                  <a:srgbClr val="000000"/>
                </a:solidFill>
                <a:latin typeface="UTM Avo" panose="02040603050506020204" pitchFamily="18" charset="0"/>
                <a:cs typeface="Arial" panose="020B0604020202020204" pitchFamily="34" charset="0"/>
              </a:rPr>
              <a:t>, 4.</a:t>
            </a:r>
            <a:endParaRPr lang="en-US" sz="2000" dirty="0">
              <a:latin typeface="UTM Avo" panose="02040603050506020204" pitchFamily="18" charset="0"/>
              <a:cs typeface="Arial" panose="020B0604020202020204" pitchFamily="34" charset="0"/>
            </a:endParaRPr>
          </a:p>
        </p:txBody>
      </p:sp>
      <p:pic>
        <p:nvPicPr>
          <p:cNvPr id="16" name="Picture 2">
            <a:extLst>
              <a:ext uri="{FF2B5EF4-FFF2-40B4-BE49-F238E27FC236}">
                <a16:creationId xmlns:a16="http://schemas.microsoft.com/office/drawing/2014/main" id="{96919D59-8FE9-FED8-E05F-C60CF172410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30833">
            <a:off x="8453109" y="2765569"/>
            <a:ext cx="2313879" cy="1772049"/>
          </a:xfrm>
          <a:prstGeom prst="rect">
            <a:avLst/>
          </a:prstGeom>
        </p:spPr>
      </p:pic>
      <p:sp>
        <p:nvSpPr>
          <p:cNvPr id="17" name="TextBox 16">
            <a:extLst>
              <a:ext uri="{FF2B5EF4-FFF2-40B4-BE49-F238E27FC236}">
                <a16:creationId xmlns:a16="http://schemas.microsoft.com/office/drawing/2014/main" id="{958EF7D1-0B2C-BAEA-01E7-5F7222DB6F3A}"/>
              </a:ext>
            </a:extLst>
          </p:cNvPr>
          <p:cNvSpPr txBox="1"/>
          <p:nvPr/>
        </p:nvSpPr>
        <p:spPr>
          <a:xfrm>
            <a:off x="8809047" y="3176751"/>
            <a:ext cx="1730962" cy="1042658"/>
          </a:xfrm>
          <a:prstGeom prst="rect">
            <a:avLst/>
          </a:prstGeom>
          <a:noFill/>
        </p:spPr>
        <p:txBody>
          <a:bodyPr wrap="square" rtlCol="0">
            <a:spAutoFit/>
          </a:bodyPr>
          <a:lstStyle/>
          <a:p>
            <a:pPr algn="ctr">
              <a:lnSpc>
                <a:spcPct val="150000"/>
              </a:lnSpc>
            </a:pPr>
            <a:r>
              <a:rPr lang="nl-NL" sz="2400" b="1" dirty="0">
                <a:latin typeface="UTM Avo" panose="02040603050506020204" pitchFamily="18" charset="0"/>
                <a:ea typeface="Calibri" panose="020F0502020204030204" pitchFamily="34" charset="0"/>
                <a:cs typeface="Arial" panose="020B0604020202020204" pitchFamily="34" charset="0"/>
              </a:rPr>
              <a:t>Đoạn 3</a:t>
            </a:r>
            <a:endParaRPr lang="nl-NL" sz="2400" dirty="0">
              <a:effectLst/>
              <a:latin typeface="UTM Avo" panose="02040603050506020204" pitchFamily="18" charset="0"/>
              <a:ea typeface="Calibri" panose="020F0502020204030204" pitchFamily="34" charset="0"/>
              <a:cs typeface="Arial" panose="020B0604020202020204" pitchFamily="34" charset="0"/>
            </a:endParaRPr>
          </a:p>
          <a:p>
            <a:pPr algn="ctr">
              <a:lnSpc>
                <a:spcPct val="150000"/>
              </a:lnSpc>
            </a:pPr>
            <a:r>
              <a:rPr lang="nl-NL" sz="2000">
                <a:solidFill>
                  <a:srgbClr val="000000"/>
                </a:solidFill>
                <a:latin typeface="UTM Avo" panose="02040603050506020204" pitchFamily="18" charset="0"/>
                <a:cs typeface="Arial" panose="020B0604020202020204" pitchFamily="34" charset="0"/>
              </a:rPr>
              <a:t>Ý 5.</a:t>
            </a:r>
            <a:endParaRPr lang="en-US" sz="2000"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4106745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par>
                                <p:cTn id="42" presetID="10" presetClass="entr" presetSubtype="0" fill="hold"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p:bldP spid="10" grpId="0"/>
      <p:bldP spid="12"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30FD49E-4D93-2C2D-5A58-4AB635F5AA65}"/>
              </a:ext>
            </a:extLst>
          </p:cNvPr>
          <p:cNvSpPr/>
          <p:nvPr/>
        </p:nvSpPr>
        <p:spPr>
          <a:xfrm>
            <a:off x="742950" y="1676400"/>
            <a:ext cx="657225" cy="381000"/>
          </a:xfrm>
          <a:prstGeom prst="roundRect">
            <a:avLst/>
          </a:prstGeom>
          <a:solidFill>
            <a:schemeClr val="accent2">
              <a:lumMod val="60000"/>
              <a:lumOff val="40000"/>
            </a:schemeClr>
          </a:solidFill>
          <a:ln w="28575">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a:solidFill>
                  <a:schemeClr val="tx1"/>
                </a:solidFill>
                <a:latin typeface="UTM Avo" panose="02040603050506020204" pitchFamily="18" charset="0"/>
              </a:rPr>
              <a:t>05</a:t>
            </a:r>
            <a:endParaRPr lang="en-US" sz="2000" b="1"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1042631C-78C0-4989-F736-0ECC5372A17C}"/>
              </a:ext>
            </a:extLst>
          </p:cNvPr>
          <p:cNvSpPr txBox="1"/>
          <p:nvPr/>
        </p:nvSpPr>
        <p:spPr>
          <a:xfrm>
            <a:off x="1466850" y="1667244"/>
            <a:ext cx="3914775" cy="430887"/>
          </a:xfrm>
          <a:prstGeom prst="rect">
            <a:avLst/>
          </a:prstGeom>
          <a:noFill/>
        </p:spPr>
        <p:txBody>
          <a:bodyPr wrap="square">
            <a:spAutoFit/>
          </a:bodyPr>
          <a:lstStyle/>
          <a:p>
            <a:r>
              <a:rPr lang="vi-VN" sz="2200" b="1">
                <a:latin typeface="UTM Avo" panose="02040603050506020204" pitchFamily="18" charset="0"/>
                <a:cs typeface="Arial" panose="020B0604020202020204" pitchFamily="34" charset="0"/>
              </a:rPr>
              <a:t>Thi kể chuyện trước lớp</a:t>
            </a:r>
            <a:endParaRPr lang="en-US" sz="2200" dirty="0">
              <a:latin typeface="UTM Avo" panose="02040603050506020204" pitchFamily="18" charset="0"/>
            </a:endParaRPr>
          </a:p>
        </p:txBody>
      </p:sp>
      <p:sp>
        <p:nvSpPr>
          <p:cNvPr id="6" name="TextBox 5">
            <a:extLst>
              <a:ext uri="{FF2B5EF4-FFF2-40B4-BE49-F238E27FC236}">
                <a16:creationId xmlns:a16="http://schemas.microsoft.com/office/drawing/2014/main" id="{49B8AC7D-8464-A5EE-3A2D-AAFBCFE70215}"/>
              </a:ext>
            </a:extLst>
          </p:cNvPr>
          <p:cNvSpPr txBox="1"/>
          <p:nvPr/>
        </p:nvSpPr>
        <p:spPr>
          <a:xfrm>
            <a:off x="662412" y="2098131"/>
            <a:ext cx="3914775" cy="1965987"/>
          </a:xfrm>
          <a:prstGeom prst="rect">
            <a:avLst/>
          </a:prstGeom>
          <a:noFill/>
        </p:spPr>
        <p:txBody>
          <a:bodyPr wrap="square" rtlCol="0">
            <a:spAutoFit/>
          </a:bodyPr>
          <a:lstStyle/>
          <a:p>
            <a:pPr algn="ctr">
              <a:lnSpc>
                <a:spcPct val="150000"/>
              </a:lnSpc>
            </a:pPr>
            <a:r>
              <a:rPr lang="en-US" sz="2400" b="1" dirty="0" err="1">
                <a:solidFill>
                  <a:schemeClr val="accent2"/>
                </a:solidFill>
                <a:latin typeface="UTM Avo" panose="02040603050506020204" pitchFamily="18" charset="0"/>
                <a:cs typeface="Arial" panose="020B0604020202020204" pitchFamily="34" charset="0"/>
              </a:rPr>
              <a:t>Hình</a:t>
            </a:r>
            <a:r>
              <a:rPr lang="en-US" sz="2400" b="1" dirty="0">
                <a:solidFill>
                  <a:schemeClr val="accent2"/>
                </a:solidFill>
                <a:latin typeface="UTM Avo" panose="02040603050506020204" pitchFamily="18" charset="0"/>
                <a:cs typeface="Arial" panose="020B0604020202020204" pitchFamily="34" charset="0"/>
              </a:rPr>
              <a:t> </a:t>
            </a:r>
            <a:r>
              <a:rPr lang="en-US" sz="2400" b="1" dirty="0" err="1">
                <a:solidFill>
                  <a:schemeClr val="accent2"/>
                </a:solidFill>
                <a:latin typeface="UTM Avo" panose="02040603050506020204" pitchFamily="18" charset="0"/>
                <a:cs typeface="Arial" panose="020B0604020202020204" pitchFamily="34" charset="0"/>
              </a:rPr>
              <a:t>thức</a:t>
            </a:r>
            <a:r>
              <a:rPr lang="en-US" sz="2400" b="1" dirty="0">
                <a:solidFill>
                  <a:schemeClr val="accent2"/>
                </a:solidFill>
                <a:latin typeface="UTM Avo" panose="02040603050506020204" pitchFamily="18" charset="0"/>
                <a:cs typeface="Arial" panose="020B0604020202020204" pitchFamily="34" charset="0"/>
              </a:rPr>
              <a:t>: </a:t>
            </a:r>
          </a:p>
          <a:p>
            <a:pPr algn="ctr">
              <a:lnSpc>
                <a:spcPct val="150000"/>
              </a:lnSpc>
            </a:pPr>
            <a:r>
              <a:rPr lang="nl-NL" sz="20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Các nhóm thi kể nối tiếp nhau từng đoạn của câu chuyện (theo câu hỏi gợi ý).</a:t>
            </a:r>
            <a:endParaRPr lang="en-US" sz="2000" dirty="0">
              <a:latin typeface="UTM Avo" panose="02040603050506020204" pitchFamily="18" charset="0"/>
              <a:cs typeface="Arial" panose="020B0604020202020204" pitchFamily="34" charset="0"/>
            </a:endParaRPr>
          </a:p>
        </p:txBody>
      </p:sp>
      <p:pic>
        <p:nvPicPr>
          <p:cNvPr id="7" name="Picture 7">
            <a:extLst>
              <a:ext uri="{FF2B5EF4-FFF2-40B4-BE49-F238E27FC236}">
                <a16:creationId xmlns:a16="http://schemas.microsoft.com/office/drawing/2014/main" id="{0186846D-7D64-C7E3-CE7D-0CCA66307D4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999593" y="3867144"/>
            <a:ext cx="3117093" cy="2875518"/>
          </a:xfrm>
          <a:prstGeom prst="rect">
            <a:avLst/>
          </a:prstGeom>
        </p:spPr>
      </p:pic>
      <p:sp>
        <p:nvSpPr>
          <p:cNvPr id="8" name="TextBox 7">
            <a:extLst>
              <a:ext uri="{FF2B5EF4-FFF2-40B4-BE49-F238E27FC236}">
                <a16:creationId xmlns:a16="http://schemas.microsoft.com/office/drawing/2014/main" id="{6641E9AD-2EA7-C6D4-619F-D4FDD6DBF304}"/>
              </a:ext>
            </a:extLst>
          </p:cNvPr>
          <p:cNvSpPr txBox="1"/>
          <p:nvPr/>
        </p:nvSpPr>
        <p:spPr>
          <a:xfrm>
            <a:off x="6828485" y="2129304"/>
            <a:ext cx="4833861" cy="2313647"/>
          </a:xfrm>
          <a:prstGeom prst="rect">
            <a:avLst/>
          </a:prstGeom>
          <a:noFill/>
        </p:spPr>
        <p:txBody>
          <a:bodyPr wrap="square" rtlCol="0">
            <a:spAutoFit/>
          </a:bodyPr>
          <a:lstStyle/>
          <a:p>
            <a:pPr algn="ctr">
              <a:lnSpc>
                <a:spcPct val="150000"/>
              </a:lnSpc>
            </a:pPr>
            <a:r>
              <a:rPr lang="en-US" sz="2400" b="1" dirty="0" err="1">
                <a:solidFill>
                  <a:schemeClr val="accent2"/>
                </a:solidFill>
                <a:latin typeface="UTM Avo" panose="02040603050506020204" pitchFamily="18" charset="0"/>
                <a:cs typeface="Arial" panose="020B0604020202020204" pitchFamily="34" charset="0"/>
              </a:rPr>
              <a:t>Tiêu</a:t>
            </a:r>
            <a:r>
              <a:rPr lang="en-US" sz="2400" b="1" dirty="0">
                <a:solidFill>
                  <a:schemeClr val="accent2"/>
                </a:solidFill>
                <a:latin typeface="UTM Avo" panose="02040603050506020204" pitchFamily="18" charset="0"/>
                <a:cs typeface="Arial" panose="020B0604020202020204" pitchFamily="34" charset="0"/>
              </a:rPr>
              <a:t> </a:t>
            </a:r>
            <a:r>
              <a:rPr lang="en-US" sz="2400" b="1" dirty="0" err="1">
                <a:solidFill>
                  <a:schemeClr val="accent2"/>
                </a:solidFill>
                <a:latin typeface="UTM Avo" panose="02040603050506020204" pitchFamily="18" charset="0"/>
                <a:cs typeface="Arial" panose="020B0604020202020204" pitchFamily="34" charset="0"/>
              </a:rPr>
              <a:t>chí</a:t>
            </a:r>
            <a:r>
              <a:rPr lang="en-US" sz="2400" b="1" dirty="0">
                <a:solidFill>
                  <a:schemeClr val="accent2"/>
                </a:solidFill>
                <a:latin typeface="UTM Avo" panose="02040603050506020204" pitchFamily="18" charset="0"/>
                <a:cs typeface="Arial" panose="020B0604020202020204" pitchFamily="34" charset="0"/>
              </a:rPr>
              <a:t> </a:t>
            </a:r>
            <a:r>
              <a:rPr lang="en-US" sz="2400" b="1" dirty="0" err="1">
                <a:solidFill>
                  <a:schemeClr val="accent2"/>
                </a:solidFill>
                <a:latin typeface="UTM Avo" panose="02040603050506020204" pitchFamily="18" charset="0"/>
                <a:cs typeface="Arial" panose="020B0604020202020204" pitchFamily="34" charset="0"/>
              </a:rPr>
              <a:t>đánh</a:t>
            </a:r>
            <a:r>
              <a:rPr lang="en-US" sz="2400" b="1" dirty="0">
                <a:solidFill>
                  <a:schemeClr val="accent2"/>
                </a:solidFill>
                <a:latin typeface="UTM Avo" panose="02040603050506020204" pitchFamily="18" charset="0"/>
                <a:cs typeface="Arial" panose="020B0604020202020204" pitchFamily="34" charset="0"/>
              </a:rPr>
              <a:t> </a:t>
            </a:r>
            <a:r>
              <a:rPr lang="en-US" sz="2400" b="1" dirty="0" err="1">
                <a:solidFill>
                  <a:schemeClr val="accent2"/>
                </a:solidFill>
                <a:latin typeface="UTM Avo" panose="02040603050506020204" pitchFamily="18" charset="0"/>
                <a:cs typeface="Arial" panose="020B0604020202020204" pitchFamily="34" charset="0"/>
              </a:rPr>
              <a:t>giá</a:t>
            </a:r>
            <a:r>
              <a:rPr lang="en-US" sz="2400" b="1" dirty="0">
                <a:solidFill>
                  <a:schemeClr val="accent2"/>
                </a:solidFill>
                <a:latin typeface="UTM Avo" panose="02040603050506020204" pitchFamily="18" charset="0"/>
                <a:cs typeface="Arial" panose="020B0604020202020204" pitchFamily="34" charset="0"/>
              </a:rPr>
              <a:t>:</a:t>
            </a:r>
          </a:p>
          <a:p>
            <a:pPr marL="457200" marR="0" indent="-457200" algn="just">
              <a:lnSpc>
                <a:spcPct val="150000"/>
              </a:lnSpc>
              <a:spcBef>
                <a:spcPts val="100"/>
              </a:spcBef>
              <a:spcAft>
                <a:spcPts val="100"/>
              </a:spcAft>
              <a:buFont typeface="Wingdings" panose="05000000000000000000" pitchFamily="2" charset="2"/>
              <a:buChar char="q"/>
            </a:pPr>
            <a:r>
              <a:rPr lang="nl-NL" dirty="0">
                <a:effectLst/>
                <a:latin typeface="UTM Avo" panose="02040603050506020204" pitchFamily="18" charset="0"/>
                <a:ea typeface="Calibri" panose="020F0502020204030204" pitchFamily="34" charset="0"/>
                <a:cs typeface="Arial" panose="020B0604020202020204" pitchFamily="34" charset="0"/>
              </a:rPr>
              <a:t>Kể đủ ý, giọng kể to, rành mạch.</a:t>
            </a:r>
            <a:endParaRPr lang="en-US" dirty="0">
              <a:effectLst/>
              <a:latin typeface="UTM Avo" panose="02040603050506020204" pitchFamily="18" charset="0"/>
              <a:ea typeface="Calibri" panose="020F0502020204030204" pitchFamily="34" charset="0"/>
              <a:cs typeface="Arial" panose="020B0604020202020204" pitchFamily="34" charset="0"/>
            </a:endParaRPr>
          </a:p>
          <a:p>
            <a:pPr marL="457200" marR="0" indent="-457200" algn="just">
              <a:lnSpc>
                <a:spcPct val="150000"/>
              </a:lnSpc>
              <a:spcBef>
                <a:spcPts val="100"/>
              </a:spcBef>
              <a:spcAft>
                <a:spcPts val="100"/>
              </a:spcAft>
              <a:buFont typeface="Wingdings" panose="05000000000000000000" pitchFamily="2" charset="2"/>
              <a:buChar char="q"/>
            </a:pPr>
            <a:r>
              <a:rPr lang="nl-NL" dirty="0">
                <a:effectLst/>
                <a:latin typeface="UTM Avo" panose="02040603050506020204" pitchFamily="18" charset="0"/>
                <a:ea typeface="Calibri" panose="020F0502020204030204" pitchFamily="34" charset="0"/>
                <a:cs typeface="Arial" panose="020B0604020202020204" pitchFamily="34" charset="0"/>
              </a:rPr>
              <a:t>Lời kể sinh động, biểu cảm (kết hợp cử chỉ, điệu bộ hợp lí). </a:t>
            </a:r>
            <a:endParaRPr lang="en-US" dirty="0">
              <a:effectLst/>
              <a:latin typeface="UTM Avo" panose="02040603050506020204" pitchFamily="18" charset="0"/>
              <a:ea typeface="Calibri" panose="020F0502020204030204" pitchFamily="34" charset="0"/>
              <a:cs typeface="Arial" panose="020B0604020202020204" pitchFamily="34" charset="0"/>
            </a:endParaRPr>
          </a:p>
          <a:p>
            <a:pPr marL="457200" marR="0" indent="-457200" algn="just">
              <a:lnSpc>
                <a:spcPct val="150000"/>
              </a:lnSpc>
              <a:spcBef>
                <a:spcPts val="100"/>
              </a:spcBef>
              <a:spcAft>
                <a:spcPts val="100"/>
              </a:spcAft>
              <a:buFont typeface="Wingdings" panose="05000000000000000000" pitchFamily="2" charset="2"/>
              <a:buChar char="q"/>
            </a:pPr>
            <a:r>
              <a:rPr lang="nl-NL" dirty="0">
                <a:effectLst/>
                <a:latin typeface="UTM Avo" panose="02040603050506020204" pitchFamily="18" charset="0"/>
                <a:ea typeface="Calibri" panose="020F0502020204030204" pitchFamily="34" charset="0"/>
                <a:cs typeface="Arial" panose="020B0604020202020204" pitchFamily="34" charset="0"/>
              </a:rPr>
              <a:t>Phối hợp ăn ý, kể tiếp nối kịp lượt lời. </a:t>
            </a:r>
            <a:endParaRPr lang="en-US" dirty="0">
              <a:effectLst/>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5281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fill="hold"/>
                                        <p:tgtEl>
                                          <p:spTgt spid="6"/>
                                        </p:tgtEl>
                                        <p:attrNameLst>
                                          <p:attrName>ppt_x</p:attrName>
                                        </p:attrNameLst>
                                      </p:cBhvr>
                                      <p:tavLst>
                                        <p:tav tm="0">
                                          <p:val>
                                            <p:strVal val="#ppt_x"/>
                                          </p:val>
                                        </p:tav>
                                        <p:tav tm="100000">
                                          <p:val>
                                            <p:strVal val="#ppt_x"/>
                                          </p:val>
                                        </p:tav>
                                      </p:tavLst>
                                    </p:anim>
                                    <p:anim calcmode="lin" valueType="num">
                                      <p:cBhvr>
                                        <p:cTn id="17" dur="500" fill="hold"/>
                                        <p:tgtEl>
                                          <p:spTgt spid="6"/>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anim calcmode="lin" valueType="num">
                                      <p:cBhvr>
                                        <p:cTn id="21" dur="500" fill="hold"/>
                                        <p:tgtEl>
                                          <p:spTgt spid="7"/>
                                        </p:tgtEl>
                                        <p:attrNameLst>
                                          <p:attrName>ppt_x</p:attrName>
                                        </p:attrNameLst>
                                      </p:cBhvr>
                                      <p:tavLst>
                                        <p:tav tm="0">
                                          <p:val>
                                            <p:strVal val="#ppt_x"/>
                                          </p:val>
                                        </p:tav>
                                        <p:tav tm="100000">
                                          <p:val>
                                            <p:strVal val="#ppt_x"/>
                                          </p:val>
                                        </p:tav>
                                      </p:tavLst>
                                    </p:anim>
                                    <p:anim calcmode="lin" valueType="num">
                                      <p:cBhvr>
                                        <p:cTn id="22"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fade">
                                      <p:cBhvr>
                                        <p:cTn id="27" dur="500"/>
                                        <p:tgtEl>
                                          <p:spTgt spid="8">
                                            <p:txEl>
                                              <p:pRg st="0" end="0"/>
                                            </p:txEl>
                                          </p:spTgt>
                                        </p:tgtEl>
                                      </p:cBhvr>
                                    </p:animEffect>
                                    <p:anim calcmode="lin" valueType="num">
                                      <p:cBhvr>
                                        <p:cTn id="28"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9" dur="500" fill="hold"/>
                                        <p:tgtEl>
                                          <p:spTgt spid="8">
                                            <p:txEl>
                                              <p:pRg st="0" end="0"/>
                                            </p:txEl>
                                          </p:spTgt>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8">
                                            <p:txEl>
                                              <p:pRg st="1" end="1"/>
                                            </p:txEl>
                                          </p:spTgt>
                                        </p:tgtEl>
                                        <p:attrNameLst>
                                          <p:attrName>style.visibility</p:attrName>
                                        </p:attrNameLst>
                                      </p:cBhvr>
                                      <p:to>
                                        <p:strVal val="visible"/>
                                      </p:to>
                                    </p:set>
                                    <p:animEffect transition="in" filter="fade">
                                      <p:cBhvr>
                                        <p:cTn id="32" dur="500"/>
                                        <p:tgtEl>
                                          <p:spTgt spid="8">
                                            <p:txEl>
                                              <p:pRg st="1" end="1"/>
                                            </p:txEl>
                                          </p:spTgt>
                                        </p:tgtEl>
                                      </p:cBhvr>
                                    </p:animEffect>
                                    <p:anim calcmode="lin" valueType="num">
                                      <p:cBhvr>
                                        <p:cTn id="33"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34" dur="500" fill="hold"/>
                                        <p:tgtEl>
                                          <p:spTgt spid="8">
                                            <p:txEl>
                                              <p:pRg st="1" end="1"/>
                                            </p:txEl>
                                          </p:spTgt>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8">
                                            <p:txEl>
                                              <p:pRg st="2" end="2"/>
                                            </p:txEl>
                                          </p:spTgt>
                                        </p:tgtEl>
                                        <p:attrNameLst>
                                          <p:attrName>style.visibility</p:attrName>
                                        </p:attrNameLst>
                                      </p:cBhvr>
                                      <p:to>
                                        <p:strVal val="visible"/>
                                      </p:to>
                                    </p:set>
                                    <p:animEffect transition="in" filter="fade">
                                      <p:cBhvr>
                                        <p:cTn id="37" dur="500"/>
                                        <p:tgtEl>
                                          <p:spTgt spid="8">
                                            <p:txEl>
                                              <p:pRg st="2" end="2"/>
                                            </p:txEl>
                                          </p:spTgt>
                                        </p:tgtEl>
                                      </p:cBhvr>
                                    </p:animEffect>
                                    <p:anim calcmode="lin" valueType="num">
                                      <p:cBhvr>
                                        <p:cTn id="38"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39" dur="500" fill="hold"/>
                                        <p:tgtEl>
                                          <p:spTgt spid="8">
                                            <p:txEl>
                                              <p:pRg st="2" end="2"/>
                                            </p:txEl>
                                          </p:spTgt>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
                                            <p:txEl>
                                              <p:pRg st="3" end="3"/>
                                            </p:txEl>
                                          </p:spTgt>
                                        </p:tgtEl>
                                        <p:attrNameLst>
                                          <p:attrName>style.visibility</p:attrName>
                                        </p:attrNameLst>
                                      </p:cBhvr>
                                      <p:to>
                                        <p:strVal val="visible"/>
                                      </p:to>
                                    </p:set>
                                    <p:animEffect transition="in" filter="fade">
                                      <p:cBhvr>
                                        <p:cTn id="42" dur="500"/>
                                        <p:tgtEl>
                                          <p:spTgt spid="8">
                                            <p:txEl>
                                              <p:pRg st="3" end="3"/>
                                            </p:txEl>
                                          </p:spTgt>
                                        </p:tgtEl>
                                      </p:cBhvr>
                                    </p:animEffect>
                                    <p:anim calcmode="lin" valueType="num">
                                      <p:cBhvr>
                                        <p:cTn id="43"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44" dur="5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6" grpId="0"/>
      <p:bldP spid="8" grpId="0" uiExpand="1" build="allAtOnce"/>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4C54AD2-7C37-C27C-CCBE-CFBF36D0AE85}"/>
              </a:ext>
            </a:extLst>
          </p:cNvPr>
          <p:cNvGrpSpPr/>
          <p:nvPr/>
        </p:nvGrpSpPr>
        <p:grpSpPr>
          <a:xfrm>
            <a:off x="10358204" y="746200"/>
            <a:ext cx="1723870" cy="1961132"/>
            <a:chOff x="930253" y="1555705"/>
            <a:chExt cx="1279160" cy="1383409"/>
          </a:xfrm>
        </p:grpSpPr>
        <p:pic>
          <p:nvPicPr>
            <p:cNvPr id="6" name="Picture 5">
              <a:hlinkClick r:id="rId3"/>
              <a:extLst>
                <a:ext uri="{FF2B5EF4-FFF2-40B4-BE49-F238E27FC236}">
                  <a16:creationId xmlns:a16="http://schemas.microsoft.com/office/drawing/2014/main" id="{79EA4779-2B2C-EE3C-243F-5571F6EA2D7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D0BE4BFA-BEA1-2970-168A-43ED5425BA39}"/>
                </a:ext>
              </a:extLst>
            </p:cNvPr>
            <p:cNvSpPr txBox="1"/>
            <p:nvPr/>
          </p:nvSpPr>
          <p:spPr>
            <a:xfrm>
              <a:off x="930253" y="2526606"/>
              <a:ext cx="1279160" cy="412508"/>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747614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8FC5D95-557A-B988-C1F3-C071B66C85AC}"/>
              </a:ext>
            </a:extLst>
          </p:cNvPr>
          <p:cNvSpPr txBox="1"/>
          <p:nvPr/>
        </p:nvSpPr>
        <p:spPr>
          <a:xfrm>
            <a:off x="730406" y="1647670"/>
            <a:ext cx="11716427" cy="461665"/>
          </a:xfrm>
          <a:prstGeom prst="rect">
            <a:avLst/>
          </a:prstGeom>
          <a:noFill/>
        </p:spPr>
        <p:txBody>
          <a:bodyPr wrap="square" rtlCol="0">
            <a:spAutoFit/>
          </a:bodyPr>
          <a:lstStyle/>
          <a:p>
            <a:r>
              <a:rPr lang="en-US" sz="2400" b="1" dirty="0" err="1">
                <a:latin typeface="UTM Avo" panose="02040603050506020204" pitchFamily="18" charset="0"/>
                <a:cs typeface="Arial" panose="020B0604020202020204" pitchFamily="34" charset="0"/>
              </a:rPr>
              <a:t>Nói</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một</a:t>
            </a:r>
            <a:r>
              <a:rPr lang="en-US" sz="2400" b="1" dirty="0">
                <a:latin typeface="UTM Avo" panose="02040603050506020204" pitchFamily="18" charset="0"/>
                <a:cs typeface="Arial" panose="020B0604020202020204" pitchFamily="34" charset="0"/>
              </a:rPr>
              <a:t> ý </a:t>
            </a:r>
            <a:r>
              <a:rPr lang="en-US" sz="2400" b="1" dirty="0" err="1">
                <a:latin typeface="UTM Avo" panose="02040603050506020204" pitchFamily="18" charset="0"/>
                <a:cs typeface="Arial" panose="020B0604020202020204" pitchFamily="34" charset="0"/>
              </a:rPr>
              <a:t>tưởng</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sáng</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tạo</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của</a:t>
            </a:r>
            <a:r>
              <a:rPr lang="en-US" sz="2400" b="1" dirty="0">
                <a:latin typeface="UTM Avo" panose="02040603050506020204" pitchFamily="18" charset="0"/>
                <a:cs typeface="Arial" panose="020B0604020202020204" pitchFamily="34" charset="0"/>
              </a:rPr>
              <a:t> </a:t>
            </a:r>
            <a:r>
              <a:rPr lang="en-US" sz="2400" b="1" dirty="0" err="1">
                <a:latin typeface="UTM Avo" panose="02040603050506020204" pitchFamily="18" charset="0"/>
                <a:cs typeface="Arial" panose="020B0604020202020204" pitchFamily="34" charset="0"/>
              </a:rPr>
              <a:t>em</a:t>
            </a:r>
            <a:r>
              <a:rPr lang="en-US" sz="2400" b="1" dirty="0">
                <a:latin typeface="UTM Avo" panose="02040603050506020204" pitchFamily="18" charset="0"/>
                <a:cs typeface="Arial" panose="020B0604020202020204" pitchFamily="34" charset="0"/>
              </a:rPr>
              <a:t>:</a:t>
            </a:r>
          </a:p>
        </p:txBody>
      </p:sp>
      <p:pic>
        <p:nvPicPr>
          <p:cNvPr id="3" name="Picture 23">
            <a:extLst>
              <a:ext uri="{FF2B5EF4-FFF2-40B4-BE49-F238E27FC236}">
                <a16:creationId xmlns:a16="http://schemas.microsoft.com/office/drawing/2014/main" id="{77E328CB-E35C-30F6-E719-29F088C92A6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085489" y="4002245"/>
            <a:ext cx="4712386" cy="2416169"/>
          </a:xfrm>
          <a:prstGeom prst="rect">
            <a:avLst/>
          </a:prstGeom>
        </p:spPr>
      </p:pic>
      <p:sp>
        <p:nvSpPr>
          <p:cNvPr id="4" name="TextBox 3">
            <a:extLst>
              <a:ext uri="{FF2B5EF4-FFF2-40B4-BE49-F238E27FC236}">
                <a16:creationId xmlns:a16="http://schemas.microsoft.com/office/drawing/2014/main" id="{0ACF3175-2837-6DD2-DADE-664C29D8B3C1}"/>
              </a:ext>
            </a:extLst>
          </p:cNvPr>
          <p:cNvSpPr txBox="1"/>
          <p:nvPr/>
        </p:nvSpPr>
        <p:spPr>
          <a:xfrm>
            <a:off x="730406" y="2109335"/>
            <a:ext cx="10048008" cy="2316788"/>
          </a:xfrm>
          <a:prstGeom prst="rect">
            <a:avLst/>
          </a:prstGeom>
          <a:noFill/>
        </p:spPr>
        <p:txBody>
          <a:bodyPr wrap="square">
            <a:spAutoFit/>
          </a:bodyPr>
          <a:lstStyle/>
          <a:p>
            <a:pPr marL="571500" marR="0" indent="-571500" algn="just">
              <a:lnSpc>
                <a:spcPct val="150000"/>
              </a:lnSpc>
              <a:spcBef>
                <a:spcPts val="100"/>
              </a:spcBef>
              <a:spcAft>
                <a:spcPts val="100"/>
              </a:spcAft>
              <a:buFont typeface="Wingdings" panose="05000000000000000000" pitchFamily="2" charset="2"/>
              <a:buChar char="§"/>
            </a:pPr>
            <a:r>
              <a:rPr lang="nl-NL" sz="24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Sáng tạo một đồ dùng học tập.</a:t>
            </a:r>
            <a:endParaRPr lang="en-US" sz="2400" dirty="0">
              <a:effectLst/>
              <a:latin typeface="UTM Avo" panose="02040603050506020204" pitchFamily="18" charset="0"/>
              <a:ea typeface="Calibri" panose="020F0502020204030204" pitchFamily="34" charset="0"/>
              <a:cs typeface="Arial" panose="020B0604020202020204" pitchFamily="34" charset="0"/>
            </a:endParaRPr>
          </a:p>
          <a:p>
            <a:pPr marL="571500" marR="0" indent="-571500" algn="just">
              <a:lnSpc>
                <a:spcPct val="150000"/>
              </a:lnSpc>
              <a:spcBef>
                <a:spcPts val="100"/>
              </a:spcBef>
              <a:spcAft>
                <a:spcPts val="100"/>
              </a:spcAft>
              <a:buFont typeface="Wingdings" panose="05000000000000000000" pitchFamily="2" charset="2"/>
              <a:buChar char="§"/>
            </a:pPr>
            <a:r>
              <a:rPr lang="nl-NL" sz="24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Sáng tạo một đồ chơi.</a:t>
            </a:r>
            <a:endParaRPr lang="en-US" sz="2400" dirty="0">
              <a:effectLst/>
              <a:latin typeface="UTM Avo" panose="02040603050506020204" pitchFamily="18" charset="0"/>
              <a:ea typeface="Calibri" panose="020F0502020204030204" pitchFamily="34" charset="0"/>
              <a:cs typeface="Arial" panose="020B0604020202020204" pitchFamily="34" charset="0"/>
            </a:endParaRPr>
          </a:p>
          <a:p>
            <a:pPr marL="571500" marR="0" indent="-571500" algn="just">
              <a:lnSpc>
                <a:spcPct val="150000"/>
              </a:lnSpc>
              <a:spcBef>
                <a:spcPts val="100"/>
              </a:spcBef>
              <a:spcAft>
                <a:spcPts val="100"/>
              </a:spcAft>
              <a:buFont typeface="Wingdings" panose="05000000000000000000" pitchFamily="2" charset="2"/>
              <a:buChar char="§"/>
            </a:pPr>
            <a:r>
              <a:rPr lang="nl-NL" sz="24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Sáng tạo một loại máy.</a:t>
            </a:r>
            <a:endParaRPr lang="en-US" sz="2400" dirty="0">
              <a:effectLst/>
              <a:latin typeface="UTM Avo" panose="02040603050506020204" pitchFamily="18" charset="0"/>
              <a:ea typeface="Calibri" panose="020F0502020204030204" pitchFamily="34" charset="0"/>
              <a:cs typeface="Arial" panose="020B0604020202020204" pitchFamily="34" charset="0"/>
            </a:endParaRPr>
          </a:p>
          <a:p>
            <a:pPr marL="571500" marR="0" indent="-571500" algn="just">
              <a:lnSpc>
                <a:spcPct val="150000"/>
              </a:lnSpc>
              <a:spcBef>
                <a:spcPts val="100"/>
              </a:spcBef>
              <a:spcAft>
                <a:spcPts val="100"/>
              </a:spcAft>
              <a:buFont typeface="Wingdings" panose="05000000000000000000" pitchFamily="2" charset="2"/>
              <a:buChar char="§"/>
            </a:pPr>
            <a:r>
              <a:rPr lang="nl-NL" sz="2400" dirty="0">
                <a:solidFill>
                  <a:srgbClr val="000000"/>
                </a:solidFill>
                <a:effectLst/>
                <a:latin typeface="UTM Avo" panose="02040603050506020204" pitchFamily="18" charset="0"/>
                <a:ea typeface="Calibri" panose="020F0502020204030204" pitchFamily="34" charset="0"/>
                <a:cs typeface="Arial" panose="020B0604020202020204" pitchFamily="34" charset="0"/>
              </a:rPr>
              <a:t>Sáng tạo một ngôi nhà thông minh. </a:t>
            </a:r>
            <a:endParaRPr lang="en-US" sz="2400" dirty="0">
              <a:effectLst/>
              <a:latin typeface="UTM Avo" panose="02040603050506020204" pitchFamily="18" charset="0"/>
              <a:ea typeface="Calibri" panose="020F0502020204030204" pitchFamily="34" charset="0"/>
              <a:cs typeface="Arial" panose="020B0604020202020204" pitchFamily="34" charset="0"/>
            </a:endParaRPr>
          </a:p>
        </p:txBody>
      </p:sp>
      <p:sp>
        <p:nvSpPr>
          <p:cNvPr id="5" name="Oval 4">
            <a:extLst>
              <a:ext uri="{FF2B5EF4-FFF2-40B4-BE49-F238E27FC236}">
                <a16:creationId xmlns:a16="http://schemas.microsoft.com/office/drawing/2014/main" id="{E1B97D55-F52B-B4A1-C75D-06A714182D37}"/>
              </a:ext>
            </a:extLst>
          </p:cNvPr>
          <p:cNvSpPr/>
          <p:nvPr/>
        </p:nvSpPr>
        <p:spPr>
          <a:xfrm>
            <a:off x="9099030" y="1236593"/>
            <a:ext cx="2082649" cy="128381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a:latin typeface="UTM Avo" panose="02040603050506020204" pitchFamily="18" charset="0"/>
              </a:rPr>
              <a:t>Trao đổi theo nhóm</a:t>
            </a:r>
          </a:p>
        </p:txBody>
      </p:sp>
    </p:spTree>
    <p:extLst>
      <p:ext uri="{BB962C8B-B14F-4D97-AF65-F5344CB8AC3E}">
        <p14:creationId xmlns:p14="http://schemas.microsoft.com/office/powerpoint/2010/main" val="3639122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6" presetClass="entr" presetSubtype="16"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ircle(i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8461E1A-F28D-9B27-AF98-8A63DE53B9A5}"/>
              </a:ext>
            </a:extLst>
          </p:cNvPr>
          <p:cNvGrpSpPr/>
          <p:nvPr/>
        </p:nvGrpSpPr>
        <p:grpSpPr>
          <a:xfrm>
            <a:off x="10358204" y="746200"/>
            <a:ext cx="1723870" cy="1961132"/>
            <a:chOff x="930253" y="1555705"/>
            <a:chExt cx="1279160" cy="1383409"/>
          </a:xfrm>
        </p:grpSpPr>
        <p:pic>
          <p:nvPicPr>
            <p:cNvPr id="6" name="Picture 5">
              <a:hlinkClick r:id="rId3"/>
              <a:extLst>
                <a:ext uri="{FF2B5EF4-FFF2-40B4-BE49-F238E27FC236}">
                  <a16:creationId xmlns:a16="http://schemas.microsoft.com/office/drawing/2014/main" id="{F2B83038-CBB7-A2CC-2AF9-538DF0FE09C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6C0C88D2-AF7F-6BCB-D26E-5AAF03980ACE}"/>
                </a:ext>
              </a:extLst>
            </p:cNvPr>
            <p:cNvSpPr txBox="1"/>
            <p:nvPr/>
          </p:nvSpPr>
          <p:spPr>
            <a:xfrm>
              <a:off x="930253" y="2526606"/>
              <a:ext cx="1279160" cy="412508"/>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79004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3">
            <a:extLst>
              <a:ext uri="{FF2B5EF4-FFF2-40B4-BE49-F238E27FC236}">
                <a16:creationId xmlns:a16="http://schemas.microsoft.com/office/drawing/2014/main" id="{626C9D82-51CD-98BB-484C-2404B9101F0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390852" y="2206798"/>
            <a:ext cx="3332984" cy="2268383"/>
          </a:xfrm>
          <a:prstGeom prst="rect">
            <a:avLst/>
          </a:prstGeom>
        </p:spPr>
      </p:pic>
      <p:sp>
        <p:nvSpPr>
          <p:cNvPr id="9" name="TextBox 8">
            <a:extLst>
              <a:ext uri="{FF2B5EF4-FFF2-40B4-BE49-F238E27FC236}">
                <a16:creationId xmlns:a16="http://schemas.microsoft.com/office/drawing/2014/main" id="{C16F7116-D4EC-537C-9BD8-0C72ECE01754}"/>
              </a:ext>
            </a:extLst>
          </p:cNvPr>
          <p:cNvSpPr txBox="1"/>
          <p:nvPr/>
        </p:nvSpPr>
        <p:spPr>
          <a:xfrm>
            <a:off x="2462548" y="2632750"/>
            <a:ext cx="3189592" cy="950325"/>
          </a:xfrm>
          <a:prstGeom prst="rect">
            <a:avLst/>
          </a:prstGeom>
          <a:noFill/>
        </p:spPr>
        <p:txBody>
          <a:bodyPr wrap="square">
            <a:spAutoFit/>
          </a:bodyPr>
          <a:lstStyle/>
          <a:p>
            <a:pPr algn="ctr">
              <a:lnSpc>
                <a:spcPct val="150000"/>
              </a:lnSpc>
            </a:pPr>
            <a:r>
              <a:rPr lang="en-US" sz="2000">
                <a:latin typeface="UTM Avo" panose="02040603050506020204" pitchFamily="18" charset="0"/>
              </a:rPr>
              <a:t>Ôn lại nội dung của bài học hôm nay</a:t>
            </a:r>
            <a:endParaRPr lang="en-US" sz="2000" dirty="0" err="1">
              <a:latin typeface="UTM Avo" panose="02040603050506020204" pitchFamily="18" charset="0"/>
            </a:endParaRPr>
          </a:p>
        </p:txBody>
      </p:sp>
      <p:pic>
        <p:nvPicPr>
          <p:cNvPr id="12" name="Picture 9">
            <a:extLst>
              <a:ext uri="{FF2B5EF4-FFF2-40B4-BE49-F238E27FC236}">
                <a16:creationId xmlns:a16="http://schemas.microsoft.com/office/drawing/2014/main" id="{025A92D2-8A48-F27E-5D14-B557A964C1B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2076973" y="3641510"/>
            <a:ext cx="973058" cy="1238250"/>
          </a:xfrm>
          <a:prstGeom prst="rect">
            <a:avLst/>
          </a:prstGeom>
        </p:spPr>
      </p:pic>
      <p:pic>
        <p:nvPicPr>
          <p:cNvPr id="13" name="Picture 3">
            <a:extLst>
              <a:ext uri="{FF2B5EF4-FFF2-40B4-BE49-F238E27FC236}">
                <a16:creationId xmlns:a16="http://schemas.microsoft.com/office/drawing/2014/main" id="{3EC83F83-878E-C579-F630-423390BB4D7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594243" y="2206798"/>
            <a:ext cx="3332984" cy="2268383"/>
          </a:xfrm>
          <a:prstGeom prst="rect">
            <a:avLst/>
          </a:prstGeom>
        </p:spPr>
      </p:pic>
      <p:sp>
        <p:nvSpPr>
          <p:cNvPr id="14" name="TextBox 13">
            <a:extLst>
              <a:ext uri="{FF2B5EF4-FFF2-40B4-BE49-F238E27FC236}">
                <a16:creationId xmlns:a16="http://schemas.microsoft.com/office/drawing/2014/main" id="{95C4385F-CCEB-3A4F-8646-D8A3EEB620C8}"/>
              </a:ext>
            </a:extLst>
          </p:cNvPr>
          <p:cNvSpPr txBox="1"/>
          <p:nvPr/>
        </p:nvSpPr>
        <p:spPr>
          <a:xfrm>
            <a:off x="6665939" y="2632750"/>
            <a:ext cx="3189592" cy="950325"/>
          </a:xfrm>
          <a:prstGeom prst="rect">
            <a:avLst/>
          </a:prstGeom>
          <a:noFill/>
        </p:spPr>
        <p:txBody>
          <a:bodyPr wrap="square">
            <a:spAutoFit/>
          </a:bodyPr>
          <a:lstStyle/>
          <a:p>
            <a:pPr algn="ctr">
              <a:lnSpc>
                <a:spcPct val="150000"/>
              </a:lnSpc>
            </a:pPr>
            <a:r>
              <a:rPr lang="en-US" sz="2000">
                <a:latin typeface="UTM Avo" panose="02040603050506020204" pitchFamily="18" charset="0"/>
              </a:rPr>
              <a:t>chuẩn bị bài mới:</a:t>
            </a:r>
          </a:p>
          <a:p>
            <a:pPr algn="ctr">
              <a:lnSpc>
                <a:spcPct val="150000"/>
              </a:lnSpc>
            </a:pPr>
            <a:r>
              <a:rPr lang="en-US" sz="2000" i="1">
                <a:latin typeface="UTM Avo" panose="02040603050506020204" pitchFamily="18" charset="0"/>
              </a:rPr>
              <a:t>Bài đọc 2: Cái cầu</a:t>
            </a:r>
            <a:endParaRPr lang="en-US" sz="2000" i="1" dirty="0" err="1">
              <a:latin typeface="UTM Avo" panose="02040603050506020204" pitchFamily="18" charset="0"/>
            </a:endParaRPr>
          </a:p>
        </p:txBody>
      </p:sp>
      <p:pic>
        <p:nvPicPr>
          <p:cNvPr id="15" name="Picture 9">
            <a:extLst>
              <a:ext uri="{FF2B5EF4-FFF2-40B4-BE49-F238E27FC236}">
                <a16:creationId xmlns:a16="http://schemas.microsoft.com/office/drawing/2014/main" id="{40E6D86F-0B0D-BF2F-5CE5-A4F9234400B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7703877" y="1611987"/>
            <a:ext cx="1041452" cy="950325"/>
          </a:xfrm>
          <a:prstGeom prst="rect">
            <a:avLst/>
          </a:prstGeom>
        </p:spPr>
      </p:pic>
    </p:spTree>
    <p:extLst>
      <p:ext uri="{BB962C8B-B14F-4D97-AF65-F5344CB8AC3E}">
        <p14:creationId xmlns:p14="http://schemas.microsoft.com/office/powerpoint/2010/main" val="3030327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TotalTime>
  <Words>1054</Words>
  <Application>Microsoft Office PowerPoint</Application>
  <PresentationFormat>Widescreen</PresentationFormat>
  <Paragraphs>112</Paragraphs>
  <Slides>24</Slides>
  <Notes>2</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24</vt:i4>
      </vt:variant>
    </vt:vector>
  </HeadingPairs>
  <TitlesOfParts>
    <vt:vector size="33" baseType="lpstr">
      <vt:lpstr>Arial</vt:lpstr>
      <vt:lpstr>Calibri</vt:lpstr>
      <vt:lpstr>Calibri Light</vt:lpstr>
      <vt:lpstr>UTM Avo</vt:lpstr>
      <vt:lpstr>Wingdings</vt:lpstr>
      <vt:lpstr>Office Theme</vt:lpstr>
      <vt:lpstr>1_Office Theme</vt:lpstr>
      <vt:lpstr>2_Office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Ziczac</cp:lastModifiedBy>
  <cp:revision>14</cp:revision>
  <dcterms:created xsi:type="dcterms:W3CDTF">2023-10-19T01:35:13Z</dcterms:created>
  <dcterms:modified xsi:type="dcterms:W3CDTF">2023-10-25T09:51:25Z</dcterms:modified>
</cp:coreProperties>
</file>