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9"/>
  </p:notesMasterIdLst>
  <p:sldIdLst>
    <p:sldId id="256" r:id="rId4"/>
    <p:sldId id="259" r:id="rId5"/>
    <p:sldId id="266" r:id="rId6"/>
    <p:sldId id="313" r:id="rId7"/>
    <p:sldId id="297" r:id="rId8"/>
    <p:sldId id="298" r:id="rId9"/>
    <p:sldId id="308" r:id="rId10"/>
    <p:sldId id="311" r:id="rId11"/>
    <p:sldId id="314" r:id="rId12"/>
    <p:sldId id="312" r:id="rId13"/>
    <p:sldId id="315" r:id="rId14"/>
    <p:sldId id="263" r:id="rId15"/>
    <p:sldId id="270" r:id="rId16"/>
    <p:sldId id="279" r:id="rId17"/>
    <p:sldId id="280" r:id="rId18"/>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
      <p:font typeface="iCiel Cadena" panose="02000503000000020004" charset="0"/>
      <p:bold r:id="rId26"/>
    </p:embeddedFont>
    <p:embeddedFont>
      <p:font typeface="UTM Avo" panose="02040603050506020204" pitchFamily="18" charset="0"/>
      <p:regular r:id="rId27"/>
      <p:bold r:id="rId28"/>
      <p:italic r:id="rId29"/>
      <p:boldItalic r:id="rId30"/>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EF2E8"/>
    <a:srgbClr val="F58220"/>
    <a:srgbClr val="3FA4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0" autoAdjust="0"/>
    <p:restoredTop sz="94660"/>
  </p:normalViewPr>
  <p:slideViewPr>
    <p:cSldViewPr snapToGrid="0">
      <p:cViewPr varScale="1">
        <p:scale>
          <a:sx n="114" d="100"/>
          <a:sy n="114" d="100"/>
        </p:scale>
        <p:origin x="4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10/27/2023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10/27/2023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10/27/2023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10/27/2023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1079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0099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57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8934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1402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0213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88706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4278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25208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1978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0886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10/27/2023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10/27/2023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10/27/2023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81588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64/"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eng-viet-4-tap-1/1/385/64/"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tieng-viet-4-tap-1/1/385/64/" TargetMode="External"/><Relationship Id="rId2" Type="http://schemas.openxmlformats.org/officeDocument/2006/relationships/image" Target="../media/image1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18.jpg"/><Relationship Id="rId1" Type="http://schemas.openxmlformats.org/officeDocument/2006/relationships/slideLayout" Target="../slideLayouts/slideLayout23.xml"/><Relationship Id="rId6" Type="http://schemas.openxmlformats.org/officeDocument/2006/relationships/image" Target="../media/image20.png"/><Relationship Id="rId5" Type="http://schemas.microsoft.com/office/2007/relationships/hdphoto" Target="../media/hdphoto2.wdp"/><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808592" y="2581316"/>
            <a:ext cx="10574816"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9</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Ôn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tập</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giữa</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học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kì</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I </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Calibri"/>
                <a:sym typeface="Calibri"/>
              </a:rPr>
              <a:t>Tiết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rPr>
              <a:t> 2</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876239-89E1-4449-7B96-866AE4E5F37C}"/>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37671B67-0E54-58E7-19C8-2D85EA37049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5CB87C2E-55AF-0FDC-747E-2BAF6AFAC7E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9C2530-AAFC-F5C8-4828-85BDC99C4D82}"/>
              </a:ext>
            </a:extLst>
          </p:cNvPr>
          <p:cNvSpPr txBox="1"/>
          <p:nvPr/>
        </p:nvSpPr>
        <p:spPr>
          <a:xfrm>
            <a:off x="3252951" y="95072"/>
            <a:ext cx="5859518" cy="769441"/>
          </a:xfrm>
          <a:prstGeom prst="rect">
            <a:avLst/>
          </a:prstGeom>
          <a:noFill/>
        </p:spPr>
        <p:txBody>
          <a:bodyPr wrap="square" rtlCol="0">
            <a:spAutoFit/>
          </a:bodyPr>
          <a:lstStyle/>
          <a:p>
            <a:pPr algn="ctr"/>
            <a:r>
              <a:rPr lang="en-US" sz="4400" b="1" dirty="0">
                <a:ln>
                  <a:solidFill>
                    <a:sysClr val="windowText" lastClr="000000"/>
                  </a:solidFill>
                </a:ln>
                <a:latin typeface="iCiel Cadena" panose="02000503000000020004" pitchFamily="50" charset="0"/>
              </a:rPr>
              <a:t>ĐÂY LÀ DI TÍCH NÀO?</a:t>
            </a:r>
          </a:p>
        </p:txBody>
      </p:sp>
      <p:pic>
        <p:nvPicPr>
          <p:cNvPr id="15" name="Picture 14">
            <a:extLst>
              <a:ext uri="{FF2B5EF4-FFF2-40B4-BE49-F238E27FC236}">
                <a16:creationId xmlns:a16="http://schemas.microsoft.com/office/drawing/2014/main" id="{A5CCF8F7-ABBC-C65E-7FE3-CFDE6114AA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020" y="2560096"/>
            <a:ext cx="4336805" cy="4576379"/>
          </a:xfrm>
          <a:prstGeom prst="rect">
            <a:avLst/>
          </a:prstGeom>
        </p:spPr>
      </p:pic>
      <p:pic>
        <p:nvPicPr>
          <p:cNvPr id="16" name="Picture 2">
            <a:extLst>
              <a:ext uri="{FF2B5EF4-FFF2-40B4-BE49-F238E27FC236}">
                <a16:creationId xmlns:a16="http://schemas.microsoft.com/office/drawing/2014/main" id="{25B910A6-57F4-FE0F-3186-B2065D575E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6241" y="941940"/>
            <a:ext cx="5859518" cy="390634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7" name="Oval 16">
            <a:extLst>
              <a:ext uri="{FF2B5EF4-FFF2-40B4-BE49-F238E27FC236}">
                <a16:creationId xmlns:a16="http://schemas.microsoft.com/office/drawing/2014/main" id="{B1D76777-9E2A-9F0C-A081-D426B0B03FEB}"/>
              </a:ext>
            </a:extLst>
          </p:cNvPr>
          <p:cNvSpPr/>
          <p:nvPr/>
        </p:nvSpPr>
        <p:spPr>
          <a:xfrm>
            <a:off x="1923393" y="864513"/>
            <a:ext cx="830317" cy="830317"/>
          </a:xfrm>
          <a:prstGeom prst="ellipse">
            <a:avLst/>
          </a:prstGeom>
          <a:solidFill>
            <a:schemeClr val="tx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UTM Avo" panose="02040603050506020204" pitchFamily="18" charset="0"/>
              </a:rPr>
              <a:t>1</a:t>
            </a:r>
          </a:p>
        </p:txBody>
      </p:sp>
      <p:sp>
        <p:nvSpPr>
          <p:cNvPr id="20" name="Rectangle: Rounded Corners 19">
            <a:extLst>
              <a:ext uri="{FF2B5EF4-FFF2-40B4-BE49-F238E27FC236}">
                <a16:creationId xmlns:a16="http://schemas.microsoft.com/office/drawing/2014/main" id="{68F215D6-FC77-1AF1-23D3-977072A78F7B}"/>
              </a:ext>
            </a:extLst>
          </p:cNvPr>
          <p:cNvSpPr/>
          <p:nvPr/>
        </p:nvSpPr>
        <p:spPr>
          <a:xfrm>
            <a:off x="4041226" y="5181600"/>
            <a:ext cx="4109548" cy="1083744"/>
          </a:xfrm>
          <a:prstGeom prst="roundRect">
            <a:avLst/>
          </a:prstGeom>
          <a:solidFill>
            <a:schemeClr val="tx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UTM Avo" panose="02040603050506020204" pitchFamily="18" charset="0"/>
                <a:sym typeface="Wingdings" panose="05000000000000000000" pitchFamily="2" charset="2"/>
              </a:rPr>
              <a:t> </a:t>
            </a:r>
            <a:r>
              <a:rPr lang="en-US" sz="2800" dirty="0" err="1">
                <a:solidFill>
                  <a:schemeClr val="bg1"/>
                </a:solidFill>
                <a:latin typeface="UTM Avo" panose="02040603050506020204" pitchFamily="18" charset="0"/>
                <a:sym typeface="Wingdings" panose="05000000000000000000" pitchFamily="2" charset="2"/>
              </a:rPr>
              <a:t>Tháp</a:t>
            </a:r>
            <a:r>
              <a:rPr lang="en-US" sz="2800" dirty="0">
                <a:solidFill>
                  <a:schemeClr val="bg1"/>
                </a:solidFill>
                <a:latin typeface="UTM Avo" panose="02040603050506020204" pitchFamily="18" charset="0"/>
                <a:sym typeface="Wingdings" panose="05000000000000000000" pitchFamily="2" charset="2"/>
              </a:rPr>
              <a:t> </a:t>
            </a:r>
            <a:r>
              <a:rPr lang="en-US" sz="2800" dirty="0" err="1">
                <a:solidFill>
                  <a:schemeClr val="bg1"/>
                </a:solidFill>
                <a:latin typeface="UTM Avo" panose="02040603050506020204" pitchFamily="18" charset="0"/>
                <a:sym typeface="Wingdings" panose="05000000000000000000" pitchFamily="2" charset="2"/>
              </a:rPr>
              <a:t>rùa</a:t>
            </a:r>
            <a:endParaRPr lang="en-US" sz="2800" dirty="0">
              <a:solidFill>
                <a:schemeClr val="bg1"/>
              </a:solidFill>
              <a:latin typeface="UTM Avo" panose="02040603050506020204" pitchFamily="18" charset="0"/>
            </a:endParaRPr>
          </a:p>
        </p:txBody>
      </p:sp>
      <p:pic>
        <p:nvPicPr>
          <p:cNvPr id="3" name="Picture 2" descr="Hoc10 - Học 1 biết 10 | Facebook">
            <a:extLst>
              <a:ext uri="{FF2B5EF4-FFF2-40B4-BE49-F238E27FC236}">
                <a16:creationId xmlns:a16="http://schemas.microsoft.com/office/drawing/2014/main" id="{FAEA7B99-D2A1-3A39-B44C-E7F51CB1D8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8"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arn(inVertical)">
                                      <p:cBhvr>
                                        <p:cTn id="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9C2530-AAFC-F5C8-4828-85BDC99C4D82}"/>
              </a:ext>
            </a:extLst>
          </p:cNvPr>
          <p:cNvSpPr txBox="1"/>
          <p:nvPr/>
        </p:nvSpPr>
        <p:spPr>
          <a:xfrm>
            <a:off x="3252951" y="95072"/>
            <a:ext cx="5859518" cy="769441"/>
          </a:xfrm>
          <a:prstGeom prst="rect">
            <a:avLst/>
          </a:prstGeom>
          <a:noFill/>
        </p:spPr>
        <p:txBody>
          <a:bodyPr wrap="square" rtlCol="0">
            <a:spAutoFit/>
          </a:bodyPr>
          <a:lstStyle/>
          <a:p>
            <a:pPr algn="ctr"/>
            <a:r>
              <a:rPr lang="en-US" sz="4400" b="1" dirty="0">
                <a:ln>
                  <a:solidFill>
                    <a:sysClr val="windowText" lastClr="000000"/>
                  </a:solidFill>
                </a:ln>
                <a:latin typeface="iCiel Cadena" panose="02000503000000020004" pitchFamily="50" charset="0"/>
              </a:rPr>
              <a:t>ĐÂY LÀ DI TÍCH NÀO?</a:t>
            </a:r>
          </a:p>
        </p:txBody>
      </p:sp>
      <p:pic>
        <p:nvPicPr>
          <p:cNvPr id="15" name="Picture 14">
            <a:extLst>
              <a:ext uri="{FF2B5EF4-FFF2-40B4-BE49-F238E27FC236}">
                <a16:creationId xmlns:a16="http://schemas.microsoft.com/office/drawing/2014/main" id="{A5CCF8F7-ABBC-C65E-7FE3-CFDE6114AA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020" y="2560096"/>
            <a:ext cx="4336805" cy="4576379"/>
          </a:xfrm>
          <a:prstGeom prst="rect">
            <a:avLst/>
          </a:prstGeom>
        </p:spPr>
      </p:pic>
      <p:sp>
        <p:nvSpPr>
          <p:cNvPr id="17" name="Oval 16">
            <a:extLst>
              <a:ext uri="{FF2B5EF4-FFF2-40B4-BE49-F238E27FC236}">
                <a16:creationId xmlns:a16="http://schemas.microsoft.com/office/drawing/2014/main" id="{B1D76777-9E2A-9F0C-A081-D426B0B03FEB}"/>
              </a:ext>
            </a:extLst>
          </p:cNvPr>
          <p:cNvSpPr/>
          <p:nvPr/>
        </p:nvSpPr>
        <p:spPr>
          <a:xfrm>
            <a:off x="1923393" y="864513"/>
            <a:ext cx="830317" cy="830317"/>
          </a:xfrm>
          <a:prstGeom prst="ellipse">
            <a:avLst/>
          </a:prstGeom>
          <a:solidFill>
            <a:schemeClr val="tx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UTM Avo" panose="02040603050506020204" pitchFamily="18" charset="0"/>
              </a:rPr>
              <a:t>2</a:t>
            </a:r>
          </a:p>
        </p:txBody>
      </p:sp>
      <p:sp>
        <p:nvSpPr>
          <p:cNvPr id="20" name="Rectangle: Rounded Corners 19">
            <a:extLst>
              <a:ext uri="{FF2B5EF4-FFF2-40B4-BE49-F238E27FC236}">
                <a16:creationId xmlns:a16="http://schemas.microsoft.com/office/drawing/2014/main" id="{68F215D6-FC77-1AF1-23D3-977072A78F7B}"/>
              </a:ext>
            </a:extLst>
          </p:cNvPr>
          <p:cNvSpPr/>
          <p:nvPr/>
        </p:nvSpPr>
        <p:spPr>
          <a:xfrm>
            <a:off x="4041226" y="5181600"/>
            <a:ext cx="4109548" cy="1083744"/>
          </a:xfrm>
          <a:prstGeom prst="roundRect">
            <a:avLst/>
          </a:prstGeom>
          <a:solidFill>
            <a:schemeClr val="tx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UTM Avo" panose="02040603050506020204" pitchFamily="18" charset="0"/>
                <a:sym typeface="Wingdings" panose="05000000000000000000" pitchFamily="2" charset="2"/>
              </a:rPr>
              <a:t> </a:t>
            </a:r>
            <a:r>
              <a:rPr lang="en-US" sz="2800" dirty="0" err="1">
                <a:solidFill>
                  <a:schemeClr val="bg1"/>
                </a:solidFill>
                <a:latin typeface="UTM Avo" panose="02040603050506020204" pitchFamily="18" charset="0"/>
                <a:sym typeface="Wingdings" panose="05000000000000000000" pitchFamily="2" charset="2"/>
              </a:rPr>
              <a:t>Lăng</a:t>
            </a:r>
            <a:r>
              <a:rPr lang="en-US" sz="2800" dirty="0">
                <a:solidFill>
                  <a:schemeClr val="bg1"/>
                </a:solidFill>
                <a:latin typeface="UTM Avo" panose="02040603050506020204" pitchFamily="18" charset="0"/>
                <a:sym typeface="Wingdings" panose="05000000000000000000" pitchFamily="2" charset="2"/>
              </a:rPr>
              <a:t> </a:t>
            </a:r>
            <a:r>
              <a:rPr lang="en-US" sz="2800" dirty="0" err="1">
                <a:solidFill>
                  <a:schemeClr val="bg1"/>
                </a:solidFill>
                <a:latin typeface="UTM Avo" panose="02040603050506020204" pitchFamily="18" charset="0"/>
                <a:sym typeface="Wingdings" panose="05000000000000000000" pitchFamily="2" charset="2"/>
              </a:rPr>
              <a:t>Bác</a:t>
            </a:r>
            <a:endParaRPr lang="en-US" sz="2800" dirty="0">
              <a:solidFill>
                <a:schemeClr val="bg1"/>
              </a:solidFill>
              <a:latin typeface="UTM Avo" panose="02040603050506020204" pitchFamily="18" charset="0"/>
              <a:sym typeface="Wingdings" panose="05000000000000000000" pitchFamily="2" charset="2"/>
            </a:endParaRPr>
          </a:p>
        </p:txBody>
      </p:sp>
      <p:pic>
        <p:nvPicPr>
          <p:cNvPr id="3" name="Picture 3">
            <a:extLst>
              <a:ext uri="{FF2B5EF4-FFF2-40B4-BE49-F238E27FC236}">
                <a16:creationId xmlns:a16="http://schemas.microsoft.com/office/drawing/2014/main" id="{B511D5AD-E297-5FB8-C20C-61F2010869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5972" y="1085711"/>
            <a:ext cx="6026497" cy="369311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Picture 2" descr="Hoc10 - Học 1 biết 10 | Facebook">
            <a:extLst>
              <a:ext uri="{FF2B5EF4-FFF2-40B4-BE49-F238E27FC236}">
                <a16:creationId xmlns:a16="http://schemas.microsoft.com/office/drawing/2014/main" id="{C6EB612B-688C-61FF-EF95-4545A68B75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30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arn(inVertical)">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08691D8-E934-1937-DB52-05ECAC1EFE00}"/>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D4A5E189-8746-2EE2-395A-3D7AF849E4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21722A53-69CD-107A-CB2C-C4455D413A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52515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34;p4">
            <a:extLst>
              <a:ext uri="{FF2B5EF4-FFF2-40B4-BE49-F238E27FC236}">
                <a16:creationId xmlns:a16="http://schemas.microsoft.com/office/drawing/2014/main" id="{7FFAFE94-C455-F472-FED8-ADF1E103A51A}"/>
              </a:ext>
            </a:extLst>
          </p:cNvPr>
          <p:cNvSpPr txBox="1"/>
          <p:nvPr/>
        </p:nvSpPr>
        <p:spPr>
          <a:xfrm>
            <a:off x="2959671" y="1281276"/>
            <a:ext cx="6272657" cy="861774"/>
          </a:xfrm>
          <a:prstGeom prst="rect">
            <a:avLst/>
          </a:prstGeom>
          <a:noFill/>
          <a:ln>
            <a:noFill/>
          </a:ln>
        </p:spPr>
        <p:txBody>
          <a:bodyPr spcFirstLastPara="1" wrap="square" lIns="0" tIns="0" rIns="0" bIns="0" anchor="t" anchorCtr="0">
            <a:spAutoFit/>
          </a:bodyPr>
          <a:lstStyle/>
          <a:p>
            <a:pPr algn="ct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1: </a:t>
            </a:r>
            <a:r>
              <a:rPr lang="en-US" sz="2800" b="1" dirty="0" err="1">
                <a:solidFill>
                  <a:srgbClr val="C00000"/>
                </a:solidFill>
                <a:latin typeface="UTM Avo" panose="02040603050506020204" pitchFamily="18" charset="0"/>
                <a:ea typeface="Calibri"/>
                <a:cs typeface="Calibri"/>
                <a:sym typeface="Calibri"/>
              </a:rPr>
              <a:t>Đánh</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giá</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kĩ</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năng</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thành</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tiếng</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học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thuộc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lòng</a:t>
            </a:r>
            <a:endParaRPr lang="en-US" sz="2800" b="1" dirty="0">
              <a:solidFill>
                <a:srgbClr val="C00000"/>
              </a:solidFill>
              <a:latin typeface="UTM Avo" panose="02040603050506020204" pitchFamily="18" charset="0"/>
              <a:ea typeface="Calibri"/>
              <a:cs typeface="Calibri"/>
              <a:sym typeface="Calibri"/>
            </a:endParaRPr>
          </a:p>
        </p:txBody>
      </p:sp>
      <p:sp>
        <p:nvSpPr>
          <p:cNvPr id="11" name="Google Shape;137;p4">
            <a:extLst>
              <a:ext uri="{FF2B5EF4-FFF2-40B4-BE49-F238E27FC236}">
                <a16:creationId xmlns:a16="http://schemas.microsoft.com/office/drawing/2014/main" id="{513DF83C-B4F2-0228-6976-4C9B01C23B08}"/>
              </a:ext>
            </a:extLst>
          </p:cNvPr>
          <p:cNvSpPr/>
          <p:nvPr/>
        </p:nvSpPr>
        <p:spPr>
          <a:xfrm>
            <a:off x="6096000" y="4392924"/>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en-US" sz="2000" dirty="0">
                <a:solidFill>
                  <a:schemeClr val="bg1"/>
                </a:solidFill>
                <a:latin typeface="UTM Avo" panose="02040603050506020204" pitchFamily="18" charset="0"/>
              </a:rPr>
              <a:t>Em </a:t>
            </a:r>
            <a:r>
              <a:rPr lang="en-US" sz="2000" dirty="0" err="1">
                <a:solidFill>
                  <a:schemeClr val="bg1"/>
                </a:solidFill>
                <a:latin typeface="UTM Avo" panose="02040603050506020204" pitchFamily="18" charset="0"/>
              </a:rPr>
              <a:t>hãy</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thành</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tiếng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bài</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i="1" dirty="0">
                <a:solidFill>
                  <a:schemeClr val="bg1"/>
                </a:solidFill>
                <a:latin typeface="UTM Avo" panose="02040603050506020204" pitchFamily="18" charset="0"/>
              </a:rPr>
              <a:t>"</a:t>
            </a:r>
            <a:r>
              <a:rPr lang="en-US" sz="2000" i="1" dirty="0" err="1">
                <a:solidFill>
                  <a:schemeClr val="bg1"/>
                </a:solidFill>
                <a:latin typeface="UTM Avo" panose="02040603050506020204" pitchFamily="18" charset="0"/>
              </a:rPr>
              <a:t>Chiếc</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lá</a:t>
            </a:r>
            <a:r>
              <a:rPr lang="en-US" sz="2000" i="1" dirty="0">
                <a:solidFill>
                  <a:schemeClr val="bg1"/>
                </a:solidFill>
                <a:latin typeface="UTM Avo" panose="02040603050506020204" pitchFamily="18" charset="0"/>
              </a:rPr>
              <a:t>"</a:t>
            </a:r>
            <a:endParaRPr sz="2800" b="1" i="1" dirty="0">
              <a:solidFill>
                <a:schemeClr val="bg1"/>
              </a:solidFill>
              <a:latin typeface="UTM Avo" panose="02040603050506020204" pitchFamily="18" charset="0"/>
              <a:ea typeface="Arial"/>
              <a:cs typeface="Arial"/>
              <a:sym typeface="Arial"/>
            </a:endParaRPr>
          </a:p>
        </p:txBody>
      </p:sp>
      <p:sp>
        <p:nvSpPr>
          <p:cNvPr id="13" name="Google Shape;138;p4">
            <a:extLst>
              <a:ext uri="{FF2B5EF4-FFF2-40B4-BE49-F238E27FC236}">
                <a16:creationId xmlns:a16="http://schemas.microsoft.com/office/drawing/2014/main" id="{6F4E93FC-6039-4B2B-F46E-28892CDA748E}"/>
              </a:ext>
            </a:extLst>
          </p:cNvPr>
          <p:cNvSpPr/>
          <p:nvPr/>
        </p:nvSpPr>
        <p:spPr>
          <a:xfrm>
            <a:off x="1932775" y="4392925"/>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en-US" sz="2000" dirty="0">
                <a:solidFill>
                  <a:schemeClr val="bg1"/>
                </a:solidFill>
                <a:latin typeface="UTM Avo" panose="02040603050506020204" pitchFamily="18" charset="0"/>
              </a:rPr>
              <a:t>Em </a:t>
            </a:r>
            <a:r>
              <a:rPr lang="en-US" sz="2000" dirty="0" err="1">
                <a:solidFill>
                  <a:schemeClr val="bg1"/>
                </a:solidFill>
                <a:latin typeface="UTM Avo" panose="02040603050506020204" pitchFamily="18" charset="0"/>
              </a:rPr>
              <a:t>hãy</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thành</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tiếng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bài</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i="1" dirty="0">
                <a:solidFill>
                  <a:schemeClr val="bg1"/>
                </a:solidFill>
                <a:latin typeface="UTM Avo" panose="02040603050506020204" pitchFamily="18" charset="0"/>
              </a:rPr>
              <a:t>"</a:t>
            </a:r>
            <a:r>
              <a:rPr lang="en-US" sz="2000" i="1" dirty="0" err="1">
                <a:solidFill>
                  <a:schemeClr val="bg1"/>
                </a:solidFill>
                <a:latin typeface="UTM Avo" panose="02040603050506020204" pitchFamily="18" charset="0"/>
              </a:rPr>
              <a:t>Những</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vết</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đinh</a:t>
            </a:r>
            <a:r>
              <a:rPr lang="en-US" sz="2000" i="1" dirty="0">
                <a:solidFill>
                  <a:schemeClr val="bg1"/>
                </a:solidFill>
                <a:latin typeface="UTM Avo" panose="02040603050506020204" pitchFamily="18" charset="0"/>
              </a:rPr>
              <a:t>"</a:t>
            </a:r>
            <a:endParaRPr sz="3600" b="1" i="1" dirty="0">
              <a:solidFill>
                <a:schemeClr val="bg1"/>
              </a:solidFill>
              <a:latin typeface="UTM Avo" panose="02040603050506020204" pitchFamily="18" charset="0"/>
              <a:ea typeface="Arial"/>
              <a:cs typeface="Arial"/>
              <a:sym typeface="Arial"/>
            </a:endParaRPr>
          </a:p>
        </p:txBody>
      </p:sp>
      <p:sp>
        <p:nvSpPr>
          <p:cNvPr id="14" name="Google Shape;139;p4">
            <a:extLst>
              <a:ext uri="{FF2B5EF4-FFF2-40B4-BE49-F238E27FC236}">
                <a16:creationId xmlns:a16="http://schemas.microsoft.com/office/drawing/2014/main" id="{994023F5-A9B1-0825-6615-4D5E7CC0BD98}"/>
              </a:ext>
            </a:extLst>
          </p:cNvPr>
          <p:cNvSpPr/>
          <p:nvPr/>
        </p:nvSpPr>
        <p:spPr>
          <a:xfrm>
            <a:off x="6096000" y="2273299"/>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en-US" sz="2000" dirty="0">
                <a:solidFill>
                  <a:schemeClr val="bg1"/>
                </a:solidFill>
                <a:latin typeface="UTM Avo" panose="02040603050506020204" pitchFamily="18" charset="0"/>
              </a:rPr>
              <a:t>Em </a:t>
            </a:r>
            <a:r>
              <a:rPr lang="en-US" sz="2000" dirty="0" err="1">
                <a:solidFill>
                  <a:schemeClr val="bg1"/>
                </a:solidFill>
                <a:latin typeface="UTM Avo" panose="02040603050506020204" pitchFamily="18" charset="0"/>
              </a:rPr>
              <a:t>hãy</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thành</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tiếng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bài</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i="1" dirty="0">
                <a:solidFill>
                  <a:schemeClr val="bg1"/>
                </a:solidFill>
                <a:latin typeface="UTM Avo" panose="02040603050506020204" pitchFamily="18" charset="0"/>
              </a:rPr>
              <a:t>"</a:t>
            </a:r>
            <a:r>
              <a:rPr lang="en-US" sz="2000" i="1" dirty="0" err="1">
                <a:solidFill>
                  <a:schemeClr val="bg1"/>
                </a:solidFill>
                <a:latin typeface="UTM Avo" panose="02040603050506020204" pitchFamily="18" charset="0"/>
              </a:rPr>
              <a:t>Vệt</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phấn</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trên</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mặt</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bàn</a:t>
            </a:r>
            <a:r>
              <a:rPr lang="en-US" sz="2000" i="1" dirty="0">
                <a:solidFill>
                  <a:schemeClr val="bg1"/>
                </a:solidFill>
                <a:latin typeface="UTM Avo" panose="02040603050506020204" pitchFamily="18" charset="0"/>
              </a:rPr>
              <a:t>"</a:t>
            </a:r>
            <a:endParaRPr sz="3600" b="1" i="1" dirty="0">
              <a:solidFill>
                <a:schemeClr val="bg1"/>
              </a:solidFill>
              <a:latin typeface="UTM Avo" panose="02040603050506020204" pitchFamily="18" charset="0"/>
              <a:ea typeface="Arial"/>
              <a:cs typeface="Arial"/>
              <a:sym typeface="Arial"/>
            </a:endParaRPr>
          </a:p>
        </p:txBody>
      </p:sp>
      <p:sp>
        <p:nvSpPr>
          <p:cNvPr id="15" name="Google Shape;140;p4">
            <a:extLst>
              <a:ext uri="{FF2B5EF4-FFF2-40B4-BE49-F238E27FC236}">
                <a16:creationId xmlns:a16="http://schemas.microsoft.com/office/drawing/2014/main" id="{1F900502-F21D-9840-F34E-85A430D6186F}"/>
              </a:ext>
            </a:extLst>
          </p:cNvPr>
          <p:cNvSpPr/>
          <p:nvPr/>
        </p:nvSpPr>
        <p:spPr>
          <a:xfrm>
            <a:off x="1932775" y="2273300"/>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algn="ctr">
              <a:lnSpc>
                <a:spcPct val="150000"/>
              </a:lnSpc>
            </a:pPr>
            <a:r>
              <a:rPr lang="en-US" sz="2000" dirty="0">
                <a:solidFill>
                  <a:schemeClr val="bg1"/>
                </a:solidFill>
                <a:latin typeface="UTM Avo" panose="02040603050506020204" pitchFamily="18" charset="0"/>
              </a:rPr>
              <a:t>Em </a:t>
            </a:r>
            <a:r>
              <a:rPr lang="en-US" sz="2000" dirty="0" err="1">
                <a:solidFill>
                  <a:schemeClr val="bg1"/>
                </a:solidFill>
                <a:latin typeface="UTM Avo" panose="02040603050506020204" pitchFamily="18" charset="0"/>
              </a:rPr>
              <a:t>hãy</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thành</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tiếng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bài</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đọc</a:t>
            </a:r>
            <a:r>
              <a:rPr lang="en-US" sz="2000" dirty="0">
                <a:solidFill>
                  <a:schemeClr val="bg1"/>
                </a:solidFill>
                <a:latin typeface="UTM Avo" panose="02040603050506020204" pitchFamily="18" charset="0"/>
              </a:rPr>
              <a:t> </a:t>
            </a:r>
            <a:r>
              <a:rPr lang="en-US" sz="2000" i="1" dirty="0">
                <a:solidFill>
                  <a:schemeClr val="bg1"/>
                </a:solidFill>
                <a:latin typeface="UTM Avo" panose="02040603050506020204" pitchFamily="18" charset="0"/>
              </a:rPr>
              <a:t>"</a:t>
            </a:r>
            <a:r>
              <a:rPr lang="en-US" sz="2000" i="1" dirty="0" err="1">
                <a:solidFill>
                  <a:schemeClr val="bg1"/>
                </a:solidFill>
                <a:latin typeface="UTM Avo" panose="02040603050506020204" pitchFamily="18" charset="0"/>
              </a:rPr>
              <a:t>Cái</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răng</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khểnh</a:t>
            </a:r>
            <a:r>
              <a:rPr lang="en-US" sz="2000" i="1" dirty="0">
                <a:solidFill>
                  <a:schemeClr val="bg1"/>
                </a:solidFill>
                <a:latin typeface="UTM Avo" panose="02040603050506020204" pitchFamily="18" charset="0"/>
              </a:rPr>
              <a:t>"</a:t>
            </a:r>
            <a:endParaRPr sz="3600" b="1" i="1" dirty="0">
              <a:solidFill>
                <a:schemeClr val="bg1"/>
              </a:solidFill>
              <a:latin typeface="UTM Avo" panose="02040603050506020204" pitchFamily="18" charset="0"/>
              <a:ea typeface="Arial"/>
              <a:cs typeface="Arial"/>
              <a:sym typeface="Arial"/>
            </a:endParaRPr>
          </a:p>
        </p:txBody>
      </p:sp>
      <p:sp>
        <p:nvSpPr>
          <p:cNvPr id="16" name="Google Shape;141;p4">
            <a:extLst>
              <a:ext uri="{FF2B5EF4-FFF2-40B4-BE49-F238E27FC236}">
                <a16:creationId xmlns:a16="http://schemas.microsoft.com/office/drawing/2014/main" id="{A6EA5B01-22C2-71C7-540E-7AF56C01E3CE}"/>
              </a:ext>
            </a:extLst>
          </p:cNvPr>
          <p:cNvSpPr/>
          <p:nvPr/>
        </p:nvSpPr>
        <p:spPr>
          <a:xfrm>
            <a:off x="6096000" y="4392924"/>
            <a:ext cx="4076884" cy="1989377"/>
          </a:xfrm>
          <a:prstGeom prst="rect">
            <a:avLst/>
          </a:prstGeom>
          <a:solidFill>
            <a:srgbClr val="6EAF99"/>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4</a:t>
            </a:r>
            <a:endParaRPr sz="1050" dirty="0">
              <a:latin typeface="UTM Avo" panose="02040603050506020204" pitchFamily="18" charset="0"/>
            </a:endParaRPr>
          </a:p>
        </p:txBody>
      </p:sp>
      <p:sp>
        <p:nvSpPr>
          <p:cNvPr id="17" name="Google Shape;142;p4">
            <a:extLst>
              <a:ext uri="{FF2B5EF4-FFF2-40B4-BE49-F238E27FC236}">
                <a16:creationId xmlns:a16="http://schemas.microsoft.com/office/drawing/2014/main" id="{BB00BB57-789D-93C1-8AB7-DA6264147ABC}"/>
              </a:ext>
            </a:extLst>
          </p:cNvPr>
          <p:cNvSpPr/>
          <p:nvPr/>
        </p:nvSpPr>
        <p:spPr>
          <a:xfrm>
            <a:off x="1911717" y="4392925"/>
            <a:ext cx="4076884" cy="1989377"/>
          </a:xfrm>
          <a:prstGeom prst="rect">
            <a:avLst/>
          </a:prstGeom>
          <a:solidFill>
            <a:srgbClr val="E68B86"/>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3</a:t>
            </a:r>
            <a:endParaRPr sz="1050" dirty="0">
              <a:latin typeface="UTM Avo" panose="02040603050506020204" pitchFamily="18" charset="0"/>
            </a:endParaRPr>
          </a:p>
        </p:txBody>
      </p:sp>
      <p:sp>
        <p:nvSpPr>
          <p:cNvPr id="18" name="Google Shape;143;p4">
            <a:extLst>
              <a:ext uri="{FF2B5EF4-FFF2-40B4-BE49-F238E27FC236}">
                <a16:creationId xmlns:a16="http://schemas.microsoft.com/office/drawing/2014/main" id="{0E999AC6-5D6D-5620-73B5-44102910CEC1}"/>
              </a:ext>
            </a:extLst>
          </p:cNvPr>
          <p:cNvSpPr/>
          <p:nvPr/>
        </p:nvSpPr>
        <p:spPr>
          <a:xfrm>
            <a:off x="6096000" y="2273299"/>
            <a:ext cx="4076884" cy="1989377"/>
          </a:xfrm>
          <a:prstGeom prst="rect">
            <a:avLst/>
          </a:prstGeom>
          <a:solidFill>
            <a:srgbClr val="9DAADF"/>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2</a:t>
            </a:r>
            <a:endParaRPr sz="1050" dirty="0">
              <a:latin typeface="UTM Avo" panose="02040603050506020204" pitchFamily="18" charset="0"/>
            </a:endParaRPr>
          </a:p>
        </p:txBody>
      </p:sp>
      <p:sp>
        <p:nvSpPr>
          <p:cNvPr id="19" name="Google Shape;144;p4">
            <a:extLst>
              <a:ext uri="{FF2B5EF4-FFF2-40B4-BE49-F238E27FC236}">
                <a16:creationId xmlns:a16="http://schemas.microsoft.com/office/drawing/2014/main" id="{66457B78-25F0-B0F0-3A0B-91F7471696CB}"/>
              </a:ext>
            </a:extLst>
          </p:cNvPr>
          <p:cNvSpPr/>
          <p:nvPr/>
        </p:nvSpPr>
        <p:spPr>
          <a:xfrm>
            <a:off x="1911717" y="2273299"/>
            <a:ext cx="4076884" cy="1989377"/>
          </a:xfrm>
          <a:prstGeom prst="rect">
            <a:avLst/>
          </a:prstGeom>
          <a:solidFill>
            <a:srgbClr val="EDBF74"/>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algn="ctr">
              <a:lnSpc>
                <a:spcPct val="150000"/>
              </a:lnSpc>
            </a:pPr>
            <a:r>
              <a:rPr lang="en-US" sz="6000" b="1" dirty="0">
                <a:solidFill>
                  <a:schemeClr val="dk1"/>
                </a:solidFill>
                <a:latin typeface="UTM Avo" panose="02040603050506020204" pitchFamily="18" charset="0"/>
                <a:ea typeface="Arial"/>
                <a:cs typeface="Arial"/>
                <a:sym typeface="Arial"/>
              </a:rPr>
              <a:t>1</a:t>
            </a:r>
            <a:endParaRPr sz="1050" dirty="0">
              <a:latin typeface="UTM Avo" panose="02040603050506020204" pitchFamily="18" charset="0"/>
            </a:endParaRPr>
          </a:p>
        </p:txBody>
      </p:sp>
      <p:pic>
        <p:nvPicPr>
          <p:cNvPr id="20" name="Google Shape;145;p4">
            <a:extLst>
              <a:ext uri="{FF2B5EF4-FFF2-40B4-BE49-F238E27FC236}">
                <a16:creationId xmlns:a16="http://schemas.microsoft.com/office/drawing/2014/main" id="{851C84BB-82CE-AF0B-A399-A9A5B6C5583A}"/>
              </a:ext>
            </a:extLst>
          </p:cNvPr>
          <p:cNvPicPr preferRelativeResize="0"/>
          <p:nvPr/>
        </p:nvPicPr>
        <p:blipFill rotWithShape="1">
          <a:blip r:embed="rId3">
            <a:alphaModFix/>
          </a:blip>
          <a:srcRect/>
          <a:stretch/>
        </p:blipFill>
        <p:spPr>
          <a:xfrm>
            <a:off x="9829618" y="2980609"/>
            <a:ext cx="2044882" cy="3684473"/>
          </a:xfrm>
          <a:prstGeom prst="rect">
            <a:avLst/>
          </a:prstGeom>
          <a:noFill/>
          <a:ln>
            <a:noFill/>
          </a:ln>
        </p:spPr>
      </p:pic>
    </p:spTree>
    <p:extLst>
      <p:ext uri="{BB962C8B-B14F-4D97-AF65-F5344CB8AC3E}">
        <p14:creationId xmlns:p14="http://schemas.microsoft.com/office/powerpoint/2010/main" val="380805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2" presetClass="entr" presetSubtype="2"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7" presetClass="exit" presetSubtype="10" fill="hold" grpId="0" nodeType="clickEffect">
                                  <p:stCondLst>
                                    <p:cond delay="0"/>
                                  </p:stCondLst>
                                  <p:childTnLst>
                                    <p:anim calcmode="lin" valueType="num">
                                      <p:cBhvr>
                                        <p:cTn id="24" dur="500"/>
                                        <p:tgtEl>
                                          <p:spTgt spid="19"/>
                                        </p:tgtEl>
                                        <p:attrNameLst>
                                          <p:attrName>ppt_w</p:attrName>
                                        </p:attrNameLst>
                                      </p:cBhvr>
                                      <p:tavLst>
                                        <p:tav tm="0">
                                          <p:val>
                                            <p:strVal val="ppt_w"/>
                                          </p:val>
                                        </p:tav>
                                        <p:tav tm="100000">
                                          <p:val>
                                            <p:fltVal val="0"/>
                                          </p:val>
                                        </p:tav>
                                      </p:tavLst>
                                    </p:anim>
                                    <p:anim calcmode="lin" valueType="num">
                                      <p:cBhvr>
                                        <p:cTn id="25" dur="500"/>
                                        <p:tgtEl>
                                          <p:spTgt spid="19"/>
                                        </p:tgtEl>
                                        <p:attrNameLst>
                                          <p:attrName>ppt_h</p:attrName>
                                        </p:attrNameLst>
                                      </p:cBhvr>
                                      <p:tavLst>
                                        <p:tav tm="0">
                                          <p:val>
                                            <p:strVal val="ppt_h"/>
                                          </p:val>
                                        </p:tav>
                                        <p:tav tm="100000">
                                          <p:val>
                                            <p:strVal val="ppt_h"/>
                                          </p:val>
                                        </p:tav>
                                      </p:tavLst>
                                    </p:anim>
                                    <p:set>
                                      <p:cBhvr>
                                        <p:cTn id="26"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7" restart="whenNotActive" fill="hold" evtFilter="cancelBubble" nodeType="interactiveSeq">
                <p:stCondLst>
                  <p:cond evt="onClick" delay="0">
                    <p:tgtEl>
                      <p:spTgt spid="18"/>
                    </p:tgtEl>
                  </p:cond>
                </p:stCondLst>
                <p:endSync evt="end" delay="0">
                  <p:rtn val="all"/>
                </p:endSync>
                <p:childTnLst>
                  <p:par>
                    <p:cTn id="28" fill="hold">
                      <p:stCondLst>
                        <p:cond delay="0"/>
                      </p:stCondLst>
                      <p:childTnLst>
                        <p:par>
                          <p:cTn id="29" fill="hold">
                            <p:stCondLst>
                              <p:cond delay="0"/>
                            </p:stCondLst>
                            <p:childTnLst>
                              <p:par>
                                <p:cTn id="30" presetID="17" presetClass="exit" presetSubtype="10" fill="hold" grpId="0" nodeType="clickEffect">
                                  <p:stCondLst>
                                    <p:cond delay="0"/>
                                  </p:stCondLst>
                                  <p:childTnLst>
                                    <p:anim calcmode="lin" valueType="num">
                                      <p:cBhvr>
                                        <p:cTn id="31" dur="500"/>
                                        <p:tgtEl>
                                          <p:spTgt spid="18"/>
                                        </p:tgtEl>
                                        <p:attrNameLst>
                                          <p:attrName>ppt_w</p:attrName>
                                        </p:attrNameLst>
                                      </p:cBhvr>
                                      <p:tavLst>
                                        <p:tav tm="0">
                                          <p:val>
                                            <p:strVal val="ppt_w"/>
                                          </p:val>
                                        </p:tav>
                                        <p:tav tm="100000">
                                          <p:val>
                                            <p:fltVal val="0"/>
                                          </p:val>
                                        </p:tav>
                                      </p:tavLst>
                                    </p:anim>
                                    <p:anim calcmode="lin" valueType="num">
                                      <p:cBhvr>
                                        <p:cTn id="32" dur="500"/>
                                        <p:tgtEl>
                                          <p:spTgt spid="18"/>
                                        </p:tgtEl>
                                        <p:attrNameLst>
                                          <p:attrName>ppt_h</p:attrName>
                                        </p:attrNameLst>
                                      </p:cBhvr>
                                      <p:tavLst>
                                        <p:tav tm="0">
                                          <p:val>
                                            <p:strVal val="ppt_h"/>
                                          </p:val>
                                        </p:tav>
                                        <p:tav tm="100000">
                                          <p:val>
                                            <p:strVal val="ppt_h"/>
                                          </p:val>
                                        </p:tav>
                                      </p:tavLst>
                                    </p:anim>
                                    <p:set>
                                      <p:cBhvr>
                                        <p:cTn id="3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7" presetClass="exit" presetSubtype="10" fill="hold" grpId="0" nodeType="clickEffect">
                                  <p:stCondLst>
                                    <p:cond delay="0"/>
                                  </p:stCondLst>
                                  <p:childTnLst>
                                    <p:anim calcmode="lin" valueType="num">
                                      <p:cBhvr>
                                        <p:cTn id="38" dur="500"/>
                                        <p:tgtEl>
                                          <p:spTgt spid="17"/>
                                        </p:tgtEl>
                                        <p:attrNameLst>
                                          <p:attrName>ppt_w</p:attrName>
                                        </p:attrNameLst>
                                      </p:cBhvr>
                                      <p:tavLst>
                                        <p:tav tm="0">
                                          <p:val>
                                            <p:strVal val="ppt_w"/>
                                          </p:val>
                                        </p:tav>
                                        <p:tav tm="100000">
                                          <p:val>
                                            <p:fltVal val="0"/>
                                          </p:val>
                                        </p:tav>
                                      </p:tavLst>
                                    </p:anim>
                                    <p:anim calcmode="lin" valueType="num">
                                      <p:cBhvr>
                                        <p:cTn id="39" dur="500"/>
                                        <p:tgtEl>
                                          <p:spTgt spid="17"/>
                                        </p:tgtEl>
                                        <p:attrNameLst>
                                          <p:attrName>ppt_h</p:attrName>
                                        </p:attrNameLst>
                                      </p:cBhvr>
                                      <p:tavLst>
                                        <p:tav tm="0">
                                          <p:val>
                                            <p:strVal val="ppt_h"/>
                                          </p:val>
                                        </p:tav>
                                        <p:tav tm="100000">
                                          <p:val>
                                            <p:strVal val="ppt_h"/>
                                          </p:val>
                                        </p:tav>
                                      </p:tavLst>
                                    </p:anim>
                                    <p:set>
                                      <p:cBhvr>
                                        <p:cTn id="40"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6"/>
                    </p:tgtEl>
                  </p:cond>
                </p:stCondLst>
                <p:endSync evt="end" delay="0">
                  <p:rtn val="all"/>
                </p:endSync>
                <p:childTnLst>
                  <p:par>
                    <p:cTn id="42" fill="hold">
                      <p:stCondLst>
                        <p:cond delay="0"/>
                      </p:stCondLst>
                      <p:childTnLst>
                        <p:par>
                          <p:cTn id="43" fill="hold">
                            <p:stCondLst>
                              <p:cond delay="0"/>
                            </p:stCondLst>
                            <p:childTnLst>
                              <p:par>
                                <p:cTn id="44" presetID="17" presetClass="exit" presetSubtype="10" fill="hold" grpId="0" nodeType="clickEffect">
                                  <p:stCondLst>
                                    <p:cond delay="0"/>
                                  </p:stCondLst>
                                  <p:childTnLst>
                                    <p:anim calcmode="lin" valueType="num">
                                      <p:cBhvr>
                                        <p:cTn id="45" dur="500"/>
                                        <p:tgtEl>
                                          <p:spTgt spid="16"/>
                                        </p:tgtEl>
                                        <p:attrNameLst>
                                          <p:attrName>ppt_w</p:attrName>
                                        </p:attrNameLst>
                                      </p:cBhvr>
                                      <p:tavLst>
                                        <p:tav tm="0">
                                          <p:val>
                                            <p:strVal val="ppt_w"/>
                                          </p:val>
                                        </p:tav>
                                        <p:tav tm="100000">
                                          <p:val>
                                            <p:fltVal val="0"/>
                                          </p:val>
                                        </p:tav>
                                      </p:tavLst>
                                    </p:anim>
                                    <p:anim calcmode="lin" valueType="num">
                                      <p:cBhvr>
                                        <p:cTn id="46" dur="500"/>
                                        <p:tgtEl>
                                          <p:spTgt spid="16"/>
                                        </p:tgtEl>
                                        <p:attrNameLst>
                                          <p:attrName>ppt_h</p:attrName>
                                        </p:attrNameLst>
                                      </p:cBhvr>
                                      <p:tavLst>
                                        <p:tav tm="0">
                                          <p:val>
                                            <p:strVal val="ppt_h"/>
                                          </p:val>
                                        </p:tav>
                                        <p:tav tm="100000">
                                          <p:val>
                                            <p:strVal val="ppt_h"/>
                                          </p:val>
                                        </p:tav>
                                      </p:tavLst>
                                    </p:anim>
                                    <p:set>
                                      <p:cBhvr>
                                        <p:cTn id="4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6" grpId="0" animBg="1"/>
      <p:bldP spid="17" grpId="0" animBg="1"/>
      <p:bldP spid="18"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42CC2C-13E8-163D-ED89-FC7655894DAC}"/>
              </a:ext>
            </a:extLst>
          </p:cNvPr>
          <p:cNvSpPr/>
          <p:nvPr/>
        </p:nvSpPr>
        <p:spPr>
          <a:xfrm>
            <a:off x="0" y="5097294"/>
            <a:ext cx="12192000" cy="1776973"/>
          </a:xfrm>
          <a:prstGeom prst="rect">
            <a:avLst/>
          </a:prstGeom>
          <a:solidFill>
            <a:srgbClr val="FFFAF7"/>
          </a:solidFill>
          <a:ln>
            <a:solidFill>
              <a:srgbClr val="FEF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60;p13">
            <a:extLst>
              <a:ext uri="{FF2B5EF4-FFF2-40B4-BE49-F238E27FC236}">
                <a16:creationId xmlns:a16="http://schemas.microsoft.com/office/drawing/2014/main" id="{00B59D83-379C-779D-3A93-EF26151100C6}"/>
              </a:ext>
            </a:extLst>
          </p:cNvPr>
          <p:cNvSpPr txBox="1"/>
          <p:nvPr/>
        </p:nvSpPr>
        <p:spPr>
          <a:xfrm>
            <a:off x="204279" y="2118241"/>
            <a:ext cx="11783439" cy="4616648"/>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pPr>
              <a:lnSpc>
                <a:spcPct val="125000"/>
              </a:lnSpc>
            </a:pPr>
            <a:r>
              <a:rPr lang="vi-VN" sz="2400" dirty="0">
                <a:sym typeface="Arial"/>
              </a:rPr>
              <a:t>Làng lụa Vạn Phúc</a:t>
            </a:r>
            <a:endParaRPr sz="2400" dirty="0"/>
          </a:p>
          <a:p>
            <a:pPr algn="just">
              <a:lnSpc>
                <a:spcPct val="125000"/>
              </a:lnSpc>
            </a:pPr>
            <a:r>
              <a:rPr lang="vi-VN" sz="2400" dirty="0">
                <a:sym typeface="Arial"/>
              </a:rPr>
              <a:t>	</a:t>
            </a:r>
            <a:r>
              <a:rPr lang="vi-VN" sz="2400" b="0" dirty="0">
                <a:solidFill>
                  <a:schemeClr val="bg1"/>
                </a:solidFill>
                <a:sym typeface="Arial"/>
              </a:rPr>
              <a:t>Làng lụa Vạn Phúc (hay làng lụa Hà Đông), nay thuộc phường Vạn Phúc, quận Hà Đông, cách trung tâm Hà Nội khoảng 10 ki-lô-mét. Nằm bên bờ sông Nhuệ, làng Vạn Phúc vẫn còn giữu được ít nhiều nét cổ kính của làng quê xưa như cây đa cổ thụ, giếng nước, sân đình. Trong nhiều gia đình, khung dệt cổ vẫn được giữ lại bên cạnh khung dệt cơ khí hiện đại. Làng lụa Vạn Phúc từ lâu đã rất nội tiếng với nghề dệt lụa thủ công truyền thống. Lụa Hà Đông thường được nhắc đến trong thơ ca xưa. Lụa Hà Đông từng được chọn để may quốc phục cho đời vua nhà Nguyễn.</a:t>
            </a:r>
            <a:endParaRPr sz="2400" b="0" dirty="0">
              <a:solidFill>
                <a:schemeClr val="bg1"/>
              </a:solidFill>
            </a:endParaRPr>
          </a:p>
          <a:p>
            <a:pPr algn="r">
              <a:lnSpc>
                <a:spcPct val="125000"/>
              </a:lnSpc>
            </a:pPr>
            <a:r>
              <a:rPr lang="vi-VN" sz="2400" b="0" dirty="0">
                <a:solidFill>
                  <a:schemeClr val="bg1"/>
                </a:solidFill>
                <a:sym typeface="Arial"/>
              </a:rPr>
              <a:t>Theo VŨ NGỌC KHÁNH</a:t>
            </a:r>
            <a:endParaRPr sz="2400" b="0" dirty="0">
              <a:solidFill>
                <a:schemeClr val="bg1"/>
              </a:solidFill>
              <a:sym typeface="Arial"/>
            </a:endParaRPr>
          </a:p>
        </p:txBody>
      </p:sp>
      <p:sp>
        <p:nvSpPr>
          <p:cNvPr id="8" name="Google Shape;134;p4">
            <a:extLst>
              <a:ext uri="{FF2B5EF4-FFF2-40B4-BE49-F238E27FC236}">
                <a16:creationId xmlns:a16="http://schemas.microsoft.com/office/drawing/2014/main" id="{47D2D522-0E57-1963-F238-BD7C96062CC0}"/>
              </a:ext>
            </a:extLst>
          </p:cNvPr>
          <p:cNvSpPr txBox="1"/>
          <p:nvPr/>
        </p:nvSpPr>
        <p:spPr>
          <a:xfrm>
            <a:off x="2787935" y="1547976"/>
            <a:ext cx="6616129" cy="430887"/>
          </a:xfrm>
          <a:prstGeom prst="rect">
            <a:avLst/>
          </a:prstGeom>
          <a:noFill/>
          <a:ln>
            <a:noFill/>
          </a:ln>
        </p:spPr>
        <p:txBody>
          <a:bodyPr spcFirstLastPara="1" wrap="square" lIns="0" tIns="0" rIns="0" bIns="0" anchor="t" anchorCtr="0">
            <a:spAutoFit/>
          </a:bodyPr>
          <a:lstStyle/>
          <a:p>
            <a:pPr algn="ct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2: </a:t>
            </a:r>
            <a:r>
              <a:rPr lang="en-US" sz="2800" b="1" dirty="0" err="1">
                <a:solidFill>
                  <a:srgbClr val="C00000"/>
                </a:solidFill>
                <a:latin typeface="UTM Avo" panose="02040603050506020204" pitchFamily="18" charset="0"/>
                <a:ea typeface="Calibri"/>
                <a:cs typeface="Calibri"/>
                <a:sym typeface="Calibri"/>
              </a:rPr>
              <a:t>Đọc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hiểu</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và</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luyện</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tập</a:t>
            </a:r>
            <a:endParaRPr lang="en-US" sz="2800" b="1" dirty="0">
              <a:solidFill>
                <a:srgbClr val="C00000"/>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213572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BA4136FB-3E80-D4E8-1685-2F1C89F5CDCA}"/>
              </a:ext>
            </a:extLst>
          </p:cNvPr>
          <p:cNvSpPr/>
          <p:nvPr/>
        </p:nvSpPr>
        <p:spPr>
          <a:xfrm>
            <a:off x="0" y="5097294"/>
            <a:ext cx="12192000" cy="1776973"/>
          </a:xfrm>
          <a:prstGeom prst="rect">
            <a:avLst/>
          </a:prstGeom>
          <a:solidFill>
            <a:srgbClr val="FFFAF7"/>
          </a:solidFill>
          <a:ln>
            <a:solidFill>
              <a:srgbClr val="FEF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D3227890-D6A6-B272-B165-1197193DF21A}"/>
              </a:ext>
            </a:extLst>
          </p:cNvPr>
          <p:cNvPicPr>
            <a:picLocks noChangeAspect="1"/>
          </p:cNvPicPr>
          <p:nvPr/>
        </p:nvPicPr>
        <p:blipFill rotWithShape="1">
          <a:blip r:embed="rId3">
            <a:extLst>
              <a:ext uri="{28A0092B-C50C-407E-A947-70E740481C1C}">
                <a14:useLocalDpi xmlns:a14="http://schemas.microsoft.com/office/drawing/2010/main" val="0"/>
              </a:ext>
            </a:extLst>
          </a:blip>
          <a:srcRect l="7529" t="15764" r="4411" b="5556"/>
          <a:stretch/>
        </p:blipFill>
        <p:spPr>
          <a:xfrm>
            <a:off x="1445094" y="2830024"/>
            <a:ext cx="7815475" cy="2651347"/>
          </a:xfrm>
          <a:prstGeom prst="rect">
            <a:avLst/>
          </a:prstGeom>
        </p:spPr>
      </p:pic>
      <p:sp>
        <p:nvSpPr>
          <p:cNvPr id="5" name="Google Shape;267;p14">
            <a:extLst>
              <a:ext uri="{FF2B5EF4-FFF2-40B4-BE49-F238E27FC236}">
                <a16:creationId xmlns:a16="http://schemas.microsoft.com/office/drawing/2014/main" id="{EB594406-4CE7-116F-0FA2-6B89E56E23CC}"/>
              </a:ext>
            </a:extLst>
          </p:cNvPr>
          <p:cNvSpPr/>
          <p:nvPr/>
        </p:nvSpPr>
        <p:spPr>
          <a:xfrm>
            <a:off x="14659323" y="3473688"/>
            <a:ext cx="6633803" cy="3283732"/>
          </a:xfrm>
          <a:custGeom>
            <a:avLst/>
            <a:gdLst/>
            <a:ahLst/>
            <a:cxnLst/>
            <a:rect l="l" t="t" r="r" b="b"/>
            <a:pathLst>
              <a:path w="6633803" h="3283732" extrusionOk="0">
                <a:moveTo>
                  <a:pt x="0" y="0"/>
                </a:moveTo>
                <a:lnTo>
                  <a:pt x="6633803" y="0"/>
                </a:lnTo>
                <a:lnTo>
                  <a:pt x="6633803" y="3283732"/>
                </a:lnTo>
                <a:lnTo>
                  <a:pt x="0" y="3283732"/>
                </a:lnTo>
                <a:lnTo>
                  <a:pt x="0" y="0"/>
                </a:lnTo>
                <a:close/>
              </a:path>
            </a:pathLst>
          </a:custGeom>
          <a:blipFill rotWithShape="1">
            <a:blip r:embed="rId4">
              <a:alphaModFix amt="25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272;p14">
            <a:extLst>
              <a:ext uri="{FF2B5EF4-FFF2-40B4-BE49-F238E27FC236}">
                <a16:creationId xmlns:a16="http://schemas.microsoft.com/office/drawing/2014/main" id="{29756EB9-4F98-F928-AFE7-665015704656}"/>
              </a:ext>
            </a:extLst>
          </p:cNvPr>
          <p:cNvSpPr txBox="1"/>
          <p:nvPr/>
        </p:nvSpPr>
        <p:spPr>
          <a:xfrm>
            <a:off x="3528781" y="1310687"/>
            <a:ext cx="5134438" cy="64633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800" b="1" dirty="0" err="1">
                <a:solidFill>
                  <a:schemeClr val="dk1"/>
                </a:solidFill>
                <a:latin typeface="UTM Avo" panose="02040603050506020204" pitchFamily="18" charset="0"/>
                <a:ea typeface="Arial"/>
                <a:cs typeface="Arial"/>
                <a:sym typeface="Arial"/>
              </a:rPr>
              <a:t>Trả</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lời</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câu</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hỏi</a:t>
            </a:r>
            <a:r>
              <a:rPr lang="en-US" sz="2800" b="1" dirty="0">
                <a:solidFill>
                  <a:schemeClr val="dk1"/>
                </a:solidFill>
                <a:latin typeface="UTM Avo" panose="02040603050506020204" pitchFamily="18" charset="0"/>
                <a:ea typeface="Arial"/>
                <a:cs typeface="Arial"/>
                <a:sym typeface="Arial"/>
              </a:rPr>
              <a:t>:</a:t>
            </a:r>
          </a:p>
        </p:txBody>
      </p:sp>
      <p:sp>
        <p:nvSpPr>
          <p:cNvPr id="15" name="Google Shape;274;p14">
            <a:extLst>
              <a:ext uri="{FF2B5EF4-FFF2-40B4-BE49-F238E27FC236}">
                <a16:creationId xmlns:a16="http://schemas.microsoft.com/office/drawing/2014/main" id="{B8F998B8-8FC2-E1F1-5776-244736ED8597}"/>
              </a:ext>
            </a:extLst>
          </p:cNvPr>
          <p:cNvSpPr txBox="1"/>
          <p:nvPr/>
        </p:nvSpPr>
        <p:spPr>
          <a:xfrm>
            <a:off x="771191" y="1999068"/>
            <a:ext cx="9975715" cy="830956"/>
          </a:xfrm>
          <a:prstGeom prst="rect">
            <a:avLst/>
          </a:prstGeom>
          <a:noFill/>
          <a:ln>
            <a:noFill/>
          </a:ln>
        </p:spPr>
        <p:txBody>
          <a:bodyPr spcFirstLastPara="1" wrap="square" lIns="91425" tIns="45700" rIns="91425" bIns="45700" anchor="t" anchorCtr="0">
            <a:spAutoFit/>
          </a:bodyPr>
          <a:lstStyle/>
          <a:p>
            <a:pPr algn="just"/>
            <a:r>
              <a:rPr lang="en-US" sz="2400" b="1" dirty="0">
                <a:solidFill>
                  <a:schemeClr val="dk1"/>
                </a:solidFill>
                <a:latin typeface="UTM Avo" panose="02040603050506020204" pitchFamily="18" charset="0"/>
                <a:cs typeface="Arial"/>
              </a:rPr>
              <a:t>1. </a:t>
            </a:r>
            <a:r>
              <a:rPr lang="en-US" sz="2400" dirty="0" err="1">
                <a:solidFill>
                  <a:schemeClr val="dk1"/>
                </a:solidFill>
                <a:latin typeface="UTM Avo" panose="02040603050506020204" pitchFamily="18" charset="0"/>
                <a:cs typeface="Arial"/>
              </a:rPr>
              <a:t>Tìm</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các</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danh</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từ</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riêng</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trong</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bài</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đọc</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Làng</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lụa</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Vạn</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Phúc</a:t>
            </a:r>
            <a:r>
              <a:rPr lang="en-US" sz="2400" dirty="0">
                <a:solidFill>
                  <a:schemeClr val="dk1"/>
                </a:solidFill>
                <a:latin typeface="UTM Avo" panose="02040603050506020204" pitchFamily="18" charset="0"/>
                <a:cs typeface="Arial"/>
              </a:rPr>
              <a:t>.</a:t>
            </a:r>
          </a:p>
          <a:p>
            <a:pPr algn="just"/>
            <a:r>
              <a:rPr lang="en-US" sz="2400" b="1" dirty="0">
                <a:solidFill>
                  <a:schemeClr val="dk1"/>
                </a:solidFill>
                <a:latin typeface="UTM Avo" panose="02040603050506020204" pitchFamily="18" charset="0"/>
                <a:cs typeface="Arial"/>
              </a:rPr>
              <a:t>2. </a:t>
            </a:r>
            <a:r>
              <a:rPr lang="en-US" sz="2400" dirty="0" err="1">
                <a:solidFill>
                  <a:schemeClr val="dk1"/>
                </a:solidFill>
                <a:latin typeface="UTM Avo" panose="02040603050506020204" pitchFamily="18" charset="0"/>
                <a:cs typeface="Arial"/>
              </a:rPr>
              <a:t>Tìm</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nghĩa</a:t>
            </a:r>
            <a:r>
              <a:rPr lang="en-US" sz="2400" dirty="0">
                <a:solidFill>
                  <a:schemeClr val="dk1"/>
                </a:solidFill>
                <a:latin typeface="UTM Avo" panose="02040603050506020204" pitchFamily="18" charset="0"/>
                <a:cs typeface="Arial"/>
              </a:rPr>
              <a:t> ở </a:t>
            </a:r>
            <a:r>
              <a:rPr lang="en-US" sz="2400" dirty="0" err="1">
                <a:solidFill>
                  <a:schemeClr val="dk1"/>
                </a:solidFill>
                <a:latin typeface="UTM Avo" panose="02040603050506020204" pitchFamily="18" charset="0"/>
                <a:cs typeface="Arial"/>
              </a:rPr>
              <a:t>bên</a:t>
            </a:r>
            <a:r>
              <a:rPr lang="en-US" sz="2400" dirty="0">
                <a:solidFill>
                  <a:schemeClr val="dk1"/>
                </a:solidFill>
                <a:latin typeface="UTM Avo" panose="02040603050506020204" pitchFamily="18" charset="0"/>
                <a:cs typeface="Arial"/>
              </a:rPr>
              <a:t> B </a:t>
            </a:r>
            <a:r>
              <a:rPr lang="en-US" sz="2400" dirty="0" err="1">
                <a:solidFill>
                  <a:schemeClr val="dk1"/>
                </a:solidFill>
                <a:latin typeface="UTM Avo" panose="02040603050506020204" pitchFamily="18" charset="0"/>
                <a:cs typeface="Arial"/>
              </a:rPr>
              <a:t>phù</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hợp</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với</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mỗi</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từ</a:t>
            </a:r>
            <a:r>
              <a:rPr lang="en-US" sz="2400" dirty="0">
                <a:solidFill>
                  <a:schemeClr val="dk1"/>
                </a:solidFill>
                <a:latin typeface="UTM Avo" panose="02040603050506020204" pitchFamily="18" charset="0"/>
                <a:cs typeface="Arial"/>
              </a:rPr>
              <a:t> ở </a:t>
            </a:r>
            <a:r>
              <a:rPr lang="en-US" sz="2400" dirty="0" err="1">
                <a:solidFill>
                  <a:schemeClr val="dk1"/>
                </a:solidFill>
                <a:latin typeface="UTM Avo" panose="02040603050506020204" pitchFamily="18" charset="0"/>
                <a:cs typeface="Arial"/>
              </a:rPr>
              <a:t>bên</a:t>
            </a:r>
            <a:r>
              <a:rPr lang="en-US" sz="2400" dirty="0">
                <a:solidFill>
                  <a:schemeClr val="dk1"/>
                </a:solidFill>
                <a:latin typeface="UTM Avo" panose="02040603050506020204" pitchFamily="18" charset="0"/>
                <a:cs typeface="Arial"/>
              </a:rPr>
              <a:t> A.</a:t>
            </a:r>
          </a:p>
        </p:txBody>
      </p:sp>
      <p:sp>
        <p:nvSpPr>
          <p:cNvPr id="16" name="Google Shape;275;p14">
            <a:extLst>
              <a:ext uri="{FF2B5EF4-FFF2-40B4-BE49-F238E27FC236}">
                <a16:creationId xmlns:a16="http://schemas.microsoft.com/office/drawing/2014/main" id="{34E0E295-1115-3565-E7D4-2CDE0EEB668A}"/>
              </a:ext>
            </a:extLst>
          </p:cNvPr>
          <p:cNvSpPr txBox="1"/>
          <p:nvPr/>
        </p:nvSpPr>
        <p:spPr>
          <a:xfrm>
            <a:off x="771191" y="5481371"/>
            <a:ext cx="10998200" cy="1200288"/>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2400" b="1" dirty="0">
                <a:solidFill>
                  <a:schemeClr val="dk1"/>
                </a:solidFill>
                <a:latin typeface="UTM Avo" panose="02040603050506020204" pitchFamily="18" charset="0"/>
                <a:cs typeface="Arial"/>
              </a:rPr>
              <a:t>3. </a:t>
            </a:r>
            <a:r>
              <a:rPr lang="en-US" sz="2400" dirty="0" err="1">
                <a:solidFill>
                  <a:schemeClr val="dk1"/>
                </a:solidFill>
                <a:latin typeface="UTM Avo" panose="02040603050506020204" pitchFamily="18" charset="0"/>
                <a:cs typeface="Arial"/>
              </a:rPr>
              <a:t>Chép</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lại</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câu</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sau</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viết</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hoa</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các</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danh</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từ</a:t>
            </a:r>
            <a:r>
              <a:rPr lang="en-US" sz="2400" dirty="0">
                <a:solidFill>
                  <a:schemeClr val="dk1"/>
                </a:solidFill>
                <a:latin typeface="UTM Avo" panose="02040603050506020204" pitchFamily="18" charset="0"/>
                <a:cs typeface="Arial"/>
              </a:rPr>
              <a:t> </a:t>
            </a:r>
            <a:r>
              <a:rPr lang="en-US" sz="2400" dirty="0" err="1">
                <a:solidFill>
                  <a:schemeClr val="dk1"/>
                </a:solidFill>
                <a:latin typeface="UTM Avo" panose="02040603050506020204" pitchFamily="18" charset="0"/>
                <a:cs typeface="Arial"/>
              </a:rPr>
              <a:t>riêng</a:t>
            </a:r>
            <a:r>
              <a:rPr lang="en-US" sz="2400" dirty="0">
                <a:solidFill>
                  <a:schemeClr val="dk1"/>
                </a:solidFill>
                <a:latin typeface="UTM Avo" panose="02040603050506020204" pitchFamily="18" charset="0"/>
                <a:cs typeface="Arial"/>
              </a:rPr>
              <a:t>:</a:t>
            </a:r>
          </a:p>
          <a:p>
            <a:pPr marL="0" marR="0" lvl="0" indent="0" algn="just" rtl="0">
              <a:spcBef>
                <a:spcPts val="0"/>
              </a:spcBef>
              <a:spcAft>
                <a:spcPts val="0"/>
              </a:spcAft>
              <a:buNone/>
            </a:pPr>
            <a:r>
              <a:rPr lang="en-US" sz="2400" i="1" dirty="0" err="1">
                <a:solidFill>
                  <a:schemeClr val="dk1"/>
                </a:solidFill>
                <a:latin typeface="UTM Avo" panose="02040603050506020204" pitchFamily="18" charset="0"/>
                <a:cs typeface="Arial"/>
              </a:rPr>
              <a:t>đà</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lạt</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là</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thành</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phố</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thuộc</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tỉnh</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lâm</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đồng</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nằm</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trên</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cao</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nguyên</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lâm</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viên</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thuộc</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khu</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vực</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tây</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nguyên</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của</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việt</a:t>
            </a:r>
            <a:r>
              <a:rPr lang="en-US" sz="2400" i="1" dirty="0">
                <a:solidFill>
                  <a:schemeClr val="dk1"/>
                </a:solidFill>
                <a:latin typeface="UTM Avo" panose="02040603050506020204" pitchFamily="18" charset="0"/>
                <a:cs typeface="Arial"/>
              </a:rPr>
              <a:t> </a:t>
            </a:r>
            <a:r>
              <a:rPr lang="en-US" sz="2400" i="1" dirty="0" err="1">
                <a:solidFill>
                  <a:schemeClr val="dk1"/>
                </a:solidFill>
                <a:latin typeface="UTM Avo" panose="02040603050506020204" pitchFamily="18" charset="0"/>
                <a:cs typeface="Arial"/>
              </a:rPr>
              <a:t>nam</a:t>
            </a:r>
            <a:r>
              <a:rPr lang="en-US" sz="2400" i="1" dirty="0">
                <a:solidFill>
                  <a:schemeClr val="dk1"/>
                </a:solidFill>
                <a:latin typeface="UTM Avo" panose="02040603050506020204" pitchFamily="18" charset="0"/>
                <a:cs typeface="Arial"/>
              </a:rPr>
              <a:t>.</a:t>
            </a:r>
          </a:p>
        </p:txBody>
      </p:sp>
    </p:spTree>
    <p:extLst>
      <p:ext uri="{BB962C8B-B14F-4D97-AF65-F5344CB8AC3E}">
        <p14:creationId xmlns:p14="http://schemas.microsoft.com/office/powerpoint/2010/main" val="1986638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16A20C8-375F-2553-9762-86452B86AC31}"/>
              </a:ext>
            </a:extLst>
          </p:cNvPr>
          <p:cNvSpPr/>
          <p:nvPr/>
        </p:nvSpPr>
        <p:spPr>
          <a:xfrm>
            <a:off x="0" y="5097294"/>
            <a:ext cx="12192000" cy="1776973"/>
          </a:xfrm>
          <a:prstGeom prst="rect">
            <a:avLst/>
          </a:prstGeom>
          <a:solidFill>
            <a:srgbClr val="FFFAF7"/>
          </a:solidFill>
          <a:ln>
            <a:solidFill>
              <a:srgbClr val="FEF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60;p13">
            <a:extLst>
              <a:ext uri="{FF2B5EF4-FFF2-40B4-BE49-F238E27FC236}">
                <a16:creationId xmlns:a16="http://schemas.microsoft.com/office/drawing/2014/main" id="{00B59D83-379C-779D-3A93-EF26151100C6}"/>
              </a:ext>
            </a:extLst>
          </p:cNvPr>
          <p:cNvSpPr txBox="1"/>
          <p:nvPr/>
        </p:nvSpPr>
        <p:spPr>
          <a:xfrm>
            <a:off x="204279" y="2118241"/>
            <a:ext cx="11783439" cy="4616648"/>
          </a:xfrm>
          <a:prstGeom prst="rect">
            <a:avLst/>
          </a:prstGeom>
          <a:noFill/>
          <a:ln>
            <a:noFill/>
          </a:ln>
        </p:spPr>
        <p:txBody>
          <a:bodyPr spcFirstLastPara="1" wrap="square" lIns="0" tIns="0" rIns="0" bIns="0" anchor="t" anchorCtr="0">
            <a:spAutoFit/>
          </a:bodyPr>
          <a:lstStyle>
            <a:defPPr>
              <a:defRPr lang="en-US"/>
            </a:defPPr>
            <a:lvl1pPr algn="ctr">
              <a:defRPr sz="2800" b="1">
                <a:solidFill>
                  <a:srgbClr val="C00000"/>
                </a:solidFill>
                <a:latin typeface="UTM Avo" panose="02040603050506020204" pitchFamily="18" charset="0"/>
                <a:ea typeface="Calibri"/>
                <a:cs typeface="Calibri"/>
              </a:defRPr>
            </a:lvl1pPr>
          </a:lstStyle>
          <a:p>
            <a:pPr>
              <a:lnSpc>
                <a:spcPct val="125000"/>
              </a:lnSpc>
            </a:pPr>
            <a:r>
              <a:rPr lang="vi-VN" sz="2400" dirty="0">
                <a:sym typeface="Arial"/>
              </a:rPr>
              <a:t>Làng lụa Vạn Phúc</a:t>
            </a:r>
            <a:endParaRPr sz="2400" dirty="0"/>
          </a:p>
          <a:p>
            <a:pPr algn="just">
              <a:lnSpc>
                <a:spcPct val="125000"/>
              </a:lnSpc>
            </a:pPr>
            <a:r>
              <a:rPr lang="vi-VN" sz="2400" dirty="0">
                <a:sym typeface="Arial"/>
              </a:rPr>
              <a:t>	</a:t>
            </a:r>
            <a:r>
              <a:rPr lang="vi-VN" sz="2400" b="0" dirty="0">
                <a:solidFill>
                  <a:schemeClr val="bg1"/>
                </a:solidFill>
                <a:sym typeface="Arial"/>
              </a:rPr>
              <a:t>Làng lụa Vạn Phúc (hay làng lụa Hà Đông), nay thuộc phường Vạn Phúc, quận Hà Đông, cách trung tâm Hà Nội khoảng 10 ki-lô-mét. Nằm bên bờ sông Nhuệ, làng Vạn Phúc vẫn còn giữu được ít nhiều nét cổ kính của làng quê xưa như cây đa cổ thụ, giếng nước, sân đình. Trong nhiều gia đình, khung dệt cổ vẫn được giữ lại bên cạnh khung dệt cơ khí hiện đại. Làng lụa Vạn Phúc từ lâu đã rất nội tiếng với nghề dệt lụa thủ công truyền thống. Lụa Hà Đông thường được nhắc đến trong thơ ca xưa. Lụa Hà Đông từng được chọn để may quốc phục cho đời vua nhà Nguyễn.</a:t>
            </a:r>
            <a:endParaRPr sz="2400" b="0" dirty="0">
              <a:solidFill>
                <a:schemeClr val="bg1"/>
              </a:solidFill>
            </a:endParaRPr>
          </a:p>
          <a:p>
            <a:pPr algn="r">
              <a:lnSpc>
                <a:spcPct val="125000"/>
              </a:lnSpc>
            </a:pPr>
            <a:r>
              <a:rPr lang="vi-VN" sz="2400" b="0" dirty="0">
                <a:solidFill>
                  <a:schemeClr val="bg1"/>
                </a:solidFill>
                <a:sym typeface="Arial"/>
              </a:rPr>
              <a:t>Theo VŨ NGỌC KHÁNH</a:t>
            </a:r>
            <a:endParaRPr sz="2400" b="0" dirty="0">
              <a:solidFill>
                <a:schemeClr val="bg1"/>
              </a:solidFill>
              <a:sym typeface="Arial"/>
            </a:endParaRPr>
          </a:p>
        </p:txBody>
      </p:sp>
      <p:sp>
        <p:nvSpPr>
          <p:cNvPr id="2" name="Google Shape;282;p15">
            <a:extLst>
              <a:ext uri="{FF2B5EF4-FFF2-40B4-BE49-F238E27FC236}">
                <a16:creationId xmlns:a16="http://schemas.microsoft.com/office/drawing/2014/main" id="{26917D87-EFD7-82A0-7A3F-7F00762654A4}"/>
              </a:ext>
            </a:extLst>
          </p:cNvPr>
          <p:cNvSpPr/>
          <p:nvPr/>
        </p:nvSpPr>
        <p:spPr>
          <a:xfrm>
            <a:off x="3113373" y="885217"/>
            <a:ext cx="6932327" cy="968983"/>
          </a:xfrm>
          <a:prstGeom prst="roundRect">
            <a:avLst>
              <a:gd name="adj" fmla="val 40259"/>
            </a:avLst>
          </a:prstGeom>
          <a:solidFill>
            <a:srgbClr val="FFCC4D"/>
          </a:solidFill>
          <a:ln>
            <a:noFill/>
          </a:ln>
        </p:spPr>
        <p:txBody>
          <a:bodyPr spcFirstLastPara="1" wrap="square" lIns="91425" tIns="45700" rIns="91425" bIns="45700" anchor="ctr" anchorCtr="0">
            <a:noAutofit/>
          </a:bodyPr>
          <a:lstStyle/>
          <a:p>
            <a:pPr marL="0" marR="0" lvl="0" indent="0" rtl="0">
              <a:spcBef>
                <a:spcPts val="0"/>
              </a:spcBef>
              <a:spcAft>
                <a:spcPts val="0"/>
              </a:spcAft>
              <a:buNone/>
            </a:pPr>
            <a:r>
              <a:rPr lang="vi-VN" sz="2400" b="1" dirty="0">
                <a:solidFill>
                  <a:schemeClr val="bg1"/>
                </a:solidFill>
                <a:latin typeface="UTM Avo" panose="02040603050506020204" pitchFamily="18" charset="0"/>
                <a:ea typeface="Calibri"/>
                <a:cs typeface="Calibri"/>
                <a:sym typeface="Calibri"/>
              </a:rPr>
              <a:t>Bài 1: </a:t>
            </a:r>
            <a:r>
              <a:rPr lang="vi-VN" sz="2400" dirty="0">
                <a:solidFill>
                  <a:schemeClr val="bg1"/>
                </a:solidFill>
                <a:latin typeface="UTM Avo" panose="02040603050506020204" pitchFamily="18" charset="0"/>
                <a:ea typeface="Calibri"/>
                <a:cs typeface="Calibri"/>
                <a:sym typeface="Calibri"/>
              </a:rPr>
              <a:t>Tìm các danh từ riêng trong bài đọc Làng lụa Vạn Phúc.</a:t>
            </a:r>
            <a:endParaRPr sz="2400" dirty="0">
              <a:solidFill>
                <a:schemeClr val="bg1"/>
              </a:solidFill>
              <a:latin typeface="UTM Avo" panose="02040603050506020204" pitchFamily="18" charset="0"/>
              <a:ea typeface="Calibri"/>
              <a:cs typeface="Calibri"/>
              <a:sym typeface="Calibri"/>
            </a:endParaRPr>
          </a:p>
        </p:txBody>
      </p:sp>
      <p:cxnSp>
        <p:nvCxnSpPr>
          <p:cNvPr id="19" name="Straight Connector 18">
            <a:extLst>
              <a:ext uri="{FF2B5EF4-FFF2-40B4-BE49-F238E27FC236}">
                <a16:creationId xmlns:a16="http://schemas.microsoft.com/office/drawing/2014/main" id="{B19A5543-ECAA-B98F-008E-8104878C16F6}"/>
              </a:ext>
            </a:extLst>
          </p:cNvPr>
          <p:cNvCxnSpPr/>
          <p:nvPr/>
        </p:nvCxnSpPr>
        <p:spPr>
          <a:xfrm>
            <a:off x="2654300" y="2984500"/>
            <a:ext cx="1524000"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8A839067-22C5-794D-1CE2-BE15D6AF1A5B}"/>
              </a:ext>
            </a:extLst>
          </p:cNvPr>
          <p:cNvCxnSpPr>
            <a:cxnSpLocks/>
          </p:cNvCxnSpPr>
          <p:nvPr/>
        </p:nvCxnSpPr>
        <p:spPr>
          <a:xfrm>
            <a:off x="6579536" y="2984500"/>
            <a:ext cx="1385381"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E75214B-6CFF-A339-0EB6-3A278C282C58}"/>
              </a:ext>
            </a:extLst>
          </p:cNvPr>
          <p:cNvCxnSpPr>
            <a:cxnSpLocks/>
          </p:cNvCxnSpPr>
          <p:nvPr/>
        </p:nvCxnSpPr>
        <p:spPr>
          <a:xfrm>
            <a:off x="11415562" y="2984500"/>
            <a:ext cx="572156"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6B9EE92F-FAC4-0B66-0093-C49061C0EC56}"/>
              </a:ext>
            </a:extLst>
          </p:cNvPr>
          <p:cNvCxnSpPr>
            <a:cxnSpLocks/>
          </p:cNvCxnSpPr>
          <p:nvPr/>
        </p:nvCxnSpPr>
        <p:spPr>
          <a:xfrm>
            <a:off x="204279" y="3448250"/>
            <a:ext cx="729372"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6B5DBCB7-96B6-0E86-6170-7F63C990FBCB}"/>
              </a:ext>
            </a:extLst>
          </p:cNvPr>
          <p:cNvCxnSpPr>
            <a:cxnSpLocks/>
          </p:cNvCxnSpPr>
          <p:nvPr/>
        </p:nvCxnSpPr>
        <p:spPr>
          <a:xfrm>
            <a:off x="2044854" y="3448250"/>
            <a:ext cx="1237361"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D5FFE353-48AD-F5EB-FFF2-8B32C0B1B539}"/>
              </a:ext>
            </a:extLst>
          </p:cNvPr>
          <p:cNvCxnSpPr>
            <a:cxnSpLocks/>
          </p:cNvCxnSpPr>
          <p:nvPr/>
        </p:nvCxnSpPr>
        <p:spPr>
          <a:xfrm>
            <a:off x="5960855" y="3448250"/>
            <a:ext cx="940459"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78150939-4A8F-299D-20F2-C4086DFA5770}"/>
              </a:ext>
            </a:extLst>
          </p:cNvPr>
          <p:cNvCxnSpPr>
            <a:cxnSpLocks/>
          </p:cNvCxnSpPr>
          <p:nvPr/>
        </p:nvCxnSpPr>
        <p:spPr>
          <a:xfrm>
            <a:off x="1065895" y="3908658"/>
            <a:ext cx="762906"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0B1E274C-E706-79F1-DC72-48DB3380C8C5}"/>
              </a:ext>
            </a:extLst>
          </p:cNvPr>
          <p:cNvCxnSpPr>
            <a:cxnSpLocks/>
          </p:cNvCxnSpPr>
          <p:nvPr/>
        </p:nvCxnSpPr>
        <p:spPr>
          <a:xfrm>
            <a:off x="2802741" y="3908658"/>
            <a:ext cx="1480501"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E662BF44-5822-6ED7-CCCD-A3DFB86A9255}"/>
              </a:ext>
            </a:extLst>
          </p:cNvPr>
          <p:cNvCxnSpPr>
            <a:cxnSpLocks/>
          </p:cNvCxnSpPr>
          <p:nvPr/>
        </p:nvCxnSpPr>
        <p:spPr>
          <a:xfrm>
            <a:off x="11415562" y="4832683"/>
            <a:ext cx="678067"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8DCA9960-FB54-86BC-5358-E12938591991}"/>
              </a:ext>
            </a:extLst>
          </p:cNvPr>
          <p:cNvCxnSpPr>
            <a:cxnSpLocks/>
          </p:cNvCxnSpPr>
          <p:nvPr/>
        </p:nvCxnSpPr>
        <p:spPr>
          <a:xfrm>
            <a:off x="204279" y="5756708"/>
            <a:ext cx="729372"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3126F45B-670F-1FFF-A82C-BFECA444B0BD}"/>
              </a:ext>
            </a:extLst>
          </p:cNvPr>
          <p:cNvCxnSpPr>
            <a:cxnSpLocks/>
          </p:cNvCxnSpPr>
          <p:nvPr/>
        </p:nvCxnSpPr>
        <p:spPr>
          <a:xfrm>
            <a:off x="8118920" y="5748685"/>
            <a:ext cx="1313836"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18009AC8-4658-9208-ADBC-E6782B6AF256}"/>
              </a:ext>
            </a:extLst>
          </p:cNvPr>
          <p:cNvCxnSpPr>
            <a:cxnSpLocks/>
          </p:cNvCxnSpPr>
          <p:nvPr/>
        </p:nvCxnSpPr>
        <p:spPr>
          <a:xfrm>
            <a:off x="11623032" y="5274108"/>
            <a:ext cx="364686"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522B0D63-2193-064D-5218-BF48B3E16BAF}"/>
              </a:ext>
            </a:extLst>
          </p:cNvPr>
          <p:cNvCxnSpPr>
            <a:cxnSpLocks/>
          </p:cNvCxnSpPr>
          <p:nvPr/>
        </p:nvCxnSpPr>
        <p:spPr>
          <a:xfrm>
            <a:off x="255584" y="5274108"/>
            <a:ext cx="678067"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2525EEA7-334B-B64A-DD61-1096C434FBD8}"/>
              </a:ext>
            </a:extLst>
          </p:cNvPr>
          <p:cNvCxnSpPr>
            <a:cxnSpLocks/>
          </p:cNvCxnSpPr>
          <p:nvPr/>
        </p:nvCxnSpPr>
        <p:spPr>
          <a:xfrm>
            <a:off x="5759408" y="6226906"/>
            <a:ext cx="1141906" cy="0"/>
          </a:xfrm>
          <a:prstGeom prst="line">
            <a:avLst/>
          </a:prstGeom>
          <a:ln w="19050">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4492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200"/>
                                        <p:tgtEl>
                                          <p:spTgt spid="19"/>
                                        </p:tgtEl>
                                      </p:cBhvr>
                                    </p:animEffect>
                                  </p:childTnLst>
                                </p:cTn>
                              </p:par>
                            </p:childTnLst>
                          </p:cTn>
                        </p:par>
                        <p:par>
                          <p:cTn id="13" fill="hold">
                            <p:stCondLst>
                              <p:cond delay="200"/>
                            </p:stCondLst>
                            <p:childTnLst>
                              <p:par>
                                <p:cTn id="14" presetID="10" presetClass="entr" presetSubtype="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200"/>
                                        <p:tgtEl>
                                          <p:spTgt spid="21"/>
                                        </p:tgtEl>
                                      </p:cBhvr>
                                    </p:animEffect>
                                  </p:childTnLst>
                                </p:cTn>
                              </p:par>
                            </p:childTnLst>
                          </p:cTn>
                        </p:par>
                        <p:par>
                          <p:cTn id="17" fill="hold">
                            <p:stCondLst>
                              <p:cond delay="400"/>
                            </p:stCondLst>
                            <p:childTnLst>
                              <p:par>
                                <p:cTn id="18" presetID="10"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200"/>
                                        <p:tgtEl>
                                          <p:spTgt spid="24"/>
                                        </p:tgtEl>
                                      </p:cBhvr>
                                    </p:animEffect>
                                  </p:childTnLst>
                                </p:cTn>
                              </p:par>
                            </p:childTnLst>
                          </p:cTn>
                        </p:par>
                        <p:par>
                          <p:cTn id="21" fill="hold">
                            <p:stCondLst>
                              <p:cond delay="600"/>
                            </p:stCondLst>
                            <p:childTnLst>
                              <p:par>
                                <p:cTn id="22" presetID="10" presetClass="entr" presetSubtype="0"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200"/>
                                        <p:tgtEl>
                                          <p:spTgt spid="27"/>
                                        </p:tgtEl>
                                      </p:cBhvr>
                                    </p:animEffect>
                                  </p:childTnLst>
                                </p:cTn>
                              </p:par>
                            </p:childTnLst>
                          </p:cTn>
                        </p:par>
                        <p:par>
                          <p:cTn id="25" fill="hold">
                            <p:stCondLst>
                              <p:cond delay="80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200"/>
                                        <p:tgtEl>
                                          <p:spTgt spid="29"/>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200"/>
                                        <p:tgtEl>
                                          <p:spTgt spid="31"/>
                                        </p:tgtEl>
                                      </p:cBhvr>
                                    </p:animEffect>
                                  </p:childTnLst>
                                </p:cTn>
                              </p:par>
                            </p:childTnLst>
                          </p:cTn>
                        </p:par>
                        <p:par>
                          <p:cTn id="33" fill="hold">
                            <p:stCondLst>
                              <p:cond delay="1200"/>
                            </p:stCondLst>
                            <p:childTnLst>
                              <p:par>
                                <p:cTn id="34" presetID="10" presetClass="entr" presetSubtype="0"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200"/>
                                        <p:tgtEl>
                                          <p:spTgt spid="33"/>
                                        </p:tgtEl>
                                      </p:cBhvr>
                                    </p:animEffect>
                                  </p:childTnLst>
                                </p:cTn>
                              </p:par>
                            </p:childTnLst>
                          </p:cTn>
                        </p:par>
                        <p:par>
                          <p:cTn id="37" fill="hold">
                            <p:stCondLst>
                              <p:cond delay="1400"/>
                            </p:stCondLst>
                            <p:childTnLst>
                              <p:par>
                                <p:cTn id="38" presetID="10"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200"/>
                                        <p:tgtEl>
                                          <p:spTgt spid="35"/>
                                        </p:tgtEl>
                                      </p:cBhvr>
                                    </p:animEffect>
                                  </p:childTnLst>
                                </p:cTn>
                              </p:par>
                            </p:childTnLst>
                          </p:cTn>
                        </p:par>
                        <p:par>
                          <p:cTn id="41" fill="hold">
                            <p:stCondLst>
                              <p:cond delay="1600"/>
                            </p:stCondLst>
                            <p:childTnLst>
                              <p:par>
                                <p:cTn id="42" presetID="10" presetClass="entr" presetSubtype="0"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200"/>
                                        <p:tgtEl>
                                          <p:spTgt spid="38"/>
                                        </p:tgtEl>
                                      </p:cBhvr>
                                    </p:animEffect>
                                  </p:childTnLst>
                                </p:cTn>
                              </p:par>
                              <p:par>
                                <p:cTn id="45" presetID="10" presetClass="entr" presetSubtype="0" fill="hold"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200"/>
                                        <p:tgtEl>
                                          <p:spTgt spid="49"/>
                                        </p:tgtEl>
                                      </p:cBhvr>
                                    </p:animEffect>
                                  </p:childTnLst>
                                </p:cTn>
                              </p:par>
                            </p:childTnLst>
                          </p:cTn>
                        </p:par>
                        <p:par>
                          <p:cTn id="48" fill="hold">
                            <p:stCondLst>
                              <p:cond delay="1800"/>
                            </p:stCondLst>
                            <p:childTnLst>
                              <p:par>
                                <p:cTn id="49" presetID="10" presetClass="entr" presetSubtype="0"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200"/>
                                        <p:tgtEl>
                                          <p:spTgt spid="47"/>
                                        </p:tgtEl>
                                      </p:cBhvr>
                                    </p:animEffect>
                                  </p:childTnLst>
                                </p:cTn>
                              </p:par>
                              <p:par>
                                <p:cTn id="52" presetID="10" presetClass="entr" presetSubtype="0" fill="hold"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200"/>
                                        <p:tgtEl>
                                          <p:spTgt spid="40"/>
                                        </p:tgtEl>
                                      </p:cBhvr>
                                    </p:animEffect>
                                  </p:childTnLst>
                                </p:cTn>
                              </p:par>
                            </p:childTnLst>
                          </p:cTn>
                        </p:par>
                        <p:par>
                          <p:cTn id="55" fill="hold">
                            <p:stCondLst>
                              <p:cond delay="2000"/>
                            </p:stCondLst>
                            <p:childTnLst>
                              <p:par>
                                <p:cTn id="56" presetID="10" presetClass="entr" presetSubtype="0" fill="hold"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200"/>
                                        <p:tgtEl>
                                          <p:spTgt spid="42"/>
                                        </p:tgtEl>
                                      </p:cBhvr>
                                    </p:animEffect>
                                  </p:childTnLst>
                                </p:cTn>
                              </p:par>
                            </p:childTnLst>
                          </p:cTn>
                        </p:par>
                        <p:par>
                          <p:cTn id="59" fill="hold">
                            <p:stCondLst>
                              <p:cond delay="2200"/>
                            </p:stCondLst>
                            <p:childTnLst>
                              <p:par>
                                <p:cTn id="60" presetID="10" presetClass="entr" presetSubtype="0"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301;p16">
            <a:extLst>
              <a:ext uri="{FF2B5EF4-FFF2-40B4-BE49-F238E27FC236}">
                <a16:creationId xmlns:a16="http://schemas.microsoft.com/office/drawing/2014/main" id="{FB1E3DD4-2906-E3A0-DCF0-E2C2BE9A421F}"/>
              </a:ext>
            </a:extLst>
          </p:cNvPr>
          <p:cNvSpPr/>
          <p:nvPr/>
        </p:nvSpPr>
        <p:spPr>
          <a:xfrm>
            <a:off x="1005173" y="2951759"/>
            <a:ext cx="2403116" cy="828851"/>
          </a:xfrm>
          <a:prstGeom prst="rect">
            <a:avLst/>
          </a:prstGeom>
          <a:solidFill>
            <a:srgbClr val="F2DADA"/>
          </a:solidFill>
          <a:ln>
            <a:noFill/>
          </a:ln>
        </p:spPr>
        <p:txBody>
          <a:bodyPr spcFirstLastPara="1" wrap="square" lIns="91425" tIns="45700" rIns="91425" bIns="45700" anchor="ctr" anchorCtr="0">
            <a:noAutofit/>
          </a:bodyPr>
          <a:lstStyle/>
          <a:p>
            <a:pPr lvl="0"/>
            <a:r>
              <a:rPr lang="en-US" sz="2000" b="1" dirty="0">
                <a:solidFill>
                  <a:schemeClr val="dk1"/>
                </a:solidFill>
                <a:latin typeface="UTM Avo" panose="02040603050506020204" pitchFamily="18" charset="0"/>
                <a:ea typeface="Calibri"/>
                <a:cs typeface="Calibri"/>
                <a:sym typeface="Calibri"/>
              </a:rPr>
              <a:t>a. </a:t>
            </a:r>
            <a:r>
              <a:rPr lang="en-US" sz="2000" b="1" dirty="0" err="1">
                <a:solidFill>
                  <a:schemeClr val="dk1"/>
                </a:solidFill>
                <a:latin typeface="UTM Avo" panose="02040603050506020204" pitchFamily="18" charset="0"/>
                <a:ea typeface="Calibri"/>
                <a:cs typeface="Calibri"/>
                <a:sym typeface="Calibri"/>
              </a:rPr>
              <a:t>Truyền</a:t>
            </a:r>
            <a:r>
              <a:rPr lang="en-US" sz="2000" b="1" dirty="0">
                <a:solidFill>
                  <a:schemeClr val="dk1"/>
                </a:solidFill>
                <a:latin typeface="UTM Avo" panose="02040603050506020204" pitchFamily="18" charset="0"/>
                <a:ea typeface="Calibri"/>
                <a:cs typeface="Calibri"/>
                <a:sym typeface="Calibri"/>
              </a:rPr>
              <a:t> </a:t>
            </a:r>
            <a:r>
              <a:rPr lang="en-US" sz="2000" b="1" dirty="0" err="1">
                <a:solidFill>
                  <a:schemeClr val="dk1"/>
                </a:solidFill>
                <a:latin typeface="UTM Avo" panose="02040603050506020204" pitchFamily="18" charset="0"/>
                <a:ea typeface="Calibri"/>
                <a:cs typeface="Calibri"/>
                <a:sym typeface="Calibri"/>
              </a:rPr>
              <a:t>thống</a:t>
            </a:r>
            <a:endParaRPr lang="en-US" sz="2000" b="1" dirty="0">
              <a:solidFill>
                <a:schemeClr val="dk1"/>
              </a:solidFill>
              <a:latin typeface="UTM Avo" panose="02040603050506020204" pitchFamily="18" charset="0"/>
              <a:ea typeface="Calibri"/>
              <a:cs typeface="Calibri"/>
              <a:sym typeface="Calibri"/>
            </a:endParaRPr>
          </a:p>
        </p:txBody>
      </p:sp>
      <p:sp>
        <p:nvSpPr>
          <p:cNvPr id="4" name="Google Shape;302;p16">
            <a:extLst>
              <a:ext uri="{FF2B5EF4-FFF2-40B4-BE49-F238E27FC236}">
                <a16:creationId xmlns:a16="http://schemas.microsoft.com/office/drawing/2014/main" id="{5248165A-65BD-C84A-C99D-EBEF52B66FBA}"/>
              </a:ext>
            </a:extLst>
          </p:cNvPr>
          <p:cNvSpPr/>
          <p:nvPr/>
        </p:nvSpPr>
        <p:spPr>
          <a:xfrm>
            <a:off x="1005173" y="3808608"/>
            <a:ext cx="2403116" cy="828851"/>
          </a:xfrm>
          <a:prstGeom prst="rect">
            <a:avLst/>
          </a:prstGeom>
          <a:solidFill>
            <a:srgbClr val="F2DADA"/>
          </a:solidFill>
          <a:ln>
            <a:noFill/>
          </a:ln>
        </p:spPr>
        <p:txBody>
          <a:bodyPr spcFirstLastPara="1" wrap="square" lIns="91425" tIns="45700" rIns="91425" bIns="45700" anchor="ctr" anchorCtr="0">
            <a:noAutofit/>
          </a:bodyPr>
          <a:lstStyle/>
          <a:p>
            <a:r>
              <a:rPr lang="vi-VN" sz="2000" b="1" dirty="0">
                <a:solidFill>
                  <a:schemeClr val="dk1"/>
                </a:solidFill>
                <a:latin typeface="UTM Avo" panose="02040603050506020204" pitchFamily="18" charset="0"/>
                <a:ea typeface="Calibri"/>
                <a:cs typeface="Calibri"/>
                <a:sym typeface="Arial"/>
              </a:rPr>
              <a:t>b. Thủ công</a:t>
            </a:r>
            <a:endParaRPr sz="2000" b="1" dirty="0">
              <a:solidFill>
                <a:schemeClr val="dk1"/>
              </a:solidFill>
              <a:latin typeface="UTM Avo" panose="02040603050506020204" pitchFamily="18" charset="0"/>
              <a:ea typeface="Calibri"/>
              <a:cs typeface="Calibri"/>
            </a:endParaRPr>
          </a:p>
        </p:txBody>
      </p:sp>
      <p:sp>
        <p:nvSpPr>
          <p:cNvPr id="6" name="Google Shape;303;p16">
            <a:extLst>
              <a:ext uri="{FF2B5EF4-FFF2-40B4-BE49-F238E27FC236}">
                <a16:creationId xmlns:a16="http://schemas.microsoft.com/office/drawing/2014/main" id="{DDC256E9-2840-5492-57C9-8DD91959A545}"/>
              </a:ext>
            </a:extLst>
          </p:cNvPr>
          <p:cNvSpPr/>
          <p:nvPr/>
        </p:nvSpPr>
        <p:spPr>
          <a:xfrm>
            <a:off x="1005173" y="4670970"/>
            <a:ext cx="2403116" cy="828851"/>
          </a:xfrm>
          <a:prstGeom prst="rect">
            <a:avLst/>
          </a:prstGeom>
          <a:solidFill>
            <a:srgbClr val="F2DAD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vi-VN" sz="2000" b="1" dirty="0">
                <a:solidFill>
                  <a:schemeClr val="dk1"/>
                </a:solidFill>
                <a:latin typeface="UTM Avo" panose="02040603050506020204" pitchFamily="18" charset="0"/>
                <a:ea typeface="Calibri"/>
                <a:cs typeface="Calibri"/>
                <a:sym typeface="Calibri"/>
              </a:rPr>
              <a:t>c. Quốc phục</a:t>
            </a:r>
            <a:endParaRPr sz="2000" b="1" dirty="0">
              <a:solidFill>
                <a:schemeClr val="dk1"/>
              </a:solidFill>
              <a:latin typeface="UTM Avo" panose="02040603050506020204" pitchFamily="18" charset="0"/>
              <a:ea typeface="Calibri"/>
              <a:cs typeface="Calibri"/>
              <a:sym typeface="Calibri"/>
            </a:endParaRPr>
          </a:p>
        </p:txBody>
      </p:sp>
      <p:sp>
        <p:nvSpPr>
          <p:cNvPr id="8" name="Google Shape;304;p16">
            <a:extLst>
              <a:ext uri="{FF2B5EF4-FFF2-40B4-BE49-F238E27FC236}">
                <a16:creationId xmlns:a16="http://schemas.microsoft.com/office/drawing/2014/main" id="{CB4FF64A-05B0-B148-6065-2AAB373A15E9}"/>
              </a:ext>
            </a:extLst>
          </p:cNvPr>
          <p:cNvSpPr/>
          <p:nvPr/>
        </p:nvSpPr>
        <p:spPr>
          <a:xfrm>
            <a:off x="1005173" y="5540262"/>
            <a:ext cx="2403116" cy="828851"/>
          </a:xfrm>
          <a:prstGeom prst="rect">
            <a:avLst/>
          </a:prstGeom>
          <a:solidFill>
            <a:srgbClr val="F2DAD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vi-VN" sz="2000" b="1" dirty="0">
                <a:solidFill>
                  <a:schemeClr val="dk1"/>
                </a:solidFill>
                <a:latin typeface="UTM Avo" panose="02040603050506020204" pitchFamily="18" charset="0"/>
                <a:ea typeface="Calibri"/>
                <a:cs typeface="Calibri"/>
                <a:sym typeface="Arial"/>
              </a:rPr>
              <a:t>d. Cổ thụ</a:t>
            </a:r>
            <a:endParaRPr sz="2000" b="1" dirty="0">
              <a:solidFill>
                <a:schemeClr val="dk1"/>
              </a:solidFill>
              <a:latin typeface="UTM Avo" panose="02040603050506020204" pitchFamily="18" charset="0"/>
              <a:ea typeface="Calibri"/>
              <a:cs typeface="Calibri"/>
              <a:sym typeface="Arial"/>
            </a:endParaRPr>
          </a:p>
        </p:txBody>
      </p:sp>
      <p:sp>
        <p:nvSpPr>
          <p:cNvPr id="9" name="Google Shape;305;p16">
            <a:extLst>
              <a:ext uri="{FF2B5EF4-FFF2-40B4-BE49-F238E27FC236}">
                <a16:creationId xmlns:a16="http://schemas.microsoft.com/office/drawing/2014/main" id="{C3D5F0FF-7D21-BBB0-C6A7-865ADCB82B58}"/>
              </a:ext>
            </a:extLst>
          </p:cNvPr>
          <p:cNvSpPr/>
          <p:nvPr/>
        </p:nvSpPr>
        <p:spPr>
          <a:xfrm>
            <a:off x="6167532" y="2913039"/>
            <a:ext cx="5308607" cy="828851"/>
          </a:xfrm>
          <a:prstGeom prst="rect">
            <a:avLst/>
          </a:prstGeom>
          <a:solidFill>
            <a:srgbClr val="DAE5F1"/>
          </a:solidFill>
          <a:ln>
            <a:noFill/>
          </a:ln>
        </p:spPr>
        <p:txBody>
          <a:bodyPr spcFirstLastPara="1" wrap="square" lIns="91425" tIns="45700" rIns="91425" bIns="45700" anchor="ctr" anchorCtr="0">
            <a:noAutofit/>
          </a:bodyPr>
          <a:lstStyle/>
          <a:p>
            <a:r>
              <a:rPr lang="vi-VN" sz="2000" dirty="0">
                <a:solidFill>
                  <a:schemeClr val="bg1"/>
                </a:solidFill>
                <a:latin typeface="UTM Avo" panose="02040603050506020204" pitchFamily="18" charset="0"/>
                <a:cs typeface="Calibri"/>
                <a:sym typeface="Calibri"/>
              </a:rPr>
              <a:t>Lao động sản xuất bằng tay với công cụ đơn giản</a:t>
            </a:r>
          </a:p>
        </p:txBody>
      </p:sp>
      <p:sp>
        <p:nvSpPr>
          <p:cNvPr id="10" name="Google Shape;306;p16">
            <a:extLst>
              <a:ext uri="{FF2B5EF4-FFF2-40B4-BE49-F238E27FC236}">
                <a16:creationId xmlns:a16="http://schemas.microsoft.com/office/drawing/2014/main" id="{C4FEC57F-8AB4-7708-51C2-C9BE6C13ABBE}"/>
              </a:ext>
            </a:extLst>
          </p:cNvPr>
          <p:cNvSpPr/>
          <p:nvPr/>
        </p:nvSpPr>
        <p:spPr>
          <a:xfrm>
            <a:off x="6167531" y="3775249"/>
            <a:ext cx="5308607" cy="832104"/>
          </a:xfrm>
          <a:prstGeom prst="rect">
            <a:avLst/>
          </a:prstGeom>
          <a:solidFill>
            <a:srgbClr val="DAE5F1"/>
          </a:solidFill>
          <a:ln>
            <a:noFill/>
          </a:ln>
        </p:spPr>
        <p:txBody>
          <a:bodyPr spcFirstLastPara="1" wrap="square" lIns="91425" tIns="45700" rIns="91425" bIns="45700" anchor="ctr" anchorCtr="0">
            <a:noAutofit/>
          </a:bodyPr>
          <a:lstStyle/>
          <a:p>
            <a:pPr lvl="0"/>
            <a:r>
              <a:rPr lang="vi-VN" sz="2000" dirty="0">
                <a:solidFill>
                  <a:schemeClr val="bg1"/>
                </a:solidFill>
                <a:latin typeface="UTM Avo" panose="02040603050506020204" pitchFamily="18" charset="0"/>
              </a:rPr>
              <a:t>Trang phục truyền thống của một nước</a:t>
            </a:r>
          </a:p>
        </p:txBody>
      </p:sp>
      <p:sp>
        <p:nvSpPr>
          <p:cNvPr id="11" name="Google Shape;307;p16">
            <a:extLst>
              <a:ext uri="{FF2B5EF4-FFF2-40B4-BE49-F238E27FC236}">
                <a16:creationId xmlns:a16="http://schemas.microsoft.com/office/drawing/2014/main" id="{1F3A47A4-6128-BD16-6F3A-07C48D51D539}"/>
              </a:ext>
            </a:extLst>
          </p:cNvPr>
          <p:cNvSpPr/>
          <p:nvPr/>
        </p:nvSpPr>
        <p:spPr>
          <a:xfrm>
            <a:off x="6167531" y="4646073"/>
            <a:ext cx="5308607" cy="828851"/>
          </a:xfrm>
          <a:prstGeom prst="rect">
            <a:avLst/>
          </a:prstGeom>
          <a:solidFill>
            <a:srgbClr val="DAE5F1"/>
          </a:solidFill>
          <a:ln>
            <a:noFill/>
          </a:ln>
        </p:spPr>
        <p:txBody>
          <a:bodyPr spcFirstLastPara="1" wrap="square" lIns="91425" tIns="45700" rIns="91425" bIns="45700" anchor="ctr" anchorCtr="0">
            <a:noAutofit/>
          </a:bodyPr>
          <a:lstStyle/>
          <a:p>
            <a:pPr lvl="0"/>
            <a:r>
              <a:rPr lang="en-US" sz="2000" dirty="0" err="1">
                <a:solidFill>
                  <a:schemeClr val="bg1"/>
                </a:solidFill>
                <a:latin typeface="UTM Avo" panose="02040603050506020204" pitchFamily="18" charset="0"/>
              </a:rPr>
              <a:t>Cây</a:t>
            </a:r>
            <a:r>
              <a:rPr lang="en-US" sz="2000" dirty="0">
                <a:solidFill>
                  <a:schemeClr val="bg1"/>
                </a:solidFill>
                <a:latin typeface="UTM Avo" panose="02040603050506020204" pitchFamily="18" charset="0"/>
              </a:rPr>
              <a:t> to, </a:t>
            </a:r>
            <a:r>
              <a:rPr lang="en-US" sz="2000" dirty="0" err="1">
                <a:solidFill>
                  <a:schemeClr val="bg1"/>
                </a:solidFill>
                <a:latin typeface="UTM Avo" panose="02040603050506020204" pitchFamily="18" charset="0"/>
              </a:rPr>
              <a:t>sống</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lâu</a:t>
            </a:r>
            <a:r>
              <a:rPr lang="en-US" sz="2000" dirty="0">
                <a:solidFill>
                  <a:schemeClr val="bg1"/>
                </a:solidFill>
                <a:latin typeface="UTM Avo" panose="02040603050506020204" pitchFamily="18" charset="0"/>
              </a:rPr>
              <a:t> </a:t>
            </a:r>
            <a:r>
              <a:rPr lang="en-US" sz="2000" dirty="0" err="1">
                <a:solidFill>
                  <a:schemeClr val="bg1"/>
                </a:solidFill>
                <a:latin typeface="UTM Avo" panose="02040603050506020204" pitchFamily="18" charset="0"/>
              </a:rPr>
              <a:t>năm</a:t>
            </a:r>
            <a:endParaRPr lang="en-US" sz="2000" dirty="0">
              <a:solidFill>
                <a:schemeClr val="bg1"/>
              </a:solidFill>
              <a:latin typeface="UTM Avo" panose="02040603050506020204" pitchFamily="18" charset="0"/>
            </a:endParaRPr>
          </a:p>
        </p:txBody>
      </p:sp>
      <p:sp>
        <p:nvSpPr>
          <p:cNvPr id="12" name="Google Shape;308;p16">
            <a:extLst>
              <a:ext uri="{FF2B5EF4-FFF2-40B4-BE49-F238E27FC236}">
                <a16:creationId xmlns:a16="http://schemas.microsoft.com/office/drawing/2014/main" id="{E84FAEE5-F215-8B2C-99EA-FEA98826A6F4}"/>
              </a:ext>
            </a:extLst>
          </p:cNvPr>
          <p:cNvSpPr/>
          <p:nvPr/>
        </p:nvSpPr>
        <p:spPr>
          <a:xfrm>
            <a:off x="6167531" y="5533019"/>
            <a:ext cx="5308607" cy="832425"/>
          </a:xfrm>
          <a:prstGeom prst="rect">
            <a:avLst/>
          </a:prstGeom>
          <a:solidFill>
            <a:srgbClr val="DAE5F1"/>
          </a:solidFill>
          <a:ln>
            <a:noFill/>
          </a:ln>
        </p:spPr>
        <p:txBody>
          <a:bodyPr spcFirstLastPara="1" wrap="square" lIns="91425" tIns="45700" rIns="91425" bIns="45700" anchor="ctr" anchorCtr="0">
            <a:noAutofit/>
          </a:bodyPr>
          <a:lstStyle/>
          <a:p>
            <a:pPr lvl="0"/>
            <a:r>
              <a:rPr lang="en-US" sz="2000" dirty="0" err="1">
                <a:solidFill>
                  <a:schemeClr val="bg1"/>
                </a:solidFill>
                <a:latin typeface="UTM Avo" panose="02040603050506020204" pitchFamily="18" charset="0"/>
                <a:ea typeface="Calibri"/>
                <a:cs typeface="Calibri"/>
                <a:sym typeface="Calibri"/>
              </a:rPr>
              <a:t>Thói</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quen</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hình</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thành</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từ</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lâu</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đời</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truyền</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từ</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thế</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hệ</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này</a:t>
            </a:r>
            <a:r>
              <a:rPr lang="en-US" sz="2000" dirty="0">
                <a:solidFill>
                  <a:schemeClr val="bg1"/>
                </a:solidFill>
                <a:latin typeface="UTM Avo" panose="02040603050506020204" pitchFamily="18" charset="0"/>
                <a:ea typeface="Calibri"/>
                <a:cs typeface="Calibri"/>
                <a:sym typeface="Calibri"/>
              </a:rPr>
              <a:t> sang </a:t>
            </a:r>
            <a:r>
              <a:rPr lang="en-US" sz="2000" dirty="0" err="1">
                <a:solidFill>
                  <a:schemeClr val="bg1"/>
                </a:solidFill>
                <a:latin typeface="UTM Avo" panose="02040603050506020204" pitchFamily="18" charset="0"/>
                <a:ea typeface="Calibri"/>
                <a:cs typeface="Calibri"/>
                <a:sym typeface="Calibri"/>
              </a:rPr>
              <a:t>thế</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hệ</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khác</a:t>
            </a:r>
            <a:endParaRPr lang="en-US" sz="2000" dirty="0">
              <a:solidFill>
                <a:schemeClr val="bg1"/>
              </a:solidFill>
              <a:latin typeface="UTM Avo" panose="02040603050506020204" pitchFamily="18" charset="0"/>
              <a:ea typeface="Calibri"/>
              <a:cs typeface="Calibri"/>
              <a:sym typeface="Calibri"/>
            </a:endParaRPr>
          </a:p>
        </p:txBody>
      </p:sp>
      <p:cxnSp>
        <p:nvCxnSpPr>
          <p:cNvPr id="13" name="Google Shape;309;p16">
            <a:extLst>
              <a:ext uri="{FF2B5EF4-FFF2-40B4-BE49-F238E27FC236}">
                <a16:creationId xmlns:a16="http://schemas.microsoft.com/office/drawing/2014/main" id="{029FAA4E-2DFD-43E8-5DB8-A06A5649B186}"/>
              </a:ext>
            </a:extLst>
          </p:cNvPr>
          <p:cNvCxnSpPr>
            <a:cxnSpLocks/>
            <a:stCxn id="3" idx="3"/>
            <a:endCxn id="12" idx="1"/>
          </p:cNvCxnSpPr>
          <p:nvPr/>
        </p:nvCxnSpPr>
        <p:spPr>
          <a:xfrm>
            <a:off x="3408289" y="3366185"/>
            <a:ext cx="2759242" cy="2583047"/>
          </a:xfrm>
          <a:prstGeom prst="straightConnector1">
            <a:avLst/>
          </a:prstGeom>
          <a:noFill/>
          <a:ln w="38100" cap="flat" cmpd="sng">
            <a:solidFill>
              <a:srgbClr val="002060"/>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14" name="Google Shape;310;p16">
            <a:extLst>
              <a:ext uri="{FF2B5EF4-FFF2-40B4-BE49-F238E27FC236}">
                <a16:creationId xmlns:a16="http://schemas.microsoft.com/office/drawing/2014/main" id="{253246E0-0454-20EB-8851-C3CB42A1AD75}"/>
              </a:ext>
            </a:extLst>
          </p:cNvPr>
          <p:cNvCxnSpPr>
            <a:cxnSpLocks/>
            <a:stCxn id="4" idx="3"/>
            <a:endCxn id="9" idx="1"/>
          </p:cNvCxnSpPr>
          <p:nvPr/>
        </p:nvCxnSpPr>
        <p:spPr>
          <a:xfrm flipV="1">
            <a:off x="3408289" y="3327465"/>
            <a:ext cx="2759243" cy="895569"/>
          </a:xfrm>
          <a:prstGeom prst="straightConnector1">
            <a:avLst/>
          </a:prstGeom>
          <a:noFill/>
          <a:ln w="38100" cap="flat" cmpd="sng">
            <a:solidFill>
              <a:srgbClr val="002060"/>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15" name="Google Shape;311;p16">
            <a:extLst>
              <a:ext uri="{FF2B5EF4-FFF2-40B4-BE49-F238E27FC236}">
                <a16:creationId xmlns:a16="http://schemas.microsoft.com/office/drawing/2014/main" id="{4B8B9409-0424-BA48-C0A4-BAEB334A7422}"/>
              </a:ext>
            </a:extLst>
          </p:cNvPr>
          <p:cNvCxnSpPr>
            <a:cxnSpLocks/>
            <a:stCxn id="6" idx="3"/>
            <a:endCxn id="10" idx="1"/>
          </p:cNvCxnSpPr>
          <p:nvPr/>
        </p:nvCxnSpPr>
        <p:spPr>
          <a:xfrm flipV="1">
            <a:off x="3408289" y="4191301"/>
            <a:ext cx="2759242" cy="894095"/>
          </a:xfrm>
          <a:prstGeom prst="straightConnector1">
            <a:avLst/>
          </a:prstGeom>
          <a:noFill/>
          <a:ln w="38100" cap="flat" cmpd="sng">
            <a:solidFill>
              <a:srgbClr val="002060"/>
            </a:solidFill>
            <a:prstDash val="solid"/>
            <a:round/>
            <a:headEnd type="none" w="sm" len="sm"/>
            <a:tailEnd type="triangle" w="med" len="med"/>
          </a:ln>
          <a:effectLst>
            <a:outerShdw blurRad="40000" dist="23000" dir="5400000" rotWithShape="0">
              <a:srgbClr val="000000">
                <a:alpha val="34901"/>
              </a:srgbClr>
            </a:outerShdw>
          </a:effectLst>
        </p:spPr>
      </p:cxnSp>
      <p:cxnSp>
        <p:nvCxnSpPr>
          <p:cNvPr id="16" name="Google Shape;312;p16">
            <a:extLst>
              <a:ext uri="{FF2B5EF4-FFF2-40B4-BE49-F238E27FC236}">
                <a16:creationId xmlns:a16="http://schemas.microsoft.com/office/drawing/2014/main" id="{797A950E-90A5-CAB7-AC97-268F57FC7F71}"/>
              </a:ext>
            </a:extLst>
          </p:cNvPr>
          <p:cNvCxnSpPr>
            <a:cxnSpLocks/>
            <a:stCxn id="8" idx="3"/>
            <a:endCxn id="11" idx="1"/>
          </p:cNvCxnSpPr>
          <p:nvPr/>
        </p:nvCxnSpPr>
        <p:spPr>
          <a:xfrm flipV="1">
            <a:off x="3408289" y="5060499"/>
            <a:ext cx="2759242" cy="894189"/>
          </a:xfrm>
          <a:prstGeom prst="straightConnector1">
            <a:avLst/>
          </a:prstGeom>
          <a:noFill/>
          <a:ln w="38100" cap="flat" cmpd="sng">
            <a:solidFill>
              <a:srgbClr val="002060"/>
            </a:solidFill>
            <a:prstDash val="solid"/>
            <a:round/>
            <a:headEnd type="none" w="sm" len="sm"/>
            <a:tailEnd type="triangle" w="med" len="med"/>
          </a:ln>
          <a:effectLst>
            <a:outerShdw blurRad="40000" dist="23000" dir="5400000" rotWithShape="0">
              <a:srgbClr val="000000">
                <a:alpha val="34901"/>
              </a:srgbClr>
            </a:outerShdw>
          </a:effectLst>
        </p:spPr>
      </p:cxnSp>
      <p:sp>
        <p:nvSpPr>
          <p:cNvPr id="17" name="Google Shape;313;p16">
            <a:extLst>
              <a:ext uri="{FF2B5EF4-FFF2-40B4-BE49-F238E27FC236}">
                <a16:creationId xmlns:a16="http://schemas.microsoft.com/office/drawing/2014/main" id="{A7D056EE-792E-BF2C-6A15-55C000838189}"/>
              </a:ext>
            </a:extLst>
          </p:cNvPr>
          <p:cNvSpPr/>
          <p:nvPr/>
        </p:nvSpPr>
        <p:spPr>
          <a:xfrm>
            <a:off x="1744990" y="2009963"/>
            <a:ext cx="828851" cy="828851"/>
          </a:xfrm>
          <a:prstGeom prst="ellipse">
            <a:avLst/>
          </a:prstGeom>
          <a:solidFill>
            <a:srgbClr val="FBD4B4"/>
          </a:solid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a:solidFill>
                  <a:schemeClr val="bg1"/>
                </a:solidFill>
                <a:latin typeface="UTM Avo" panose="02040603050506020204" pitchFamily="18" charset="0"/>
              </a:rPr>
              <a:t>A</a:t>
            </a:r>
            <a:endParaRPr sz="2800" b="1" dirty="0">
              <a:solidFill>
                <a:schemeClr val="bg1"/>
              </a:solidFill>
              <a:latin typeface="UTM Avo" panose="02040603050506020204" pitchFamily="18" charset="0"/>
            </a:endParaRPr>
          </a:p>
        </p:txBody>
      </p:sp>
      <p:sp>
        <p:nvSpPr>
          <p:cNvPr id="18" name="Google Shape;314;p16">
            <a:extLst>
              <a:ext uri="{FF2B5EF4-FFF2-40B4-BE49-F238E27FC236}">
                <a16:creationId xmlns:a16="http://schemas.microsoft.com/office/drawing/2014/main" id="{10FA6BE9-CFE7-AE1A-30A1-38DF09BC71C9}"/>
              </a:ext>
            </a:extLst>
          </p:cNvPr>
          <p:cNvSpPr/>
          <p:nvPr/>
        </p:nvSpPr>
        <p:spPr>
          <a:xfrm>
            <a:off x="8677175" y="2009963"/>
            <a:ext cx="828851" cy="828851"/>
          </a:xfrm>
          <a:prstGeom prst="ellipse">
            <a:avLst/>
          </a:prstGeom>
          <a:solidFill>
            <a:srgbClr val="FBD4B4"/>
          </a:solid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dirty="0">
                <a:solidFill>
                  <a:schemeClr val="bg1"/>
                </a:solidFill>
                <a:latin typeface="UTM Avo" panose="02040603050506020204" pitchFamily="18" charset="0"/>
                <a:ea typeface="Calibri"/>
                <a:cs typeface="Calibri"/>
                <a:sym typeface="Calibri"/>
              </a:rPr>
              <a:t>B</a:t>
            </a:r>
            <a:endParaRPr sz="2800" b="1" dirty="0">
              <a:solidFill>
                <a:schemeClr val="bg1"/>
              </a:solidFill>
              <a:latin typeface="UTM Avo" panose="02040603050506020204" pitchFamily="18" charset="0"/>
            </a:endParaRPr>
          </a:p>
        </p:txBody>
      </p:sp>
      <p:sp>
        <p:nvSpPr>
          <p:cNvPr id="36" name="Google Shape;282;p15">
            <a:extLst>
              <a:ext uri="{FF2B5EF4-FFF2-40B4-BE49-F238E27FC236}">
                <a16:creationId xmlns:a16="http://schemas.microsoft.com/office/drawing/2014/main" id="{7CACFCBA-7054-6FF3-8CCF-90C0EC11F5E4}"/>
              </a:ext>
            </a:extLst>
          </p:cNvPr>
          <p:cNvSpPr/>
          <p:nvPr/>
        </p:nvSpPr>
        <p:spPr>
          <a:xfrm>
            <a:off x="3113373" y="885217"/>
            <a:ext cx="8362766" cy="968983"/>
          </a:xfrm>
          <a:prstGeom prst="roundRect">
            <a:avLst>
              <a:gd name="adj" fmla="val 40259"/>
            </a:avLst>
          </a:prstGeom>
          <a:solidFill>
            <a:srgbClr val="FFCC4D"/>
          </a:solidFill>
          <a:ln>
            <a:noFill/>
          </a:ln>
        </p:spPr>
        <p:txBody>
          <a:bodyPr spcFirstLastPara="1" wrap="square" lIns="91425" tIns="45700" rIns="91425" bIns="45700" anchor="ctr" anchorCtr="0">
            <a:noAutofit/>
          </a:bodyPr>
          <a:lstStyle/>
          <a:p>
            <a:pPr marL="0" marR="0" lvl="0" indent="0" rtl="0">
              <a:spcBef>
                <a:spcPts val="0"/>
              </a:spcBef>
              <a:spcAft>
                <a:spcPts val="0"/>
              </a:spcAft>
              <a:buNone/>
            </a:pPr>
            <a:r>
              <a:rPr lang="vi-VN" sz="2400" b="1" dirty="0">
                <a:solidFill>
                  <a:schemeClr val="bg1"/>
                </a:solidFill>
                <a:latin typeface="UTM Avo" panose="02040603050506020204" pitchFamily="18" charset="0"/>
                <a:ea typeface="Calibri"/>
                <a:cs typeface="Calibri"/>
                <a:sym typeface="Calibri"/>
              </a:rPr>
              <a:t>Bài 2: </a:t>
            </a:r>
            <a:r>
              <a:rPr lang="vi-VN" sz="2400" dirty="0">
                <a:solidFill>
                  <a:schemeClr val="bg1"/>
                </a:solidFill>
                <a:latin typeface="UTM Avo" panose="02040603050506020204" pitchFamily="18" charset="0"/>
                <a:ea typeface="Calibri"/>
                <a:cs typeface="Calibri"/>
                <a:sym typeface="Calibri"/>
              </a:rPr>
              <a:t>Tìm nghĩa ở bên B phù hợp với mỗi từ ở bên A.</a:t>
            </a:r>
          </a:p>
        </p:txBody>
      </p:sp>
    </p:spTree>
    <p:extLst>
      <p:ext uri="{BB962C8B-B14F-4D97-AF65-F5344CB8AC3E}">
        <p14:creationId xmlns:p14="http://schemas.microsoft.com/office/powerpoint/2010/main" val="1342918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22;p17">
            <a:extLst>
              <a:ext uri="{FF2B5EF4-FFF2-40B4-BE49-F238E27FC236}">
                <a16:creationId xmlns:a16="http://schemas.microsoft.com/office/drawing/2014/main" id="{7B04DD7C-89B5-E73C-3A78-CF9B53C3FE3F}"/>
              </a:ext>
            </a:extLst>
          </p:cNvPr>
          <p:cNvSpPr txBox="1"/>
          <p:nvPr/>
        </p:nvSpPr>
        <p:spPr>
          <a:xfrm>
            <a:off x="588959" y="2058740"/>
            <a:ext cx="11014081" cy="738664"/>
          </a:xfrm>
          <a:prstGeom prst="rect">
            <a:avLst/>
          </a:prstGeom>
          <a:noFill/>
          <a:ln>
            <a:noFill/>
          </a:ln>
        </p:spPr>
        <p:txBody>
          <a:bodyPr spcFirstLastPara="1" wrap="square" lIns="0" tIns="0" rIns="0" bIns="0" anchor="t" anchorCtr="0">
            <a:spAutoFit/>
          </a:bodyPr>
          <a:lstStyle/>
          <a:p>
            <a:pPr marL="0" marR="0" lvl="0" indent="0" algn="just" rtl="0">
              <a:spcBef>
                <a:spcPts val="0"/>
              </a:spcBef>
              <a:spcAft>
                <a:spcPts val="0"/>
              </a:spcAft>
              <a:buNone/>
            </a:pPr>
            <a:r>
              <a:rPr lang="vi-VN" sz="2400" dirty="0">
                <a:solidFill>
                  <a:schemeClr val="bg1"/>
                </a:solidFill>
                <a:latin typeface="UTM Avo" panose="02040603050506020204" pitchFamily="18" charset="0"/>
                <a:ea typeface="Calibri"/>
                <a:cs typeface="Calibri"/>
                <a:sym typeface="Calibri"/>
              </a:rPr>
              <a:t>đà lạt là thành phố thuộc tỉnh lâm đồng, nằm trên cao nguyên lâm viên, thuộc khu vực tây nguyên của việt nam.</a:t>
            </a:r>
            <a:endParaRPr sz="2400" dirty="0">
              <a:solidFill>
                <a:schemeClr val="bg1"/>
              </a:solidFill>
              <a:latin typeface="UTM Avo" panose="02040603050506020204" pitchFamily="18" charset="0"/>
              <a:ea typeface="Calibri"/>
              <a:cs typeface="Calibri"/>
            </a:endParaRPr>
          </a:p>
        </p:txBody>
      </p:sp>
      <p:sp>
        <p:nvSpPr>
          <p:cNvPr id="5" name="Google Shape;324;p17">
            <a:extLst>
              <a:ext uri="{FF2B5EF4-FFF2-40B4-BE49-F238E27FC236}">
                <a16:creationId xmlns:a16="http://schemas.microsoft.com/office/drawing/2014/main" id="{A42ED367-FB62-377B-23A5-AB40466A32D5}"/>
              </a:ext>
            </a:extLst>
          </p:cNvPr>
          <p:cNvSpPr/>
          <p:nvPr/>
        </p:nvSpPr>
        <p:spPr>
          <a:xfrm>
            <a:off x="588959" y="3956147"/>
            <a:ext cx="1006937" cy="653826"/>
          </a:xfrm>
          <a:prstGeom prst="rightArrow">
            <a:avLst>
              <a:gd name="adj1" fmla="val 50000"/>
              <a:gd name="adj2" fmla="val 50000"/>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000">
              <a:solidFill>
                <a:schemeClr val="lt1"/>
              </a:solidFill>
              <a:latin typeface="Calibri"/>
              <a:ea typeface="Calibri"/>
              <a:cs typeface="Calibri"/>
              <a:sym typeface="Calibri"/>
            </a:endParaRPr>
          </a:p>
        </p:txBody>
      </p:sp>
      <p:sp>
        <p:nvSpPr>
          <p:cNvPr id="7" name="Google Shape;325;p17">
            <a:extLst>
              <a:ext uri="{FF2B5EF4-FFF2-40B4-BE49-F238E27FC236}">
                <a16:creationId xmlns:a16="http://schemas.microsoft.com/office/drawing/2014/main" id="{C1D4D54D-990A-D269-9479-EA46AEC61A43}"/>
              </a:ext>
            </a:extLst>
          </p:cNvPr>
          <p:cNvSpPr txBox="1"/>
          <p:nvPr/>
        </p:nvSpPr>
        <p:spPr>
          <a:xfrm>
            <a:off x="1918405" y="3429000"/>
            <a:ext cx="8355187" cy="1708120"/>
          </a:xfrm>
          <a:prstGeom prst="rect">
            <a:avLst/>
          </a:prstGeom>
          <a:noFill/>
          <a:ln>
            <a:noFill/>
          </a:ln>
        </p:spPr>
        <p:txBody>
          <a:bodyPr spcFirstLastPara="1" wrap="square" lIns="91425" tIns="45700" rIns="91425" bIns="45700" anchor="t" anchorCtr="0">
            <a:spAutoFit/>
          </a:bodyPr>
          <a:lstStyle/>
          <a:p>
            <a:pPr marL="0" marR="0" lvl="0" indent="0" algn="just" rtl="0">
              <a:lnSpc>
                <a:spcPct val="125000"/>
              </a:lnSpc>
              <a:spcBef>
                <a:spcPts val="0"/>
              </a:spcBef>
              <a:spcAft>
                <a:spcPts val="0"/>
              </a:spcAft>
              <a:buNone/>
            </a:pPr>
            <a:r>
              <a:rPr lang="vi-VN" sz="2800" b="1" dirty="0">
                <a:solidFill>
                  <a:srgbClr val="C00000"/>
                </a:solidFill>
                <a:latin typeface="UTM Avo" panose="02040603050506020204" pitchFamily="18" charset="0"/>
                <a:ea typeface="Calibri"/>
                <a:cs typeface="Calibri"/>
                <a:sym typeface="Arial"/>
              </a:rPr>
              <a:t>Đà Lạt </a:t>
            </a:r>
            <a:r>
              <a:rPr lang="vi-VN" sz="2800" dirty="0">
                <a:solidFill>
                  <a:schemeClr val="bg1"/>
                </a:solidFill>
                <a:latin typeface="UTM Avo" panose="02040603050506020204" pitchFamily="18" charset="0"/>
                <a:ea typeface="Calibri"/>
                <a:cs typeface="Calibri"/>
                <a:sym typeface="Arial"/>
              </a:rPr>
              <a:t>là thành phố thuộc tỉnh </a:t>
            </a:r>
            <a:r>
              <a:rPr lang="vi-VN" sz="2800" b="1" dirty="0">
                <a:solidFill>
                  <a:srgbClr val="C00000"/>
                </a:solidFill>
                <a:latin typeface="UTM Avo" panose="02040603050506020204" pitchFamily="18" charset="0"/>
                <a:ea typeface="Calibri"/>
                <a:cs typeface="Calibri"/>
                <a:sym typeface="Arial"/>
              </a:rPr>
              <a:t>Lâm Đồng</a:t>
            </a:r>
            <a:r>
              <a:rPr lang="vi-VN" sz="2800" dirty="0">
                <a:solidFill>
                  <a:schemeClr val="bg1"/>
                </a:solidFill>
                <a:latin typeface="UTM Avo" panose="02040603050506020204" pitchFamily="18" charset="0"/>
                <a:ea typeface="Calibri"/>
                <a:cs typeface="Calibri"/>
                <a:sym typeface="Arial"/>
              </a:rPr>
              <a:t>, nằm trên cao nguyên </a:t>
            </a:r>
            <a:r>
              <a:rPr lang="vi-VN" sz="2800" b="1" dirty="0">
                <a:solidFill>
                  <a:srgbClr val="C00000"/>
                </a:solidFill>
                <a:latin typeface="UTM Avo" panose="02040603050506020204" pitchFamily="18" charset="0"/>
                <a:ea typeface="Calibri"/>
                <a:cs typeface="Calibri"/>
                <a:sym typeface="Arial"/>
              </a:rPr>
              <a:t>Lâm Viên</a:t>
            </a:r>
            <a:r>
              <a:rPr lang="vi-VN" sz="2800" dirty="0">
                <a:solidFill>
                  <a:schemeClr val="bg1"/>
                </a:solidFill>
                <a:latin typeface="UTM Avo" panose="02040603050506020204" pitchFamily="18" charset="0"/>
                <a:ea typeface="Calibri"/>
                <a:cs typeface="Calibri"/>
                <a:sym typeface="Arial"/>
              </a:rPr>
              <a:t>, thuộc khu vực </a:t>
            </a:r>
            <a:r>
              <a:rPr lang="vi-VN" sz="2800" b="1" dirty="0">
                <a:solidFill>
                  <a:srgbClr val="C00000"/>
                </a:solidFill>
                <a:latin typeface="UTM Avo" panose="02040603050506020204" pitchFamily="18" charset="0"/>
                <a:ea typeface="Calibri"/>
                <a:cs typeface="Calibri"/>
                <a:sym typeface="Arial"/>
              </a:rPr>
              <a:t>Tây Nguyên </a:t>
            </a:r>
            <a:r>
              <a:rPr lang="vi-VN" sz="2800" dirty="0">
                <a:solidFill>
                  <a:schemeClr val="bg1"/>
                </a:solidFill>
                <a:latin typeface="UTM Avo" panose="02040603050506020204" pitchFamily="18" charset="0"/>
                <a:ea typeface="Calibri"/>
                <a:cs typeface="Calibri"/>
                <a:sym typeface="Arial"/>
              </a:rPr>
              <a:t>của </a:t>
            </a:r>
            <a:r>
              <a:rPr lang="vi-VN" sz="2800" b="1" dirty="0">
                <a:solidFill>
                  <a:srgbClr val="C00000"/>
                </a:solidFill>
                <a:latin typeface="UTM Avo" panose="02040603050506020204" pitchFamily="18" charset="0"/>
                <a:ea typeface="Calibri"/>
                <a:cs typeface="Calibri"/>
                <a:sym typeface="Arial"/>
              </a:rPr>
              <a:t>Việt Nam</a:t>
            </a:r>
            <a:r>
              <a:rPr lang="vi-VN" sz="2800" dirty="0">
                <a:solidFill>
                  <a:schemeClr val="bg1"/>
                </a:solidFill>
                <a:latin typeface="UTM Avo" panose="02040603050506020204" pitchFamily="18" charset="0"/>
                <a:ea typeface="Calibri"/>
                <a:cs typeface="Calibri"/>
                <a:sym typeface="Arial"/>
              </a:rPr>
              <a:t>.</a:t>
            </a:r>
            <a:endParaRPr sz="2800" dirty="0">
              <a:solidFill>
                <a:schemeClr val="bg1"/>
              </a:solidFill>
              <a:latin typeface="UTM Avo" panose="02040603050506020204" pitchFamily="18" charset="0"/>
              <a:ea typeface="Calibri"/>
              <a:cs typeface="Calibri"/>
            </a:endParaRPr>
          </a:p>
        </p:txBody>
      </p:sp>
      <p:sp>
        <p:nvSpPr>
          <p:cNvPr id="19" name="Google Shape;282;p15">
            <a:extLst>
              <a:ext uri="{FF2B5EF4-FFF2-40B4-BE49-F238E27FC236}">
                <a16:creationId xmlns:a16="http://schemas.microsoft.com/office/drawing/2014/main" id="{DF3CF91C-770F-A2F2-3546-DE14DCF633C3}"/>
              </a:ext>
            </a:extLst>
          </p:cNvPr>
          <p:cNvSpPr/>
          <p:nvPr/>
        </p:nvSpPr>
        <p:spPr>
          <a:xfrm>
            <a:off x="3113373" y="885217"/>
            <a:ext cx="6932327" cy="968983"/>
          </a:xfrm>
          <a:prstGeom prst="roundRect">
            <a:avLst>
              <a:gd name="adj" fmla="val 40259"/>
            </a:avLst>
          </a:prstGeom>
          <a:solidFill>
            <a:srgbClr val="FFCC4D"/>
          </a:solidFill>
          <a:ln>
            <a:noFill/>
          </a:ln>
        </p:spPr>
        <p:txBody>
          <a:bodyPr spcFirstLastPara="1" wrap="square" lIns="91425" tIns="45700" rIns="91425" bIns="45700" anchor="ctr" anchorCtr="0">
            <a:noAutofit/>
          </a:bodyPr>
          <a:lstStyle/>
          <a:p>
            <a:pPr marL="0" marR="0" lvl="0" indent="0" rtl="0">
              <a:spcBef>
                <a:spcPts val="0"/>
              </a:spcBef>
              <a:spcAft>
                <a:spcPts val="0"/>
              </a:spcAft>
              <a:buNone/>
            </a:pPr>
            <a:r>
              <a:rPr lang="en-US" sz="2400" b="1" dirty="0" err="1">
                <a:solidFill>
                  <a:schemeClr val="bg1"/>
                </a:solidFill>
                <a:latin typeface="UTM Avo" panose="02040603050506020204" pitchFamily="18" charset="0"/>
                <a:ea typeface="Calibri"/>
                <a:cs typeface="Calibri"/>
                <a:sym typeface="Calibri"/>
              </a:rPr>
              <a:t>Bài</a:t>
            </a:r>
            <a:r>
              <a:rPr lang="en-US" sz="2400" b="1" dirty="0">
                <a:solidFill>
                  <a:schemeClr val="bg1"/>
                </a:solidFill>
                <a:latin typeface="UTM Avo" panose="02040603050506020204" pitchFamily="18" charset="0"/>
                <a:ea typeface="Calibri"/>
                <a:cs typeface="Calibri"/>
                <a:sym typeface="Calibri"/>
              </a:rPr>
              <a:t> 3:</a:t>
            </a:r>
            <a:r>
              <a:rPr lang="vi-VN" sz="2400" b="1" dirty="0">
                <a:solidFill>
                  <a:schemeClr val="bg1"/>
                </a:solidFill>
                <a:latin typeface="UTM Avo" panose="02040603050506020204" pitchFamily="18" charset="0"/>
                <a:ea typeface="Calibri"/>
                <a:cs typeface="Calibri"/>
                <a:sym typeface="Calibri"/>
              </a:rPr>
              <a:t> </a:t>
            </a:r>
            <a:r>
              <a:rPr lang="vi-VN" sz="2400" dirty="0">
                <a:solidFill>
                  <a:schemeClr val="bg1"/>
                </a:solidFill>
                <a:latin typeface="UTM Avo" panose="02040603050506020204" pitchFamily="18" charset="0"/>
                <a:ea typeface="Calibri"/>
                <a:cs typeface="Calibri"/>
                <a:sym typeface="Calibri"/>
              </a:rPr>
              <a:t>Chép lại câu sau, viết hoa các danh từ riêng</a:t>
            </a:r>
            <a:r>
              <a:rPr lang="en-US" sz="2400" dirty="0">
                <a:solidFill>
                  <a:schemeClr val="bg1"/>
                </a:solidFill>
                <a:latin typeface="UTM Avo" panose="02040603050506020204" pitchFamily="18" charset="0"/>
                <a:ea typeface="Calibri"/>
                <a:cs typeface="Calibri"/>
                <a:sym typeface="Calibri"/>
              </a:rPr>
              <a:t>:</a:t>
            </a:r>
            <a:endParaRPr lang="vi-VN" sz="2400" dirty="0">
              <a:solidFill>
                <a:schemeClr val="bg1"/>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388253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7)">
            <a:extLst>
              <a:ext uri="{FF2B5EF4-FFF2-40B4-BE49-F238E27FC236}">
                <a16:creationId xmlns:a16="http://schemas.microsoft.com/office/drawing/2014/main" id="{B05F286D-9BD3-4D96-2353-5F9531650FF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grpSp>
        <p:nvGrpSpPr>
          <p:cNvPr id="2" name="Group 1">
            <a:extLst>
              <a:ext uri="{FF2B5EF4-FFF2-40B4-BE49-F238E27FC236}">
                <a16:creationId xmlns:a16="http://schemas.microsoft.com/office/drawing/2014/main" id="{6A9D6555-968B-E8B6-C3C7-7A3115E1B4D8}"/>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16367E3D-CEAB-EC12-9645-BCB9EA2E79B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8ADFD9B5-1E77-C074-AD05-FF7AA72C191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2" descr="Chú Mèo Hồng, Con Mèo Hồng, Chú Mèo Ngộ Nghĩnh 5 - KhoThietKe.Net">
            <a:extLst>
              <a:ext uri="{FF2B5EF4-FFF2-40B4-BE49-F238E27FC236}">
                <a16:creationId xmlns:a16="http://schemas.microsoft.com/office/drawing/2014/main" id="{059E55D6-6147-1B52-7FD3-488B8FDB22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7800475" y="1725021"/>
            <a:ext cx="1511165" cy="12082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hú Mèo Hồng, Con Mèo Hồng, Chú Mèo Ngộ Nghĩnh 5 - KhoThietKe.Net">
            <a:extLst>
              <a:ext uri="{FF2B5EF4-FFF2-40B4-BE49-F238E27FC236}">
                <a16:creationId xmlns:a16="http://schemas.microsoft.com/office/drawing/2014/main" id="{2CB5BFE8-8775-8CE6-60B7-F7673DE23D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2437596" y="1725022"/>
            <a:ext cx="1511165" cy="120827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FE76EED7-5E94-41AC-9BF8-D886404C870F}"/>
              </a:ext>
            </a:extLst>
          </p:cNvPr>
          <p:cNvSpPr/>
          <p:nvPr/>
        </p:nvSpPr>
        <p:spPr>
          <a:xfrm>
            <a:off x="683393"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solidFill>
                <a:latin typeface="UTM Avo" panose="02040603050506020204" pitchFamily="18" charset="0"/>
              </a:rPr>
              <a:t>Ôn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tập</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các</a:t>
            </a:r>
            <a:r>
              <a:rPr lang="en-US" sz="2400" dirty="0">
                <a:solidFill>
                  <a:schemeClr val="accent2"/>
                </a:solidFill>
                <a:latin typeface="UTM Avo" panose="02040603050506020204" pitchFamily="18" charset="0"/>
              </a:rPr>
              <a:t> </a:t>
            </a:r>
          </a:p>
          <a:p>
            <a:pPr algn="ctr"/>
            <a:r>
              <a:rPr lang="en-US" sz="2400" dirty="0" err="1">
                <a:solidFill>
                  <a:schemeClr val="accent2"/>
                </a:solidFill>
                <a:latin typeface="UTM Avo" panose="02040603050506020204" pitchFamily="18" charset="0"/>
              </a:rPr>
              <a:t>kiến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thức</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đã</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học</a:t>
            </a:r>
            <a:endParaRPr lang="en-US" sz="2400" dirty="0">
              <a:solidFill>
                <a:schemeClr val="accent2"/>
              </a:solidFill>
              <a:latin typeface="UTM Avo" panose="02040603050506020204" pitchFamily="18" charset="0"/>
            </a:endParaRPr>
          </a:p>
        </p:txBody>
      </p:sp>
      <p:sp>
        <p:nvSpPr>
          <p:cNvPr id="4" name="Rectangle: Rounded Corners 3">
            <a:extLst>
              <a:ext uri="{FF2B5EF4-FFF2-40B4-BE49-F238E27FC236}">
                <a16:creationId xmlns:a16="http://schemas.microsoft.com/office/drawing/2014/main" id="{74203F28-C0A7-BF6B-0E20-7AC524112434}"/>
              </a:ext>
            </a:extLst>
          </p:cNvPr>
          <p:cNvSpPr/>
          <p:nvPr/>
        </p:nvSpPr>
        <p:spPr>
          <a:xfrm>
            <a:off x="5953225"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solidFill>
                <a:latin typeface="UTM Avo" panose="02040603050506020204" pitchFamily="18" charset="0"/>
              </a:rPr>
              <a:t>Chuẩn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bị</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nội</a:t>
            </a:r>
            <a:r>
              <a:rPr lang="en-US" sz="2400" dirty="0">
                <a:solidFill>
                  <a:schemeClr val="accent2"/>
                </a:solidFill>
                <a:latin typeface="UTM Avo" panose="02040603050506020204" pitchFamily="18" charset="0"/>
              </a:rPr>
              <a:t> dung </a:t>
            </a:r>
            <a:r>
              <a:rPr lang="en-US" sz="2400" dirty="0" err="1">
                <a:solidFill>
                  <a:schemeClr val="accent2"/>
                </a:solidFill>
                <a:latin typeface="UTM Avo" panose="02040603050506020204" pitchFamily="18" charset="0"/>
              </a:rPr>
              <a:t>tiết</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sau</a:t>
            </a:r>
            <a:r>
              <a:rPr lang="en-US" sz="2400"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Ôn</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tập</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giữa</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kì</a:t>
            </a:r>
            <a:r>
              <a:rPr lang="en-US" sz="2400" b="1" dirty="0">
                <a:solidFill>
                  <a:schemeClr val="accent2"/>
                </a:solidFill>
                <a:latin typeface="UTM Avo" panose="02040603050506020204" pitchFamily="18" charset="0"/>
              </a:rPr>
              <a:t> 1 </a:t>
            </a:r>
          </a:p>
          <a:p>
            <a:pPr algn="ctr"/>
            <a:r>
              <a:rPr lang="en-US" sz="2400" b="1" dirty="0">
                <a:solidFill>
                  <a:schemeClr val="accent2"/>
                </a:solidFill>
                <a:latin typeface="UTM Avo" panose="02040603050506020204" pitchFamily="18" charset="0"/>
              </a:rPr>
              <a:t>(</a:t>
            </a:r>
            <a:r>
              <a:rPr lang="en-US" sz="2400" b="1" dirty="0" err="1">
                <a:solidFill>
                  <a:schemeClr val="accent2"/>
                </a:solidFill>
                <a:latin typeface="UTM Avo" panose="02040603050506020204" pitchFamily="18" charset="0"/>
              </a:rPr>
              <a:t>Tiết</a:t>
            </a:r>
            <a:r>
              <a:rPr lang="en-US" sz="2400" b="1" dirty="0">
                <a:solidFill>
                  <a:schemeClr val="accent2"/>
                </a:solidFill>
                <a:latin typeface="UTM Avo" panose="02040603050506020204" pitchFamily="18" charset="0"/>
              </a:rPr>
              <a:t> 3)</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5-Ôn tập giữa kì I-Tiết 1</Template>
  <TotalTime>145</TotalTime>
  <Words>711</Words>
  <Application>Microsoft Office PowerPoint</Application>
  <PresentationFormat>Widescreen</PresentationFormat>
  <Paragraphs>59</Paragraphs>
  <Slides>15</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15</vt:i4>
      </vt:variant>
    </vt:vector>
  </HeadingPairs>
  <TitlesOfParts>
    <vt:vector size="23" baseType="lpstr">
      <vt:lpstr>iCiel Cadena</vt:lpstr>
      <vt:lpstr>Arial</vt:lpstr>
      <vt:lpstr>Calibri Light</vt:lpstr>
      <vt:lpstr>UTM Avo</vt:lpstr>
      <vt:lpstr>Calibri</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17</cp:revision>
  <dcterms:created xsi:type="dcterms:W3CDTF">2023-10-25T09:47:44Z</dcterms:created>
  <dcterms:modified xsi:type="dcterms:W3CDTF">2023-10-27T07:37:32Z</dcterms:modified>
</cp:coreProperties>
</file>