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7"/>
  </p:notesMasterIdLst>
  <p:sldIdLst>
    <p:sldId id="256" r:id="rId4"/>
    <p:sldId id="259" r:id="rId5"/>
    <p:sldId id="266" r:id="rId6"/>
    <p:sldId id="297" r:id="rId7"/>
    <p:sldId id="298" r:id="rId8"/>
    <p:sldId id="308" r:id="rId9"/>
    <p:sldId id="311" r:id="rId10"/>
    <p:sldId id="314" r:id="rId11"/>
    <p:sldId id="312" r:id="rId12"/>
    <p:sldId id="263" r:id="rId13"/>
    <p:sldId id="270" r:id="rId14"/>
    <p:sldId id="279" r:id="rId15"/>
    <p:sldId id="280"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iCiel Cadena" panose="02000503000000020004" charset="0"/>
      <p:bold r:id="rId24"/>
    </p:embeddedFont>
    <p:embeddedFont>
      <p:font typeface="UTM Avo" panose="02040603050506020204" pitchFamily="18" charset="0"/>
      <p:regular r:id="rId25"/>
      <p:bold r:id="rId26"/>
      <p:italic r:id="rId27"/>
      <p:boldItalic r:id="rId2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F7"/>
    <a:srgbClr val="FEF2E8"/>
    <a:srgbClr val="F58220"/>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65/"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65/"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65/"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6.jpg"/><Relationship Id="rId1" Type="http://schemas.openxmlformats.org/officeDocument/2006/relationships/slideLayout" Target="../slideLayouts/slideLayout23.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195423"/>
            <a:ext cx="10574816"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 9</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Ôn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giữa</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kì</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I</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Calibri"/>
                <a:sym typeface="Calibri"/>
              </a:rPr>
              <a:t>Tiết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 3</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876239-89E1-4449-7B96-866AE4E5F37C}"/>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37671B67-0E54-58E7-19C8-2D85EA37049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5CB87C2E-55AF-0FDC-747E-2BAF6AFAC7E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920DA02-D464-771E-DB50-65E7856F9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0030" y="2735094"/>
            <a:ext cx="3850532" cy="3850532"/>
          </a:xfrm>
          <a:prstGeom prst="rect">
            <a:avLst/>
          </a:prstGeom>
        </p:spPr>
      </p:pic>
      <p:pic>
        <p:nvPicPr>
          <p:cNvPr id="12" name="Picture 11">
            <a:extLst>
              <a:ext uri="{FF2B5EF4-FFF2-40B4-BE49-F238E27FC236}">
                <a16:creationId xmlns:a16="http://schemas.microsoft.com/office/drawing/2014/main" id="{19C00A0A-1317-83D8-BFF5-C73A01E05F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3508" y="2417323"/>
            <a:ext cx="2425700" cy="3429000"/>
          </a:xfrm>
          <a:prstGeom prst="rect">
            <a:avLst/>
          </a:prstGeom>
        </p:spPr>
      </p:pic>
      <p:sp>
        <p:nvSpPr>
          <p:cNvPr id="13" name="Speech Bubble: Rectangle with Corners Rounded 12">
            <a:extLst>
              <a:ext uri="{FF2B5EF4-FFF2-40B4-BE49-F238E27FC236}">
                <a16:creationId xmlns:a16="http://schemas.microsoft.com/office/drawing/2014/main" id="{829CF0C8-F7F5-D5A6-BAD2-929EF2B9A8ED}"/>
              </a:ext>
            </a:extLst>
          </p:cNvPr>
          <p:cNvSpPr/>
          <p:nvPr/>
        </p:nvSpPr>
        <p:spPr>
          <a:xfrm>
            <a:off x="4377718" y="978441"/>
            <a:ext cx="4172177" cy="2178185"/>
          </a:xfrm>
          <a:prstGeom prst="wedgeRoundRectCallout">
            <a:avLst>
              <a:gd name="adj1" fmla="val -57936"/>
              <a:gd name="adj2" fmla="val 83936"/>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bg1"/>
                </a:solidFill>
                <a:latin typeface="UTM Avo" panose="02040603050506020204" pitchFamily="18" charset="0"/>
              </a:rPr>
              <a:t>Con gì đuôi ngắn tai dài</a:t>
            </a:r>
          </a:p>
          <a:p>
            <a:pPr algn="ctr"/>
            <a:r>
              <a:rPr lang="vi-VN" sz="2400" dirty="0">
                <a:solidFill>
                  <a:schemeClr val="bg1"/>
                </a:solidFill>
                <a:latin typeface="UTM Avo" panose="02040603050506020204" pitchFamily="18" charset="0"/>
              </a:rPr>
              <a:t>Mắt hồng lông mượt</a:t>
            </a:r>
          </a:p>
          <a:p>
            <a:pPr algn="ctr"/>
            <a:r>
              <a:rPr lang="vi-VN" sz="2400" dirty="0">
                <a:solidFill>
                  <a:schemeClr val="bg1"/>
                </a:solidFill>
                <a:latin typeface="UTM Avo" panose="02040603050506020204" pitchFamily="18" charset="0"/>
              </a:rPr>
              <a:t>Có tài chạy nhanh</a:t>
            </a:r>
          </a:p>
          <a:p>
            <a:pPr algn="r"/>
            <a:r>
              <a:rPr lang="vi-VN" sz="2400" i="1" dirty="0">
                <a:solidFill>
                  <a:schemeClr val="bg1"/>
                </a:solidFill>
                <a:latin typeface="UTM Avo" panose="02040603050506020204" pitchFamily="18" charset="0"/>
              </a:rPr>
              <a:t>Là con gì?</a:t>
            </a:r>
          </a:p>
        </p:txBody>
      </p:sp>
      <p:sp>
        <p:nvSpPr>
          <p:cNvPr id="14" name="Rectangle: Rounded Corners 13">
            <a:extLst>
              <a:ext uri="{FF2B5EF4-FFF2-40B4-BE49-F238E27FC236}">
                <a16:creationId xmlns:a16="http://schemas.microsoft.com/office/drawing/2014/main" id="{CEBF2A77-5F35-F688-4763-02AEDA23026B}"/>
              </a:ext>
            </a:extLst>
          </p:cNvPr>
          <p:cNvSpPr/>
          <p:nvPr/>
        </p:nvSpPr>
        <p:spPr>
          <a:xfrm>
            <a:off x="8722469" y="5671226"/>
            <a:ext cx="2827777" cy="710119"/>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charset="0"/>
                <a:sym typeface="Wingdings" panose="05000000000000000000" pitchFamily="2" charset="2"/>
              </a:rPr>
              <a:t> </a:t>
            </a:r>
            <a:r>
              <a:rPr lang="en-US" sz="2400" b="1" dirty="0">
                <a:solidFill>
                  <a:schemeClr val="bg1"/>
                </a:solidFill>
                <a:latin typeface="UTM Avo" panose="02040603050506020204" pitchFamily="18" charset="0"/>
              </a:rPr>
              <a:t>Con </a:t>
            </a:r>
            <a:r>
              <a:rPr lang="en-US" sz="2400" b="1" dirty="0" err="1">
                <a:solidFill>
                  <a:schemeClr val="bg1"/>
                </a:solidFill>
                <a:latin typeface="UTM Avo" panose="02040603050506020204" pitchFamily="18" charset="0"/>
              </a:rPr>
              <a:t>thỏ</a:t>
            </a:r>
            <a:endParaRPr lang="en-US" sz="2400" b="1" dirty="0">
              <a:solidFill>
                <a:schemeClr val="bg1"/>
              </a:solidFill>
              <a:latin typeface="UTM Avo" panose="02040603050506020204" pitchFamily="18" charset="0"/>
            </a:endParaRPr>
          </a:p>
        </p:txBody>
      </p:sp>
      <p:sp>
        <p:nvSpPr>
          <p:cNvPr id="18" name="TextBox 17">
            <a:extLst>
              <a:ext uri="{FF2B5EF4-FFF2-40B4-BE49-F238E27FC236}">
                <a16:creationId xmlns:a16="http://schemas.microsoft.com/office/drawing/2014/main" id="{B007C972-A6B5-88FB-B9CC-AA99EBA074D1}"/>
              </a:ext>
            </a:extLst>
          </p:cNvPr>
          <p:cNvSpPr txBox="1"/>
          <p:nvPr/>
        </p:nvSpPr>
        <p:spPr>
          <a:xfrm>
            <a:off x="1347862" y="535781"/>
            <a:ext cx="2843049" cy="1938992"/>
          </a:xfrm>
          <a:prstGeom prst="rect">
            <a:avLst/>
          </a:prstGeom>
          <a:noFill/>
        </p:spPr>
        <p:txBody>
          <a:bodyPr wrap="square" rtlCol="0">
            <a:spAutoFit/>
          </a:bodyPr>
          <a:lstStyle/>
          <a:p>
            <a:pPr algn="ctr"/>
            <a:r>
              <a:rPr lang="en-US" sz="6000" b="1" dirty="0">
                <a:ln>
                  <a:solidFill>
                    <a:sysClr val="windowText" lastClr="000000"/>
                  </a:solidFill>
                </a:ln>
                <a:latin typeface="iCiel Cadena" panose="02000503000000020004" pitchFamily="50" charset="0"/>
              </a:rPr>
              <a:t>ĐÂY LÀ CON GÌ?</a:t>
            </a:r>
          </a:p>
        </p:txBody>
      </p:sp>
      <p:pic>
        <p:nvPicPr>
          <p:cNvPr id="1026" name="Picture 2" descr="Hoc10 - Học 1 biết 10 | Facebook">
            <a:extLst>
              <a:ext uri="{FF2B5EF4-FFF2-40B4-BE49-F238E27FC236}">
                <a16:creationId xmlns:a16="http://schemas.microsoft.com/office/drawing/2014/main" id="{9306A350-3B5D-12A9-084E-121F51FB6F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par>
                                <p:cTn id="14" presetID="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C60689B-D131-1E07-C3B0-F96A49724D8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2466FEA-FAC6-60A6-0915-C1F4ACE50D9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A0177A55-006C-F7CC-C916-F3B6718771B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7FFAFE94-C455-F472-FED8-ADF1E103A51A}"/>
              </a:ext>
            </a:extLst>
          </p:cNvPr>
          <p:cNvSpPr txBox="1"/>
          <p:nvPr/>
        </p:nvSpPr>
        <p:spPr>
          <a:xfrm>
            <a:off x="2959671" y="1281276"/>
            <a:ext cx="6272657" cy="861774"/>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1: </a:t>
            </a:r>
            <a:r>
              <a:rPr lang="en-US" sz="2800" b="1" dirty="0" err="1">
                <a:solidFill>
                  <a:srgbClr val="C00000"/>
                </a:solidFill>
                <a:latin typeface="UTM Avo" panose="02040603050506020204" pitchFamily="18" charset="0"/>
                <a:ea typeface="Calibri"/>
                <a:cs typeface="Calibri"/>
                <a:sym typeface="Calibri"/>
              </a:rPr>
              <a:t>Đánh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giá</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kĩ</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năng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thành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tiếng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thuộc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lòng</a:t>
            </a:r>
            <a:endParaRPr lang="en-US" sz="2800" b="1" dirty="0">
              <a:solidFill>
                <a:srgbClr val="C00000"/>
              </a:solidFill>
              <a:latin typeface="UTM Avo" panose="02040603050506020204" pitchFamily="18" charset="0"/>
              <a:ea typeface="Calibri"/>
              <a:cs typeface="Calibri"/>
              <a:sym typeface="Calibri"/>
            </a:endParaRPr>
          </a:p>
        </p:txBody>
      </p:sp>
      <p:sp>
        <p:nvSpPr>
          <p:cNvPr id="11" name="Google Shape;137;p4">
            <a:extLst>
              <a:ext uri="{FF2B5EF4-FFF2-40B4-BE49-F238E27FC236}">
                <a16:creationId xmlns:a16="http://schemas.microsoft.com/office/drawing/2014/main" id="{513DF83C-B4F2-0228-6976-4C9B01C23B08}"/>
              </a:ext>
            </a:extLst>
          </p:cNvPr>
          <p:cNvSpPr/>
          <p:nvPr/>
        </p:nvSpPr>
        <p:spPr>
          <a:xfrm>
            <a:off x="6096000" y="4392924"/>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Đồng</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cỏ</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nở</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hoa</a:t>
            </a:r>
            <a:endParaRPr sz="2800" b="1" i="1" dirty="0">
              <a:solidFill>
                <a:schemeClr val="bg1"/>
              </a:solidFill>
              <a:latin typeface="UTM Avo" panose="02040603050506020204" pitchFamily="18" charset="0"/>
              <a:ea typeface="Arial"/>
              <a:cs typeface="Arial"/>
              <a:sym typeface="Arial"/>
            </a:endParaRPr>
          </a:p>
        </p:txBody>
      </p:sp>
      <p:sp>
        <p:nvSpPr>
          <p:cNvPr id="13" name="Google Shape;138;p4">
            <a:extLst>
              <a:ext uri="{FF2B5EF4-FFF2-40B4-BE49-F238E27FC236}">
                <a16:creationId xmlns:a16="http://schemas.microsoft.com/office/drawing/2014/main" id="{6F4E93FC-6039-4B2B-F46E-28892CDA748E}"/>
              </a:ext>
            </a:extLst>
          </p:cNvPr>
          <p:cNvSpPr/>
          <p:nvPr/>
        </p:nvSpPr>
        <p:spPr>
          <a:xfrm>
            <a:off x="1932775" y="4392925"/>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Bài</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văn</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tả</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cảnh</a:t>
            </a:r>
            <a:endParaRPr sz="3600" b="1" i="1" dirty="0">
              <a:solidFill>
                <a:schemeClr val="bg1"/>
              </a:solidFill>
              <a:latin typeface="UTM Avo" panose="02040603050506020204" pitchFamily="18" charset="0"/>
              <a:ea typeface="Arial"/>
              <a:cs typeface="Arial"/>
              <a:sym typeface="Arial"/>
            </a:endParaRPr>
          </a:p>
        </p:txBody>
      </p:sp>
      <p:sp>
        <p:nvSpPr>
          <p:cNvPr id="14" name="Google Shape;139;p4">
            <a:extLst>
              <a:ext uri="{FF2B5EF4-FFF2-40B4-BE49-F238E27FC236}">
                <a16:creationId xmlns:a16="http://schemas.microsoft.com/office/drawing/2014/main" id="{994023F5-A9B1-0825-6615-4D5E7CC0BD98}"/>
              </a:ext>
            </a:extLst>
          </p:cNvPr>
          <p:cNvSpPr/>
          <p:nvPr/>
        </p:nvSpPr>
        <p:spPr>
          <a:xfrm>
            <a:off x="6096000" y="2273299"/>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Cô</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giáo</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nhỏ</a:t>
            </a:r>
            <a:endParaRPr sz="3600" b="1" i="1" dirty="0">
              <a:solidFill>
                <a:schemeClr val="bg1"/>
              </a:solidFill>
              <a:latin typeface="UTM Avo" panose="02040603050506020204" pitchFamily="18" charset="0"/>
              <a:ea typeface="Arial"/>
              <a:cs typeface="Arial"/>
              <a:sym typeface="Arial"/>
            </a:endParaRPr>
          </a:p>
        </p:txBody>
      </p:sp>
      <p:sp>
        <p:nvSpPr>
          <p:cNvPr id="15" name="Google Shape;140;p4">
            <a:extLst>
              <a:ext uri="{FF2B5EF4-FFF2-40B4-BE49-F238E27FC236}">
                <a16:creationId xmlns:a16="http://schemas.microsoft.com/office/drawing/2014/main" id="{1F900502-F21D-9840-F34E-85A430D6186F}"/>
              </a:ext>
            </a:extLst>
          </p:cNvPr>
          <p:cNvSpPr/>
          <p:nvPr/>
        </p:nvSpPr>
        <p:spPr>
          <a:xfrm>
            <a:off x="1932775" y="2273300"/>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a:solidFill>
                  <a:schemeClr val="bg1"/>
                </a:solidFill>
                <a:latin typeface="UTM Avo" panose="02040603050506020204" pitchFamily="18" charset="0"/>
              </a:rPr>
              <a:t>Văn hay </a:t>
            </a:r>
            <a:r>
              <a:rPr lang="en-US" sz="2000" i="1" dirty="0" err="1">
                <a:solidFill>
                  <a:schemeClr val="bg1"/>
                </a:solidFill>
                <a:latin typeface="UTM Avo" panose="02040603050506020204" pitchFamily="18" charset="0"/>
              </a:rPr>
              <a:t>chữ</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tốt</a:t>
            </a:r>
            <a:endParaRPr sz="3600" b="1" i="1" dirty="0">
              <a:solidFill>
                <a:schemeClr val="bg1"/>
              </a:solidFill>
              <a:latin typeface="UTM Avo" panose="02040603050506020204" pitchFamily="18" charset="0"/>
              <a:ea typeface="Arial"/>
              <a:cs typeface="Arial"/>
              <a:sym typeface="Arial"/>
            </a:endParaRPr>
          </a:p>
        </p:txBody>
      </p:sp>
      <p:sp>
        <p:nvSpPr>
          <p:cNvPr id="16" name="Google Shape;141;p4">
            <a:extLst>
              <a:ext uri="{FF2B5EF4-FFF2-40B4-BE49-F238E27FC236}">
                <a16:creationId xmlns:a16="http://schemas.microsoft.com/office/drawing/2014/main" id="{A6EA5B01-22C2-71C7-540E-7AF56C01E3CE}"/>
              </a:ext>
            </a:extLst>
          </p:cNvPr>
          <p:cNvSpPr/>
          <p:nvPr/>
        </p:nvSpPr>
        <p:spPr>
          <a:xfrm>
            <a:off x="6096000" y="4392924"/>
            <a:ext cx="4076884" cy="1989377"/>
          </a:xfrm>
          <a:prstGeom prst="rect">
            <a:avLst/>
          </a:prstGeom>
          <a:solidFill>
            <a:srgbClr val="6EAF99"/>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4</a:t>
            </a:r>
            <a:endParaRPr sz="1050" dirty="0">
              <a:latin typeface="UTM Avo" panose="02040603050506020204" pitchFamily="18" charset="0"/>
            </a:endParaRPr>
          </a:p>
        </p:txBody>
      </p:sp>
      <p:sp>
        <p:nvSpPr>
          <p:cNvPr id="17" name="Google Shape;142;p4">
            <a:extLst>
              <a:ext uri="{FF2B5EF4-FFF2-40B4-BE49-F238E27FC236}">
                <a16:creationId xmlns:a16="http://schemas.microsoft.com/office/drawing/2014/main" id="{BB00BB57-789D-93C1-8AB7-DA6264147ABC}"/>
              </a:ext>
            </a:extLst>
          </p:cNvPr>
          <p:cNvSpPr/>
          <p:nvPr/>
        </p:nvSpPr>
        <p:spPr>
          <a:xfrm>
            <a:off x="1932775" y="4392924"/>
            <a:ext cx="4076884" cy="1989377"/>
          </a:xfrm>
          <a:prstGeom prst="rect">
            <a:avLst/>
          </a:prstGeom>
          <a:solidFill>
            <a:srgbClr val="E68B86"/>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3</a:t>
            </a:r>
            <a:endParaRPr sz="1050" dirty="0">
              <a:latin typeface="UTM Avo" panose="02040603050506020204" pitchFamily="18" charset="0"/>
            </a:endParaRPr>
          </a:p>
        </p:txBody>
      </p:sp>
      <p:sp>
        <p:nvSpPr>
          <p:cNvPr id="18" name="Google Shape;143;p4">
            <a:extLst>
              <a:ext uri="{FF2B5EF4-FFF2-40B4-BE49-F238E27FC236}">
                <a16:creationId xmlns:a16="http://schemas.microsoft.com/office/drawing/2014/main" id="{0E999AC6-5D6D-5620-73B5-44102910CEC1}"/>
              </a:ext>
            </a:extLst>
          </p:cNvPr>
          <p:cNvSpPr/>
          <p:nvPr/>
        </p:nvSpPr>
        <p:spPr>
          <a:xfrm>
            <a:off x="6095999" y="2270380"/>
            <a:ext cx="4076884" cy="1989377"/>
          </a:xfrm>
          <a:prstGeom prst="rect">
            <a:avLst/>
          </a:prstGeom>
          <a:solidFill>
            <a:srgbClr val="9DAADF"/>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2</a:t>
            </a:r>
            <a:endParaRPr sz="1050" dirty="0">
              <a:latin typeface="UTM Avo" panose="02040603050506020204" pitchFamily="18" charset="0"/>
            </a:endParaRPr>
          </a:p>
        </p:txBody>
      </p:sp>
      <p:sp>
        <p:nvSpPr>
          <p:cNvPr id="19" name="Google Shape;144;p4">
            <a:extLst>
              <a:ext uri="{FF2B5EF4-FFF2-40B4-BE49-F238E27FC236}">
                <a16:creationId xmlns:a16="http://schemas.microsoft.com/office/drawing/2014/main" id="{66457B78-25F0-B0F0-3A0B-91F7471696CB}"/>
              </a:ext>
            </a:extLst>
          </p:cNvPr>
          <p:cNvSpPr/>
          <p:nvPr/>
        </p:nvSpPr>
        <p:spPr>
          <a:xfrm>
            <a:off x="1932775" y="2270379"/>
            <a:ext cx="4076884" cy="1989377"/>
          </a:xfrm>
          <a:prstGeom prst="rect">
            <a:avLst/>
          </a:prstGeom>
          <a:solidFill>
            <a:srgbClr val="EDBF74"/>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1</a:t>
            </a:r>
            <a:endParaRPr sz="1050" dirty="0">
              <a:latin typeface="UTM Avo" panose="02040603050506020204" pitchFamily="18" charset="0"/>
            </a:endParaRPr>
          </a:p>
        </p:txBody>
      </p:sp>
      <p:pic>
        <p:nvPicPr>
          <p:cNvPr id="20" name="Google Shape;145;p4">
            <a:extLst>
              <a:ext uri="{FF2B5EF4-FFF2-40B4-BE49-F238E27FC236}">
                <a16:creationId xmlns:a16="http://schemas.microsoft.com/office/drawing/2014/main" id="{851C84BB-82CE-AF0B-A399-A9A5B6C5583A}"/>
              </a:ext>
            </a:extLst>
          </p:cNvPr>
          <p:cNvPicPr preferRelativeResize="0"/>
          <p:nvPr/>
        </p:nvPicPr>
        <p:blipFill rotWithShape="1">
          <a:blip r:embed="rId3">
            <a:alphaModFix/>
          </a:blip>
          <a:srcRect/>
          <a:stretch/>
        </p:blipFill>
        <p:spPr>
          <a:xfrm>
            <a:off x="9829618" y="2980609"/>
            <a:ext cx="2044882" cy="3684473"/>
          </a:xfrm>
          <a:prstGeom prst="rect">
            <a:avLst/>
          </a:prstGeom>
          <a:noFill/>
          <a:ln>
            <a:noFill/>
          </a:ln>
        </p:spPr>
      </p:pic>
    </p:spTree>
    <p:extLst>
      <p:ext uri="{BB962C8B-B14F-4D97-AF65-F5344CB8AC3E}">
        <p14:creationId xmlns:p14="http://schemas.microsoft.com/office/powerpoint/2010/main" val="38080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 presetClass="entr" presetSubtype="2"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7" presetClass="exit" presetSubtype="10" fill="hold" grpId="0" nodeType="clickEffect">
                                  <p:stCondLst>
                                    <p:cond delay="0"/>
                                  </p:stCondLst>
                                  <p:childTnLst>
                                    <p:anim calcmode="lin" valueType="num">
                                      <p:cBhvr>
                                        <p:cTn id="24" dur="500"/>
                                        <p:tgtEl>
                                          <p:spTgt spid="19"/>
                                        </p:tgtEl>
                                        <p:attrNameLst>
                                          <p:attrName>ppt_w</p:attrName>
                                        </p:attrNameLst>
                                      </p:cBhvr>
                                      <p:tavLst>
                                        <p:tav tm="0">
                                          <p:val>
                                            <p:strVal val="ppt_w"/>
                                          </p:val>
                                        </p:tav>
                                        <p:tav tm="100000">
                                          <p:val>
                                            <p:fltVal val="0"/>
                                          </p:val>
                                        </p:tav>
                                      </p:tavLst>
                                    </p:anim>
                                    <p:anim calcmode="lin" valueType="num">
                                      <p:cBhvr>
                                        <p:cTn id="25" dur="500"/>
                                        <p:tgtEl>
                                          <p:spTgt spid="19"/>
                                        </p:tgtEl>
                                        <p:attrNameLst>
                                          <p:attrName>ppt_h</p:attrName>
                                        </p:attrNameLst>
                                      </p:cBhvr>
                                      <p:tavLst>
                                        <p:tav tm="0">
                                          <p:val>
                                            <p:strVal val="ppt_h"/>
                                          </p:val>
                                        </p:tav>
                                        <p:tav tm="100000">
                                          <p:val>
                                            <p:strVal val="ppt_h"/>
                                          </p:val>
                                        </p:tav>
                                      </p:tavLst>
                                    </p:anim>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7" presetClass="exit" presetSubtype="10" fill="hold" grpId="0" nodeType="clickEffect">
                                  <p:stCondLst>
                                    <p:cond delay="0"/>
                                  </p:stCondLst>
                                  <p:childTnLst>
                                    <p:anim calcmode="lin" valueType="num">
                                      <p:cBhvr>
                                        <p:cTn id="31" dur="500"/>
                                        <p:tgtEl>
                                          <p:spTgt spid="18"/>
                                        </p:tgtEl>
                                        <p:attrNameLst>
                                          <p:attrName>ppt_w</p:attrName>
                                        </p:attrNameLst>
                                      </p:cBhvr>
                                      <p:tavLst>
                                        <p:tav tm="0">
                                          <p:val>
                                            <p:strVal val="ppt_w"/>
                                          </p:val>
                                        </p:tav>
                                        <p:tav tm="100000">
                                          <p:val>
                                            <p:fltVal val="0"/>
                                          </p:val>
                                        </p:tav>
                                      </p:tavLst>
                                    </p:anim>
                                    <p:anim calcmode="lin" valueType="num">
                                      <p:cBhvr>
                                        <p:cTn id="32" dur="500"/>
                                        <p:tgtEl>
                                          <p:spTgt spid="18"/>
                                        </p:tgtEl>
                                        <p:attrNameLst>
                                          <p:attrName>ppt_h</p:attrName>
                                        </p:attrNameLst>
                                      </p:cBhvr>
                                      <p:tavLst>
                                        <p:tav tm="0">
                                          <p:val>
                                            <p:strVal val="ppt_h"/>
                                          </p:val>
                                        </p:tav>
                                        <p:tav tm="100000">
                                          <p:val>
                                            <p:strVal val="ppt_h"/>
                                          </p:val>
                                        </p:tav>
                                      </p:tavLst>
                                    </p:anim>
                                    <p:set>
                                      <p:cBhvr>
                                        <p:cTn id="3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7" presetClass="exit" presetSubtype="10" fill="hold" grpId="0" nodeType="clickEffect">
                                  <p:stCondLst>
                                    <p:cond delay="0"/>
                                  </p:stCondLst>
                                  <p:childTnLst>
                                    <p:anim calcmode="lin" valueType="num">
                                      <p:cBhvr>
                                        <p:cTn id="38" dur="500"/>
                                        <p:tgtEl>
                                          <p:spTgt spid="17"/>
                                        </p:tgtEl>
                                        <p:attrNameLst>
                                          <p:attrName>ppt_w</p:attrName>
                                        </p:attrNameLst>
                                      </p:cBhvr>
                                      <p:tavLst>
                                        <p:tav tm="0">
                                          <p:val>
                                            <p:strVal val="ppt_w"/>
                                          </p:val>
                                        </p:tav>
                                        <p:tav tm="100000">
                                          <p:val>
                                            <p:fltVal val="0"/>
                                          </p:val>
                                        </p:tav>
                                      </p:tavLst>
                                    </p:anim>
                                    <p:anim calcmode="lin" valueType="num">
                                      <p:cBhvr>
                                        <p:cTn id="39" dur="500"/>
                                        <p:tgtEl>
                                          <p:spTgt spid="17"/>
                                        </p:tgtEl>
                                        <p:attrNameLst>
                                          <p:attrName>ppt_h</p:attrName>
                                        </p:attrNameLst>
                                      </p:cBhvr>
                                      <p:tavLst>
                                        <p:tav tm="0">
                                          <p:val>
                                            <p:strVal val="ppt_h"/>
                                          </p:val>
                                        </p:tav>
                                        <p:tav tm="100000">
                                          <p:val>
                                            <p:strVal val="ppt_h"/>
                                          </p:val>
                                        </p:tav>
                                      </p:tavLst>
                                    </p:anim>
                                    <p:set>
                                      <p:cBhvr>
                                        <p:cTn id="40"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7" presetClass="exit" presetSubtype="10" fill="hold" grpId="0" nodeType="clickEffect">
                                  <p:stCondLst>
                                    <p:cond delay="0"/>
                                  </p:stCondLst>
                                  <p:childTnLst>
                                    <p:anim calcmode="lin" valueType="num">
                                      <p:cBhvr>
                                        <p:cTn id="45" dur="500"/>
                                        <p:tgtEl>
                                          <p:spTgt spid="16"/>
                                        </p:tgtEl>
                                        <p:attrNameLst>
                                          <p:attrName>ppt_w</p:attrName>
                                        </p:attrNameLst>
                                      </p:cBhvr>
                                      <p:tavLst>
                                        <p:tav tm="0">
                                          <p:val>
                                            <p:strVal val="ppt_w"/>
                                          </p:val>
                                        </p:tav>
                                        <p:tav tm="100000">
                                          <p:val>
                                            <p:fltVal val="0"/>
                                          </p:val>
                                        </p:tav>
                                      </p:tavLst>
                                    </p:anim>
                                    <p:anim calcmode="lin" valueType="num">
                                      <p:cBhvr>
                                        <p:cTn id="46" dur="500"/>
                                        <p:tgtEl>
                                          <p:spTgt spid="16"/>
                                        </p:tgtEl>
                                        <p:attrNameLst>
                                          <p:attrName>ppt_h</p:attrName>
                                        </p:attrNameLst>
                                      </p:cBhvr>
                                      <p:tavLst>
                                        <p:tav tm="0">
                                          <p:val>
                                            <p:strVal val="ppt_h"/>
                                          </p:val>
                                        </p:tav>
                                        <p:tav tm="100000">
                                          <p:val>
                                            <p:strVal val="ppt_h"/>
                                          </p:val>
                                        </p:tav>
                                      </p:tavLst>
                                    </p:anim>
                                    <p:set>
                                      <p:cBhvr>
                                        <p:cTn id="4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7" grpId="0" animBg="1"/>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2CC2C-13E8-163D-ED89-FC7655894DAC}"/>
              </a:ext>
            </a:extLst>
          </p:cNvPr>
          <p:cNvSpPr/>
          <p:nvPr/>
        </p:nvSpPr>
        <p:spPr>
          <a:xfrm>
            <a:off x="0" y="5097294"/>
            <a:ext cx="12192000" cy="1776973"/>
          </a:xfrm>
          <a:prstGeom prst="rect">
            <a:avLst/>
          </a:prstGeom>
          <a:solidFill>
            <a:srgbClr val="FFFAF7"/>
          </a:solidFill>
          <a:ln>
            <a:solidFill>
              <a:srgbClr val="FE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60;p13">
            <a:extLst>
              <a:ext uri="{FF2B5EF4-FFF2-40B4-BE49-F238E27FC236}">
                <a16:creationId xmlns:a16="http://schemas.microsoft.com/office/drawing/2014/main" id="{00B59D83-379C-779D-3A93-EF26151100C6}"/>
              </a:ext>
            </a:extLst>
          </p:cNvPr>
          <p:cNvSpPr txBox="1"/>
          <p:nvPr/>
        </p:nvSpPr>
        <p:spPr>
          <a:xfrm>
            <a:off x="204279" y="2292461"/>
            <a:ext cx="11783439" cy="3693319"/>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indent="855663" algn="l">
              <a:lnSpc>
                <a:spcPct val="125000"/>
              </a:lnSpc>
            </a:pPr>
            <a:r>
              <a:rPr lang="vi-VN" sz="2400" b="0" dirty="0">
                <a:solidFill>
                  <a:schemeClr val="bg1"/>
                </a:solidFill>
                <a:sym typeface="Arial"/>
              </a:rPr>
              <a:t>Vừa chia tay với “Những mảnh ghép cảm xúc”, kh</a:t>
            </a:r>
            <a:r>
              <a:rPr lang="en-US" sz="2400" b="0" dirty="0">
                <a:solidFill>
                  <a:schemeClr val="bg1"/>
                </a:solidFill>
                <a:sym typeface="Arial"/>
              </a:rPr>
              <a:t>á</a:t>
            </a:r>
            <a:r>
              <a:rPr lang="vi-VN" sz="2400" b="0" dirty="0">
                <a:solidFill>
                  <a:schemeClr val="bg1"/>
                </a:solidFill>
                <a:sym typeface="Arial"/>
              </a:rPr>
              <a:t>n giả nhí lại sắp được thết đãi một bộ phim tuyệt vời khác của xưởng phim hoạt hình Pi-xa có tên là “Chú khủng long tốt bụng”. Bộ phim kể về chú khủng long màu xanh lá có tên A-lo không may bị cuốn trôi theo một dòng sông chảy xiết và lạc mất gia đình. Từ đây, chú bắt đầu cuộc hành trình của riêng mình và may mắn tìm được người bạn đồng hành là cậu bé Sì-pót, cùng nhau chu du qua những nơi khắc nghiệt và bí ẩn. A-lo dần học được cách đối đầu với nỗi sợ của mình và phát hiện ra khả năng tiềm ẩn bấy lâu.</a:t>
            </a:r>
            <a:endParaRPr sz="2400" b="0" dirty="0">
              <a:solidFill>
                <a:schemeClr val="bg1"/>
              </a:solidFill>
              <a:sym typeface="Arial"/>
            </a:endParaRPr>
          </a:p>
        </p:txBody>
      </p:sp>
      <p:sp>
        <p:nvSpPr>
          <p:cNvPr id="8" name="Google Shape;134;p4">
            <a:extLst>
              <a:ext uri="{FF2B5EF4-FFF2-40B4-BE49-F238E27FC236}">
                <a16:creationId xmlns:a16="http://schemas.microsoft.com/office/drawing/2014/main" id="{47D2D522-0E57-1963-F238-BD7C96062CC0}"/>
              </a:ext>
            </a:extLst>
          </p:cNvPr>
          <p:cNvSpPr txBox="1"/>
          <p:nvPr/>
        </p:nvSpPr>
        <p:spPr>
          <a:xfrm>
            <a:off x="2787935" y="1547976"/>
            <a:ext cx="6616129" cy="430887"/>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hiểu</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endParaRPr lang="en-US" sz="2800" b="1" dirty="0">
              <a:solidFill>
                <a:srgbClr val="C00000"/>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213572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267;p14">
            <a:extLst>
              <a:ext uri="{FF2B5EF4-FFF2-40B4-BE49-F238E27FC236}">
                <a16:creationId xmlns:a16="http://schemas.microsoft.com/office/drawing/2014/main" id="{EB594406-4CE7-116F-0FA2-6B89E56E23CC}"/>
              </a:ext>
            </a:extLst>
          </p:cNvPr>
          <p:cNvSpPr/>
          <p:nvPr/>
        </p:nvSpPr>
        <p:spPr>
          <a:xfrm>
            <a:off x="14659323" y="3473688"/>
            <a:ext cx="6633803" cy="3283732"/>
          </a:xfrm>
          <a:custGeom>
            <a:avLst/>
            <a:gdLst/>
            <a:ahLst/>
            <a:cxnLst/>
            <a:rect l="l" t="t" r="r" b="b"/>
            <a:pathLst>
              <a:path w="6633803" h="3283732" extrusionOk="0">
                <a:moveTo>
                  <a:pt x="0" y="0"/>
                </a:moveTo>
                <a:lnTo>
                  <a:pt x="6633803" y="0"/>
                </a:lnTo>
                <a:lnTo>
                  <a:pt x="6633803" y="3283732"/>
                </a:lnTo>
                <a:lnTo>
                  <a:pt x="0" y="3283732"/>
                </a:lnTo>
                <a:lnTo>
                  <a:pt x="0" y="0"/>
                </a:lnTo>
                <a:close/>
              </a:path>
            </a:pathLst>
          </a:custGeom>
          <a:blipFill rotWithShape="1">
            <a:blip r:embed="rId3">
              <a:alphaModFix amt="2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272;p14">
            <a:extLst>
              <a:ext uri="{FF2B5EF4-FFF2-40B4-BE49-F238E27FC236}">
                <a16:creationId xmlns:a16="http://schemas.microsoft.com/office/drawing/2014/main" id="{29756EB9-4F98-F928-AFE7-665015704656}"/>
              </a:ext>
            </a:extLst>
          </p:cNvPr>
          <p:cNvSpPr txBox="1"/>
          <p:nvPr/>
        </p:nvSpPr>
        <p:spPr>
          <a:xfrm>
            <a:off x="1975695" y="1738704"/>
            <a:ext cx="8240610" cy="1292662"/>
          </a:xfrm>
          <a:prstGeom prst="rect">
            <a:avLst/>
          </a:prstGeom>
          <a:noFill/>
          <a:ln>
            <a:noFill/>
          </a:ln>
        </p:spPr>
        <p:txBody>
          <a:bodyPr spcFirstLastPara="1" wrap="square" lIns="0" tIns="0" rIns="0" bIns="0" anchor="t" anchorCtr="0">
            <a:spAutoFit/>
          </a:bodyPr>
          <a:lstStyle/>
          <a:p>
            <a:pPr lvl="0" algn="ctr">
              <a:lnSpc>
                <a:spcPct val="150000"/>
              </a:lnSpc>
            </a:pPr>
            <a:r>
              <a:rPr lang="en-US" sz="2800" b="1" dirty="0" err="1">
                <a:solidFill>
                  <a:schemeClr val="dk1"/>
                </a:solidFill>
                <a:latin typeface="UTM Avo" panose="02040603050506020204" pitchFamily="18" charset="0"/>
                <a:ea typeface="Arial"/>
                <a:cs typeface="Arial"/>
                <a:sym typeface="Arial"/>
              </a:rPr>
              <a:t>Đọc</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bài</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đọc</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trong</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Tiết</a:t>
            </a:r>
            <a:r>
              <a:rPr lang="en-US" sz="2800" b="1" dirty="0">
                <a:solidFill>
                  <a:schemeClr val="dk1"/>
                </a:solidFill>
                <a:latin typeface="UTM Avo" panose="02040603050506020204" pitchFamily="18" charset="0"/>
                <a:ea typeface="Arial"/>
                <a:cs typeface="Arial"/>
                <a:sym typeface="Arial"/>
              </a:rPr>
              <a:t> 3 SGK </a:t>
            </a:r>
            <a:r>
              <a:rPr lang="en-US" sz="2800" b="1" dirty="0" err="1">
                <a:solidFill>
                  <a:schemeClr val="dk1"/>
                </a:solidFill>
                <a:latin typeface="UTM Avo" panose="02040603050506020204" pitchFamily="18" charset="0"/>
                <a:ea typeface="Arial"/>
                <a:cs typeface="Arial"/>
                <a:sym typeface="Arial"/>
              </a:rPr>
              <a:t>trang</a:t>
            </a:r>
            <a:r>
              <a:rPr lang="en-US" sz="2800" b="1" dirty="0">
                <a:solidFill>
                  <a:schemeClr val="dk1"/>
                </a:solidFill>
                <a:latin typeface="UTM Avo" panose="02040603050506020204" pitchFamily="18" charset="0"/>
                <a:ea typeface="Arial"/>
                <a:cs typeface="Arial"/>
                <a:sym typeface="Arial"/>
              </a:rPr>
              <a:t> 65 </a:t>
            </a:r>
            <a:r>
              <a:rPr lang="en-US" sz="2800" b="1" dirty="0" err="1">
                <a:solidFill>
                  <a:schemeClr val="dk1"/>
                </a:solidFill>
                <a:latin typeface="UTM Avo" panose="02040603050506020204" pitchFamily="18" charset="0"/>
                <a:ea typeface="Arial"/>
                <a:cs typeface="Arial"/>
                <a:sym typeface="Arial"/>
              </a:rPr>
              <a:t>và</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thực</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hiện</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những</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yêu</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cầu</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sau</a:t>
            </a:r>
            <a:r>
              <a:rPr lang="en-US" sz="2800" b="1" dirty="0">
                <a:solidFill>
                  <a:schemeClr val="dk1"/>
                </a:solidFill>
                <a:latin typeface="UTM Avo" panose="02040603050506020204" pitchFamily="18" charset="0"/>
                <a:ea typeface="Arial"/>
                <a:cs typeface="Arial"/>
                <a:sym typeface="Arial"/>
              </a:rPr>
              <a:t>:</a:t>
            </a:r>
          </a:p>
        </p:txBody>
      </p:sp>
      <p:sp>
        <p:nvSpPr>
          <p:cNvPr id="15" name="Google Shape;274;p14">
            <a:extLst>
              <a:ext uri="{FF2B5EF4-FFF2-40B4-BE49-F238E27FC236}">
                <a16:creationId xmlns:a16="http://schemas.microsoft.com/office/drawing/2014/main" id="{B8F998B8-8FC2-E1F1-5776-244736ED8597}"/>
              </a:ext>
            </a:extLst>
          </p:cNvPr>
          <p:cNvSpPr txBox="1"/>
          <p:nvPr/>
        </p:nvSpPr>
        <p:spPr>
          <a:xfrm>
            <a:off x="1262301" y="3238198"/>
            <a:ext cx="9975715" cy="2308284"/>
          </a:xfrm>
          <a:prstGeom prst="rect">
            <a:avLst/>
          </a:prstGeom>
          <a:noFill/>
          <a:ln>
            <a:noFill/>
          </a:ln>
        </p:spPr>
        <p:txBody>
          <a:bodyPr spcFirstLastPara="1" wrap="square" lIns="91425" tIns="45700" rIns="91425" bIns="45700" anchor="t" anchorCtr="0">
            <a:spAutoFit/>
          </a:bodyPr>
          <a:lstStyle/>
          <a:p>
            <a:pPr marL="457200" indent="-457200" algn="just">
              <a:lnSpc>
                <a:spcPct val="150000"/>
              </a:lnSpc>
              <a:buFont typeface="+mj-lt"/>
              <a:buAutoNum type="arabicPeriod"/>
            </a:pPr>
            <a:r>
              <a:rPr lang="vi-VN" sz="2400" dirty="0">
                <a:solidFill>
                  <a:schemeClr val="dk1"/>
                </a:solidFill>
                <a:latin typeface="UTM Avo" panose="02040603050506020204" pitchFamily="18" charset="0"/>
                <a:cs typeface="Arial"/>
              </a:rPr>
              <a:t>Tìm các dấu ngoặc kép trong đoạn văn trên.</a:t>
            </a:r>
          </a:p>
          <a:p>
            <a:pPr marL="457200" indent="-457200" algn="just">
              <a:lnSpc>
                <a:spcPct val="150000"/>
              </a:lnSpc>
              <a:buFont typeface="+mj-lt"/>
              <a:buAutoNum type="arabicPeriod"/>
            </a:pPr>
            <a:r>
              <a:rPr lang="vi-VN" sz="2400" dirty="0">
                <a:solidFill>
                  <a:schemeClr val="dk1"/>
                </a:solidFill>
                <a:latin typeface="UTM Avo" panose="02040603050506020204" pitchFamily="18" charset="0"/>
                <a:cs typeface="Arial"/>
              </a:rPr>
              <a:t>Các dấu ngoặc kép trong đoạn văn trên được dùng làm gì?</a:t>
            </a:r>
          </a:p>
          <a:p>
            <a:pPr marL="457200" indent="-457200" algn="just">
              <a:lnSpc>
                <a:spcPct val="150000"/>
              </a:lnSpc>
              <a:buFont typeface="+mj-lt"/>
              <a:buAutoNum type="arabicPeriod"/>
            </a:pPr>
            <a:r>
              <a:rPr lang="vi-VN" sz="2400" dirty="0">
                <a:solidFill>
                  <a:schemeClr val="dk1"/>
                </a:solidFill>
                <a:latin typeface="UTM Avo" panose="02040603050506020204" pitchFamily="18" charset="0"/>
                <a:cs typeface="Arial"/>
              </a:rPr>
              <a:t>Viết một đoạn văn ngắn kể về những bộ phim họat hình mà em đã xem, trong đó có sử dụng dấu ngoặc kép.</a:t>
            </a:r>
          </a:p>
        </p:txBody>
      </p:sp>
    </p:spTree>
    <p:extLst>
      <p:ext uri="{BB962C8B-B14F-4D97-AF65-F5344CB8AC3E}">
        <p14:creationId xmlns:p14="http://schemas.microsoft.com/office/powerpoint/2010/main" val="198663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82;p15">
            <a:extLst>
              <a:ext uri="{FF2B5EF4-FFF2-40B4-BE49-F238E27FC236}">
                <a16:creationId xmlns:a16="http://schemas.microsoft.com/office/drawing/2014/main" id="{26917D87-EFD7-82A0-7A3F-7F00762654A4}"/>
              </a:ext>
            </a:extLst>
          </p:cNvPr>
          <p:cNvSpPr/>
          <p:nvPr/>
        </p:nvSpPr>
        <p:spPr>
          <a:xfrm>
            <a:off x="204279" y="1658716"/>
            <a:ext cx="1925555" cy="604870"/>
          </a:xfrm>
          <a:prstGeom prst="roundRect">
            <a:avLst>
              <a:gd name="adj" fmla="val 50000"/>
            </a:avLst>
          </a:prstGeom>
          <a:solidFill>
            <a:srgbClr val="FFCC4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2400" b="1" dirty="0">
                <a:solidFill>
                  <a:schemeClr val="bg1"/>
                </a:solidFill>
                <a:latin typeface="UTM Avo" panose="02040603050506020204" pitchFamily="18" charset="0"/>
                <a:ea typeface="Calibri"/>
                <a:cs typeface="Calibri"/>
                <a:sym typeface="Calibri"/>
              </a:rPr>
              <a:t>Câu 1, 2</a:t>
            </a:r>
          </a:p>
        </p:txBody>
      </p:sp>
      <p:sp>
        <p:nvSpPr>
          <p:cNvPr id="4" name="Rectangle 3">
            <a:extLst>
              <a:ext uri="{FF2B5EF4-FFF2-40B4-BE49-F238E27FC236}">
                <a16:creationId xmlns:a16="http://schemas.microsoft.com/office/drawing/2014/main" id="{4AA1CC17-911C-9B69-607F-33EE6BF700CB}"/>
              </a:ext>
            </a:extLst>
          </p:cNvPr>
          <p:cNvSpPr/>
          <p:nvPr/>
        </p:nvSpPr>
        <p:spPr>
          <a:xfrm>
            <a:off x="56064" y="5081027"/>
            <a:ext cx="12192000" cy="1776973"/>
          </a:xfrm>
          <a:prstGeom prst="rect">
            <a:avLst/>
          </a:prstGeom>
          <a:solidFill>
            <a:srgbClr val="FFFAF7"/>
          </a:solidFill>
          <a:ln>
            <a:solidFill>
              <a:srgbClr val="FE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60;p13">
            <a:extLst>
              <a:ext uri="{FF2B5EF4-FFF2-40B4-BE49-F238E27FC236}">
                <a16:creationId xmlns:a16="http://schemas.microsoft.com/office/drawing/2014/main" id="{32FCEB39-0626-1DA6-6B01-8694EBA21766}"/>
              </a:ext>
            </a:extLst>
          </p:cNvPr>
          <p:cNvSpPr txBox="1"/>
          <p:nvPr/>
        </p:nvSpPr>
        <p:spPr>
          <a:xfrm>
            <a:off x="204279" y="2292461"/>
            <a:ext cx="11783439" cy="3693319"/>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indent="855663" algn="l">
              <a:lnSpc>
                <a:spcPct val="125000"/>
              </a:lnSpc>
            </a:pPr>
            <a:r>
              <a:rPr lang="vi-VN" sz="2400" b="0" dirty="0">
                <a:solidFill>
                  <a:schemeClr val="bg1"/>
                </a:solidFill>
                <a:sym typeface="Arial"/>
              </a:rPr>
              <a:t>Vừa chia tay với “Những mảnh ghép cảm xúc”, kh</a:t>
            </a:r>
            <a:r>
              <a:rPr lang="en-US" sz="2400" b="0" dirty="0">
                <a:solidFill>
                  <a:schemeClr val="bg1"/>
                </a:solidFill>
                <a:sym typeface="Arial"/>
              </a:rPr>
              <a:t>á</a:t>
            </a:r>
            <a:r>
              <a:rPr lang="vi-VN" sz="2400" b="0" dirty="0">
                <a:solidFill>
                  <a:schemeClr val="bg1"/>
                </a:solidFill>
                <a:sym typeface="Arial"/>
              </a:rPr>
              <a:t>n giả nhí lại sắp được thết đãi một bộ phim tuyệt vời khác của xưởng phim hoạt hình Pi-xa có tên là “Chú khủng long tốt bụng”. Bộ phim kể về chú khủng long màu xanh lá có tên A-lo không may bị cuốn trôi theo một dòng sông chảy xiết và lạc mất gia đình. Từ đây, chú bắt đầu cuộc hành trình của riêng mình và may mắn tìm được người bạn đồng hành là cậu bé Sì-pót, cùng nhau chu du qua những nơi khắc nghiệt và bí ẩn. A-lo dần học được cách đối đầu với nỗi sợ của mình và phát hiện ra khả năng tiềm ẩn bấy lâu.</a:t>
            </a:r>
            <a:endParaRPr sz="2400" b="0" dirty="0">
              <a:solidFill>
                <a:schemeClr val="bg1"/>
              </a:solidFill>
              <a:sym typeface="Arial"/>
            </a:endParaRPr>
          </a:p>
        </p:txBody>
      </p:sp>
      <p:sp>
        <p:nvSpPr>
          <p:cNvPr id="6" name="Oval 5">
            <a:extLst>
              <a:ext uri="{FF2B5EF4-FFF2-40B4-BE49-F238E27FC236}">
                <a16:creationId xmlns:a16="http://schemas.microsoft.com/office/drawing/2014/main" id="{FFD2D13B-E424-E53A-0B0C-D46AA7E80872}"/>
              </a:ext>
            </a:extLst>
          </p:cNvPr>
          <p:cNvSpPr/>
          <p:nvPr/>
        </p:nvSpPr>
        <p:spPr>
          <a:xfrm>
            <a:off x="3407343" y="2194559"/>
            <a:ext cx="462013" cy="46201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040A2BC-429B-775E-FC3E-D7CEC98324E9}"/>
              </a:ext>
            </a:extLst>
          </p:cNvPr>
          <p:cNvSpPr/>
          <p:nvPr/>
        </p:nvSpPr>
        <p:spPr>
          <a:xfrm>
            <a:off x="7771100" y="2194558"/>
            <a:ext cx="462013" cy="46201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62D4C6F-5428-C2A8-3951-B0875A6A2118}"/>
              </a:ext>
            </a:extLst>
          </p:cNvPr>
          <p:cNvSpPr/>
          <p:nvPr/>
        </p:nvSpPr>
        <p:spPr>
          <a:xfrm>
            <a:off x="56064" y="3103703"/>
            <a:ext cx="462013" cy="46201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FF85C9F-2B12-08C5-36F0-F4E8BFEDA634}"/>
              </a:ext>
            </a:extLst>
          </p:cNvPr>
          <p:cNvSpPr/>
          <p:nvPr/>
        </p:nvSpPr>
        <p:spPr>
          <a:xfrm>
            <a:off x="3925840" y="3103703"/>
            <a:ext cx="462013" cy="46201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09;p23">
            <a:extLst>
              <a:ext uri="{FF2B5EF4-FFF2-40B4-BE49-F238E27FC236}">
                <a16:creationId xmlns:a16="http://schemas.microsoft.com/office/drawing/2014/main" id="{DD0AAD3F-3903-EA40-1788-CF010AA03AB5}"/>
              </a:ext>
            </a:extLst>
          </p:cNvPr>
          <p:cNvSpPr/>
          <p:nvPr/>
        </p:nvSpPr>
        <p:spPr>
          <a:xfrm>
            <a:off x="2254736" y="5985780"/>
            <a:ext cx="8540264" cy="811242"/>
          </a:xfrm>
          <a:prstGeom prst="roundRect">
            <a:avLst>
              <a:gd name="adj" fmla="val 16667"/>
            </a:avLst>
          </a:prstGeom>
          <a:solidFill>
            <a:schemeClr val="lt1"/>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just" rtl="0">
              <a:spcBef>
                <a:spcPts val="0"/>
              </a:spcBef>
              <a:spcAft>
                <a:spcPts val="0"/>
              </a:spcAft>
              <a:buClr>
                <a:srgbClr val="000000"/>
              </a:buClr>
              <a:buSzPts val="3600"/>
            </a:pPr>
            <a:r>
              <a:rPr lang="vi-VN" sz="2400" dirty="0">
                <a:solidFill>
                  <a:schemeClr val="bg1"/>
                </a:solidFill>
                <a:latin typeface="UTM Avo" panose="02040603050506020204" pitchFamily="18" charset="0"/>
                <a:ea typeface="Calibri"/>
                <a:cs typeface="Calibri"/>
                <a:sym typeface="Calibri"/>
              </a:rPr>
              <a:t>Các dấu ngoặc kép trong đoạn văn trên được dùng để đánh dấu tên các bộ phim.</a:t>
            </a:r>
            <a:endParaRPr sz="2400" dirty="0">
              <a:solidFill>
                <a:schemeClr val="bg1"/>
              </a:solidFill>
              <a:latin typeface="UTM Avo" panose="02040603050506020204" pitchFamily="18" charset="0"/>
              <a:ea typeface="Calibri"/>
              <a:cs typeface="Calibri"/>
            </a:endParaRPr>
          </a:p>
        </p:txBody>
      </p:sp>
      <p:sp>
        <p:nvSpPr>
          <p:cNvPr id="11" name="Google Shape;410;p23">
            <a:extLst>
              <a:ext uri="{FF2B5EF4-FFF2-40B4-BE49-F238E27FC236}">
                <a16:creationId xmlns:a16="http://schemas.microsoft.com/office/drawing/2014/main" id="{574350E7-592B-C394-62CC-1E9CF0F39758}"/>
              </a:ext>
            </a:extLst>
          </p:cNvPr>
          <p:cNvSpPr/>
          <p:nvPr/>
        </p:nvSpPr>
        <p:spPr>
          <a:xfrm>
            <a:off x="767914" y="6038833"/>
            <a:ext cx="1258172" cy="705136"/>
          </a:xfrm>
          <a:prstGeom prst="notchedRightArrow">
            <a:avLst>
              <a:gd name="adj1" fmla="val 50000"/>
              <a:gd name="adj2" fmla="val 76830"/>
            </a:avLst>
          </a:prstGeom>
          <a:solidFill>
            <a:srgbClr val="C00000"/>
          </a:solid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4492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6" name="Google Shape;282;p15">
            <a:extLst>
              <a:ext uri="{FF2B5EF4-FFF2-40B4-BE49-F238E27FC236}">
                <a16:creationId xmlns:a16="http://schemas.microsoft.com/office/drawing/2014/main" id="{7CACFCBA-7054-6FF3-8CCF-90C0EC11F5E4}"/>
              </a:ext>
            </a:extLst>
          </p:cNvPr>
          <p:cNvSpPr/>
          <p:nvPr/>
        </p:nvSpPr>
        <p:spPr>
          <a:xfrm>
            <a:off x="2919961" y="1461261"/>
            <a:ext cx="9078627" cy="968983"/>
          </a:xfrm>
          <a:prstGeom prst="roundRect">
            <a:avLst>
              <a:gd name="adj" fmla="val 40259"/>
            </a:avLst>
          </a:prstGeom>
          <a:solidFill>
            <a:srgbClr val="FFCC4D"/>
          </a:solidFill>
          <a:ln>
            <a:noFill/>
          </a:ln>
        </p:spPr>
        <p:txBody>
          <a:bodyPr spcFirstLastPara="1" wrap="square" lIns="91425" tIns="45700" rIns="91425" bIns="45700" anchor="ctr" anchorCtr="0">
            <a:noAutofit/>
          </a:bodyPr>
          <a:lstStyle/>
          <a:p>
            <a:pPr lvl="0"/>
            <a:r>
              <a:rPr lang="vi-VN" sz="2400" b="1" dirty="0">
                <a:solidFill>
                  <a:schemeClr val="bg1"/>
                </a:solidFill>
                <a:latin typeface="UTM Avo" panose="02040603050506020204" pitchFamily="18" charset="0"/>
                <a:ea typeface="Calibri"/>
                <a:cs typeface="Calibri"/>
                <a:sym typeface="Calibri"/>
              </a:rPr>
              <a:t>Bài </a:t>
            </a:r>
            <a:r>
              <a:rPr lang="en-US" sz="2400" b="1" dirty="0">
                <a:solidFill>
                  <a:schemeClr val="bg1"/>
                </a:solidFill>
                <a:latin typeface="UTM Avo" panose="02040603050506020204" pitchFamily="18" charset="0"/>
                <a:ea typeface="Calibri"/>
                <a:cs typeface="Calibri"/>
                <a:sym typeface="Calibri"/>
              </a:rPr>
              <a:t>3</a:t>
            </a:r>
            <a:r>
              <a:rPr lang="vi-VN" sz="2400" b="1" dirty="0">
                <a:solidFill>
                  <a:schemeClr val="bg1"/>
                </a:solidFill>
                <a:latin typeface="UTM Avo" panose="02040603050506020204" pitchFamily="18" charset="0"/>
                <a:ea typeface="Calibri"/>
                <a:cs typeface="Calibri"/>
                <a:sym typeface="Calibri"/>
              </a:rPr>
              <a:t>: </a:t>
            </a:r>
            <a:r>
              <a:rPr lang="vi-VN" sz="2400" dirty="0">
                <a:solidFill>
                  <a:schemeClr val="bg1"/>
                </a:solidFill>
                <a:latin typeface="UTM Avo" panose="02040603050506020204" pitchFamily="18" charset="0"/>
                <a:ea typeface="Calibri"/>
                <a:cs typeface="Calibri"/>
                <a:sym typeface="Calibri"/>
              </a:rPr>
              <a:t>Một đoạn văn ngắn kể về những bộ phim họat hình mà em đã xem, trong đó có sử dụng dấu ngoặc kép.</a:t>
            </a:r>
          </a:p>
        </p:txBody>
      </p:sp>
      <p:sp>
        <p:nvSpPr>
          <p:cNvPr id="5" name="TextBox 4">
            <a:extLst>
              <a:ext uri="{FF2B5EF4-FFF2-40B4-BE49-F238E27FC236}">
                <a16:creationId xmlns:a16="http://schemas.microsoft.com/office/drawing/2014/main" id="{044DBAB4-9B2C-18C3-2152-8E9963B2D002}"/>
              </a:ext>
            </a:extLst>
          </p:cNvPr>
          <p:cNvSpPr txBox="1"/>
          <p:nvPr/>
        </p:nvSpPr>
        <p:spPr>
          <a:xfrm>
            <a:off x="412750" y="2591848"/>
            <a:ext cx="11366500" cy="3268587"/>
          </a:xfrm>
          <a:prstGeom prst="rect">
            <a:avLst/>
          </a:prstGeom>
          <a:noFill/>
        </p:spPr>
        <p:txBody>
          <a:bodyPr wrap="square">
            <a:spAutoFit/>
          </a:bodyPr>
          <a:lstStyle/>
          <a:p>
            <a:pPr marR="0" lvl="0" indent="914400" algn="just" rtl="0">
              <a:lnSpc>
                <a:spcPct val="125000"/>
              </a:lnSpc>
              <a:spcBef>
                <a:spcPts val="0"/>
              </a:spcBef>
              <a:spcAft>
                <a:spcPts val="0"/>
              </a:spcAft>
              <a:buNone/>
            </a:pPr>
            <a:r>
              <a:rPr lang="vi-VN" sz="2400" b="0" i="0" dirty="0">
                <a:solidFill>
                  <a:schemeClr val="dk1"/>
                </a:solidFill>
                <a:latin typeface="UTM Avo" panose="02040603050506020204" pitchFamily="18" charset="0"/>
                <a:ea typeface="Calibri"/>
                <a:cs typeface="Calibri"/>
                <a:sym typeface="Calibri"/>
              </a:rPr>
              <a:t>Cuối tuần trước, em đã cũng anh trai xem hai bộ phim hoạt hình về khủng long rất hay, đó là bộ phim “Chú khủng long của Nô-bi-ta” và “Chú khủng long tốt bụng”. Bộ phim đầu tiên kể về hành trình đưa khủng long về thời nguyên thủy của Nô- bi-ta, Đô-rê-mon cùng nhóm bạn thân của mình. Các cậu ấy đã phải vượ</a:t>
            </a:r>
            <a:r>
              <a:rPr lang="en-US" sz="2400" b="0" i="0" dirty="0">
                <a:solidFill>
                  <a:schemeClr val="dk1"/>
                </a:solidFill>
                <a:latin typeface="UTM Avo" panose="02040603050506020204" pitchFamily="18" charset="0"/>
                <a:ea typeface="Calibri"/>
                <a:cs typeface="Calibri"/>
                <a:sym typeface="Calibri"/>
              </a:rPr>
              <a:t>t</a:t>
            </a:r>
            <a:r>
              <a:rPr lang="vi-VN" sz="2400" b="0" i="0" dirty="0">
                <a:solidFill>
                  <a:schemeClr val="dk1"/>
                </a:solidFill>
                <a:latin typeface="UTM Avo" panose="02040603050506020204" pitchFamily="18" charset="0"/>
                <a:ea typeface="Calibri"/>
                <a:cs typeface="Calibri"/>
                <a:sym typeface="Calibri"/>
              </a:rPr>
              <a:t> qua rất nhiều các khó khăn, thử thách, thoát khỏi sự truy đuổi của nhóm tội phạm buôn bán khủng long. Cuối cùng cả nhóm đã cùng nhau thành công hoàn thành nhiệm vụ.</a:t>
            </a:r>
          </a:p>
        </p:txBody>
      </p:sp>
    </p:spTree>
    <p:extLst>
      <p:ext uri="{BB962C8B-B14F-4D97-AF65-F5344CB8AC3E}">
        <p14:creationId xmlns:p14="http://schemas.microsoft.com/office/powerpoint/2010/main" val="134291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A9D6555-968B-E8B6-C3C7-7A3115E1B4D8}"/>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16367E3D-CEAB-EC12-9645-BCB9EA2E79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8ADFD9B5-1E77-C074-AD05-FF7AA72C191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2" descr="Chú Mèo Hồng, Con Mèo Hồng, Chú Mèo Ngộ Nghĩnh 5 - KhoThietKe.Net">
            <a:extLst>
              <a:ext uri="{FF2B5EF4-FFF2-40B4-BE49-F238E27FC236}">
                <a16:creationId xmlns:a16="http://schemas.microsoft.com/office/drawing/2014/main" id="{059E55D6-6147-1B52-7FD3-488B8FDB22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7800475" y="1725021"/>
            <a:ext cx="1511165" cy="12082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ú Mèo Hồng, Con Mèo Hồng, Chú Mèo Ngộ Nghĩnh 5 - KhoThietKe.Net">
            <a:extLst>
              <a:ext uri="{FF2B5EF4-FFF2-40B4-BE49-F238E27FC236}">
                <a16:creationId xmlns:a16="http://schemas.microsoft.com/office/drawing/2014/main" id="{2CB5BFE8-8775-8CE6-60B7-F7673DE23D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2437596" y="1725022"/>
            <a:ext cx="1511165" cy="12082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FE76EED7-5E94-41AC-9BF8-D886404C870F}"/>
              </a:ext>
            </a:extLst>
          </p:cNvPr>
          <p:cNvSpPr/>
          <p:nvPr/>
        </p:nvSpPr>
        <p:spPr>
          <a:xfrm>
            <a:off x="683393"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Ôn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tập</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các</a:t>
            </a:r>
            <a:r>
              <a:rPr lang="en-US" sz="2400" dirty="0">
                <a:solidFill>
                  <a:schemeClr val="accent2"/>
                </a:solidFill>
                <a:latin typeface="UTM Avo" panose="02040603050506020204" pitchFamily="18" charset="0"/>
              </a:rPr>
              <a:t> </a:t>
            </a:r>
          </a:p>
          <a:p>
            <a:pPr algn="ctr"/>
            <a:r>
              <a:rPr lang="en-US" sz="2400" dirty="0" err="1">
                <a:solidFill>
                  <a:schemeClr val="accent2"/>
                </a:solidFill>
                <a:latin typeface="UTM Avo" panose="02040603050506020204" pitchFamily="18" charset="0"/>
              </a:rPr>
              <a:t>kiến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thức</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đã</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học</a:t>
            </a:r>
            <a:endParaRPr lang="en-US" sz="2400" dirty="0">
              <a:solidFill>
                <a:schemeClr val="accent2"/>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4203F28-C0A7-BF6B-0E20-7AC524112434}"/>
              </a:ext>
            </a:extLst>
          </p:cNvPr>
          <p:cNvSpPr/>
          <p:nvPr/>
        </p:nvSpPr>
        <p:spPr>
          <a:xfrm>
            <a:off x="5953225"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Chuẩn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bị</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nội</a:t>
            </a:r>
            <a:r>
              <a:rPr lang="en-US" sz="2400" dirty="0">
                <a:solidFill>
                  <a:schemeClr val="accent2"/>
                </a:solidFill>
                <a:latin typeface="UTM Avo" panose="02040603050506020204" pitchFamily="18" charset="0"/>
              </a:rPr>
              <a:t> dung </a:t>
            </a:r>
            <a:r>
              <a:rPr lang="en-US" sz="2400" dirty="0" err="1">
                <a:solidFill>
                  <a:schemeClr val="accent2"/>
                </a:solidFill>
                <a:latin typeface="UTM Avo" panose="02040603050506020204" pitchFamily="18" charset="0"/>
              </a:rPr>
              <a:t>tiết</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sau</a:t>
            </a:r>
            <a:r>
              <a:rPr lang="en-US" sz="2400"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Ôn</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tập</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giữa</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kì</a:t>
            </a:r>
            <a:r>
              <a:rPr lang="en-US" sz="2400" b="1" dirty="0">
                <a:solidFill>
                  <a:schemeClr val="accent2"/>
                </a:solidFill>
                <a:latin typeface="UTM Avo" panose="02040603050506020204" pitchFamily="18" charset="0"/>
              </a:rPr>
              <a:t> 1 </a:t>
            </a:r>
          </a:p>
          <a:p>
            <a:pPr algn="ctr"/>
            <a:r>
              <a:rPr lang="en-US" sz="2400" b="1" dirty="0">
                <a:solidFill>
                  <a:schemeClr val="accent2"/>
                </a:solidFill>
                <a:latin typeface="UTM Avo" panose="02040603050506020204" pitchFamily="18" charset="0"/>
              </a:rPr>
              <a:t>(</a:t>
            </a:r>
            <a:r>
              <a:rPr lang="en-US" sz="2400" b="1" dirty="0" err="1">
                <a:solidFill>
                  <a:schemeClr val="accent2"/>
                </a:solidFill>
                <a:latin typeface="UTM Avo" panose="02040603050506020204" pitchFamily="18" charset="0"/>
              </a:rPr>
              <a:t>Tiết</a:t>
            </a:r>
            <a:r>
              <a:rPr lang="en-US" sz="2400" b="1" dirty="0">
                <a:solidFill>
                  <a:schemeClr val="accent2"/>
                </a:solidFill>
                <a:latin typeface="UTM Avo" panose="02040603050506020204" pitchFamily="18" charset="0"/>
              </a:rPr>
              <a:t> 4)</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9-Ôn tập giữa kì I-Tiết 2</Template>
  <TotalTime>126</TotalTime>
  <Words>691</Words>
  <Application>Microsoft Office PowerPoint</Application>
  <PresentationFormat>Widescreen</PresentationFormat>
  <Paragraphs>43</Paragraphs>
  <Slides>13</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13</vt:i4>
      </vt:variant>
    </vt:vector>
  </HeadingPairs>
  <TitlesOfParts>
    <vt:vector size="21" baseType="lpstr">
      <vt:lpstr>iCiel Cadena</vt:lpstr>
      <vt:lpstr>Arial</vt:lpstr>
      <vt:lpstr>Calibri Light</vt:lpstr>
      <vt:lpstr>UTM Avo</vt:lpstr>
      <vt:lpstr>Calibri</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7</cp:revision>
  <dcterms:created xsi:type="dcterms:W3CDTF">2023-10-25T14:17:27Z</dcterms:created>
  <dcterms:modified xsi:type="dcterms:W3CDTF">2023-10-27T07:37:24Z</dcterms:modified>
</cp:coreProperties>
</file>