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  <p:sldMasterId id="2147483684" r:id="rId2"/>
    <p:sldMasterId id="2147483696" r:id="rId3"/>
  </p:sldMasterIdLst>
  <p:notesMasterIdLst>
    <p:notesMasterId r:id="rId17"/>
  </p:notesMasterIdLst>
  <p:sldIdLst>
    <p:sldId id="256" r:id="rId4"/>
    <p:sldId id="258" r:id="rId5"/>
    <p:sldId id="314" r:id="rId6"/>
    <p:sldId id="299" r:id="rId7"/>
    <p:sldId id="305" r:id="rId8"/>
    <p:sldId id="315" r:id="rId9"/>
    <p:sldId id="317" r:id="rId10"/>
    <p:sldId id="263" r:id="rId11"/>
    <p:sldId id="270" r:id="rId12"/>
    <p:sldId id="318" r:id="rId13"/>
    <p:sldId id="319" r:id="rId14"/>
    <p:sldId id="279" r:id="rId15"/>
    <p:sldId id="280" r:id="rId16"/>
  </p:sldIdLst>
  <p:sldSz cx="12192000" cy="6858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alibri Light" panose="020F0302020204030204" pitchFamily="34" charset="0"/>
      <p:regular r:id="rId22"/>
      <p:italic r:id="rId23"/>
    </p:embeddedFont>
    <p:embeddedFont>
      <p:font typeface="UTM Avo" panose="02040603050506020204" pitchFamily="18" charset="0"/>
      <p:regular r:id="rId24"/>
      <p:bold r:id="rId25"/>
      <p:italic r:id="rId26"/>
      <p:boldItalic r:id="rId27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  <a:srgbClr val="FFFFFF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4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3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7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6.fntdata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font" Target="fonts/font2.fntdata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79C56-6DAA-494A-B0B7-71F262502AD6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2B2F3-1DE3-42E0-A402-B4826F0D7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1 </a:t>
            </a:r>
            <a:r>
              <a:rPr lang="en-US" dirty="0" err="1"/>
              <a:t>lần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những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đúng</a:t>
            </a:r>
            <a:endParaRPr lang="en-US" dirty="0"/>
          </a:p>
          <a:p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thêm</a:t>
            </a:r>
            <a:r>
              <a:rPr lang="en-US" dirty="0"/>
              <a:t> 1 </a:t>
            </a:r>
            <a:r>
              <a:rPr lang="en-US" dirty="0" err="1"/>
              <a:t>lần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slide </a:t>
            </a:r>
            <a:r>
              <a:rPr lang="en-US" dirty="0" err="1"/>
              <a:t>tiếp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B2F3-1DE3-42E0-A402-B4826F0D7F2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324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0796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0996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570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9344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4028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2137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8706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2782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5208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784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8635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9777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0870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0086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9069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6085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247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9817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9395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9552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6918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615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158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294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61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audio" Target="../media/audio2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61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61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9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7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microsoft.com/office/2007/relationships/hdphoto" Target="../media/hdphoto2.wdp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3A7158-F256-0F37-DC68-7D8AA6BFCB04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4A85AF-B5D2-9AE2-F443-FFA2E121B5BA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E2DA8A9E-0953-ED8C-7BAC-84F79CDCD854}"/>
              </a:ext>
            </a:extLst>
          </p:cNvPr>
          <p:cNvSpPr txBox="1">
            <a:spLocks/>
          </p:cNvSpPr>
          <p:nvPr/>
        </p:nvSpPr>
        <p:spPr>
          <a:xfrm>
            <a:off x="-521891" y="1693867"/>
            <a:ext cx="13235781" cy="3470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8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lang="en-US" sz="5200" b="1" kern="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Góc</a:t>
            </a:r>
            <a:r>
              <a:rPr lang="en-US" sz="5200" b="1" kern="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kern="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sáng</a:t>
            </a:r>
            <a:r>
              <a:rPr lang="en-US" sz="5200" b="1" kern="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kern="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tạo</a:t>
            </a:r>
            <a:r>
              <a:rPr lang="en-US" sz="5200" b="1" kern="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lang="en-US" sz="5200" b="1" kern="0" dirty="0" err="1">
                <a:solidFill>
                  <a:srgbClr val="FF0000"/>
                </a:solidFill>
                <a:latin typeface="UTM Avo" panose="02040603050506020204" pitchFamily="18" charset="0"/>
              </a:rPr>
              <a:t>Ngày</a:t>
            </a:r>
            <a:r>
              <a:rPr lang="en-US" sz="5200" b="1" kern="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200" b="1" kern="0" dirty="0" err="1">
                <a:solidFill>
                  <a:srgbClr val="FF0000"/>
                </a:solidFill>
                <a:latin typeface="UTM Avo" panose="02040603050506020204" pitchFamily="18" charset="0"/>
              </a:rPr>
              <a:t>hội</a:t>
            </a:r>
            <a:r>
              <a:rPr lang="en-US" sz="5200" b="1" kern="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200" b="1" kern="0" dirty="0" err="1">
                <a:solidFill>
                  <a:srgbClr val="FF0000"/>
                </a:solidFill>
                <a:latin typeface="UTM Avo" panose="02040603050506020204" pitchFamily="18" charset="0"/>
              </a:rPr>
              <a:t>đọc</a:t>
            </a:r>
            <a:r>
              <a:rPr lang="en-US" sz="5200" b="1" kern="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200" b="1" kern="0" dirty="0" err="1">
                <a:solidFill>
                  <a:srgbClr val="FF0000"/>
                </a:solidFill>
                <a:latin typeface="UTM Avo" panose="02040603050506020204" pitchFamily="18" charset="0"/>
              </a:rPr>
              <a:t>sách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3516414-F820-611A-9AC8-B550F518837F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8894F3CE-F284-BB80-B89A-2F8A2030FE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3FBDED2-88C4-9967-729A-DA1722285FB0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7718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3E768D3-CBB5-0632-B06E-92DFC1DA5E2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2" t="37732" r="54067" b="15289"/>
          <a:stretch/>
        </p:blipFill>
        <p:spPr>
          <a:xfrm>
            <a:off x="542689" y="2374358"/>
            <a:ext cx="1652596" cy="2705986"/>
          </a:xfrm>
          <a:prstGeom prst="rect">
            <a:avLst/>
          </a:prstGeom>
        </p:spPr>
      </p:pic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8EEE9AD5-CA56-FF0F-C3BC-7F9FF127CF5B}"/>
              </a:ext>
            </a:extLst>
          </p:cNvPr>
          <p:cNvSpPr/>
          <p:nvPr/>
        </p:nvSpPr>
        <p:spPr>
          <a:xfrm>
            <a:off x="3190875" y="1683657"/>
            <a:ext cx="5810250" cy="1745343"/>
          </a:xfrm>
          <a:prstGeom prst="wedgeRoundRectCallout">
            <a:avLst>
              <a:gd name="adj1" fmla="val -67568"/>
              <a:gd name="adj2" fmla="val 34510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Cũng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gáy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cũng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ruột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đàng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hoàng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</a:endParaRPr>
          </a:p>
          <a:p>
            <a:pPr algn="ctr"/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Cổ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kim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nhân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loại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thế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gian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đều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cần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</a:p>
          <a:p>
            <a:pPr algn="r"/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</a:rPr>
              <a:t>Là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</a:rPr>
              <a:t>cái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</a:rPr>
              <a:t>gì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8C10908-EA56-496B-4CB2-FB84DF5BD64A}"/>
              </a:ext>
            </a:extLst>
          </p:cNvPr>
          <p:cNvSpPr/>
          <p:nvPr/>
        </p:nvSpPr>
        <p:spPr>
          <a:xfrm>
            <a:off x="2196419" y="3921136"/>
            <a:ext cx="3715896" cy="6858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rgbClr val="666666"/>
              </a:solidFill>
              <a:latin typeface="UTM Avo" panose="02040603050506020204" pitchFamily="18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E73CFF9-889E-6976-F7B4-8D435230A16B}"/>
              </a:ext>
            </a:extLst>
          </p:cNvPr>
          <p:cNvSpPr/>
          <p:nvPr/>
        </p:nvSpPr>
        <p:spPr>
          <a:xfrm>
            <a:off x="6568955" y="3921136"/>
            <a:ext cx="3715896" cy="6858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710104A-CBD6-7EAB-1AC0-F63973BB163D}"/>
              </a:ext>
            </a:extLst>
          </p:cNvPr>
          <p:cNvSpPr/>
          <p:nvPr/>
        </p:nvSpPr>
        <p:spPr>
          <a:xfrm>
            <a:off x="2197553" y="4931229"/>
            <a:ext cx="3715896" cy="6858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8C20C54-1593-353A-DCD9-A5C39FEC83CA}"/>
              </a:ext>
            </a:extLst>
          </p:cNvPr>
          <p:cNvSpPr/>
          <p:nvPr/>
        </p:nvSpPr>
        <p:spPr>
          <a:xfrm>
            <a:off x="6568953" y="4931229"/>
            <a:ext cx="3715896" cy="6858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8E6EB8-E2A6-B347-9A04-321CDDA29E56}"/>
              </a:ext>
            </a:extLst>
          </p:cNvPr>
          <p:cNvSpPr txBox="1"/>
          <p:nvPr/>
        </p:nvSpPr>
        <p:spPr>
          <a:xfrm>
            <a:off x="2264228" y="4075059"/>
            <a:ext cx="35936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UTM Avo" panose="02040603050506020204" pitchFamily="18" charset="0"/>
              </a:rPr>
              <a:t>A. </a:t>
            </a:r>
            <a:r>
              <a:rPr lang="en-US" sz="2000" b="1" dirty="0" err="1">
                <a:latin typeface="UTM Avo" panose="02040603050506020204" pitchFamily="18" charset="0"/>
              </a:rPr>
              <a:t>Máy</a:t>
            </a:r>
            <a:r>
              <a:rPr lang="en-US" sz="2000" b="1" dirty="0"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</a:rPr>
              <a:t>tính</a:t>
            </a:r>
            <a:r>
              <a:rPr lang="en-US" sz="2000" b="1" dirty="0"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</a:rPr>
              <a:t>bảng</a:t>
            </a:r>
            <a:endParaRPr lang="en-US" sz="2000" b="1" dirty="0">
              <a:latin typeface="UTM Avo" panose="020406030505060202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DDCB578-05A8-A1B5-CC20-99078CB6B6CC}"/>
              </a:ext>
            </a:extLst>
          </p:cNvPr>
          <p:cNvSpPr txBox="1"/>
          <p:nvPr/>
        </p:nvSpPr>
        <p:spPr>
          <a:xfrm>
            <a:off x="6635628" y="4075058"/>
            <a:ext cx="35936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UTM Avo" panose="02040603050506020204" pitchFamily="18" charset="0"/>
              </a:rPr>
              <a:t>B. </a:t>
            </a:r>
            <a:r>
              <a:rPr lang="en-US" sz="2000" b="1" dirty="0" err="1">
                <a:latin typeface="UTM Avo" panose="02040603050506020204" pitchFamily="18" charset="0"/>
              </a:rPr>
              <a:t>Điện</a:t>
            </a:r>
            <a:r>
              <a:rPr lang="en-US" sz="2000" b="1" dirty="0"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</a:rPr>
              <a:t>thoại</a:t>
            </a:r>
            <a:r>
              <a:rPr lang="en-US" sz="2000" b="1" dirty="0"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</a:rPr>
              <a:t>thông</a:t>
            </a:r>
            <a:r>
              <a:rPr lang="en-US" sz="2000" b="1" dirty="0"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</a:rPr>
              <a:t>minh</a:t>
            </a:r>
            <a:endParaRPr lang="en-US" sz="2000" b="1" dirty="0">
              <a:latin typeface="UTM Avo" panose="020406030505060202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A465294-D36F-2CD5-5C82-6315F0F02E6F}"/>
              </a:ext>
            </a:extLst>
          </p:cNvPr>
          <p:cNvSpPr txBox="1"/>
          <p:nvPr/>
        </p:nvSpPr>
        <p:spPr>
          <a:xfrm>
            <a:off x="2264228" y="5080345"/>
            <a:ext cx="35936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UTM Avo" panose="02040603050506020204" pitchFamily="18" charset="0"/>
              </a:rPr>
              <a:t>C. </a:t>
            </a:r>
            <a:r>
              <a:rPr lang="en-US" sz="2000" b="1" dirty="0" err="1">
                <a:latin typeface="UTM Avo" panose="02040603050506020204" pitchFamily="18" charset="0"/>
              </a:rPr>
              <a:t>Quyển</a:t>
            </a:r>
            <a:r>
              <a:rPr lang="en-US" sz="2000" b="1" dirty="0"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</a:rPr>
              <a:t>sách</a:t>
            </a:r>
            <a:endParaRPr lang="en-US" sz="2000" b="1" dirty="0">
              <a:latin typeface="UTM Avo" panose="020406030505060202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EB7CE83-BA10-3701-1368-4B0AAB06B065}"/>
              </a:ext>
            </a:extLst>
          </p:cNvPr>
          <p:cNvSpPr txBox="1"/>
          <p:nvPr/>
        </p:nvSpPr>
        <p:spPr>
          <a:xfrm>
            <a:off x="6635628" y="5080344"/>
            <a:ext cx="35936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UTM Avo" panose="02040603050506020204" pitchFamily="18" charset="0"/>
              </a:rPr>
              <a:t>D. </a:t>
            </a:r>
            <a:r>
              <a:rPr lang="en-US" sz="2000" b="1" dirty="0" err="1">
                <a:latin typeface="UTM Avo" panose="02040603050506020204" pitchFamily="18" charset="0"/>
              </a:rPr>
              <a:t>Cây</a:t>
            </a:r>
            <a:r>
              <a:rPr lang="en-US" sz="2000" b="1" dirty="0"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</a:rPr>
              <a:t>bút</a:t>
            </a:r>
            <a:endParaRPr lang="en-US" sz="2000" b="1" dirty="0">
              <a:latin typeface="UTM Avo" panose="020406030505060202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938DF0E-9E58-0081-6A8F-F327B88F111E}"/>
              </a:ext>
            </a:extLst>
          </p:cNvPr>
          <p:cNvSpPr txBox="1"/>
          <p:nvPr/>
        </p:nvSpPr>
        <p:spPr>
          <a:xfrm>
            <a:off x="3321041" y="528367"/>
            <a:ext cx="55499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u="sng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UTM Avo" panose="02040603050506020204" pitchFamily="18" charset="0"/>
              </a:rPr>
              <a:t>TRẢ LỜI CÂU HỎI</a:t>
            </a:r>
          </a:p>
        </p:txBody>
      </p:sp>
    </p:spTree>
    <p:extLst>
      <p:ext uri="{BB962C8B-B14F-4D97-AF65-F5344CB8AC3E}">
        <p14:creationId xmlns:p14="http://schemas.microsoft.com/office/powerpoint/2010/main" val="1744753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-Buzzer-sound-effect-No-copyrigh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9000"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-Buzzer-sound-effect-No-copyrigh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6923C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-Buzzer-sound-effect-No-copyrigh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9" grpId="0"/>
      <p:bldP spid="18" grpId="0"/>
      <p:bldP spid="19" grpId="0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568DFBB-802C-AC49-82B8-C22E0A25DDF2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1C86B33D-6051-809E-BAF1-B71300AB3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2F5B6D6-99C2-9FDF-D87D-F7C5C59A79E5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9398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29;p5">
            <a:extLst>
              <a:ext uri="{FF2B5EF4-FFF2-40B4-BE49-F238E27FC236}">
                <a16:creationId xmlns:a16="http://schemas.microsoft.com/office/drawing/2014/main" id="{B44B48D1-98C1-B933-3339-85DE9FB5A502}"/>
              </a:ext>
            </a:extLst>
          </p:cNvPr>
          <p:cNvSpPr txBox="1"/>
          <p:nvPr/>
        </p:nvSpPr>
        <p:spPr>
          <a:xfrm>
            <a:off x="220931" y="3152001"/>
            <a:ext cx="4674919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vi-VN" sz="2400" b="1">
                <a:solidFill>
                  <a:schemeClr val="dk1"/>
                </a:solidFill>
                <a:latin typeface="UTM Avo" panose="02040603050506020204" pitchFamily="18" charset="0"/>
                <a:cs typeface="Calibri"/>
                <a:sym typeface="Calibri"/>
              </a:rPr>
              <a:t>Mỗi tổ trưng bày ở một bàn:</a:t>
            </a:r>
            <a:endParaRPr lang="vi-VN" sz="2400" b="1" dirty="0">
              <a:solidFill>
                <a:schemeClr val="dk1"/>
              </a:solidFill>
              <a:latin typeface="UTM Avo" panose="02040603050506020204" pitchFamily="18" charset="0"/>
              <a:cs typeface="Calibri"/>
              <a:sym typeface="Calibri"/>
            </a:endParaRPr>
          </a:p>
        </p:txBody>
      </p:sp>
      <p:sp>
        <p:nvSpPr>
          <p:cNvPr id="8" name="Google Shape;130;p5">
            <a:extLst>
              <a:ext uri="{FF2B5EF4-FFF2-40B4-BE49-F238E27FC236}">
                <a16:creationId xmlns:a16="http://schemas.microsoft.com/office/drawing/2014/main" id="{8909D2A0-1AFB-0A42-94E2-2FFBED30B0C8}"/>
              </a:ext>
            </a:extLst>
          </p:cNvPr>
          <p:cNvSpPr txBox="1"/>
          <p:nvPr/>
        </p:nvSpPr>
        <p:spPr>
          <a:xfrm>
            <a:off x="685529" y="3705999"/>
            <a:ext cx="9064571" cy="1661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71500" marR="0" lvl="0" indent="-571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Courier New" panose="02070309020205020404" pitchFamily="49" charset="0"/>
              <a:buChar char="o"/>
            </a:pP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  <a:cs typeface="Calibri"/>
                <a:sym typeface="Calibri"/>
              </a:rPr>
              <a:t>Những quyển sách từ tủ sách của HS trong tổ.</a:t>
            </a:r>
          </a:p>
          <a:p>
            <a:pPr marL="571500" marR="0" lvl="0" indent="-571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Courier New" panose="02070309020205020404" pitchFamily="49" charset="0"/>
              <a:buChar char="o"/>
            </a:pP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  <a:cs typeface="Calibri"/>
                <a:sym typeface="Calibri"/>
              </a:rPr>
              <a:t>Các bài viết của HS trong tổ từ đầu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cs typeface="Calibri"/>
                <a:sym typeface="Calibri"/>
              </a:rPr>
              <a:t>năm</a:t>
            </a: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  <a:cs typeface="Calibri"/>
                <a:sym typeface="Calibri"/>
              </a:rPr>
              <a:t> học </a:t>
            </a:r>
            <a:endParaRPr lang="en-US" sz="2400" dirty="0">
              <a:solidFill>
                <a:schemeClr val="dk1"/>
              </a:solidFill>
              <a:latin typeface="UTM Avo" panose="02040603050506020204" pitchFamily="18" charset="0"/>
              <a:cs typeface="Calibri"/>
              <a:sym typeface="Calibri"/>
            </a:endParaRPr>
          </a:p>
          <a:p>
            <a:pPr marR="0"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</a:pP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  <a:cs typeface="Calibri"/>
                <a:sym typeface="Calibri"/>
              </a:rPr>
              <a:t>(bài tập làm văn, bài thơ, nhật kí,...) đóng thành quyển sách.</a:t>
            </a:r>
          </a:p>
        </p:txBody>
      </p:sp>
      <p:pic>
        <p:nvPicPr>
          <p:cNvPr id="9" name="Google Shape;133;p5">
            <a:extLst>
              <a:ext uri="{FF2B5EF4-FFF2-40B4-BE49-F238E27FC236}">
                <a16:creationId xmlns:a16="http://schemas.microsoft.com/office/drawing/2014/main" id="{5F18AE9F-11E9-9AA6-B6F4-4DA7A3B667E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66978" y="4414344"/>
            <a:ext cx="1653503" cy="19072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35;p5">
            <a:extLst>
              <a:ext uri="{FF2B5EF4-FFF2-40B4-BE49-F238E27FC236}">
                <a16:creationId xmlns:a16="http://schemas.microsoft.com/office/drawing/2014/main" id="{56DBCD20-C440-DAD4-93E3-B6F67BF10E71}"/>
              </a:ext>
            </a:extLst>
          </p:cNvPr>
          <p:cNvSpPr txBox="1"/>
          <p:nvPr/>
        </p:nvSpPr>
        <p:spPr>
          <a:xfrm>
            <a:off x="2441899" y="1660268"/>
            <a:ext cx="7308201" cy="12926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vi-VN" sz="2800" b="1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HOẠT ĐỘNG 1: TRƯNG BÀY GIAN SÁCH, BÀN SÁCH CỦA TỔ.</a:t>
            </a:r>
          </a:p>
        </p:txBody>
      </p:sp>
    </p:spTree>
    <p:extLst>
      <p:ext uri="{BB962C8B-B14F-4D97-AF65-F5344CB8AC3E}">
        <p14:creationId xmlns:p14="http://schemas.microsoft.com/office/powerpoint/2010/main" val="3524464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02;p11">
            <a:extLst>
              <a:ext uri="{FF2B5EF4-FFF2-40B4-BE49-F238E27FC236}">
                <a16:creationId xmlns:a16="http://schemas.microsoft.com/office/drawing/2014/main" id="{C7948744-ACCB-B494-7D0A-486DC83CDAE4}"/>
              </a:ext>
            </a:extLst>
          </p:cNvPr>
          <p:cNvSpPr txBox="1"/>
          <p:nvPr/>
        </p:nvSpPr>
        <p:spPr>
          <a:xfrm>
            <a:off x="4762888" y="1369646"/>
            <a:ext cx="2666224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n-US"/>
            </a:defPPr>
            <a:lvl1pPr marR="0" lv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sz="2800" b="1">
                <a:latin typeface="UTM Avo" panose="02040603050506020204" pitchFamily="18" charset="0"/>
                <a:ea typeface="Calibri"/>
                <a:cs typeface="Calibri"/>
              </a:defRPr>
            </a:lvl1pPr>
          </a:lstStyle>
          <a:p>
            <a:pPr algn="ctr"/>
            <a:r>
              <a:rPr lang="vi-VN" sz="3200" dirty="0">
                <a:solidFill>
                  <a:srgbClr val="C00000"/>
                </a:solidFill>
                <a:sym typeface="Calibri"/>
              </a:rPr>
              <a:t>GỢI Ý </a:t>
            </a:r>
            <a:endParaRPr sz="3200" dirty="0">
              <a:solidFill>
                <a:srgbClr val="C00000"/>
              </a:solidFill>
              <a:sym typeface="Arial"/>
            </a:endParaRPr>
          </a:p>
        </p:txBody>
      </p:sp>
      <p:pic>
        <p:nvPicPr>
          <p:cNvPr id="5" name="Google Shape;144;p6" descr="Trưng bày sách nhân ngày sách Việt Nam 21/4">
            <a:extLst>
              <a:ext uri="{FF2B5EF4-FFF2-40B4-BE49-F238E27FC236}">
                <a16:creationId xmlns:a16="http://schemas.microsoft.com/office/drawing/2014/main" id="{3FE84AF9-DE29-ABD5-BD36-D305DCC65A2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1916" y="2368515"/>
            <a:ext cx="3933372" cy="3965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45;p6" descr="NGÀY HỘI ĐỌC VÀ TRƯNG BÀY SÁCH">
            <a:extLst>
              <a:ext uri="{FF2B5EF4-FFF2-40B4-BE49-F238E27FC236}">
                <a16:creationId xmlns:a16="http://schemas.microsoft.com/office/drawing/2014/main" id="{52F4E2F5-9A50-5755-D368-55F1B5908E1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35506" y="2368515"/>
            <a:ext cx="5327894" cy="39959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1872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67;p8">
            <a:extLst>
              <a:ext uri="{FF2B5EF4-FFF2-40B4-BE49-F238E27FC236}">
                <a16:creationId xmlns:a16="http://schemas.microsoft.com/office/drawing/2014/main" id="{2D20A201-F6C3-5715-D39B-34EEE691914A}"/>
              </a:ext>
            </a:extLst>
          </p:cNvPr>
          <p:cNvSpPr txBox="1"/>
          <p:nvPr/>
        </p:nvSpPr>
        <p:spPr>
          <a:xfrm>
            <a:off x="3166062" y="3148182"/>
            <a:ext cx="8606837" cy="1661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71500" lvl="0" indent="-571500" algn="just">
              <a:lnSpc>
                <a:spcPct val="150000"/>
              </a:lnSpc>
              <a:buClr>
                <a:srgbClr val="000000"/>
              </a:buClr>
              <a:buSzPts val="3600"/>
              <a:buFont typeface="Courier New" panose="02070309020205020404" pitchFamily="49" charset="0"/>
              <a:buChar char="o"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Hãy thuyết trình về gian sách (bàn sách) của tổ mình.</a:t>
            </a:r>
          </a:p>
          <a:p>
            <a:pPr marL="571500" lvl="0" indent="-571500" algn="just">
              <a:lnSpc>
                <a:spcPct val="150000"/>
              </a:lnSpc>
              <a:buClr>
                <a:srgbClr val="000000"/>
              </a:buClr>
              <a:buSzPts val="3600"/>
              <a:buFont typeface="Courier New" panose="02070309020205020404" pitchFamily="49" charset="0"/>
              <a:buChar char="o"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Phân công nhau kể chuyện, đọc thơ hoặc biểu diễn văn nghệ tại gian sách của tổ mình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.</a:t>
            </a:r>
            <a:endParaRPr lang="vi-VN" sz="2400" dirty="0">
              <a:solidFill>
                <a:srgbClr val="000000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" name="Google Shape;168;p8">
            <a:extLst>
              <a:ext uri="{FF2B5EF4-FFF2-40B4-BE49-F238E27FC236}">
                <a16:creationId xmlns:a16="http://schemas.microsoft.com/office/drawing/2014/main" id="{6D9E2CE8-6751-9D56-F606-68DE757C92F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9101" y="3586225"/>
            <a:ext cx="3006138" cy="300990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70;p8">
            <a:extLst>
              <a:ext uri="{FF2B5EF4-FFF2-40B4-BE49-F238E27FC236}">
                <a16:creationId xmlns:a16="http://schemas.microsoft.com/office/drawing/2014/main" id="{0DCBCE3D-5BE4-AC38-D56C-027F428DC535}"/>
              </a:ext>
            </a:extLst>
          </p:cNvPr>
          <p:cNvSpPr txBox="1"/>
          <p:nvPr/>
        </p:nvSpPr>
        <p:spPr>
          <a:xfrm>
            <a:off x="2379736" y="1636499"/>
            <a:ext cx="7432528" cy="12926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28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HOẠT ĐỘNG 2: THUYẾT TRÌNH, TỔ CHỨC CÁC HOẠT ĐỘNG PHỐI HỢP</a:t>
            </a:r>
          </a:p>
        </p:txBody>
      </p:sp>
    </p:spTree>
    <p:extLst>
      <p:ext uri="{BB962C8B-B14F-4D97-AF65-F5344CB8AC3E}">
        <p14:creationId xmlns:p14="http://schemas.microsoft.com/office/powerpoint/2010/main" val="2045899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iếng việt (7)">
            <a:extLst>
              <a:ext uri="{FF2B5EF4-FFF2-40B4-BE49-F238E27FC236}">
                <a16:creationId xmlns:a16="http://schemas.microsoft.com/office/drawing/2014/main" id="{B05F286D-9BD3-4D96-2353-5F9531650F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9FEE35FA-A5F1-4800-9F94-A8BF7A6DE3F8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7" name="Picture 6">
              <a:hlinkClick r:id="rId3"/>
              <a:extLst>
                <a:ext uri="{FF2B5EF4-FFF2-40B4-BE49-F238E27FC236}">
                  <a16:creationId xmlns:a16="http://schemas.microsoft.com/office/drawing/2014/main" id="{9E9879E8-79A7-6A72-471B-A679BBC765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04EF1A9-638D-57D5-C644-E825C6D680D6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80;p9">
            <a:extLst>
              <a:ext uri="{FF2B5EF4-FFF2-40B4-BE49-F238E27FC236}">
                <a16:creationId xmlns:a16="http://schemas.microsoft.com/office/drawing/2014/main" id="{F5DC4CCD-E66D-8B7A-4B4D-08F68BC22EE9}"/>
              </a:ext>
            </a:extLst>
          </p:cNvPr>
          <p:cNvSpPr/>
          <p:nvPr/>
        </p:nvSpPr>
        <p:spPr>
          <a:xfrm rot="16200000">
            <a:off x="6812071" y="1018580"/>
            <a:ext cx="2644016" cy="5253228"/>
          </a:xfrm>
          <a:custGeom>
            <a:avLst/>
            <a:gdLst/>
            <a:ahLst/>
            <a:cxnLst/>
            <a:rect l="l" t="t" r="r" b="b"/>
            <a:pathLst>
              <a:path w="2982712" h="7253794" extrusionOk="0">
                <a:moveTo>
                  <a:pt x="63030" y="6660241"/>
                </a:moveTo>
                <a:cubicBezTo>
                  <a:pt x="63030" y="6660241"/>
                  <a:pt x="0" y="6413677"/>
                  <a:pt x="10218" y="1214762"/>
                </a:cubicBezTo>
                <a:cubicBezTo>
                  <a:pt x="18651" y="990971"/>
                  <a:pt x="65033" y="645332"/>
                  <a:pt x="65033" y="645332"/>
                </a:cubicBezTo>
                <a:cubicBezTo>
                  <a:pt x="82233" y="502466"/>
                  <a:pt x="56685" y="337866"/>
                  <a:pt x="181385" y="223925"/>
                </a:cubicBezTo>
                <a:cubicBezTo>
                  <a:pt x="346794" y="72788"/>
                  <a:pt x="621643" y="0"/>
                  <a:pt x="2089639" y="6965"/>
                </a:cubicBezTo>
                <a:lnTo>
                  <a:pt x="2089640" y="6965"/>
                </a:lnTo>
                <a:cubicBezTo>
                  <a:pt x="2306387" y="16819"/>
                  <a:pt x="2510702" y="36481"/>
                  <a:pt x="2644890" y="101690"/>
                </a:cubicBezTo>
                <a:cubicBezTo>
                  <a:pt x="2900936" y="226120"/>
                  <a:pt x="2982712" y="459160"/>
                  <a:pt x="2977224" y="704684"/>
                </a:cubicBezTo>
                <a:cubicBezTo>
                  <a:pt x="2977224" y="704684"/>
                  <a:pt x="2933936" y="1013073"/>
                  <a:pt x="2941369" y="1248607"/>
                </a:cubicBezTo>
                <a:cubicBezTo>
                  <a:pt x="2948493" y="6402042"/>
                  <a:pt x="2955649" y="6597645"/>
                  <a:pt x="2955649" y="6597645"/>
                </a:cubicBezTo>
                <a:cubicBezTo>
                  <a:pt x="2938968" y="6813377"/>
                  <a:pt x="2824323" y="7023989"/>
                  <a:pt x="2627454" y="7135613"/>
                </a:cubicBezTo>
                <a:cubicBezTo>
                  <a:pt x="2477103" y="7220862"/>
                  <a:pt x="2279072" y="7235960"/>
                  <a:pt x="1803003" y="7225218"/>
                </a:cubicBezTo>
                <a:lnTo>
                  <a:pt x="1802987" y="7225218"/>
                </a:lnTo>
                <a:cubicBezTo>
                  <a:pt x="645952" y="7219942"/>
                  <a:pt x="384604" y="7253795"/>
                  <a:pt x="254278" y="7144637"/>
                </a:cubicBezTo>
                <a:cubicBezTo>
                  <a:pt x="145767" y="7053752"/>
                  <a:pt x="81795" y="6860440"/>
                  <a:pt x="63030" y="6660241"/>
                </a:cubicBezTo>
                <a:close/>
              </a:path>
            </a:pathLst>
          </a:custGeom>
          <a:solidFill>
            <a:srgbClr val="D6E3B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6" name="Google Shape;181;p9">
            <a:extLst>
              <a:ext uri="{FF2B5EF4-FFF2-40B4-BE49-F238E27FC236}">
                <a16:creationId xmlns:a16="http://schemas.microsoft.com/office/drawing/2014/main" id="{666E3E16-7D88-733D-B0BF-663D43091DFC}"/>
              </a:ext>
            </a:extLst>
          </p:cNvPr>
          <p:cNvSpPr txBox="1"/>
          <p:nvPr/>
        </p:nvSpPr>
        <p:spPr>
          <a:xfrm>
            <a:off x="6121400" y="2537197"/>
            <a:ext cx="4298950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150000"/>
              </a:lnSpc>
              <a:buClr>
                <a:srgbClr val="000000"/>
              </a:buClr>
              <a:buSzPts val="4000"/>
            </a:pP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A.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Đọc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và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làm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bài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tập</a:t>
            </a:r>
            <a:endParaRPr lang="en-US" sz="2800" b="1" dirty="0">
              <a:solidFill>
                <a:srgbClr val="000000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  <a:p>
            <a:pPr lvl="0" algn="just">
              <a:lnSpc>
                <a:spcPct val="150000"/>
              </a:lnSpc>
              <a:buClr>
                <a:srgbClr val="000000"/>
              </a:buClr>
              <a:buSzPts val="4000"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Em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hãy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đọc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và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làm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bài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tập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phần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bài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Tự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đánh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giá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vào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vở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bài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tập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.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21C08684-F84B-B39A-EA94-AB143C70BDAF}"/>
              </a:ext>
            </a:extLst>
          </p:cNvPr>
          <p:cNvSpPr/>
          <p:nvPr/>
        </p:nvSpPr>
        <p:spPr>
          <a:xfrm>
            <a:off x="728989" y="2323185"/>
            <a:ext cx="3390296" cy="3131401"/>
          </a:xfrm>
          <a:custGeom>
            <a:avLst/>
            <a:gdLst/>
            <a:ahLst/>
            <a:cxnLst/>
            <a:rect l="l" t="t" r="r" b="b"/>
            <a:pathLst>
              <a:path w="6158601" h="5688308">
                <a:moveTo>
                  <a:pt x="0" y="0"/>
                </a:moveTo>
                <a:lnTo>
                  <a:pt x="6158601" y="0"/>
                </a:lnTo>
                <a:lnTo>
                  <a:pt x="6158601" y="5688308"/>
                </a:lnTo>
                <a:lnTo>
                  <a:pt x="0" y="568830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9;p10">
            <a:extLst>
              <a:ext uri="{FF2B5EF4-FFF2-40B4-BE49-F238E27FC236}">
                <a16:creationId xmlns:a16="http://schemas.microsoft.com/office/drawing/2014/main" id="{4B283C5B-C5A2-DD49-D7E8-1F54646A0FF0}"/>
              </a:ext>
            </a:extLst>
          </p:cNvPr>
          <p:cNvSpPr/>
          <p:nvPr/>
        </p:nvSpPr>
        <p:spPr>
          <a:xfrm rot="5400000">
            <a:off x="2399955" y="488297"/>
            <a:ext cx="3372539" cy="7486650"/>
          </a:xfrm>
          <a:custGeom>
            <a:avLst/>
            <a:gdLst/>
            <a:ahLst/>
            <a:cxnLst/>
            <a:rect l="l" t="t" r="r" b="b"/>
            <a:pathLst>
              <a:path w="2672817" h="5414196" extrusionOk="0">
                <a:moveTo>
                  <a:pt x="63030" y="4820643"/>
                </a:moveTo>
                <a:cubicBezTo>
                  <a:pt x="63030" y="4820643"/>
                  <a:pt x="0" y="4574079"/>
                  <a:pt x="10218" y="1214762"/>
                </a:cubicBezTo>
                <a:cubicBezTo>
                  <a:pt x="18651" y="990971"/>
                  <a:pt x="65033" y="645332"/>
                  <a:pt x="65033" y="645332"/>
                </a:cubicBezTo>
                <a:cubicBezTo>
                  <a:pt x="82233" y="502466"/>
                  <a:pt x="56685" y="337866"/>
                  <a:pt x="181385" y="223925"/>
                </a:cubicBezTo>
                <a:cubicBezTo>
                  <a:pt x="346794" y="72788"/>
                  <a:pt x="621643" y="0"/>
                  <a:pt x="1779744" y="6965"/>
                </a:cubicBezTo>
                <a:lnTo>
                  <a:pt x="1779745" y="6965"/>
                </a:lnTo>
                <a:cubicBezTo>
                  <a:pt x="1996492" y="16819"/>
                  <a:pt x="2200807" y="36481"/>
                  <a:pt x="2334996" y="101690"/>
                </a:cubicBezTo>
                <a:cubicBezTo>
                  <a:pt x="2591041" y="226120"/>
                  <a:pt x="2672817" y="459160"/>
                  <a:pt x="2667329" y="704684"/>
                </a:cubicBezTo>
                <a:cubicBezTo>
                  <a:pt x="2667329" y="704684"/>
                  <a:pt x="2624041" y="1013073"/>
                  <a:pt x="2631474" y="1248607"/>
                </a:cubicBezTo>
                <a:cubicBezTo>
                  <a:pt x="2638598" y="4562444"/>
                  <a:pt x="2645754" y="4758047"/>
                  <a:pt x="2645754" y="4758047"/>
                </a:cubicBezTo>
                <a:cubicBezTo>
                  <a:pt x="2629073" y="4973779"/>
                  <a:pt x="2514429" y="5184391"/>
                  <a:pt x="2317560" y="5296015"/>
                </a:cubicBezTo>
                <a:cubicBezTo>
                  <a:pt x="2167208" y="5381264"/>
                  <a:pt x="1969177" y="5396362"/>
                  <a:pt x="1556203" y="5385620"/>
                </a:cubicBezTo>
                <a:lnTo>
                  <a:pt x="1556191" y="5385620"/>
                </a:lnTo>
                <a:cubicBezTo>
                  <a:pt x="645952" y="5380343"/>
                  <a:pt x="384604" y="5414196"/>
                  <a:pt x="254278" y="5305039"/>
                </a:cubicBezTo>
                <a:cubicBezTo>
                  <a:pt x="145767" y="5214154"/>
                  <a:pt x="81795" y="5020842"/>
                  <a:pt x="63030" y="4820643"/>
                </a:cubicBezTo>
                <a:close/>
              </a:path>
            </a:pathLst>
          </a:custGeom>
          <a:solidFill>
            <a:srgbClr val="E5B8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3" name="Google Shape;190;p10">
            <a:extLst>
              <a:ext uri="{FF2B5EF4-FFF2-40B4-BE49-F238E27FC236}">
                <a16:creationId xmlns:a16="http://schemas.microsoft.com/office/drawing/2014/main" id="{EDA69B4F-F750-3FC1-B94E-8EEBAC50BD17}"/>
              </a:ext>
            </a:extLst>
          </p:cNvPr>
          <p:cNvSpPr txBox="1"/>
          <p:nvPr/>
        </p:nvSpPr>
        <p:spPr>
          <a:xfrm>
            <a:off x="733662" y="2846628"/>
            <a:ext cx="6600587" cy="2769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125000"/>
              </a:lnSpc>
              <a:buClr>
                <a:srgbClr val="000000"/>
              </a:buClr>
              <a:buSzPts val="3600"/>
            </a:pPr>
            <a:r>
              <a:rPr lang="vi-VN" sz="2400" b="1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1. Em đạt yêu cầu ở mức nào (giỏi, khá, trung bình hay chưa đạt)?</a:t>
            </a:r>
          </a:p>
          <a:p>
            <a:pPr lvl="0" algn="just">
              <a:lnSpc>
                <a:spcPct val="125000"/>
              </a:lnSpc>
              <a:buClr>
                <a:srgbClr val="000000"/>
              </a:buClr>
              <a:buSzPts val="3600"/>
            </a:pP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a. Giỏi: từ 9 đến 10 điểm.</a:t>
            </a:r>
          </a:p>
          <a:p>
            <a:pPr lvl="0" algn="just">
              <a:lnSpc>
                <a:spcPct val="125000"/>
              </a:lnSpc>
              <a:buClr>
                <a:srgbClr val="000000"/>
              </a:buClr>
              <a:buSzPts val="3600"/>
            </a:pP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b. Khá: từ 7 đến 8 điểm.</a:t>
            </a:r>
          </a:p>
          <a:p>
            <a:pPr lvl="0" algn="just">
              <a:lnSpc>
                <a:spcPct val="125000"/>
              </a:lnSpc>
              <a:buClr>
                <a:srgbClr val="000000"/>
              </a:buClr>
              <a:buSzPts val="3600"/>
            </a:pP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c. Trung bình: từ 5 đến 6 điểm.</a:t>
            </a:r>
          </a:p>
          <a:p>
            <a:pPr lvl="0" algn="just">
              <a:lnSpc>
                <a:spcPct val="125000"/>
              </a:lnSpc>
              <a:buClr>
                <a:srgbClr val="000000"/>
              </a:buClr>
              <a:buSzPts val="3600"/>
            </a:pP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d. Chưa đạt: dưới 5 điểm</a:t>
            </a:r>
            <a:endParaRPr sz="105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5" name="Google Shape;193;p10">
            <a:extLst>
              <a:ext uri="{FF2B5EF4-FFF2-40B4-BE49-F238E27FC236}">
                <a16:creationId xmlns:a16="http://schemas.microsoft.com/office/drawing/2014/main" id="{A3E91BA7-6F0D-E0A3-F655-89282F0CD901}"/>
              </a:ext>
            </a:extLst>
          </p:cNvPr>
          <p:cNvSpPr txBox="1"/>
          <p:nvPr/>
        </p:nvSpPr>
        <p:spPr>
          <a:xfrm>
            <a:off x="398565" y="1968556"/>
            <a:ext cx="303995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n-US"/>
            </a:defPPr>
            <a:lvl1pPr marR="0" lvl="0"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sym typeface="Calibri"/>
              </a:rPr>
              <a:t>B. </a:t>
            </a:r>
            <a:r>
              <a:rPr lang="vi-VN" sz="2800" dirty="0">
                <a:solidFill>
                  <a:schemeClr val="dk1"/>
                </a:solidFill>
                <a:latin typeface="UTM Avo" panose="02040603050506020204" pitchFamily="18" charset="0"/>
                <a:sym typeface="Calibri"/>
              </a:rPr>
              <a:t>Tự nhận xét</a:t>
            </a:r>
            <a:endParaRPr sz="2800" dirty="0">
              <a:solidFill>
                <a:schemeClr val="dk1"/>
              </a:solidFill>
              <a:latin typeface="UTM Avo" panose="02040603050506020204" pitchFamily="18" charset="0"/>
              <a:sym typeface="Calibri"/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16CCBDD6-1CFD-2093-8891-DB2FD55CA13D}"/>
              </a:ext>
            </a:extLst>
          </p:cNvPr>
          <p:cNvSpPr/>
          <p:nvPr/>
        </p:nvSpPr>
        <p:spPr>
          <a:xfrm>
            <a:off x="8324851" y="2475819"/>
            <a:ext cx="3543300" cy="3974846"/>
          </a:xfrm>
          <a:custGeom>
            <a:avLst/>
            <a:gdLst/>
            <a:ahLst/>
            <a:cxnLst/>
            <a:rect l="l" t="t" r="r" b="b"/>
            <a:pathLst>
              <a:path w="6617900" h="7207614">
                <a:moveTo>
                  <a:pt x="0" y="0"/>
                </a:moveTo>
                <a:lnTo>
                  <a:pt x="6617900" y="0"/>
                </a:lnTo>
                <a:lnTo>
                  <a:pt x="6617900" y="7207614"/>
                </a:lnTo>
                <a:lnTo>
                  <a:pt x="0" y="7207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928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89;p10">
            <a:extLst>
              <a:ext uri="{FF2B5EF4-FFF2-40B4-BE49-F238E27FC236}">
                <a16:creationId xmlns:a16="http://schemas.microsoft.com/office/drawing/2014/main" id="{4C86E216-0E57-9074-21D1-950E214EC626}"/>
              </a:ext>
            </a:extLst>
          </p:cNvPr>
          <p:cNvSpPr/>
          <p:nvPr/>
        </p:nvSpPr>
        <p:spPr>
          <a:xfrm rot="5400000">
            <a:off x="2485683" y="190160"/>
            <a:ext cx="3429682" cy="8001001"/>
          </a:xfrm>
          <a:custGeom>
            <a:avLst/>
            <a:gdLst/>
            <a:ahLst/>
            <a:cxnLst/>
            <a:rect l="l" t="t" r="r" b="b"/>
            <a:pathLst>
              <a:path w="2672817" h="5414196" extrusionOk="0">
                <a:moveTo>
                  <a:pt x="63030" y="4820643"/>
                </a:moveTo>
                <a:cubicBezTo>
                  <a:pt x="63030" y="4820643"/>
                  <a:pt x="0" y="4574079"/>
                  <a:pt x="10218" y="1214762"/>
                </a:cubicBezTo>
                <a:cubicBezTo>
                  <a:pt x="18651" y="990971"/>
                  <a:pt x="65033" y="645332"/>
                  <a:pt x="65033" y="645332"/>
                </a:cubicBezTo>
                <a:cubicBezTo>
                  <a:pt x="82233" y="502466"/>
                  <a:pt x="56685" y="337866"/>
                  <a:pt x="181385" y="223925"/>
                </a:cubicBezTo>
                <a:cubicBezTo>
                  <a:pt x="346794" y="72788"/>
                  <a:pt x="621643" y="0"/>
                  <a:pt x="1779744" y="6965"/>
                </a:cubicBezTo>
                <a:lnTo>
                  <a:pt x="1779745" y="6965"/>
                </a:lnTo>
                <a:cubicBezTo>
                  <a:pt x="1996492" y="16819"/>
                  <a:pt x="2200807" y="36481"/>
                  <a:pt x="2334996" y="101690"/>
                </a:cubicBezTo>
                <a:cubicBezTo>
                  <a:pt x="2591041" y="226120"/>
                  <a:pt x="2672817" y="459160"/>
                  <a:pt x="2667329" y="704684"/>
                </a:cubicBezTo>
                <a:cubicBezTo>
                  <a:pt x="2667329" y="704684"/>
                  <a:pt x="2624041" y="1013073"/>
                  <a:pt x="2631474" y="1248607"/>
                </a:cubicBezTo>
                <a:cubicBezTo>
                  <a:pt x="2638598" y="4562444"/>
                  <a:pt x="2645754" y="4758047"/>
                  <a:pt x="2645754" y="4758047"/>
                </a:cubicBezTo>
                <a:cubicBezTo>
                  <a:pt x="2629073" y="4973779"/>
                  <a:pt x="2514429" y="5184391"/>
                  <a:pt x="2317560" y="5296015"/>
                </a:cubicBezTo>
                <a:cubicBezTo>
                  <a:pt x="2167208" y="5381264"/>
                  <a:pt x="1969177" y="5396362"/>
                  <a:pt x="1556203" y="5385620"/>
                </a:cubicBezTo>
                <a:lnTo>
                  <a:pt x="1556191" y="5385620"/>
                </a:lnTo>
                <a:cubicBezTo>
                  <a:pt x="645952" y="5380343"/>
                  <a:pt x="384604" y="5414196"/>
                  <a:pt x="254278" y="5305039"/>
                </a:cubicBezTo>
                <a:cubicBezTo>
                  <a:pt x="145767" y="5214154"/>
                  <a:pt x="81795" y="5020842"/>
                  <a:pt x="63030" y="4820643"/>
                </a:cubicBezTo>
                <a:close/>
              </a:path>
            </a:pathLst>
          </a:custGeom>
          <a:solidFill>
            <a:srgbClr val="E5B8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3" name="Google Shape;190;p10">
            <a:extLst>
              <a:ext uri="{FF2B5EF4-FFF2-40B4-BE49-F238E27FC236}">
                <a16:creationId xmlns:a16="http://schemas.microsoft.com/office/drawing/2014/main" id="{EDA69B4F-F750-3FC1-B94E-8EEBAC50BD17}"/>
              </a:ext>
            </a:extLst>
          </p:cNvPr>
          <p:cNvSpPr txBox="1"/>
          <p:nvPr/>
        </p:nvSpPr>
        <p:spPr>
          <a:xfrm>
            <a:off x="543163" y="2847415"/>
            <a:ext cx="7534037" cy="2769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125000"/>
              </a:lnSpc>
              <a:buClr>
                <a:srgbClr val="000000"/>
              </a:buClr>
              <a:buSzPts val="3600"/>
            </a:pPr>
            <a:r>
              <a:rPr lang="vi-VN" sz="2400" b="1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2. Em cần cố gắng thêm về thêm về mặt nào?</a:t>
            </a:r>
          </a:p>
          <a:p>
            <a:pPr lvl="0" algn="just">
              <a:lnSpc>
                <a:spcPct val="125000"/>
              </a:lnSpc>
              <a:buClr>
                <a:srgbClr val="000000"/>
              </a:buClr>
              <a:buSzPts val="3600"/>
            </a:pP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+ Kĩ năng đọc hiểu.</a:t>
            </a:r>
          </a:p>
          <a:p>
            <a:pPr lvl="0" algn="just">
              <a:lnSpc>
                <a:spcPct val="125000"/>
              </a:lnSpc>
              <a:buClr>
                <a:srgbClr val="000000"/>
              </a:buClr>
              <a:buSzPts val="3600"/>
            </a:pP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+ Kiến thức về nhân hóa.</a:t>
            </a:r>
          </a:p>
          <a:p>
            <a:pPr lvl="0" algn="just">
              <a:lnSpc>
                <a:spcPct val="125000"/>
              </a:lnSpc>
              <a:buClr>
                <a:srgbClr val="000000"/>
              </a:buClr>
              <a:buSzPts val="3600"/>
            </a:pP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+ Kĩ năng viết: dùng từ, viết câu, viết đoạn văn.</a:t>
            </a:r>
          </a:p>
          <a:p>
            <a:pPr lvl="0" algn="just">
              <a:lnSpc>
                <a:spcPct val="125000"/>
              </a:lnSpc>
              <a:buClr>
                <a:srgbClr val="000000"/>
              </a:buClr>
              <a:buSzPts val="3600"/>
            </a:pPr>
            <a:r>
              <a:rPr lang="vi-VN" sz="2400" b="1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3. Em cần phải làm gì để có kiến thức, kĩ năng tốt hơn?</a:t>
            </a:r>
          </a:p>
        </p:txBody>
      </p:sp>
      <p:sp>
        <p:nvSpPr>
          <p:cNvPr id="5" name="Google Shape;193;p10">
            <a:extLst>
              <a:ext uri="{FF2B5EF4-FFF2-40B4-BE49-F238E27FC236}">
                <a16:creationId xmlns:a16="http://schemas.microsoft.com/office/drawing/2014/main" id="{A3E91BA7-6F0D-E0A3-F655-89282F0CD901}"/>
              </a:ext>
            </a:extLst>
          </p:cNvPr>
          <p:cNvSpPr txBox="1"/>
          <p:nvPr/>
        </p:nvSpPr>
        <p:spPr>
          <a:xfrm>
            <a:off x="398565" y="1968556"/>
            <a:ext cx="303995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n-US"/>
            </a:defPPr>
            <a:lvl1pPr marR="0" lvl="0"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sym typeface="Calibri"/>
              </a:rPr>
              <a:t>B. </a:t>
            </a:r>
            <a:r>
              <a:rPr lang="vi-VN" sz="2800" dirty="0">
                <a:solidFill>
                  <a:schemeClr val="dk1"/>
                </a:solidFill>
                <a:latin typeface="UTM Avo" panose="02040603050506020204" pitchFamily="18" charset="0"/>
                <a:sym typeface="Calibri"/>
              </a:rPr>
              <a:t>Tự nhận xét</a:t>
            </a:r>
            <a:endParaRPr sz="2800" dirty="0">
              <a:solidFill>
                <a:schemeClr val="dk1"/>
              </a:solidFill>
              <a:latin typeface="UTM Avo" panose="02040603050506020204" pitchFamily="18" charset="0"/>
              <a:sym typeface="Calibri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F26CB16E-F4C4-80E5-0F3E-3818A3C542E1}"/>
              </a:ext>
            </a:extLst>
          </p:cNvPr>
          <p:cNvSpPr/>
          <p:nvPr/>
        </p:nvSpPr>
        <p:spPr>
          <a:xfrm>
            <a:off x="8324851" y="2475819"/>
            <a:ext cx="3543300" cy="3974846"/>
          </a:xfrm>
          <a:custGeom>
            <a:avLst/>
            <a:gdLst/>
            <a:ahLst/>
            <a:cxnLst/>
            <a:rect l="l" t="t" r="r" b="b"/>
            <a:pathLst>
              <a:path w="6617900" h="7207614">
                <a:moveTo>
                  <a:pt x="0" y="0"/>
                </a:moveTo>
                <a:lnTo>
                  <a:pt x="6617900" y="0"/>
                </a:lnTo>
                <a:lnTo>
                  <a:pt x="6617900" y="7207614"/>
                </a:lnTo>
                <a:lnTo>
                  <a:pt x="0" y="7207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60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Tuần 8-Bài viết 3-Luyện tập tả cây cối</Template>
  <TotalTime>47</TotalTime>
  <Words>407</Words>
  <Application>Microsoft Office PowerPoint</Application>
  <PresentationFormat>Widescreen</PresentationFormat>
  <Paragraphs>48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Courier New</vt:lpstr>
      <vt:lpstr>Calibri Light</vt:lpstr>
      <vt:lpstr>UTM Avo</vt:lpstr>
      <vt:lpstr>Calibri</vt:lpstr>
      <vt:lpstr>2_Office Theme</vt:lpstr>
      <vt:lpstr>1_Office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hung.nv2510hung.nv2510</dc:creator>
  <cp:lastModifiedBy>OnePercent</cp:lastModifiedBy>
  <cp:revision>5</cp:revision>
  <dcterms:created xsi:type="dcterms:W3CDTF">2023-10-25T01:49:19Z</dcterms:created>
  <dcterms:modified xsi:type="dcterms:W3CDTF">2023-10-27T07:22:06Z</dcterms:modified>
</cp:coreProperties>
</file>