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</p:sldMasterIdLst>
  <p:notesMasterIdLst>
    <p:notesMasterId r:id="rId45"/>
  </p:notesMasterIdLst>
  <p:sldIdLst>
    <p:sldId id="273" r:id="rId7"/>
    <p:sldId id="290" r:id="rId8"/>
    <p:sldId id="260" r:id="rId9"/>
    <p:sldId id="291" r:id="rId10"/>
    <p:sldId id="292" r:id="rId11"/>
    <p:sldId id="293" r:id="rId12"/>
    <p:sldId id="257" r:id="rId13"/>
    <p:sldId id="275" r:id="rId14"/>
    <p:sldId id="264" r:id="rId15"/>
    <p:sldId id="259" r:id="rId16"/>
    <p:sldId id="263" r:id="rId17"/>
    <p:sldId id="276" r:id="rId18"/>
    <p:sldId id="294" r:id="rId19"/>
    <p:sldId id="277" r:id="rId20"/>
    <p:sldId id="278" r:id="rId21"/>
    <p:sldId id="279" r:id="rId22"/>
    <p:sldId id="280" r:id="rId23"/>
    <p:sldId id="281" r:id="rId24"/>
    <p:sldId id="295" r:id="rId25"/>
    <p:sldId id="296" r:id="rId26"/>
    <p:sldId id="297" r:id="rId27"/>
    <p:sldId id="298" r:id="rId28"/>
    <p:sldId id="288" r:id="rId29"/>
    <p:sldId id="256" r:id="rId30"/>
    <p:sldId id="284" r:id="rId31"/>
    <p:sldId id="285" r:id="rId32"/>
    <p:sldId id="286" r:id="rId33"/>
    <p:sldId id="287" r:id="rId34"/>
    <p:sldId id="269" r:id="rId35"/>
    <p:sldId id="289" r:id="rId36"/>
    <p:sldId id="299" r:id="rId37"/>
    <p:sldId id="261" r:id="rId38"/>
    <p:sldId id="267" r:id="rId39"/>
    <p:sldId id="300" r:id="rId40"/>
    <p:sldId id="262" r:id="rId41"/>
    <p:sldId id="268" r:id="rId42"/>
    <p:sldId id="266" r:id="rId43"/>
    <p:sldId id="274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FF"/>
    <a:srgbClr val="482B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37" autoAdjust="0"/>
    <p:restoredTop sz="93842" autoAdjust="0"/>
  </p:normalViewPr>
  <p:slideViewPr>
    <p:cSldViewPr snapToGrid="0">
      <p:cViewPr varScale="1">
        <p:scale>
          <a:sx n="104" d="100"/>
          <a:sy n="104" d="100"/>
        </p:scale>
        <p:origin x="10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theme" Target="theme/them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D1397-088E-428D-8037-CBDFA6AAC93B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3319E-8957-499E-97B4-F77E4E944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18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222545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18688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49991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từng</a:t>
            </a:r>
            <a:r>
              <a:rPr lang="en-US" dirty="0"/>
              <a:t> </a:t>
            </a:r>
            <a:r>
              <a:rPr lang="en-US" dirty="0" err="1"/>
              <a:t>củ</a:t>
            </a:r>
            <a:r>
              <a:rPr lang="en-US" dirty="0"/>
              <a:t> </a:t>
            </a:r>
            <a:r>
              <a:rPr lang="en-US" dirty="0" err="1"/>
              <a:t>cà</a:t>
            </a:r>
            <a:r>
              <a:rPr lang="en-US" dirty="0"/>
              <a:t> </a:t>
            </a:r>
            <a:r>
              <a:rPr lang="en-US" dirty="0" err="1"/>
              <a:t>rốt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13319E-8957-499E-97B4-F77E4E9441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522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 vào con thỏ để quay trở lại màn chính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13319E-8957-499E-97B4-F77E4E9441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87407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vào con thỏ để quay trở lại màn chính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13319E-8957-499E-97B4-F77E4E9441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91235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vào con thỏ để quay trở lại màn chính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13319E-8957-499E-97B4-F77E4E9441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81550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vào con thỏ để quay trở lại màn chính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13319E-8957-499E-97B4-F77E4E9441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93665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45151-1CD7-3BF8-13C4-EA5CA9668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A6FAF3-0AE3-1DBC-678A-18E695CE7A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253FD-385F-60B2-A9F7-9AA9EF43C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24BD-63C5-F45B-87E4-631DE2EA0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566E9-AD30-7149-F50C-EC76F9D1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62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24F7D-E111-AB6B-63F4-D9155732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A35C4-B319-E564-4064-6EA878FC7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AA924-18B4-A147-E5CA-26A9D59AC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CF2A2-E146-ACF3-D730-1F377A55C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8944-86E0-5E7A-44DE-D5A52C284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D4C1B-26FA-A0A7-BD22-52F94795E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EF746-9A6B-32CD-2665-BE72A2713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E53CC-EDA1-355E-EE7C-8C15FD587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BC65C-0C42-96CF-543F-1434C819A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8E874-66FB-7E39-FB16-BC83D44C3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50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FA302-94E2-7BE7-32B7-30F27C61A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AEBA1-7914-DF17-DA79-2E5F10638B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C471F1-516C-12D1-0C93-02120D5A4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0B0D52-9261-32E7-B89A-F2572E08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907DF8-0472-4362-D1EE-9C04A29E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E4BA44-41D6-CBF8-3F70-A5AC0B1F1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5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27355-AA9B-425A-37E2-1A254B2F4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7D27E-7998-E4FF-3C83-B787268B8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13138-072D-74E9-CCAD-255707EA7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AC06B7-5820-9FE6-6E63-1D2FE825A0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0F14B2-41B6-A71E-2AF7-2E7161A7B2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62AA8F-2F22-51AE-F2D6-9CAC2B596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AC837B-B424-4694-F688-72E9CDBDE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975C32-ED3D-9B76-A7EB-B9A566B8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7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B357C-D84A-DD7D-EF31-143266462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7BD3AE-4C17-B77C-0678-609A95C7E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78884C-6C5E-FFEC-4AA8-F3C0DB9AF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F3CE62-2FD9-4FEC-21E6-B249516BF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6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4BE74F-05B0-404D-EBAD-C71BCC347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EB231E-112F-8B2A-88DE-A9D635753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31873F-853A-3EA5-598E-F42A0E068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92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E7F50-1328-6B05-04BE-2E19A1357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EA4D0-E354-10F4-5FCE-3DDC6434A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A3B1F-1889-48F7-0B5F-C43FFA563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B1F31-6EE5-9BD9-AEF6-9B4D00521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CC8D46-89CA-8856-5B27-50A56F96F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6EA1A5-77DB-4132-B048-DA7868376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6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DBD4C-4239-B373-0120-8379B94B9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BAE692-0600-60B3-9184-89779B33EA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7F3BE-4ED6-C65F-FC3D-0C1B863E9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B133B5-62A4-78AC-10A8-D6AE37288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A4D515-B1D4-B0CD-6B08-E3D15B2AE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A4394-6830-3023-A498-CC638D088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7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D3DC-3D97-70B8-FD04-5F77E47EB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3135E6-0FE4-E8DD-6F37-F41EFC5E40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CFF72-C352-6716-49F2-951DCA2CC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8B3B9-9F44-4224-CE2A-B5DF6D802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5BFB4-07D4-39A9-664F-A0D850D01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09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7C0B15-61B6-7F80-B95D-5DF90FA4B8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99D1AD-0DCB-14A5-05B4-C0441FC9BD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0C089-8CB3-17D1-958E-355E50E46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353CF-9F74-090F-05B9-6C736DFFB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7A790-A092-9DB6-D512-58CD729EF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62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956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6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703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10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822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911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670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230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316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214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834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985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774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32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94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485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338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349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614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677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6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79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96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291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04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57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45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38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16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58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48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975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893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91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40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26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01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13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20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87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81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68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65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7875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4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7" name="Google Shape;97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8876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4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067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4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123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4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4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486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4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2" name="Google Shape;122;p4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4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4" name="Google Shape;124;p4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85117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456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5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5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3493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5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5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0918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5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066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5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8744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FDB3CE-6B9C-2205-2880-CA62928A0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B6F2A-36BD-9E20-704E-59BE3A63B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95870-1987-A6B7-0204-9EB13C7684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742A2-3F02-02A2-FA51-14A1251921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6E9D4-9F0C-E2A6-F304-D66AEC22D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40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5616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43845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9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797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996021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5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ieng-viet-3-tap-1/1/134/94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95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95/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microsoft.com/office/2007/relationships/hdphoto" Target="../media/hdphoto2.wdp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9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5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3" Type="http://schemas.openxmlformats.org/officeDocument/2006/relationships/image" Target="../media/image44.png"/><Relationship Id="rId7" Type="http://schemas.openxmlformats.org/officeDocument/2006/relationships/image" Target="../media/image5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svg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96/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13" Type="http://schemas.openxmlformats.org/officeDocument/2006/relationships/image" Target="../media/image60.png"/><Relationship Id="rId18" Type="http://schemas.openxmlformats.org/officeDocument/2006/relationships/image" Target="../media/image65.png"/><Relationship Id="rId3" Type="http://schemas.openxmlformats.org/officeDocument/2006/relationships/slideLayout" Target="../slideLayouts/slideLayout44.xml"/><Relationship Id="rId7" Type="http://schemas.openxmlformats.org/officeDocument/2006/relationships/slide" Target="slide27.xml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audio" Target="../media/media1.mp3"/><Relationship Id="rId16" Type="http://schemas.openxmlformats.org/officeDocument/2006/relationships/image" Target="../media/image63.png"/><Relationship Id="rId1" Type="http://schemas.microsoft.com/office/2007/relationships/media" Target="../media/media1.mp3"/><Relationship Id="rId6" Type="http://schemas.openxmlformats.org/officeDocument/2006/relationships/image" Target="../media/image56.png"/><Relationship Id="rId11" Type="http://schemas.openxmlformats.org/officeDocument/2006/relationships/image" Target="../media/image58.png"/><Relationship Id="rId5" Type="http://schemas.openxmlformats.org/officeDocument/2006/relationships/slide" Target="slide26.xml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19" Type="http://schemas.openxmlformats.org/officeDocument/2006/relationships/image" Target="../media/image66.png"/><Relationship Id="rId4" Type="http://schemas.openxmlformats.org/officeDocument/2006/relationships/notesSlide" Target="../notesSlides/notesSlide7.xml"/><Relationship Id="rId9" Type="http://schemas.openxmlformats.org/officeDocument/2006/relationships/slide" Target="slide29.xml"/><Relationship Id="rId14" Type="http://schemas.openxmlformats.org/officeDocument/2006/relationships/image" Target="../media/image6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7.png"/><Relationship Id="rId7" Type="http://schemas.openxmlformats.org/officeDocument/2006/relationships/slide" Target="slide2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70.svg"/><Relationship Id="rId5" Type="http://schemas.openxmlformats.org/officeDocument/2006/relationships/image" Target="../media/image69.png"/><Relationship Id="rId10" Type="http://schemas.openxmlformats.org/officeDocument/2006/relationships/image" Target="../media/image66.png"/><Relationship Id="rId4" Type="http://schemas.openxmlformats.org/officeDocument/2006/relationships/image" Target="../media/image68.svg"/><Relationship Id="rId9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7.png"/><Relationship Id="rId7" Type="http://schemas.openxmlformats.org/officeDocument/2006/relationships/slide" Target="slide2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70.svg"/><Relationship Id="rId5" Type="http://schemas.openxmlformats.org/officeDocument/2006/relationships/image" Target="../media/image69.png"/><Relationship Id="rId10" Type="http://schemas.openxmlformats.org/officeDocument/2006/relationships/image" Target="../media/image66.png"/><Relationship Id="rId4" Type="http://schemas.openxmlformats.org/officeDocument/2006/relationships/image" Target="../media/image68.svg"/><Relationship Id="rId9" Type="http://schemas.openxmlformats.org/officeDocument/2006/relationships/image" Target="../media/image6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7.png"/><Relationship Id="rId7" Type="http://schemas.openxmlformats.org/officeDocument/2006/relationships/slide" Target="slide2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70.svg"/><Relationship Id="rId5" Type="http://schemas.openxmlformats.org/officeDocument/2006/relationships/image" Target="../media/image69.png"/><Relationship Id="rId10" Type="http://schemas.openxmlformats.org/officeDocument/2006/relationships/image" Target="../media/image66.png"/><Relationship Id="rId4" Type="http://schemas.openxmlformats.org/officeDocument/2006/relationships/image" Target="../media/image68.svg"/><Relationship Id="rId9" Type="http://schemas.openxmlformats.org/officeDocument/2006/relationships/image" Target="../media/image6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7.png"/><Relationship Id="rId7" Type="http://schemas.openxmlformats.org/officeDocument/2006/relationships/slide" Target="slide2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70.svg"/><Relationship Id="rId5" Type="http://schemas.openxmlformats.org/officeDocument/2006/relationships/image" Target="../media/image69.png"/><Relationship Id="rId10" Type="http://schemas.openxmlformats.org/officeDocument/2006/relationships/image" Target="../media/image66.png"/><Relationship Id="rId4" Type="http://schemas.openxmlformats.org/officeDocument/2006/relationships/image" Target="../media/image68.svg"/><Relationship Id="rId9" Type="http://schemas.openxmlformats.org/officeDocument/2006/relationships/image" Target="../media/image6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svg"/><Relationship Id="rId5" Type="http://schemas.openxmlformats.org/officeDocument/2006/relationships/image" Target="../media/image73.png"/><Relationship Id="rId4" Type="http://schemas.microsoft.com/office/2007/relationships/hdphoto" Target="../media/hdphoto2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96/" TargetMode="External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94/" TargetMode="External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sv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svg"/><Relationship Id="rId5" Type="http://schemas.openxmlformats.org/officeDocument/2006/relationships/image" Target="../media/image87.png"/><Relationship Id="rId4" Type="http://schemas.openxmlformats.org/officeDocument/2006/relationships/image" Target="../media/image86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4.png"/><Relationship Id="rId5" Type="http://schemas.microsoft.com/office/2007/relationships/hdphoto" Target="../media/hdphoto3.wdp"/><Relationship Id="rId4" Type="http://schemas.openxmlformats.org/officeDocument/2006/relationships/image" Target="../media/image9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453354" y="1914793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1</a:t>
            </a:r>
            <a:r>
              <a:rPr lang="en-US" sz="5200" b="1" kern="0" dirty="0">
                <a:solidFill>
                  <a:srgbClr val="002060"/>
                </a:solidFill>
                <a:latin typeface="UTM Avo" panose="02040603050506020204" pitchFamily="18" charset="0"/>
              </a:rPr>
              <a:t>4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 đọc 1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: </a:t>
            </a: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Cùng vui chơi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D7D905-B160-9B0E-1056-0CB3C360A46E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792873-23C6-749E-47EF-82B3AF5881C2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3D20FC6-D330-413E-7A91-8BBB5E52EFA2}"/>
              </a:ext>
            </a:extLst>
          </p:cNvPr>
          <p:cNvGrpSpPr/>
          <p:nvPr/>
        </p:nvGrpSpPr>
        <p:grpSpPr>
          <a:xfrm>
            <a:off x="10319658" y="772054"/>
            <a:ext cx="1762416" cy="1966054"/>
            <a:chOff x="930253" y="1573544"/>
            <a:chExt cx="1279160" cy="1356548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F754AB2F-CBE4-B9B0-11BF-BF8164DDEB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73544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695E4C7-9D24-730E-D748-8235C5179848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03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1BFF523-A4D8-9E78-B4E6-647C523A1F70}"/>
              </a:ext>
            </a:extLst>
          </p:cNvPr>
          <p:cNvGrpSpPr/>
          <p:nvPr/>
        </p:nvGrpSpPr>
        <p:grpSpPr>
          <a:xfrm>
            <a:off x="645485" y="2188815"/>
            <a:ext cx="10901030" cy="3160528"/>
            <a:chOff x="0" y="0"/>
            <a:chExt cx="13383902" cy="678620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FFDF4C8-8E33-B8CA-F7A9-01220AE1A669}"/>
                </a:ext>
              </a:extLst>
            </p:cNvPr>
            <p:cNvSpPr/>
            <p:nvPr/>
          </p:nvSpPr>
          <p:spPr>
            <a:xfrm>
              <a:off x="0" y="0"/>
              <a:ext cx="13383902" cy="6786204"/>
            </a:xfrm>
            <a:custGeom>
              <a:avLst/>
              <a:gdLst/>
              <a:ahLst/>
              <a:cxnLst/>
              <a:rect l="l" t="t" r="r" b="b"/>
              <a:pathLst>
                <a:path w="13383902" h="6786204">
                  <a:moveTo>
                    <a:pt x="13259442" y="6786204"/>
                  </a:moveTo>
                  <a:lnTo>
                    <a:pt x="124460" y="6786204"/>
                  </a:lnTo>
                  <a:cubicBezTo>
                    <a:pt x="55880" y="6786204"/>
                    <a:pt x="0" y="6730323"/>
                    <a:pt x="0" y="666174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259442" y="0"/>
                  </a:lnTo>
                  <a:cubicBezTo>
                    <a:pt x="13328022" y="0"/>
                    <a:pt x="13383902" y="55880"/>
                    <a:pt x="13383902" y="124460"/>
                  </a:cubicBezTo>
                  <a:lnTo>
                    <a:pt x="13383902" y="6661744"/>
                  </a:lnTo>
                  <a:cubicBezTo>
                    <a:pt x="13383902" y="6730324"/>
                    <a:pt x="13328022" y="6786204"/>
                    <a:pt x="13259442" y="6786204"/>
                  </a:cubicBezTo>
                  <a:close/>
                </a:path>
              </a:pathLst>
            </a:custGeom>
            <a:solidFill>
              <a:srgbClr val="FFD992"/>
            </a:solidFill>
          </p:spPr>
          <p:txBody>
            <a:bodyPr/>
            <a:lstStyle/>
            <a:p>
              <a:endParaRPr lang="en-US" sz="1200">
                <a:latin typeface="UTM Avo" panose="02040603050506020204" pitchFamily="18" charset="0"/>
              </a:endParaRPr>
            </a:p>
          </p:txBody>
        </p:sp>
      </p:grpSp>
      <p:pic>
        <p:nvPicPr>
          <p:cNvPr id="4" name="Picture 4">
            <a:extLst>
              <a:ext uri="{FF2B5EF4-FFF2-40B4-BE49-F238E27FC236}">
                <a16:creationId xmlns:a16="http://schemas.microsoft.com/office/drawing/2014/main" id="{FCACDAAE-FB45-6557-C771-90B2B4EA8B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864389" y="4765461"/>
            <a:ext cx="2463220" cy="20332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DBB7D9-6DE3-316D-6244-5B3E4FE0FFB5}"/>
              </a:ext>
            </a:extLst>
          </p:cNvPr>
          <p:cNvSpPr txBox="1"/>
          <p:nvPr/>
        </p:nvSpPr>
        <p:spPr>
          <a:xfrm>
            <a:off x="1402792" y="2493254"/>
            <a:ext cx="9386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Trò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: GHÉP TÊN MÔN THỂ THAO VỚI HÌNH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CFC6E0-462B-0B31-1856-1214E3297AC1}"/>
              </a:ext>
            </a:extLst>
          </p:cNvPr>
          <p:cNvSpPr txBox="1"/>
          <p:nvPr/>
        </p:nvSpPr>
        <p:spPr>
          <a:xfrm>
            <a:off x="808517" y="3038322"/>
            <a:ext cx="10737998" cy="1727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571500"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nl-NL" sz="2400" i="1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 nhóm hãy cùng quan sát các hình trong bài.</a:t>
            </a:r>
          </a:p>
          <a:p>
            <a:pPr marL="571500" marR="0" indent="-571500"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nl-NL" sz="2400" i="1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Mỗi </a:t>
            </a:r>
            <a:r>
              <a:rPr lang="nl-NL" sz="2400" i="1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nhóm thi đua ghép tên các môn thể thao vào đúng hình ảnh. </a:t>
            </a:r>
          </a:p>
          <a:p>
            <a:pPr marL="571500" marR="0" indent="-571500"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nl-NL" sz="2400" i="1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Nhóm nào ghép đúng và nhanh hơn là nhóm thắng cuộc. </a:t>
            </a:r>
          </a:p>
        </p:txBody>
      </p:sp>
      <p:sp>
        <p:nvSpPr>
          <p:cNvPr id="8" name="Google Shape;183;p7">
            <a:extLst>
              <a:ext uri="{FF2B5EF4-FFF2-40B4-BE49-F238E27FC236}">
                <a16:creationId xmlns:a16="http://schemas.microsoft.com/office/drawing/2014/main" id="{38C17A39-839D-DD48-2E1F-13649E3AC681}"/>
              </a:ext>
            </a:extLst>
          </p:cNvPr>
          <p:cNvSpPr/>
          <p:nvPr/>
        </p:nvSpPr>
        <p:spPr>
          <a:xfrm>
            <a:off x="9633368" y="778780"/>
            <a:ext cx="2311678" cy="119671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Thảo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luận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nhóm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đôi</a:t>
            </a:r>
            <a:endParaRPr lang="en-US" sz="2400" b="1" dirty="0">
              <a:solidFill>
                <a:schemeClr val="bg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6633CF50-7468-E940-B62A-E09BE8667111}"/>
              </a:ext>
            </a:extLst>
          </p:cNvPr>
          <p:cNvGrpSpPr/>
          <p:nvPr/>
        </p:nvGrpSpPr>
        <p:grpSpPr>
          <a:xfrm>
            <a:off x="247891" y="1738527"/>
            <a:ext cx="2322371" cy="680022"/>
            <a:chOff x="319521" y="1393060"/>
            <a:chExt cx="2705100" cy="996245"/>
          </a:xfrm>
        </p:grpSpPr>
        <p:grpSp>
          <p:nvGrpSpPr>
            <p:cNvPr id="11" name="Group 2">
              <a:extLst>
                <a:ext uri="{FF2B5EF4-FFF2-40B4-BE49-F238E27FC236}">
                  <a16:creationId xmlns:a16="http://schemas.microsoft.com/office/drawing/2014/main" id="{0C6EC757-EF7E-6594-07C4-88487B83CFE0}"/>
                </a:ext>
              </a:extLst>
            </p:cNvPr>
            <p:cNvGrpSpPr/>
            <p:nvPr/>
          </p:nvGrpSpPr>
          <p:grpSpPr>
            <a:xfrm>
              <a:off x="319521" y="1393060"/>
              <a:ext cx="2705100" cy="996245"/>
              <a:chOff x="0" y="0"/>
              <a:chExt cx="13383902" cy="5637997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12" name="Freeform 3">
                <a:extLst>
                  <a:ext uri="{FF2B5EF4-FFF2-40B4-BE49-F238E27FC236}">
                    <a16:creationId xmlns:a16="http://schemas.microsoft.com/office/drawing/2014/main" id="{F1EE1F2C-36EE-1C38-4058-DC79D2E41F33}"/>
                  </a:ext>
                </a:extLst>
              </p:cNvPr>
              <p:cNvSpPr/>
              <p:nvPr/>
            </p:nvSpPr>
            <p:spPr>
              <a:xfrm>
                <a:off x="0" y="0"/>
                <a:ext cx="13383902" cy="5637997"/>
              </a:xfrm>
              <a:custGeom>
                <a:avLst/>
                <a:gdLst/>
                <a:ahLst/>
                <a:cxnLst/>
                <a:rect l="l" t="t" r="r" b="b"/>
                <a:pathLst>
                  <a:path w="13383902" h="6786204">
                    <a:moveTo>
                      <a:pt x="13259442" y="6786204"/>
                    </a:moveTo>
                    <a:lnTo>
                      <a:pt x="124460" y="6786204"/>
                    </a:lnTo>
                    <a:cubicBezTo>
                      <a:pt x="55880" y="6786204"/>
                      <a:pt x="0" y="6730323"/>
                      <a:pt x="0" y="6661744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3259442" y="0"/>
                    </a:lnTo>
                    <a:cubicBezTo>
                      <a:pt x="13328022" y="0"/>
                      <a:pt x="13383902" y="55880"/>
                      <a:pt x="13383902" y="124460"/>
                    </a:cubicBezTo>
                    <a:lnTo>
                      <a:pt x="13383902" y="6661744"/>
                    </a:lnTo>
                    <a:cubicBezTo>
                      <a:pt x="13383902" y="6730324"/>
                      <a:pt x="13328022" y="6786204"/>
                      <a:pt x="13259442" y="6786204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pPr algn="ctr"/>
                <a:endParaRPr lang="en-US" sz="140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6F53497-0A90-0AC7-DC3C-1F8E4A773692}"/>
                </a:ext>
              </a:extLst>
            </p:cNvPr>
            <p:cNvSpPr txBox="1"/>
            <p:nvPr/>
          </p:nvSpPr>
          <p:spPr>
            <a:xfrm>
              <a:off x="319521" y="1393060"/>
              <a:ext cx="2680855" cy="8319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nl-NL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đua xe đạp</a:t>
              </a:r>
              <a:endParaRPr lang="en-US" sz="24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B49F7CE-3EED-8F66-7D8E-8EE37959E3DF}"/>
              </a:ext>
            </a:extLst>
          </p:cNvPr>
          <p:cNvGrpSpPr/>
          <p:nvPr/>
        </p:nvGrpSpPr>
        <p:grpSpPr>
          <a:xfrm>
            <a:off x="2637966" y="1738527"/>
            <a:ext cx="1500895" cy="680022"/>
            <a:chOff x="319521" y="1393060"/>
            <a:chExt cx="2705100" cy="996245"/>
          </a:xfrm>
        </p:grpSpPr>
        <p:grpSp>
          <p:nvGrpSpPr>
            <p:cNvPr id="16" name="Group 2">
              <a:extLst>
                <a:ext uri="{FF2B5EF4-FFF2-40B4-BE49-F238E27FC236}">
                  <a16:creationId xmlns:a16="http://schemas.microsoft.com/office/drawing/2014/main" id="{822E710E-D3F9-51EB-BA11-AE846476443C}"/>
                </a:ext>
              </a:extLst>
            </p:cNvPr>
            <p:cNvGrpSpPr/>
            <p:nvPr/>
          </p:nvGrpSpPr>
          <p:grpSpPr>
            <a:xfrm>
              <a:off x="319521" y="1393060"/>
              <a:ext cx="2705100" cy="996245"/>
              <a:chOff x="0" y="0"/>
              <a:chExt cx="13383902" cy="5637997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18" name="Freeform 3">
                <a:extLst>
                  <a:ext uri="{FF2B5EF4-FFF2-40B4-BE49-F238E27FC236}">
                    <a16:creationId xmlns:a16="http://schemas.microsoft.com/office/drawing/2014/main" id="{0FABFC48-79B4-E051-0340-2FD4C262A60A}"/>
                  </a:ext>
                </a:extLst>
              </p:cNvPr>
              <p:cNvSpPr/>
              <p:nvPr/>
            </p:nvSpPr>
            <p:spPr>
              <a:xfrm>
                <a:off x="0" y="0"/>
                <a:ext cx="13383902" cy="5637997"/>
              </a:xfrm>
              <a:custGeom>
                <a:avLst/>
                <a:gdLst/>
                <a:ahLst/>
                <a:cxnLst/>
                <a:rect l="l" t="t" r="r" b="b"/>
                <a:pathLst>
                  <a:path w="13383902" h="6786204">
                    <a:moveTo>
                      <a:pt x="13259442" y="6786204"/>
                    </a:moveTo>
                    <a:lnTo>
                      <a:pt x="124460" y="6786204"/>
                    </a:lnTo>
                    <a:cubicBezTo>
                      <a:pt x="55880" y="6786204"/>
                      <a:pt x="0" y="6730323"/>
                      <a:pt x="0" y="6661744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3259442" y="0"/>
                    </a:lnTo>
                    <a:cubicBezTo>
                      <a:pt x="13328022" y="0"/>
                      <a:pt x="13383902" y="55880"/>
                      <a:pt x="13383902" y="124460"/>
                    </a:cubicBezTo>
                    <a:lnTo>
                      <a:pt x="13383902" y="6661744"/>
                    </a:lnTo>
                    <a:cubicBezTo>
                      <a:pt x="13383902" y="6730324"/>
                      <a:pt x="13328022" y="6786204"/>
                      <a:pt x="13259442" y="6786204"/>
                    </a:cubicBezTo>
                    <a:close/>
                  </a:path>
                </a:pathLst>
              </a:custGeom>
              <a:solidFill>
                <a:schemeClr val="bg2">
                  <a:lumMod val="20000"/>
                  <a:lumOff val="80000"/>
                </a:schemeClr>
              </a:solidFill>
            </p:spPr>
            <p:txBody>
              <a:bodyPr/>
              <a:lstStyle/>
              <a:p>
                <a:pPr algn="ctr"/>
                <a:endParaRPr lang="en-US" sz="140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94D1F0A-D87A-67EA-38DA-17D5A1DDECAE}"/>
                </a:ext>
              </a:extLst>
            </p:cNvPr>
            <p:cNvSpPr txBox="1"/>
            <p:nvPr/>
          </p:nvSpPr>
          <p:spPr>
            <a:xfrm>
              <a:off x="319521" y="1393060"/>
              <a:ext cx="2680855" cy="8319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nl-NL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bóng rổ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CF155D2-0272-060F-E11F-F63DF54097FF}"/>
              </a:ext>
            </a:extLst>
          </p:cNvPr>
          <p:cNvGrpSpPr/>
          <p:nvPr/>
        </p:nvGrpSpPr>
        <p:grpSpPr>
          <a:xfrm>
            <a:off x="4204241" y="1738527"/>
            <a:ext cx="1757571" cy="680022"/>
            <a:chOff x="319521" y="1393060"/>
            <a:chExt cx="2705100" cy="996245"/>
          </a:xfrm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D5D8B97F-FB75-0656-E86E-DDF514EF7BDF}"/>
                </a:ext>
              </a:extLst>
            </p:cNvPr>
            <p:cNvGrpSpPr/>
            <p:nvPr/>
          </p:nvGrpSpPr>
          <p:grpSpPr>
            <a:xfrm>
              <a:off x="319521" y="1393060"/>
              <a:ext cx="2705100" cy="996245"/>
              <a:chOff x="0" y="0"/>
              <a:chExt cx="13383902" cy="5637997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22" name="Freeform 3">
                <a:extLst>
                  <a:ext uri="{FF2B5EF4-FFF2-40B4-BE49-F238E27FC236}">
                    <a16:creationId xmlns:a16="http://schemas.microsoft.com/office/drawing/2014/main" id="{0288B26E-1530-CF2C-A513-A6C7F61FA2E0}"/>
                  </a:ext>
                </a:extLst>
              </p:cNvPr>
              <p:cNvSpPr/>
              <p:nvPr/>
            </p:nvSpPr>
            <p:spPr>
              <a:xfrm>
                <a:off x="0" y="0"/>
                <a:ext cx="13383902" cy="5637997"/>
              </a:xfrm>
              <a:custGeom>
                <a:avLst/>
                <a:gdLst/>
                <a:ahLst/>
                <a:cxnLst/>
                <a:rect l="l" t="t" r="r" b="b"/>
                <a:pathLst>
                  <a:path w="13383902" h="6786204">
                    <a:moveTo>
                      <a:pt x="13259442" y="6786204"/>
                    </a:moveTo>
                    <a:lnTo>
                      <a:pt x="124460" y="6786204"/>
                    </a:lnTo>
                    <a:cubicBezTo>
                      <a:pt x="55880" y="6786204"/>
                      <a:pt x="0" y="6730323"/>
                      <a:pt x="0" y="6661744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3259442" y="0"/>
                    </a:lnTo>
                    <a:cubicBezTo>
                      <a:pt x="13328022" y="0"/>
                      <a:pt x="13383902" y="55880"/>
                      <a:pt x="13383902" y="124460"/>
                    </a:cubicBezTo>
                    <a:lnTo>
                      <a:pt x="13383902" y="6661744"/>
                    </a:lnTo>
                    <a:cubicBezTo>
                      <a:pt x="13383902" y="6730324"/>
                      <a:pt x="13328022" y="6786204"/>
                      <a:pt x="13259442" y="6786204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/>
              <a:lstStyle/>
              <a:p>
                <a:pPr algn="ctr"/>
                <a:endParaRPr lang="en-US" sz="140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6CBEAB6-B94C-301E-3D11-E297ABD79DBB}"/>
                </a:ext>
              </a:extLst>
            </p:cNvPr>
            <p:cNvSpPr txBox="1"/>
            <p:nvPr/>
          </p:nvSpPr>
          <p:spPr>
            <a:xfrm>
              <a:off x="319521" y="1393060"/>
              <a:ext cx="2680855" cy="8319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nl-NL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bắn súng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8286CEA-9D2F-4E48-980B-2BC69ABDDF7A}"/>
              </a:ext>
            </a:extLst>
          </p:cNvPr>
          <p:cNvGrpSpPr/>
          <p:nvPr/>
        </p:nvGrpSpPr>
        <p:grpSpPr>
          <a:xfrm>
            <a:off x="6033796" y="1738527"/>
            <a:ext cx="1677362" cy="680022"/>
            <a:chOff x="319521" y="1393060"/>
            <a:chExt cx="2705100" cy="996245"/>
          </a:xfrm>
        </p:grpSpPr>
        <p:grpSp>
          <p:nvGrpSpPr>
            <p:cNvPr id="24" name="Group 2">
              <a:extLst>
                <a:ext uri="{FF2B5EF4-FFF2-40B4-BE49-F238E27FC236}">
                  <a16:creationId xmlns:a16="http://schemas.microsoft.com/office/drawing/2014/main" id="{524CC10C-E116-809B-40F0-96901ED8A419}"/>
                </a:ext>
              </a:extLst>
            </p:cNvPr>
            <p:cNvGrpSpPr/>
            <p:nvPr/>
          </p:nvGrpSpPr>
          <p:grpSpPr>
            <a:xfrm>
              <a:off x="319521" y="1393060"/>
              <a:ext cx="2705100" cy="996245"/>
              <a:chOff x="0" y="0"/>
              <a:chExt cx="13383902" cy="5637997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26" name="Freeform 3">
                <a:extLst>
                  <a:ext uri="{FF2B5EF4-FFF2-40B4-BE49-F238E27FC236}">
                    <a16:creationId xmlns:a16="http://schemas.microsoft.com/office/drawing/2014/main" id="{7CB37F46-E99C-7C34-2DBB-07870596DD76}"/>
                  </a:ext>
                </a:extLst>
              </p:cNvPr>
              <p:cNvSpPr/>
              <p:nvPr/>
            </p:nvSpPr>
            <p:spPr>
              <a:xfrm>
                <a:off x="0" y="0"/>
                <a:ext cx="13383902" cy="5637997"/>
              </a:xfrm>
              <a:custGeom>
                <a:avLst/>
                <a:gdLst/>
                <a:ahLst/>
                <a:cxnLst/>
                <a:rect l="l" t="t" r="r" b="b"/>
                <a:pathLst>
                  <a:path w="13383902" h="6786204">
                    <a:moveTo>
                      <a:pt x="13259442" y="6786204"/>
                    </a:moveTo>
                    <a:lnTo>
                      <a:pt x="124460" y="6786204"/>
                    </a:lnTo>
                    <a:cubicBezTo>
                      <a:pt x="55880" y="6786204"/>
                      <a:pt x="0" y="6730323"/>
                      <a:pt x="0" y="6661744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3259442" y="0"/>
                    </a:lnTo>
                    <a:cubicBezTo>
                      <a:pt x="13328022" y="0"/>
                      <a:pt x="13383902" y="55880"/>
                      <a:pt x="13383902" y="124460"/>
                    </a:cubicBezTo>
                    <a:lnTo>
                      <a:pt x="13383902" y="6661744"/>
                    </a:lnTo>
                    <a:cubicBezTo>
                      <a:pt x="13383902" y="6730324"/>
                      <a:pt x="13328022" y="6786204"/>
                      <a:pt x="13259442" y="6786204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/>
              <a:lstStyle/>
              <a:p>
                <a:pPr algn="ctr"/>
                <a:endParaRPr lang="en-US" sz="140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1019B12-2736-2FD7-E96F-27442CD2BBEF}"/>
                </a:ext>
              </a:extLst>
            </p:cNvPr>
            <p:cNvSpPr txBox="1"/>
            <p:nvPr/>
          </p:nvSpPr>
          <p:spPr>
            <a:xfrm>
              <a:off x="319521" y="1393060"/>
              <a:ext cx="2680855" cy="8319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nl-NL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đua ngựa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EB38721-A6FD-A30E-E1FF-CF5AA3FBEFC0}"/>
              </a:ext>
            </a:extLst>
          </p:cNvPr>
          <p:cNvGrpSpPr/>
          <p:nvPr/>
        </p:nvGrpSpPr>
        <p:grpSpPr>
          <a:xfrm>
            <a:off x="7799184" y="1738527"/>
            <a:ext cx="1907799" cy="680022"/>
            <a:chOff x="319521" y="1393060"/>
            <a:chExt cx="2705100" cy="996245"/>
          </a:xfrm>
        </p:grpSpPr>
        <p:grpSp>
          <p:nvGrpSpPr>
            <p:cNvPr id="28" name="Group 2">
              <a:extLst>
                <a:ext uri="{FF2B5EF4-FFF2-40B4-BE49-F238E27FC236}">
                  <a16:creationId xmlns:a16="http://schemas.microsoft.com/office/drawing/2014/main" id="{CDB6BA8D-7E9D-64FC-5A39-6A0A109BC7F9}"/>
                </a:ext>
              </a:extLst>
            </p:cNvPr>
            <p:cNvGrpSpPr/>
            <p:nvPr/>
          </p:nvGrpSpPr>
          <p:grpSpPr>
            <a:xfrm>
              <a:off x="319521" y="1393060"/>
              <a:ext cx="2705100" cy="996245"/>
              <a:chOff x="0" y="0"/>
              <a:chExt cx="13383902" cy="5637997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30" name="Freeform 3">
                <a:extLst>
                  <a:ext uri="{FF2B5EF4-FFF2-40B4-BE49-F238E27FC236}">
                    <a16:creationId xmlns:a16="http://schemas.microsoft.com/office/drawing/2014/main" id="{D05EDC7A-B208-41A7-8274-24C7AAE0273A}"/>
                  </a:ext>
                </a:extLst>
              </p:cNvPr>
              <p:cNvSpPr/>
              <p:nvPr/>
            </p:nvSpPr>
            <p:spPr>
              <a:xfrm>
                <a:off x="0" y="0"/>
                <a:ext cx="13383902" cy="5637997"/>
              </a:xfrm>
              <a:custGeom>
                <a:avLst/>
                <a:gdLst/>
                <a:ahLst/>
                <a:cxnLst/>
                <a:rect l="l" t="t" r="r" b="b"/>
                <a:pathLst>
                  <a:path w="13383902" h="6786204">
                    <a:moveTo>
                      <a:pt x="13259442" y="6786204"/>
                    </a:moveTo>
                    <a:lnTo>
                      <a:pt x="124460" y="6786204"/>
                    </a:lnTo>
                    <a:cubicBezTo>
                      <a:pt x="55880" y="6786204"/>
                      <a:pt x="0" y="6730323"/>
                      <a:pt x="0" y="6661744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3259442" y="0"/>
                    </a:lnTo>
                    <a:cubicBezTo>
                      <a:pt x="13328022" y="0"/>
                      <a:pt x="13383902" y="55880"/>
                      <a:pt x="13383902" y="124460"/>
                    </a:cubicBezTo>
                    <a:lnTo>
                      <a:pt x="13383902" y="6661744"/>
                    </a:lnTo>
                    <a:cubicBezTo>
                      <a:pt x="13383902" y="6730324"/>
                      <a:pt x="13328022" y="6786204"/>
                      <a:pt x="13259442" y="6786204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29B3D5F-CCBF-4250-EB85-B0ADE2931A5C}"/>
                </a:ext>
              </a:extLst>
            </p:cNvPr>
            <p:cNvSpPr txBox="1"/>
            <p:nvPr/>
          </p:nvSpPr>
          <p:spPr>
            <a:xfrm>
              <a:off x="319521" y="1393060"/>
              <a:ext cx="2680855" cy="8319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nl-NL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nhảy cao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A0B7FE3-254C-2399-8EAB-F7AEE1DD8EFD}"/>
              </a:ext>
            </a:extLst>
          </p:cNvPr>
          <p:cNvGrpSpPr/>
          <p:nvPr/>
        </p:nvGrpSpPr>
        <p:grpSpPr>
          <a:xfrm>
            <a:off x="9777907" y="1738527"/>
            <a:ext cx="2235406" cy="680022"/>
            <a:chOff x="319521" y="1393060"/>
            <a:chExt cx="2705100" cy="996245"/>
          </a:xfrm>
        </p:grpSpPr>
        <p:grpSp>
          <p:nvGrpSpPr>
            <p:cNvPr id="32" name="Group 2">
              <a:extLst>
                <a:ext uri="{FF2B5EF4-FFF2-40B4-BE49-F238E27FC236}">
                  <a16:creationId xmlns:a16="http://schemas.microsoft.com/office/drawing/2014/main" id="{FA71546D-18B6-C662-7340-464E823D7220}"/>
                </a:ext>
              </a:extLst>
            </p:cNvPr>
            <p:cNvGrpSpPr/>
            <p:nvPr/>
          </p:nvGrpSpPr>
          <p:grpSpPr>
            <a:xfrm>
              <a:off x="319521" y="1393060"/>
              <a:ext cx="2705100" cy="996245"/>
              <a:chOff x="0" y="0"/>
              <a:chExt cx="13383902" cy="5637997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34" name="Freeform 3">
                <a:extLst>
                  <a:ext uri="{FF2B5EF4-FFF2-40B4-BE49-F238E27FC236}">
                    <a16:creationId xmlns:a16="http://schemas.microsoft.com/office/drawing/2014/main" id="{B9491B6A-2F0B-CBC7-F761-14A0B2C80B70}"/>
                  </a:ext>
                </a:extLst>
              </p:cNvPr>
              <p:cNvSpPr/>
              <p:nvPr/>
            </p:nvSpPr>
            <p:spPr>
              <a:xfrm>
                <a:off x="0" y="0"/>
                <a:ext cx="13383902" cy="5637997"/>
              </a:xfrm>
              <a:custGeom>
                <a:avLst/>
                <a:gdLst/>
                <a:ahLst/>
                <a:cxnLst/>
                <a:rect l="l" t="t" r="r" b="b"/>
                <a:pathLst>
                  <a:path w="13383902" h="6786204">
                    <a:moveTo>
                      <a:pt x="13259442" y="6786204"/>
                    </a:moveTo>
                    <a:lnTo>
                      <a:pt x="124460" y="6786204"/>
                    </a:lnTo>
                    <a:cubicBezTo>
                      <a:pt x="55880" y="6786204"/>
                      <a:pt x="0" y="6730323"/>
                      <a:pt x="0" y="6661744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3259442" y="0"/>
                    </a:lnTo>
                    <a:cubicBezTo>
                      <a:pt x="13328022" y="0"/>
                      <a:pt x="13383902" y="55880"/>
                      <a:pt x="13383902" y="124460"/>
                    </a:cubicBezTo>
                    <a:lnTo>
                      <a:pt x="13383902" y="6661744"/>
                    </a:lnTo>
                    <a:cubicBezTo>
                      <a:pt x="13383902" y="6730324"/>
                      <a:pt x="13328022" y="6786204"/>
                      <a:pt x="13259442" y="6786204"/>
                    </a:cubicBezTo>
                    <a:close/>
                  </a:path>
                </a:pathLst>
              </a:custGeom>
              <a:solidFill>
                <a:srgbClr val="9999FF"/>
              </a:solidFill>
            </p:spPr>
            <p:txBody>
              <a:bodyPr/>
              <a:lstStyle/>
              <a:p>
                <a:pPr algn="ctr"/>
                <a:endParaRPr lang="en-US" sz="1400" dirty="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073746-2F19-CFFE-A87C-76EF68182C84}"/>
                </a:ext>
              </a:extLst>
            </p:cNvPr>
            <p:cNvSpPr txBox="1"/>
            <p:nvPr/>
          </p:nvSpPr>
          <p:spPr>
            <a:xfrm>
              <a:off x="319521" y="1393060"/>
              <a:ext cx="2680855" cy="8319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nl-NL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bóng chuyền</a:t>
              </a:r>
            </a:p>
          </p:txBody>
        </p:sp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2C524774-C516-A6E2-FBDC-642F3D4569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70" y="2584316"/>
            <a:ext cx="1902415" cy="141185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B0E76F6-1F63-706A-904B-53345AAE19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035" y="4329545"/>
            <a:ext cx="1955340" cy="150840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4806743-AC08-F283-3A90-026BA77252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755" y="2584314"/>
            <a:ext cx="1972057" cy="152555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7468F28-BFE6-0B43-68C8-82765E53DC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032" y="4275564"/>
            <a:ext cx="1963421" cy="150840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BEF8C7A2-934C-E642-C553-EDA106243A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252" y="2500656"/>
            <a:ext cx="1899914" cy="1471679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2C5BED98-9A1D-40D9-F965-EDAD8E5A98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749" y="4329546"/>
            <a:ext cx="1885364" cy="1459056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996B0B5D-D193-C46E-106E-4252372DE285}"/>
              </a:ext>
            </a:extLst>
          </p:cNvPr>
          <p:cNvGrpSpPr/>
          <p:nvPr/>
        </p:nvGrpSpPr>
        <p:grpSpPr>
          <a:xfrm>
            <a:off x="1998095" y="5892754"/>
            <a:ext cx="2171333" cy="680022"/>
            <a:chOff x="319521" y="1393060"/>
            <a:chExt cx="2705100" cy="996245"/>
          </a:xfrm>
        </p:grpSpPr>
        <p:grpSp>
          <p:nvGrpSpPr>
            <p:cNvPr id="42" name="Group 2">
              <a:extLst>
                <a:ext uri="{FF2B5EF4-FFF2-40B4-BE49-F238E27FC236}">
                  <a16:creationId xmlns:a16="http://schemas.microsoft.com/office/drawing/2014/main" id="{17CB07A7-7DA0-2C2D-79C3-861AD8150A67}"/>
                </a:ext>
              </a:extLst>
            </p:cNvPr>
            <p:cNvGrpSpPr/>
            <p:nvPr/>
          </p:nvGrpSpPr>
          <p:grpSpPr>
            <a:xfrm>
              <a:off x="319521" y="1393060"/>
              <a:ext cx="2705100" cy="996245"/>
              <a:chOff x="0" y="0"/>
              <a:chExt cx="13383902" cy="5637997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44" name="Freeform 3">
                <a:extLst>
                  <a:ext uri="{FF2B5EF4-FFF2-40B4-BE49-F238E27FC236}">
                    <a16:creationId xmlns:a16="http://schemas.microsoft.com/office/drawing/2014/main" id="{4FF18CF2-91C7-0643-B4BC-C5943F548C8A}"/>
                  </a:ext>
                </a:extLst>
              </p:cNvPr>
              <p:cNvSpPr/>
              <p:nvPr/>
            </p:nvSpPr>
            <p:spPr>
              <a:xfrm>
                <a:off x="0" y="0"/>
                <a:ext cx="13383902" cy="5637997"/>
              </a:xfrm>
              <a:custGeom>
                <a:avLst/>
                <a:gdLst/>
                <a:ahLst/>
                <a:cxnLst/>
                <a:rect l="l" t="t" r="r" b="b"/>
                <a:pathLst>
                  <a:path w="13383902" h="6786204">
                    <a:moveTo>
                      <a:pt x="13259442" y="6786204"/>
                    </a:moveTo>
                    <a:lnTo>
                      <a:pt x="124460" y="6786204"/>
                    </a:lnTo>
                    <a:cubicBezTo>
                      <a:pt x="55880" y="6786204"/>
                      <a:pt x="0" y="6730323"/>
                      <a:pt x="0" y="6661744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3259442" y="0"/>
                    </a:lnTo>
                    <a:cubicBezTo>
                      <a:pt x="13328022" y="0"/>
                      <a:pt x="13383902" y="55880"/>
                      <a:pt x="13383902" y="124460"/>
                    </a:cubicBezTo>
                    <a:lnTo>
                      <a:pt x="13383902" y="6661744"/>
                    </a:lnTo>
                    <a:cubicBezTo>
                      <a:pt x="13383902" y="6730324"/>
                      <a:pt x="13328022" y="6786204"/>
                      <a:pt x="13259442" y="6786204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pPr algn="ctr"/>
                <a:endParaRPr lang="en-US" sz="140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ED602D8-A52C-21F0-1337-B7F5A09DFC6E}"/>
                </a:ext>
              </a:extLst>
            </p:cNvPr>
            <p:cNvSpPr txBox="1"/>
            <p:nvPr/>
          </p:nvSpPr>
          <p:spPr>
            <a:xfrm>
              <a:off x="319521" y="1393060"/>
              <a:ext cx="2680855" cy="8319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nl-NL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đua xe đạp</a:t>
              </a:r>
              <a:endParaRPr lang="en-US" sz="24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D445CCA-E956-2E03-84A3-4687AFE650AC}"/>
              </a:ext>
            </a:extLst>
          </p:cNvPr>
          <p:cNvGrpSpPr/>
          <p:nvPr/>
        </p:nvGrpSpPr>
        <p:grpSpPr>
          <a:xfrm>
            <a:off x="6051294" y="5888945"/>
            <a:ext cx="1500895" cy="680022"/>
            <a:chOff x="319521" y="1393060"/>
            <a:chExt cx="2705100" cy="996245"/>
          </a:xfrm>
        </p:grpSpPr>
        <p:grpSp>
          <p:nvGrpSpPr>
            <p:cNvPr id="46" name="Group 2">
              <a:extLst>
                <a:ext uri="{FF2B5EF4-FFF2-40B4-BE49-F238E27FC236}">
                  <a16:creationId xmlns:a16="http://schemas.microsoft.com/office/drawing/2014/main" id="{D4262271-3FDF-8897-7CCC-072F33F2BA5E}"/>
                </a:ext>
              </a:extLst>
            </p:cNvPr>
            <p:cNvGrpSpPr/>
            <p:nvPr/>
          </p:nvGrpSpPr>
          <p:grpSpPr>
            <a:xfrm>
              <a:off x="319521" y="1393060"/>
              <a:ext cx="2705100" cy="996245"/>
              <a:chOff x="0" y="0"/>
              <a:chExt cx="13383902" cy="5637997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48" name="Freeform 3">
                <a:extLst>
                  <a:ext uri="{FF2B5EF4-FFF2-40B4-BE49-F238E27FC236}">
                    <a16:creationId xmlns:a16="http://schemas.microsoft.com/office/drawing/2014/main" id="{1CD8559A-738F-A574-418B-EEB4D91A0BD6}"/>
                  </a:ext>
                </a:extLst>
              </p:cNvPr>
              <p:cNvSpPr/>
              <p:nvPr/>
            </p:nvSpPr>
            <p:spPr>
              <a:xfrm>
                <a:off x="0" y="0"/>
                <a:ext cx="13383902" cy="5637997"/>
              </a:xfrm>
              <a:custGeom>
                <a:avLst/>
                <a:gdLst/>
                <a:ahLst/>
                <a:cxnLst/>
                <a:rect l="l" t="t" r="r" b="b"/>
                <a:pathLst>
                  <a:path w="13383902" h="6786204">
                    <a:moveTo>
                      <a:pt x="13259442" y="6786204"/>
                    </a:moveTo>
                    <a:lnTo>
                      <a:pt x="124460" y="6786204"/>
                    </a:lnTo>
                    <a:cubicBezTo>
                      <a:pt x="55880" y="6786204"/>
                      <a:pt x="0" y="6730323"/>
                      <a:pt x="0" y="6661744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3259442" y="0"/>
                    </a:lnTo>
                    <a:cubicBezTo>
                      <a:pt x="13328022" y="0"/>
                      <a:pt x="13383902" y="55880"/>
                      <a:pt x="13383902" y="124460"/>
                    </a:cubicBezTo>
                    <a:lnTo>
                      <a:pt x="13383902" y="6661744"/>
                    </a:lnTo>
                    <a:cubicBezTo>
                      <a:pt x="13383902" y="6730324"/>
                      <a:pt x="13328022" y="6786204"/>
                      <a:pt x="13259442" y="6786204"/>
                    </a:cubicBezTo>
                    <a:close/>
                  </a:path>
                </a:pathLst>
              </a:custGeom>
              <a:solidFill>
                <a:schemeClr val="bg2">
                  <a:lumMod val="20000"/>
                  <a:lumOff val="80000"/>
                </a:schemeClr>
              </a:solidFill>
            </p:spPr>
            <p:txBody>
              <a:bodyPr/>
              <a:lstStyle/>
              <a:p>
                <a:pPr algn="ctr"/>
                <a:endParaRPr lang="en-US" sz="140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C6B5BEF-600A-EBF2-2949-8F9C4343C9B6}"/>
                </a:ext>
              </a:extLst>
            </p:cNvPr>
            <p:cNvSpPr txBox="1"/>
            <p:nvPr/>
          </p:nvSpPr>
          <p:spPr>
            <a:xfrm>
              <a:off x="319521" y="1393060"/>
              <a:ext cx="2680855" cy="8319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nl-NL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bóng rổ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CF0CDD7-0A10-7B93-32E7-8B831B2BE6A2}"/>
              </a:ext>
            </a:extLst>
          </p:cNvPr>
          <p:cNvGrpSpPr/>
          <p:nvPr/>
        </p:nvGrpSpPr>
        <p:grpSpPr>
          <a:xfrm>
            <a:off x="4051391" y="4211221"/>
            <a:ext cx="1757571" cy="680022"/>
            <a:chOff x="319521" y="1393060"/>
            <a:chExt cx="2705100" cy="996245"/>
          </a:xfrm>
        </p:grpSpPr>
        <p:grpSp>
          <p:nvGrpSpPr>
            <p:cNvPr id="50" name="Group 2">
              <a:extLst>
                <a:ext uri="{FF2B5EF4-FFF2-40B4-BE49-F238E27FC236}">
                  <a16:creationId xmlns:a16="http://schemas.microsoft.com/office/drawing/2014/main" id="{10AE9BD1-7A49-260B-F780-B661643FA8E0}"/>
                </a:ext>
              </a:extLst>
            </p:cNvPr>
            <p:cNvGrpSpPr/>
            <p:nvPr/>
          </p:nvGrpSpPr>
          <p:grpSpPr>
            <a:xfrm>
              <a:off x="319521" y="1393060"/>
              <a:ext cx="2705100" cy="996245"/>
              <a:chOff x="0" y="0"/>
              <a:chExt cx="13383902" cy="5637997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52" name="Freeform 3">
                <a:extLst>
                  <a:ext uri="{FF2B5EF4-FFF2-40B4-BE49-F238E27FC236}">
                    <a16:creationId xmlns:a16="http://schemas.microsoft.com/office/drawing/2014/main" id="{FA5FACB3-0FD8-F376-1618-9D28FCEB79EF}"/>
                  </a:ext>
                </a:extLst>
              </p:cNvPr>
              <p:cNvSpPr/>
              <p:nvPr/>
            </p:nvSpPr>
            <p:spPr>
              <a:xfrm>
                <a:off x="0" y="0"/>
                <a:ext cx="13383902" cy="5637997"/>
              </a:xfrm>
              <a:custGeom>
                <a:avLst/>
                <a:gdLst/>
                <a:ahLst/>
                <a:cxnLst/>
                <a:rect l="l" t="t" r="r" b="b"/>
                <a:pathLst>
                  <a:path w="13383902" h="6786204">
                    <a:moveTo>
                      <a:pt x="13259442" y="6786204"/>
                    </a:moveTo>
                    <a:lnTo>
                      <a:pt x="124460" y="6786204"/>
                    </a:lnTo>
                    <a:cubicBezTo>
                      <a:pt x="55880" y="6786204"/>
                      <a:pt x="0" y="6730323"/>
                      <a:pt x="0" y="6661744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3259442" y="0"/>
                    </a:lnTo>
                    <a:cubicBezTo>
                      <a:pt x="13328022" y="0"/>
                      <a:pt x="13383902" y="55880"/>
                      <a:pt x="13383902" y="124460"/>
                    </a:cubicBezTo>
                    <a:lnTo>
                      <a:pt x="13383902" y="6661744"/>
                    </a:lnTo>
                    <a:cubicBezTo>
                      <a:pt x="13383902" y="6730324"/>
                      <a:pt x="13328022" y="6786204"/>
                      <a:pt x="13259442" y="6786204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/>
              <a:lstStyle/>
              <a:p>
                <a:pPr algn="ctr"/>
                <a:endParaRPr lang="en-US" sz="140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0F76C99-98D1-74AA-1789-23A2FB1A4CDE}"/>
                </a:ext>
              </a:extLst>
            </p:cNvPr>
            <p:cNvSpPr txBox="1"/>
            <p:nvPr/>
          </p:nvSpPr>
          <p:spPr>
            <a:xfrm>
              <a:off x="319521" y="1393060"/>
              <a:ext cx="2680855" cy="8319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nl-NL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bắn súng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E4F70A-9615-8294-FD72-44149AC8DCE4}"/>
              </a:ext>
            </a:extLst>
          </p:cNvPr>
          <p:cNvGrpSpPr/>
          <p:nvPr/>
        </p:nvGrpSpPr>
        <p:grpSpPr>
          <a:xfrm>
            <a:off x="356399" y="4109867"/>
            <a:ext cx="1677362" cy="680022"/>
            <a:chOff x="319521" y="1393060"/>
            <a:chExt cx="2705100" cy="996245"/>
          </a:xfrm>
        </p:grpSpPr>
        <p:grpSp>
          <p:nvGrpSpPr>
            <p:cNvPr id="54" name="Group 2">
              <a:extLst>
                <a:ext uri="{FF2B5EF4-FFF2-40B4-BE49-F238E27FC236}">
                  <a16:creationId xmlns:a16="http://schemas.microsoft.com/office/drawing/2014/main" id="{EA480889-C341-8351-5CD9-84A1AC307F4C}"/>
                </a:ext>
              </a:extLst>
            </p:cNvPr>
            <p:cNvGrpSpPr/>
            <p:nvPr/>
          </p:nvGrpSpPr>
          <p:grpSpPr>
            <a:xfrm>
              <a:off x="319521" y="1393060"/>
              <a:ext cx="2705100" cy="996245"/>
              <a:chOff x="0" y="0"/>
              <a:chExt cx="13383902" cy="5637997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56" name="Freeform 3">
                <a:extLst>
                  <a:ext uri="{FF2B5EF4-FFF2-40B4-BE49-F238E27FC236}">
                    <a16:creationId xmlns:a16="http://schemas.microsoft.com/office/drawing/2014/main" id="{8173227A-1284-BAD2-68AF-B763EEF39661}"/>
                  </a:ext>
                </a:extLst>
              </p:cNvPr>
              <p:cNvSpPr/>
              <p:nvPr/>
            </p:nvSpPr>
            <p:spPr>
              <a:xfrm>
                <a:off x="0" y="0"/>
                <a:ext cx="13383902" cy="5637997"/>
              </a:xfrm>
              <a:custGeom>
                <a:avLst/>
                <a:gdLst/>
                <a:ahLst/>
                <a:cxnLst/>
                <a:rect l="l" t="t" r="r" b="b"/>
                <a:pathLst>
                  <a:path w="13383902" h="6786204">
                    <a:moveTo>
                      <a:pt x="13259442" y="6786204"/>
                    </a:moveTo>
                    <a:lnTo>
                      <a:pt x="124460" y="6786204"/>
                    </a:lnTo>
                    <a:cubicBezTo>
                      <a:pt x="55880" y="6786204"/>
                      <a:pt x="0" y="6730323"/>
                      <a:pt x="0" y="6661744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3259442" y="0"/>
                    </a:lnTo>
                    <a:cubicBezTo>
                      <a:pt x="13328022" y="0"/>
                      <a:pt x="13383902" y="55880"/>
                      <a:pt x="13383902" y="124460"/>
                    </a:cubicBezTo>
                    <a:lnTo>
                      <a:pt x="13383902" y="6661744"/>
                    </a:lnTo>
                    <a:cubicBezTo>
                      <a:pt x="13383902" y="6730324"/>
                      <a:pt x="13328022" y="6786204"/>
                      <a:pt x="13259442" y="6786204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/>
              <a:lstStyle/>
              <a:p>
                <a:pPr algn="ctr"/>
                <a:endParaRPr lang="en-US" sz="140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4F0D73A-D9AA-4C41-A7F3-F80C603D4489}"/>
                </a:ext>
              </a:extLst>
            </p:cNvPr>
            <p:cNvSpPr txBox="1"/>
            <p:nvPr/>
          </p:nvSpPr>
          <p:spPr>
            <a:xfrm>
              <a:off x="319521" y="1393060"/>
              <a:ext cx="2680855" cy="8319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nl-NL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đua ngựa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7F22E96-9418-8A51-023A-1873C9A2CEEA}"/>
              </a:ext>
            </a:extLst>
          </p:cNvPr>
          <p:cNvGrpSpPr/>
          <p:nvPr/>
        </p:nvGrpSpPr>
        <p:grpSpPr>
          <a:xfrm>
            <a:off x="10084173" y="5825896"/>
            <a:ext cx="1907799" cy="680022"/>
            <a:chOff x="319521" y="1393060"/>
            <a:chExt cx="2705100" cy="996245"/>
          </a:xfrm>
        </p:grpSpPr>
        <p:grpSp>
          <p:nvGrpSpPr>
            <p:cNvPr id="58" name="Group 2">
              <a:extLst>
                <a:ext uri="{FF2B5EF4-FFF2-40B4-BE49-F238E27FC236}">
                  <a16:creationId xmlns:a16="http://schemas.microsoft.com/office/drawing/2014/main" id="{655E6355-9802-F0D9-08CC-941D3A9445B5}"/>
                </a:ext>
              </a:extLst>
            </p:cNvPr>
            <p:cNvGrpSpPr/>
            <p:nvPr/>
          </p:nvGrpSpPr>
          <p:grpSpPr>
            <a:xfrm>
              <a:off x="319521" y="1393060"/>
              <a:ext cx="2705100" cy="996245"/>
              <a:chOff x="0" y="0"/>
              <a:chExt cx="13383902" cy="5637997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60" name="Freeform 3">
                <a:extLst>
                  <a:ext uri="{FF2B5EF4-FFF2-40B4-BE49-F238E27FC236}">
                    <a16:creationId xmlns:a16="http://schemas.microsoft.com/office/drawing/2014/main" id="{404E4CCE-B24F-1560-445F-93305EAAA878}"/>
                  </a:ext>
                </a:extLst>
              </p:cNvPr>
              <p:cNvSpPr/>
              <p:nvPr/>
            </p:nvSpPr>
            <p:spPr>
              <a:xfrm>
                <a:off x="0" y="0"/>
                <a:ext cx="13383902" cy="5637997"/>
              </a:xfrm>
              <a:custGeom>
                <a:avLst/>
                <a:gdLst/>
                <a:ahLst/>
                <a:cxnLst/>
                <a:rect l="l" t="t" r="r" b="b"/>
                <a:pathLst>
                  <a:path w="13383902" h="6786204">
                    <a:moveTo>
                      <a:pt x="13259442" y="6786204"/>
                    </a:moveTo>
                    <a:lnTo>
                      <a:pt x="124460" y="6786204"/>
                    </a:lnTo>
                    <a:cubicBezTo>
                      <a:pt x="55880" y="6786204"/>
                      <a:pt x="0" y="6730323"/>
                      <a:pt x="0" y="6661744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3259442" y="0"/>
                    </a:lnTo>
                    <a:cubicBezTo>
                      <a:pt x="13328022" y="0"/>
                      <a:pt x="13383902" y="55880"/>
                      <a:pt x="13383902" y="124460"/>
                    </a:cubicBezTo>
                    <a:lnTo>
                      <a:pt x="13383902" y="6661744"/>
                    </a:lnTo>
                    <a:cubicBezTo>
                      <a:pt x="13383902" y="6730324"/>
                      <a:pt x="13328022" y="6786204"/>
                      <a:pt x="13259442" y="6786204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7ABB04E-C866-7F20-A318-456A18B7C119}"/>
                </a:ext>
              </a:extLst>
            </p:cNvPr>
            <p:cNvSpPr txBox="1"/>
            <p:nvPr/>
          </p:nvSpPr>
          <p:spPr>
            <a:xfrm>
              <a:off x="319521" y="1393060"/>
              <a:ext cx="2680855" cy="8319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nl-NL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nhảy cao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36419F4-C4B3-DBA1-11E5-A825ADD98621}"/>
              </a:ext>
            </a:extLst>
          </p:cNvPr>
          <p:cNvGrpSpPr/>
          <p:nvPr/>
        </p:nvGrpSpPr>
        <p:grpSpPr>
          <a:xfrm>
            <a:off x="7826243" y="4045766"/>
            <a:ext cx="2235406" cy="680022"/>
            <a:chOff x="319521" y="1393060"/>
            <a:chExt cx="2705100" cy="996245"/>
          </a:xfrm>
        </p:grpSpPr>
        <p:grpSp>
          <p:nvGrpSpPr>
            <p:cNvPr id="62" name="Group 2">
              <a:extLst>
                <a:ext uri="{FF2B5EF4-FFF2-40B4-BE49-F238E27FC236}">
                  <a16:creationId xmlns:a16="http://schemas.microsoft.com/office/drawing/2014/main" id="{D4600158-C8EE-D6A4-A7A2-8CA1DB7C14E5}"/>
                </a:ext>
              </a:extLst>
            </p:cNvPr>
            <p:cNvGrpSpPr/>
            <p:nvPr/>
          </p:nvGrpSpPr>
          <p:grpSpPr>
            <a:xfrm>
              <a:off x="319521" y="1393060"/>
              <a:ext cx="2705100" cy="996245"/>
              <a:chOff x="0" y="0"/>
              <a:chExt cx="13383902" cy="5637997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64" name="Freeform 3">
                <a:extLst>
                  <a:ext uri="{FF2B5EF4-FFF2-40B4-BE49-F238E27FC236}">
                    <a16:creationId xmlns:a16="http://schemas.microsoft.com/office/drawing/2014/main" id="{616FA6F5-815F-9850-173F-1D7E2A6440E7}"/>
                  </a:ext>
                </a:extLst>
              </p:cNvPr>
              <p:cNvSpPr/>
              <p:nvPr/>
            </p:nvSpPr>
            <p:spPr>
              <a:xfrm>
                <a:off x="0" y="0"/>
                <a:ext cx="13383902" cy="5637997"/>
              </a:xfrm>
              <a:custGeom>
                <a:avLst/>
                <a:gdLst/>
                <a:ahLst/>
                <a:cxnLst/>
                <a:rect l="l" t="t" r="r" b="b"/>
                <a:pathLst>
                  <a:path w="13383902" h="6786204">
                    <a:moveTo>
                      <a:pt x="13259442" y="6786204"/>
                    </a:moveTo>
                    <a:lnTo>
                      <a:pt x="124460" y="6786204"/>
                    </a:lnTo>
                    <a:cubicBezTo>
                      <a:pt x="55880" y="6786204"/>
                      <a:pt x="0" y="6730323"/>
                      <a:pt x="0" y="6661744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3259442" y="0"/>
                    </a:lnTo>
                    <a:cubicBezTo>
                      <a:pt x="13328022" y="0"/>
                      <a:pt x="13383902" y="55880"/>
                      <a:pt x="13383902" y="124460"/>
                    </a:cubicBezTo>
                    <a:lnTo>
                      <a:pt x="13383902" y="6661744"/>
                    </a:lnTo>
                    <a:cubicBezTo>
                      <a:pt x="13383902" y="6730324"/>
                      <a:pt x="13328022" y="6786204"/>
                      <a:pt x="13259442" y="6786204"/>
                    </a:cubicBezTo>
                    <a:close/>
                  </a:path>
                </a:pathLst>
              </a:custGeom>
              <a:solidFill>
                <a:srgbClr val="9999FF"/>
              </a:solidFill>
            </p:spPr>
            <p:txBody>
              <a:bodyPr/>
              <a:lstStyle/>
              <a:p>
                <a:pPr algn="ctr"/>
                <a:endParaRPr lang="en-US" sz="1400" dirty="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6C1B04C-6A63-2308-B788-18A788D9FE5B}"/>
                </a:ext>
              </a:extLst>
            </p:cNvPr>
            <p:cNvSpPr txBox="1"/>
            <p:nvPr/>
          </p:nvSpPr>
          <p:spPr>
            <a:xfrm>
              <a:off x="319521" y="1393060"/>
              <a:ext cx="2680855" cy="8319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nl-NL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bóng chuyền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699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F12B3F01-27A5-00C5-0295-550FA67204D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278337" y="3117770"/>
            <a:ext cx="2073013" cy="3660950"/>
          </a:xfrm>
          <a:prstGeom prst="rect">
            <a:avLst/>
          </a:prstGeom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C331CD27-3CC5-5B13-D7D8-F3B2D894BFE0}"/>
              </a:ext>
            </a:extLst>
          </p:cNvPr>
          <p:cNvSpPr/>
          <p:nvPr/>
        </p:nvSpPr>
        <p:spPr>
          <a:xfrm>
            <a:off x="6882695" y="1015702"/>
            <a:ext cx="3970969" cy="1913648"/>
          </a:xfrm>
          <a:prstGeom prst="wedgeRoundRectCallout">
            <a:avLst>
              <a:gd name="adj1" fmla="val 35439"/>
              <a:gd name="adj2" fmla="val 67070"/>
              <a:gd name="adj3" fmla="val 16667"/>
            </a:avLst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thêm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môn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thao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8911CA-4C69-BB38-343A-402AB62A43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53" y="1858366"/>
            <a:ext cx="1945494" cy="12531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D41980-FF57-3351-0C4A-0B759E8D4D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56" y="4012986"/>
            <a:ext cx="2171186" cy="21711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BBF235A-9760-5033-475C-839C06800D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050" y="1609969"/>
            <a:ext cx="1700642" cy="17006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01E75B-AABF-0222-12CB-EF89DDEFFF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247" y="4037313"/>
            <a:ext cx="2027659" cy="20276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BFFB9B-D346-5AC7-FC5B-877041F595F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28" r="23217" b="26495"/>
          <a:stretch/>
        </p:blipFill>
        <p:spPr>
          <a:xfrm>
            <a:off x="6256276" y="3904319"/>
            <a:ext cx="1770496" cy="20276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6B5EB18-DD22-5FEF-B251-1222B60AD8FE}"/>
              </a:ext>
            </a:extLst>
          </p:cNvPr>
          <p:cNvSpPr txBox="1"/>
          <p:nvPr/>
        </p:nvSpPr>
        <p:spPr>
          <a:xfrm>
            <a:off x="495856" y="3336614"/>
            <a:ext cx="1948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Đá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bóng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41D3D2-6147-D200-A709-4E60D81C60E6}"/>
              </a:ext>
            </a:extLst>
          </p:cNvPr>
          <p:cNvSpPr txBox="1"/>
          <p:nvPr/>
        </p:nvSpPr>
        <p:spPr>
          <a:xfrm>
            <a:off x="495856" y="6134104"/>
            <a:ext cx="1948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Đá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216B7B5-8E4A-8701-B5AC-5CB2068D8E5A}"/>
              </a:ext>
            </a:extLst>
          </p:cNvPr>
          <p:cNvSpPr txBox="1"/>
          <p:nvPr/>
        </p:nvSpPr>
        <p:spPr>
          <a:xfrm>
            <a:off x="3740196" y="3336613"/>
            <a:ext cx="1948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lông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B1D9291-D511-E2FF-224C-4EEA5450D3AE}"/>
              </a:ext>
            </a:extLst>
          </p:cNvPr>
          <p:cNvSpPr txBox="1"/>
          <p:nvPr/>
        </p:nvSpPr>
        <p:spPr>
          <a:xfrm>
            <a:off x="3684483" y="6120398"/>
            <a:ext cx="1948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Quần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vợt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E992129-6908-ED4C-7B7F-6CC702CB2DCE}"/>
              </a:ext>
            </a:extLst>
          </p:cNvPr>
          <p:cNvSpPr txBox="1"/>
          <p:nvPr/>
        </p:nvSpPr>
        <p:spPr>
          <a:xfrm>
            <a:off x="6377467" y="6120398"/>
            <a:ext cx="1948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Võ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34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10" grpId="0"/>
      <p:bldP spid="65" grpId="0"/>
      <p:bldP spid="66" grpId="0"/>
      <p:bldP spid="6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2">
            <a:extLst>
              <a:ext uri="{FF2B5EF4-FFF2-40B4-BE49-F238E27FC236}">
                <a16:creationId xmlns:a16="http://schemas.microsoft.com/office/drawing/2014/main" id="{466958AC-B737-E864-7482-4D0B040C7DAC}"/>
              </a:ext>
            </a:extLst>
          </p:cNvPr>
          <p:cNvGrpSpPr/>
          <p:nvPr/>
        </p:nvGrpSpPr>
        <p:grpSpPr>
          <a:xfrm>
            <a:off x="3881519" y="2052507"/>
            <a:ext cx="7728590" cy="3045966"/>
            <a:chOff x="0" y="0"/>
            <a:chExt cx="13383902" cy="6786204"/>
          </a:xfrm>
        </p:grpSpPr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CA59E0B0-5C34-538D-116E-A2EE0088610B}"/>
                </a:ext>
              </a:extLst>
            </p:cNvPr>
            <p:cNvSpPr/>
            <p:nvPr/>
          </p:nvSpPr>
          <p:spPr>
            <a:xfrm>
              <a:off x="0" y="0"/>
              <a:ext cx="13383902" cy="6786204"/>
            </a:xfrm>
            <a:custGeom>
              <a:avLst/>
              <a:gdLst/>
              <a:ahLst/>
              <a:cxnLst/>
              <a:rect l="l" t="t" r="r" b="b"/>
              <a:pathLst>
                <a:path w="13383902" h="6786204">
                  <a:moveTo>
                    <a:pt x="13259442" y="6786204"/>
                  </a:moveTo>
                  <a:lnTo>
                    <a:pt x="124460" y="6786204"/>
                  </a:lnTo>
                  <a:cubicBezTo>
                    <a:pt x="55880" y="6786204"/>
                    <a:pt x="0" y="6730323"/>
                    <a:pt x="0" y="666174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259442" y="0"/>
                  </a:lnTo>
                  <a:cubicBezTo>
                    <a:pt x="13328022" y="0"/>
                    <a:pt x="13383902" y="55880"/>
                    <a:pt x="13383902" y="124460"/>
                  </a:cubicBezTo>
                  <a:lnTo>
                    <a:pt x="13383902" y="6661744"/>
                  </a:lnTo>
                  <a:cubicBezTo>
                    <a:pt x="13383902" y="6730324"/>
                    <a:pt x="13328022" y="6786204"/>
                    <a:pt x="13259442" y="6786204"/>
                  </a:cubicBezTo>
                  <a:close/>
                </a:path>
              </a:pathLst>
            </a:custGeom>
            <a:solidFill>
              <a:srgbClr val="FFD992"/>
            </a:solidFill>
          </p:spPr>
          <p:txBody>
            <a:bodyPr/>
            <a:lstStyle/>
            <a:p>
              <a:endParaRPr lang="en-US" sz="1100">
                <a:latin typeface="UTM Avo" panose="02040603050506020204" pitchFamily="18" charset="0"/>
              </a:endParaRPr>
            </a:p>
          </p:txBody>
        </p:sp>
      </p:grpSp>
      <p:pic>
        <p:nvPicPr>
          <p:cNvPr id="13" name="Picture 5">
            <a:extLst>
              <a:ext uri="{FF2B5EF4-FFF2-40B4-BE49-F238E27FC236}">
                <a16:creationId xmlns:a16="http://schemas.microsoft.com/office/drawing/2014/main" id="{F2D70F54-B933-DDBD-2332-417A507D2E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65018" y="2052507"/>
            <a:ext cx="2660073" cy="275298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AF71ACA-9F06-A3E1-6A7D-AFE0D4B558EF}"/>
              </a:ext>
            </a:extLst>
          </p:cNvPr>
          <p:cNvSpPr txBox="1"/>
          <p:nvPr/>
        </p:nvSpPr>
        <p:spPr>
          <a:xfrm>
            <a:off x="4017818" y="2071255"/>
            <a:ext cx="7509164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l-NL" sz="2400" i="1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Chúng ta vừa nói về rất nhiều môn thể thao khác nhau.</a:t>
            </a:r>
            <a:r>
              <a:rPr lang="nl-NL" sz="24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i="1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 cũng là chủ điểm của bài học ngày hôm nay – chủ điểm Thể thao. Trước hết, chúng ta sẽ học một bài đọc để biết ở trường, các em thường chơi môn thể thao nào nhé.</a:t>
            </a:r>
            <a:r>
              <a:rPr lang="nl-NL" sz="24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38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2B7C6B9-B904-E329-F873-9E712F71E94F}"/>
              </a:ext>
            </a:extLst>
          </p:cNvPr>
          <p:cNvGrpSpPr/>
          <p:nvPr/>
        </p:nvGrpSpPr>
        <p:grpSpPr>
          <a:xfrm>
            <a:off x="10319658" y="772054"/>
            <a:ext cx="1762416" cy="1966054"/>
            <a:chOff x="930253" y="1573544"/>
            <a:chExt cx="1279160" cy="1356548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25695C67-1C66-FA82-3D5C-3FECCAC830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73544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50E13A4-75D0-F0B7-AD2D-0A3A37A5A23F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03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89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;p2">
            <a:extLst>
              <a:ext uri="{FF2B5EF4-FFF2-40B4-BE49-F238E27FC236}">
                <a16:creationId xmlns:a16="http://schemas.microsoft.com/office/drawing/2014/main" id="{B4AC12B3-4C5D-1F67-84D3-6C9C082FC4AA}"/>
              </a:ext>
            </a:extLst>
          </p:cNvPr>
          <p:cNvSpPr txBox="1"/>
          <p:nvPr/>
        </p:nvSpPr>
        <p:spPr>
          <a:xfrm>
            <a:off x="600075" y="1754962"/>
            <a:ext cx="7400925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lvl="0" indent="-685800" algn="just">
              <a:lnSpc>
                <a:spcPct val="150000"/>
              </a:lnSpc>
              <a:buClr>
                <a:srgbClr val="000000"/>
              </a:buClr>
              <a:buSzPct val="120000"/>
              <a:buFont typeface="Noto Sans Symbols"/>
              <a:buChar char="⮚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Tên bài đọc hôm nay là gì?</a:t>
            </a:r>
          </a:p>
          <a:p>
            <a:pPr marL="685800" lvl="0" indent="-685800" algn="just">
              <a:lnSpc>
                <a:spcPct val="150000"/>
              </a:lnSpc>
              <a:buClr>
                <a:srgbClr val="000000"/>
              </a:buClr>
              <a:buSzPct val="120000"/>
              <a:buFont typeface="Noto Sans Symbols"/>
              <a:buChar char="⮚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Quan sát hình minh họa và cho biết: </a:t>
            </a:r>
            <a:r>
              <a:rPr lang="vi-VN" sz="2400" b="1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Các bạn nhỏ trong bài thơ đang chơi trò gì?</a:t>
            </a:r>
          </a:p>
          <a:p>
            <a:pPr marL="685800" lvl="0" indent="-685800" algn="just">
              <a:lnSpc>
                <a:spcPct val="150000"/>
              </a:lnSpc>
              <a:buClr>
                <a:srgbClr val="000000"/>
              </a:buClr>
              <a:buSzPct val="120000"/>
              <a:buFont typeface="Noto Sans Symbols"/>
              <a:buChar char="⮚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Em hãy đoán: Bài thơ sẽ nói gì về trò chơi?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0AB64CD-0331-4EF0-6A1B-D0EAFF964AFD}"/>
              </a:ext>
            </a:extLst>
          </p:cNvPr>
          <p:cNvGrpSpPr/>
          <p:nvPr/>
        </p:nvGrpSpPr>
        <p:grpSpPr>
          <a:xfrm>
            <a:off x="6933706" y="1341912"/>
            <a:ext cx="4430980" cy="4578396"/>
            <a:chOff x="7373093" y="1341912"/>
            <a:chExt cx="4430980" cy="457839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682804F-57AE-8273-0337-BC6C5A6D10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222"/>
            <a:stretch/>
          </p:blipFill>
          <p:spPr>
            <a:xfrm>
              <a:off x="9274629" y="1341912"/>
              <a:ext cx="2529444" cy="4540224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8ED4C13-CA2F-D9CD-9DCC-8F2629C104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556" t="49159" r="50778"/>
            <a:stretch/>
          </p:blipFill>
          <p:spPr>
            <a:xfrm>
              <a:off x="7373093" y="3612024"/>
              <a:ext cx="2529444" cy="23082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1102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;p2">
            <a:extLst>
              <a:ext uri="{FF2B5EF4-FFF2-40B4-BE49-F238E27FC236}">
                <a16:creationId xmlns:a16="http://schemas.microsoft.com/office/drawing/2014/main" id="{B4AC12B3-4C5D-1F67-84D3-6C9C082FC4AA}"/>
              </a:ext>
            </a:extLst>
          </p:cNvPr>
          <p:cNvSpPr txBox="1"/>
          <p:nvPr/>
        </p:nvSpPr>
        <p:spPr>
          <a:xfrm>
            <a:off x="566622" y="2122953"/>
            <a:ext cx="7919456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lvl="0" indent="-685800" algn="just">
              <a:lnSpc>
                <a:spcPct val="150000"/>
              </a:lnSpc>
              <a:buClr>
                <a:srgbClr val="000000"/>
              </a:buClr>
              <a:buSzPct val="120000"/>
              <a:buFont typeface="Noto Sans Symbols"/>
              <a:buChar char="⮚"/>
            </a:pP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Tên bài đọc hôm nay là: </a:t>
            </a:r>
            <a:r>
              <a:rPr lang="vi-VN" sz="2000" b="1" i="1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Cùng vui chơi</a:t>
            </a:r>
            <a:r>
              <a:rPr lang="vi-VN" sz="2000" b="1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. </a:t>
            </a:r>
          </a:p>
          <a:p>
            <a:pPr marL="685800" lvl="0" indent="-685800" algn="just">
              <a:lnSpc>
                <a:spcPct val="150000"/>
              </a:lnSpc>
              <a:buClr>
                <a:srgbClr val="000000"/>
              </a:buClr>
              <a:buSzPct val="120000"/>
              <a:buFont typeface="Noto Sans Symbols"/>
              <a:buChar char="⮚"/>
            </a:pP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Các bạn nhỏ trong bài thơ đang chơi trò chơi đá cầu. </a:t>
            </a:r>
          </a:p>
          <a:p>
            <a:pPr marL="685800" lvl="0" indent="-685800" algn="just">
              <a:lnSpc>
                <a:spcPct val="150000"/>
              </a:lnSpc>
              <a:buClr>
                <a:srgbClr val="000000"/>
              </a:buClr>
              <a:buSzPct val="120000"/>
              <a:buFont typeface="Noto Sans Symbols"/>
              <a:buChar char="⮚"/>
            </a:pP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 thơ nói về:</a:t>
            </a:r>
          </a:p>
          <a:p>
            <a:pPr marL="1143000" lvl="1" indent="-685800" algn="just">
              <a:lnSpc>
                <a:spcPct val="150000"/>
              </a:lnSpc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</a:pP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niềm vui của các bạn nhỏ khi đá cầu.</a:t>
            </a:r>
          </a:p>
          <a:p>
            <a:pPr marL="1143000" lvl="1" indent="-685800" algn="just">
              <a:lnSpc>
                <a:spcPct val="150000"/>
              </a:lnSpc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</a:pP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cách đá cầu như thế nào. </a:t>
            </a:r>
          </a:p>
          <a:p>
            <a:pPr marL="1143000" lvl="1" indent="-685800" algn="just">
              <a:lnSpc>
                <a:spcPct val="150000"/>
              </a:lnSpc>
              <a:buClr>
                <a:srgbClr val="000000"/>
              </a:buClr>
              <a:buSzPct val="120000"/>
              <a:buFont typeface="Arial" panose="020B0604020202020204" pitchFamily="34" charset="0"/>
              <a:buChar char="•"/>
            </a:pP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các trò chơi khác nữa trong giờ ra chơi. </a:t>
            </a:r>
          </a:p>
        </p:txBody>
      </p:sp>
      <p:sp>
        <p:nvSpPr>
          <p:cNvPr id="3" name="TextBox 13">
            <a:extLst>
              <a:ext uri="{FF2B5EF4-FFF2-40B4-BE49-F238E27FC236}">
                <a16:creationId xmlns:a16="http://schemas.microsoft.com/office/drawing/2014/main" id="{33A37798-5500-FCA5-1B8C-6A09EA9616CB}"/>
              </a:ext>
            </a:extLst>
          </p:cNvPr>
          <p:cNvSpPr txBox="1"/>
          <p:nvPr/>
        </p:nvSpPr>
        <p:spPr>
          <a:xfrm>
            <a:off x="650487" y="1204112"/>
            <a:ext cx="6705600" cy="91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Đáp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án</a:t>
            </a:r>
            <a:endParaRPr lang="en-US" sz="28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8940D56-EDA8-FA2A-9A23-12D8A368DD2E}"/>
              </a:ext>
            </a:extLst>
          </p:cNvPr>
          <p:cNvGrpSpPr/>
          <p:nvPr/>
        </p:nvGrpSpPr>
        <p:grpSpPr>
          <a:xfrm>
            <a:off x="6933706" y="1341912"/>
            <a:ext cx="4430980" cy="4578396"/>
            <a:chOff x="7373093" y="1341912"/>
            <a:chExt cx="4430980" cy="457839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BE7B661-EAF3-6D40-BE28-EDCD0E15E0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222"/>
            <a:stretch/>
          </p:blipFill>
          <p:spPr>
            <a:xfrm>
              <a:off x="9274629" y="1341912"/>
              <a:ext cx="2529444" cy="454022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5A421CE-A1CB-DE44-7CEB-EBCE607896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556" t="49159" r="50778"/>
            <a:stretch/>
          </p:blipFill>
          <p:spPr>
            <a:xfrm>
              <a:off x="7373093" y="3612024"/>
              <a:ext cx="2529444" cy="23082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288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02EBE18-151F-01A2-9359-B169F9CFCB75}"/>
              </a:ext>
            </a:extLst>
          </p:cNvPr>
          <p:cNvGrpSpPr/>
          <p:nvPr/>
        </p:nvGrpSpPr>
        <p:grpSpPr>
          <a:xfrm>
            <a:off x="10319658" y="762529"/>
            <a:ext cx="1762416" cy="1975579"/>
            <a:chOff x="930253" y="1566972"/>
            <a:chExt cx="1279160" cy="1363120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B0A3EFED-2FDD-08D7-FCEF-E274AE013C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66972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85BB108-6872-2E86-E73F-053955151F3D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03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337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73;p6">
            <a:extLst>
              <a:ext uri="{FF2B5EF4-FFF2-40B4-BE49-F238E27FC236}">
                <a16:creationId xmlns:a16="http://schemas.microsoft.com/office/drawing/2014/main" id="{9AA1A188-0213-9549-90D4-5DF55D8EEE1D}"/>
              </a:ext>
            </a:extLst>
          </p:cNvPr>
          <p:cNvSpPr txBox="1"/>
          <p:nvPr/>
        </p:nvSpPr>
        <p:spPr>
          <a:xfrm>
            <a:off x="-514350" y="2867025"/>
            <a:ext cx="941425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LUYỆN ĐỌC THÀNH TIẾNG</a:t>
            </a:r>
            <a:endParaRPr sz="1200" dirty="0">
              <a:latin typeface="UTM Avo" panose="02040603050506020204" pitchFamily="18" charset="0"/>
            </a:endParaRP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BBA56DD7-CF1B-4603-6C22-1C6E3CD2B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886347" y="3270142"/>
            <a:ext cx="5078169" cy="347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13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3;p7">
            <a:extLst>
              <a:ext uri="{FF2B5EF4-FFF2-40B4-BE49-F238E27FC236}">
                <a16:creationId xmlns:a16="http://schemas.microsoft.com/office/drawing/2014/main" id="{4DA15719-6842-14FD-1D0D-21AAC49A5480}"/>
              </a:ext>
            </a:extLst>
          </p:cNvPr>
          <p:cNvSpPr/>
          <p:nvPr/>
        </p:nvSpPr>
        <p:spPr>
          <a:xfrm>
            <a:off x="2159119" y="1712396"/>
            <a:ext cx="7873761" cy="6427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Giọng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đọc</a:t>
            </a:r>
            <a:endParaRPr sz="28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F18CCD5C-21C2-FA46-12F2-AB353C1BC8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441276" y="4431011"/>
            <a:ext cx="2750724" cy="222558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2D04A71-6C91-3E8A-63B0-5A5FCB088AAA}"/>
              </a:ext>
            </a:extLst>
          </p:cNvPr>
          <p:cNvGrpSpPr/>
          <p:nvPr/>
        </p:nvGrpSpPr>
        <p:grpSpPr>
          <a:xfrm>
            <a:off x="1117877" y="2401733"/>
            <a:ext cx="2533605" cy="1193043"/>
            <a:chOff x="1600200" y="2713777"/>
            <a:chExt cx="5867400" cy="2664970"/>
          </a:xfrm>
        </p:grpSpPr>
        <p:sp>
          <p:nvSpPr>
            <p:cNvPr id="12" name="Cloud 11">
              <a:extLst>
                <a:ext uri="{FF2B5EF4-FFF2-40B4-BE49-F238E27FC236}">
                  <a16:creationId xmlns:a16="http://schemas.microsoft.com/office/drawing/2014/main" id="{28D049D5-93F6-C36D-39EB-C458BB10028F}"/>
                </a:ext>
              </a:extLst>
            </p:cNvPr>
            <p:cNvSpPr/>
            <p:nvPr/>
          </p:nvSpPr>
          <p:spPr>
            <a:xfrm>
              <a:off x="1600200" y="2954811"/>
              <a:ext cx="5562600" cy="2423936"/>
            </a:xfrm>
            <a:prstGeom prst="cloud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8100"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Vui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tươi</a:t>
              </a:r>
              <a:endPara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pic>
          <p:nvPicPr>
            <p:cNvPr id="13" name="Picture 21">
              <a:extLst>
                <a:ext uri="{FF2B5EF4-FFF2-40B4-BE49-F238E27FC236}">
                  <a16:creationId xmlns:a16="http://schemas.microsoft.com/office/drawing/2014/main" id="{9B9CF0D0-D333-6672-DB4C-1B931B6A44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r="29382"/>
            <a:stretch/>
          </p:blipFill>
          <p:spPr>
            <a:xfrm>
              <a:off x="5853713" y="2713777"/>
              <a:ext cx="1613887" cy="1268385"/>
            </a:xfrm>
            <a:prstGeom prst="rect">
              <a:avLst/>
            </a:prstGeom>
          </p:spPr>
        </p:pic>
      </p:grpSp>
      <p:sp>
        <p:nvSpPr>
          <p:cNvPr id="14" name="Cloud 13">
            <a:extLst>
              <a:ext uri="{FF2B5EF4-FFF2-40B4-BE49-F238E27FC236}">
                <a16:creationId xmlns:a16="http://schemas.microsoft.com/office/drawing/2014/main" id="{3BA21A1B-632F-2E48-2719-DE256F97B278}"/>
              </a:ext>
            </a:extLst>
          </p:cNvPr>
          <p:cNvSpPr/>
          <p:nvPr/>
        </p:nvSpPr>
        <p:spPr>
          <a:xfrm>
            <a:off x="1117877" y="3888443"/>
            <a:ext cx="2435829" cy="1085137"/>
          </a:xfrm>
          <a:prstGeom prst="cloud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accent5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Hồn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nhiên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6" name="Cloud 15">
            <a:extLst>
              <a:ext uri="{FF2B5EF4-FFF2-40B4-BE49-F238E27FC236}">
                <a16:creationId xmlns:a16="http://schemas.microsoft.com/office/drawing/2014/main" id="{569744C7-E11F-665F-1B53-952DD2724DD5}"/>
              </a:ext>
            </a:extLst>
          </p:cNvPr>
          <p:cNvSpPr/>
          <p:nvPr/>
        </p:nvSpPr>
        <p:spPr>
          <a:xfrm>
            <a:off x="1084037" y="5267247"/>
            <a:ext cx="2435829" cy="1085137"/>
          </a:xfrm>
          <a:prstGeom prst="cloud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accent5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sáng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B95DBE-62EC-E438-974B-9D12AB653828}"/>
              </a:ext>
            </a:extLst>
          </p:cNvPr>
          <p:cNvSpPr txBox="1"/>
          <p:nvPr/>
        </p:nvSpPr>
        <p:spPr>
          <a:xfrm>
            <a:off x="3704095" y="2509638"/>
            <a:ext cx="7168490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Ngắt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nhịp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2/3, 3/2 </a:t>
            </a:r>
          </a:p>
          <a:p>
            <a:pPr lvl="4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đẹp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lắm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/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ơi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lvl="4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Nắng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/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chảy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khắp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nơi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lvl="4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Chim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ca 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/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bóng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lá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lvl="4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Ra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sân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/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ta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3772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BA78FA2-E530-310A-5329-D73E08A65792}"/>
              </a:ext>
            </a:extLst>
          </p:cNvPr>
          <p:cNvSpPr txBox="1"/>
          <p:nvPr/>
        </p:nvSpPr>
        <p:spPr>
          <a:xfrm>
            <a:off x="7280329" y="-2175932"/>
            <a:ext cx="609858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1800" b="0" i="0" dirty="0">
                <a:solidFill>
                  <a:srgbClr val="242021"/>
                </a:solidFill>
                <a:effectLst/>
                <a:latin typeface="UTM-Avo"/>
              </a:rPr>
              <a:t>Ngày đẹp lắm bạn ơi</a:t>
            </a:r>
            <a:br>
              <a:rPr lang="vi-VN" sz="1800" b="0" i="0" dirty="0">
                <a:solidFill>
                  <a:srgbClr val="242021"/>
                </a:solidFill>
                <a:effectLst/>
                <a:latin typeface="UTM-Avo"/>
              </a:rPr>
            </a:br>
            <a:r>
              <a:rPr lang="vi-VN" sz="1800" b="0" i="0" dirty="0">
                <a:solidFill>
                  <a:srgbClr val="242021"/>
                </a:solidFill>
                <a:effectLst/>
                <a:latin typeface="UTM-Avo"/>
              </a:rPr>
              <a:t>Nắng vàng trải khắp nơi</a:t>
            </a:r>
            <a:br>
              <a:rPr lang="vi-VN" sz="1800" b="0" i="0" dirty="0">
                <a:solidFill>
                  <a:srgbClr val="242021"/>
                </a:solidFill>
                <a:effectLst/>
                <a:latin typeface="UTM-Avo"/>
              </a:rPr>
            </a:br>
            <a:r>
              <a:rPr lang="vi-VN" sz="1800" b="0" i="0" dirty="0">
                <a:solidFill>
                  <a:srgbClr val="242021"/>
                </a:solidFill>
                <a:effectLst/>
                <a:latin typeface="UTM-Avo"/>
              </a:rPr>
              <a:t>Chim ca trong bóng lá</a:t>
            </a:r>
            <a:br>
              <a:rPr lang="vi-VN" sz="1800" b="0" i="0" dirty="0">
                <a:solidFill>
                  <a:srgbClr val="242021"/>
                </a:solidFill>
                <a:effectLst/>
                <a:latin typeface="UTM-Avo"/>
              </a:rPr>
            </a:br>
            <a:r>
              <a:rPr lang="vi-VN" sz="1800" b="0" i="0" dirty="0">
                <a:solidFill>
                  <a:srgbClr val="242021"/>
                </a:solidFill>
                <a:effectLst/>
                <a:latin typeface="UTM-Avo"/>
              </a:rPr>
              <a:t>Ra sân ta cùng chơi.</a:t>
            </a:r>
            <a:br>
              <a:rPr lang="vi-VN" sz="1800" b="0" i="0" dirty="0">
                <a:solidFill>
                  <a:srgbClr val="242021"/>
                </a:solidFill>
                <a:effectLst/>
                <a:latin typeface="UTM-Avo"/>
              </a:rPr>
            </a:br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" name="Google Shape;107;p2">
            <a:extLst>
              <a:ext uri="{FF2B5EF4-FFF2-40B4-BE49-F238E27FC236}">
                <a16:creationId xmlns:a16="http://schemas.microsoft.com/office/drawing/2014/main" id="{D6BA6A2E-9BEE-9DD0-9C99-0BE1E7BC4421}"/>
              </a:ext>
            </a:extLst>
          </p:cNvPr>
          <p:cNvSpPr txBox="1"/>
          <p:nvPr/>
        </p:nvSpPr>
        <p:spPr>
          <a:xfrm>
            <a:off x="768099" y="2246940"/>
            <a:ext cx="3633419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50000"/>
              </a:lnSpc>
              <a:buClr>
                <a:srgbClr val="000000"/>
              </a:buClr>
              <a:buSzPct val="120000"/>
            </a:pP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Ngày đẹp lắm bạn ơi</a:t>
            </a:r>
            <a:b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</a:b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Nắng vàng trải khắp nơi</a:t>
            </a:r>
            <a:b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</a:b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Chim ca trong bóng lá</a:t>
            </a:r>
            <a:b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</a:b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Ra sân ta cùng chơi.</a:t>
            </a:r>
          </a:p>
        </p:txBody>
      </p:sp>
      <p:sp>
        <p:nvSpPr>
          <p:cNvPr id="8" name="Google Shape;107;p2">
            <a:extLst>
              <a:ext uri="{FF2B5EF4-FFF2-40B4-BE49-F238E27FC236}">
                <a16:creationId xmlns:a16="http://schemas.microsoft.com/office/drawing/2014/main" id="{D322A852-C910-477E-270D-D0A2EC2DA4E8}"/>
              </a:ext>
            </a:extLst>
          </p:cNvPr>
          <p:cNvSpPr txBox="1"/>
          <p:nvPr/>
        </p:nvSpPr>
        <p:spPr>
          <a:xfrm>
            <a:off x="2538314" y="1616491"/>
            <a:ext cx="3633419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  <a:buSzPct val="120000"/>
            </a:pPr>
            <a:r>
              <a:rPr lang="en-US" sz="2800" b="1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CÙNG VUI CHƠI</a:t>
            </a:r>
            <a:endParaRPr lang="vi-VN" sz="2800" b="1" dirty="0">
              <a:solidFill>
                <a:schemeClr val="accent2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Google Shape;107;p2">
            <a:extLst>
              <a:ext uri="{FF2B5EF4-FFF2-40B4-BE49-F238E27FC236}">
                <a16:creationId xmlns:a16="http://schemas.microsoft.com/office/drawing/2014/main" id="{F3927DF2-2052-4127-5092-B6414595D069}"/>
              </a:ext>
            </a:extLst>
          </p:cNvPr>
          <p:cNvSpPr txBox="1"/>
          <p:nvPr/>
        </p:nvSpPr>
        <p:spPr>
          <a:xfrm>
            <a:off x="768099" y="4256535"/>
            <a:ext cx="3633419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50000"/>
              </a:lnSpc>
              <a:buClr>
                <a:srgbClr val="000000"/>
              </a:buClr>
              <a:buSzPct val="120000"/>
            </a:pP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Quả cầu giấy xanh xanh</a:t>
            </a:r>
            <a:b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</a:b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Qua chân tôi, chân anh</a:t>
            </a:r>
            <a:b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</a:b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Bay lên rồi lộn xuống</a:t>
            </a:r>
            <a:b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</a:b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Đi từng vòng quanh quanh.</a:t>
            </a:r>
          </a:p>
        </p:txBody>
      </p:sp>
      <p:sp>
        <p:nvSpPr>
          <p:cNvPr id="10" name="Google Shape;107;p2">
            <a:extLst>
              <a:ext uri="{FF2B5EF4-FFF2-40B4-BE49-F238E27FC236}">
                <a16:creationId xmlns:a16="http://schemas.microsoft.com/office/drawing/2014/main" id="{B0FF2EC7-D80B-18E4-6816-8B5CC8B5EC09}"/>
              </a:ext>
            </a:extLst>
          </p:cNvPr>
          <p:cNvSpPr txBox="1"/>
          <p:nvPr/>
        </p:nvSpPr>
        <p:spPr>
          <a:xfrm>
            <a:off x="4828655" y="2246940"/>
            <a:ext cx="3633419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50000"/>
              </a:lnSpc>
              <a:buClr>
                <a:srgbClr val="000000"/>
              </a:buClr>
              <a:buSzPct val="120000"/>
            </a:pP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Anh nhìn cho tinh mắt</a:t>
            </a:r>
            <a:b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</a:b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Tôi đá thật dẻo chân</a:t>
            </a:r>
            <a:b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</a:b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Cho cầu bay trên sân</a:t>
            </a:r>
            <a:b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</a:b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Đừng để rơi xuống đất.</a:t>
            </a:r>
          </a:p>
        </p:txBody>
      </p:sp>
      <p:sp>
        <p:nvSpPr>
          <p:cNvPr id="11" name="Google Shape;107;p2">
            <a:extLst>
              <a:ext uri="{FF2B5EF4-FFF2-40B4-BE49-F238E27FC236}">
                <a16:creationId xmlns:a16="http://schemas.microsoft.com/office/drawing/2014/main" id="{E1BA0E11-23D7-3FD1-2228-55062BD19317}"/>
              </a:ext>
            </a:extLst>
          </p:cNvPr>
          <p:cNvSpPr txBox="1"/>
          <p:nvPr/>
        </p:nvSpPr>
        <p:spPr>
          <a:xfrm>
            <a:off x="4828655" y="4256535"/>
            <a:ext cx="3633419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50000"/>
              </a:lnSpc>
              <a:buClr>
                <a:srgbClr val="000000"/>
              </a:buClr>
              <a:buSzPct val="120000"/>
            </a:pP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Trong nắng vàng tươi mát</a:t>
            </a:r>
            <a:b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</a:b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Cùng chơi cho khoẻ người</a:t>
            </a:r>
            <a:b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</a:b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Tiếng cười xen tiếng hát</a:t>
            </a:r>
            <a:b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</a:b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Chơi vui học càng vui. </a:t>
            </a:r>
          </a:p>
        </p:txBody>
      </p:sp>
      <p:pic>
        <p:nvPicPr>
          <p:cNvPr id="15" name="Picture 6">
            <a:extLst>
              <a:ext uri="{FF2B5EF4-FFF2-40B4-BE49-F238E27FC236}">
                <a16:creationId xmlns:a16="http://schemas.microsoft.com/office/drawing/2014/main" id="{4FAABF0E-56B1-114D-D495-308BBC3761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889211" y="2663003"/>
            <a:ext cx="3109993" cy="251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54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3;p7">
            <a:extLst>
              <a:ext uri="{FF2B5EF4-FFF2-40B4-BE49-F238E27FC236}">
                <a16:creationId xmlns:a16="http://schemas.microsoft.com/office/drawing/2014/main" id="{4DA15719-6842-14FD-1D0D-21AAC49A5480}"/>
              </a:ext>
            </a:extLst>
          </p:cNvPr>
          <p:cNvSpPr/>
          <p:nvPr/>
        </p:nvSpPr>
        <p:spPr>
          <a:xfrm>
            <a:off x="1285875" y="1712396"/>
            <a:ext cx="9585604" cy="6427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Giải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thích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từ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khó</a:t>
            </a:r>
            <a:endParaRPr lang="en-US" sz="2800" b="1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A6EF6BA8-5F55-EE78-B2C4-6FFBDD022A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528255" y="4524740"/>
            <a:ext cx="3135488" cy="21595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1B4AB6-40D8-775C-E526-14231FD8B234}"/>
              </a:ext>
            </a:extLst>
          </p:cNvPr>
          <p:cNvSpPr txBox="1"/>
          <p:nvPr/>
        </p:nvSpPr>
        <p:spPr>
          <a:xfrm>
            <a:off x="8373818" y="3528347"/>
            <a:ext cx="3400997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nl-NL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ùng để đá chuyền qua chuyền lại cho nhau.</a:t>
            </a:r>
            <a:endParaRPr lang="en-US" sz="20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58D82B-DE02-1A61-EE8A-290984A94BB5}"/>
              </a:ext>
            </a:extLst>
          </p:cNvPr>
          <p:cNvSpPr/>
          <p:nvPr/>
        </p:nvSpPr>
        <p:spPr>
          <a:xfrm>
            <a:off x="5057613" y="2566201"/>
            <a:ext cx="2076773" cy="6427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3398A1-F62A-54E1-B677-5DBEBDDFFB8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Texturiz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8855752">
            <a:off x="3811513" y="2753345"/>
            <a:ext cx="1063836" cy="864395"/>
          </a:xfrm>
          <a:prstGeom prst="rect">
            <a:avLst/>
          </a:prstGeom>
        </p:spPr>
      </p:pic>
      <p:pic>
        <p:nvPicPr>
          <p:cNvPr id="9" name="Picture 2" descr="Cầu đá nghệ thuật Hải Đông cao cấp HD23 (1 quả) | Lazada.vn">
            <a:extLst>
              <a:ext uri="{FF2B5EF4-FFF2-40B4-BE49-F238E27FC236}">
                <a16:creationId xmlns:a16="http://schemas.microsoft.com/office/drawing/2014/main" id="{1F210922-F444-BAC1-046B-E1EB2433F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578" y="5247874"/>
            <a:ext cx="1390364" cy="1390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48C8CCE-2D04-9808-3E86-208810D9FD13}"/>
              </a:ext>
            </a:extLst>
          </p:cNvPr>
          <p:cNvSpPr txBox="1"/>
          <p:nvPr/>
        </p:nvSpPr>
        <p:spPr>
          <a:xfrm>
            <a:off x="417185" y="3558602"/>
            <a:ext cx="4297150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Đồ chơi gồm một đế hình tròn, mặt trên cắm một túm giấy mỏng hoặc lông chim.</a:t>
            </a:r>
            <a:endParaRPr lang="en-US" sz="20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186D0F6-4957-98FA-2686-027AD29664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818" y="4478672"/>
            <a:ext cx="3619791" cy="215956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BE881DC-446B-7529-ED78-3D1F497D473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Texturiz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2744248" flipH="1">
            <a:off x="7316651" y="2742587"/>
            <a:ext cx="1063836" cy="86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406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3;p7">
            <a:extLst>
              <a:ext uri="{FF2B5EF4-FFF2-40B4-BE49-F238E27FC236}">
                <a16:creationId xmlns:a16="http://schemas.microsoft.com/office/drawing/2014/main" id="{4DA15719-6842-14FD-1D0D-21AAC49A5480}"/>
              </a:ext>
            </a:extLst>
          </p:cNvPr>
          <p:cNvSpPr/>
          <p:nvPr/>
        </p:nvSpPr>
        <p:spPr>
          <a:xfrm>
            <a:off x="1285875" y="1712396"/>
            <a:ext cx="9585604" cy="6427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Luyện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đọc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endParaRPr lang="en-US" sz="2800" b="1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6" name="Google Shape;226;p9">
            <a:extLst>
              <a:ext uri="{FF2B5EF4-FFF2-40B4-BE49-F238E27FC236}">
                <a16:creationId xmlns:a16="http://schemas.microsoft.com/office/drawing/2014/main" id="{6824F010-41DD-071E-3CDF-E12BB64CB49D}"/>
              </a:ext>
            </a:extLst>
          </p:cNvPr>
          <p:cNvSpPr txBox="1"/>
          <p:nvPr/>
        </p:nvSpPr>
        <p:spPr>
          <a:xfrm>
            <a:off x="1159376" y="2355115"/>
            <a:ext cx="10346824" cy="2359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50000"/>
              </a:lnSpc>
              <a:buClr>
                <a:schemeClr val="dk1"/>
              </a:buClr>
              <a:buSzPts val="4000"/>
            </a:pPr>
            <a:r>
              <a:rPr lang="vi-VN" sz="2400" b="1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Lưu ý:</a:t>
            </a:r>
          </a:p>
          <a:p>
            <a:pPr marL="342900" lvl="0" indent="-342900">
              <a:lnSpc>
                <a:spcPct val="150000"/>
              </a:lnSpc>
              <a:buClr>
                <a:schemeClr val="dk1"/>
              </a:buClr>
              <a:buSzPts val="4000"/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Ngắt nghỉ hơi đúng</a:t>
            </a:r>
            <a:r>
              <a:rPr lang="en-US" sz="24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.</a:t>
            </a:r>
            <a:endParaRPr lang="vi-VN" sz="2400" dirty="0"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342900" lvl="0" indent="-342900">
              <a:lnSpc>
                <a:spcPct val="150000"/>
              </a:lnSpc>
              <a:buClr>
                <a:schemeClr val="dk1"/>
              </a:buClr>
              <a:buSzPts val="4000"/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Đọc đúng những từ ngữ địa phương dễ phát âm sai. </a:t>
            </a:r>
          </a:p>
          <a:p>
            <a:pPr marL="342900" lvl="0" indent="-342900">
              <a:lnSpc>
                <a:spcPct val="150000"/>
              </a:lnSpc>
              <a:buClr>
                <a:schemeClr val="dk1"/>
              </a:buClr>
              <a:buSzPts val="4000"/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Phân biệt các âm, vần, thanh dễ lẫn và viết đúng chính tả.</a:t>
            </a:r>
          </a:p>
        </p:txBody>
      </p:sp>
      <p:sp>
        <p:nvSpPr>
          <p:cNvPr id="7" name="Google Shape;183;p7">
            <a:extLst>
              <a:ext uri="{FF2B5EF4-FFF2-40B4-BE49-F238E27FC236}">
                <a16:creationId xmlns:a16="http://schemas.microsoft.com/office/drawing/2014/main" id="{5E88D311-7DC5-FF85-80FC-E166F7D0C33F}"/>
              </a:ext>
            </a:extLst>
          </p:cNvPr>
          <p:cNvSpPr/>
          <p:nvPr/>
        </p:nvSpPr>
        <p:spPr>
          <a:xfrm>
            <a:off x="9576446" y="837038"/>
            <a:ext cx="2311678" cy="119671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Làm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việc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nhóm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đôi</a:t>
            </a:r>
            <a:endParaRPr lang="en-US" sz="2400" b="1" dirty="0">
              <a:solidFill>
                <a:schemeClr val="bg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273A5DF1-9B55-58C7-83C4-1E1BBC797A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977192" y="4463512"/>
            <a:ext cx="2829797" cy="224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43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73;p6">
            <a:extLst>
              <a:ext uri="{FF2B5EF4-FFF2-40B4-BE49-F238E27FC236}">
                <a16:creationId xmlns:a16="http://schemas.microsoft.com/office/drawing/2014/main" id="{9AA1A188-0213-9549-90D4-5DF55D8EEE1D}"/>
              </a:ext>
            </a:extLst>
          </p:cNvPr>
          <p:cNvSpPr txBox="1"/>
          <p:nvPr/>
        </p:nvSpPr>
        <p:spPr>
          <a:xfrm>
            <a:off x="-514350" y="2867025"/>
            <a:ext cx="941425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LUYỆN ĐỌC HIỂU</a:t>
            </a: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4BC8B5D2-C496-BB65-FA73-729E138D99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576381" y="3022169"/>
            <a:ext cx="5078169" cy="347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82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3;p7">
            <a:extLst>
              <a:ext uri="{FF2B5EF4-FFF2-40B4-BE49-F238E27FC236}">
                <a16:creationId xmlns:a16="http://schemas.microsoft.com/office/drawing/2014/main" id="{4DA15719-6842-14FD-1D0D-21AAC49A5480}"/>
              </a:ext>
            </a:extLst>
          </p:cNvPr>
          <p:cNvSpPr/>
          <p:nvPr/>
        </p:nvSpPr>
        <p:spPr>
          <a:xfrm>
            <a:off x="1285875" y="1712396"/>
            <a:ext cx="9585604" cy="6427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Làm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việc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nhóm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đôi</a:t>
            </a:r>
            <a:endParaRPr lang="en-US" sz="2800" b="1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4" name="Google Shape;246;p11">
            <a:extLst>
              <a:ext uri="{FF2B5EF4-FFF2-40B4-BE49-F238E27FC236}">
                <a16:creationId xmlns:a16="http://schemas.microsoft.com/office/drawing/2014/main" id="{33573AA7-39D1-5B30-EFEC-8E10862DA2B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7471" y="2575452"/>
            <a:ext cx="11192554" cy="3239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47;p11">
            <a:extLst>
              <a:ext uri="{FF2B5EF4-FFF2-40B4-BE49-F238E27FC236}">
                <a16:creationId xmlns:a16="http://schemas.microsoft.com/office/drawing/2014/main" id="{BA4B34F6-52F8-C148-6575-02A2FEEB185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265662" y="2305249"/>
            <a:ext cx="699716" cy="857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49;p11">
            <a:extLst>
              <a:ext uri="{FF2B5EF4-FFF2-40B4-BE49-F238E27FC236}">
                <a16:creationId xmlns:a16="http://schemas.microsoft.com/office/drawing/2014/main" id="{39BDA450-93E9-439D-8E6E-183279D1823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86289" y="2355115"/>
            <a:ext cx="768240" cy="840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50;p11">
            <a:extLst>
              <a:ext uri="{FF2B5EF4-FFF2-40B4-BE49-F238E27FC236}">
                <a16:creationId xmlns:a16="http://schemas.microsoft.com/office/drawing/2014/main" id="{3BC760B8-15B1-E166-1FB2-C94851AEE46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827" y="4983910"/>
            <a:ext cx="1265048" cy="128758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252;p11">
            <a:extLst>
              <a:ext uri="{FF2B5EF4-FFF2-40B4-BE49-F238E27FC236}">
                <a16:creationId xmlns:a16="http://schemas.microsoft.com/office/drawing/2014/main" id="{C61DE644-7B1C-858F-5FFE-39A48BA8EB34}"/>
              </a:ext>
            </a:extLst>
          </p:cNvPr>
          <p:cNvSpPr txBox="1"/>
          <p:nvPr/>
        </p:nvSpPr>
        <p:spPr>
          <a:xfrm>
            <a:off x="2392843" y="2700080"/>
            <a:ext cx="758697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Trò</a:t>
            </a:r>
            <a:r>
              <a:rPr lang="en-US" sz="32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chơi</a:t>
            </a:r>
            <a:r>
              <a:rPr lang="en-US" sz="32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 </a:t>
            </a:r>
            <a:r>
              <a:rPr lang="en-US" sz="3200" b="1" dirty="0" err="1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Phỏng</a:t>
            </a:r>
            <a:r>
              <a:rPr lang="en-US" sz="3200" b="1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vấn</a:t>
            </a:r>
            <a:endParaRPr sz="3200" b="1" dirty="0">
              <a:solidFill>
                <a:schemeClr val="accent2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5" name="Google Shape;253;p11">
            <a:extLst>
              <a:ext uri="{FF2B5EF4-FFF2-40B4-BE49-F238E27FC236}">
                <a16:creationId xmlns:a16="http://schemas.microsoft.com/office/drawing/2014/main" id="{E7A63DCE-D121-8921-27D1-52E7D0B5DAD5}"/>
              </a:ext>
            </a:extLst>
          </p:cNvPr>
          <p:cNvSpPr txBox="1"/>
          <p:nvPr/>
        </p:nvSpPr>
        <p:spPr>
          <a:xfrm>
            <a:off x="763575" y="3424772"/>
            <a:ext cx="4076312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Các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em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hãy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đọc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thầm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đọc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thảo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luận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nhóm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đôi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theo</a:t>
            </a:r>
            <a:endParaRPr sz="1100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câu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hỏi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tìm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hiểu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.</a:t>
            </a:r>
            <a:endParaRPr sz="20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16" name="Google Shape;254;p11">
            <a:extLst>
              <a:ext uri="{FF2B5EF4-FFF2-40B4-BE49-F238E27FC236}">
                <a16:creationId xmlns:a16="http://schemas.microsoft.com/office/drawing/2014/main" id="{A49518D4-797B-B1AD-C679-2F6062C5EA3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92210" y="3784101"/>
            <a:ext cx="841798" cy="753564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255;p11">
            <a:extLst>
              <a:ext uri="{FF2B5EF4-FFF2-40B4-BE49-F238E27FC236}">
                <a16:creationId xmlns:a16="http://schemas.microsoft.com/office/drawing/2014/main" id="{A235FA80-626F-8D43-DCAD-38B87D930455}"/>
              </a:ext>
            </a:extLst>
          </p:cNvPr>
          <p:cNvSpPr txBox="1"/>
          <p:nvPr/>
        </p:nvSpPr>
        <p:spPr>
          <a:xfrm>
            <a:off x="6186331" y="3365518"/>
            <a:ext cx="5033699" cy="196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❑"/>
            </a:pP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Mỗi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nhóm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cử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1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đại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diện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tham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gia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.</a:t>
            </a:r>
            <a:endParaRPr sz="20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❑"/>
            </a:pP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Đại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diện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nhóm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1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đóng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vai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phóng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viên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phỏng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vấn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đại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diện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nhóm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2.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Nhóm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2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trả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lời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sau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đó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đổi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vai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. </a:t>
            </a:r>
            <a:endParaRPr sz="20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0832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3;p7">
            <a:extLst>
              <a:ext uri="{FF2B5EF4-FFF2-40B4-BE49-F238E27FC236}">
                <a16:creationId xmlns:a16="http://schemas.microsoft.com/office/drawing/2014/main" id="{4DA15719-6842-14FD-1D0D-21AAC49A5480}"/>
              </a:ext>
            </a:extLst>
          </p:cNvPr>
          <p:cNvSpPr/>
          <p:nvPr/>
        </p:nvSpPr>
        <p:spPr>
          <a:xfrm>
            <a:off x="1285875" y="1712396"/>
            <a:ext cx="9585604" cy="6427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Làm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việc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nhóm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đôi</a:t>
            </a:r>
            <a:endParaRPr lang="en-US" sz="2800" b="1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4" name="Google Shape;246;p11">
            <a:extLst>
              <a:ext uri="{FF2B5EF4-FFF2-40B4-BE49-F238E27FC236}">
                <a16:creationId xmlns:a16="http://schemas.microsoft.com/office/drawing/2014/main" id="{33573AA7-39D1-5B30-EFEC-8E10862DA2B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7471" y="2575452"/>
            <a:ext cx="11192554" cy="2306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47;p11">
            <a:extLst>
              <a:ext uri="{FF2B5EF4-FFF2-40B4-BE49-F238E27FC236}">
                <a16:creationId xmlns:a16="http://schemas.microsoft.com/office/drawing/2014/main" id="{BA4B34F6-52F8-C148-6575-02A2FEEB185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265662" y="2305249"/>
            <a:ext cx="699716" cy="857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49;p11">
            <a:extLst>
              <a:ext uri="{FF2B5EF4-FFF2-40B4-BE49-F238E27FC236}">
                <a16:creationId xmlns:a16="http://schemas.microsoft.com/office/drawing/2014/main" id="{39BDA450-93E9-439D-8E6E-183279D1823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86289" y="2355115"/>
            <a:ext cx="768240" cy="84002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253;p11">
            <a:extLst>
              <a:ext uri="{FF2B5EF4-FFF2-40B4-BE49-F238E27FC236}">
                <a16:creationId xmlns:a16="http://schemas.microsoft.com/office/drawing/2014/main" id="{E7A63DCE-D121-8921-27D1-52E7D0B5DAD5}"/>
              </a:ext>
            </a:extLst>
          </p:cNvPr>
          <p:cNvSpPr txBox="1"/>
          <p:nvPr/>
        </p:nvSpPr>
        <p:spPr>
          <a:xfrm>
            <a:off x="677804" y="2775127"/>
            <a:ext cx="10906758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vi-VN" sz="20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Câu 1: </a:t>
            </a:r>
            <a:r>
              <a:rPr lang="vi-VN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Các bạn nhỏ chơi đá cầu trong quang cảnh như thế nào?</a:t>
            </a:r>
            <a:endParaRPr lang="en-US" sz="20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vi-VN" sz="20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Câu 2: </a:t>
            </a:r>
            <a:r>
              <a:rPr lang="vi-VN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 thơ miêu tả quả cầu giấy bay lượn như thế nào?</a:t>
            </a:r>
            <a:endParaRPr lang="en-US" sz="20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vi-VN" sz="20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Câu 3: </a:t>
            </a:r>
            <a:r>
              <a:rPr lang="vi-VN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Những câu thơ nào cho thấy các bạn nhỏ đá cầu rất khéo léo?</a:t>
            </a:r>
            <a:endParaRPr lang="en-US" sz="20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vi-VN" sz="20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Câu 4: </a:t>
            </a:r>
            <a:r>
              <a:rPr lang="vi-VN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Em hiểu “Chơi vui học càng vui” có nghĩa là gì?</a:t>
            </a:r>
          </a:p>
        </p:txBody>
      </p:sp>
    </p:spTree>
    <p:extLst>
      <p:ext uri="{BB962C8B-B14F-4D97-AF65-F5344CB8AC3E}">
        <p14:creationId xmlns:p14="http://schemas.microsoft.com/office/powerpoint/2010/main" val="203902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3;p7">
            <a:extLst>
              <a:ext uri="{FF2B5EF4-FFF2-40B4-BE49-F238E27FC236}">
                <a16:creationId xmlns:a16="http://schemas.microsoft.com/office/drawing/2014/main" id="{4DA15719-6842-14FD-1D0D-21AAC49A5480}"/>
              </a:ext>
            </a:extLst>
          </p:cNvPr>
          <p:cNvSpPr/>
          <p:nvPr/>
        </p:nvSpPr>
        <p:spPr>
          <a:xfrm>
            <a:off x="950320" y="1851881"/>
            <a:ext cx="10291359" cy="5193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vi-VN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Câu 1: </a:t>
            </a: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Các bạn nhỏ chơi đá cầu trong quang cảnh như thế nào?</a:t>
            </a:r>
            <a:endParaRPr lang="en-US" sz="24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3" name="Picture 20">
            <a:extLst>
              <a:ext uri="{FF2B5EF4-FFF2-40B4-BE49-F238E27FC236}">
                <a16:creationId xmlns:a16="http://schemas.microsoft.com/office/drawing/2014/main" id="{BDF233A2-3481-D92C-9F56-74E5C99E4E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59340" y="2720787"/>
            <a:ext cx="1125921" cy="11547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70A5B3-006E-8FFE-4CD4-F7F857056D75}"/>
              </a:ext>
            </a:extLst>
          </p:cNvPr>
          <p:cNvSpPr txBox="1"/>
          <p:nvPr/>
        </p:nvSpPr>
        <p:spPr>
          <a:xfrm>
            <a:off x="2650067" y="2701471"/>
            <a:ext cx="8482593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 bạn nhỏ chơi đá cầu trên sân trường, thời tiết đẹp, nắng vàng khắp nơi, chim hót trong bóng lá. 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F3328CED-D7EE-2422-8432-9A05E3134AD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87359" y="4630885"/>
            <a:ext cx="1125921" cy="1928772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244DF5B5-3C13-7FEE-D60E-99B131515B1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296427" y="4486760"/>
            <a:ext cx="1365521" cy="20728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927B03-285C-C36A-0C47-7F14A7DEE4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13" y="3516047"/>
            <a:ext cx="3050372" cy="305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7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3;p7">
            <a:extLst>
              <a:ext uri="{FF2B5EF4-FFF2-40B4-BE49-F238E27FC236}">
                <a16:creationId xmlns:a16="http://schemas.microsoft.com/office/drawing/2014/main" id="{4DA15719-6842-14FD-1D0D-21AAC49A5480}"/>
              </a:ext>
            </a:extLst>
          </p:cNvPr>
          <p:cNvSpPr/>
          <p:nvPr/>
        </p:nvSpPr>
        <p:spPr>
          <a:xfrm>
            <a:off x="950320" y="1851881"/>
            <a:ext cx="10291359" cy="5193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vi-VN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Câu 2: </a:t>
            </a: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 thơ miêu tả quả cầu giấy bay lượn như thế nào?</a:t>
            </a:r>
            <a:endParaRPr lang="en-US" sz="24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3" name="Picture 20">
            <a:extLst>
              <a:ext uri="{FF2B5EF4-FFF2-40B4-BE49-F238E27FC236}">
                <a16:creationId xmlns:a16="http://schemas.microsoft.com/office/drawing/2014/main" id="{BDF233A2-3481-D92C-9F56-74E5C99E4E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59340" y="2851604"/>
            <a:ext cx="1125921" cy="11547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70A5B3-006E-8FFE-4CD4-F7F857056D75}"/>
              </a:ext>
            </a:extLst>
          </p:cNvPr>
          <p:cNvSpPr txBox="1"/>
          <p:nvPr/>
        </p:nvSpPr>
        <p:spPr>
          <a:xfrm>
            <a:off x="2650067" y="2591079"/>
            <a:ext cx="8591612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 thơ miêu tả quả cầu giấy bay qua lại trên chân những người chơi, bay lên lộn xuống, đi từng vòng quanh quanh, nhìn rất vui mắt. 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F3328CED-D7EE-2422-8432-9A05E3134AD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87359" y="4630885"/>
            <a:ext cx="1125921" cy="1928772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244DF5B5-3C13-7FEE-D60E-99B131515B1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296427" y="4486760"/>
            <a:ext cx="1365521" cy="2072897"/>
          </a:xfrm>
          <a:prstGeom prst="rect">
            <a:avLst/>
          </a:prstGeom>
        </p:spPr>
      </p:pic>
      <p:pic>
        <p:nvPicPr>
          <p:cNvPr id="4" name="Picture 2" descr="Chơi đá Cầu Hình ảnh PNG | Vector và các tập tin PSD | Tải về miễn phí trên  Pngtree">
            <a:extLst>
              <a:ext uri="{FF2B5EF4-FFF2-40B4-BE49-F238E27FC236}">
                <a16:creationId xmlns:a16="http://schemas.microsoft.com/office/drawing/2014/main" id="{18FDB4BA-2B8A-4F8F-F528-F0E9C4FC9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931" y="4486760"/>
            <a:ext cx="3210672" cy="192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454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3;p7">
            <a:extLst>
              <a:ext uri="{FF2B5EF4-FFF2-40B4-BE49-F238E27FC236}">
                <a16:creationId xmlns:a16="http://schemas.microsoft.com/office/drawing/2014/main" id="{4DA15719-6842-14FD-1D0D-21AAC49A5480}"/>
              </a:ext>
            </a:extLst>
          </p:cNvPr>
          <p:cNvSpPr/>
          <p:nvPr/>
        </p:nvSpPr>
        <p:spPr>
          <a:xfrm>
            <a:off x="699835" y="1851881"/>
            <a:ext cx="11024863" cy="5193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vi-VN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Câu 3: </a:t>
            </a: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Những câu thơ nào cho thấy các bạn nhỏ đá cầu rất khéo léo?</a:t>
            </a:r>
          </a:p>
        </p:txBody>
      </p:sp>
      <p:pic>
        <p:nvPicPr>
          <p:cNvPr id="3" name="Picture 20">
            <a:extLst>
              <a:ext uri="{FF2B5EF4-FFF2-40B4-BE49-F238E27FC236}">
                <a16:creationId xmlns:a16="http://schemas.microsoft.com/office/drawing/2014/main" id="{BDF233A2-3481-D92C-9F56-74E5C99E4E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246648" y="2811733"/>
            <a:ext cx="1125921" cy="11547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70A5B3-006E-8FFE-4CD4-F7F857056D75}"/>
              </a:ext>
            </a:extLst>
          </p:cNvPr>
          <p:cNvSpPr txBox="1"/>
          <p:nvPr/>
        </p:nvSpPr>
        <p:spPr>
          <a:xfrm>
            <a:off x="2650067" y="2851604"/>
            <a:ext cx="3994573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“Anh nhìn cho tinh mắt 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Tôi đá thật dẻo chân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Cho cầu bay trên sân 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Đừng để rơi xuống đất”. 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F3328CED-D7EE-2422-8432-9A05E3134AD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87359" y="4630885"/>
            <a:ext cx="1125921" cy="1928772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244DF5B5-3C13-7FEE-D60E-99B131515B1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296427" y="4486760"/>
            <a:ext cx="1365521" cy="2072897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2EDAEF70-D006-9BE4-2435-887659ACC6B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644640" y="2591079"/>
            <a:ext cx="3374289" cy="234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14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3;p7">
            <a:extLst>
              <a:ext uri="{FF2B5EF4-FFF2-40B4-BE49-F238E27FC236}">
                <a16:creationId xmlns:a16="http://schemas.microsoft.com/office/drawing/2014/main" id="{4DA15719-6842-14FD-1D0D-21AAC49A5480}"/>
              </a:ext>
            </a:extLst>
          </p:cNvPr>
          <p:cNvSpPr/>
          <p:nvPr/>
        </p:nvSpPr>
        <p:spPr>
          <a:xfrm>
            <a:off x="699835" y="1851881"/>
            <a:ext cx="11024863" cy="5193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vi-VN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Câu 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4</a:t>
            </a:r>
            <a:r>
              <a:rPr lang="vi-VN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 </a:t>
            </a: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Em hiểu “Chơi vui học càng vui” có nghĩa là gì?</a:t>
            </a:r>
          </a:p>
        </p:txBody>
      </p:sp>
      <p:pic>
        <p:nvPicPr>
          <p:cNvPr id="3" name="Picture 20">
            <a:extLst>
              <a:ext uri="{FF2B5EF4-FFF2-40B4-BE49-F238E27FC236}">
                <a16:creationId xmlns:a16="http://schemas.microsoft.com/office/drawing/2014/main" id="{BDF233A2-3481-D92C-9F56-74E5C99E4E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246648" y="2811733"/>
            <a:ext cx="1125921" cy="11547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70A5B3-006E-8FFE-4CD4-F7F857056D75}"/>
              </a:ext>
            </a:extLst>
          </p:cNvPr>
          <p:cNvSpPr txBox="1"/>
          <p:nvPr/>
        </p:nvSpPr>
        <p:spPr>
          <a:xfrm>
            <a:off x="2650067" y="2851604"/>
            <a:ext cx="4223173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 nghĩa là chơi vui, khỏe người thì học sẽ tốt hơn. 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F3328CED-D7EE-2422-8432-9A05E3134AD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87359" y="4630885"/>
            <a:ext cx="1125921" cy="1928772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244DF5B5-3C13-7FEE-D60E-99B131515B1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296427" y="4486760"/>
            <a:ext cx="1365521" cy="20728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EE8CFC-F4C7-CDDE-ED69-5670CBB7C221}"/>
              </a:ext>
            </a:extLst>
          </p:cNvPr>
          <p:cNvSpPr txBox="1"/>
          <p:nvPr/>
        </p:nvSpPr>
        <p:spPr>
          <a:xfrm>
            <a:off x="7150738" y="2851604"/>
            <a:ext cx="4223173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 nghĩa là các trò chơi giúp HS học tập tốt hơn, vui hơn. </a:t>
            </a:r>
          </a:p>
        </p:txBody>
      </p:sp>
      <p:pic>
        <p:nvPicPr>
          <p:cNvPr id="9" name="Picture 13">
            <a:extLst>
              <a:ext uri="{FF2B5EF4-FFF2-40B4-BE49-F238E27FC236}">
                <a16:creationId xmlns:a16="http://schemas.microsoft.com/office/drawing/2014/main" id="{26A02662-3452-4655-FDA8-2BECF6C758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212372" y="4271480"/>
            <a:ext cx="1365521" cy="250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44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3;p7">
            <a:extLst>
              <a:ext uri="{FF2B5EF4-FFF2-40B4-BE49-F238E27FC236}">
                <a16:creationId xmlns:a16="http://schemas.microsoft.com/office/drawing/2014/main" id="{4DA15719-6842-14FD-1D0D-21AAC49A5480}"/>
              </a:ext>
            </a:extLst>
          </p:cNvPr>
          <p:cNvSpPr/>
          <p:nvPr/>
        </p:nvSpPr>
        <p:spPr>
          <a:xfrm>
            <a:off x="1285875" y="1712396"/>
            <a:ext cx="9585604" cy="6427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Nội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dung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chính</a:t>
            </a:r>
            <a:endParaRPr lang="en-US" sz="2800" b="1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6" name="Google Shape;341;p17">
            <a:extLst>
              <a:ext uri="{FF2B5EF4-FFF2-40B4-BE49-F238E27FC236}">
                <a16:creationId xmlns:a16="http://schemas.microsoft.com/office/drawing/2014/main" id="{FE70D564-3CD6-D954-DE24-13FEFF20528C}"/>
              </a:ext>
            </a:extLst>
          </p:cNvPr>
          <p:cNvSpPr/>
          <p:nvPr/>
        </p:nvSpPr>
        <p:spPr>
          <a:xfrm>
            <a:off x="8991600" y="2549826"/>
            <a:ext cx="2425246" cy="1334518"/>
          </a:xfrm>
          <a:prstGeom prst="wedgeRectCallout">
            <a:avLst>
              <a:gd name="adj1" fmla="val 19752"/>
              <a:gd name="adj2" fmla="val 66554"/>
            </a:avLst>
          </a:prstGeom>
          <a:solidFill>
            <a:schemeClr val="lt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en-US" sz="2000" b="1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Qua </a:t>
            </a:r>
            <a:r>
              <a:rPr lang="en-US" sz="2000" b="1" dirty="0" err="1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2000" b="1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đọc</a:t>
            </a:r>
            <a:r>
              <a:rPr lang="en-US" sz="2000" b="1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</a:p>
          <a:p>
            <a:pPr lvl="0" algn="ctr">
              <a:lnSpc>
                <a:spcPct val="150000"/>
              </a:lnSpc>
            </a:pPr>
            <a:r>
              <a:rPr lang="en-US" sz="2000" b="1" dirty="0" err="1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em</a:t>
            </a:r>
            <a:r>
              <a:rPr lang="en-US" sz="2000" b="1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hiểu</a:t>
            </a:r>
            <a:r>
              <a:rPr lang="en-US" sz="2000" b="1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điều</a:t>
            </a:r>
            <a:r>
              <a:rPr lang="en-US" sz="2000" b="1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gì</a:t>
            </a:r>
            <a:r>
              <a:rPr lang="en-US" sz="2000" b="1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?</a:t>
            </a:r>
          </a:p>
        </p:txBody>
      </p:sp>
      <p:sp>
        <p:nvSpPr>
          <p:cNvPr id="10" name="Google Shape;345;p17">
            <a:extLst>
              <a:ext uri="{FF2B5EF4-FFF2-40B4-BE49-F238E27FC236}">
                <a16:creationId xmlns:a16="http://schemas.microsoft.com/office/drawing/2014/main" id="{82C4D6ED-C855-B4C4-37D2-D8C0E629CA2B}"/>
              </a:ext>
            </a:extLst>
          </p:cNvPr>
          <p:cNvSpPr txBox="1"/>
          <p:nvPr/>
        </p:nvSpPr>
        <p:spPr>
          <a:xfrm>
            <a:off x="1123026" y="2533068"/>
            <a:ext cx="6904337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000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Qua bài đọc, em hiểu khi đến trường, các HS không chỉ học tập, mà còn vui chơi cùng nhau, luyện tập thể thao cùng nhau. </a:t>
            </a:r>
          </a:p>
        </p:txBody>
      </p:sp>
      <p:pic>
        <p:nvPicPr>
          <p:cNvPr id="3" name="Google Shape;340;p17">
            <a:extLst>
              <a:ext uri="{FF2B5EF4-FFF2-40B4-BE49-F238E27FC236}">
                <a16:creationId xmlns:a16="http://schemas.microsoft.com/office/drawing/2014/main" id="{D5189E2B-FE04-EDEA-0FB0-E128A9DC18E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89736" y="3884344"/>
            <a:ext cx="1558474" cy="2752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731B9E34-6151-94B3-0FFF-0B52DE7F99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56026" y="4544797"/>
            <a:ext cx="2575559" cy="2137714"/>
          </a:xfrm>
          <a:prstGeom prst="rect">
            <a:avLst/>
          </a:prstGeom>
        </p:spPr>
      </p:pic>
      <p:sp>
        <p:nvSpPr>
          <p:cNvPr id="5" name="Google Shape;345;p17">
            <a:extLst>
              <a:ext uri="{FF2B5EF4-FFF2-40B4-BE49-F238E27FC236}">
                <a16:creationId xmlns:a16="http://schemas.microsoft.com/office/drawing/2014/main" id="{04B9AE34-AF57-61E9-6F6E-70A50F52271C}"/>
              </a:ext>
            </a:extLst>
          </p:cNvPr>
          <p:cNvSpPr txBox="1"/>
          <p:nvPr/>
        </p:nvSpPr>
        <p:spPr>
          <a:xfrm>
            <a:off x="2832013" y="4136367"/>
            <a:ext cx="7357295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000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Thông qua các trò chơi, các môn thể thao</a:t>
            </a:r>
            <a:r>
              <a:rPr lang="vi-VN" sz="2000" i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, HS </a:t>
            </a:r>
            <a:r>
              <a:rPr lang="vi-VN" sz="2000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được rèn luyện sức khỏe, đoàn kết, thân ái với nhau hơn, thêm yêu thích trường lớp và học tập tốt hơn. </a:t>
            </a:r>
          </a:p>
        </p:txBody>
      </p:sp>
    </p:spTree>
    <p:extLst>
      <p:ext uri="{BB962C8B-B14F-4D97-AF65-F5344CB8AC3E}">
        <p14:creationId xmlns:p14="http://schemas.microsoft.com/office/powerpoint/2010/main" val="1006537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148917E1-1879-1DDF-0ED3-5836AE1B507F}"/>
              </a:ext>
            </a:extLst>
          </p:cNvPr>
          <p:cNvGrpSpPr/>
          <p:nvPr/>
        </p:nvGrpSpPr>
        <p:grpSpPr>
          <a:xfrm>
            <a:off x="10319658" y="772054"/>
            <a:ext cx="1762416" cy="1966054"/>
            <a:chOff x="930253" y="1573544"/>
            <a:chExt cx="1279160" cy="1356548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B0DB7440-2A92-4647-3A69-8BB45E46FA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73544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ACB92C4-6BD1-A14D-6A1D-9A8385463555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03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394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d81bbb18139c6b7a3c3be45a0b5eaa8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76700" y="5257800"/>
            <a:ext cx="1295400" cy="1295400"/>
          </a:xfrm>
          <a:prstGeom prst="rect">
            <a:avLst/>
          </a:prstGeom>
        </p:spPr>
      </p:pic>
      <p:pic>
        <p:nvPicPr>
          <p:cNvPr id="8" name="Picture 7" descr="bd81bbb18139c6b7a3c3be45a0b5eaa8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137150" y="5257800"/>
            <a:ext cx="1295400" cy="1295400"/>
          </a:xfrm>
          <a:prstGeom prst="rect">
            <a:avLst/>
          </a:prstGeom>
        </p:spPr>
      </p:pic>
      <p:pic>
        <p:nvPicPr>
          <p:cNvPr id="9" name="Picture 8" descr="bd81bbb18139c6b7a3c3be45a0b5eaa8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15100" y="5334000"/>
            <a:ext cx="1295400" cy="1295400"/>
          </a:xfrm>
          <a:prstGeom prst="rect">
            <a:avLst/>
          </a:prstGeom>
        </p:spPr>
      </p:pic>
      <p:pic>
        <p:nvPicPr>
          <p:cNvPr id="10" name="Picture 9" descr="bd81bbb18139c6b7a3c3be45a0b5eaa8.png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10500" y="5334000"/>
            <a:ext cx="1295400" cy="1295400"/>
          </a:xfrm>
          <a:prstGeom prst="rect">
            <a:avLst/>
          </a:prstGeom>
        </p:spPr>
      </p:pic>
      <p:pic>
        <p:nvPicPr>
          <p:cNvPr id="5" name="Picture 4" descr="2ddded3c47508e0775bea75a55625106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524000" y="6324600"/>
            <a:ext cx="9144000" cy="533400"/>
          </a:xfrm>
          <a:prstGeom prst="rect">
            <a:avLst/>
          </a:prstGeom>
        </p:spPr>
      </p:pic>
      <p:pic>
        <p:nvPicPr>
          <p:cNvPr id="16" name="Picture 15" descr="sun-309027_1280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0"/>
            <a:ext cx="1524000" cy="1524000"/>
          </a:xfrm>
          <a:prstGeom prst="rect">
            <a:avLst/>
          </a:prstGeom>
        </p:spPr>
      </p:pic>
      <p:pic>
        <p:nvPicPr>
          <p:cNvPr id="17" name="Picture 16" descr="cloud-303181_1280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143000" y="304800"/>
            <a:ext cx="2743200" cy="1066800"/>
          </a:xfrm>
          <a:prstGeom prst="rect">
            <a:avLst/>
          </a:prstGeom>
        </p:spPr>
      </p:pic>
      <p:pic>
        <p:nvPicPr>
          <p:cNvPr id="19" name="Picture 18" descr="cloud-303181_1280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943600" y="228600"/>
            <a:ext cx="2819400" cy="1143000"/>
          </a:xfrm>
          <a:prstGeom prst="rect">
            <a:avLst/>
          </a:prstGeom>
        </p:spPr>
      </p:pic>
      <p:pic>
        <p:nvPicPr>
          <p:cNvPr id="20" name="Picture 19" descr="6131d3148657a26e1bfe386e7ba65811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828800" y="4435834"/>
            <a:ext cx="1524000" cy="2422167"/>
          </a:xfrm>
          <a:prstGeom prst="rect">
            <a:avLst/>
          </a:prstGeom>
        </p:spPr>
      </p:pic>
      <p:pic>
        <p:nvPicPr>
          <p:cNvPr id="12" name="Picture 11" descr="1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6248400"/>
            <a:ext cx="12192000" cy="609600"/>
          </a:xfrm>
          <a:prstGeom prst="rect">
            <a:avLst/>
          </a:prstGeom>
        </p:spPr>
      </p:pic>
      <p:pic>
        <p:nvPicPr>
          <p:cNvPr id="15" name="Picture 14" descr="3f7e749c750b79cbde134e7bcf00a140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8909050" y="3008313"/>
            <a:ext cx="3619500" cy="4953000"/>
          </a:xfrm>
          <a:prstGeom prst="rect">
            <a:avLst/>
          </a:prstGeom>
        </p:spPr>
      </p:pic>
      <p:pic>
        <p:nvPicPr>
          <p:cNvPr id="22" name="Picture 21" descr="trai tim nay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flipH="1">
            <a:off x="343294" y="1524000"/>
            <a:ext cx="1180707" cy="786597"/>
          </a:xfrm>
          <a:prstGeom prst="rect">
            <a:avLst/>
          </a:prstGeom>
        </p:spPr>
      </p:pic>
      <p:pic>
        <p:nvPicPr>
          <p:cNvPr id="3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41CA5A91-9F81-A274-536D-B3EE269748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670050" y="4265613"/>
            <a:ext cx="609600" cy="609600"/>
          </a:xfrm>
          <a:prstGeom prst="rect">
            <a:avLst/>
          </a:prstGeom>
        </p:spPr>
      </p:pic>
      <p:pic>
        <p:nvPicPr>
          <p:cNvPr id="4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89CA89C0-B6FF-7274-EE35-287C1B6423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517650" y="4418013"/>
            <a:ext cx="609600" cy="609600"/>
          </a:xfrm>
          <a:prstGeom prst="rect">
            <a:avLst/>
          </a:prstGeom>
        </p:spPr>
      </p:pic>
      <p:pic>
        <p:nvPicPr>
          <p:cNvPr id="6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D4F36643-5BD8-2293-B9E9-419370E38B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365250" y="4570413"/>
            <a:ext cx="609600" cy="609600"/>
          </a:xfrm>
          <a:prstGeom prst="rect">
            <a:avLst/>
          </a:prstGeom>
        </p:spPr>
      </p:pic>
      <p:pic>
        <p:nvPicPr>
          <p:cNvPr id="13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2EE1622E-3B06-D68F-50D7-1D8BAD4FE9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212850" y="4722813"/>
            <a:ext cx="609600" cy="609600"/>
          </a:xfrm>
          <a:prstGeom prst="rect">
            <a:avLst/>
          </a:prstGeom>
        </p:spPr>
      </p:pic>
      <p:pic>
        <p:nvPicPr>
          <p:cNvPr id="14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98A91529-1108-E840-7521-38B7DF9C85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060450" y="4875213"/>
            <a:ext cx="609600" cy="6096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791930" y="1145739"/>
            <a:ext cx="271861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Thỏ</a:t>
            </a:r>
            <a:endParaRPr kumimoji="0" lang="en-US" sz="5400" b="1" i="0" u="none" strike="noStrike" kern="1200" cap="none" spc="0" normalizeH="0" baseline="0" noProof="0" dirty="0">
              <a:ln w="6600">
                <a:solidFill>
                  <a:srgbClr val="4BACC6">
                    <a:lumMod val="20000"/>
                    <a:lumOff val="80000"/>
                  </a:srgbClr>
                </a:solidFill>
                <a:prstDash val="solid"/>
              </a:ln>
              <a:solidFill>
                <a:srgbClr val="FF505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kiếm</a:t>
            </a: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ăn</a:t>
            </a:r>
            <a:endParaRPr kumimoji="0" lang="en-US" sz="5400" b="1" i="0" u="none" strike="noStrike" kern="1200" cap="none" spc="0" normalizeH="0" baseline="0" noProof="0" dirty="0">
              <a:ln w="6600">
                <a:solidFill>
                  <a:srgbClr val="4BACC6">
                    <a:lumMod val="20000"/>
                    <a:lumOff val="80000"/>
                  </a:srgbClr>
                </a:solidFill>
                <a:prstDash val="solid"/>
              </a:ln>
              <a:solidFill>
                <a:srgbClr val="FF505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D025A94-A5C1-CD9E-718D-D0543FCF017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97"/>
            <a:ext cx="787319" cy="87792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3" name="Rectangle: Rounded Corners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626AC6E-7C57-CF1A-CEF3-6873C47CB5BE}"/>
              </a:ext>
            </a:extLst>
          </p:cNvPr>
          <p:cNvSpPr/>
          <p:nvPr/>
        </p:nvSpPr>
        <p:spPr>
          <a:xfrm>
            <a:off x="9982200" y="228600"/>
            <a:ext cx="1912532" cy="4572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Phần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tiếp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0.01111 L 0.25 -0.01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0.14583 0.0055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" y="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48148E-6 L 1.21875 -0.00162 " pathEditMode="relative" rAng="0" ptsTypes="AA">
                                      <p:cBhvr>
                                        <p:cTn id="10" dur="1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9" y="-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33 -0.00116 L 0.16666 -0.0011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1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667 -0.00116 L 0.25834 3.7037E-7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81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5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833 3.7037E-7 L 0.375 -0.00116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81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5 -0.00116 L 0.49166 -0.00116 " pathEditMode="relative" rAng="0" ptsTypes="AA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816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1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92FD6DC-6C4B-7091-0CA5-C1C85746F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376088">
            <a:off x="2870440" y="187530"/>
            <a:ext cx="7967737" cy="34691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209724" y="679192"/>
            <a:ext cx="7256689" cy="1616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vi-VN" sz="2300" dirty="0">
                <a:solidFill>
                  <a:prstClr val="black"/>
                </a:solidFill>
                <a:latin typeface="UTM Avo" panose="02040603050506020204" pitchFamily="18" charset="0"/>
              </a:rPr>
              <a:t>Các em hãy tìm thêm tên các trò chơi và hoạt động thể thao có thể ghép với những từ sau:</a:t>
            </a:r>
            <a:endParaRPr lang="en-US" sz="2300" dirty="0">
              <a:solidFill>
                <a:prstClr val="black"/>
              </a:solidFill>
              <a:latin typeface="UTM Avo" panose="02040603050506020204" pitchFamily="18" charset="0"/>
            </a:endParaRPr>
          </a:p>
          <a:p>
            <a:pPr lvl="0" algn="ctr">
              <a:lnSpc>
                <a:spcPct val="150000"/>
              </a:lnSpc>
            </a:pPr>
            <a:r>
              <a:rPr lang="vi-VN" sz="2300" b="1" dirty="0">
                <a:solidFill>
                  <a:prstClr val="black"/>
                </a:solidFill>
                <a:latin typeface="UTM Avo" panose="02040603050506020204" pitchFamily="18" charset="0"/>
              </a:rPr>
              <a:t>a) Chơi: chơi cờ,…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CA746B8-9E0C-E404-92CF-E50806F94019}"/>
              </a:ext>
            </a:extLst>
          </p:cNvPr>
          <p:cNvGrpSpPr/>
          <p:nvPr/>
        </p:nvGrpSpPr>
        <p:grpSpPr>
          <a:xfrm>
            <a:off x="3751603" y="2978043"/>
            <a:ext cx="4145533" cy="2493117"/>
            <a:chOff x="2868668" y="2642891"/>
            <a:chExt cx="2825107" cy="1699015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F22000B1-6FC2-F327-F261-A41D3DAFF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868668" y="2642891"/>
              <a:ext cx="2825107" cy="1699015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3392545" y="2944891"/>
              <a:ext cx="2022945" cy="669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a) Chơi: chơi cờ, chơi bóng, chơi ô ăn quan, chơi bịt mắt bắt dê,...</a:t>
              </a:r>
            </a:p>
          </p:txBody>
        </p:sp>
      </p:grpSp>
      <p:pic>
        <p:nvPicPr>
          <p:cNvPr id="6" name="Picture 5" descr="6131d3148657a26e1bfe386e7ba65811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342022" y="3124200"/>
            <a:ext cx="2590800" cy="4117788"/>
          </a:xfrm>
          <a:prstGeom prst="rect">
            <a:avLst/>
          </a:prstGeom>
        </p:spPr>
      </p:pic>
      <p:pic>
        <p:nvPicPr>
          <p:cNvPr id="7" name="Picture 6" descr="3f7e749c750b79cbde134e7bcf00a140.png">
            <a:extLst>
              <a:ext uri="{FF2B5EF4-FFF2-40B4-BE49-F238E27FC236}">
                <a16:creationId xmlns:a16="http://schemas.microsoft.com/office/drawing/2014/main" id="{06ED2025-B012-904D-3FAA-0B9D5A3DFC40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138700" y="1833568"/>
            <a:ext cx="4562241" cy="62430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359274-B9B4-53B0-4D01-9C7A58D27F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97"/>
            <a:ext cx="787319" cy="87792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454DD7DA-BCA4-86E9-2FFF-EDB2F7C96C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376088">
            <a:off x="2870440" y="187530"/>
            <a:ext cx="7967737" cy="34691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B37C73-4580-7A02-9D48-0BE7A505A6B0}"/>
              </a:ext>
            </a:extLst>
          </p:cNvPr>
          <p:cNvSpPr txBox="1"/>
          <p:nvPr/>
        </p:nvSpPr>
        <p:spPr>
          <a:xfrm>
            <a:off x="3209724" y="679192"/>
            <a:ext cx="7256689" cy="1616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vi-VN" sz="2300" dirty="0">
                <a:solidFill>
                  <a:prstClr val="black"/>
                </a:solidFill>
                <a:latin typeface="UTM Avo" panose="02040603050506020204" pitchFamily="18" charset="0"/>
              </a:rPr>
              <a:t>Các em hãy tìm thêm tên các trò chơi và hoạt động thể thao có thể ghép với những từ sau:</a:t>
            </a:r>
            <a:endParaRPr lang="en-US" sz="2300" dirty="0">
              <a:solidFill>
                <a:prstClr val="black"/>
              </a:solidFill>
              <a:latin typeface="UTM Avo" panose="02040603050506020204" pitchFamily="18" charset="0"/>
            </a:endParaRPr>
          </a:p>
          <a:p>
            <a:pPr lvl="0" algn="ctr">
              <a:lnSpc>
                <a:spcPct val="150000"/>
              </a:lnSpc>
            </a:pPr>
            <a:r>
              <a:rPr lang="vi-VN" sz="2300" b="1" dirty="0">
                <a:solidFill>
                  <a:prstClr val="black"/>
                </a:solidFill>
                <a:latin typeface="UTM Avo" panose="02040603050506020204" pitchFamily="18" charset="0"/>
              </a:rPr>
              <a:t>b) Đánh: đánh cầu lông,…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03C5A02-8175-5F31-79B6-B6C3F35695F5}"/>
              </a:ext>
            </a:extLst>
          </p:cNvPr>
          <p:cNvGrpSpPr/>
          <p:nvPr/>
        </p:nvGrpSpPr>
        <p:grpSpPr>
          <a:xfrm>
            <a:off x="3751603" y="2978043"/>
            <a:ext cx="4145533" cy="2493117"/>
            <a:chOff x="2868668" y="2642891"/>
            <a:chExt cx="2825107" cy="1699015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A44B752F-7F64-405B-4B44-CDEC6AB75E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868668" y="2642891"/>
              <a:ext cx="2825107" cy="169901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4A91AC4-9755-7F57-BF4F-DB7214FCD2C6}"/>
                </a:ext>
              </a:extLst>
            </p:cNvPr>
            <p:cNvSpPr txBox="1"/>
            <p:nvPr/>
          </p:nvSpPr>
          <p:spPr>
            <a:xfrm>
              <a:off x="3378512" y="3083396"/>
              <a:ext cx="2151223" cy="818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b) Đánh: đánh cầu lông, đánh cờ, đánh bóng bàn,...</a:t>
              </a:r>
            </a:p>
          </p:txBody>
        </p:sp>
      </p:grpSp>
      <p:pic>
        <p:nvPicPr>
          <p:cNvPr id="7" name="Picture 6" descr="6131d3148657a26e1bfe386e7ba65811.png">
            <a:hlinkClick r:id="rId7" action="ppaction://hlinksldjump"/>
            <a:extLst>
              <a:ext uri="{FF2B5EF4-FFF2-40B4-BE49-F238E27FC236}">
                <a16:creationId xmlns:a16="http://schemas.microsoft.com/office/drawing/2014/main" id="{E1D5B815-1DFD-2938-EC3B-B6132177C9CC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342022" y="3124200"/>
            <a:ext cx="2590800" cy="4117788"/>
          </a:xfrm>
          <a:prstGeom prst="rect">
            <a:avLst/>
          </a:prstGeom>
        </p:spPr>
      </p:pic>
      <p:pic>
        <p:nvPicPr>
          <p:cNvPr id="8" name="Picture 7" descr="3f7e749c750b79cbde134e7bcf00a140.png">
            <a:extLst>
              <a:ext uri="{FF2B5EF4-FFF2-40B4-BE49-F238E27FC236}">
                <a16:creationId xmlns:a16="http://schemas.microsoft.com/office/drawing/2014/main" id="{4135D469-31ED-3526-E2A5-2CE919E6A653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138700" y="1833568"/>
            <a:ext cx="4562241" cy="62430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B98BC8-472E-24AD-7399-5AE50D713CD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97"/>
            <a:ext cx="787319" cy="87792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470C3BE3-05D2-BCF6-4B24-562AB1F66E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376088">
            <a:off x="2870440" y="187530"/>
            <a:ext cx="7967737" cy="34691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B7E8B1-1BE8-486B-EB21-B4B4CC64FC4B}"/>
              </a:ext>
            </a:extLst>
          </p:cNvPr>
          <p:cNvSpPr txBox="1"/>
          <p:nvPr/>
        </p:nvSpPr>
        <p:spPr>
          <a:xfrm>
            <a:off x="3209724" y="679192"/>
            <a:ext cx="7256689" cy="1616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vi-VN" sz="2300" dirty="0">
                <a:solidFill>
                  <a:prstClr val="black"/>
                </a:solidFill>
                <a:latin typeface="UTM Avo" panose="02040603050506020204" pitchFamily="18" charset="0"/>
              </a:rPr>
              <a:t>Các em hãy tìm thêm tên các trò chơi và hoạt động thể thao có thể ghép với những từ sau:</a:t>
            </a:r>
            <a:endParaRPr lang="en-US" sz="2300" dirty="0">
              <a:solidFill>
                <a:prstClr val="black"/>
              </a:solidFill>
              <a:latin typeface="UTM Avo" panose="02040603050506020204" pitchFamily="18" charset="0"/>
            </a:endParaRPr>
          </a:p>
          <a:p>
            <a:pPr lvl="0" algn="ctr">
              <a:lnSpc>
                <a:spcPct val="150000"/>
              </a:lnSpc>
            </a:pPr>
            <a:r>
              <a:rPr lang="vi-VN" sz="2300" b="1" dirty="0">
                <a:solidFill>
                  <a:prstClr val="black"/>
                </a:solidFill>
                <a:latin typeface="UTM Avo" panose="02040603050506020204" pitchFamily="18" charset="0"/>
              </a:rPr>
              <a:t>c) Đấu: đấu võ,…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25E6233-563F-DB9E-6128-68E51F71C207}"/>
              </a:ext>
            </a:extLst>
          </p:cNvPr>
          <p:cNvGrpSpPr/>
          <p:nvPr/>
        </p:nvGrpSpPr>
        <p:grpSpPr>
          <a:xfrm>
            <a:off x="3751603" y="2978043"/>
            <a:ext cx="4145533" cy="2493117"/>
            <a:chOff x="2868668" y="2642891"/>
            <a:chExt cx="2825107" cy="1699015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7AFC194F-6320-6602-45CD-AF7075BE9C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868668" y="2642891"/>
              <a:ext cx="2825107" cy="169901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8A8F1F2-D35E-59DD-60A1-48D5BD410782}"/>
                </a:ext>
              </a:extLst>
            </p:cNvPr>
            <p:cNvSpPr txBox="1"/>
            <p:nvPr/>
          </p:nvSpPr>
          <p:spPr>
            <a:xfrm>
              <a:off x="3374213" y="3012554"/>
              <a:ext cx="2011423" cy="818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c) Đấu: đấu võ, đấu kiếm, đấu vật,...</a:t>
              </a:r>
            </a:p>
          </p:txBody>
        </p:sp>
      </p:grpSp>
      <p:pic>
        <p:nvPicPr>
          <p:cNvPr id="7" name="Picture 6" descr="6131d3148657a26e1bfe386e7ba65811.png">
            <a:hlinkClick r:id="rId7" action="ppaction://hlinksldjump"/>
            <a:extLst>
              <a:ext uri="{FF2B5EF4-FFF2-40B4-BE49-F238E27FC236}">
                <a16:creationId xmlns:a16="http://schemas.microsoft.com/office/drawing/2014/main" id="{02058C3A-7651-729F-50EC-161A184AC244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342022" y="3124200"/>
            <a:ext cx="2590800" cy="4117788"/>
          </a:xfrm>
          <a:prstGeom prst="rect">
            <a:avLst/>
          </a:prstGeom>
        </p:spPr>
      </p:pic>
      <p:pic>
        <p:nvPicPr>
          <p:cNvPr id="8" name="Picture 7" descr="3f7e749c750b79cbde134e7bcf00a140.png">
            <a:extLst>
              <a:ext uri="{FF2B5EF4-FFF2-40B4-BE49-F238E27FC236}">
                <a16:creationId xmlns:a16="http://schemas.microsoft.com/office/drawing/2014/main" id="{010DB252-40B8-FFF3-C7B9-58442C6A3965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138700" y="1833568"/>
            <a:ext cx="4562241" cy="62430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288FC5E-2DC5-6ACD-3571-7D46237D22E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97"/>
            <a:ext cx="787319" cy="87792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7812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005C5C68-84F2-8B27-4DCF-89B46BEE07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376088">
            <a:off x="2870440" y="187530"/>
            <a:ext cx="7967737" cy="34691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009EB9-9A33-D701-0A16-5241A7E8E7D9}"/>
              </a:ext>
            </a:extLst>
          </p:cNvPr>
          <p:cNvSpPr txBox="1"/>
          <p:nvPr/>
        </p:nvSpPr>
        <p:spPr>
          <a:xfrm>
            <a:off x="3209724" y="679192"/>
            <a:ext cx="7256689" cy="1616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vi-VN" sz="2300" dirty="0">
                <a:solidFill>
                  <a:prstClr val="black"/>
                </a:solidFill>
                <a:latin typeface="UTM Avo" panose="02040603050506020204" pitchFamily="18" charset="0"/>
              </a:rPr>
              <a:t>Các em hãy tìm thêm tên các trò chơi và hoạt động thể thao có thể ghép với những từ sau:</a:t>
            </a:r>
            <a:endParaRPr lang="en-US" sz="2300" dirty="0">
              <a:solidFill>
                <a:prstClr val="black"/>
              </a:solidFill>
              <a:latin typeface="UTM Avo" panose="02040603050506020204" pitchFamily="18" charset="0"/>
            </a:endParaRPr>
          </a:p>
          <a:p>
            <a:pPr lvl="0" algn="ctr">
              <a:lnSpc>
                <a:spcPct val="150000"/>
              </a:lnSpc>
            </a:pPr>
            <a:r>
              <a:rPr lang="vi-VN" sz="2300" b="1" dirty="0">
                <a:solidFill>
                  <a:prstClr val="black"/>
                </a:solidFill>
                <a:latin typeface="UTM Avo" panose="02040603050506020204" pitchFamily="18" charset="0"/>
              </a:rPr>
              <a:t>d) Đua: đua thuyền,…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EEAD02B-B1DC-EE15-F1F3-0686FC390F76}"/>
              </a:ext>
            </a:extLst>
          </p:cNvPr>
          <p:cNvGrpSpPr/>
          <p:nvPr/>
        </p:nvGrpSpPr>
        <p:grpSpPr>
          <a:xfrm>
            <a:off x="3751603" y="2978043"/>
            <a:ext cx="4145533" cy="2493117"/>
            <a:chOff x="2868668" y="2642891"/>
            <a:chExt cx="2825107" cy="1699015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2189FCDC-C023-A3A4-5BCE-BE0E1E89E1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868668" y="2642891"/>
              <a:ext cx="2825107" cy="169901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BCB63D5-E64C-98A9-E90B-72F6DA29E7FB}"/>
                </a:ext>
              </a:extLst>
            </p:cNvPr>
            <p:cNvSpPr txBox="1"/>
            <p:nvPr/>
          </p:nvSpPr>
          <p:spPr>
            <a:xfrm>
              <a:off x="3383463" y="2982356"/>
              <a:ext cx="2022945" cy="818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d) Đua: đua thuyền, đua xe đạp, đua ngựa,…</a:t>
              </a:r>
            </a:p>
          </p:txBody>
        </p:sp>
      </p:grpSp>
      <p:pic>
        <p:nvPicPr>
          <p:cNvPr id="7" name="Picture 6" descr="6131d3148657a26e1bfe386e7ba65811.png">
            <a:hlinkClick r:id="rId7" action="ppaction://hlinksldjump"/>
            <a:extLst>
              <a:ext uri="{FF2B5EF4-FFF2-40B4-BE49-F238E27FC236}">
                <a16:creationId xmlns:a16="http://schemas.microsoft.com/office/drawing/2014/main" id="{A4F4DA27-D34B-5A26-02A5-13C0BDB19142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342022" y="3124200"/>
            <a:ext cx="2590800" cy="4117788"/>
          </a:xfrm>
          <a:prstGeom prst="rect">
            <a:avLst/>
          </a:prstGeom>
        </p:spPr>
      </p:pic>
      <p:pic>
        <p:nvPicPr>
          <p:cNvPr id="8" name="Picture 7" descr="3f7e749c750b79cbde134e7bcf00a140.png">
            <a:extLst>
              <a:ext uri="{FF2B5EF4-FFF2-40B4-BE49-F238E27FC236}">
                <a16:creationId xmlns:a16="http://schemas.microsoft.com/office/drawing/2014/main" id="{BB943E53-287F-C150-D17B-47767DA96D0A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138700" y="1833568"/>
            <a:ext cx="4562241" cy="62430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007CC8-D988-244C-7EB9-366E044A1DD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97"/>
            <a:ext cx="787319" cy="87792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77307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88D2BED-0A1B-705C-EA2D-711405363CF4}"/>
              </a:ext>
            </a:extLst>
          </p:cNvPr>
          <p:cNvSpPr/>
          <p:nvPr/>
        </p:nvSpPr>
        <p:spPr>
          <a:xfrm>
            <a:off x="742950" y="1676400"/>
            <a:ext cx="657225" cy="381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5BB97-31C6-7E38-E90D-D4F1609C9BE4}"/>
              </a:ext>
            </a:extLst>
          </p:cNvPr>
          <p:cNvSpPr txBox="1"/>
          <p:nvPr/>
        </p:nvSpPr>
        <p:spPr>
          <a:xfrm>
            <a:off x="1466849" y="1653658"/>
            <a:ext cx="890179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200" b="1" dirty="0">
                <a:latin typeface="UTM Avo" panose="02040603050506020204" pitchFamily="18" charset="0"/>
                <a:cs typeface="Arial" panose="020B0604020202020204" pitchFamily="34" charset="0"/>
              </a:rPr>
              <a:t>Đặt câu nói về một hoạt động vui chơi (thể thao)</a:t>
            </a:r>
            <a:endParaRPr lang="en-US" sz="2200" dirty="0">
              <a:latin typeface="UTM Avo" panose="02040603050506020204" pitchFamily="18" charset="0"/>
            </a:endParaRPr>
          </a:p>
        </p:txBody>
      </p:sp>
      <p:sp>
        <p:nvSpPr>
          <p:cNvPr id="4" name="Google Shape;345;p17">
            <a:extLst>
              <a:ext uri="{FF2B5EF4-FFF2-40B4-BE49-F238E27FC236}">
                <a16:creationId xmlns:a16="http://schemas.microsoft.com/office/drawing/2014/main" id="{CA4BE047-136E-BB4B-B92E-3BAE426925BB}"/>
              </a:ext>
            </a:extLst>
          </p:cNvPr>
          <p:cNvSpPr txBox="1"/>
          <p:nvPr/>
        </p:nvSpPr>
        <p:spPr>
          <a:xfrm>
            <a:off x="632239" y="2062955"/>
            <a:ext cx="930684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000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Đặt câu nói về hoạt động vui chơi (thể thao) của em.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000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M: Chúng em chơi nhảy dây rất vui.</a:t>
            </a:r>
          </a:p>
        </p:txBody>
      </p:sp>
      <p:sp>
        <p:nvSpPr>
          <p:cNvPr id="8" name="Google Shape;396;p20">
            <a:extLst>
              <a:ext uri="{FF2B5EF4-FFF2-40B4-BE49-F238E27FC236}">
                <a16:creationId xmlns:a16="http://schemas.microsoft.com/office/drawing/2014/main" id="{1C5ADAD4-FA91-4D4E-2ECB-53BB329B6F9F}"/>
              </a:ext>
            </a:extLst>
          </p:cNvPr>
          <p:cNvSpPr txBox="1"/>
          <p:nvPr/>
        </p:nvSpPr>
        <p:spPr>
          <a:xfrm>
            <a:off x="742950" y="3181589"/>
            <a:ext cx="3455278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Các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em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hãy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làm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việc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độc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lập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và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tự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đặt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câu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theo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ý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riêng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của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mình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3F2C6E-B1F8-0CA9-2F0C-0EACEB1F447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83782" y="3522259"/>
            <a:ext cx="917354" cy="870766"/>
          </a:xfrm>
          <a:prstGeom prst="rect">
            <a:avLst/>
          </a:prstGeom>
        </p:spPr>
      </p:pic>
      <p:sp>
        <p:nvSpPr>
          <p:cNvPr id="10" name="Google Shape;396;p20">
            <a:extLst>
              <a:ext uri="{FF2B5EF4-FFF2-40B4-BE49-F238E27FC236}">
                <a16:creationId xmlns:a16="http://schemas.microsoft.com/office/drawing/2014/main" id="{08913C0D-7AF3-9547-CCA1-9E062295B92A}"/>
              </a:ext>
            </a:extLst>
          </p:cNvPr>
          <p:cNvSpPr txBox="1"/>
          <p:nvPr/>
        </p:nvSpPr>
        <p:spPr>
          <a:xfrm>
            <a:off x="5509044" y="2986994"/>
            <a:ext cx="6225756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Các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em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làm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việc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theo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nhóm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mỗi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nhóm</a:t>
            </a:r>
            <a:r>
              <a:rPr lang="en-US" sz="2000">
                <a:latin typeface="UTM Avo" panose="02040603050506020204" pitchFamily="18" charset="0"/>
                <a:ea typeface="Arial"/>
                <a:cs typeface="Arial"/>
                <a:sym typeface="Arial"/>
              </a:rPr>
              <a:t> có</a:t>
            </a:r>
          </a:p>
          <a:p>
            <a:pPr lvl="0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  <a:ea typeface="Arial"/>
                <a:cs typeface="Arial"/>
                <a:sym typeface="Arial"/>
              </a:rPr>
              <a:t>     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3-4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bạn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Mỗi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bạn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trong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nhóm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đọc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to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câu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câu</a:t>
            </a:r>
            <a:r>
              <a:rPr lang="en-US" sz="2000">
                <a:latin typeface="UTM Avo" panose="02040603050506020204" pitchFamily="18" charset="0"/>
                <a:ea typeface="Arial"/>
                <a:cs typeface="Arial"/>
                <a:sym typeface="Arial"/>
              </a:rPr>
              <a:t> của mình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cho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các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bạn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nhóm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khác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nghe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.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Sau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đó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chỉ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ra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từ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nào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trong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câu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là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từ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chỉ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hoạt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động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từ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nào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trong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câu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là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từ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chỉ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đặc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điểm</a:t>
            </a:r>
            <a:r>
              <a:rPr lang="en-US" sz="20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. </a:t>
            </a:r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B0FDBDD9-2AD8-6CF0-62DE-8E376482A5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21308994" flipH="1">
            <a:off x="445308" y="4831554"/>
            <a:ext cx="1721248" cy="173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67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88D2BED-0A1B-705C-EA2D-711405363CF4}"/>
              </a:ext>
            </a:extLst>
          </p:cNvPr>
          <p:cNvSpPr/>
          <p:nvPr/>
        </p:nvSpPr>
        <p:spPr>
          <a:xfrm>
            <a:off x="742950" y="1676400"/>
            <a:ext cx="657225" cy="381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5BB97-31C6-7E38-E90D-D4F1609C9BE4}"/>
              </a:ext>
            </a:extLst>
          </p:cNvPr>
          <p:cNvSpPr txBox="1"/>
          <p:nvPr/>
        </p:nvSpPr>
        <p:spPr>
          <a:xfrm>
            <a:off x="1466849" y="1653658"/>
            <a:ext cx="890179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200" b="1" dirty="0">
                <a:latin typeface="UTM Avo" panose="02040603050506020204" pitchFamily="18" charset="0"/>
                <a:cs typeface="Arial" panose="020B0604020202020204" pitchFamily="34" charset="0"/>
              </a:rPr>
              <a:t>Đặt câu nói về một hoạt động vui chơi (thể thao)</a:t>
            </a:r>
            <a:endParaRPr lang="en-US" sz="2200" dirty="0">
              <a:latin typeface="UTM Avo" panose="02040603050506020204" pitchFamily="18" charset="0"/>
            </a:endParaRPr>
          </a:p>
        </p:txBody>
      </p:sp>
      <p:sp>
        <p:nvSpPr>
          <p:cNvPr id="4" name="Google Shape;345;p17">
            <a:extLst>
              <a:ext uri="{FF2B5EF4-FFF2-40B4-BE49-F238E27FC236}">
                <a16:creationId xmlns:a16="http://schemas.microsoft.com/office/drawing/2014/main" id="{CA4BE047-136E-BB4B-B92E-3BAE426925BB}"/>
              </a:ext>
            </a:extLst>
          </p:cNvPr>
          <p:cNvSpPr txBox="1"/>
          <p:nvPr/>
        </p:nvSpPr>
        <p:spPr>
          <a:xfrm>
            <a:off x="632238" y="2772331"/>
            <a:ext cx="5463761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400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Chúng em đá bóng rất vui.</a:t>
            </a: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400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Em chạy rất nhanh.</a:t>
            </a: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400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Bạn em đánh cầu lông rất giỏi.</a:t>
            </a: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400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....</a:t>
            </a:r>
          </a:p>
        </p:txBody>
      </p:sp>
      <p:sp>
        <p:nvSpPr>
          <p:cNvPr id="8" name="Google Shape;396;p20">
            <a:extLst>
              <a:ext uri="{FF2B5EF4-FFF2-40B4-BE49-F238E27FC236}">
                <a16:creationId xmlns:a16="http://schemas.microsoft.com/office/drawing/2014/main" id="{1C5ADAD4-FA91-4D4E-2ECB-53BB329B6F9F}"/>
              </a:ext>
            </a:extLst>
          </p:cNvPr>
          <p:cNvSpPr txBox="1"/>
          <p:nvPr/>
        </p:nvSpPr>
        <p:spPr>
          <a:xfrm>
            <a:off x="1122605" y="2241806"/>
            <a:ext cx="345527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Đáp</a:t>
            </a:r>
            <a:r>
              <a:rPr lang="en-US" sz="2400" b="1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án</a:t>
            </a:r>
            <a:r>
              <a:rPr lang="en-US" sz="2400" b="1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tham</a:t>
            </a:r>
            <a:r>
              <a:rPr lang="en-US" sz="2400" b="1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khảo</a:t>
            </a:r>
            <a:endParaRPr lang="en-US" sz="2400" b="1" dirty="0"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93E24E31-7DDB-54DC-5109-A662C1659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868391" y="2148722"/>
            <a:ext cx="4396576" cy="305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766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E147436-DC3A-DF13-1E93-8E7FF322D389}"/>
              </a:ext>
            </a:extLst>
          </p:cNvPr>
          <p:cNvGrpSpPr/>
          <p:nvPr/>
        </p:nvGrpSpPr>
        <p:grpSpPr>
          <a:xfrm>
            <a:off x="10319658" y="772054"/>
            <a:ext cx="1762416" cy="1966054"/>
            <a:chOff x="930253" y="1573544"/>
            <a:chExt cx="1279160" cy="1356548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CD5ED9FC-5929-809C-3D7F-A41B24F126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73544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735B1C3-3201-6F9D-2C11-C6075E109128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03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544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3;p7">
            <a:extLst>
              <a:ext uri="{FF2B5EF4-FFF2-40B4-BE49-F238E27FC236}">
                <a16:creationId xmlns:a16="http://schemas.microsoft.com/office/drawing/2014/main" id="{C594164D-F17D-5CCD-9DE8-9877766C39CD}"/>
              </a:ext>
            </a:extLst>
          </p:cNvPr>
          <p:cNvSpPr/>
          <p:nvPr/>
        </p:nvSpPr>
        <p:spPr>
          <a:xfrm>
            <a:off x="1285875" y="1712396"/>
            <a:ext cx="9585604" cy="6427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TỰ ĐỌC THÊM Ở NHÀ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9FED18-963D-1F9E-4AFF-61AC30199CD0}"/>
              </a:ext>
            </a:extLst>
          </p:cNvPr>
          <p:cNvGrpSpPr/>
          <p:nvPr/>
        </p:nvGrpSpPr>
        <p:grpSpPr>
          <a:xfrm>
            <a:off x="7145280" y="2671363"/>
            <a:ext cx="3760847" cy="2474241"/>
            <a:chOff x="0" y="0"/>
            <a:chExt cx="1543915" cy="179995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9B65746-56B6-72E9-6454-7218DE572D5D}"/>
                </a:ext>
              </a:extLst>
            </p:cNvPr>
            <p:cNvSpPr/>
            <p:nvPr/>
          </p:nvSpPr>
          <p:spPr>
            <a:xfrm>
              <a:off x="0" y="0"/>
              <a:ext cx="1543915" cy="1799954"/>
            </a:xfrm>
            <a:custGeom>
              <a:avLst/>
              <a:gdLst/>
              <a:ahLst/>
              <a:cxnLst/>
              <a:rect l="l" t="t" r="r" b="b"/>
              <a:pathLst>
                <a:path w="1543915" h="1799954">
                  <a:moveTo>
                    <a:pt x="1419455" y="1799954"/>
                  </a:moveTo>
                  <a:lnTo>
                    <a:pt x="124460" y="1799954"/>
                  </a:lnTo>
                  <a:cubicBezTo>
                    <a:pt x="55880" y="1799954"/>
                    <a:pt x="0" y="1744074"/>
                    <a:pt x="0" y="167549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419455" y="0"/>
                  </a:lnTo>
                  <a:cubicBezTo>
                    <a:pt x="1488035" y="0"/>
                    <a:pt x="1543915" y="55880"/>
                    <a:pt x="1543915" y="124460"/>
                  </a:cubicBezTo>
                  <a:lnTo>
                    <a:pt x="1543915" y="1675494"/>
                  </a:lnTo>
                  <a:cubicBezTo>
                    <a:pt x="1543915" y="1744074"/>
                    <a:pt x="1488035" y="1799954"/>
                    <a:pt x="1419455" y="1799954"/>
                  </a:cubicBezTo>
                  <a:close/>
                </a:path>
              </a:pathLst>
            </a:custGeom>
            <a:solidFill>
              <a:srgbClr val="FFD992"/>
            </a:solidFill>
          </p:spPr>
          <p:txBody>
            <a:bodyPr/>
            <a:lstStyle/>
            <a:p>
              <a:endParaRPr lang="en-US" sz="1200">
                <a:latin typeface="UTM Avo" panose="02040603050506020204" pitchFamily="18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DA70F0A-7B15-DA8B-66E0-25A8CB52CEC1}"/>
              </a:ext>
            </a:extLst>
          </p:cNvPr>
          <p:cNvSpPr txBox="1"/>
          <p:nvPr/>
        </p:nvSpPr>
        <p:spPr>
          <a:xfrm>
            <a:off x="7263200" y="3009045"/>
            <a:ext cx="3525005" cy="1688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50000"/>
              </a:lnSpc>
              <a:spcBef>
                <a:spcPts val="0"/>
              </a:spcBef>
              <a:spcAft>
                <a:spcPts val="100"/>
              </a:spcAft>
            </a:pPr>
            <a:r>
              <a:rPr lang="nl-NL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 bài văn miêu tả </a:t>
            </a:r>
          </a:p>
          <a:p>
            <a:pPr marR="0" lvl="0" algn="ctr">
              <a:lnSpc>
                <a:spcPct val="150000"/>
              </a:lnSpc>
              <a:spcBef>
                <a:spcPts val="0"/>
              </a:spcBef>
              <a:spcAft>
                <a:spcPts val="100"/>
              </a:spcAft>
            </a:pPr>
            <a:r>
              <a:rPr lang="nl-NL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hoặc cung cấp thông tin về </a:t>
            </a:r>
            <a:r>
              <a:rPr lang="nl-NL" sz="2400">
                <a:solidFill>
                  <a:srgbClr val="000000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thể thao. </a:t>
            </a:r>
            <a:endParaRPr lang="en-US" sz="2400" dirty="0">
              <a:effectLst/>
              <a:latin typeface="UTM Avo" panose="02040603050506020204" pitchFamily="18" charset="0"/>
              <a:ea typeface="Noto Sans Symbols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BB18C12-A002-7E0E-0D0E-04E789006FA8}"/>
              </a:ext>
            </a:extLst>
          </p:cNvPr>
          <p:cNvGrpSpPr/>
          <p:nvPr/>
        </p:nvGrpSpPr>
        <p:grpSpPr>
          <a:xfrm>
            <a:off x="1285875" y="2671363"/>
            <a:ext cx="3760847" cy="2474241"/>
            <a:chOff x="0" y="0"/>
            <a:chExt cx="1543915" cy="1799954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827035F4-F6B8-187A-ED69-0C941211873F}"/>
                </a:ext>
              </a:extLst>
            </p:cNvPr>
            <p:cNvSpPr/>
            <p:nvPr/>
          </p:nvSpPr>
          <p:spPr>
            <a:xfrm>
              <a:off x="0" y="0"/>
              <a:ext cx="1543915" cy="1799954"/>
            </a:xfrm>
            <a:custGeom>
              <a:avLst/>
              <a:gdLst/>
              <a:ahLst/>
              <a:cxnLst/>
              <a:rect l="l" t="t" r="r" b="b"/>
              <a:pathLst>
                <a:path w="1543915" h="1799954">
                  <a:moveTo>
                    <a:pt x="1419455" y="1799954"/>
                  </a:moveTo>
                  <a:lnTo>
                    <a:pt x="124460" y="1799954"/>
                  </a:lnTo>
                  <a:cubicBezTo>
                    <a:pt x="55880" y="1799954"/>
                    <a:pt x="0" y="1744074"/>
                    <a:pt x="0" y="167549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419455" y="0"/>
                  </a:lnTo>
                  <a:cubicBezTo>
                    <a:pt x="1488035" y="0"/>
                    <a:pt x="1543915" y="55880"/>
                    <a:pt x="1543915" y="124460"/>
                  </a:cubicBezTo>
                  <a:lnTo>
                    <a:pt x="1543915" y="1675494"/>
                  </a:lnTo>
                  <a:cubicBezTo>
                    <a:pt x="1543915" y="1744074"/>
                    <a:pt x="1488035" y="1799954"/>
                    <a:pt x="1419455" y="1799954"/>
                  </a:cubicBezTo>
                  <a:close/>
                </a:path>
              </a:pathLst>
            </a:custGeom>
            <a:solidFill>
              <a:srgbClr val="FFD992"/>
            </a:solidFill>
          </p:spPr>
          <p:txBody>
            <a:bodyPr/>
            <a:lstStyle/>
            <a:p>
              <a:endParaRPr lang="en-US" sz="1200">
                <a:latin typeface="UTM Avo" panose="02040603050506020204" pitchFamily="18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DEB3391-4D04-8E90-5DAC-BBD4ED62964B}"/>
              </a:ext>
            </a:extLst>
          </p:cNvPr>
          <p:cNvSpPr txBox="1"/>
          <p:nvPr/>
        </p:nvSpPr>
        <p:spPr>
          <a:xfrm>
            <a:off x="1487068" y="3021869"/>
            <a:ext cx="3358459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</a:pPr>
            <a:r>
              <a:rPr lang="nl-NL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 câu chuyện (hoặc 1 bài thơ, 1 câu chuyện) về </a:t>
            </a:r>
            <a:r>
              <a:rPr lang="nl-NL" sz="2400">
                <a:solidFill>
                  <a:srgbClr val="000000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thể thao.</a:t>
            </a:r>
            <a:endParaRPr lang="en-US" sz="2400" dirty="0">
              <a:effectLst/>
              <a:latin typeface="UTM Avo" panose="02040603050506020204" pitchFamily="18" charset="0"/>
              <a:ea typeface="Noto Sans Symbols"/>
              <a:cs typeface="Arial" panose="020B0604020202020204" pitchFamily="34" charset="0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8A8DF3DD-A08F-9B4A-E171-5DF30F186C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513899" y="4697712"/>
            <a:ext cx="2832576" cy="2096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9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3;p7">
            <a:extLst>
              <a:ext uri="{FF2B5EF4-FFF2-40B4-BE49-F238E27FC236}">
                <a16:creationId xmlns:a16="http://schemas.microsoft.com/office/drawing/2014/main" id="{C594164D-F17D-5CCD-9DE8-9877766C39CD}"/>
              </a:ext>
            </a:extLst>
          </p:cNvPr>
          <p:cNvSpPr/>
          <p:nvPr/>
        </p:nvSpPr>
        <p:spPr>
          <a:xfrm>
            <a:off x="1285875" y="1712396"/>
            <a:ext cx="9585604" cy="6427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VIẾT VÀO PHIẾU ĐỌC SÁCH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9FED18-963D-1F9E-4AFF-61AC30199CD0}"/>
              </a:ext>
            </a:extLst>
          </p:cNvPr>
          <p:cNvGrpSpPr/>
          <p:nvPr/>
        </p:nvGrpSpPr>
        <p:grpSpPr>
          <a:xfrm>
            <a:off x="8157882" y="2671363"/>
            <a:ext cx="2748245" cy="2097861"/>
            <a:chOff x="196471" y="0"/>
            <a:chExt cx="1347444" cy="1526146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9B65746-56B6-72E9-6454-7218DE572D5D}"/>
                </a:ext>
              </a:extLst>
            </p:cNvPr>
            <p:cNvSpPr/>
            <p:nvPr/>
          </p:nvSpPr>
          <p:spPr>
            <a:xfrm>
              <a:off x="196471" y="0"/>
              <a:ext cx="1347444" cy="1526146"/>
            </a:xfrm>
            <a:custGeom>
              <a:avLst/>
              <a:gdLst/>
              <a:ahLst/>
              <a:cxnLst/>
              <a:rect l="l" t="t" r="r" b="b"/>
              <a:pathLst>
                <a:path w="1543915" h="1799954">
                  <a:moveTo>
                    <a:pt x="1419455" y="1799954"/>
                  </a:moveTo>
                  <a:lnTo>
                    <a:pt x="124460" y="1799954"/>
                  </a:lnTo>
                  <a:cubicBezTo>
                    <a:pt x="55880" y="1799954"/>
                    <a:pt x="0" y="1744074"/>
                    <a:pt x="0" y="167549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419455" y="0"/>
                  </a:lnTo>
                  <a:cubicBezTo>
                    <a:pt x="1488035" y="0"/>
                    <a:pt x="1543915" y="55880"/>
                    <a:pt x="1543915" y="124460"/>
                  </a:cubicBezTo>
                  <a:lnTo>
                    <a:pt x="1543915" y="1675494"/>
                  </a:lnTo>
                  <a:cubicBezTo>
                    <a:pt x="1543915" y="1744074"/>
                    <a:pt x="1488035" y="1799954"/>
                    <a:pt x="1419455" y="1799954"/>
                  </a:cubicBezTo>
                  <a:close/>
                </a:path>
              </a:pathLst>
            </a:custGeom>
            <a:solidFill>
              <a:srgbClr val="FFD992"/>
            </a:solidFill>
          </p:spPr>
          <p:txBody>
            <a:bodyPr/>
            <a:lstStyle/>
            <a:p>
              <a:endParaRPr lang="en-US" sz="1200" dirty="0">
                <a:latin typeface="UTM Avo" panose="02040603050506020204" pitchFamily="18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DA70F0A-7B15-DA8B-66E0-25A8CB52CEC1}"/>
              </a:ext>
            </a:extLst>
          </p:cNvPr>
          <p:cNvSpPr txBox="1"/>
          <p:nvPr/>
        </p:nvSpPr>
        <p:spPr>
          <a:xfrm>
            <a:off x="8497798" y="3112740"/>
            <a:ext cx="2068411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50000"/>
              </a:lnSpc>
              <a:spcBef>
                <a:spcPts val="0"/>
              </a:spcBef>
              <a:spcAft>
                <a:spcPts val="100"/>
              </a:spcAft>
            </a:pPr>
            <a:r>
              <a:rPr lang="nl-NL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Cảm nghĩ của em.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BB18C12-A002-7E0E-0D0E-04E789006FA8}"/>
              </a:ext>
            </a:extLst>
          </p:cNvPr>
          <p:cNvGrpSpPr/>
          <p:nvPr/>
        </p:nvGrpSpPr>
        <p:grpSpPr>
          <a:xfrm>
            <a:off x="1285874" y="2671363"/>
            <a:ext cx="6532089" cy="2097861"/>
            <a:chOff x="0" y="0"/>
            <a:chExt cx="1604460" cy="1799954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827035F4-F6B8-187A-ED69-0C941211873F}"/>
                </a:ext>
              </a:extLst>
            </p:cNvPr>
            <p:cNvSpPr/>
            <p:nvPr/>
          </p:nvSpPr>
          <p:spPr>
            <a:xfrm>
              <a:off x="0" y="0"/>
              <a:ext cx="1604460" cy="1799954"/>
            </a:xfrm>
            <a:custGeom>
              <a:avLst/>
              <a:gdLst/>
              <a:ahLst/>
              <a:cxnLst/>
              <a:rect l="l" t="t" r="r" b="b"/>
              <a:pathLst>
                <a:path w="1543915" h="1799954">
                  <a:moveTo>
                    <a:pt x="1419455" y="1799954"/>
                  </a:moveTo>
                  <a:lnTo>
                    <a:pt x="124460" y="1799954"/>
                  </a:lnTo>
                  <a:cubicBezTo>
                    <a:pt x="55880" y="1799954"/>
                    <a:pt x="0" y="1744074"/>
                    <a:pt x="0" y="167549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419455" y="0"/>
                  </a:lnTo>
                  <a:cubicBezTo>
                    <a:pt x="1488035" y="0"/>
                    <a:pt x="1543915" y="55880"/>
                    <a:pt x="1543915" y="124460"/>
                  </a:cubicBezTo>
                  <a:lnTo>
                    <a:pt x="1543915" y="1675494"/>
                  </a:lnTo>
                  <a:cubicBezTo>
                    <a:pt x="1543915" y="1744074"/>
                    <a:pt x="1488035" y="1799954"/>
                    <a:pt x="1419455" y="1799954"/>
                  </a:cubicBezTo>
                  <a:close/>
                </a:path>
              </a:pathLst>
            </a:custGeom>
            <a:solidFill>
              <a:srgbClr val="FFD992"/>
            </a:solidFill>
          </p:spPr>
          <p:txBody>
            <a:bodyPr/>
            <a:lstStyle/>
            <a:p>
              <a:endParaRPr lang="en-US" sz="1200" dirty="0">
                <a:latin typeface="UTM Avo" panose="02040603050506020204" pitchFamily="18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DEB3391-4D04-8E90-5DAC-BBD4ED62964B}"/>
              </a:ext>
            </a:extLst>
          </p:cNvPr>
          <p:cNvSpPr txBox="1"/>
          <p:nvPr/>
        </p:nvSpPr>
        <p:spPr>
          <a:xfrm>
            <a:off x="1521617" y="2822917"/>
            <a:ext cx="6060602" cy="1701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Tên bài đọc và một số nội dung chính: </a:t>
            </a:r>
          </a:p>
          <a:p>
            <a:pPr marL="342900" marR="0" lvl="0" indent="-342900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Nhân vật hoặc sự việc em thích.</a:t>
            </a:r>
          </a:p>
          <a:p>
            <a:pPr marL="342900" marR="0" lvl="0" indent="-342900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 ảnh, câu văn, câu thơ em thích.</a:t>
            </a:r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58FB0954-9966-9A8B-8DC1-B24382276B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691540" y="4502886"/>
            <a:ext cx="2252844" cy="2080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11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93FB46F-8B3F-CED4-08A0-38A2CB7ADCAF}"/>
              </a:ext>
            </a:extLst>
          </p:cNvPr>
          <p:cNvGrpSpPr/>
          <p:nvPr/>
        </p:nvGrpSpPr>
        <p:grpSpPr>
          <a:xfrm>
            <a:off x="10319658" y="772054"/>
            <a:ext cx="1762416" cy="1966054"/>
            <a:chOff x="930253" y="1573544"/>
            <a:chExt cx="1279160" cy="1356548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E68ADFED-F744-0FB4-1188-C38D0DBE19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73544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03CAEE2-7876-77B0-D8F8-1F7F162EFF2C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03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00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626C9D82-51CD-98BB-484C-2404B9101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368568" y="2206798"/>
            <a:ext cx="3332984" cy="22683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6F7116-D4EC-537C-9BD8-0C72ECE01754}"/>
              </a:ext>
            </a:extLst>
          </p:cNvPr>
          <p:cNvSpPr txBox="1"/>
          <p:nvPr/>
        </p:nvSpPr>
        <p:spPr>
          <a:xfrm>
            <a:off x="2440264" y="2632750"/>
            <a:ext cx="3189592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</a:rPr>
              <a:t>Ôn </a:t>
            </a:r>
            <a:r>
              <a:rPr lang="en-US" sz="2000" dirty="0" err="1">
                <a:latin typeface="UTM Avo" panose="02040603050506020204" pitchFamily="18" charset="0"/>
              </a:rPr>
              <a:t>tập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lại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nội</a:t>
            </a:r>
            <a:r>
              <a:rPr lang="en-US" sz="2000" dirty="0">
                <a:latin typeface="UTM Avo" panose="02040603050506020204" pitchFamily="18" charset="0"/>
              </a:rPr>
              <a:t> dung </a:t>
            </a:r>
          </a:p>
          <a:p>
            <a:pPr algn="ctr"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</a:rPr>
              <a:t>bài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học</a:t>
            </a:r>
            <a:r>
              <a:rPr lang="en-US" sz="2000" dirty="0">
                <a:latin typeface="UTM Avo" panose="02040603050506020204" pitchFamily="18" charset="0"/>
              </a:rPr>
              <a:t> của </a:t>
            </a:r>
            <a:r>
              <a:rPr lang="en-US" sz="2000" dirty="0" err="1">
                <a:latin typeface="UTM Avo" panose="02040603050506020204" pitchFamily="18" charset="0"/>
              </a:rPr>
              <a:t>ngày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hôm</a:t>
            </a:r>
            <a:r>
              <a:rPr lang="en-US" sz="2000" dirty="0">
                <a:latin typeface="UTM Avo" panose="02040603050506020204" pitchFamily="18" charset="0"/>
              </a:rPr>
              <a:t> nay.</a:t>
            </a:r>
          </a:p>
        </p:txBody>
      </p:sp>
      <p:pic>
        <p:nvPicPr>
          <p:cNvPr id="12" name="Picture 9">
            <a:extLst>
              <a:ext uri="{FF2B5EF4-FFF2-40B4-BE49-F238E27FC236}">
                <a16:creationId xmlns:a16="http://schemas.microsoft.com/office/drawing/2014/main" id="{025A92D2-8A48-F27E-5D14-B557A964C1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2054689" y="3641510"/>
            <a:ext cx="973058" cy="1238250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3EC83F83-878E-C579-F630-423390BB4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418752" y="2206798"/>
            <a:ext cx="3332984" cy="226838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5C4385F-CCEB-3A4F-8646-D8A3EEB620C8}"/>
              </a:ext>
            </a:extLst>
          </p:cNvPr>
          <p:cNvSpPr txBox="1"/>
          <p:nvPr/>
        </p:nvSpPr>
        <p:spPr>
          <a:xfrm>
            <a:off x="6490448" y="2632750"/>
            <a:ext cx="3189592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</a:rPr>
              <a:t>Đọc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và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soạn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bài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mới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000" i="1" dirty="0" err="1">
                <a:latin typeface="UTM Avo" panose="02040603050506020204" pitchFamily="18" charset="0"/>
              </a:rPr>
              <a:t>Bài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viết</a:t>
            </a:r>
            <a:r>
              <a:rPr lang="en-US" sz="2000" i="1" dirty="0">
                <a:latin typeface="UTM Avo" panose="02040603050506020204" pitchFamily="18" charset="0"/>
              </a:rPr>
              <a:t> 1: Ôn </a:t>
            </a:r>
            <a:r>
              <a:rPr lang="en-US" sz="2000" i="1" dirty="0" err="1">
                <a:latin typeface="UTM Avo" panose="02040603050506020204" pitchFamily="18" charset="0"/>
              </a:rPr>
              <a:t>viết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chữ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hoa</a:t>
            </a:r>
            <a:r>
              <a:rPr lang="en-US" sz="2000" i="1" dirty="0">
                <a:latin typeface="UTM Avo" panose="02040603050506020204" pitchFamily="18" charset="0"/>
              </a:rPr>
              <a:t> L.</a:t>
            </a:r>
          </a:p>
        </p:txBody>
      </p:sp>
      <p:pic>
        <p:nvPicPr>
          <p:cNvPr id="15" name="Picture 9">
            <a:extLst>
              <a:ext uri="{FF2B5EF4-FFF2-40B4-BE49-F238E27FC236}">
                <a16:creationId xmlns:a16="http://schemas.microsoft.com/office/drawing/2014/main" id="{40E6D86F-0B0D-BF2F-5CE5-A4F9234400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528386" y="1611987"/>
            <a:ext cx="1041452" cy="95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32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1476</Words>
  <Application>Microsoft Office PowerPoint</Application>
  <PresentationFormat>Widescreen</PresentationFormat>
  <Paragraphs>159</Paragraphs>
  <Slides>38</Slides>
  <Notes>12</Notes>
  <HiddenSlides>4</HiddenSlides>
  <MMClips>5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38</vt:i4>
      </vt:variant>
    </vt:vector>
  </HeadingPairs>
  <TitlesOfParts>
    <vt:vector size="51" baseType="lpstr">
      <vt:lpstr>Arial</vt:lpstr>
      <vt:lpstr>Calibri</vt:lpstr>
      <vt:lpstr>Calibri Light</vt:lpstr>
      <vt:lpstr>Noto Sans Symbols</vt:lpstr>
      <vt:lpstr>UTM Avo</vt:lpstr>
      <vt:lpstr>UTM-Avo</vt:lpstr>
      <vt:lpstr>Wingdings</vt:lpstr>
      <vt:lpstr>Office Theme</vt:lpstr>
      <vt:lpstr>1_Office Theme</vt:lpstr>
      <vt:lpstr>2_Office Theme</vt:lpstr>
      <vt:lpstr>3_Office Theme</vt:lpstr>
      <vt:lpstr>4_Office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Ziczac</cp:lastModifiedBy>
  <cp:revision>14</cp:revision>
  <dcterms:created xsi:type="dcterms:W3CDTF">2023-10-19T01:35:13Z</dcterms:created>
  <dcterms:modified xsi:type="dcterms:W3CDTF">2023-10-27T02:20:18Z</dcterms:modified>
</cp:coreProperties>
</file>