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Lst>
  <p:notesMasterIdLst>
    <p:notesMasterId r:id="rId19"/>
  </p:notesMasterIdLst>
  <p:sldIdLst>
    <p:sldId id="256" r:id="rId4"/>
    <p:sldId id="259" r:id="rId5"/>
    <p:sldId id="266" r:id="rId6"/>
    <p:sldId id="306" r:id="rId7"/>
    <p:sldId id="297" r:id="rId8"/>
    <p:sldId id="313" r:id="rId9"/>
    <p:sldId id="298" r:id="rId10"/>
    <p:sldId id="310" r:id="rId11"/>
    <p:sldId id="308" r:id="rId12"/>
    <p:sldId id="311" r:id="rId13"/>
    <p:sldId id="312" r:id="rId14"/>
    <p:sldId id="263" r:id="rId15"/>
    <p:sldId id="270" r:id="rId16"/>
    <p:sldId id="279" r:id="rId17"/>
    <p:sldId id="280"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alibri Light" panose="020F0302020204030204" pitchFamily="34" charset="0"/>
      <p:regular r:id="rId24"/>
      <p:italic r:id="rId25"/>
    </p:embeddedFont>
    <p:embeddedFont>
      <p:font typeface="iCiel Cadena" panose="02000503000000020004" charset="0"/>
      <p:bold r:id="rId26"/>
    </p:embeddedFont>
    <p:embeddedFont>
      <p:font typeface="UTM Avo" panose="02040603050506020204" pitchFamily="18" charset="0"/>
      <p:regular r:id="rId27"/>
      <p:bold r:id="rId28"/>
      <p:italic r:id="rId29"/>
      <p:boldItalic r:id="rId30"/>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8220"/>
    <a:srgbClr val="FEF2E8"/>
    <a:srgbClr val="3FA4AE"/>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94660"/>
  </p:normalViewPr>
  <p:slideViewPr>
    <p:cSldViewPr snapToGrid="0">
      <p:cViewPr varScale="1">
        <p:scale>
          <a:sx n="108" d="100"/>
          <a:sy n="108" d="100"/>
        </p:scale>
        <p:origin x="29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tiếp</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3</a:t>
            </a:fld>
            <a:endParaRPr lang="en-US"/>
          </a:p>
        </p:txBody>
      </p:sp>
    </p:spTree>
    <p:extLst>
      <p:ext uri="{BB962C8B-B14F-4D97-AF65-F5344CB8AC3E}">
        <p14:creationId xmlns:p14="http://schemas.microsoft.com/office/powerpoint/2010/main" val="1811144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a:t>
            </a:r>
            <a:r>
              <a:rPr lang="en-US" dirty="0" err="1"/>
              <a:t>đến</a:t>
            </a:r>
            <a:r>
              <a:rPr lang="en-US" dirty="0"/>
              <a:t> slide </a:t>
            </a:r>
            <a:r>
              <a:rPr lang="en-US" dirty="0" err="1"/>
              <a:t>tiếp</a:t>
            </a:r>
            <a:endParaRPr lang="en-US"/>
          </a:p>
          <a:p>
            <a:endParaRPr lang="en-US"/>
          </a:p>
        </p:txBody>
      </p:sp>
      <p:sp>
        <p:nvSpPr>
          <p:cNvPr id="4" name="Slide Number Placeholder 3"/>
          <p:cNvSpPr>
            <a:spLocks noGrp="1"/>
          </p:cNvSpPr>
          <p:nvPr>
            <p:ph type="sldNum" sz="quarter" idx="5"/>
          </p:nvPr>
        </p:nvSpPr>
        <p:spPr/>
        <p:txBody>
          <a:bodyPr/>
          <a:lstStyle/>
          <a:p>
            <a:fld id="{3292B2F3-1DE3-42E0-A402-B4826F0D7F2F}" type="slidenum">
              <a:rPr lang="en-US" smtClean="0"/>
              <a:t>4</a:t>
            </a:fld>
            <a:endParaRPr lang="en-US"/>
          </a:p>
        </p:txBody>
      </p:sp>
    </p:spTree>
    <p:extLst>
      <p:ext uri="{BB962C8B-B14F-4D97-AF65-F5344CB8AC3E}">
        <p14:creationId xmlns:p14="http://schemas.microsoft.com/office/powerpoint/2010/main" val="2422892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10796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99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957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889344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114028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402137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588706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142782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22520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19784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08863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10/30/2023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10/30/2023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7281588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63/" TargetMode="External"/><Relationship Id="rId2" Type="http://schemas.openxmlformats.org/officeDocument/2006/relationships/image" Target="../media/image2.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audio" Target="../media/audio2.wav"/></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audio" Target="../media/audio2.wav"/></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4-tap-1/1/385/63/" TargetMode="External"/><Relationship Id="rId2" Type="http://schemas.openxmlformats.org/officeDocument/2006/relationships/image" Target="../media/image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tieng-viet-4-tap-1/1/385/63/"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4.jpg"/><Relationship Id="rId1" Type="http://schemas.openxmlformats.org/officeDocument/2006/relationships/slideLayout" Target="../slideLayouts/slideLayout23.xml"/><Relationship Id="rId6" Type="http://schemas.openxmlformats.org/officeDocument/2006/relationships/image" Target="../media/image16.png"/><Relationship Id="rId5" Type="http://schemas.microsoft.com/office/2007/relationships/hdphoto" Target="../media/hdphoto2.wdp"/><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195423"/>
            <a:ext cx="10574816"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Ôn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giữa</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kì</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I -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Calibri"/>
                <a:sym typeface="Calibri"/>
              </a:rPr>
              <a:t>Tiết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rPr>
              <a:t> 1</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876239-89E1-4449-7B96-866AE4E5F37C}"/>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37671B67-0E54-58E7-19C8-2D85EA37049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5CB87C2E-55AF-0FDC-747E-2BAF6AFAC7E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9C2530-AAFC-F5C8-4828-85BDC99C4D82}"/>
              </a:ext>
            </a:extLst>
          </p:cNvPr>
          <p:cNvSpPr txBox="1"/>
          <p:nvPr/>
        </p:nvSpPr>
        <p:spPr>
          <a:xfrm>
            <a:off x="3557751" y="105582"/>
            <a:ext cx="5833241" cy="769441"/>
          </a:xfrm>
          <a:prstGeom prst="rect">
            <a:avLst/>
          </a:prstGeom>
          <a:noFill/>
        </p:spPr>
        <p:txBody>
          <a:bodyPr wrap="square" rtlCol="0">
            <a:spAutoFit/>
          </a:bodyPr>
          <a:lstStyle/>
          <a:p>
            <a:pPr algn="ctr"/>
            <a:r>
              <a:rPr lang="en-US" sz="4400" b="1" dirty="0">
                <a:ln>
                  <a:solidFill>
                    <a:sysClr val="windowText" lastClr="000000"/>
                  </a:solidFill>
                </a:ln>
                <a:solidFill>
                  <a:schemeClr val="accent2">
                    <a:lumMod val="60000"/>
                    <a:lumOff val="40000"/>
                  </a:schemeClr>
                </a:solidFill>
                <a:latin typeface="iCiel Cadena" panose="02000503000000020004" pitchFamily="50" charset="0"/>
              </a:rPr>
              <a:t>THẦN ĐỒNG ĐẤT VIỆT</a:t>
            </a:r>
          </a:p>
        </p:txBody>
      </p:sp>
      <p:sp>
        <p:nvSpPr>
          <p:cNvPr id="6" name="Speech Bubble: Rectangle with Corners Rounded 5">
            <a:extLst>
              <a:ext uri="{FF2B5EF4-FFF2-40B4-BE49-F238E27FC236}">
                <a16:creationId xmlns:a16="http://schemas.microsoft.com/office/drawing/2014/main" id="{29DB6083-5007-4595-9E11-DE6461235495}"/>
              </a:ext>
            </a:extLst>
          </p:cNvPr>
          <p:cNvSpPr/>
          <p:nvPr/>
        </p:nvSpPr>
        <p:spPr>
          <a:xfrm>
            <a:off x="6474371" y="1099571"/>
            <a:ext cx="3321270" cy="1818292"/>
          </a:xfrm>
          <a:prstGeom prst="wedgeRoundRectCallout">
            <a:avLst>
              <a:gd name="adj1" fmla="val 67010"/>
              <a:gd name="adj2" fmla="val 11622"/>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bg1"/>
                </a:solidFill>
                <a:latin typeface="UTM Avo" panose="02040603050506020204" pitchFamily="18" charset="0"/>
              </a:rPr>
              <a:t>Cánh vàng, nhị lớn</a:t>
            </a:r>
          </a:p>
          <a:p>
            <a:pPr algn="ctr"/>
            <a:r>
              <a:rPr lang="vi-VN" sz="2000" dirty="0">
                <a:solidFill>
                  <a:schemeClr val="bg1"/>
                </a:solidFill>
                <a:latin typeface="UTM Avo" panose="02040603050506020204" pitchFamily="18" charset="0"/>
              </a:rPr>
              <a:t>Quay hướng mặt trời</a:t>
            </a:r>
          </a:p>
          <a:p>
            <a:pPr algn="ctr"/>
            <a:r>
              <a:rPr lang="vi-VN" sz="2000" dirty="0">
                <a:solidFill>
                  <a:schemeClr val="bg1"/>
                </a:solidFill>
                <a:latin typeface="UTM Avo" panose="02040603050506020204" pitchFamily="18" charset="0"/>
              </a:rPr>
              <a:t>Hạt thơm béo ngậy</a:t>
            </a:r>
          </a:p>
          <a:p>
            <a:pPr algn="ctr"/>
            <a:r>
              <a:rPr lang="vi-VN" sz="2000" dirty="0">
                <a:solidFill>
                  <a:schemeClr val="bg1"/>
                </a:solidFill>
                <a:latin typeface="UTM Avo" panose="02040603050506020204" pitchFamily="18" charset="0"/>
              </a:rPr>
              <a:t>Mời bạn thử xơi.</a:t>
            </a:r>
            <a:endParaRPr lang="en-US" sz="2000" dirty="0">
              <a:solidFill>
                <a:schemeClr val="bg1"/>
              </a:solidFill>
              <a:latin typeface="UTM Avo" panose="02040603050506020204" pitchFamily="18" charset="0"/>
            </a:endParaRPr>
          </a:p>
          <a:p>
            <a:pPr algn="r"/>
            <a:r>
              <a:rPr lang="en-US" sz="2000" i="1" dirty="0" err="1">
                <a:solidFill>
                  <a:schemeClr val="bg1"/>
                </a:solidFill>
                <a:latin typeface="UTM Avo" panose="02040603050506020204" pitchFamily="18" charset="0"/>
              </a:rPr>
              <a:t>Hỏi</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hoa</a:t>
            </a:r>
            <a:r>
              <a:rPr lang="en-US" sz="2000" i="1" dirty="0">
                <a:solidFill>
                  <a:schemeClr val="bg1"/>
                </a:solidFill>
                <a:latin typeface="UTM Avo" panose="02040603050506020204" pitchFamily="18" charset="0"/>
              </a:rPr>
              <a:t> </a:t>
            </a:r>
            <a:r>
              <a:rPr lang="en-US" sz="2000" i="1" dirty="0" err="1">
                <a:solidFill>
                  <a:schemeClr val="bg1"/>
                </a:solidFill>
                <a:latin typeface="UTM Avo" panose="02040603050506020204" pitchFamily="18" charset="0"/>
              </a:rPr>
              <a:t>gì</a:t>
            </a:r>
            <a:r>
              <a:rPr lang="en-US" sz="2000" i="1" dirty="0">
                <a:solidFill>
                  <a:schemeClr val="bg1"/>
                </a:solidFill>
                <a:latin typeface="UTM Avo" panose="02040603050506020204" pitchFamily="18" charset="0"/>
              </a:rPr>
              <a:t>?</a:t>
            </a:r>
            <a:endParaRPr lang="vi-VN" sz="2000" i="1" dirty="0">
              <a:solidFill>
                <a:schemeClr val="bg1"/>
              </a:solidFill>
              <a:latin typeface="UTM Avo" panose="02040603050506020204" pitchFamily="18" charset="0"/>
            </a:endParaRPr>
          </a:p>
        </p:txBody>
      </p:sp>
      <p:sp>
        <p:nvSpPr>
          <p:cNvPr id="7" name="Rectangle: Rounded Corners 6">
            <a:extLst>
              <a:ext uri="{FF2B5EF4-FFF2-40B4-BE49-F238E27FC236}">
                <a16:creationId xmlns:a16="http://schemas.microsoft.com/office/drawing/2014/main" id="{84BFFD07-47E0-8020-7515-83A2524E5B93}"/>
              </a:ext>
            </a:extLst>
          </p:cNvPr>
          <p:cNvSpPr/>
          <p:nvPr/>
        </p:nvSpPr>
        <p:spPr>
          <a:xfrm>
            <a:off x="131720" y="2231124"/>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8" name="Rectangle: Rounded Corners 7">
            <a:extLst>
              <a:ext uri="{FF2B5EF4-FFF2-40B4-BE49-F238E27FC236}">
                <a16:creationId xmlns:a16="http://schemas.microsoft.com/office/drawing/2014/main" id="{A8A0B0F6-3F34-63A0-53F4-707BEF9291E7}"/>
              </a:ext>
            </a:extLst>
          </p:cNvPr>
          <p:cNvSpPr/>
          <p:nvPr/>
        </p:nvSpPr>
        <p:spPr>
          <a:xfrm>
            <a:off x="131720" y="1283076"/>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9" name="Rectangle: Rounded Corners 8">
            <a:extLst>
              <a:ext uri="{FF2B5EF4-FFF2-40B4-BE49-F238E27FC236}">
                <a16:creationId xmlns:a16="http://schemas.microsoft.com/office/drawing/2014/main" id="{CEC6D750-C379-9EB5-E7AD-A3CE845841A2}"/>
              </a:ext>
            </a:extLst>
          </p:cNvPr>
          <p:cNvSpPr/>
          <p:nvPr/>
        </p:nvSpPr>
        <p:spPr>
          <a:xfrm>
            <a:off x="3321275" y="1283076"/>
            <a:ext cx="3036943"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UTM Avo" panose="02040603050506020204" pitchFamily="18" charset="0"/>
            </a:endParaRPr>
          </a:p>
        </p:txBody>
      </p:sp>
      <p:sp>
        <p:nvSpPr>
          <p:cNvPr id="10" name="TextBox 9">
            <a:extLst>
              <a:ext uri="{FF2B5EF4-FFF2-40B4-BE49-F238E27FC236}">
                <a16:creationId xmlns:a16="http://schemas.microsoft.com/office/drawing/2014/main" id="{76BEBC98-7C0B-A75C-7DEB-A2854D7A5D75}"/>
              </a:ext>
            </a:extLst>
          </p:cNvPr>
          <p:cNvSpPr txBox="1"/>
          <p:nvPr/>
        </p:nvSpPr>
        <p:spPr>
          <a:xfrm>
            <a:off x="522632" y="1426390"/>
            <a:ext cx="2255119"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A. </a:t>
            </a:r>
            <a:r>
              <a:rPr lang="en-US" sz="2000" dirty="0">
                <a:solidFill>
                  <a:schemeClr val="bg1"/>
                </a:solidFill>
                <a:latin typeface="UTM Avo" panose="02040603050506020204" pitchFamily="18" charset="0"/>
                <a:cs typeface="Arial" panose="020B0604020202020204" pitchFamily="34" charset="0"/>
              </a:rPr>
              <a:t>Hoa </a:t>
            </a:r>
            <a:r>
              <a:rPr lang="en-US" sz="2000" dirty="0" err="1">
                <a:solidFill>
                  <a:schemeClr val="bg1"/>
                </a:solidFill>
                <a:latin typeface="UTM Avo" panose="02040603050506020204" pitchFamily="18" charset="0"/>
                <a:cs typeface="Arial" panose="020B0604020202020204" pitchFamily="34" charset="0"/>
              </a:rPr>
              <a:t>hồng</a:t>
            </a:r>
            <a:endParaRPr lang="en-US" sz="2000" dirty="0">
              <a:solidFill>
                <a:schemeClr val="bg1"/>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EF42DA05-D01F-C1DC-8BF5-6EEB6965336C}"/>
              </a:ext>
            </a:extLst>
          </p:cNvPr>
          <p:cNvSpPr txBox="1"/>
          <p:nvPr/>
        </p:nvSpPr>
        <p:spPr>
          <a:xfrm>
            <a:off x="428567" y="2374438"/>
            <a:ext cx="2443248"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C. </a:t>
            </a:r>
            <a:r>
              <a:rPr lang="en-US" sz="2000" dirty="0">
                <a:solidFill>
                  <a:schemeClr val="bg1"/>
                </a:solidFill>
                <a:latin typeface="UTM Avo" panose="02040603050506020204" pitchFamily="18" charset="0"/>
                <a:cs typeface="Arial" panose="020B0604020202020204" pitchFamily="34" charset="0"/>
              </a:rPr>
              <a:t>Hoa loa </a:t>
            </a:r>
            <a:r>
              <a:rPr lang="en-US" sz="2000" dirty="0" err="1">
                <a:solidFill>
                  <a:schemeClr val="bg1"/>
                </a:solidFill>
                <a:latin typeface="UTM Avo" panose="02040603050506020204" pitchFamily="18" charset="0"/>
                <a:cs typeface="Arial" panose="020B0604020202020204" pitchFamily="34" charset="0"/>
              </a:rPr>
              <a:t>kèn</a:t>
            </a:r>
            <a:r>
              <a:rPr lang="en-US" sz="2000" dirty="0">
                <a:solidFill>
                  <a:schemeClr val="bg1"/>
                </a:solidFill>
                <a:latin typeface="UTM Avo" panose="02040603050506020204" pitchFamily="18" charset="0"/>
                <a:cs typeface="Arial" panose="020B0604020202020204" pitchFamily="34" charset="0"/>
              </a:rPr>
              <a:t> </a:t>
            </a:r>
          </a:p>
        </p:txBody>
      </p:sp>
      <p:sp>
        <p:nvSpPr>
          <p:cNvPr id="12" name="TextBox 11">
            <a:extLst>
              <a:ext uri="{FF2B5EF4-FFF2-40B4-BE49-F238E27FC236}">
                <a16:creationId xmlns:a16="http://schemas.microsoft.com/office/drawing/2014/main" id="{0B66680B-3706-3B2D-0C73-445940653661}"/>
              </a:ext>
            </a:extLst>
          </p:cNvPr>
          <p:cNvSpPr txBox="1"/>
          <p:nvPr/>
        </p:nvSpPr>
        <p:spPr>
          <a:xfrm>
            <a:off x="3525900" y="1426390"/>
            <a:ext cx="262769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B. </a:t>
            </a:r>
            <a:r>
              <a:rPr lang="en-US" sz="2000" dirty="0">
                <a:solidFill>
                  <a:schemeClr val="bg1"/>
                </a:solidFill>
                <a:latin typeface="UTM Avo" panose="02040603050506020204" pitchFamily="18" charset="0"/>
                <a:cs typeface="Arial" panose="020B0604020202020204" pitchFamily="34" charset="0"/>
              </a:rPr>
              <a:t>Hoa </a:t>
            </a:r>
            <a:r>
              <a:rPr lang="en-US" sz="2000" dirty="0" err="1">
                <a:solidFill>
                  <a:schemeClr val="bg1"/>
                </a:solidFill>
                <a:latin typeface="UTM Avo" panose="02040603050506020204" pitchFamily="18" charset="0"/>
                <a:cs typeface="Arial" panose="020B0604020202020204" pitchFamily="34" charset="0"/>
              </a:rPr>
              <a:t>cúc</a:t>
            </a:r>
            <a:endParaRPr lang="en-US" sz="2000" dirty="0">
              <a:solidFill>
                <a:schemeClr val="bg1"/>
              </a:solidFill>
              <a:latin typeface="UTM Avo" panose="02040603050506020204" pitchFamily="18" charset="0"/>
              <a:cs typeface="Arial" panose="020B0604020202020204" pitchFamily="34" charset="0"/>
            </a:endParaRPr>
          </a:p>
        </p:txBody>
      </p:sp>
      <p:sp>
        <p:nvSpPr>
          <p:cNvPr id="13" name="Rectangle: Rounded Corners 12">
            <a:extLst>
              <a:ext uri="{FF2B5EF4-FFF2-40B4-BE49-F238E27FC236}">
                <a16:creationId xmlns:a16="http://schemas.microsoft.com/office/drawing/2014/main" id="{3EAB1258-7347-7FF9-F192-16B0B4DAB803}"/>
              </a:ext>
            </a:extLst>
          </p:cNvPr>
          <p:cNvSpPr/>
          <p:nvPr/>
        </p:nvSpPr>
        <p:spPr>
          <a:xfrm>
            <a:off x="3321275" y="2231124"/>
            <a:ext cx="3079525" cy="722283"/>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14" name="TextBox 13">
            <a:extLst>
              <a:ext uri="{FF2B5EF4-FFF2-40B4-BE49-F238E27FC236}">
                <a16:creationId xmlns:a16="http://schemas.microsoft.com/office/drawing/2014/main" id="{C47F3978-9FA1-7040-55A3-27979F34BE13}"/>
              </a:ext>
            </a:extLst>
          </p:cNvPr>
          <p:cNvSpPr txBox="1"/>
          <p:nvPr/>
        </p:nvSpPr>
        <p:spPr>
          <a:xfrm>
            <a:off x="3321275" y="2374438"/>
            <a:ext cx="3036943"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D. </a:t>
            </a:r>
            <a:r>
              <a:rPr lang="en-US" sz="2000" dirty="0">
                <a:solidFill>
                  <a:schemeClr val="bg1"/>
                </a:solidFill>
                <a:latin typeface="UTM Avo" panose="02040603050506020204" pitchFamily="18" charset="0"/>
                <a:cs typeface="Arial" panose="020B0604020202020204" pitchFamily="34" charset="0"/>
              </a:rPr>
              <a:t>Hoa </a:t>
            </a:r>
            <a:r>
              <a:rPr lang="en-US" sz="2000" dirty="0" err="1">
                <a:solidFill>
                  <a:schemeClr val="bg1"/>
                </a:solidFill>
                <a:latin typeface="UTM Avo" panose="02040603050506020204" pitchFamily="18" charset="0"/>
                <a:cs typeface="Arial" panose="020B0604020202020204" pitchFamily="34" charset="0"/>
              </a:rPr>
              <a:t>hướng</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dương</a:t>
            </a:r>
            <a:endParaRPr lang="en-US" sz="2000" dirty="0">
              <a:solidFill>
                <a:schemeClr val="bg1"/>
              </a:solidFill>
              <a:latin typeface="UTM Avo" panose="02040603050506020204" pitchFamily="18" charset="0"/>
              <a:cs typeface="Arial" panose="020B0604020202020204" pitchFamily="34" charset="0"/>
            </a:endParaRPr>
          </a:p>
        </p:txBody>
      </p:sp>
      <p:pic>
        <p:nvPicPr>
          <p:cNvPr id="3" name="Picture 2" descr="Hoc10 - Học 1 biết 10 | Facebook">
            <a:extLst>
              <a:ext uri="{FF2B5EF4-FFF2-40B4-BE49-F238E27FC236}">
                <a16:creationId xmlns:a16="http://schemas.microsoft.com/office/drawing/2014/main" id="{D26B9CD9-AC1D-7D2B-E0A4-A4A241714DA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135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withEffect">
                                  <p:stCondLst>
                                    <p:cond delay="0"/>
                                  </p:stCondLst>
                                  <p:childTnLst>
                                    <p:animClr clrSpc="rgb" dir="cw">
                                      <p:cBhvr>
                                        <p:cTn id="33" dur="500" fill="hold"/>
                                        <p:tgtEl>
                                          <p:spTgt spid="9"/>
                                        </p:tgtEl>
                                        <p:attrNameLst>
                                          <p:attrName>fillcolor</p:attrName>
                                        </p:attrNameLst>
                                      </p:cBhvr>
                                      <p:to>
                                        <a:srgbClr val="C00000"/>
                                      </p:to>
                                    </p:animClr>
                                    <p:set>
                                      <p:cBhvr>
                                        <p:cTn id="34" dur="500" fill="hold"/>
                                        <p:tgtEl>
                                          <p:spTgt spid="9"/>
                                        </p:tgtEl>
                                        <p:attrNameLst>
                                          <p:attrName>fill.type</p:attrName>
                                        </p:attrNameLst>
                                      </p:cBhvr>
                                      <p:to>
                                        <p:strVal val="solid"/>
                                      </p:to>
                                    </p:set>
                                    <p:set>
                                      <p:cBhvr>
                                        <p:cTn id="35" dur="500" fill="hold"/>
                                        <p:tgtEl>
                                          <p:spTgt spid="9"/>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8"/>
                                        </p:tgtEl>
                                        <p:attrNameLst>
                                          <p:attrName>fillcolor</p:attrName>
                                        </p:attrNameLst>
                                      </p:cBhvr>
                                      <p:to>
                                        <a:srgbClr val="C00000"/>
                                      </p:to>
                                    </p:animClr>
                                    <p:set>
                                      <p:cBhvr>
                                        <p:cTn id="41" dur="500" fill="hold"/>
                                        <p:tgtEl>
                                          <p:spTgt spid="8"/>
                                        </p:tgtEl>
                                        <p:attrNameLst>
                                          <p:attrName>fill.type</p:attrName>
                                        </p:attrNameLst>
                                      </p:cBhvr>
                                      <p:to>
                                        <p:strVal val="solid"/>
                                      </p:to>
                                    </p:set>
                                    <p:set>
                                      <p:cBhvr>
                                        <p:cTn id="42" dur="500" fill="hold"/>
                                        <p:tgtEl>
                                          <p:spTgt spid="8"/>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7"/>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7"/>
                                        </p:tgtEl>
                                        <p:attrNameLst>
                                          <p:attrName>fillcolor</p:attrName>
                                        </p:attrNameLst>
                                      </p:cBhvr>
                                      <p:to>
                                        <a:srgbClr val="C00000"/>
                                      </p:to>
                                    </p:animClr>
                                    <p:set>
                                      <p:cBhvr>
                                        <p:cTn id="48" dur="500" fill="hold"/>
                                        <p:tgtEl>
                                          <p:spTgt spid="7"/>
                                        </p:tgtEl>
                                        <p:attrNameLst>
                                          <p:attrName>fill.type</p:attrName>
                                        </p:attrNameLst>
                                      </p:cBhvr>
                                      <p:to>
                                        <p:strVal val="solid"/>
                                      </p:to>
                                    </p:set>
                                    <p:set>
                                      <p:cBhvr>
                                        <p:cTn id="49" dur="500" fill="hold"/>
                                        <p:tgtEl>
                                          <p:spTgt spid="7"/>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7"/>
                  </p:tgtEl>
                </p:cond>
              </p:nextCondLst>
            </p:seq>
            <p:seq concurrent="1" nextAc="seek">
              <p:cTn id="50" restart="whenNotActive" fill="hold" evtFilter="cancelBubble" nodeType="interactiveSeq">
                <p:stCondLst>
                  <p:cond evt="onClick" delay="0">
                    <p:tgtEl>
                      <p:spTgt spid="13"/>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500" fill="hold"/>
                                        <p:tgtEl>
                                          <p:spTgt spid="13"/>
                                        </p:tgtEl>
                                        <p:attrNameLst>
                                          <p:attrName>fillcolor</p:attrName>
                                        </p:attrNameLst>
                                      </p:cBhvr>
                                      <p:to>
                                        <a:srgbClr val="A8D08D"/>
                                      </p:to>
                                    </p:animClr>
                                    <p:set>
                                      <p:cBhvr>
                                        <p:cTn id="55" dur="500" fill="hold"/>
                                        <p:tgtEl>
                                          <p:spTgt spid="13"/>
                                        </p:tgtEl>
                                        <p:attrNameLst>
                                          <p:attrName>fill.type</p:attrName>
                                        </p:attrNameLst>
                                      </p:cBhvr>
                                      <p:to>
                                        <p:strVal val="solid"/>
                                      </p:to>
                                    </p:set>
                                    <p:set>
                                      <p:cBhvr>
                                        <p:cTn id="56" dur="500" fill="hold"/>
                                        <p:tgtEl>
                                          <p:spTgt spid="13"/>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3"/>
                  </p:tgtEl>
                </p:cond>
              </p:nextCondLst>
            </p:seq>
            <p:seq concurrent="1" nextAc="seek">
              <p:cTn id="57" restart="whenNotActive" fill="hold" evtFilter="cancelBubble" nodeType="interactiveSeq">
                <p:stCondLst>
                  <p:cond evt="onClick" delay="0">
                    <p:tgtEl>
                      <p:spTgt spid="10"/>
                    </p:tgtEl>
                  </p:cond>
                </p:stCondLst>
                <p:endSync evt="end" delay="0">
                  <p:rtn val="all"/>
                </p:endSync>
                <p:childTnLst>
                  <p:par>
                    <p:cTn id="58" fill="hold">
                      <p:stCondLst>
                        <p:cond delay="0"/>
                      </p:stCondLst>
                      <p:childTnLst>
                        <p:par>
                          <p:cTn id="59" fill="hold">
                            <p:stCondLst>
                              <p:cond delay="0"/>
                            </p:stCondLst>
                            <p:childTnLst>
                              <p:par>
                                <p:cTn id="60" presetID="1" presetClass="emph" presetSubtype="2" fill="hold" nodeType="withEffect">
                                  <p:stCondLst>
                                    <p:cond delay="0"/>
                                  </p:stCondLst>
                                  <p:childTnLst>
                                    <p:animClr clrSpc="rgb" dir="cw">
                                      <p:cBhvr>
                                        <p:cTn id="61" dur="500" fill="hold"/>
                                        <p:tgtEl>
                                          <p:spTgt spid="8"/>
                                        </p:tgtEl>
                                        <p:attrNameLst>
                                          <p:attrName>fillcolor</p:attrName>
                                        </p:attrNameLst>
                                      </p:cBhvr>
                                      <p:to>
                                        <a:srgbClr val="C00000"/>
                                      </p:to>
                                    </p:animClr>
                                    <p:set>
                                      <p:cBhvr>
                                        <p:cTn id="62" dur="500" fill="hold"/>
                                        <p:tgtEl>
                                          <p:spTgt spid="8"/>
                                        </p:tgtEl>
                                        <p:attrNameLst>
                                          <p:attrName>fill.type</p:attrName>
                                        </p:attrNameLst>
                                      </p:cBhvr>
                                      <p:to>
                                        <p:strVal val="solid"/>
                                      </p:to>
                                    </p:set>
                                    <p:set>
                                      <p:cBhvr>
                                        <p:cTn id="63" dur="500" fill="hold"/>
                                        <p:tgtEl>
                                          <p:spTgt spid="8"/>
                                        </p:tgtEl>
                                        <p:attrNameLst>
                                          <p:attrName>fill.on</p:attrName>
                                        </p:attrNameLst>
                                      </p:cBhvr>
                                      <p:to>
                                        <p:strVal val="true"/>
                                      </p:to>
                                    </p:set>
                                  </p:childTnLst>
                                  <p:subTnLst>
                                    <p:audio>
                                      <p:cMediaNode>
                                        <p:cTn display="0" masterRel="sameClick">
                                          <p:stCondLst>
                                            <p:cond evt="begin" delay="0">
                                              <p:tn val="60"/>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0"/>
                  </p:tgtEl>
                </p:cond>
              </p:nextCondLst>
            </p:seq>
            <p:seq concurrent="1" nextAc="seek">
              <p:cTn id="64" restart="whenNotActive" fill="hold" evtFilter="cancelBubble" nodeType="interactiveSeq">
                <p:stCondLst>
                  <p:cond evt="onClick" delay="0">
                    <p:tgtEl>
                      <p:spTgt spid="11"/>
                    </p:tgtEl>
                  </p:cond>
                </p:stCondLst>
                <p:endSync evt="end" delay="0">
                  <p:rtn val="all"/>
                </p:endSync>
                <p:childTnLst>
                  <p:par>
                    <p:cTn id="65" fill="hold">
                      <p:stCondLst>
                        <p:cond delay="0"/>
                      </p:stCondLst>
                      <p:childTnLst>
                        <p:par>
                          <p:cTn id="66" fill="hold">
                            <p:stCondLst>
                              <p:cond delay="0"/>
                            </p:stCondLst>
                            <p:childTnLst>
                              <p:par>
                                <p:cTn id="67" presetID="1" presetClass="emph" presetSubtype="2" fill="hold" nodeType="withEffect">
                                  <p:stCondLst>
                                    <p:cond delay="0"/>
                                  </p:stCondLst>
                                  <p:childTnLst>
                                    <p:animClr clrSpc="rgb" dir="cw">
                                      <p:cBhvr>
                                        <p:cTn id="68" dur="500" fill="hold"/>
                                        <p:tgtEl>
                                          <p:spTgt spid="7"/>
                                        </p:tgtEl>
                                        <p:attrNameLst>
                                          <p:attrName>fillcolor</p:attrName>
                                        </p:attrNameLst>
                                      </p:cBhvr>
                                      <p:to>
                                        <a:srgbClr val="C00000"/>
                                      </p:to>
                                    </p:animClr>
                                    <p:set>
                                      <p:cBhvr>
                                        <p:cTn id="69" dur="500" fill="hold"/>
                                        <p:tgtEl>
                                          <p:spTgt spid="7"/>
                                        </p:tgtEl>
                                        <p:attrNameLst>
                                          <p:attrName>fill.type</p:attrName>
                                        </p:attrNameLst>
                                      </p:cBhvr>
                                      <p:to>
                                        <p:strVal val="solid"/>
                                      </p:to>
                                    </p:set>
                                    <p:set>
                                      <p:cBhvr>
                                        <p:cTn id="70" dur="500" fill="hold"/>
                                        <p:tgtEl>
                                          <p:spTgt spid="7"/>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1"/>
                  </p:tgtEl>
                </p:cond>
              </p:nextCondLst>
            </p:seq>
            <p:seq concurrent="1" nextAc="seek">
              <p:cTn id="71" restart="whenNotActive" fill="hold" evtFilter="cancelBubble" nodeType="interactiveSeq">
                <p:stCondLst>
                  <p:cond evt="onClick" delay="0">
                    <p:tgtEl>
                      <p:spTgt spid="12"/>
                    </p:tgtEl>
                  </p:cond>
                </p:stCondLst>
                <p:endSync evt="end" delay="0">
                  <p:rtn val="all"/>
                </p:endSync>
                <p:childTnLst>
                  <p:par>
                    <p:cTn id="72" fill="hold">
                      <p:stCondLst>
                        <p:cond delay="0"/>
                      </p:stCondLst>
                      <p:childTnLst>
                        <p:par>
                          <p:cTn id="73" fill="hold">
                            <p:stCondLst>
                              <p:cond delay="0"/>
                            </p:stCondLst>
                            <p:childTnLst>
                              <p:par>
                                <p:cTn id="74" presetID="1" presetClass="emph" presetSubtype="2" fill="hold" nodeType="withEffect">
                                  <p:stCondLst>
                                    <p:cond delay="0"/>
                                  </p:stCondLst>
                                  <p:childTnLst>
                                    <p:animClr clrSpc="rgb" dir="cw">
                                      <p:cBhvr>
                                        <p:cTn id="75" dur="500" fill="hold"/>
                                        <p:tgtEl>
                                          <p:spTgt spid="9"/>
                                        </p:tgtEl>
                                        <p:attrNameLst>
                                          <p:attrName>fillcolor</p:attrName>
                                        </p:attrNameLst>
                                      </p:cBhvr>
                                      <p:to>
                                        <a:srgbClr val="C00000"/>
                                      </p:to>
                                    </p:animClr>
                                    <p:set>
                                      <p:cBhvr>
                                        <p:cTn id="76" dur="500" fill="hold"/>
                                        <p:tgtEl>
                                          <p:spTgt spid="9"/>
                                        </p:tgtEl>
                                        <p:attrNameLst>
                                          <p:attrName>fill.type</p:attrName>
                                        </p:attrNameLst>
                                      </p:cBhvr>
                                      <p:to>
                                        <p:strVal val="solid"/>
                                      </p:to>
                                    </p:set>
                                    <p:set>
                                      <p:cBhvr>
                                        <p:cTn id="77" dur="500" fill="hold"/>
                                        <p:tgtEl>
                                          <p:spTgt spid="9"/>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2"/>
                  </p:tgtEl>
                </p:cond>
              </p:nextCondLst>
            </p:seq>
            <p:seq concurrent="1" nextAc="seek">
              <p:cTn id="78" restart="whenNotActive" fill="hold" evtFilter="cancelBubble" nodeType="interactiveSeq">
                <p:stCondLst>
                  <p:cond evt="onClick" delay="0">
                    <p:tgtEl>
                      <p:spTgt spid="14"/>
                    </p:tgtEl>
                  </p:cond>
                </p:stCondLst>
                <p:endSync evt="end" delay="0">
                  <p:rtn val="all"/>
                </p:endSync>
                <p:childTnLst>
                  <p:par>
                    <p:cTn id="79" fill="hold">
                      <p:stCondLst>
                        <p:cond delay="0"/>
                      </p:stCondLst>
                      <p:childTnLst>
                        <p:par>
                          <p:cTn id="80" fill="hold">
                            <p:stCondLst>
                              <p:cond delay="0"/>
                            </p:stCondLst>
                            <p:childTnLst>
                              <p:par>
                                <p:cTn id="81" presetID="1" presetClass="emph" presetSubtype="2" fill="hold" nodeType="clickEffect">
                                  <p:stCondLst>
                                    <p:cond delay="0"/>
                                  </p:stCondLst>
                                  <p:childTnLst>
                                    <p:animClr clrSpc="rgb" dir="cw">
                                      <p:cBhvr>
                                        <p:cTn id="82" dur="500" fill="hold"/>
                                        <p:tgtEl>
                                          <p:spTgt spid="13"/>
                                        </p:tgtEl>
                                        <p:attrNameLst>
                                          <p:attrName>fillcolor</p:attrName>
                                        </p:attrNameLst>
                                      </p:cBhvr>
                                      <p:to>
                                        <a:srgbClr val="92D050"/>
                                      </p:to>
                                    </p:animClr>
                                    <p:set>
                                      <p:cBhvr>
                                        <p:cTn id="83" dur="500" fill="hold"/>
                                        <p:tgtEl>
                                          <p:spTgt spid="13"/>
                                        </p:tgtEl>
                                        <p:attrNameLst>
                                          <p:attrName>fill.type</p:attrName>
                                        </p:attrNameLst>
                                      </p:cBhvr>
                                      <p:to>
                                        <p:strVal val="solid"/>
                                      </p:to>
                                    </p:set>
                                    <p:set>
                                      <p:cBhvr>
                                        <p:cTn id="84" dur="500" fill="hold"/>
                                        <p:tgtEl>
                                          <p:spTgt spid="13"/>
                                        </p:tgtEl>
                                        <p:attrNameLst>
                                          <p:attrName>fill.on</p:attrName>
                                        </p:attrNameLst>
                                      </p:cBhvr>
                                      <p:to>
                                        <p:strVal val="true"/>
                                      </p:to>
                                    </p:set>
                                  </p:childTnLst>
                                  <p:subTnLst>
                                    <p:audio>
                                      <p:cMediaNode>
                                        <p:cTn display="0" masterRel="sameClick">
                                          <p:stCondLst>
                                            <p:cond evt="begin" delay="0">
                                              <p:tn val="8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4"/>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9C2530-AAFC-F5C8-4828-85BDC99C4D82}"/>
              </a:ext>
            </a:extLst>
          </p:cNvPr>
          <p:cNvSpPr txBox="1"/>
          <p:nvPr/>
        </p:nvSpPr>
        <p:spPr>
          <a:xfrm>
            <a:off x="3557751" y="105582"/>
            <a:ext cx="5833241" cy="769441"/>
          </a:xfrm>
          <a:prstGeom prst="rect">
            <a:avLst/>
          </a:prstGeom>
          <a:noFill/>
        </p:spPr>
        <p:txBody>
          <a:bodyPr wrap="square" rtlCol="0">
            <a:spAutoFit/>
          </a:bodyPr>
          <a:lstStyle/>
          <a:p>
            <a:pPr algn="ctr"/>
            <a:r>
              <a:rPr lang="en-US" sz="4400" b="1" dirty="0">
                <a:ln>
                  <a:solidFill>
                    <a:sysClr val="windowText" lastClr="000000"/>
                  </a:solidFill>
                </a:ln>
                <a:solidFill>
                  <a:schemeClr val="accent2">
                    <a:lumMod val="60000"/>
                    <a:lumOff val="40000"/>
                  </a:schemeClr>
                </a:solidFill>
                <a:latin typeface="iCiel Cadena" panose="02000503000000020004" pitchFamily="50" charset="0"/>
              </a:rPr>
              <a:t>THẦN ĐỒNG ĐẤT VIỆT</a:t>
            </a:r>
          </a:p>
        </p:txBody>
      </p:sp>
      <p:sp>
        <p:nvSpPr>
          <p:cNvPr id="6" name="Speech Bubble: Rectangle with Corners Rounded 5">
            <a:extLst>
              <a:ext uri="{FF2B5EF4-FFF2-40B4-BE49-F238E27FC236}">
                <a16:creationId xmlns:a16="http://schemas.microsoft.com/office/drawing/2014/main" id="{29DB6083-5007-4595-9E11-DE6461235495}"/>
              </a:ext>
            </a:extLst>
          </p:cNvPr>
          <p:cNvSpPr/>
          <p:nvPr/>
        </p:nvSpPr>
        <p:spPr>
          <a:xfrm>
            <a:off x="4856086" y="917354"/>
            <a:ext cx="5149754" cy="1818292"/>
          </a:xfrm>
          <a:prstGeom prst="wedgeRoundRectCallout">
            <a:avLst>
              <a:gd name="adj1" fmla="val 57057"/>
              <a:gd name="adj2" fmla="val 19136"/>
              <a:gd name="adj3" fmla="val 16667"/>
            </a:avLst>
          </a:prstGeom>
          <a:solidFill>
            <a:schemeClr val="tx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vi-VN" sz="2000" dirty="0">
                <a:solidFill>
                  <a:schemeClr val="bg1"/>
                </a:solidFill>
                <a:latin typeface="UTM Avo" panose="02040603050506020204" pitchFamily="18" charset="0"/>
              </a:rPr>
              <a:t>Hè về áo đỏ như son</a:t>
            </a:r>
          </a:p>
          <a:p>
            <a:pPr algn="ctr"/>
            <a:r>
              <a:rPr lang="vi-VN" sz="2000" dirty="0">
                <a:solidFill>
                  <a:schemeClr val="bg1"/>
                </a:solidFill>
                <a:latin typeface="UTM Avo" panose="02040603050506020204" pitchFamily="18" charset="0"/>
              </a:rPr>
              <a:t>Hè đi thay lá xanh non mượt mà</a:t>
            </a:r>
          </a:p>
          <a:p>
            <a:pPr algn="ctr"/>
            <a:r>
              <a:rPr lang="vi-VN" sz="2000" dirty="0">
                <a:solidFill>
                  <a:schemeClr val="bg1"/>
                </a:solidFill>
                <a:latin typeface="UTM Avo" panose="02040603050506020204" pitchFamily="18" charset="0"/>
              </a:rPr>
              <a:t>Bao nhiêu tay tỏa rộng ra</a:t>
            </a:r>
          </a:p>
          <a:p>
            <a:pPr algn="ctr"/>
            <a:r>
              <a:rPr lang="vi-VN" sz="2000" dirty="0">
                <a:solidFill>
                  <a:schemeClr val="bg1"/>
                </a:solidFill>
                <a:latin typeface="UTM Avo" panose="02040603050506020204" pitchFamily="18" charset="0"/>
              </a:rPr>
              <a:t>Như vẫy như đón bạn ta đến trường?</a:t>
            </a:r>
          </a:p>
        </p:txBody>
      </p:sp>
      <p:sp>
        <p:nvSpPr>
          <p:cNvPr id="7" name="Rectangle: Rounded Corners 6">
            <a:extLst>
              <a:ext uri="{FF2B5EF4-FFF2-40B4-BE49-F238E27FC236}">
                <a16:creationId xmlns:a16="http://schemas.microsoft.com/office/drawing/2014/main" id="{84BFFD07-47E0-8020-7515-83A2524E5B93}"/>
              </a:ext>
            </a:extLst>
          </p:cNvPr>
          <p:cNvSpPr/>
          <p:nvPr/>
        </p:nvSpPr>
        <p:spPr>
          <a:xfrm>
            <a:off x="127949" y="2880442"/>
            <a:ext cx="2617070"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8" name="Rectangle: Rounded Corners 7">
            <a:extLst>
              <a:ext uri="{FF2B5EF4-FFF2-40B4-BE49-F238E27FC236}">
                <a16:creationId xmlns:a16="http://schemas.microsoft.com/office/drawing/2014/main" id="{A8A0B0F6-3F34-63A0-53F4-707BEF9291E7}"/>
              </a:ext>
            </a:extLst>
          </p:cNvPr>
          <p:cNvSpPr/>
          <p:nvPr/>
        </p:nvSpPr>
        <p:spPr>
          <a:xfrm>
            <a:off x="141220" y="1139761"/>
            <a:ext cx="2617070"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bg1"/>
              </a:solidFill>
              <a:latin typeface="UTM Avo" panose="02040603050506020204" pitchFamily="18" charset="0"/>
            </a:endParaRPr>
          </a:p>
        </p:txBody>
      </p:sp>
      <p:sp>
        <p:nvSpPr>
          <p:cNvPr id="9" name="Rectangle: Rounded Corners 8">
            <a:extLst>
              <a:ext uri="{FF2B5EF4-FFF2-40B4-BE49-F238E27FC236}">
                <a16:creationId xmlns:a16="http://schemas.microsoft.com/office/drawing/2014/main" id="{CEC6D750-C379-9EB5-E7AD-A3CE845841A2}"/>
              </a:ext>
            </a:extLst>
          </p:cNvPr>
          <p:cNvSpPr/>
          <p:nvPr/>
        </p:nvSpPr>
        <p:spPr>
          <a:xfrm>
            <a:off x="141220" y="1992672"/>
            <a:ext cx="2617070" cy="686739"/>
          </a:xfrm>
          <a:prstGeom prst="roundRect">
            <a:avLst>
              <a:gd name="adj" fmla="val 50000"/>
            </a:avLst>
          </a:prstGeom>
          <a:solidFill>
            <a:schemeClr val="tx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UTM Avo" panose="02040603050506020204" pitchFamily="18" charset="0"/>
            </a:endParaRPr>
          </a:p>
        </p:txBody>
      </p:sp>
      <p:sp>
        <p:nvSpPr>
          <p:cNvPr id="10" name="TextBox 9">
            <a:extLst>
              <a:ext uri="{FF2B5EF4-FFF2-40B4-BE49-F238E27FC236}">
                <a16:creationId xmlns:a16="http://schemas.microsoft.com/office/drawing/2014/main" id="{76BEBC98-7C0B-A75C-7DEB-A2854D7A5D75}"/>
              </a:ext>
            </a:extLst>
          </p:cNvPr>
          <p:cNvSpPr txBox="1"/>
          <p:nvPr/>
        </p:nvSpPr>
        <p:spPr>
          <a:xfrm>
            <a:off x="195903" y="1272593"/>
            <a:ext cx="2129638"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A. </a:t>
            </a:r>
            <a:r>
              <a:rPr lang="en-US" sz="2000" dirty="0" err="1">
                <a:solidFill>
                  <a:schemeClr val="bg1"/>
                </a:solidFill>
                <a:latin typeface="UTM Avo" panose="02040603050506020204" pitchFamily="18" charset="0"/>
                <a:cs typeface="Arial" panose="020B0604020202020204" pitchFamily="34" charset="0"/>
              </a:rPr>
              <a:t>Cây</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phượng</a:t>
            </a:r>
            <a:endParaRPr lang="en-US" sz="2000" dirty="0">
              <a:solidFill>
                <a:schemeClr val="bg1"/>
              </a:solidFill>
              <a:latin typeface="UTM Avo" panose="02040603050506020204" pitchFamily="18" charset="0"/>
              <a:cs typeface="Arial" panose="020B0604020202020204" pitchFamily="34" charset="0"/>
            </a:endParaRPr>
          </a:p>
        </p:txBody>
      </p:sp>
      <p:sp>
        <p:nvSpPr>
          <p:cNvPr id="11" name="TextBox 10">
            <a:extLst>
              <a:ext uri="{FF2B5EF4-FFF2-40B4-BE49-F238E27FC236}">
                <a16:creationId xmlns:a16="http://schemas.microsoft.com/office/drawing/2014/main" id="{EF42DA05-D01F-C1DC-8BF5-6EEB6965336C}"/>
              </a:ext>
            </a:extLst>
          </p:cNvPr>
          <p:cNvSpPr txBox="1"/>
          <p:nvPr/>
        </p:nvSpPr>
        <p:spPr>
          <a:xfrm>
            <a:off x="195903" y="3028890"/>
            <a:ext cx="2307299"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C. </a:t>
            </a:r>
            <a:r>
              <a:rPr lang="en-US" sz="2000" dirty="0" err="1">
                <a:solidFill>
                  <a:schemeClr val="bg1"/>
                </a:solidFill>
                <a:latin typeface="UTM Avo" panose="02040603050506020204" pitchFamily="18" charset="0"/>
                <a:cs typeface="Arial" panose="020B0604020202020204" pitchFamily="34" charset="0"/>
              </a:rPr>
              <a:t>Cây</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lộc</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vừng</a:t>
            </a:r>
            <a:endParaRPr lang="en-US" sz="2000" dirty="0">
              <a:solidFill>
                <a:schemeClr val="bg1"/>
              </a:solidFill>
              <a:latin typeface="UTM Avo" panose="02040603050506020204" pitchFamily="18" charset="0"/>
              <a:cs typeface="Arial" panose="020B0604020202020204" pitchFamily="34" charset="0"/>
            </a:endParaRPr>
          </a:p>
        </p:txBody>
      </p:sp>
      <p:sp>
        <p:nvSpPr>
          <p:cNvPr id="12" name="TextBox 11">
            <a:extLst>
              <a:ext uri="{FF2B5EF4-FFF2-40B4-BE49-F238E27FC236}">
                <a16:creationId xmlns:a16="http://schemas.microsoft.com/office/drawing/2014/main" id="{0B66680B-3706-3B2D-0C73-445940653661}"/>
              </a:ext>
            </a:extLst>
          </p:cNvPr>
          <p:cNvSpPr txBox="1"/>
          <p:nvPr/>
        </p:nvSpPr>
        <p:spPr>
          <a:xfrm>
            <a:off x="-78240" y="2193703"/>
            <a:ext cx="2264401" cy="400110"/>
          </a:xfrm>
          <a:prstGeom prst="rect">
            <a:avLst/>
          </a:prstGeom>
          <a:noFill/>
        </p:spPr>
        <p:txBody>
          <a:bodyPr wrap="square" rtlCol="0">
            <a:spAutoFit/>
          </a:bodyPr>
          <a:lstStyle/>
          <a:p>
            <a:pPr algn="ctr"/>
            <a:r>
              <a:rPr lang="en-US" sz="2000" b="1" dirty="0">
                <a:solidFill>
                  <a:schemeClr val="bg1"/>
                </a:solidFill>
                <a:latin typeface="UTM Avo" panose="02040603050506020204" pitchFamily="18" charset="0"/>
                <a:cs typeface="Arial" panose="020B0604020202020204" pitchFamily="34" charset="0"/>
              </a:rPr>
              <a:t>B. </a:t>
            </a:r>
            <a:r>
              <a:rPr lang="en-US" sz="2000" dirty="0" err="1">
                <a:solidFill>
                  <a:schemeClr val="bg1"/>
                </a:solidFill>
                <a:latin typeface="UTM Avo" panose="02040603050506020204" pitchFamily="18" charset="0"/>
                <a:cs typeface="Arial" panose="020B0604020202020204" pitchFamily="34" charset="0"/>
              </a:rPr>
              <a:t>Cây</a:t>
            </a:r>
            <a:r>
              <a:rPr lang="en-US" sz="2000" dirty="0">
                <a:solidFill>
                  <a:schemeClr val="bg1"/>
                </a:solidFill>
                <a:latin typeface="UTM Avo" panose="02040603050506020204" pitchFamily="18" charset="0"/>
                <a:cs typeface="Arial" panose="020B0604020202020204" pitchFamily="34" charset="0"/>
              </a:rPr>
              <a:t> </a:t>
            </a:r>
            <a:r>
              <a:rPr lang="en-US" sz="2000" dirty="0" err="1">
                <a:solidFill>
                  <a:schemeClr val="bg1"/>
                </a:solidFill>
                <a:latin typeface="UTM Avo" panose="02040603050506020204" pitchFamily="18" charset="0"/>
                <a:cs typeface="Arial" panose="020B0604020202020204" pitchFamily="34" charset="0"/>
              </a:rPr>
              <a:t>đào</a:t>
            </a:r>
            <a:endParaRPr lang="en-US" sz="2000" dirty="0">
              <a:solidFill>
                <a:schemeClr val="bg1"/>
              </a:solidFill>
              <a:latin typeface="UTM Avo" panose="02040603050506020204" pitchFamily="18" charset="0"/>
              <a:cs typeface="Arial" panose="020B0604020202020204" pitchFamily="34" charset="0"/>
            </a:endParaRPr>
          </a:p>
        </p:txBody>
      </p:sp>
      <p:pic>
        <p:nvPicPr>
          <p:cNvPr id="3" name="Picture 2" descr="Hoc10 - Học 1 biết 10 | Facebook">
            <a:extLst>
              <a:ext uri="{FF2B5EF4-FFF2-40B4-BE49-F238E27FC236}">
                <a16:creationId xmlns:a16="http://schemas.microsoft.com/office/drawing/2014/main" id="{D7B2BD8E-68A7-A83E-52D8-AE8D6E21751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071562" cy="107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984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9"/>
                                        </p:tgtEl>
                                        <p:attrNameLst>
                                          <p:attrName>fillcolor</p:attrName>
                                        </p:attrNameLst>
                                      </p:cBhvr>
                                      <p:to>
                                        <a:srgbClr val="C00000"/>
                                      </p:to>
                                    </p:animClr>
                                    <p:set>
                                      <p:cBhvr>
                                        <p:cTn id="28" dur="500" fill="hold"/>
                                        <p:tgtEl>
                                          <p:spTgt spid="9"/>
                                        </p:tgtEl>
                                        <p:attrNameLst>
                                          <p:attrName>fill.type</p:attrName>
                                        </p:attrNameLst>
                                      </p:cBhvr>
                                      <p:to>
                                        <p:strVal val="solid"/>
                                      </p:to>
                                    </p:set>
                                    <p:set>
                                      <p:cBhvr>
                                        <p:cTn id="29" dur="500" fill="hold"/>
                                        <p:tgtEl>
                                          <p:spTgt spid="9"/>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9"/>
                  </p:tgtEl>
                </p:cond>
              </p:nextCondLst>
            </p:seq>
            <p:seq concurrent="1" nextAc="seek">
              <p:cTn id="30" restart="whenNotActive" fill="hold" evtFilter="cancelBubble" nodeType="interactiveSeq">
                <p:stCondLst>
                  <p:cond evt="onClick" delay="0">
                    <p:tgtEl>
                      <p:spTgt spid="8"/>
                    </p:tgtEl>
                  </p:cond>
                </p:stCondLst>
                <p:endSync evt="end" delay="0">
                  <p:rtn val="all"/>
                </p:endSync>
                <p:childTnLst>
                  <p:par>
                    <p:cTn id="31" fill="hold">
                      <p:stCondLst>
                        <p:cond delay="0"/>
                      </p:stCondLst>
                      <p:childTnLst>
                        <p:par>
                          <p:cTn id="32" fill="hold">
                            <p:stCondLst>
                              <p:cond delay="0"/>
                            </p:stCondLst>
                            <p:childTnLst>
                              <p:par>
                                <p:cTn id="33" presetID="1" presetClass="emph" presetSubtype="2" fill="hold" nodeType="clickEffect">
                                  <p:stCondLst>
                                    <p:cond delay="0"/>
                                  </p:stCondLst>
                                  <p:childTnLst>
                                    <p:animClr clrSpc="rgb" dir="cw">
                                      <p:cBhvr>
                                        <p:cTn id="34" dur="500" fill="hold"/>
                                        <p:tgtEl>
                                          <p:spTgt spid="8"/>
                                        </p:tgtEl>
                                        <p:attrNameLst>
                                          <p:attrName>fillcolor</p:attrName>
                                        </p:attrNameLst>
                                      </p:cBhvr>
                                      <p:to>
                                        <a:srgbClr val="92D050"/>
                                      </p:to>
                                    </p:animClr>
                                    <p:set>
                                      <p:cBhvr>
                                        <p:cTn id="35" dur="500" fill="hold"/>
                                        <p:tgtEl>
                                          <p:spTgt spid="8"/>
                                        </p:tgtEl>
                                        <p:attrNameLst>
                                          <p:attrName>fill.type</p:attrName>
                                        </p:attrNameLst>
                                      </p:cBhvr>
                                      <p:to>
                                        <p:strVal val="solid"/>
                                      </p:to>
                                    </p:set>
                                    <p:set>
                                      <p:cBhvr>
                                        <p:cTn id="36" dur="500" fill="hold"/>
                                        <p:tgtEl>
                                          <p:spTgt spid="8"/>
                                        </p:tgtEl>
                                        <p:attrNameLst>
                                          <p:attrName>fill.on</p:attrName>
                                        </p:attrNameLst>
                                      </p:cBhvr>
                                      <p:to>
                                        <p:strVal val="true"/>
                                      </p:to>
                                    </p:set>
                                  </p:childTnLst>
                                  <p:subTnLst>
                                    <p:audio>
                                      <p:cMediaNode>
                                        <p:cTn display="0" masterRel="sameClick">
                                          <p:stCondLst>
                                            <p:cond evt="begin" delay="0">
                                              <p:tn val="33"/>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8"/>
                  </p:tgtEl>
                </p:cond>
              </p:nextCondLst>
            </p:seq>
            <p:seq concurrent="1" nextAc="seek">
              <p:cTn id="37" restart="whenNotActive" fill="hold" evtFilter="cancelBubble" nodeType="interactiveSeq">
                <p:stCondLst>
                  <p:cond evt="onClick" delay="0">
                    <p:tgtEl>
                      <p:spTgt spid="7"/>
                    </p:tgtEl>
                  </p:cond>
                </p:stCondLst>
                <p:endSync evt="end" delay="0">
                  <p:rtn val="all"/>
                </p:endSync>
                <p:childTnLst>
                  <p:par>
                    <p:cTn id="38" fill="hold">
                      <p:stCondLst>
                        <p:cond delay="0"/>
                      </p:stCondLst>
                      <p:childTnLst>
                        <p:par>
                          <p:cTn id="39" fill="hold">
                            <p:stCondLst>
                              <p:cond delay="0"/>
                            </p:stCondLst>
                            <p:childTnLst>
                              <p:par>
                                <p:cTn id="40" presetID="1" presetClass="emph" presetSubtype="2" fill="hold" nodeType="clickEffect">
                                  <p:stCondLst>
                                    <p:cond delay="0"/>
                                  </p:stCondLst>
                                  <p:childTnLst>
                                    <p:animClr clrSpc="rgb" dir="cw">
                                      <p:cBhvr>
                                        <p:cTn id="41" dur="500" fill="hold"/>
                                        <p:tgtEl>
                                          <p:spTgt spid="7"/>
                                        </p:tgtEl>
                                        <p:attrNameLst>
                                          <p:attrName>fillcolor</p:attrName>
                                        </p:attrNameLst>
                                      </p:cBhvr>
                                      <p:to>
                                        <a:srgbClr val="C00000"/>
                                      </p:to>
                                    </p:animClr>
                                    <p:set>
                                      <p:cBhvr>
                                        <p:cTn id="42" dur="500" fill="hold"/>
                                        <p:tgtEl>
                                          <p:spTgt spid="7"/>
                                        </p:tgtEl>
                                        <p:attrNameLst>
                                          <p:attrName>fill.type</p:attrName>
                                        </p:attrNameLst>
                                      </p:cBhvr>
                                      <p:to>
                                        <p:strVal val="solid"/>
                                      </p:to>
                                    </p:set>
                                    <p:set>
                                      <p:cBhvr>
                                        <p:cTn id="43" dur="500" fill="hold"/>
                                        <p:tgtEl>
                                          <p:spTgt spid="7"/>
                                        </p:tgtEl>
                                        <p:attrNameLst>
                                          <p:attrName>fill.on</p:attrName>
                                        </p:attrNameLst>
                                      </p:cBhvr>
                                      <p:to>
                                        <p:strVal val="true"/>
                                      </p:to>
                                    </p:set>
                                  </p:childTnLst>
                                  <p:subTnLst>
                                    <p:audio>
                                      <p:cMediaNode>
                                        <p:cTn display="0" masterRel="sameClick">
                                          <p:stCondLst>
                                            <p:cond evt="begin" delay="0">
                                              <p:tn val="40"/>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7"/>
                  </p:tgtEl>
                </p:cond>
              </p:nextCondLst>
            </p:seq>
            <p:seq concurrent="1" nextAc="seek">
              <p:cTn id="44" restart="whenNotActive" fill="hold" evtFilter="cancelBubble" nodeType="interactiveSeq">
                <p:stCondLst>
                  <p:cond evt="onClick" delay="0">
                    <p:tgtEl>
                      <p:spTgt spid="12"/>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500" fill="hold"/>
                                        <p:tgtEl>
                                          <p:spTgt spid="9"/>
                                        </p:tgtEl>
                                        <p:attrNameLst>
                                          <p:attrName>fillcolor</p:attrName>
                                        </p:attrNameLst>
                                      </p:cBhvr>
                                      <p:to>
                                        <a:srgbClr val="C00000"/>
                                      </p:to>
                                    </p:animClr>
                                    <p:set>
                                      <p:cBhvr>
                                        <p:cTn id="49" dur="500" fill="hold"/>
                                        <p:tgtEl>
                                          <p:spTgt spid="9"/>
                                        </p:tgtEl>
                                        <p:attrNameLst>
                                          <p:attrName>fill.type</p:attrName>
                                        </p:attrNameLst>
                                      </p:cBhvr>
                                      <p:to>
                                        <p:strVal val="solid"/>
                                      </p:to>
                                    </p:set>
                                    <p:set>
                                      <p:cBhvr>
                                        <p:cTn id="50" dur="500" fill="hold"/>
                                        <p:tgtEl>
                                          <p:spTgt spid="9"/>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2"/>
                  </p:tgtEl>
                </p:cond>
              </p:nextCondLst>
            </p:seq>
            <p:seq concurrent="1" nextAc="seek">
              <p:cTn id="51" restart="whenNotActive" fill="hold" evtFilter="cancelBubble" nodeType="interactiveSeq">
                <p:stCondLst>
                  <p:cond evt="onClick" delay="0">
                    <p:tgtEl>
                      <p:spTgt spid="10"/>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500" fill="hold"/>
                                        <p:tgtEl>
                                          <p:spTgt spid="8"/>
                                        </p:tgtEl>
                                        <p:attrNameLst>
                                          <p:attrName>fillcolor</p:attrName>
                                        </p:attrNameLst>
                                      </p:cBhvr>
                                      <p:to>
                                        <a:srgbClr val="92D050"/>
                                      </p:to>
                                    </p:animClr>
                                    <p:set>
                                      <p:cBhvr>
                                        <p:cTn id="56" dur="500" fill="hold"/>
                                        <p:tgtEl>
                                          <p:spTgt spid="8"/>
                                        </p:tgtEl>
                                        <p:attrNameLst>
                                          <p:attrName>fill.type</p:attrName>
                                        </p:attrNameLst>
                                      </p:cBhvr>
                                      <p:to>
                                        <p:strVal val="solid"/>
                                      </p:to>
                                    </p:set>
                                    <p:set>
                                      <p:cBhvr>
                                        <p:cTn id="57" dur="500" fill="hold"/>
                                        <p:tgtEl>
                                          <p:spTgt spid="8"/>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
                  </p:tgtEl>
                </p:cond>
              </p:nextCondLst>
            </p:seq>
            <p:seq concurrent="1" nextAc="seek">
              <p:cTn id="58" restart="whenNotActive" fill="hold" evtFilter="cancelBubble" nodeType="interactiveSeq">
                <p:stCondLst>
                  <p:cond evt="onClick" delay="0">
                    <p:tgtEl>
                      <p:spTgt spid="11"/>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500" fill="hold"/>
                                        <p:tgtEl>
                                          <p:spTgt spid="7"/>
                                        </p:tgtEl>
                                        <p:attrNameLst>
                                          <p:attrName>fillcolor</p:attrName>
                                        </p:attrNameLst>
                                      </p:cBhvr>
                                      <p:to>
                                        <a:srgbClr val="C00000"/>
                                      </p:to>
                                    </p:animClr>
                                    <p:set>
                                      <p:cBhvr>
                                        <p:cTn id="63" dur="500" fill="hold"/>
                                        <p:tgtEl>
                                          <p:spTgt spid="7"/>
                                        </p:tgtEl>
                                        <p:attrNameLst>
                                          <p:attrName>fill.type</p:attrName>
                                        </p:attrNameLst>
                                      </p:cBhvr>
                                      <p:to>
                                        <p:strVal val="solid"/>
                                      </p:to>
                                    </p:set>
                                    <p:set>
                                      <p:cBhvr>
                                        <p:cTn id="64" dur="500" fill="hold"/>
                                        <p:tgtEl>
                                          <p:spTgt spid="7"/>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3" name="negative_beeps-6008 (1).wav"/>
                                        </p:tgtEl>
                                      </p:cMediaNode>
                                    </p:audio>
                                  </p:subTnLst>
                                </p:cTn>
                              </p:par>
                            </p:childTnLst>
                          </p:cTn>
                        </p:par>
                      </p:childTnLst>
                    </p:cTn>
                  </p:par>
                </p:childTnLst>
              </p:cTn>
              <p:nextCondLst>
                <p:cond evt="onClick" delay="0">
                  <p:tgtEl>
                    <p:spTgt spid="11"/>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08691D8-E934-1937-DB52-05ECAC1EFE00}"/>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D4A5E189-8746-2EE2-395A-3D7AF849E49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21722A53-69CD-107A-CB2C-C4455D413A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134;p4">
            <a:extLst>
              <a:ext uri="{FF2B5EF4-FFF2-40B4-BE49-F238E27FC236}">
                <a16:creationId xmlns:a16="http://schemas.microsoft.com/office/drawing/2014/main" id="{7FFAFE94-C455-F472-FED8-ADF1E103A51A}"/>
              </a:ext>
            </a:extLst>
          </p:cNvPr>
          <p:cNvSpPr txBox="1"/>
          <p:nvPr/>
        </p:nvSpPr>
        <p:spPr>
          <a:xfrm>
            <a:off x="2959671" y="1281276"/>
            <a:ext cx="6272657" cy="861774"/>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Hoạt</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động</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1: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Đánh</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giá</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kĩ</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năng</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đọc</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thành</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tiếng</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học</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thuộc</a:t>
            </a:r>
            <a:r>
              <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rPr>
              <a:t> </a:t>
            </a:r>
            <a:r>
              <a:rPr kumimoji="0" lang="en-US" sz="2800" b="1" i="0" u="none" strike="noStrike" kern="1200" cap="none" spc="0" normalizeH="0" baseline="0" noProof="0" dirty="0" err="1">
                <a:ln>
                  <a:noFill/>
                </a:ln>
                <a:solidFill>
                  <a:srgbClr val="C00000"/>
                </a:solidFill>
                <a:effectLst/>
                <a:uLnTx/>
                <a:uFillTx/>
                <a:latin typeface="UTM Avo" panose="02040603050506020204" pitchFamily="18" charset="0"/>
                <a:ea typeface="Calibri"/>
                <a:cs typeface="Calibri"/>
                <a:sym typeface="Calibri"/>
              </a:rPr>
              <a:t>lòng</a:t>
            </a:r>
            <a:endParaRPr kumimoji="0" lang="en-US" sz="2800" b="1" i="0" u="none" strike="noStrike" kern="1200" cap="none" spc="0" normalizeH="0" baseline="0" noProof="0" dirty="0">
              <a:ln>
                <a:noFill/>
              </a:ln>
              <a:solidFill>
                <a:srgbClr val="C00000"/>
              </a:solidFill>
              <a:effectLst/>
              <a:uLnTx/>
              <a:uFillTx/>
              <a:latin typeface="UTM Avo" panose="02040603050506020204" pitchFamily="18" charset="0"/>
              <a:ea typeface="Calibri"/>
              <a:cs typeface="Calibri"/>
              <a:sym typeface="Calibri"/>
            </a:endParaRPr>
          </a:p>
        </p:txBody>
      </p:sp>
      <p:sp>
        <p:nvSpPr>
          <p:cNvPr id="11" name="Google Shape;137;p4">
            <a:extLst>
              <a:ext uri="{FF2B5EF4-FFF2-40B4-BE49-F238E27FC236}">
                <a16:creationId xmlns:a16="http://schemas.microsoft.com/office/drawing/2014/main" id="{513DF83C-B4F2-0228-6976-4C9B01C23B08}"/>
              </a:ext>
            </a:extLst>
          </p:cNvPr>
          <p:cNvSpPr/>
          <p:nvPr/>
        </p:nvSpPr>
        <p:spPr>
          <a:xfrm>
            <a:off x="6096000" y="4392924"/>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lvl="0" algn="ctr">
              <a:lnSpc>
                <a:spcPct val="150000"/>
              </a:lnSpc>
              <a:defRPr/>
            </a:pPr>
            <a:r>
              <a:rPr lang="vi-VN" sz="2000" dirty="0">
                <a:solidFill>
                  <a:prstClr val="black"/>
                </a:solidFill>
                <a:latin typeface="UTM Avo" panose="02040603050506020204" pitchFamily="18" charset="0"/>
              </a:rPr>
              <a:t>Em hãy đọc thuộc 3 khổ thơ đầu bài thơ </a:t>
            </a:r>
            <a:r>
              <a:rPr lang="vi-VN" sz="2000" i="1" dirty="0">
                <a:solidFill>
                  <a:prstClr val="black"/>
                </a:solidFill>
                <a:latin typeface="UTM Avo" panose="02040603050506020204" pitchFamily="18" charset="0"/>
              </a:rPr>
              <a:t>Mỗi lần cầm sách giáo khoa</a:t>
            </a:r>
            <a:endParaRPr kumimoji="0" sz="2800" b="1" i="1"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endParaRPr>
          </a:p>
        </p:txBody>
      </p:sp>
      <p:sp>
        <p:nvSpPr>
          <p:cNvPr id="13" name="Google Shape;138;p4">
            <a:extLst>
              <a:ext uri="{FF2B5EF4-FFF2-40B4-BE49-F238E27FC236}">
                <a16:creationId xmlns:a16="http://schemas.microsoft.com/office/drawing/2014/main" id="{6F4E93FC-6039-4B2B-F46E-28892CDA748E}"/>
              </a:ext>
            </a:extLst>
          </p:cNvPr>
          <p:cNvSpPr/>
          <p:nvPr/>
        </p:nvSpPr>
        <p:spPr>
          <a:xfrm>
            <a:off x="1932775" y="4392925"/>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lvl="0" algn="ctr">
              <a:lnSpc>
                <a:spcPct val="150000"/>
              </a:lnSpc>
              <a:defRPr/>
            </a:pPr>
            <a:r>
              <a:rPr lang="vi-VN" sz="2000" dirty="0">
                <a:solidFill>
                  <a:prstClr val="black"/>
                </a:solidFill>
                <a:latin typeface="UTM Avo" panose="02040603050506020204" pitchFamily="18" charset="0"/>
              </a:rPr>
              <a:t>Em hãy đọc thuộc 4 khổ thơ đầu bài thơ </a:t>
            </a:r>
            <a:r>
              <a:rPr lang="vi-VN" sz="2000" i="1" dirty="0">
                <a:solidFill>
                  <a:prstClr val="black"/>
                </a:solidFill>
                <a:latin typeface="UTM Avo" panose="02040603050506020204" pitchFamily="18" charset="0"/>
              </a:rPr>
              <a:t>Cau</a:t>
            </a:r>
            <a:endParaRPr kumimoji="0" sz="3600" b="1" i="1"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endParaRPr>
          </a:p>
        </p:txBody>
      </p:sp>
      <p:sp>
        <p:nvSpPr>
          <p:cNvPr id="14" name="Google Shape;139;p4">
            <a:extLst>
              <a:ext uri="{FF2B5EF4-FFF2-40B4-BE49-F238E27FC236}">
                <a16:creationId xmlns:a16="http://schemas.microsoft.com/office/drawing/2014/main" id="{994023F5-A9B1-0825-6615-4D5E7CC0BD98}"/>
              </a:ext>
            </a:extLst>
          </p:cNvPr>
          <p:cNvSpPr/>
          <p:nvPr/>
        </p:nvSpPr>
        <p:spPr>
          <a:xfrm>
            <a:off x="6096000" y="2273299"/>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lvl="0" algn="ctr">
              <a:lnSpc>
                <a:spcPct val="150000"/>
              </a:lnSpc>
              <a:defRPr/>
            </a:pPr>
            <a:r>
              <a:rPr lang="vi-VN" sz="2000" dirty="0">
                <a:solidFill>
                  <a:prstClr val="black"/>
                </a:solidFill>
                <a:latin typeface="UTM Avo" panose="02040603050506020204" pitchFamily="18" charset="0"/>
              </a:rPr>
              <a:t>Em hãy đọc thuộc 4 khổ thơ đầu bài thơ Lên rẫy</a:t>
            </a:r>
            <a:endParaRPr kumimoji="0" sz="3600" b="1" i="1"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endParaRPr>
          </a:p>
        </p:txBody>
      </p:sp>
      <p:sp>
        <p:nvSpPr>
          <p:cNvPr id="15" name="Google Shape;140;p4">
            <a:extLst>
              <a:ext uri="{FF2B5EF4-FFF2-40B4-BE49-F238E27FC236}">
                <a16:creationId xmlns:a16="http://schemas.microsoft.com/office/drawing/2014/main" id="{1F900502-F21D-9840-F34E-85A430D6186F}"/>
              </a:ext>
            </a:extLst>
          </p:cNvPr>
          <p:cNvSpPr/>
          <p:nvPr/>
        </p:nvSpPr>
        <p:spPr>
          <a:xfrm>
            <a:off x="1932775" y="2273300"/>
            <a:ext cx="4076884" cy="1989377"/>
          </a:xfrm>
          <a:prstGeom prst="rect">
            <a:avLst/>
          </a:prstGeom>
          <a:solidFill>
            <a:srgbClr val="D8D8D8"/>
          </a:solidFill>
          <a:ln w="25400" cap="flat" cmpd="sng">
            <a:solidFill>
              <a:srgbClr val="F2F2F2"/>
            </a:solidFill>
            <a:prstDash val="solid"/>
            <a:round/>
            <a:headEnd type="none" w="sm" len="sm"/>
            <a:tailEnd type="none" w="sm" len="sm"/>
          </a:ln>
        </p:spPr>
        <p:txBody>
          <a:bodyPr spcFirstLastPara="1" wrap="square" lIns="60950" tIns="30467" rIns="60950" bIns="30467" anchor="ctr" anchorCtr="0">
            <a:noAutofit/>
          </a:bodyPr>
          <a:lstStyle/>
          <a:p>
            <a:pPr lvl="0" algn="ctr">
              <a:lnSpc>
                <a:spcPct val="150000"/>
              </a:lnSpc>
            </a:pPr>
            <a:r>
              <a:rPr lang="vi-VN" sz="2000" dirty="0">
                <a:solidFill>
                  <a:prstClr val="black"/>
                </a:solidFill>
                <a:latin typeface="UTM Avo" panose="02040603050506020204" pitchFamily="18" charset="0"/>
              </a:rPr>
              <a:t>Em hãy đọc thuộc khổ 3 và 4 bài thơ </a:t>
            </a:r>
            <a:r>
              <a:rPr lang="vi-VN" sz="2000" i="1" dirty="0">
                <a:solidFill>
                  <a:prstClr val="black"/>
                </a:solidFill>
                <a:latin typeface="UTM Avo" panose="02040603050506020204" pitchFamily="18" charset="0"/>
              </a:rPr>
              <a:t>Tuổi ngựa</a:t>
            </a:r>
          </a:p>
        </p:txBody>
      </p:sp>
      <p:sp>
        <p:nvSpPr>
          <p:cNvPr id="16" name="Google Shape;141;p4">
            <a:extLst>
              <a:ext uri="{FF2B5EF4-FFF2-40B4-BE49-F238E27FC236}">
                <a16:creationId xmlns:a16="http://schemas.microsoft.com/office/drawing/2014/main" id="{A6EA5B01-22C2-71C7-540E-7AF56C01E3CE}"/>
              </a:ext>
            </a:extLst>
          </p:cNvPr>
          <p:cNvSpPr/>
          <p:nvPr/>
        </p:nvSpPr>
        <p:spPr>
          <a:xfrm>
            <a:off x="6096000" y="2287230"/>
            <a:ext cx="4076884" cy="1989377"/>
          </a:xfrm>
          <a:prstGeom prst="rect">
            <a:avLst/>
          </a:prstGeom>
          <a:solidFill>
            <a:srgbClr val="6EAF99"/>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rPr>
              <a:t>4</a:t>
            </a:r>
            <a:endParaRPr kumimoji="0" sz="105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7" name="Google Shape;142;p4">
            <a:extLst>
              <a:ext uri="{FF2B5EF4-FFF2-40B4-BE49-F238E27FC236}">
                <a16:creationId xmlns:a16="http://schemas.microsoft.com/office/drawing/2014/main" id="{BB00BB57-789D-93C1-8AB7-DA6264147ABC}"/>
              </a:ext>
            </a:extLst>
          </p:cNvPr>
          <p:cNvSpPr/>
          <p:nvPr/>
        </p:nvSpPr>
        <p:spPr>
          <a:xfrm>
            <a:off x="1932775" y="4392922"/>
            <a:ext cx="4076884" cy="1989377"/>
          </a:xfrm>
          <a:prstGeom prst="rect">
            <a:avLst/>
          </a:prstGeom>
          <a:solidFill>
            <a:srgbClr val="E68B86"/>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rPr>
              <a:t>3</a:t>
            </a:r>
            <a:endParaRPr kumimoji="0" sz="105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8" name="Google Shape;143;p4">
            <a:extLst>
              <a:ext uri="{FF2B5EF4-FFF2-40B4-BE49-F238E27FC236}">
                <a16:creationId xmlns:a16="http://schemas.microsoft.com/office/drawing/2014/main" id="{0E999AC6-5D6D-5620-73B5-44102910CEC1}"/>
              </a:ext>
            </a:extLst>
          </p:cNvPr>
          <p:cNvSpPr/>
          <p:nvPr/>
        </p:nvSpPr>
        <p:spPr>
          <a:xfrm>
            <a:off x="6095999" y="4392923"/>
            <a:ext cx="4076884" cy="1989377"/>
          </a:xfrm>
          <a:prstGeom prst="rect">
            <a:avLst/>
          </a:prstGeom>
          <a:solidFill>
            <a:srgbClr val="9DAADF"/>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rPr>
              <a:t>2</a:t>
            </a:r>
            <a:endParaRPr kumimoji="0" sz="105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sp>
        <p:nvSpPr>
          <p:cNvPr id="19" name="Google Shape;144;p4">
            <a:extLst>
              <a:ext uri="{FF2B5EF4-FFF2-40B4-BE49-F238E27FC236}">
                <a16:creationId xmlns:a16="http://schemas.microsoft.com/office/drawing/2014/main" id="{66457B78-25F0-B0F0-3A0B-91F7471696CB}"/>
              </a:ext>
            </a:extLst>
          </p:cNvPr>
          <p:cNvSpPr/>
          <p:nvPr/>
        </p:nvSpPr>
        <p:spPr>
          <a:xfrm>
            <a:off x="1963815" y="2273295"/>
            <a:ext cx="4076884" cy="1989377"/>
          </a:xfrm>
          <a:prstGeom prst="rect">
            <a:avLst/>
          </a:prstGeom>
          <a:solidFill>
            <a:srgbClr val="EDBF74"/>
          </a:solidFill>
          <a:ln>
            <a:noFill/>
          </a:ln>
          <a:effectLst>
            <a:outerShdw blurRad="44450" dist="27940" dir="5400000" algn="ctr">
              <a:srgbClr val="000000">
                <a:alpha val="31764"/>
              </a:srgbClr>
            </a:outerShdw>
          </a:effectLst>
        </p:spPr>
        <p:txBody>
          <a:bodyPr spcFirstLastPara="1" wrap="square" lIns="60950" tIns="30467" rIns="60950" bIns="30467" anchor="ctr" anchorCtr="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UTM Avo" panose="02040603050506020204" pitchFamily="18" charset="0"/>
                <a:ea typeface="Arial"/>
                <a:cs typeface="Arial"/>
                <a:sym typeface="Arial"/>
              </a:rPr>
              <a:t>1</a:t>
            </a:r>
            <a:endParaRPr kumimoji="0" sz="1050" b="0" i="0" u="none" strike="noStrike" kern="1200" cap="none" spc="0" normalizeH="0" baseline="0" noProof="0" dirty="0">
              <a:ln>
                <a:noFill/>
              </a:ln>
              <a:solidFill>
                <a:prstClr val="white"/>
              </a:solidFill>
              <a:effectLst/>
              <a:uLnTx/>
              <a:uFillTx/>
              <a:latin typeface="UTM Avo" panose="02040603050506020204" pitchFamily="18" charset="0"/>
              <a:ea typeface="+mn-ea"/>
              <a:cs typeface="+mn-cs"/>
            </a:endParaRPr>
          </a:p>
        </p:txBody>
      </p:sp>
      <p:pic>
        <p:nvPicPr>
          <p:cNvPr id="20" name="Google Shape;145;p4">
            <a:extLst>
              <a:ext uri="{FF2B5EF4-FFF2-40B4-BE49-F238E27FC236}">
                <a16:creationId xmlns:a16="http://schemas.microsoft.com/office/drawing/2014/main" id="{851C84BB-82CE-AF0B-A399-A9A5B6C5583A}"/>
              </a:ext>
            </a:extLst>
          </p:cNvPr>
          <p:cNvPicPr preferRelativeResize="0"/>
          <p:nvPr/>
        </p:nvPicPr>
        <p:blipFill rotWithShape="1">
          <a:blip r:embed="rId3">
            <a:alphaModFix/>
          </a:blip>
          <a:srcRect/>
          <a:stretch/>
        </p:blipFill>
        <p:spPr>
          <a:xfrm>
            <a:off x="9829618" y="2980609"/>
            <a:ext cx="2044882" cy="3684473"/>
          </a:xfrm>
          <a:prstGeom prst="rect">
            <a:avLst/>
          </a:prstGeom>
          <a:noFill/>
          <a:ln>
            <a:noFill/>
          </a:ln>
        </p:spPr>
      </p:pic>
    </p:spTree>
    <p:extLst>
      <p:ext uri="{BB962C8B-B14F-4D97-AF65-F5344CB8AC3E}">
        <p14:creationId xmlns:p14="http://schemas.microsoft.com/office/powerpoint/2010/main" val="497047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p:tgtEl>
                                          <p:spTgt spid="2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7" presetClass="exit" presetSubtype="10" fill="hold" grpId="0" nodeType="clickEffect">
                                  <p:stCondLst>
                                    <p:cond delay="0"/>
                                  </p:stCondLst>
                                  <p:childTnLst>
                                    <p:anim calcmode="lin" valueType="num">
                                      <p:cBhvr>
                                        <p:cTn id="24" dur="500"/>
                                        <p:tgtEl>
                                          <p:spTgt spid="19"/>
                                        </p:tgtEl>
                                        <p:attrNameLst>
                                          <p:attrName>ppt_w</p:attrName>
                                        </p:attrNameLst>
                                      </p:cBhvr>
                                      <p:tavLst>
                                        <p:tav tm="0">
                                          <p:val>
                                            <p:strVal val="ppt_w"/>
                                          </p:val>
                                        </p:tav>
                                        <p:tav tm="100000">
                                          <p:val>
                                            <p:fltVal val="0"/>
                                          </p:val>
                                        </p:tav>
                                      </p:tavLst>
                                    </p:anim>
                                    <p:anim calcmode="lin" valueType="num">
                                      <p:cBhvr>
                                        <p:cTn id="25" dur="500"/>
                                        <p:tgtEl>
                                          <p:spTgt spid="19"/>
                                        </p:tgtEl>
                                        <p:attrNameLst>
                                          <p:attrName>ppt_h</p:attrName>
                                        </p:attrNameLst>
                                      </p:cBhvr>
                                      <p:tavLst>
                                        <p:tav tm="0">
                                          <p:val>
                                            <p:strVal val="ppt_h"/>
                                          </p:val>
                                        </p:tav>
                                        <p:tav tm="100000">
                                          <p:val>
                                            <p:strVal val="ppt_h"/>
                                          </p:val>
                                        </p:tav>
                                      </p:tavLst>
                                    </p:anim>
                                    <p:set>
                                      <p:cBhvr>
                                        <p:cTn id="2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7" presetClass="exit" presetSubtype="10" fill="hold" grpId="0" nodeType="clickEffect">
                                  <p:stCondLst>
                                    <p:cond delay="0"/>
                                  </p:stCondLst>
                                  <p:childTnLst>
                                    <p:anim calcmode="lin" valueType="num">
                                      <p:cBhvr>
                                        <p:cTn id="31" dur="500"/>
                                        <p:tgtEl>
                                          <p:spTgt spid="18"/>
                                        </p:tgtEl>
                                        <p:attrNameLst>
                                          <p:attrName>ppt_w</p:attrName>
                                        </p:attrNameLst>
                                      </p:cBhvr>
                                      <p:tavLst>
                                        <p:tav tm="0">
                                          <p:val>
                                            <p:strVal val="ppt_w"/>
                                          </p:val>
                                        </p:tav>
                                        <p:tav tm="100000">
                                          <p:val>
                                            <p:fltVal val="0"/>
                                          </p:val>
                                        </p:tav>
                                      </p:tavLst>
                                    </p:anim>
                                    <p:anim calcmode="lin" valueType="num">
                                      <p:cBhvr>
                                        <p:cTn id="32" dur="500"/>
                                        <p:tgtEl>
                                          <p:spTgt spid="18"/>
                                        </p:tgtEl>
                                        <p:attrNameLst>
                                          <p:attrName>ppt_h</p:attrName>
                                        </p:attrNameLst>
                                      </p:cBhvr>
                                      <p:tavLst>
                                        <p:tav tm="0">
                                          <p:val>
                                            <p:strVal val="ppt_h"/>
                                          </p:val>
                                        </p:tav>
                                        <p:tav tm="100000">
                                          <p:val>
                                            <p:strVal val="ppt_h"/>
                                          </p:val>
                                        </p:tav>
                                      </p:tavLst>
                                    </p:anim>
                                    <p:set>
                                      <p:cBhvr>
                                        <p:cTn id="33"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7"/>
                    </p:tgtEl>
                  </p:cond>
                </p:stCondLst>
                <p:endSync evt="end" delay="0">
                  <p:rtn val="all"/>
                </p:endSync>
                <p:childTnLst>
                  <p:par>
                    <p:cTn id="35" fill="hold">
                      <p:stCondLst>
                        <p:cond delay="0"/>
                      </p:stCondLst>
                      <p:childTnLst>
                        <p:par>
                          <p:cTn id="36" fill="hold">
                            <p:stCondLst>
                              <p:cond delay="0"/>
                            </p:stCondLst>
                            <p:childTnLst>
                              <p:par>
                                <p:cTn id="37" presetID="17" presetClass="exit" presetSubtype="10" fill="hold" grpId="0" nodeType="clickEffect">
                                  <p:stCondLst>
                                    <p:cond delay="0"/>
                                  </p:stCondLst>
                                  <p:childTnLst>
                                    <p:anim calcmode="lin" valueType="num">
                                      <p:cBhvr>
                                        <p:cTn id="38" dur="500"/>
                                        <p:tgtEl>
                                          <p:spTgt spid="17"/>
                                        </p:tgtEl>
                                        <p:attrNameLst>
                                          <p:attrName>ppt_w</p:attrName>
                                        </p:attrNameLst>
                                      </p:cBhvr>
                                      <p:tavLst>
                                        <p:tav tm="0">
                                          <p:val>
                                            <p:strVal val="ppt_w"/>
                                          </p:val>
                                        </p:tav>
                                        <p:tav tm="100000">
                                          <p:val>
                                            <p:fltVal val="0"/>
                                          </p:val>
                                        </p:tav>
                                      </p:tavLst>
                                    </p:anim>
                                    <p:anim calcmode="lin" valueType="num">
                                      <p:cBhvr>
                                        <p:cTn id="39" dur="500"/>
                                        <p:tgtEl>
                                          <p:spTgt spid="17"/>
                                        </p:tgtEl>
                                        <p:attrNameLst>
                                          <p:attrName>ppt_h</p:attrName>
                                        </p:attrNameLst>
                                      </p:cBhvr>
                                      <p:tavLst>
                                        <p:tav tm="0">
                                          <p:val>
                                            <p:strVal val="ppt_h"/>
                                          </p:val>
                                        </p:tav>
                                        <p:tav tm="100000">
                                          <p:val>
                                            <p:strVal val="ppt_h"/>
                                          </p:val>
                                        </p:tav>
                                      </p:tavLst>
                                    </p:anim>
                                    <p:set>
                                      <p:cBhvr>
                                        <p:cTn id="40"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7" presetClass="exit" presetSubtype="10" fill="hold" grpId="0" nodeType="clickEffect">
                                  <p:stCondLst>
                                    <p:cond delay="0"/>
                                  </p:stCondLst>
                                  <p:childTnLst>
                                    <p:anim calcmode="lin" valueType="num">
                                      <p:cBhvr>
                                        <p:cTn id="45" dur="500"/>
                                        <p:tgtEl>
                                          <p:spTgt spid="16"/>
                                        </p:tgtEl>
                                        <p:attrNameLst>
                                          <p:attrName>ppt_w</p:attrName>
                                        </p:attrNameLst>
                                      </p:cBhvr>
                                      <p:tavLst>
                                        <p:tav tm="0">
                                          <p:val>
                                            <p:strVal val="ppt_w"/>
                                          </p:val>
                                        </p:tav>
                                        <p:tav tm="100000">
                                          <p:val>
                                            <p:fltVal val="0"/>
                                          </p:val>
                                        </p:tav>
                                      </p:tavLst>
                                    </p:anim>
                                    <p:anim calcmode="lin" valueType="num">
                                      <p:cBhvr>
                                        <p:cTn id="46" dur="500"/>
                                        <p:tgtEl>
                                          <p:spTgt spid="16"/>
                                        </p:tgtEl>
                                        <p:attrNameLst>
                                          <p:attrName>ppt_h</p:attrName>
                                        </p:attrNameLst>
                                      </p:cBhvr>
                                      <p:tavLst>
                                        <p:tav tm="0">
                                          <p:val>
                                            <p:strVal val="ppt_h"/>
                                          </p:val>
                                        </p:tav>
                                        <p:tav tm="100000">
                                          <p:val>
                                            <p:strVal val="ppt_h"/>
                                          </p:val>
                                        </p:tav>
                                      </p:tavLst>
                                    </p:anim>
                                    <p:set>
                                      <p:cBhvr>
                                        <p:cTn id="47"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childTnLst>
        </p:cTn>
      </p:par>
    </p:tnLst>
    <p:bldLst>
      <p:bldP spid="16" grpId="0" animBg="1"/>
      <p:bldP spid="17" grpId="0" animBg="1"/>
      <p:bldP spid="18"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54;p5">
            <a:extLst>
              <a:ext uri="{FF2B5EF4-FFF2-40B4-BE49-F238E27FC236}">
                <a16:creationId xmlns:a16="http://schemas.microsoft.com/office/drawing/2014/main" id="{AC673A36-EDC9-E6DA-3876-9746D7E73026}"/>
              </a:ext>
            </a:extLst>
          </p:cNvPr>
          <p:cNvSpPr txBox="1"/>
          <p:nvPr/>
        </p:nvSpPr>
        <p:spPr>
          <a:xfrm>
            <a:off x="1675312" y="1494017"/>
            <a:ext cx="9408985"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hiểu</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endParaRPr lang="en-US" sz="2800" b="1" dirty="0">
              <a:solidFill>
                <a:srgbClr val="C00000"/>
              </a:solidFill>
              <a:latin typeface="UTM Avo" panose="02040603050506020204" pitchFamily="18" charset="0"/>
              <a:ea typeface="Calibri"/>
              <a:cs typeface="Calibri"/>
              <a:sym typeface="Calibri"/>
            </a:endParaRPr>
          </a:p>
        </p:txBody>
      </p:sp>
      <p:sp>
        <p:nvSpPr>
          <p:cNvPr id="4" name="Google Shape;156;p5">
            <a:extLst>
              <a:ext uri="{FF2B5EF4-FFF2-40B4-BE49-F238E27FC236}">
                <a16:creationId xmlns:a16="http://schemas.microsoft.com/office/drawing/2014/main" id="{771565D9-1B46-1857-B4C5-BF334FFECB00}"/>
              </a:ext>
            </a:extLst>
          </p:cNvPr>
          <p:cNvSpPr txBox="1"/>
          <p:nvPr/>
        </p:nvSpPr>
        <p:spPr>
          <a:xfrm>
            <a:off x="214247" y="2571101"/>
            <a:ext cx="11743095" cy="2785338"/>
          </a:xfrm>
          <a:prstGeom prst="rect">
            <a:avLst/>
          </a:prstGeom>
          <a:noFill/>
          <a:ln>
            <a:noFill/>
          </a:ln>
        </p:spPr>
        <p:txBody>
          <a:bodyPr spcFirstLastPara="1" wrap="square" lIns="91425" tIns="45700" rIns="91425" bIns="45700" anchor="t" anchorCtr="0">
            <a:spAutoFit/>
          </a:bodyPr>
          <a:lstStyle/>
          <a:p>
            <a:pPr lvl="0" algn="ctr">
              <a:lnSpc>
                <a:spcPct val="125000"/>
              </a:lnSpc>
            </a:pPr>
            <a:r>
              <a:rPr lang="vi-VN" sz="2000" b="1" dirty="0">
                <a:solidFill>
                  <a:schemeClr val="dk1"/>
                </a:solidFill>
                <a:latin typeface="UTM Avo" panose="02040603050506020204" pitchFamily="18" charset="0"/>
                <a:ea typeface="Arial"/>
                <a:cs typeface="Arial"/>
                <a:sym typeface="Arial"/>
              </a:rPr>
              <a:t>Vườn rau trong nhà</a:t>
            </a:r>
          </a:p>
          <a:p>
            <a:pPr lvl="0">
              <a:lnSpc>
                <a:spcPct val="125000"/>
              </a:lnSpc>
            </a:pPr>
            <a:r>
              <a:rPr lang="vi-VN" sz="2000" dirty="0">
                <a:solidFill>
                  <a:schemeClr val="dk1"/>
                </a:solidFill>
                <a:latin typeface="UTM Avo" panose="02040603050506020204" pitchFamily="18" charset="0"/>
                <a:ea typeface="Arial"/>
                <a:cs typeface="Arial"/>
                <a:sym typeface="Arial"/>
              </a:rPr>
              <a:t>	Nếu nhà bạn không có vườn, bạn có thể trồng rau trong nhà. Cách làm như sau:</a:t>
            </a:r>
          </a:p>
          <a:p>
            <a:pPr lvl="0">
              <a:lnSpc>
                <a:spcPct val="125000"/>
              </a:lnSpc>
            </a:pPr>
            <a:r>
              <a:rPr lang="vi-VN" sz="2000" dirty="0">
                <a:solidFill>
                  <a:schemeClr val="dk1"/>
                </a:solidFill>
                <a:latin typeface="UTM Avo" panose="02040603050506020204" pitchFamily="18" charset="0"/>
                <a:ea typeface="Arial"/>
                <a:cs typeface="Arial"/>
                <a:sym typeface="Arial"/>
              </a:rPr>
              <a:t>- Bạn đi chợ và mua những loại cây rau dễ trồng như hành, tỏi, cải thìa, cần tây, rau mùi,…</a:t>
            </a:r>
          </a:p>
          <a:p>
            <a:pPr lvl="0">
              <a:lnSpc>
                <a:spcPct val="125000"/>
              </a:lnSpc>
            </a:pPr>
            <a:r>
              <a:rPr lang="vi-VN" sz="2000" dirty="0">
                <a:solidFill>
                  <a:schemeClr val="dk1"/>
                </a:solidFill>
                <a:latin typeface="UTM Avo" panose="02040603050506020204" pitchFamily="18" charset="0"/>
                <a:ea typeface="Arial"/>
                <a:cs typeface="Arial"/>
                <a:sym typeface="Arial"/>
              </a:rPr>
              <a:t>- Bạn lấy phần gốc cây rau, cho vào li, bình, vỏ hộp hay chậu nhỏ, rồi cho một ít nước vào.</a:t>
            </a:r>
          </a:p>
          <a:p>
            <a:pPr lvl="0">
              <a:lnSpc>
                <a:spcPct val="125000"/>
              </a:lnSpc>
            </a:pPr>
            <a:r>
              <a:rPr lang="vi-VN" sz="2000" dirty="0">
                <a:solidFill>
                  <a:schemeClr val="dk1"/>
                </a:solidFill>
                <a:latin typeface="UTM Avo" panose="02040603050506020204" pitchFamily="18" charset="0"/>
                <a:ea typeface="Arial"/>
                <a:cs typeface="Arial"/>
                <a:sym typeface="Arial"/>
              </a:rPr>
              <a:t>- Khi cây rau mọc rễ hoặc lên chồi non, bạn mang ra trồng trong chậu có đất.</a:t>
            </a:r>
          </a:p>
          <a:p>
            <a:pPr lvl="0">
              <a:lnSpc>
                <a:spcPct val="125000"/>
              </a:lnSpc>
            </a:pPr>
            <a:r>
              <a:rPr lang="vi-VN" sz="2000" dirty="0">
                <a:solidFill>
                  <a:schemeClr val="dk1"/>
                </a:solidFill>
                <a:latin typeface="UTM Avo" panose="02040603050506020204" pitchFamily="18" charset="0"/>
                <a:ea typeface="Arial"/>
                <a:cs typeface="Arial"/>
                <a:sym typeface="Arial"/>
              </a:rPr>
              <a:t>	Như vậy, bạn đã có một chậu cây mà không cần phải mua hạt giống.</a:t>
            </a:r>
            <a:endParaRPr lang="en-US" sz="2000" dirty="0">
              <a:solidFill>
                <a:schemeClr val="dk1"/>
              </a:solidFill>
              <a:latin typeface="UTM Avo" panose="02040603050506020204" pitchFamily="18" charset="0"/>
              <a:ea typeface="Arial"/>
              <a:cs typeface="Arial"/>
              <a:sym typeface="Arial"/>
            </a:endParaRPr>
          </a:p>
          <a:p>
            <a:pPr lvl="0" algn="r">
              <a:lnSpc>
                <a:spcPct val="125000"/>
              </a:lnSpc>
            </a:pPr>
            <a:r>
              <a:rPr lang="en-US" sz="2000" dirty="0">
                <a:solidFill>
                  <a:schemeClr val="dk1"/>
                </a:solidFill>
                <a:latin typeface="UTM Avo" panose="02040603050506020204" pitchFamily="18" charset="0"/>
                <a:ea typeface="Arial"/>
                <a:cs typeface="Arial"/>
                <a:sym typeface="Arial"/>
              </a:rPr>
              <a:t>Theo PHƯỚC MỸ</a:t>
            </a:r>
            <a:endParaRPr lang="vi-VN" sz="2000" dirty="0">
              <a:solidFill>
                <a:schemeClr val="dk1"/>
              </a:solidFill>
              <a:latin typeface="UTM Avo" panose="02040603050506020204" pitchFamily="18" charset="0"/>
              <a:ea typeface="Arial"/>
              <a:cs typeface="Arial"/>
              <a:sym typeface="Arial"/>
            </a:endParaRPr>
          </a:p>
        </p:txBody>
      </p:sp>
      <p:sp>
        <p:nvSpPr>
          <p:cNvPr id="5" name="Google Shape;157;p5">
            <a:extLst>
              <a:ext uri="{FF2B5EF4-FFF2-40B4-BE49-F238E27FC236}">
                <a16:creationId xmlns:a16="http://schemas.microsoft.com/office/drawing/2014/main" id="{B4BE7025-FACD-3875-2A85-739406EE0B43}"/>
              </a:ext>
            </a:extLst>
          </p:cNvPr>
          <p:cNvSpPr txBox="1"/>
          <p:nvPr/>
        </p:nvSpPr>
        <p:spPr>
          <a:xfrm>
            <a:off x="214247" y="2045167"/>
            <a:ext cx="5881753" cy="646290"/>
          </a:xfrm>
          <a:prstGeom prst="rect">
            <a:avLst/>
          </a:prstGeom>
          <a:noFill/>
          <a:ln>
            <a:noFill/>
          </a:ln>
        </p:spPr>
        <p:txBody>
          <a:bodyPr spcFirstLastPara="1" wrap="square" lIns="91425" tIns="45700" rIns="91425" bIns="45700" anchor="t" anchorCtr="0">
            <a:spAutoFit/>
          </a:bodyPr>
          <a:lstStyle>
            <a:defPPr>
              <a:defRPr lang="en-US"/>
            </a:defPPr>
            <a:lvl1pPr lvl="0">
              <a:lnSpc>
                <a:spcPct val="150000"/>
              </a:lnSpc>
              <a:defRPr sz="2000">
                <a:solidFill>
                  <a:schemeClr val="dk1"/>
                </a:solidFill>
                <a:latin typeface="UTM Avo" panose="02040603050506020204" pitchFamily="18" charset="0"/>
                <a:ea typeface="Arial"/>
                <a:cs typeface="Arial"/>
              </a:defRPr>
            </a:lvl1pPr>
          </a:lstStyle>
          <a:p>
            <a:r>
              <a:rPr lang="vi-VN" sz="2400" b="1" dirty="0">
                <a:sym typeface="Calibri"/>
              </a:rPr>
              <a:t>Đọc bài đọc </a:t>
            </a:r>
            <a:r>
              <a:rPr lang="vi-VN" sz="2400" b="1" i="1" dirty="0">
                <a:sym typeface="Calibri"/>
              </a:rPr>
              <a:t>Vườn rau trong nhà</a:t>
            </a:r>
            <a:r>
              <a:rPr lang="en-US" sz="2400" b="1" i="1" dirty="0">
                <a:sym typeface="Calibri"/>
              </a:rPr>
              <a:t>:</a:t>
            </a:r>
            <a:endParaRPr sz="2400" b="1" i="1" dirty="0">
              <a:sym typeface="Calibri"/>
            </a:endParaRPr>
          </a:p>
        </p:txBody>
      </p:sp>
      <p:pic>
        <p:nvPicPr>
          <p:cNvPr id="12" name="Picture 11">
            <a:extLst>
              <a:ext uri="{FF2B5EF4-FFF2-40B4-BE49-F238E27FC236}">
                <a16:creationId xmlns:a16="http://schemas.microsoft.com/office/drawing/2014/main" id="{FCB779E0-71CB-A059-9088-02CA1D5F39AA}"/>
              </a:ext>
            </a:extLst>
          </p:cNvPr>
          <p:cNvPicPr>
            <a:picLocks noChangeAspect="1"/>
          </p:cNvPicPr>
          <p:nvPr/>
        </p:nvPicPr>
        <p:blipFill rotWithShape="1">
          <a:blip r:embed="rId3">
            <a:extLst>
              <a:ext uri="{28A0092B-C50C-407E-A947-70E740481C1C}">
                <a14:useLocalDpi xmlns:a14="http://schemas.microsoft.com/office/drawing/2010/main" val="0"/>
              </a:ext>
            </a:extLst>
          </a:blip>
          <a:srcRect l="46287" t="19260" r="5789" b="16852"/>
          <a:stretch/>
        </p:blipFill>
        <p:spPr>
          <a:xfrm>
            <a:off x="4865621" y="4805330"/>
            <a:ext cx="2460757" cy="1993900"/>
          </a:xfrm>
          <a:prstGeom prst="rect">
            <a:avLst/>
          </a:prstGeom>
        </p:spPr>
      </p:pic>
    </p:spTree>
    <p:extLst>
      <p:ext uri="{BB962C8B-B14F-4D97-AF65-F5344CB8AC3E}">
        <p14:creationId xmlns:p14="http://schemas.microsoft.com/office/powerpoint/2010/main" val="3808057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54;p5">
            <a:extLst>
              <a:ext uri="{FF2B5EF4-FFF2-40B4-BE49-F238E27FC236}">
                <a16:creationId xmlns:a16="http://schemas.microsoft.com/office/drawing/2014/main" id="{AC673A36-EDC9-E6DA-3876-9746D7E73026}"/>
              </a:ext>
            </a:extLst>
          </p:cNvPr>
          <p:cNvSpPr txBox="1"/>
          <p:nvPr/>
        </p:nvSpPr>
        <p:spPr>
          <a:xfrm>
            <a:off x="1675312" y="1494017"/>
            <a:ext cx="9408985" cy="646331"/>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None/>
            </a:pPr>
            <a:r>
              <a:rPr lang="en-US" sz="2800" b="1" dirty="0" err="1">
                <a:solidFill>
                  <a:srgbClr val="C00000"/>
                </a:solidFill>
                <a:latin typeface="UTM Avo" panose="02040603050506020204" pitchFamily="18" charset="0"/>
                <a:ea typeface="Calibri"/>
                <a:cs typeface="Calibri"/>
                <a:sym typeface="Calibri"/>
              </a:rPr>
              <a:t>Hoạt</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động</a:t>
            </a:r>
            <a:r>
              <a:rPr lang="en-US" sz="2800" b="1" dirty="0">
                <a:solidFill>
                  <a:srgbClr val="C00000"/>
                </a:solidFill>
                <a:latin typeface="UTM Avo" panose="02040603050506020204" pitchFamily="18" charset="0"/>
                <a:ea typeface="Calibri"/>
                <a:cs typeface="Calibri"/>
                <a:sym typeface="Calibri"/>
              </a:rPr>
              <a:t> 2: </a:t>
            </a:r>
            <a:r>
              <a:rPr lang="en-US" sz="2800" b="1" dirty="0" err="1">
                <a:solidFill>
                  <a:srgbClr val="C00000"/>
                </a:solidFill>
                <a:latin typeface="UTM Avo" panose="02040603050506020204" pitchFamily="18" charset="0"/>
                <a:ea typeface="Calibri"/>
                <a:cs typeface="Calibri"/>
                <a:sym typeface="Calibri"/>
              </a:rPr>
              <a:t>Đọc</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hiểu</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và</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luyện</a:t>
            </a:r>
            <a:r>
              <a:rPr lang="en-US" sz="2800" b="1" dirty="0">
                <a:solidFill>
                  <a:srgbClr val="C00000"/>
                </a:solidFill>
                <a:latin typeface="UTM Avo" panose="02040603050506020204" pitchFamily="18" charset="0"/>
                <a:ea typeface="Calibri"/>
                <a:cs typeface="Calibri"/>
                <a:sym typeface="Calibri"/>
              </a:rPr>
              <a:t> </a:t>
            </a:r>
            <a:r>
              <a:rPr lang="en-US" sz="2800" b="1" dirty="0" err="1">
                <a:solidFill>
                  <a:srgbClr val="C00000"/>
                </a:solidFill>
                <a:latin typeface="UTM Avo" panose="02040603050506020204" pitchFamily="18" charset="0"/>
                <a:ea typeface="Calibri"/>
                <a:cs typeface="Calibri"/>
                <a:sym typeface="Calibri"/>
              </a:rPr>
              <a:t>tập</a:t>
            </a:r>
            <a:endParaRPr lang="en-US" sz="2800" b="1" dirty="0">
              <a:solidFill>
                <a:srgbClr val="C00000"/>
              </a:solidFill>
              <a:latin typeface="UTM Avo" panose="02040603050506020204" pitchFamily="18" charset="0"/>
              <a:ea typeface="Calibri"/>
              <a:cs typeface="Calibri"/>
              <a:sym typeface="Calibri"/>
            </a:endParaRPr>
          </a:p>
        </p:txBody>
      </p:sp>
      <p:pic>
        <p:nvPicPr>
          <p:cNvPr id="12" name="Picture 11">
            <a:extLst>
              <a:ext uri="{FF2B5EF4-FFF2-40B4-BE49-F238E27FC236}">
                <a16:creationId xmlns:a16="http://schemas.microsoft.com/office/drawing/2014/main" id="{FCB779E0-71CB-A059-9088-02CA1D5F39AA}"/>
              </a:ext>
            </a:extLst>
          </p:cNvPr>
          <p:cNvPicPr>
            <a:picLocks noChangeAspect="1"/>
          </p:cNvPicPr>
          <p:nvPr/>
        </p:nvPicPr>
        <p:blipFill rotWithShape="1">
          <a:blip r:embed="rId3">
            <a:extLst>
              <a:ext uri="{28A0092B-C50C-407E-A947-70E740481C1C}">
                <a14:useLocalDpi xmlns:a14="http://schemas.microsoft.com/office/drawing/2010/main" val="0"/>
              </a:ext>
            </a:extLst>
          </a:blip>
          <a:srcRect l="46287" t="19260" r="5789" b="16852"/>
          <a:stretch/>
        </p:blipFill>
        <p:spPr>
          <a:xfrm>
            <a:off x="7875520" y="2322495"/>
            <a:ext cx="4024379" cy="3260870"/>
          </a:xfrm>
          <a:prstGeom prst="rect">
            <a:avLst/>
          </a:prstGeom>
        </p:spPr>
      </p:pic>
      <p:sp>
        <p:nvSpPr>
          <p:cNvPr id="3" name="Google Shape;167;p6">
            <a:extLst>
              <a:ext uri="{FF2B5EF4-FFF2-40B4-BE49-F238E27FC236}">
                <a16:creationId xmlns:a16="http://schemas.microsoft.com/office/drawing/2014/main" id="{38BCDAA0-C889-AB3C-E50D-BCCA7FA1B8C1}"/>
              </a:ext>
            </a:extLst>
          </p:cNvPr>
          <p:cNvSpPr txBox="1"/>
          <p:nvPr/>
        </p:nvSpPr>
        <p:spPr>
          <a:xfrm>
            <a:off x="292101" y="2367901"/>
            <a:ext cx="7670799" cy="3170058"/>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None/>
            </a:pPr>
            <a:r>
              <a:rPr lang="vi-VN" sz="2000" b="1" dirty="0">
                <a:solidFill>
                  <a:schemeClr val="dk1"/>
                </a:solidFill>
                <a:latin typeface="UTM Avo" panose="02040603050506020204" pitchFamily="18" charset="0"/>
                <a:ea typeface="Arial"/>
                <a:cs typeface="Arial"/>
                <a:sym typeface="Arial"/>
              </a:rPr>
              <a:t>Trả lời các câu hỏi:</a:t>
            </a:r>
            <a:endParaRPr sz="2000" b="1"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b="1" dirty="0">
                <a:solidFill>
                  <a:schemeClr val="dk1"/>
                </a:solidFill>
                <a:latin typeface="UTM Avo" panose="02040603050506020204" pitchFamily="18" charset="0"/>
                <a:ea typeface="Arial"/>
                <a:cs typeface="Arial"/>
                <a:sym typeface="Arial"/>
              </a:rPr>
              <a:t>1. </a:t>
            </a:r>
            <a:r>
              <a:rPr lang="vi-VN" sz="2000" dirty="0">
                <a:solidFill>
                  <a:schemeClr val="dk1"/>
                </a:solidFill>
                <a:latin typeface="UTM Avo" panose="02040603050506020204" pitchFamily="18" charset="0"/>
                <a:ea typeface="Arial"/>
                <a:cs typeface="Arial"/>
                <a:sym typeface="Arial"/>
              </a:rPr>
              <a:t>Tìm trong bài đọc trên các danh từ:</a:t>
            </a:r>
            <a:endParaRPr sz="2000"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dirty="0">
                <a:solidFill>
                  <a:schemeClr val="dk1"/>
                </a:solidFill>
                <a:latin typeface="UTM Avo" panose="02040603050506020204" pitchFamily="18" charset="0"/>
                <a:ea typeface="Arial"/>
                <a:cs typeface="Arial"/>
                <a:sym typeface="Arial"/>
              </a:rPr>
              <a:t>a) Chỉ các loại rau.</a:t>
            </a:r>
            <a:endParaRPr sz="2000"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dirty="0">
                <a:solidFill>
                  <a:schemeClr val="dk1"/>
                </a:solidFill>
                <a:latin typeface="UTM Avo" panose="02040603050506020204" pitchFamily="18" charset="0"/>
                <a:ea typeface="Arial"/>
                <a:cs typeface="Arial"/>
                <a:sym typeface="Arial"/>
              </a:rPr>
              <a:t>b) Chỉ các bộ phận của cây rau.</a:t>
            </a:r>
            <a:endParaRPr sz="2000"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dirty="0">
                <a:solidFill>
                  <a:schemeClr val="dk1"/>
                </a:solidFill>
                <a:latin typeface="UTM Avo" panose="02040603050506020204" pitchFamily="18" charset="0"/>
                <a:ea typeface="Arial"/>
                <a:cs typeface="Arial"/>
                <a:sym typeface="Arial"/>
              </a:rPr>
              <a:t>c) Chỉ các vật có thể dùng để trồng rau.</a:t>
            </a:r>
            <a:endParaRPr sz="2000"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b="1" dirty="0">
                <a:solidFill>
                  <a:schemeClr val="dk1"/>
                </a:solidFill>
                <a:latin typeface="UTM Avo" panose="02040603050506020204" pitchFamily="18" charset="0"/>
                <a:ea typeface="Arial"/>
                <a:cs typeface="Arial"/>
                <a:sym typeface="Arial"/>
              </a:rPr>
              <a:t>2. </a:t>
            </a:r>
            <a:r>
              <a:rPr lang="vi-VN" sz="2000" dirty="0">
                <a:solidFill>
                  <a:schemeClr val="dk1"/>
                </a:solidFill>
                <a:latin typeface="UTM Avo" panose="02040603050506020204" pitchFamily="18" charset="0"/>
                <a:ea typeface="Arial"/>
                <a:cs typeface="Arial"/>
                <a:sym typeface="Arial"/>
              </a:rPr>
              <a:t>Trong bài đọc trên, các dấu gạch ngang có tác dụng gì?</a:t>
            </a:r>
            <a:endParaRPr sz="2000" dirty="0">
              <a:solidFill>
                <a:schemeClr val="dk1"/>
              </a:solidFill>
              <a:latin typeface="UTM Avo" panose="02040603050506020204" pitchFamily="18" charset="0"/>
              <a:ea typeface="Arial"/>
              <a:cs typeface="Arial"/>
            </a:endParaRPr>
          </a:p>
          <a:p>
            <a:pPr marL="0" marR="0" lvl="0" indent="0" algn="just" rtl="0">
              <a:lnSpc>
                <a:spcPct val="125000"/>
              </a:lnSpc>
              <a:spcBef>
                <a:spcPts val="0"/>
              </a:spcBef>
              <a:spcAft>
                <a:spcPts val="0"/>
              </a:spcAft>
              <a:buNone/>
            </a:pPr>
            <a:r>
              <a:rPr lang="vi-VN" sz="2000" b="1" dirty="0">
                <a:solidFill>
                  <a:schemeClr val="dk1"/>
                </a:solidFill>
                <a:latin typeface="UTM Avo" panose="02040603050506020204" pitchFamily="18" charset="0"/>
                <a:ea typeface="Arial"/>
                <a:cs typeface="Arial"/>
                <a:sym typeface="Arial"/>
              </a:rPr>
              <a:t>3. </a:t>
            </a:r>
            <a:r>
              <a:rPr lang="vi-VN" sz="2000" dirty="0">
                <a:solidFill>
                  <a:schemeClr val="dk1"/>
                </a:solidFill>
                <a:latin typeface="UTM Avo" panose="02040603050506020204" pitchFamily="18" charset="0"/>
                <a:ea typeface="Arial"/>
                <a:cs typeface="Arial"/>
                <a:sym typeface="Arial"/>
              </a:rPr>
              <a:t>Viết đoạn văn ngắn về một cây rau (hoặc món ăn) em thích. Gạch dưới một danh từ trong đoạn văn đó.</a:t>
            </a:r>
            <a:endParaRPr sz="2000" dirty="0">
              <a:solidFill>
                <a:schemeClr val="dk1"/>
              </a:solidFill>
              <a:latin typeface="UTM Avo" panose="02040603050506020204" pitchFamily="18" charset="0"/>
              <a:ea typeface="Arial"/>
              <a:cs typeface="Arial"/>
            </a:endParaRPr>
          </a:p>
        </p:txBody>
      </p:sp>
    </p:spTree>
    <p:extLst>
      <p:ext uri="{BB962C8B-B14F-4D97-AF65-F5344CB8AC3E}">
        <p14:creationId xmlns:p14="http://schemas.microsoft.com/office/powerpoint/2010/main" val="371571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1"/>
                                          </p:val>
                                        </p:tav>
                                        <p:tav tm="100000">
                                          <p:val>
                                            <p:strVal val="#ppt_y"/>
                                          </p:val>
                                        </p:tav>
                                      </p:tavLst>
                                    </p:anim>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73;p7">
            <a:extLst>
              <a:ext uri="{FF2B5EF4-FFF2-40B4-BE49-F238E27FC236}">
                <a16:creationId xmlns:a16="http://schemas.microsoft.com/office/drawing/2014/main" id="{08D6AC10-0BE5-8176-66AD-D736B1E7E8E7}"/>
              </a:ext>
            </a:extLst>
          </p:cNvPr>
          <p:cNvSpPr txBox="1"/>
          <p:nvPr/>
        </p:nvSpPr>
        <p:spPr>
          <a:xfrm>
            <a:off x="305785" y="1552128"/>
            <a:ext cx="8039223" cy="461665"/>
          </a:xfrm>
          <a:prstGeom prst="rect">
            <a:avLst/>
          </a:prstGeom>
          <a:noFill/>
          <a:ln>
            <a:noFill/>
          </a:ln>
        </p:spPr>
        <p:txBody>
          <a:bodyPr spcFirstLastPara="1" wrap="square" lIns="0" tIns="0" rIns="0" bIns="0" anchor="t" anchorCtr="0">
            <a:spAutoFit/>
          </a:bodyPr>
          <a:lstStyle/>
          <a:p>
            <a:pPr>
              <a:lnSpc>
                <a:spcPct val="150000"/>
              </a:lnSpc>
            </a:pPr>
            <a:r>
              <a:rPr lang="en-US" sz="2000" b="1" dirty="0">
                <a:solidFill>
                  <a:schemeClr val="bg1"/>
                </a:solidFill>
                <a:latin typeface="UTM Avo" panose="02040603050506020204" pitchFamily="18" charset="0"/>
                <a:ea typeface="Arial"/>
                <a:cs typeface="Arial"/>
                <a:sym typeface="Arial"/>
              </a:rPr>
              <a:t>1. </a:t>
            </a:r>
            <a:r>
              <a:rPr lang="vi-VN" sz="2000" dirty="0">
                <a:solidFill>
                  <a:schemeClr val="dk1"/>
                </a:solidFill>
                <a:latin typeface="UTM Avo" panose="02040603050506020204" pitchFamily="18" charset="0"/>
                <a:ea typeface="Arial"/>
                <a:cs typeface="Arial"/>
                <a:sym typeface="Arial"/>
              </a:rPr>
              <a:t>Tìm trong bài đọc trên các danh từ:</a:t>
            </a:r>
            <a:endParaRPr lang="vi-VN" sz="2000" dirty="0">
              <a:solidFill>
                <a:schemeClr val="dk1"/>
              </a:solidFill>
              <a:latin typeface="UTM Avo" panose="02040603050506020204" pitchFamily="18" charset="0"/>
              <a:ea typeface="Arial"/>
              <a:cs typeface="Arial"/>
            </a:endParaRPr>
          </a:p>
        </p:txBody>
      </p:sp>
      <p:sp>
        <p:nvSpPr>
          <p:cNvPr id="4" name="Google Shape;187;p7">
            <a:extLst>
              <a:ext uri="{FF2B5EF4-FFF2-40B4-BE49-F238E27FC236}">
                <a16:creationId xmlns:a16="http://schemas.microsoft.com/office/drawing/2014/main" id="{4D4230C7-EEE9-963C-7E17-7C774B8A4B66}"/>
              </a:ext>
            </a:extLst>
          </p:cNvPr>
          <p:cNvSpPr/>
          <p:nvPr/>
        </p:nvSpPr>
        <p:spPr>
          <a:xfrm>
            <a:off x="3135954" y="4797871"/>
            <a:ext cx="8323229" cy="1634265"/>
          </a:xfrm>
          <a:prstGeom prst="roundRect">
            <a:avLst>
              <a:gd name="adj" fmla="val 16667"/>
            </a:avLst>
          </a:prstGeom>
          <a:solidFill>
            <a:schemeClr val="lt1"/>
          </a:solidFill>
          <a:ln w="25400" cap="flat" cmpd="sng">
            <a:solidFill>
              <a:srgbClr val="F58220"/>
            </a:solidFill>
            <a:prstDash val="solid"/>
            <a:round/>
            <a:headEnd type="none" w="sm" len="sm"/>
            <a:tailEnd type="none" w="sm" len="sm"/>
          </a:ln>
        </p:spPr>
        <p:txBody>
          <a:bodyPr spcFirstLastPara="1" wrap="square" lIns="91425" tIns="45700" rIns="91425" bIns="45700" anchor="ctr" anchorCtr="0">
            <a:noAutofit/>
          </a:bodyPr>
          <a:lstStyle/>
          <a:p>
            <a:pPr marL="457200" lvl="0" indent="-457200" algn="just">
              <a:lnSpc>
                <a:spcPct val="150000"/>
              </a:lnSpc>
              <a:buClr>
                <a:srgbClr val="000000"/>
              </a:buClr>
              <a:buSzPct val="100000"/>
              <a:buFont typeface="+mj-lt"/>
              <a:buAutoNum type="alphaLcParenR"/>
            </a:pPr>
            <a:r>
              <a:rPr lang="en-US" sz="2000" dirty="0" err="1">
                <a:solidFill>
                  <a:schemeClr val="bg1"/>
                </a:solidFill>
                <a:latin typeface="UTM Avo" panose="02040603050506020204" pitchFamily="18" charset="0"/>
                <a:ea typeface="Calibri"/>
                <a:cs typeface="Calibri"/>
                <a:sym typeface="Calibri"/>
              </a:rPr>
              <a:t>Chỉ</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các</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loại</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rau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hành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tỏi</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cải</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thìa</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cần</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tây</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rau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mùi</a:t>
            </a:r>
            <a:r>
              <a:rPr lang="en-US" sz="2000" dirty="0">
                <a:solidFill>
                  <a:schemeClr val="bg1"/>
                </a:solidFill>
                <a:latin typeface="UTM Avo" panose="02040603050506020204" pitchFamily="18" charset="0"/>
                <a:ea typeface="Calibri"/>
                <a:cs typeface="Calibri"/>
                <a:sym typeface="Calibri"/>
              </a:rPr>
              <a:t>.</a:t>
            </a:r>
          </a:p>
          <a:p>
            <a:pPr marL="457200" lvl="0" indent="-457200" algn="just">
              <a:lnSpc>
                <a:spcPct val="150000"/>
              </a:lnSpc>
              <a:buClr>
                <a:srgbClr val="000000"/>
              </a:buClr>
              <a:buSzPct val="100000"/>
              <a:buFont typeface="+mj-lt"/>
              <a:buAutoNum type="alphaLcParenR"/>
            </a:pPr>
            <a:r>
              <a:rPr lang="en-US" sz="2000" dirty="0" err="1">
                <a:solidFill>
                  <a:schemeClr val="bg1"/>
                </a:solidFill>
                <a:latin typeface="UTM Avo" panose="02040603050506020204" pitchFamily="18" charset="0"/>
                <a:ea typeface="Calibri"/>
                <a:cs typeface="Calibri"/>
                <a:sym typeface="Calibri"/>
              </a:rPr>
              <a:t>Chỉ</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các</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bộ</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phận</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của</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cây</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rau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gốc</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rễ</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chồi</a:t>
            </a:r>
            <a:r>
              <a:rPr lang="en-US" sz="2000" dirty="0">
                <a:solidFill>
                  <a:schemeClr val="bg1"/>
                </a:solidFill>
                <a:latin typeface="UTM Avo" panose="02040603050506020204" pitchFamily="18" charset="0"/>
                <a:ea typeface="Calibri"/>
                <a:cs typeface="Calibri"/>
                <a:sym typeface="Calibri"/>
              </a:rPr>
              <a:t>.</a:t>
            </a:r>
          </a:p>
          <a:p>
            <a:pPr marL="457200" lvl="0" indent="-457200" algn="just">
              <a:lnSpc>
                <a:spcPct val="150000"/>
              </a:lnSpc>
              <a:buClr>
                <a:srgbClr val="000000"/>
              </a:buClr>
              <a:buSzPct val="100000"/>
              <a:buFont typeface="+mj-lt"/>
              <a:buAutoNum type="alphaLcParenR"/>
            </a:pPr>
            <a:r>
              <a:rPr lang="en-US" sz="2000" dirty="0" err="1">
                <a:solidFill>
                  <a:schemeClr val="bg1"/>
                </a:solidFill>
                <a:latin typeface="UTM Avo" panose="02040603050506020204" pitchFamily="18" charset="0"/>
                <a:ea typeface="Calibri"/>
                <a:cs typeface="Calibri"/>
                <a:sym typeface="Calibri"/>
              </a:rPr>
              <a:t>Chỉ</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các</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vật</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có</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thể</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dùng</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để</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trồng</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rau</a:t>
            </a:r>
            <a:r>
              <a:rPr lang="en-US" sz="2000" dirty="0">
                <a:solidFill>
                  <a:schemeClr val="bg1"/>
                </a:solidFill>
                <a:latin typeface="UTM Avo" panose="02040603050506020204" pitchFamily="18" charset="0"/>
                <a:ea typeface="Calibri"/>
                <a:cs typeface="Calibri"/>
                <a:sym typeface="Calibri"/>
              </a:rPr>
              <a:t>: li, </a:t>
            </a:r>
            <a:r>
              <a:rPr lang="en-US" sz="2000" dirty="0" err="1">
                <a:solidFill>
                  <a:schemeClr val="bg1"/>
                </a:solidFill>
                <a:latin typeface="UTM Avo" panose="02040603050506020204" pitchFamily="18" charset="0"/>
                <a:ea typeface="Calibri"/>
                <a:cs typeface="Calibri"/>
                <a:sym typeface="Calibri"/>
              </a:rPr>
              <a:t>bình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vỏ</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hộp</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chậu</a:t>
            </a:r>
            <a:r>
              <a:rPr lang="en-US" sz="2000" dirty="0">
                <a:solidFill>
                  <a:schemeClr val="bg1"/>
                </a:solidFill>
                <a:latin typeface="UTM Avo" panose="02040603050506020204" pitchFamily="18" charset="0"/>
                <a:ea typeface="Calibri"/>
                <a:cs typeface="Calibri"/>
                <a:sym typeface="Calibri"/>
              </a:rPr>
              <a:t>.</a:t>
            </a:r>
          </a:p>
        </p:txBody>
      </p:sp>
      <p:sp>
        <p:nvSpPr>
          <p:cNvPr id="5" name="Google Shape;188;p7">
            <a:extLst>
              <a:ext uri="{FF2B5EF4-FFF2-40B4-BE49-F238E27FC236}">
                <a16:creationId xmlns:a16="http://schemas.microsoft.com/office/drawing/2014/main" id="{FAED6955-7431-9836-9DCE-A2C5FFDDDCD2}"/>
              </a:ext>
            </a:extLst>
          </p:cNvPr>
          <p:cNvSpPr/>
          <p:nvPr/>
        </p:nvSpPr>
        <p:spPr>
          <a:xfrm>
            <a:off x="1505626" y="5395565"/>
            <a:ext cx="1371600" cy="481673"/>
          </a:xfrm>
          <a:prstGeom prst="notchedRightArrow">
            <a:avLst>
              <a:gd name="adj1" fmla="val 50000"/>
              <a:gd name="adj2" fmla="val 110643"/>
            </a:avLst>
          </a:prstGeom>
          <a:solidFill>
            <a:srgbClr val="C00000"/>
          </a:solidFill>
          <a:ln w="25400" cap="flat" cmpd="sng">
            <a:no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7" name="Google Shape;156;p5">
            <a:extLst>
              <a:ext uri="{FF2B5EF4-FFF2-40B4-BE49-F238E27FC236}">
                <a16:creationId xmlns:a16="http://schemas.microsoft.com/office/drawing/2014/main" id="{0F5D8F95-F54C-6493-0AFA-A1A27E6B41FB}"/>
              </a:ext>
            </a:extLst>
          </p:cNvPr>
          <p:cNvSpPr txBox="1"/>
          <p:nvPr/>
        </p:nvSpPr>
        <p:spPr>
          <a:xfrm>
            <a:off x="224452" y="2060129"/>
            <a:ext cx="11743095" cy="2785338"/>
          </a:xfrm>
          <a:prstGeom prst="rect">
            <a:avLst/>
          </a:prstGeom>
          <a:noFill/>
          <a:ln>
            <a:noFill/>
          </a:ln>
        </p:spPr>
        <p:txBody>
          <a:bodyPr spcFirstLastPara="1" wrap="square" lIns="91425" tIns="45700" rIns="91425" bIns="45700" anchor="t" anchorCtr="0">
            <a:spAutoFit/>
          </a:bodyPr>
          <a:lstStyle/>
          <a:p>
            <a:pPr lvl="0" algn="ctr">
              <a:lnSpc>
                <a:spcPct val="125000"/>
              </a:lnSpc>
            </a:pPr>
            <a:r>
              <a:rPr lang="vi-VN" sz="2000" b="1" dirty="0">
                <a:solidFill>
                  <a:schemeClr val="dk1"/>
                </a:solidFill>
                <a:latin typeface="UTM Avo" panose="02040603050506020204" pitchFamily="18" charset="0"/>
                <a:ea typeface="Arial"/>
                <a:cs typeface="Arial"/>
                <a:sym typeface="Arial"/>
              </a:rPr>
              <a:t>Vườn rau trong nhà</a:t>
            </a:r>
          </a:p>
          <a:p>
            <a:pPr lvl="0">
              <a:lnSpc>
                <a:spcPct val="125000"/>
              </a:lnSpc>
            </a:pPr>
            <a:r>
              <a:rPr lang="vi-VN" sz="2000" dirty="0">
                <a:solidFill>
                  <a:schemeClr val="dk1"/>
                </a:solidFill>
                <a:latin typeface="UTM Avo" panose="02040603050506020204" pitchFamily="18" charset="0"/>
                <a:ea typeface="Arial"/>
                <a:cs typeface="Arial"/>
                <a:sym typeface="Arial"/>
              </a:rPr>
              <a:t>	Nếu nhà bạn không có vườn, bạn có thể trồng rau trong nhà. Cách làm như sau:</a:t>
            </a:r>
          </a:p>
          <a:p>
            <a:pPr lvl="0">
              <a:lnSpc>
                <a:spcPct val="125000"/>
              </a:lnSpc>
            </a:pPr>
            <a:r>
              <a:rPr lang="vi-VN" sz="2000" dirty="0">
                <a:solidFill>
                  <a:schemeClr val="dk1"/>
                </a:solidFill>
                <a:latin typeface="UTM Avo" panose="02040603050506020204" pitchFamily="18" charset="0"/>
                <a:ea typeface="Arial"/>
                <a:cs typeface="Arial"/>
                <a:sym typeface="Arial"/>
              </a:rPr>
              <a:t>- Bạn đi chợ và mua những loại cây rau dễ trồng như hành, tỏi, cải thìa, cần tây, rau mùi,…</a:t>
            </a:r>
          </a:p>
          <a:p>
            <a:pPr lvl="0">
              <a:lnSpc>
                <a:spcPct val="125000"/>
              </a:lnSpc>
            </a:pPr>
            <a:r>
              <a:rPr lang="vi-VN" sz="2000" dirty="0">
                <a:solidFill>
                  <a:schemeClr val="dk1"/>
                </a:solidFill>
                <a:latin typeface="UTM Avo" panose="02040603050506020204" pitchFamily="18" charset="0"/>
                <a:ea typeface="Arial"/>
                <a:cs typeface="Arial"/>
                <a:sym typeface="Arial"/>
              </a:rPr>
              <a:t>- Bạn lấy phần gốc cây rau, cho vào li, bình, vỏ hộp hay chậu nhỏ, rồi cho một ít nước vào.</a:t>
            </a:r>
          </a:p>
          <a:p>
            <a:pPr lvl="0">
              <a:lnSpc>
                <a:spcPct val="125000"/>
              </a:lnSpc>
            </a:pPr>
            <a:r>
              <a:rPr lang="vi-VN" sz="2000" dirty="0">
                <a:solidFill>
                  <a:schemeClr val="dk1"/>
                </a:solidFill>
                <a:latin typeface="UTM Avo" panose="02040603050506020204" pitchFamily="18" charset="0"/>
                <a:ea typeface="Arial"/>
                <a:cs typeface="Arial"/>
                <a:sym typeface="Arial"/>
              </a:rPr>
              <a:t>- Khi cây rau mọc rễ hoặc lên chồi non, bạn mang ra trồng trong chậu có đất.</a:t>
            </a:r>
          </a:p>
          <a:p>
            <a:pPr lvl="0">
              <a:lnSpc>
                <a:spcPct val="125000"/>
              </a:lnSpc>
            </a:pPr>
            <a:r>
              <a:rPr lang="vi-VN" sz="2000" dirty="0">
                <a:solidFill>
                  <a:schemeClr val="dk1"/>
                </a:solidFill>
                <a:latin typeface="UTM Avo" panose="02040603050506020204" pitchFamily="18" charset="0"/>
                <a:ea typeface="Arial"/>
                <a:cs typeface="Arial"/>
                <a:sym typeface="Arial"/>
              </a:rPr>
              <a:t>	Như vậy, bạn đã có một chậu cây mà không cần phải mua hạt giống.</a:t>
            </a:r>
            <a:endParaRPr lang="en-US" sz="2000" dirty="0">
              <a:solidFill>
                <a:schemeClr val="dk1"/>
              </a:solidFill>
              <a:latin typeface="UTM Avo" panose="02040603050506020204" pitchFamily="18" charset="0"/>
              <a:ea typeface="Arial"/>
              <a:cs typeface="Arial"/>
              <a:sym typeface="Arial"/>
            </a:endParaRPr>
          </a:p>
          <a:p>
            <a:pPr lvl="0" algn="r">
              <a:lnSpc>
                <a:spcPct val="125000"/>
              </a:lnSpc>
            </a:pPr>
            <a:r>
              <a:rPr lang="en-US" sz="2000" dirty="0">
                <a:solidFill>
                  <a:schemeClr val="dk1"/>
                </a:solidFill>
                <a:latin typeface="UTM Avo" panose="02040603050506020204" pitchFamily="18" charset="0"/>
                <a:ea typeface="Arial"/>
                <a:cs typeface="Arial"/>
                <a:sym typeface="Arial"/>
              </a:rPr>
              <a:t>Theo PHƯỚC MỸ</a:t>
            </a:r>
            <a:endParaRPr lang="vi-VN" sz="2000" dirty="0">
              <a:solidFill>
                <a:schemeClr val="dk1"/>
              </a:solidFill>
              <a:latin typeface="UTM Avo" panose="02040603050506020204" pitchFamily="18" charset="0"/>
              <a:ea typeface="Arial"/>
              <a:cs typeface="Arial"/>
              <a:sym typeface="Arial"/>
            </a:endParaRPr>
          </a:p>
        </p:txBody>
      </p:sp>
      <p:cxnSp>
        <p:nvCxnSpPr>
          <p:cNvPr id="12" name="Straight Connector 11">
            <a:extLst>
              <a:ext uri="{FF2B5EF4-FFF2-40B4-BE49-F238E27FC236}">
                <a16:creationId xmlns:a16="http://schemas.microsoft.com/office/drawing/2014/main" id="{B25F06EA-41D8-90EF-6DBB-5A11281F0C12}"/>
              </a:ext>
            </a:extLst>
          </p:cNvPr>
          <p:cNvCxnSpPr>
            <a:cxnSpLocks/>
          </p:cNvCxnSpPr>
          <p:nvPr/>
        </p:nvCxnSpPr>
        <p:spPr>
          <a:xfrm>
            <a:off x="6982184" y="3174999"/>
            <a:ext cx="5842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7FEFCAB-58C1-1C61-5CC2-B16A447FD049}"/>
              </a:ext>
            </a:extLst>
          </p:cNvPr>
          <p:cNvCxnSpPr>
            <a:cxnSpLocks/>
          </p:cNvCxnSpPr>
          <p:nvPr/>
        </p:nvCxnSpPr>
        <p:spPr>
          <a:xfrm>
            <a:off x="7710318" y="3174999"/>
            <a:ext cx="34359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D6142FE-8B5E-073A-6660-D5553322BCA9}"/>
              </a:ext>
            </a:extLst>
          </p:cNvPr>
          <p:cNvCxnSpPr>
            <a:cxnSpLocks/>
          </p:cNvCxnSpPr>
          <p:nvPr/>
        </p:nvCxnSpPr>
        <p:spPr>
          <a:xfrm>
            <a:off x="8209852" y="3174999"/>
            <a:ext cx="86429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41C2ED4-182F-E5EC-3742-92C2EB41B278}"/>
              </a:ext>
            </a:extLst>
          </p:cNvPr>
          <p:cNvCxnSpPr>
            <a:cxnSpLocks/>
          </p:cNvCxnSpPr>
          <p:nvPr/>
        </p:nvCxnSpPr>
        <p:spPr>
          <a:xfrm>
            <a:off x="9288294" y="3174999"/>
            <a:ext cx="86429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EA6909B-7A99-E7BF-1913-3E35B261382A}"/>
              </a:ext>
            </a:extLst>
          </p:cNvPr>
          <p:cNvCxnSpPr>
            <a:cxnSpLocks/>
          </p:cNvCxnSpPr>
          <p:nvPr/>
        </p:nvCxnSpPr>
        <p:spPr>
          <a:xfrm>
            <a:off x="10318750" y="3174999"/>
            <a:ext cx="912284"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4EA3FE1-C351-72B3-4938-19A06F3D0514}"/>
              </a:ext>
            </a:extLst>
          </p:cNvPr>
          <p:cNvCxnSpPr>
            <a:cxnSpLocks/>
          </p:cNvCxnSpPr>
          <p:nvPr/>
        </p:nvCxnSpPr>
        <p:spPr>
          <a:xfrm>
            <a:off x="2191426" y="3581399"/>
            <a:ext cx="471341"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58C4319-6433-E8BC-9EBB-BEFD2C8FAC4D}"/>
              </a:ext>
            </a:extLst>
          </p:cNvPr>
          <p:cNvCxnSpPr>
            <a:cxnSpLocks/>
          </p:cNvCxnSpPr>
          <p:nvPr/>
        </p:nvCxnSpPr>
        <p:spPr>
          <a:xfrm>
            <a:off x="4911131" y="3581399"/>
            <a:ext cx="16093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D6BC44-5C44-3455-1425-90E36CEA3C38}"/>
              </a:ext>
            </a:extLst>
          </p:cNvPr>
          <p:cNvCxnSpPr>
            <a:cxnSpLocks/>
          </p:cNvCxnSpPr>
          <p:nvPr/>
        </p:nvCxnSpPr>
        <p:spPr>
          <a:xfrm>
            <a:off x="5196669" y="3581399"/>
            <a:ext cx="492931"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03A508B-8189-BF74-4D50-C6FF0FBF6EB9}"/>
              </a:ext>
            </a:extLst>
          </p:cNvPr>
          <p:cNvCxnSpPr>
            <a:cxnSpLocks/>
          </p:cNvCxnSpPr>
          <p:nvPr/>
        </p:nvCxnSpPr>
        <p:spPr>
          <a:xfrm>
            <a:off x="5849533" y="3581399"/>
            <a:ext cx="864534"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A51FD78-327C-3445-8F38-E3CE1D9D553F}"/>
              </a:ext>
            </a:extLst>
          </p:cNvPr>
          <p:cNvCxnSpPr>
            <a:cxnSpLocks/>
          </p:cNvCxnSpPr>
          <p:nvPr/>
        </p:nvCxnSpPr>
        <p:spPr>
          <a:xfrm>
            <a:off x="7345318" y="3581399"/>
            <a:ext cx="64458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E9E802E-A83C-4C46-6ABC-71ED496A9DD9}"/>
              </a:ext>
            </a:extLst>
          </p:cNvPr>
          <p:cNvCxnSpPr>
            <a:cxnSpLocks/>
          </p:cNvCxnSpPr>
          <p:nvPr/>
        </p:nvCxnSpPr>
        <p:spPr>
          <a:xfrm>
            <a:off x="2529448" y="3956784"/>
            <a:ext cx="290628"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E00DC29-16E8-C7AC-2889-B5C472C9154F}"/>
              </a:ext>
            </a:extLst>
          </p:cNvPr>
          <p:cNvCxnSpPr>
            <a:cxnSpLocks/>
          </p:cNvCxnSpPr>
          <p:nvPr/>
        </p:nvCxnSpPr>
        <p:spPr>
          <a:xfrm>
            <a:off x="4059767" y="3959635"/>
            <a:ext cx="1075266" cy="0"/>
          </a:xfrm>
          <a:prstGeom prst="line">
            <a:avLst/>
          </a:prstGeom>
          <a:ln w="190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par>
                                <p:cTn id="16" presetID="22" presetClass="entr" presetSubtype="8"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8"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par>
                                <p:cTn id="25" presetID="2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par>
                                <p:cTn id="33" presetID="22" presetClass="entr" presetSubtype="8" fill="hold"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par>
                                <p:cTn id="36" presetID="22" presetClass="entr" presetSubtype="8"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ipe(left)">
                                      <p:cBhvr>
                                        <p:cTn id="38" dur="500"/>
                                        <p:tgtEl>
                                          <p:spTgt spid="30"/>
                                        </p:tgtEl>
                                      </p:cBhvr>
                                    </p:animEffect>
                                  </p:childTnLst>
                                </p:cTn>
                              </p:par>
                              <p:par>
                                <p:cTn id="39" presetID="22" presetClass="entr" presetSubtype="8"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left)">
                                      <p:cBhvr>
                                        <p:cTn id="41" dur="500"/>
                                        <p:tgtEl>
                                          <p:spTgt spid="3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wipe(left)">
                                      <p:cBhvr>
                                        <p:cTn id="46" dur="500"/>
                                        <p:tgtEl>
                                          <p:spTgt spid="38"/>
                                        </p:tgtEl>
                                      </p:cBhvr>
                                    </p:animEffect>
                                  </p:childTnLst>
                                </p:cTn>
                              </p:par>
                              <p:par>
                                <p:cTn id="47" presetID="22" presetClass="entr" presetSubtype="8"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left)">
                                      <p:cBhvr>
                                        <p:cTn id="49" dur="500"/>
                                        <p:tgtEl>
                                          <p:spTgt spid="35"/>
                                        </p:tgtEl>
                                      </p:cBhvr>
                                    </p:animEffect>
                                  </p:childTnLst>
                                </p:cTn>
                              </p:par>
                              <p:par>
                                <p:cTn id="50" presetID="22" presetClass="entr" presetSubtype="8" fill="hold"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fade">
                                      <p:cBhvr>
                                        <p:cTn id="57" dur="500"/>
                                        <p:tgtEl>
                                          <p:spTgt spid="5"/>
                                        </p:tgtEl>
                                      </p:cBhvr>
                                    </p:animEffect>
                                  </p:childTnLst>
                                </p:cTn>
                              </p:par>
                            </p:childTnLst>
                          </p:cTn>
                        </p:par>
                        <p:par>
                          <p:cTn id="58" fill="hold">
                            <p:stCondLst>
                              <p:cond delay="500"/>
                            </p:stCondLst>
                            <p:childTnLst>
                              <p:par>
                                <p:cTn id="59" presetID="10"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87;p7">
            <a:extLst>
              <a:ext uri="{FF2B5EF4-FFF2-40B4-BE49-F238E27FC236}">
                <a16:creationId xmlns:a16="http://schemas.microsoft.com/office/drawing/2014/main" id="{4D4230C7-EEE9-963C-7E17-7C774B8A4B66}"/>
              </a:ext>
            </a:extLst>
          </p:cNvPr>
          <p:cNvSpPr/>
          <p:nvPr/>
        </p:nvSpPr>
        <p:spPr>
          <a:xfrm>
            <a:off x="3135955" y="5091764"/>
            <a:ext cx="5632660" cy="1102790"/>
          </a:xfrm>
          <a:prstGeom prst="roundRect">
            <a:avLst>
              <a:gd name="adj" fmla="val 16667"/>
            </a:avLst>
          </a:prstGeom>
          <a:solidFill>
            <a:schemeClr val="lt1"/>
          </a:solidFill>
          <a:ln w="25400" cap="flat" cmpd="sng">
            <a:solidFill>
              <a:srgbClr val="F58220"/>
            </a:solidFill>
            <a:prstDash val="solid"/>
            <a:round/>
            <a:headEnd type="none" w="sm" len="sm"/>
            <a:tailEnd type="none" w="sm" len="sm"/>
          </a:ln>
        </p:spPr>
        <p:txBody>
          <a:bodyPr spcFirstLastPara="1" wrap="square" lIns="91425" tIns="45700" rIns="91425" bIns="45700" anchor="ctr" anchorCtr="0">
            <a:noAutofit/>
          </a:bodyPr>
          <a:lstStyle/>
          <a:p>
            <a:pPr lvl="0" algn="just">
              <a:lnSpc>
                <a:spcPct val="150000"/>
              </a:lnSpc>
              <a:buClr>
                <a:srgbClr val="000000"/>
              </a:buClr>
              <a:buSzPct val="100000"/>
            </a:pPr>
            <a:r>
              <a:rPr lang="en-US" sz="2000" dirty="0" err="1">
                <a:solidFill>
                  <a:schemeClr val="bg1"/>
                </a:solidFill>
                <a:latin typeface="UTM Avo" panose="02040603050506020204" pitchFamily="18" charset="0"/>
                <a:ea typeface="Calibri"/>
                <a:cs typeface="Calibri"/>
                <a:sym typeface="Calibri"/>
              </a:rPr>
              <a:t>Tác</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dụng</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của</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dấu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gạch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ngang</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đánh</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dấu</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các</a:t>
            </a:r>
            <a:r>
              <a:rPr lang="en-US" sz="2000" dirty="0">
                <a:solidFill>
                  <a:schemeClr val="bg1"/>
                </a:solidFill>
                <a:latin typeface="UTM Avo" panose="02040603050506020204" pitchFamily="18" charset="0"/>
                <a:ea typeface="Calibri"/>
                <a:cs typeface="Calibri"/>
                <a:sym typeface="Calibri"/>
              </a:rPr>
              <a:t> ý </a:t>
            </a:r>
            <a:r>
              <a:rPr lang="en-US" sz="2000" dirty="0" err="1">
                <a:solidFill>
                  <a:schemeClr val="bg1"/>
                </a:solidFill>
                <a:latin typeface="UTM Avo" panose="02040603050506020204" pitchFamily="18" charset="0"/>
                <a:ea typeface="Calibri"/>
                <a:cs typeface="Calibri"/>
                <a:sym typeface="Calibri"/>
              </a:rPr>
              <a:t>trong</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một</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đoạn</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liệt</a:t>
            </a:r>
            <a:r>
              <a:rPr lang="en-US" sz="2000" dirty="0">
                <a:solidFill>
                  <a:schemeClr val="bg1"/>
                </a:solidFill>
                <a:latin typeface="UTM Avo" panose="02040603050506020204" pitchFamily="18" charset="0"/>
                <a:ea typeface="Calibri"/>
                <a:cs typeface="Calibri"/>
                <a:sym typeface="Calibri"/>
              </a:rPr>
              <a:t> </a:t>
            </a:r>
            <a:r>
              <a:rPr lang="en-US" sz="2000" dirty="0" err="1">
                <a:solidFill>
                  <a:schemeClr val="bg1"/>
                </a:solidFill>
                <a:latin typeface="UTM Avo" panose="02040603050506020204" pitchFamily="18" charset="0"/>
                <a:ea typeface="Calibri"/>
                <a:cs typeface="Calibri"/>
                <a:sym typeface="Calibri"/>
              </a:rPr>
              <a:t>kê</a:t>
            </a:r>
            <a:r>
              <a:rPr lang="en-US" sz="2000" dirty="0">
                <a:solidFill>
                  <a:schemeClr val="bg1"/>
                </a:solidFill>
                <a:latin typeface="UTM Avo" panose="02040603050506020204" pitchFamily="18" charset="0"/>
                <a:ea typeface="Calibri"/>
                <a:cs typeface="Calibri"/>
                <a:sym typeface="Calibri"/>
              </a:rPr>
              <a:t>.</a:t>
            </a:r>
          </a:p>
        </p:txBody>
      </p:sp>
      <p:sp>
        <p:nvSpPr>
          <p:cNvPr id="7" name="Google Shape;156;p5">
            <a:extLst>
              <a:ext uri="{FF2B5EF4-FFF2-40B4-BE49-F238E27FC236}">
                <a16:creationId xmlns:a16="http://schemas.microsoft.com/office/drawing/2014/main" id="{0F5D8F95-F54C-6493-0AFA-A1A27E6B41FB}"/>
              </a:ext>
            </a:extLst>
          </p:cNvPr>
          <p:cNvSpPr txBox="1"/>
          <p:nvPr/>
        </p:nvSpPr>
        <p:spPr>
          <a:xfrm>
            <a:off x="224452" y="2036331"/>
            <a:ext cx="11743095" cy="2785338"/>
          </a:xfrm>
          <a:prstGeom prst="rect">
            <a:avLst/>
          </a:prstGeom>
          <a:noFill/>
          <a:ln>
            <a:noFill/>
          </a:ln>
        </p:spPr>
        <p:txBody>
          <a:bodyPr spcFirstLastPara="1" wrap="square" lIns="91425" tIns="45700" rIns="91425" bIns="45700" anchor="t" anchorCtr="0">
            <a:spAutoFit/>
          </a:bodyPr>
          <a:lstStyle/>
          <a:p>
            <a:pPr lvl="0" algn="ctr">
              <a:lnSpc>
                <a:spcPct val="125000"/>
              </a:lnSpc>
            </a:pPr>
            <a:r>
              <a:rPr lang="vi-VN" sz="2000" b="1" dirty="0">
                <a:solidFill>
                  <a:schemeClr val="dk1"/>
                </a:solidFill>
                <a:latin typeface="UTM Avo" panose="02040603050506020204" pitchFamily="18" charset="0"/>
                <a:ea typeface="Arial"/>
                <a:cs typeface="Arial"/>
                <a:sym typeface="Arial"/>
              </a:rPr>
              <a:t>Vườn rau trong nhà</a:t>
            </a:r>
          </a:p>
          <a:p>
            <a:pPr lvl="0">
              <a:lnSpc>
                <a:spcPct val="125000"/>
              </a:lnSpc>
            </a:pPr>
            <a:r>
              <a:rPr lang="vi-VN" sz="2000" dirty="0">
                <a:solidFill>
                  <a:schemeClr val="dk1"/>
                </a:solidFill>
                <a:latin typeface="UTM Avo" panose="02040603050506020204" pitchFamily="18" charset="0"/>
                <a:ea typeface="Arial"/>
                <a:cs typeface="Arial"/>
                <a:sym typeface="Arial"/>
              </a:rPr>
              <a:t>	Nếu nhà bạn không có vườn, bạn có thể trồng rau trong nhà. Cách làm như sau:</a:t>
            </a:r>
          </a:p>
          <a:p>
            <a:pPr lvl="0">
              <a:lnSpc>
                <a:spcPct val="125000"/>
              </a:lnSpc>
            </a:pPr>
            <a:r>
              <a:rPr lang="vi-VN" sz="2000" dirty="0">
                <a:solidFill>
                  <a:schemeClr val="dk1"/>
                </a:solidFill>
                <a:latin typeface="UTM Avo" panose="02040603050506020204" pitchFamily="18" charset="0"/>
                <a:ea typeface="Arial"/>
                <a:cs typeface="Arial"/>
                <a:sym typeface="Arial"/>
              </a:rPr>
              <a:t>- Bạn đi chợ và mua những loại cây rau dễ trồng như hành, tỏi, cải thìa, cần tây, rau mùi,…</a:t>
            </a:r>
          </a:p>
          <a:p>
            <a:pPr lvl="0">
              <a:lnSpc>
                <a:spcPct val="125000"/>
              </a:lnSpc>
            </a:pPr>
            <a:r>
              <a:rPr lang="vi-VN" sz="2000" dirty="0">
                <a:solidFill>
                  <a:schemeClr val="dk1"/>
                </a:solidFill>
                <a:latin typeface="UTM Avo" panose="02040603050506020204" pitchFamily="18" charset="0"/>
                <a:ea typeface="Arial"/>
                <a:cs typeface="Arial"/>
                <a:sym typeface="Arial"/>
              </a:rPr>
              <a:t>- Bạn lấy phần gốc cây rau, cho vào li, bình, vỏ hộp hay chậu nhỏ, rồi cho một ít nước vào.</a:t>
            </a:r>
          </a:p>
          <a:p>
            <a:pPr lvl="0">
              <a:lnSpc>
                <a:spcPct val="125000"/>
              </a:lnSpc>
            </a:pPr>
            <a:r>
              <a:rPr lang="vi-VN" sz="2000" dirty="0">
                <a:solidFill>
                  <a:schemeClr val="dk1"/>
                </a:solidFill>
                <a:latin typeface="UTM Avo" panose="02040603050506020204" pitchFamily="18" charset="0"/>
                <a:ea typeface="Arial"/>
                <a:cs typeface="Arial"/>
                <a:sym typeface="Arial"/>
              </a:rPr>
              <a:t>- Khi cây rau mọc rễ hoặc lên chồi non, bạn mang ra trồng trong chậu có đất.</a:t>
            </a:r>
          </a:p>
          <a:p>
            <a:pPr lvl="0">
              <a:lnSpc>
                <a:spcPct val="125000"/>
              </a:lnSpc>
            </a:pPr>
            <a:r>
              <a:rPr lang="vi-VN" sz="2000" dirty="0">
                <a:solidFill>
                  <a:schemeClr val="dk1"/>
                </a:solidFill>
                <a:latin typeface="UTM Avo" panose="02040603050506020204" pitchFamily="18" charset="0"/>
                <a:ea typeface="Arial"/>
                <a:cs typeface="Arial"/>
                <a:sym typeface="Arial"/>
              </a:rPr>
              <a:t>	Như vậy, bạn đã có một chậu cây mà không cần phải mua hạt giống.</a:t>
            </a:r>
            <a:endParaRPr lang="en-US" sz="2000" dirty="0">
              <a:solidFill>
                <a:schemeClr val="dk1"/>
              </a:solidFill>
              <a:latin typeface="UTM Avo" panose="02040603050506020204" pitchFamily="18" charset="0"/>
              <a:ea typeface="Arial"/>
              <a:cs typeface="Arial"/>
              <a:sym typeface="Arial"/>
            </a:endParaRPr>
          </a:p>
          <a:p>
            <a:pPr lvl="0" algn="r">
              <a:lnSpc>
                <a:spcPct val="125000"/>
              </a:lnSpc>
            </a:pPr>
            <a:r>
              <a:rPr lang="en-US" sz="2000" dirty="0">
                <a:solidFill>
                  <a:schemeClr val="dk1"/>
                </a:solidFill>
                <a:latin typeface="UTM Avo" panose="02040603050506020204" pitchFamily="18" charset="0"/>
                <a:ea typeface="Arial"/>
                <a:cs typeface="Arial"/>
                <a:sym typeface="Arial"/>
              </a:rPr>
              <a:t>Theo PHƯỚC MỸ</a:t>
            </a:r>
            <a:endParaRPr lang="vi-VN" sz="2000" dirty="0">
              <a:solidFill>
                <a:schemeClr val="dk1"/>
              </a:solidFill>
              <a:latin typeface="UTM Avo" panose="02040603050506020204" pitchFamily="18" charset="0"/>
              <a:ea typeface="Arial"/>
              <a:cs typeface="Arial"/>
              <a:sym typeface="Arial"/>
            </a:endParaRPr>
          </a:p>
        </p:txBody>
      </p:sp>
      <p:sp>
        <p:nvSpPr>
          <p:cNvPr id="2" name="Google Shape;173;p7">
            <a:extLst>
              <a:ext uri="{FF2B5EF4-FFF2-40B4-BE49-F238E27FC236}">
                <a16:creationId xmlns:a16="http://schemas.microsoft.com/office/drawing/2014/main" id="{08D6AC10-0BE5-8176-66AD-D736B1E7E8E7}"/>
              </a:ext>
            </a:extLst>
          </p:cNvPr>
          <p:cNvSpPr txBox="1"/>
          <p:nvPr/>
        </p:nvSpPr>
        <p:spPr>
          <a:xfrm>
            <a:off x="101600" y="1655061"/>
            <a:ext cx="7737383" cy="461665"/>
          </a:xfrm>
          <a:prstGeom prst="rect">
            <a:avLst/>
          </a:prstGeom>
          <a:noFill/>
          <a:ln>
            <a:noFill/>
          </a:ln>
        </p:spPr>
        <p:txBody>
          <a:bodyPr spcFirstLastPara="1" wrap="square" lIns="0" tIns="0" rIns="0" bIns="0" anchor="t" anchorCtr="0">
            <a:spAutoFit/>
          </a:bodyPr>
          <a:lstStyle/>
          <a:p>
            <a:pPr algn="ctr">
              <a:lnSpc>
                <a:spcPct val="150000"/>
              </a:lnSpc>
            </a:pPr>
            <a:r>
              <a:rPr lang="en-US" sz="2000" b="1" dirty="0">
                <a:solidFill>
                  <a:schemeClr val="bg1"/>
                </a:solidFill>
                <a:latin typeface="UTM Avo" panose="02040603050506020204" pitchFamily="18" charset="0"/>
                <a:ea typeface="Arial"/>
                <a:cs typeface="Arial"/>
                <a:sym typeface="Arial"/>
              </a:rPr>
              <a:t>2. </a:t>
            </a:r>
            <a:r>
              <a:rPr lang="vi-VN" sz="2000" dirty="0">
                <a:solidFill>
                  <a:schemeClr val="dk1"/>
                </a:solidFill>
                <a:latin typeface="UTM Avo" panose="02040603050506020204" pitchFamily="18" charset="0"/>
                <a:ea typeface="Arial"/>
                <a:cs typeface="Arial"/>
                <a:sym typeface="Arial"/>
              </a:rPr>
              <a:t>Trong bài đọc trên, các dấu gạch ngang có tác dụng gì?</a:t>
            </a:r>
            <a:endParaRPr lang="vi-VN" sz="2000" dirty="0">
              <a:solidFill>
                <a:schemeClr val="dk1"/>
              </a:solidFill>
              <a:latin typeface="UTM Avo" panose="02040603050506020204" pitchFamily="18" charset="0"/>
              <a:ea typeface="Arial"/>
              <a:cs typeface="Arial"/>
            </a:endParaRPr>
          </a:p>
        </p:txBody>
      </p:sp>
      <p:sp>
        <p:nvSpPr>
          <p:cNvPr id="3" name="Rectangle 2">
            <a:extLst>
              <a:ext uri="{FF2B5EF4-FFF2-40B4-BE49-F238E27FC236}">
                <a16:creationId xmlns:a16="http://schemas.microsoft.com/office/drawing/2014/main" id="{5EB27433-82C1-7511-EAAF-9652C8FE6162}"/>
              </a:ext>
            </a:extLst>
          </p:cNvPr>
          <p:cNvSpPr/>
          <p:nvPr/>
        </p:nvSpPr>
        <p:spPr>
          <a:xfrm>
            <a:off x="101600" y="2783840"/>
            <a:ext cx="365760" cy="143764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A09AD32C-EF18-5766-F045-01D58C35E245}"/>
              </a:ext>
            </a:extLst>
          </p:cNvPr>
          <p:cNvCxnSpPr>
            <a:cxnSpLocks/>
            <a:stCxn id="3" idx="2"/>
          </p:cNvCxnSpPr>
          <p:nvPr/>
        </p:nvCxnSpPr>
        <p:spPr>
          <a:xfrm>
            <a:off x="284480" y="4221480"/>
            <a:ext cx="0" cy="1396683"/>
          </a:xfrm>
          <a:prstGeom prst="line">
            <a:avLst/>
          </a:prstGeom>
          <a:ln w="19050"/>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CC64A43E-EE38-D20C-2FA3-2C517B635DBE}"/>
              </a:ext>
            </a:extLst>
          </p:cNvPr>
          <p:cNvCxnSpPr>
            <a:cxnSpLocks/>
            <a:endCxn id="4" idx="1"/>
          </p:cNvCxnSpPr>
          <p:nvPr/>
        </p:nvCxnSpPr>
        <p:spPr>
          <a:xfrm>
            <a:off x="284480" y="5615004"/>
            <a:ext cx="2851475" cy="2815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86638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2" grpId="0"/>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56;p5">
            <a:extLst>
              <a:ext uri="{FF2B5EF4-FFF2-40B4-BE49-F238E27FC236}">
                <a16:creationId xmlns:a16="http://schemas.microsoft.com/office/drawing/2014/main" id="{0F5D8F95-F54C-6493-0AFA-A1A27E6B41FB}"/>
              </a:ext>
            </a:extLst>
          </p:cNvPr>
          <p:cNvSpPr txBox="1"/>
          <p:nvPr/>
        </p:nvSpPr>
        <p:spPr>
          <a:xfrm>
            <a:off x="399496" y="2748601"/>
            <a:ext cx="10874896" cy="2785338"/>
          </a:xfrm>
          <a:prstGeom prst="rect">
            <a:avLst/>
          </a:prstGeom>
          <a:noFill/>
          <a:ln>
            <a:noFill/>
          </a:ln>
        </p:spPr>
        <p:txBody>
          <a:bodyPr spcFirstLastPara="1" wrap="square" lIns="91425" tIns="45700" rIns="91425" bIns="45700" anchor="t" anchorCtr="0">
            <a:spAutoFit/>
          </a:bodyPr>
          <a:lstStyle/>
          <a:p>
            <a:pPr lvl="0" algn="ctr">
              <a:lnSpc>
                <a:spcPct val="125000"/>
              </a:lnSpc>
            </a:pPr>
            <a:r>
              <a:rPr lang="en-US" sz="2000" dirty="0">
                <a:solidFill>
                  <a:schemeClr val="dk1"/>
                </a:solidFill>
                <a:latin typeface="UTM Avo" panose="02040603050506020204" pitchFamily="18" charset="0"/>
                <a:ea typeface="Arial"/>
                <a:cs typeface="Arial"/>
                <a:sym typeface="Arial"/>
              </a:rPr>
              <a:t>	</a:t>
            </a:r>
            <a:r>
              <a:rPr lang="en-US" sz="2000" b="1" dirty="0" err="1">
                <a:solidFill>
                  <a:schemeClr val="dk1"/>
                </a:solidFill>
                <a:latin typeface="UTM Avo" panose="02040603050506020204" pitchFamily="18" charset="0"/>
                <a:ea typeface="Arial"/>
                <a:cs typeface="Arial"/>
                <a:sym typeface="Arial"/>
              </a:rPr>
              <a:t>Gợi</a:t>
            </a:r>
            <a:r>
              <a:rPr lang="en-US" sz="2000" b="1" dirty="0">
                <a:solidFill>
                  <a:schemeClr val="dk1"/>
                </a:solidFill>
                <a:latin typeface="UTM Avo" panose="02040603050506020204" pitchFamily="18" charset="0"/>
                <a:ea typeface="Arial"/>
                <a:cs typeface="Arial"/>
                <a:sym typeface="Arial"/>
              </a:rPr>
              <a:t> ý:</a:t>
            </a:r>
          </a:p>
          <a:p>
            <a:pPr lvl="0" algn="just">
              <a:lnSpc>
                <a:spcPct val="125000"/>
              </a:lnSpc>
            </a:pPr>
            <a:r>
              <a:rPr lang="en-US" sz="2000" dirty="0">
                <a:solidFill>
                  <a:schemeClr val="dk1"/>
                </a:solidFill>
                <a:latin typeface="UTM Avo" panose="02040603050506020204" pitchFamily="18" charset="0"/>
                <a:ea typeface="Arial"/>
                <a:cs typeface="Arial"/>
                <a:sym typeface="Arial"/>
              </a:rPr>
              <a:t>	</a:t>
            </a:r>
            <a:r>
              <a:rPr lang="vi-VN" sz="2000" dirty="0">
                <a:solidFill>
                  <a:schemeClr val="dk1"/>
                </a:solidFill>
                <a:latin typeface="UTM Avo" panose="02040603050506020204" pitchFamily="18" charset="0"/>
                <a:ea typeface="Arial"/>
                <a:cs typeface="Arial"/>
                <a:sym typeface="Arial"/>
              </a:rPr>
              <a:t>Nhà em có một khu vườn nhỏ ở đó bố em trồng rất nhiều các loại rau củ quả giàu dinh dưỡng. Trong đó, em thích nhất là cây rau bắp cải. Những cây bắp cải non thì bé bé, tròn trĩnh trông thật đáng yêu. Còn những cây lớn hơn sẽ được bao phủ bởi các lớp lá già màu xanh thẫm nở bung ra như muốn bảo vệ cho lớp lá non cuộn chặt ở bên trong. Em rất thích ăn bắp cải vì nó không chỉ ngon, ngọt mà còn cung cấp cho chúng ta rất nhiều dinh dưỡng có ích cho cơ thể.    </a:t>
            </a:r>
          </a:p>
        </p:txBody>
      </p:sp>
      <p:sp>
        <p:nvSpPr>
          <p:cNvPr id="2" name="Google Shape;173;p7">
            <a:extLst>
              <a:ext uri="{FF2B5EF4-FFF2-40B4-BE49-F238E27FC236}">
                <a16:creationId xmlns:a16="http://schemas.microsoft.com/office/drawing/2014/main" id="{08D6AC10-0BE5-8176-66AD-D736B1E7E8E7}"/>
              </a:ext>
            </a:extLst>
          </p:cNvPr>
          <p:cNvSpPr txBox="1"/>
          <p:nvPr/>
        </p:nvSpPr>
        <p:spPr>
          <a:xfrm>
            <a:off x="479394" y="1708782"/>
            <a:ext cx="8149701" cy="923330"/>
          </a:xfrm>
          <a:prstGeom prst="rect">
            <a:avLst/>
          </a:prstGeom>
          <a:noFill/>
          <a:ln>
            <a:noFill/>
          </a:ln>
        </p:spPr>
        <p:txBody>
          <a:bodyPr spcFirstLastPara="1" wrap="square" lIns="0" tIns="0" rIns="0" bIns="0" anchor="t" anchorCtr="0">
            <a:spAutoFit/>
          </a:bodyPr>
          <a:lstStyle/>
          <a:p>
            <a:pPr lvl="0">
              <a:lnSpc>
                <a:spcPct val="150000"/>
              </a:lnSpc>
            </a:pPr>
            <a:r>
              <a:rPr lang="en-US" sz="2000" b="1" dirty="0">
                <a:solidFill>
                  <a:schemeClr val="bg1"/>
                </a:solidFill>
                <a:latin typeface="UTM Avo" panose="02040603050506020204" pitchFamily="18" charset="0"/>
                <a:ea typeface="Arial"/>
                <a:cs typeface="Arial"/>
                <a:sym typeface="Arial"/>
              </a:rPr>
              <a:t>3. </a:t>
            </a:r>
            <a:r>
              <a:rPr lang="vi-VN" sz="2000" dirty="0">
                <a:solidFill>
                  <a:schemeClr val="dk1"/>
                </a:solidFill>
                <a:latin typeface="UTM Avo" panose="02040603050506020204" pitchFamily="18" charset="0"/>
                <a:ea typeface="Arial"/>
                <a:cs typeface="Arial"/>
                <a:sym typeface="Arial"/>
              </a:rPr>
              <a:t>Viết đoạn văn ngắn về một cây rau (hoặc món ăn) em thích. Gạch dưới một danh từ trong đoạn văn đó.</a:t>
            </a:r>
            <a:endParaRPr lang="en-US" sz="2000" b="1" dirty="0">
              <a:solidFill>
                <a:schemeClr val="bg1"/>
              </a:solidFill>
              <a:latin typeface="UTM Avo" panose="02040603050506020204" pitchFamily="18" charset="0"/>
              <a:ea typeface="Arial"/>
              <a:cs typeface="Arial"/>
              <a:sym typeface="Arial"/>
            </a:endParaRPr>
          </a:p>
        </p:txBody>
      </p:sp>
      <p:cxnSp>
        <p:nvCxnSpPr>
          <p:cNvPr id="5" name="Straight Connector 4">
            <a:extLst>
              <a:ext uri="{FF2B5EF4-FFF2-40B4-BE49-F238E27FC236}">
                <a16:creationId xmlns:a16="http://schemas.microsoft.com/office/drawing/2014/main" id="{04FC0452-F9AB-D772-5E2F-4DF3D7D4E91B}"/>
              </a:ext>
            </a:extLst>
          </p:cNvPr>
          <p:cNvCxnSpPr>
            <a:cxnSpLocks/>
          </p:cNvCxnSpPr>
          <p:nvPr/>
        </p:nvCxnSpPr>
        <p:spPr>
          <a:xfrm>
            <a:off x="7080603" y="3890475"/>
            <a:ext cx="93593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2918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iếng việt (7)">
            <a:extLst>
              <a:ext uri="{FF2B5EF4-FFF2-40B4-BE49-F238E27FC236}">
                <a16:creationId xmlns:a16="http://schemas.microsoft.com/office/drawing/2014/main" id="{B05F286D-9BD3-4D96-2353-5F9531650FF5}"/>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6413"/>
          </a:xfrm>
          <a:prstGeom prst="rect">
            <a:avLst/>
          </a:prstGeom>
        </p:spPr>
      </p:pic>
      <p:grpSp>
        <p:nvGrpSpPr>
          <p:cNvPr id="2" name="Group 1">
            <a:extLst>
              <a:ext uri="{FF2B5EF4-FFF2-40B4-BE49-F238E27FC236}">
                <a16:creationId xmlns:a16="http://schemas.microsoft.com/office/drawing/2014/main" id="{6A9D6555-968B-E8B6-C3C7-7A3115E1B4D8}"/>
              </a:ext>
            </a:extLst>
          </p:cNvPr>
          <p:cNvGrpSpPr/>
          <p:nvPr/>
        </p:nvGrpSpPr>
        <p:grpSpPr>
          <a:xfrm>
            <a:off x="10866032" y="746200"/>
            <a:ext cx="1216041" cy="1432566"/>
            <a:chOff x="930253" y="1555705"/>
            <a:chExt cx="1279160" cy="1432566"/>
          </a:xfrm>
        </p:grpSpPr>
        <p:pic>
          <p:nvPicPr>
            <p:cNvPr id="4" name="Picture 3">
              <a:hlinkClick r:id="rId3"/>
              <a:extLst>
                <a:ext uri="{FF2B5EF4-FFF2-40B4-BE49-F238E27FC236}">
                  <a16:creationId xmlns:a16="http://schemas.microsoft.com/office/drawing/2014/main" id="{16367E3D-CEAB-EC12-9645-BCB9EA2E79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5" name="TextBox 4">
              <a:extLst>
                <a:ext uri="{FF2B5EF4-FFF2-40B4-BE49-F238E27FC236}">
                  <a16:creationId xmlns:a16="http://schemas.microsoft.com/office/drawing/2014/main" id="{8ADFD9B5-1E77-C074-AD05-FF7AA72C191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2" descr="Chú Mèo Hồng, Con Mèo Hồng, Chú Mèo Ngộ Nghĩnh 5 - KhoThietKe.Net">
            <a:extLst>
              <a:ext uri="{FF2B5EF4-FFF2-40B4-BE49-F238E27FC236}">
                <a16:creationId xmlns:a16="http://schemas.microsoft.com/office/drawing/2014/main" id="{059E55D6-6147-1B52-7FD3-488B8FDB225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7800475" y="1725021"/>
            <a:ext cx="1511165" cy="120827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ú Mèo Hồng, Con Mèo Hồng, Chú Mèo Ngộ Nghĩnh 5 - KhoThietKe.Net">
            <a:extLst>
              <a:ext uri="{FF2B5EF4-FFF2-40B4-BE49-F238E27FC236}">
                <a16:creationId xmlns:a16="http://schemas.microsoft.com/office/drawing/2014/main" id="{2CB5BFE8-8775-8CE6-60B7-F7673DE23D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245" r="18035" b="42202"/>
          <a:stretch/>
        </p:blipFill>
        <p:spPr bwMode="auto">
          <a:xfrm>
            <a:off x="2437596" y="1725022"/>
            <a:ext cx="1511165" cy="120827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FE76EED7-5E94-41AC-9BF8-D886404C870F}"/>
              </a:ext>
            </a:extLst>
          </p:cNvPr>
          <p:cNvSpPr/>
          <p:nvPr/>
        </p:nvSpPr>
        <p:spPr>
          <a:xfrm>
            <a:off x="683393"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Ôn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tập</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các</a:t>
            </a:r>
            <a:r>
              <a:rPr lang="en-US" sz="2400" dirty="0">
                <a:solidFill>
                  <a:schemeClr val="accent2"/>
                </a:solidFill>
                <a:latin typeface="UTM Avo" panose="02040603050506020204" pitchFamily="18" charset="0"/>
              </a:rPr>
              <a:t> </a:t>
            </a:r>
          </a:p>
          <a:p>
            <a:pPr algn="ctr"/>
            <a:r>
              <a:rPr lang="en-US" sz="2400" dirty="0" err="1">
                <a:solidFill>
                  <a:schemeClr val="accent2"/>
                </a:solidFill>
                <a:latin typeface="UTM Avo" panose="02040603050506020204" pitchFamily="18" charset="0"/>
              </a:rPr>
              <a:t>kiến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thức</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đã</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học</a:t>
            </a:r>
            <a:endParaRPr lang="en-US" sz="2400" dirty="0">
              <a:solidFill>
                <a:schemeClr val="accent2"/>
              </a:solidFill>
              <a:latin typeface="UTM Avo" panose="02040603050506020204" pitchFamily="18" charset="0"/>
            </a:endParaRPr>
          </a:p>
        </p:txBody>
      </p:sp>
      <p:sp>
        <p:nvSpPr>
          <p:cNvPr id="4" name="Rectangle: Rounded Corners 3">
            <a:extLst>
              <a:ext uri="{FF2B5EF4-FFF2-40B4-BE49-F238E27FC236}">
                <a16:creationId xmlns:a16="http://schemas.microsoft.com/office/drawing/2014/main" id="{74203F28-C0A7-BF6B-0E20-7AC524112434}"/>
              </a:ext>
            </a:extLst>
          </p:cNvPr>
          <p:cNvSpPr/>
          <p:nvPr/>
        </p:nvSpPr>
        <p:spPr>
          <a:xfrm>
            <a:off x="5953225" y="2933299"/>
            <a:ext cx="5019573" cy="1799924"/>
          </a:xfrm>
          <a:prstGeom prst="roundRect">
            <a:avLst>
              <a:gd name="adj" fmla="val 50000"/>
            </a:avLst>
          </a:prstGeom>
          <a:solidFill>
            <a:schemeClr val="accent2">
              <a:lumMod val="20000"/>
              <a:lumOff val="80000"/>
            </a:schemeClr>
          </a:solid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accent2"/>
                </a:solidFill>
                <a:latin typeface="UTM Avo" panose="02040603050506020204" pitchFamily="18" charset="0"/>
              </a:rPr>
              <a:t>Chuẩn</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bị</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nội</a:t>
            </a:r>
            <a:r>
              <a:rPr lang="en-US" sz="2400" dirty="0">
                <a:solidFill>
                  <a:schemeClr val="accent2"/>
                </a:solidFill>
                <a:latin typeface="UTM Avo" panose="02040603050506020204" pitchFamily="18" charset="0"/>
              </a:rPr>
              <a:t> dung </a:t>
            </a:r>
            <a:r>
              <a:rPr lang="en-US" sz="2400" dirty="0" err="1">
                <a:solidFill>
                  <a:schemeClr val="accent2"/>
                </a:solidFill>
                <a:latin typeface="UTM Avo" panose="02040603050506020204" pitchFamily="18" charset="0"/>
              </a:rPr>
              <a:t>tiết</a:t>
            </a:r>
            <a:r>
              <a:rPr lang="en-US" sz="2400" dirty="0">
                <a:solidFill>
                  <a:schemeClr val="accent2"/>
                </a:solidFill>
                <a:latin typeface="UTM Avo" panose="02040603050506020204" pitchFamily="18" charset="0"/>
              </a:rPr>
              <a:t> </a:t>
            </a:r>
            <a:r>
              <a:rPr lang="en-US" sz="2400" dirty="0" err="1">
                <a:solidFill>
                  <a:schemeClr val="accent2"/>
                </a:solidFill>
                <a:latin typeface="UTM Avo" panose="02040603050506020204" pitchFamily="18" charset="0"/>
              </a:rPr>
              <a:t>sau</a:t>
            </a:r>
            <a:r>
              <a:rPr lang="en-US" sz="2400"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Ôn</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tập</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giữa</a:t>
            </a:r>
            <a:r>
              <a:rPr lang="en-US" sz="2400" b="1" dirty="0">
                <a:solidFill>
                  <a:schemeClr val="accent2"/>
                </a:solidFill>
                <a:latin typeface="UTM Avo" panose="02040603050506020204" pitchFamily="18" charset="0"/>
              </a:rPr>
              <a:t> </a:t>
            </a:r>
            <a:r>
              <a:rPr lang="en-US" sz="2400" b="1" dirty="0" err="1">
                <a:solidFill>
                  <a:schemeClr val="accent2"/>
                </a:solidFill>
                <a:latin typeface="UTM Avo" panose="02040603050506020204" pitchFamily="18" charset="0"/>
              </a:rPr>
              <a:t>kì</a:t>
            </a:r>
            <a:r>
              <a:rPr lang="en-US" sz="2400" b="1" dirty="0">
                <a:solidFill>
                  <a:schemeClr val="accent2"/>
                </a:solidFill>
                <a:latin typeface="UTM Avo" panose="02040603050506020204" pitchFamily="18" charset="0"/>
              </a:rPr>
              <a:t> 1 </a:t>
            </a:r>
          </a:p>
          <a:p>
            <a:pPr algn="ctr"/>
            <a:r>
              <a:rPr lang="en-US" sz="2400" b="1" dirty="0">
                <a:solidFill>
                  <a:schemeClr val="accent2"/>
                </a:solidFill>
                <a:latin typeface="UTM Avo" panose="02040603050506020204" pitchFamily="18" charset="0"/>
              </a:rPr>
              <a:t>(</a:t>
            </a:r>
            <a:r>
              <a:rPr lang="en-US" sz="2400" b="1" dirty="0" err="1">
                <a:solidFill>
                  <a:schemeClr val="accent2"/>
                </a:solidFill>
                <a:latin typeface="UTM Avo" panose="02040603050506020204" pitchFamily="18" charset="0"/>
              </a:rPr>
              <a:t>Tiết</a:t>
            </a:r>
            <a:r>
              <a:rPr lang="en-US" sz="2400" b="1" dirty="0">
                <a:solidFill>
                  <a:schemeClr val="accent2"/>
                </a:solidFill>
                <a:latin typeface="UTM Avo" panose="02040603050506020204" pitchFamily="18" charset="0"/>
              </a:rPr>
              <a:t> 2)</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7-Bài viết 1-Luyện tập tả cây cối</Template>
  <TotalTime>134</TotalTime>
  <Words>1017</Words>
  <Application>Microsoft Office PowerPoint</Application>
  <PresentationFormat>Widescreen</PresentationFormat>
  <Paragraphs>89</Paragraphs>
  <Slides>15</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15</vt:i4>
      </vt:variant>
    </vt:vector>
  </HeadingPairs>
  <TitlesOfParts>
    <vt:vector size="23" baseType="lpstr">
      <vt:lpstr>Calibri</vt:lpstr>
      <vt:lpstr>Arial</vt:lpstr>
      <vt:lpstr>UTM Avo</vt:lpstr>
      <vt:lpstr>iCiel Cadena</vt:lpstr>
      <vt:lpstr>Calibri Light</vt:lpstr>
      <vt:lpstr>Office Theme</vt:lpstr>
      <vt:lpstr>2_Office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14</cp:revision>
  <dcterms:created xsi:type="dcterms:W3CDTF">2023-10-25T08:21:17Z</dcterms:created>
  <dcterms:modified xsi:type="dcterms:W3CDTF">2023-10-30T03:43:30Z</dcterms:modified>
</cp:coreProperties>
</file>