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Lst>
  <p:notesMasterIdLst>
    <p:notesMasterId r:id="rId26"/>
  </p:notesMasterIdLst>
  <p:sldIdLst>
    <p:sldId id="256" r:id="rId5"/>
    <p:sldId id="257" r:id="rId6"/>
    <p:sldId id="307" r:id="rId7"/>
    <p:sldId id="290" r:id="rId8"/>
    <p:sldId id="291" r:id="rId9"/>
    <p:sldId id="292" r:id="rId10"/>
    <p:sldId id="293" r:id="rId11"/>
    <p:sldId id="308" r:id="rId12"/>
    <p:sldId id="261" r:id="rId13"/>
    <p:sldId id="262" r:id="rId14"/>
    <p:sldId id="309" r:id="rId15"/>
    <p:sldId id="310" r:id="rId16"/>
    <p:sldId id="311" r:id="rId17"/>
    <p:sldId id="312" r:id="rId18"/>
    <p:sldId id="313" r:id="rId19"/>
    <p:sldId id="263" r:id="rId20"/>
    <p:sldId id="314" r:id="rId21"/>
    <p:sldId id="264" r:id="rId22"/>
    <p:sldId id="265" r:id="rId23"/>
    <p:sldId id="266" r:id="rId24"/>
    <p:sldId id="275"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ambria Math" panose="02040503050406030204" pitchFamily="18" charset="0"/>
      <p:regular r:id="rId33"/>
    </p:embeddedFont>
    <p:embeddedFont>
      <p:font typeface="UTM Avo" panose="02040603050506020204" pitchFamily="18"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5FD"/>
    <a:srgbClr val="E6E6E6"/>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5" autoAdjust="0"/>
    <p:restoredTop sz="94660"/>
  </p:normalViewPr>
  <p:slideViewPr>
    <p:cSldViewPr snapToGrid="0">
      <p:cViewPr varScale="1">
        <p:scale>
          <a:sx n="108" d="100"/>
          <a:sy n="108" d="100"/>
        </p:scale>
        <p:origin x="13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customschemas.google.com/relationships/presentationmetadata" Target="meta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BALO ĐỂ TIẾP TỤC.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028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BALO ĐỂ QUAY LẠI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772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ĐẢO ĐỂ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089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BALO ĐỂ QUAY LẠI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2104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dirty="0"/>
              <a:t>BẤM VÀO ĐẢO ĐỂ QUAY LẠI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318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5430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7709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8092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7825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3633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945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3537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809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786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24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41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6136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1693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64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833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327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54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C8C7-81CD-F514-2A64-9D4D654172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FA526D51-8F2B-B8CD-422A-8DF377858D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B44CEDCC-D00A-9787-040F-672274B21B25}"/>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39503261-7BB3-A2C4-47D4-0AD26296FF00}"/>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F26945FB-32B2-4D27-7204-978AF173B4DD}"/>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1211694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C944-6603-9709-72CF-D3894BCBB043}"/>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D710F82-BBEC-6712-F117-A2C986608A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9783A505-C3DD-89A8-E0C7-CAAD060D0318}"/>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CD23D2F9-6603-80A1-9B50-066A97C9854D}"/>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59E8A8F7-00B9-357F-DF7E-7A2155A1E58E}"/>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750940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4DD5-98E1-6333-A5A7-7B4BB8036A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DA59D700-377E-65DC-2FA6-E00DC05471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F500E6-598B-011C-8A0A-7462BFBAE251}"/>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04D75B3F-FF20-12B1-867D-95C26A2AA3AE}"/>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0D3995F5-0E17-37B0-A067-5A393EF002F7}"/>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33287023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8DCD-0A63-D8A9-0D54-DAA20ACD618A}"/>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A87C81D9-147E-7E14-E4C3-EA087004FA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3130CCF4-5BBA-3CAD-CEF1-F79F0913D0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7FDB8FF5-7E2E-729E-0DAE-19EB2987C551}"/>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6" name="Footer Placeholder 5">
            <a:extLst>
              <a:ext uri="{FF2B5EF4-FFF2-40B4-BE49-F238E27FC236}">
                <a16:creationId xmlns:a16="http://schemas.microsoft.com/office/drawing/2014/main" id="{FC17D848-29D6-1E93-CFFA-9F62D6A499A6}"/>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BB8BABF3-163A-CD93-BA32-65CF8A340F8C}"/>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5716727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2D85-1EBC-2EE0-A5CF-FEB590D45673}"/>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A1A82D93-7F81-7495-D8C1-21318FE9E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72C5E4-4884-8F8A-887A-DB157A8BD4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2B7449AB-FD85-F1DE-9A91-3E52AF825A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0951C-E95C-E261-7338-C38B8F90B5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B6EDEF50-D734-4D46-400F-897660FAB260}"/>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8" name="Footer Placeholder 7">
            <a:extLst>
              <a:ext uri="{FF2B5EF4-FFF2-40B4-BE49-F238E27FC236}">
                <a16:creationId xmlns:a16="http://schemas.microsoft.com/office/drawing/2014/main" id="{3B7DD5B2-6550-4B7C-E68D-AA289BE909A1}"/>
              </a:ext>
            </a:extLst>
          </p:cNvPr>
          <p:cNvSpPr>
            <a:spLocks noGrp="1"/>
          </p:cNvSpPr>
          <p:nvPr>
            <p:ph type="ftr" sz="quarter" idx="11"/>
          </p:nvPr>
        </p:nvSpPr>
        <p:spPr/>
        <p:txBody>
          <a:bodyPr/>
          <a:lstStyle/>
          <a:p>
            <a:endParaRPr lang="en-VN"/>
          </a:p>
        </p:txBody>
      </p:sp>
      <p:sp>
        <p:nvSpPr>
          <p:cNvPr id="9" name="Slide Number Placeholder 8">
            <a:extLst>
              <a:ext uri="{FF2B5EF4-FFF2-40B4-BE49-F238E27FC236}">
                <a16:creationId xmlns:a16="http://schemas.microsoft.com/office/drawing/2014/main" id="{20786CCF-794F-E5DE-8E93-497D2FC83B9F}"/>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1797774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E36B-286E-EBCB-38B5-B3A85E6BA2A8}"/>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49D9EEAA-AD4C-4987-F15D-6638A448FED0}"/>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4" name="Footer Placeholder 3">
            <a:extLst>
              <a:ext uri="{FF2B5EF4-FFF2-40B4-BE49-F238E27FC236}">
                <a16:creationId xmlns:a16="http://schemas.microsoft.com/office/drawing/2014/main" id="{B8279D95-D5DC-A77E-852B-2CE8E284AC82}"/>
              </a:ext>
            </a:extLst>
          </p:cNvPr>
          <p:cNvSpPr>
            <a:spLocks noGrp="1"/>
          </p:cNvSpPr>
          <p:nvPr>
            <p:ph type="ftr" sz="quarter" idx="11"/>
          </p:nvPr>
        </p:nvSpPr>
        <p:spPr/>
        <p:txBody>
          <a:bodyPr/>
          <a:lstStyle/>
          <a:p>
            <a:endParaRPr lang="en-VN"/>
          </a:p>
        </p:txBody>
      </p:sp>
      <p:sp>
        <p:nvSpPr>
          <p:cNvPr id="5" name="Slide Number Placeholder 4">
            <a:extLst>
              <a:ext uri="{FF2B5EF4-FFF2-40B4-BE49-F238E27FC236}">
                <a16:creationId xmlns:a16="http://schemas.microsoft.com/office/drawing/2014/main" id="{2204425A-E553-6986-9313-7DEB6DDF36E7}"/>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3807284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6223F1-EF04-B7CA-D1F0-DB411A970F64}"/>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3" name="Footer Placeholder 2">
            <a:extLst>
              <a:ext uri="{FF2B5EF4-FFF2-40B4-BE49-F238E27FC236}">
                <a16:creationId xmlns:a16="http://schemas.microsoft.com/office/drawing/2014/main" id="{3DE4048B-4CF6-0DA0-EA62-7F0484248CC2}"/>
              </a:ext>
            </a:extLst>
          </p:cNvPr>
          <p:cNvSpPr>
            <a:spLocks noGrp="1"/>
          </p:cNvSpPr>
          <p:nvPr>
            <p:ph type="ftr" sz="quarter" idx="11"/>
          </p:nvPr>
        </p:nvSpPr>
        <p:spPr/>
        <p:txBody>
          <a:bodyPr/>
          <a:lstStyle/>
          <a:p>
            <a:endParaRPr lang="en-VN"/>
          </a:p>
        </p:txBody>
      </p:sp>
      <p:sp>
        <p:nvSpPr>
          <p:cNvPr id="4" name="Slide Number Placeholder 3">
            <a:extLst>
              <a:ext uri="{FF2B5EF4-FFF2-40B4-BE49-F238E27FC236}">
                <a16:creationId xmlns:a16="http://schemas.microsoft.com/office/drawing/2014/main" id="{C25FB3FA-4769-5749-3D92-8B3C2562EAFE}"/>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264118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238D-CEF7-1A06-4B9C-AF5A83886D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526E6184-AF31-F000-AF19-8082436AE6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8DB5D586-F3BE-EEF5-8A02-3747EF720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AB200-8EE7-B23D-4254-60F5499A2B03}"/>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6" name="Footer Placeholder 5">
            <a:extLst>
              <a:ext uri="{FF2B5EF4-FFF2-40B4-BE49-F238E27FC236}">
                <a16:creationId xmlns:a16="http://schemas.microsoft.com/office/drawing/2014/main" id="{64101FD2-F9F6-E016-F7B3-56B39088D330}"/>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A7452A89-2CD6-6BB0-C6DD-208875655A15}"/>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32402300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283E-9EFA-115E-1557-A336B88B7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5763A002-4EA7-EB10-C99A-D57087F760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8B4E1344-9606-C333-D3AB-57870A41F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908C8A-5806-BFFD-38BC-E836BBA58924}"/>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6" name="Footer Placeholder 5">
            <a:extLst>
              <a:ext uri="{FF2B5EF4-FFF2-40B4-BE49-F238E27FC236}">
                <a16:creationId xmlns:a16="http://schemas.microsoft.com/office/drawing/2014/main" id="{3808A82D-9139-0C5B-0997-9360D4676810}"/>
              </a:ext>
            </a:extLst>
          </p:cNvPr>
          <p:cNvSpPr>
            <a:spLocks noGrp="1"/>
          </p:cNvSpPr>
          <p:nvPr>
            <p:ph type="ftr" sz="quarter" idx="11"/>
          </p:nvPr>
        </p:nvSpPr>
        <p:spPr/>
        <p:txBody>
          <a:bodyPr/>
          <a:lstStyle/>
          <a:p>
            <a:endParaRPr lang="en-VN"/>
          </a:p>
        </p:txBody>
      </p:sp>
      <p:sp>
        <p:nvSpPr>
          <p:cNvPr id="7" name="Slide Number Placeholder 6">
            <a:extLst>
              <a:ext uri="{FF2B5EF4-FFF2-40B4-BE49-F238E27FC236}">
                <a16:creationId xmlns:a16="http://schemas.microsoft.com/office/drawing/2014/main" id="{C2805AA3-83CD-AD44-885E-2EEC76D1F09A}"/>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34817980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6AED-1ACC-9A06-04E3-DB4EC5E412E9}"/>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3001AAFF-BBD8-72BE-EE2D-F732D8E289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A9F233E-F0A4-FF4B-B6E2-415F667EC405}"/>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20970FD8-98C0-83FD-60D4-308CF07891C6}"/>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0EAC2FBA-BBC3-ED5A-7B81-C15065204467}"/>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2413901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6B7887-1EDA-740E-70C5-CD00F73A45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526BEC1C-070D-2588-199B-D568B8F904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F21DA27-40C5-1F08-02E9-235052D450F3}"/>
              </a:ext>
            </a:extLst>
          </p:cNvPr>
          <p:cNvSpPr>
            <a:spLocks noGrp="1"/>
          </p:cNvSpPr>
          <p:nvPr>
            <p:ph type="dt" sz="half" idx="10"/>
          </p:nvPr>
        </p:nvSpPr>
        <p:spPr/>
        <p:txBody>
          <a:body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86A898C7-4BE3-E552-C74E-4E54C3B0157E}"/>
              </a:ext>
            </a:extLst>
          </p:cNvPr>
          <p:cNvSpPr>
            <a:spLocks noGrp="1"/>
          </p:cNvSpPr>
          <p:nvPr>
            <p:ph type="ftr" sz="quarter" idx="11"/>
          </p:nvPr>
        </p:nvSpPr>
        <p:spPr/>
        <p:txBody>
          <a:bodyPr/>
          <a:lstStyle/>
          <a:p>
            <a:endParaRPr lang="en-VN"/>
          </a:p>
        </p:txBody>
      </p:sp>
      <p:sp>
        <p:nvSpPr>
          <p:cNvPr id="6" name="Slide Number Placeholder 5">
            <a:extLst>
              <a:ext uri="{FF2B5EF4-FFF2-40B4-BE49-F238E27FC236}">
                <a16:creationId xmlns:a16="http://schemas.microsoft.com/office/drawing/2014/main" id="{D5C19342-E56C-3419-0FB6-E56B5C072E03}"/>
              </a:ext>
            </a:extLst>
          </p:cNvPr>
          <p:cNvSpPr>
            <a:spLocks noGrp="1"/>
          </p:cNvSpPr>
          <p:nvPr>
            <p:ph type="sldNum" sz="quarter" idx="12"/>
          </p:nvPr>
        </p:nvSpPr>
        <p:spPr/>
        <p:txBody>
          <a:bodyPr/>
          <a:lstStyle/>
          <a:p>
            <a:fld id="{686F57A7-E83C-6840-953C-50ACCA3112B5}" type="slidenum">
              <a:rPr lang="en-VN" smtClean="0"/>
              <a:t>‹#›</a:t>
            </a:fld>
            <a:endParaRPr lang="en-VN"/>
          </a:p>
        </p:txBody>
      </p:sp>
    </p:spTree>
    <p:extLst>
      <p:ext uri="{BB962C8B-B14F-4D97-AF65-F5344CB8AC3E}">
        <p14:creationId xmlns:p14="http://schemas.microsoft.com/office/powerpoint/2010/main" val="2342065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71946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77B27-B4C6-2274-B3B3-BF3053F54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C99A05C6-8A07-9472-9B3D-3F8CD3A888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CFDA607A-61F4-20B4-05FE-3D7003A86A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ABC419-4D96-0D42-9D4A-55FA3F47002C}" type="datetimeFigureOut">
              <a:rPr lang="en-VN" smtClean="0"/>
              <a:t>11/01/2023</a:t>
            </a:fld>
            <a:endParaRPr lang="en-VN"/>
          </a:p>
        </p:txBody>
      </p:sp>
      <p:sp>
        <p:nvSpPr>
          <p:cNvPr id="5" name="Footer Placeholder 4">
            <a:extLst>
              <a:ext uri="{FF2B5EF4-FFF2-40B4-BE49-F238E27FC236}">
                <a16:creationId xmlns:a16="http://schemas.microsoft.com/office/drawing/2014/main" id="{E32D6C93-7E05-31C1-8CB5-EC642BBE8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VN"/>
          </a:p>
        </p:txBody>
      </p:sp>
      <p:sp>
        <p:nvSpPr>
          <p:cNvPr id="6" name="Slide Number Placeholder 5">
            <a:extLst>
              <a:ext uri="{FF2B5EF4-FFF2-40B4-BE49-F238E27FC236}">
                <a16:creationId xmlns:a16="http://schemas.microsoft.com/office/drawing/2014/main" id="{7A584BE0-29B1-D2B4-B5C3-741E6EC4CD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F57A7-E83C-6840-953C-50ACCA3112B5}" type="slidenum">
              <a:rPr lang="en-VN" smtClean="0"/>
              <a:t>‹#›</a:t>
            </a:fld>
            <a:endParaRPr lang="en-VN"/>
          </a:p>
        </p:txBody>
      </p:sp>
    </p:spTree>
    <p:extLst>
      <p:ext uri="{BB962C8B-B14F-4D97-AF65-F5344CB8AC3E}">
        <p14:creationId xmlns:p14="http://schemas.microsoft.com/office/powerpoint/2010/main" val="25402001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0/"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0.png"/><Relationship Id="rId18" Type="http://schemas.openxmlformats.org/officeDocument/2006/relationships/image" Target="../media/image14.svg"/><Relationship Id="rId3" Type="http://schemas.openxmlformats.org/officeDocument/2006/relationships/slide" Target="slide4.xml"/><Relationship Id="rId21" Type="http://schemas.openxmlformats.org/officeDocument/2006/relationships/image" Target="../media/image17.png"/><Relationship Id="rId7" Type="http://schemas.openxmlformats.org/officeDocument/2006/relationships/image" Target="../media/image6.png"/><Relationship Id="rId12" Type="http://schemas.openxmlformats.org/officeDocument/2006/relationships/slide" Target="slide5.xml"/><Relationship Id="rId17" Type="http://schemas.openxmlformats.org/officeDocument/2006/relationships/image" Target="../media/image13.png"/><Relationship Id="rId2" Type="http://schemas.openxmlformats.org/officeDocument/2006/relationships/notesSlide" Target="../notesSlides/notesSlide3.xml"/><Relationship Id="rId16" Type="http://schemas.openxmlformats.org/officeDocument/2006/relationships/image" Target="../media/image12.svg"/><Relationship Id="rId20" Type="http://schemas.openxmlformats.org/officeDocument/2006/relationships/image" Target="../media/image16.svg"/><Relationship Id="rId1" Type="http://schemas.openxmlformats.org/officeDocument/2006/relationships/slideLayout" Target="../slideLayouts/slideLayout40.xml"/><Relationship Id="rId6" Type="http://schemas.openxmlformats.org/officeDocument/2006/relationships/slide" Target="slide6.xml"/><Relationship Id="rId11" Type="http://schemas.openxmlformats.org/officeDocument/2006/relationships/image" Target="../media/image9.svg"/><Relationship Id="rId5" Type="http://schemas.openxmlformats.org/officeDocument/2006/relationships/image" Target="../media/image5.svg"/><Relationship Id="rId15" Type="http://schemas.openxmlformats.org/officeDocument/2006/relationships/image" Target="../media/image11.png"/><Relationship Id="rId10" Type="http://schemas.openxmlformats.org/officeDocument/2006/relationships/image" Target="../media/image8.png"/><Relationship Id="rId19" Type="http://schemas.openxmlformats.org/officeDocument/2006/relationships/image" Target="../media/image15.png"/><Relationship Id="rId4" Type="http://schemas.openxmlformats.org/officeDocument/2006/relationships/image" Target="../media/image4.png"/><Relationship Id="rId9" Type="http://schemas.openxmlformats.org/officeDocument/2006/relationships/slide" Target="slide7.xml"/><Relationship Id="rId14" Type="http://schemas.openxmlformats.org/officeDocument/2006/relationships/slide" Target="slide8.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svg"/><Relationship Id="rId18" Type="http://schemas.openxmlformats.org/officeDocument/2006/relationships/image" Target="../media/image30.png"/><Relationship Id="rId3" Type="http://schemas.openxmlformats.org/officeDocument/2006/relationships/slide" Target="slide3.xml"/><Relationship Id="rId21" Type="http://schemas.openxmlformats.org/officeDocument/2006/relationships/image" Target="../media/image5.svg"/><Relationship Id="rId7" Type="http://schemas.openxmlformats.org/officeDocument/2006/relationships/image" Target="../media/image19.svg"/><Relationship Id="rId12" Type="http://schemas.openxmlformats.org/officeDocument/2006/relationships/image" Target="../media/image24.png"/><Relationship Id="rId17" Type="http://schemas.openxmlformats.org/officeDocument/2006/relationships/image" Target="../media/image29.svg"/><Relationship Id="rId2" Type="http://schemas.openxmlformats.org/officeDocument/2006/relationships/notesSlide" Target="../notesSlides/notesSlide4.xml"/><Relationship Id="rId16" Type="http://schemas.openxmlformats.org/officeDocument/2006/relationships/image" Target="../media/image28.png"/><Relationship Id="rId20" Type="http://schemas.openxmlformats.org/officeDocument/2006/relationships/image" Target="../media/image4.png"/><Relationship Id="rId1" Type="http://schemas.openxmlformats.org/officeDocument/2006/relationships/slideLayout" Target="../slideLayouts/slideLayout40.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2.svg"/><Relationship Id="rId15" Type="http://schemas.openxmlformats.org/officeDocument/2006/relationships/image" Target="../media/image27.svg"/><Relationship Id="rId10" Type="http://schemas.openxmlformats.org/officeDocument/2006/relationships/image" Target="../media/image22.png"/><Relationship Id="rId19" Type="http://schemas.openxmlformats.org/officeDocument/2006/relationships/image" Target="../media/image31.svg"/><Relationship Id="rId4" Type="http://schemas.openxmlformats.org/officeDocument/2006/relationships/image" Target="../media/image11.png"/><Relationship Id="rId9" Type="http://schemas.openxmlformats.org/officeDocument/2006/relationships/image" Target="../media/image21.svg"/><Relationship Id="rId14" Type="http://schemas.openxmlformats.org/officeDocument/2006/relationships/image" Target="../media/image26.png"/><Relationship Id="rId22"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19.svg"/><Relationship Id="rId18" Type="http://schemas.openxmlformats.org/officeDocument/2006/relationships/image" Target="../media/image24.png"/><Relationship Id="rId3" Type="http://schemas.openxmlformats.org/officeDocument/2006/relationships/image" Target="../media/image11.png"/><Relationship Id="rId21" Type="http://schemas.openxmlformats.org/officeDocument/2006/relationships/image" Target="../media/image17.png"/><Relationship Id="rId7" Type="http://schemas.openxmlformats.org/officeDocument/2006/relationships/image" Target="../media/image33.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notesSlide" Target="../notesSlides/notesSlide5.xml"/><Relationship Id="rId16" Type="http://schemas.openxmlformats.org/officeDocument/2006/relationships/image" Target="../media/image22.png"/><Relationship Id="rId20" Type="http://schemas.openxmlformats.org/officeDocument/2006/relationships/image" Target="../media/image10.png"/><Relationship Id="rId1" Type="http://schemas.openxmlformats.org/officeDocument/2006/relationships/slideLayout" Target="../slideLayouts/slideLayout40.xml"/><Relationship Id="rId6" Type="http://schemas.openxmlformats.org/officeDocument/2006/relationships/image" Target="../media/image32.png"/><Relationship Id="rId11" Type="http://schemas.openxmlformats.org/officeDocument/2006/relationships/image" Target="../media/image31.svg"/><Relationship Id="rId5" Type="http://schemas.openxmlformats.org/officeDocument/2006/relationships/slide" Target="slide3.xml"/><Relationship Id="rId15" Type="http://schemas.openxmlformats.org/officeDocument/2006/relationships/image" Target="../media/image21.svg"/><Relationship Id="rId10" Type="http://schemas.openxmlformats.org/officeDocument/2006/relationships/image" Target="../media/image30.png"/><Relationship Id="rId19" Type="http://schemas.openxmlformats.org/officeDocument/2006/relationships/image" Target="../media/image25.svg"/><Relationship Id="rId4" Type="http://schemas.openxmlformats.org/officeDocument/2006/relationships/image" Target="../media/image12.svg"/><Relationship Id="rId9" Type="http://schemas.openxmlformats.org/officeDocument/2006/relationships/image" Target="../media/image27.svg"/><Relationship Id="rId1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image" Target="../media/image11.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svg"/><Relationship Id="rId17" Type="http://schemas.openxmlformats.org/officeDocument/2006/relationships/image" Target="../media/image30.png"/><Relationship Id="rId2" Type="http://schemas.openxmlformats.org/officeDocument/2006/relationships/notesSlide" Target="../notesSlides/notesSlide6.xml"/><Relationship Id="rId16" Type="http://schemas.openxmlformats.org/officeDocument/2006/relationships/image" Target="../media/image29.svg"/><Relationship Id="rId20" Type="http://schemas.openxmlformats.org/officeDocument/2006/relationships/image" Target="../media/image7.svg"/><Relationship Id="rId1" Type="http://schemas.openxmlformats.org/officeDocument/2006/relationships/slideLayout" Target="../slideLayouts/slideLayout40.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19" Type="http://schemas.openxmlformats.org/officeDocument/2006/relationships/image" Target="../media/image6.png"/><Relationship Id="rId4" Type="http://schemas.openxmlformats.org/officeDocument/2006/relationships/image" Target="../media/image12.svg"/><Relationship Id="rId9" Type="http://schemas.openxmlformats.org/officeDocument/2006/relationships/image" Target="../media/image22.png"/><Relationship Id="rId14" Type="http://schemas.openxmlformats.org/officeDocument/2006/relationships/image" Target="../media/image27.svg"/><Relationship Id="rId22"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1.svg"/><Relationship Id="rId18" Type="http://schemas.openxmlformats.org/officeDocument/2006/relationships/image" Target="../media/image22.png"/><Relationship Id="rId3" Type="http://schemas.openxmlformats.org/officeDocument/2006/relationships/image" Target="../media/image8.png"/><Relationship Id="rId21" Type="http://schemas.openxmlformats.org/officeDocument/2006/relationships/image" Target="../media/image25.svg"/><Relationship Id="rId7" Type="http://schemas.openxmlformats.org/officeDocument/2006/relationships/image" Target="../media/image32.png"/><Relationship Id="rId12" Type="http://schemas.openxmlformats.org/officeDocument/2006/relationships/image" Target="../media/image30.png"/><Relationship Id="rId17" Type="http://schemas.openxmlformats.org/officeDocument/2006/relationships/image" Target="../media/image21.svg"/><Relationship Id="rId2" Type="http://schemas.openxmlformats.org/officeDocument/2006/relationships/notesSlide" Target="../notesSlides/notesSlide7.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40.xml"/><Relationship Id="rId6" Type="http://schemas.openxmlformats.org/officeDocument/2006/relationships/image" Target="../media/image12.svg"/><Relationship Id="rId11" Type="http://schemas.openxmlformats.org/officeDocument/2006/relationships/image" Target="../media/image27.svg"/><Relationship Id="rId5" Type="http://schemas.openxmlformats.org/officeDocument/2006/relationships/image" Target="../media/image11.png"/><Relationship Id="rId15" Type="http://schemas.openxmlformats.org/officeDocument/2006/relationships/image" Target="../media/image19.svg"/><Relationship Id="rId10" Type="http://schemas.openxmlformats.org/officeDocument/2006/relationships/image" Target="../media/image26.png"/><Relationship Id="rId19" Type="http://schemas.openxmlformats.org/officeDocument/2006/relationships/image" Target="../media/image23.svg"/><Relationship Id="rId4" Type="http://schemas.openxmlformats.org/officeDocument/2006/relationships/image" Target="../media/image9.svg"/><Relationship Id="rId9" Type="http://schemas.openxmlformats.org/officeDocument/2006/relationships/image" Target="../media/image35.png"/><Relationship Id="rId14" Type="http://schemas.openxmlformats.org/officeDocument/2006/relationships/image" Target="../media/image18.png"/><Relationship Id="rId22"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sv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40.xml"/><Relationship Id="rId6" Type="http://schemas.openxmlformats.org/officeDocument/2006/relationships/image" Target="../media/image40.svg"/><Relationship Id="rId11" Type="http://schemas.openxmlformats.org/officeDocument/2006/relationships/image" Target="../media/image17.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png"/><Relationship Id="rId9" Type="http://schemas.openxmlformats.org/officeDocument/2006/relationships/image" Target="../media/image43.png"/></Relationships>
</file>

<file path=ppt/slides/_rels/slide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6.pn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6.png"/><Relationship Id="rId7"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6.png"/><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62.jpg"/><Relationship Id="rId1" Type="http://schemas.openxmlformats.org/officeDocument/2006/relationships/slideLayout" Target="../slideLayouts/slideLayout23.xml"/><Relationship Id="rId6" Type="http://schemas.openxmlformats.org/officeDocument/2006/relationships/image" Target="../media/image64.png"/><Relationship Id="rId5" Type="http://schemas.microsoft.com/office/2007/relationships/hdphoto" Target="../media/hdphoto1.wdp"/><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UTM Avo" panose="02040603050506020204" pitchFamily="18" charset="0"/>
                <a:sym typeface="Arial"/>
              </a:rPr>
              <a:t>Tập 1</a:t>
            </a:r>
            <a:endParaRPr>
              <a:latin typeface="UTM Avo" panose="02040603050506020204" pitchFamily="18" charset="0"/>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dirty="0" err="1">
                <a:solidFill>
                  <a:srgbClr val="002060"/>
                </a:solidFill>
                <a:latin typeface="UTM Avo" panose="02040603050506020204" pitchFamily="18" charset="0"/>
                <a:sym typeface="Arial"/>
              </a:rPr>
              <a:t>Tuần</a:t>
            </a:r>
            <a:r>
              <a:rPr lang="en-US" sz="6000" b="1" i="0" u="none" strike="noStrike" cap="none" dirty="0">
                <a:solidFill>
                  <a:srgbClr val="002060"/>
                </a:solidFill>
                <a:latin typeface="UTM Avo" panose="02040603050506020204" pitchFamily="18" charset="0"/>
                <a:sym typeface="Arial"/>
              </a:rPr>
              <a:t> 11</a:t>
            </a:r>
            <a:endParaRPr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33: </a:t>
            </a:r>
            <a:r>
              <a:rPr lang="en-US" sz="6000" b="1" i="0" u="none" strike="noStrike" cap="none" dirty="0" err="1">
                <a:solidFill>
                  <a:srgbClr val="FF0000"/>
                </a:solidFill>
                <a:latin typeface="UTM Avo" panose="02040603050506020204" pitchFamily="18" charset="0"/>
                <a:sym typeface="Arial"/>
              </a:rPr>
              <a:t>Luyện</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tập</a:t>
            </a:r>
            <a:r>
              <a:rPr lang="en-US" sz="6000" b="1" i="0" u="none" strike="noStrike" cap="none" dirty="0">
                <a:solidFill>
                  <a:srgbClr val="FF0000"/>
                </a:solidFill>
                <a:latin typeface="UTM Avo" panose="02040603050506020204" pitchFamily="18" charset="0"/>
                <a:sym typeface="Arial"/>
              </a:rPr>
              <a:t> </a:t>
            </a:r>
            <a:r>
              <a:rPr lang="en-US" sz="6000" b="1" dirty="0">
                <a:solidFill>
                  <a:srgbClr val="FF0000"/>
                </a:solidFill>
                <a:latin typeface="UTM Avo" panose="02040603050506020204" pitchFamily="18" charset="0"/>
              </a:rPr>
              <a:t>- </a:t>
            </a:r>
            <a:r>
              <a:rPr lang="en-US" sz="6000" b="1" i="0" u="none" strike="noStrike" cap="none" dirty="0" err="1">
                <a:solidFill>
                  <a:srgbClr val="FF0000"/>
                </a:solidFill>
                <a:latin typeface="UTM Avo" panose="02040603050506020204" pitchFamily="18" charset="0"/>
                <a:sym typeface="Arial"/>
              </a:rPr>
              <a:t>Tiết</a:t>
            </a:r>
            <a:r>
              <a:rPr lang="en-US" sz="6000" b="1" i="0" u="none" strike="noStrike" cap="none" dirty="0">
                <a:solidFill>
                  <a:srgbClr val="FF0000"/>
                </a:solidFill>
                <a:latin typeface="UTM Avo" panose="02040603050506020204" pitchFamily="18" charset="0"/>
                <a:sym typeface="Arial"/>
              </a:rPr>
              <a:t> 1</a:t>
            </a:r>
            <a:endParaRPr sz="18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69"/>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4D1DDCA5-BC7F-F20E-4834-3C3EC6B6C8CA}"/>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mũ">
            <a:hlinkClick r:id="rId3" action="ppaction://hlinksldjump"/>
          </p:cNvPr>
          <p:cNvSpPr/>
          <p:nvPr/>
        </p:nvSpPr>
        <p:spPr>
          <a:xfrm>
            <a:off x="1581490" y="2358733"/>
            <a:ext cx="973911" cy="1058599"/>
          </a:xfrm>
          <a:custGeom>
            <a:avLst/>
            <a:gdLst/>
            <a:ahLst/>
            <a:cxnLst/>
            <a:rect l="l" t="t" r="r" b="b"/>
            <a:pathLst>
              <a:path w="2123029" h="2307640">
                <a:moveTo>
                  <a:pt x="0" y="0"/>
                </a:moveTo>
                <a:lnTo>
                  <a:pt x="2123029" y="0"/>
                </a:lnTo>
                <a:lnTo>
                  <a:pt x="2123029" y="2307640"/>
                </a:lnTo>
                <a:lnTo>
                  <a:pt x="0" y="230764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máy ảnh">
            <a:hlinkClick r:id="rId6" action="ppaction://hlinksldjump"/>
          </p:cNvPr>
          <p:cNvSpPr/>
          <p:nvPr/>
        </p:nvSpPr>
        <p:spPr>
          <a:xfrm>
            <a:off x="475532" y="3343881"/>
            <a:ext cx="1056859" cy="853413"/>
          </a:xfrm>
          <a:custGeom>
            <a:avLst/>
            <a:gdLst/>
            <a:ahLst/>
            <a:cxnLst/>
            <a:rect l="l" t="t" r="r" b="b"/>
            <a:pathLst>
              <a:path w="2269768" h="1832837">
                <a:moveTo>
                  <a:pt x="0" y="0"/>
                </a:moveTo>
                <a:lnTo>
                  <a:pt x="2269768" y="0"/>
                </a:lnTo>
                <a:lnTo>
                  <a:pt x="2269768" y="1832837"/>
                </a:lnTo>
                <a:lnTo>
                  <a:pt x="0" y="18328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 name="ô">
            <a:hlinkClick r:id="rId9" action="ppaction://hlinksldjump"/>
          </p:cNvPr>
          <p:cNvSpPr/>
          <p:nvPr/>
        </p:nvSpPr>
        <p:spPr>
          <a:xfrm>
            <a:off x="1532391" y="4360105"/>
            <a:ext cx="597237" cy="2178883"/>
          </a:xfrm>
          <a:custGeom>
            <a:avLst/>
            <a:gdLst/>
            <a:ahLst/>
            <a:cxnLst/>
            <a:rect l="l" t="t" r="r" b="b"/>
            <a:pathLst>
              <a:path w="1127878" h="4114800">
                <a:moveTo>
                  <a:pt x="0" y="0"/>
                </a:moveTo>
                <a:lnTo>
                  <a:pt x="1127878" y="0"/>
                </a:lnTo>
                <a:lnTo>
                  <a:pt x="112787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bánh">
            <a:hlinkClick r:id="rId12" action="ppaction://hlinksldjump"/>
          </p:cNvPr>
          <p:cNvSpPr/>
          <p:nvPr/>
        </p:nvSpPr>
        <p:spPr>
          <a:xfrm>
            <a:off x="2068446" y="3753548"/>
            <a:ext cx="1243985" cy="951649"/>
          </a:xfrm>
          <a:custGeom>
            <a:avLst/>
            <a:gdLst/>
            <a:ahLst/>
            <a:cxnLst/>
            <a:rect l="l" t="t" r="r" b="b"/>
            <a:pathLst>
              <a:path w="3280482" h="2509569">
                <a:moveTo>
                  <a:pt x="0" y="0"/>
                </a:moveTo>
                <a:lnTo>
                  <a:pt x="3280482" y="0"/>
                </a:lnTo>
                <a:lnTo>
                  <a:pt x="3280482" y="2509569"/>
                </a:lnTo>
                <a:lnTo>
                  <a:pt x="0" y="2509569"/>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balô">
            <a:hlinkClick r:id="rId14" action="ppaction://hlinksldjump"/>
          </p:cNvPr>
          <p:cNvSpPr/>
          <p:nvPr/>
        </p:nvSpPr>
        <p:spPr>
          <a:xfrm flipH="1">
            <a:off x="2894094" y="3674059"/>
            <a:ext cx="3551068" cy="2743200"/>
          </a:xfrm>
          <a:custGeom>
            <a:avLst/>
            <a:gdLst/>
            <a:ahLst/>
            <a:cxnLst/>
            <a:rect l="l" t="t" r="r" b="b"/>
            <a:pathLst>
              <a:path w="5326602" h="4114800">
                <a:moveTo>
                  <a:pt x="5326601" y="0"/>
                </a:moveTo>
                <a:lnTo>
                  <a:pt x="0" y="0"/>
                </a:lnTo>
                <a:lnTo>
                  <a:pt x="0" y="4114800"/>
                </a:lnTo>
                <a:lnTo>
                  <a:pt x="5326601" y="4114800"/>
                </a:lnTo>
                <a:lnTo>
                  <a:pt x="5326601"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giường"/>
          <p:cNvSpPr/>
          <p:nvPr/>
        </p:nvSpPr>
        <p:spPr>
          <a:xfrm>
            <a:off x="5588000" y="0"/>
            <a:ext cx="7665746" cy="5945793"/>
          </a:xfrm>
          <a:custGeom>
            <a:avLst/>
            <a:gdLst/>
            <a:ahLst/>
            <a:cxnLst/>
            <a:rect l="l" t="t" r="r" b="b"/>
            <a:pathLst>
              <a:path w="12504579" h="9519111">
                <a:moveTo>
                  <a:pt x="0" y="0"/>
                </a:moveTo>
                <a:lnTo>
                  <a:pt x="12504580" y="0"/>
                </a:lnTo>
                <a:lnTo>
                  <a:pt x="12504580" y="9519111"/>
                </a:lnTo>
                <a:lnTo>
                  <a:pt x="0" y="951911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3" name="Freeform 13"/>
          <p:cNvSpPr/>
          <p:nvPr/>
        </p:nvSpPr>
        <p:spPr>
          <a:xfrm flipH="1">
            <a:off x="7759751" y="409593"/>
            <a:ext cx="3550661" cy="3712668"/>
          </a:xfrm>
          <a:custGeom>
            <a:avLst/>
            <a:gdLst/>
            <a:ahLst/>
            <a:cxnLst/>
            <a:rect l="l" t="t" r="r" b="b"/>
            <a:pathLst>
              <a:path w="5325991" h="5569002">
                <a:moveTo>
                  <a:pt x="5325991" y="0"/>
                </a:moveTo>
                <a:lnTo>
                  <a:pt x="0" y="0"/>
                </a:lnTo>
                <a:lnTo>
                  <a:pt x="0" y="5569002"/>
                </a:lnTo>
                <a:lnTo>
                  <a:pt x="5325991" y="5569002"/>
                </a:lnTo>
                <a:lnTo>
                  <a:pt x="5325991"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nvGrpSpPr>
          <p:cNvPr id="24" name="Group 23">
            <a:extLst>
              <a:ext uri="{FF2B5EF4-FFF2-40B4-BE49-F238E27FC236}">
                <a16:creationId xmlns:a16="http://schemas.microsoft.com/office/drawing/2014/main" id="{1BA250DD-78F8-E296-74B1-6DE9853128AF}"/>
              </a:ext>
            </a:extLst>
          </p:cNvPr>
          <p:cNvGrpSpPr/>
          <p:nvPr/>
        </p:nvGrpSpPr>
        <p:grpSpPr>
          <a:xfrm>
            <a:off x="752827" y="409593"/>
            <a:ext cx="6598203" cy="4314540"/>
            <a:chOff x="287277" y="3078694"/>
            <a:chExt cx="10134600" cy="6678714"/>
          </a:xfrm>
        </p:grpSpPr>
        <p:sp>
          <p:nvSpPr>
            <p:cNvPr id="19" name="Snip Diagonal Corner Rectangle 18">
              <a:extLst>
                <a:ext uri="{FF2B5EF4-FFF2-40B4-BE49-F238E27FC236}">
                  <a16:creationId xmlns:a16="http://schemas.microsoft.com/office/drawing/2014/main" id="{85CE0E71-FBDE-9970-05A2-C5F3B9BF52B9}"/>
                </a:ext>
              </a:extLst>
            </p:cNvPr>
            <p:cNvSpPr/>
            <p:nvPr/>
          </p:nvSpPr>
          <p:spPr>
            <a:xfrm>
              <a:off x="287277" y="3078694"/>
              <a:ext cx="10134600" cy="6678714"/>
            </a:xfrm>
            <a:prstGeom prst="snip2DiagRect">
              <a:avLst/>
            </a:prstGeom>
            <a:solidFill>
              <a:schemeClr val="accent6">
                <a:lumMod val="75000"/>
              </a:schemeClr>
            </a:solidFill>
            <a:ln>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VN" sz="1100" b="0" i="0" u="none" strike="noStrike" kern="1200" cap="none" spc="0" normalizeH="0" baseline="0" noProof="0" dirty="0">
                <a:ln>
                  <a:noFill/>
                </a:ln>
                <a:solidFill>
                  <a:prstClr val="black"/>
                </a:solidFill>
                <a:effectLst/>
                <a:uLnTx/>
                <a:uFillTx/>
                <a:latin typeface="UTM Avo" panose="02040603050506020204" pitchFamily="18" charset="0"/>
              </a:endParaRPr>
            </a:p>
          </p:txBody>
        </p:sp>
        <p:sp>
          <p:nvSpPr>
            <p:cNvPr id="21" name="TextBox 20">
              <a:extLst>
                <a:ext uri="{FF2B5EF4-FFF2-40B4-BE49-F238E27FC236}">
                  <a16:creationId xmlns:a16="http://schemas.microsoft.com/office/drawing/2014/main" id="{0E393BEE-A0A3-6DBE-6BE2-04DE475A7CE7}"/>
                </a:ext>
              </a:extLst>
            </p:cNvPr>
            <p:cNvSpPr txBox="1"/>
            <p:nvPr/>
          </p:nvSpPr>
          <p:spPr>
            <a:xfrm>
              <a:off x="937884" y="5215004"/>
              <a:ext cx="9148346" cy="401648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VN"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Nhi đang chuẩn bị đồ để đi tham quan đảo với trường. Tàu sắp khởi hành rồi mà Nhi vẫn chưa sắp xếp đồ đạc xong. Còn một số đồ nữa, các em hãy giúp Nhi bỏ đồ vào balo để kịp chuyến tàu nhé.</a:t>
              </a:r>
            </a:p>
          </p:txBody>
        </p:sp>
        <p:sp>
          <p:nvSpPr>
            <p:cNvPr id="22" name="TextBox 11">
              <a:extLst>
                <a:ext uri="{FF2B5EF4-FFF2-40B4-BE49-F238E27FC236}">
                  <a16:creationId xmlns:a16="http://schemas.microsoft.com/office/drawing/2014/main" id="{6752B40C-08C5-34E8-B1EE-CAB71BD3FDB5}"/>
                </a:ext>
              </a:extLst>
            </p:cNvPr>
            <p:cNvSpPr txBox="1"/>
            <p:nvPr/>
          </p:nvSpPr>
          <p:spPr>
            <a:xfrm>
              <a:off x="1036542" y="3353956"/>
              <a:ext cx="8420279" cy="1848968"/>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0" tIns="0" rIns="0" bIns="0" rtlCol="0" anchor="t">
              <a:spAutoFit/>
            </a:body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UTM Avo" panose="02040603050506020204" pitchFamily="18" charset="0"/>
                  <a:cs typeface="Arial" panose="020B0604020202020204" pitchFamily="34" charset="0"/>
                </a:rPr>
                <a:t>TRÒ CHƠI</a:t>
              </a:r>
            </a:p>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UTM Avo" panose="02040603050506020204" pitchFamily="18" charset="0"/>
                  <a:cs typeface="Arial" panose="020B0604020202020204" pitchFamily="34" charset="0"/>
                </a:rPr>
                <a:t>MANG GÌ RA ĐẢO?</a:t>
              </a:r>
            </a:p>
          </p:txBody>
        </p:sp>
      </p:grpSp>
      <p:pic>
        <p:nvPicPr>
          <p:cNvPr id="4" name="Picture 3">
            <a:extLst>
              <a:ext uri="{FF2B5EF4-FFF2-40B4-BE49-F238E27FC236}">
                <a16:creationId xmlns:a16="http://schemas.microsoft.com/office/drawing/2014/main" id="{648DB27D-6915-977C-68EF-2F9C246BF390}"/>
              </a:ext>
            </a:extLst>
          </p:cNvPr>
          <p:cNvPicPr>
            <a:picLocks noChangeAspect="1"/>
          </p:cNvPicPr>
          <p:nvPr/>
        </p:nvPicPr>
        <p:blipFill>
          <a:blip r:embed="rId21"/>
          <a:stretch>
            <a:fillRect/>
          </a:stretch>
        </p:blipFill>
        <p:spPr>
          <a:xfrm>
            <a:off x="-115410" y="-74483"/>
            <a:ext cx="868238" cy="9681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checkerboard(across)">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xit" presetSubtype="21" fill="hold" nodeType="clickEffect">
                                  <p:stCondLst>
                                    <p:cond delay="0"/>
                                  </p:stCondLst>
                                  <p:childTnLst>
                                    <p:animEffect transition="out" filter="barn(inVertical)">
                                      <p:cBhvr>
                                        <p:cTn id="17" dur="500"/>
                                        <p:tgtEl>
                                          <p:spTgt spid="24"/>
                                        </p:tgtEl>
                                      </p:cBhvr>
                                    </p:animEffect>
                                    <p:set>
                                      <p:cBhvr>
                                        <p:cTn id="18" dur="1" fill="hold">
                                          <p:stCondLst>
                                            <p:cond delay="499"/>
                                          </p:stCondLst>
                                        </p:cTn>
                                        <p:tgtEl>
                                          <p:spTgt spid="24"/>
                                        </p:tgtEl>
                                        <p:attrNameLst>
                                          <p:attrName>style.visibility</p:attrName>
                                        </p:attrNameLst>
                                      </p:cBhvr>
                                      <p:to>
                                        <p:strVal val="hidden"/>
                                      </p:to>
                                    </p:set>
                                  </p:childTnLst>
                                </p:cTn>
                              </p:par>
                            </p:childTnLst>
                          </p:cTn>
                        </p:par>
                        <p:par>
                          <p:cTn id="19" fill="hold">
                            <p:stCondLst>
                              <p:cond delay="500"/>
                            </p:stCondLst>
                            <p:childTnLst>
                              <p:par>
                                <p:cTn id="20" presetID="5" presetClass="entr" presetSubtype="1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par>
                                <p:cTn id="23" presetID="5" presetClass="entr" presetSubtype="1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heckerboard(across)">
                                      <p:cBhvr>
                                        <p:cTn id="25" dur="500"/>
                                        <p:tgtEl>
                                          <p:spTgt spid="2"/>
                                        </p:tgtEl>
                                      </p:cBhvr>
                                    </p:animEffect>
                                  </p:childTnLst>
                                </p:cTn>
                              </p:par>
                              <p:par>
                                <p:cTn id="26" presetID="5" presetClass="entr" presetSubtype="1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checkerboard(across)">
                                      <p:cBhvr>
                                        <p:cTn id="28" dur="500"/>
                                        <p:tgtEl>
                                          <p:spTgt spid="3"/>
                                        </p:tgtEl>
                                      </p:cBhvr>
                                    </p:animEffect>
                                  </p:childTnLst>
                                </p:cTn>
                              </p:par>
                              <p:par>
                                <p:cTn id="29" presetID="5" presetClass="entr" presetSubtype="1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heckerboard(across)">
                                      <p:cBhvr>
                                        <p:cTn id="31" dur="500"/>
                                        <p:tgtEl>
                                          <p:spTgt spid="6"/>
                                        </p:tgtEl>
                                      </p:cBhvr>
                                    </p:animEffect>
                                  </p:childTnLst>
                                </p:cTn>
                              </p:par>
                              <p:par>
                                <p:cTn id="32" presetID="5" presetClass="entr" presetSubtype="1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3871 -0.01003 L 0.17621 0.21466 " pathEditMode="relative" ptsTypes="AA">
                                      <p:cBhvr>
                                        <p:cTn id="39" dur="2000" fill="hold"/>
                                        <p:tgtEl>
                                          <p:spTgt spid="2"/>
                                        </p:tgtEl>
                                        <p:attrNameLst>
                                          <p:attrName>ppt_x</p:attrName>
                                          <p:attrName>ppt_y</p:attrName>
                                        </p:attrNameLst>
                                      </p:cBhvr>
                                    </p:animMotion>
                                  </p:childTnLst>
                                </p:cTn>
                              </p:par>
                            </p:childTnLst>
                          </p:cTn>
                        </p:par>
                      </p:childTnLst>
                    </p:cTn>
                  </p:par>
                </p:childTnLst>
              </p:cTn>
              <p:nextCondLst>
                <p:cond evt="onClick" delay="0">
                  <p:tgtEl>
                    <p:spTgt spid="2"/>
                  </p:tgtEl>
                </p:cond>
              </p:nextCondLst>
            </p:seq>
            <p:seq concurrent="1" nextAc="seek">
              <p:cTn id="40" restart="whenNotActive" fill="hold" evtFilter="cancelBubble" nodeType="interactiveSeq">
                <p:stCondLst>
                  <p:cond evt="onClick" delay="0">
                    <p:tgtEl>
                      <p:spTgt spid="6"/>
                    </p:tgtEl>
                  </p:cond>
                </p:stCondLst>
                <p:endSync evt="end" delay="0">
                  <p:rtn val="all"/>
                </p:endSync>
                <p:childTnLst>
                  <p:par>
                    <p:cTn id="41" fill="hold">
                      <p:stCondLst>
                        <p:cond delay="0"/>
                      </p:stCondLst>
                      <p:childTnLst>
                        <p:par>
                          <p:cTn id="42" fill="hold">
                            <p:stCondLst>
                              <p:cond delay="0"/>
                            </p:stCondLst>
                            <p:childTnLst>
                              <p:par>
                                <p:cTn id="43" presetID="0" presetClass="path" presetSubtype="0" accel="50000" decel="50000" fill="hold" nodeType="clickEffect">
                                  <p:stCondLst>
                                    <p:cond delay="0"/>
                                  </p:stCondLst>
                                  <p:childTnLst>
                                    <p:animMotion origin="layout" path="M 0.03351 0.01913 L 0.12517 0.12777 " pathEditMode="relative" ptsTypes="AA">
                                      <p:cBhvr>
                                        <p:cTn id="44" dur="2000" fill="hold"/>
                                        <p:tgtEl>
                                          <p:spTgt spid="6"/>
                                        </p:tgtEl>
                                        <p:attrNameLst>
                                          <p:attrName>ppt_x</p:attrName>
                                          <p:attrName>ppt_y</p:attrName>
                                        </p:attrNameLst>
                                      </p:cBhvr>
                                    </p:animMotion>
                                  </p:childTnLst>
                                </p:cTn>
                              </p:par>
                            </p:childTnLst>
                          </p:cTn>
                        </p:par>
                      </p:childTnLst>
                    </p:cTn>
                  </p:par>
                </p:childTnLst>
              </p:cTn>
              <p:nextCondLst>
                <p:cond evt="onClick" delay="0">
                  <p:tgtEl>
                    <p:spTgt spid="6"/>
                  </p:tgtEl>
                </p:cond>
              </p:nextCondLst>
            </p:seq>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0" presetClass="path" presetSubtype="0" accel="50000" decel="50000" fill="hold" nodeType="clickEffect">
                                  <p:stCondLst>
                                    <p:cond delay="0"/>
                                  </p:stCondLst>
                                  <p:childTnLst>
                                    <p:animMotion origin="layout" path="M 0.004 -0.05756 L 0.2165 -0.07979 " pathEditMode="relative" ptsTypes="AA">
                                      <p:cBhvr>
                                        <p:cTn id="49" dur="2000" fill="hold"/>
                                        <p:tgtEl>
                                          <p:spTgt spid="5"/>
                                        </p:tgtEl>
                                        <p:attrNameLst>
                                          <p:attrName>ppt_x</p:attrName>
                                          <p:attrName>ppt_y</p:attrName>
                                        </p:attrNameLst>
                                      </p:cBhvr>
                                    </p:animMotion>
                                  </p:child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3"/>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0938 -0.00247 L 0.25938 0.22422 " pathEditMode="relative" ptsTypes="AA">
                                      <p:cBhvr>
                                        <p:cTn id="54" dur="2000" fill="hold"/>
                                        <p:tgtEl>
                                          <p:spTgt spid="3"/>
                                        </p:tgtEl>
                                        <p:attrNameLst>
                                          <p:attrName>ppt_x</p:attrName>
                                          <p:attrName>ppt_y</p:attrName>
                                        </p:attrNameLst>
                                      </p:cBhvr>
                                    </p:animMotion>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Freeform 11">
            <a:hlinkClick r:id="rId3" action="ppaction://hlinksldjump"/>
            <a:extLst>
              <a:ext uri="{FF2B5EF4-FFF2-40B4-BE49-F238E27FC236}">
                <a16:creationId xmlns:a16="http://schemas.microsoft.com/office/drawing/2014/main" id="{8D2F2F5C-9504-E69D-B601-5B7E5F902B23}"/>
              </a:ext>
            </a:extLst>
          </p:cNvPr>
          <p:cNvSpPr/>
          <p:nvPr/>
        </p:nvSpPr>
        <p:spPr>
          <a:xfrm>
            <a:off x="94539" y="4694546"/>
            <a:ext cx="2387600" cy="2078637"/>
          </a:xfrm>
          <a:custGeom>
            <a:avLst/>
            <a:gdLst/>
            <a:ahLst/>
            <a:cxnLst/>
            <a:rect l="l" t="t" r="r" b="b"/>
            <a:pathLst>
              <a:path w="5326602" h="4114800">
                <a:moveTo>
                  <a:pt x="5326601" y="0"/>
                </a:moveTo>
                <a:lnTo>
                  <a:pt x="0" y="0"/>
                </a:lnTo>
                <a:lnTo>
                  <a:pt x="0" y="4114800"/>
                </a:lnTo>
                <a:lnTo>
                  <a:pt x="5326601" y="4114800"/>
                </a:lnTo>
                <a:lnTo>
                  <a:pt x="532660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Freeform 10">
            <a:extLst>
              <a:ext uri="{FF2B5EF4-FFF2-40B4-BE49-F238E27FC236}">
                <a16:creationId xmlns:a16="http://schemas.microsoft.com/office/drawing/2014/main" id="{A0358D9C-0D8F-6FF1-4F29-C565FCF1956A}"/>
              </a:ext>
            </a:extLst>
          </p:cNvPr>
          <p:cNvSpPr/>
          <p:nvPr/>
        </p:nvSpPr>
        <p:spPr>
          <a:xfrm rot="69546" flipH="1">
            <a:off x="10909886" y="5734473"/>
            <a:ext cx="1111501" cy="626609"/>
          </a:xfrm>
          <a:custGeom>
            <a:avLst/>
            <a:gdLst/>
            <a:ahLst/>
            <a:cxnLst/>
            <a:rect l="l" t="t" r="r" b="b"/>
            <a:pathLst>
              <a:path w="1667251" h="939913">
                <a:moveTo>
                  <a:pt x="1667251" y="0"/>
                </a:moveTo>
                <a:lnTo>
                  <a:pt x="0" y="0"/>
                </a:lnTo>
                <a:lnTo>
                  <a:pt x="0" y="939913"/>
                </a:lnTo>
                <a:lnTo>
                  <a:pt x="1667251" y="939913"/>
                </a:lnTo>
                <a:lnTo>
                  <a:pt x="166725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nvGrpSpPr>
          <p:cNvPr id="7" name="Group 12">
            <a:extLst>
              <a:ext uri="{FF2B5EF4-FFF2-40B4-BE49-F238E27FC236}">
                <a16:creationId xmlns:a16="http://schemas.microsoft.com/office/drawing/2014/main" id="{701D2254-D2CC-8417-BD1E-1A2C57344AD8}"/>
              </a:ext>
            </a:extLst>
          </p:cNvPr>
          <p:cNvGrpSpPr/>
          <p:nvPr/>
        </p:nvGrpSpPr>
        <p:grpSpPr>
          <a:xfrm>
            <a:off x="10025516" y="5476875"/>
            <a:ext cx="878145" cy="890087"/>
            <a:chOff x="0" y="0"/>
            <a:chExt cx="1756291" cy="1780175"/>
          </a:xfrm>
        </p:grpSpPr>
        <p:sp>
          <p:nvSpPr>
            <p:cNvPr id="8" name="Freeform 13">
              <a:extLst>
                <a:ext uri="{FF2B5EF4-FFF2-40B4-BE49-F238E27FC236}">
                  <a16:creationId xmlns:a16="http://schemas.microsoft.com/office/drawing/2014/main" id="{E23D9096-5317-3B87-1F05-ADF9C796B93E}"/>
                </a:ext>
              </a:extLst>
            </p:cNvPr>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9" name="Freeform 14">
              <a:extLst>
                <a:ext uri="{FF2B5EF4-FFF2-40B4-BE49-F238E27FC236}">
                  <a16:creationId xmlns:a16="http://schemas.microsoft.com/office/drawing/2014/main" id="{F2F5DEA1-397A-807F-374D-7C0F56BAD698}"/>
                </a:ext>
              </a:extLst>
            </p:cNvPr>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sp>
        <p:nvSpPr>
          <p:cNvPr id="10" name="Freeform 16">
            <a:extLst>
              <a:ext uri="{FF2B5EF4-FFF2-40B4-BE49-F238E27FC236}">
                <a16:creationId xmlns:a16="http://schemas.microsoft.com/office/drawing/2014/main" id="{8FE64BC4-721D-2AF3-B231-A7BDE810657D}"/>
              </a:ext>
            </a:extLst>
          </p:cNvPr>
          <p:cNvSpPr/>
          <p:nvPr/>
        </p:nvSpPr>
        <p:spPr>
          <a:xfrm>
            <a:off x="9730514" y="6200520"/>
            <a:ext cx="1879604" cy="480971"/>
          </a:xfrm>
          <a:custGeom>
            <a:avLst/>
            <a:gdLst/>
            <a:ahLst/>
            <a:cxnLst/>
            <a:rect l="l" t="t" r="r" b="b"/>
            <a:pathLst>
              <a:path w="2216765" h="721456">
                <a:moveTo>
                  <a:pt x="0" y="0"/>
                </a:moveTo>
                <a:lnTo>
                  <a:pt x="2216765" y="0"/>
                </a:lnTo>
                <a:lnTo>
                  <a:pt x="2216765" y="721457"/>
                </a:lnTo>
                <a:lnTo>
                  <a:pt x="0" y="7214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Freeform 30">
            <a:extLst>
              <a:ext uri="{FF2B5EF4-FFF2-40B4-BE49-F238E27FC236}">
                <a16:creationId xmlns:a16="http://schemas.microsoft.com/office/drawing/2014/main" id="{B9E1904A-1504-0BC1-56DF-9CB7136ADBE9}"/>
              </a:ext>
            </a:extLst>
          </p:cNvPr>
          <p:cNvSpPr/>
          <p:nvPr/>
        </p:nvSpPr>
        <p:spPr>
          <a:xfrm>
            <a:off x="10741882" y="99174"/>
            <a:ext cx="868237" cy="938173"/>
          </a:xfrm>
          <a:custGeom>
            <a:avLst/>
            <a:gdLst/>
            <a:ahLst/>
            <a:cxnLst/>
            <a:rect l="l" t="t" r="r" b="b"/>
            <a:pathLst>
              <a:path w="1302355" h="1407259">
                <a:moveTo>
                  <a:pt x="0" y="0"/>
                </a:moveTo>
                <a:lnTo>
                  <a:pt x="1302354" y="0"/>
                </a:lnTo>
                <a:lnTo>
                  <a:pt x="1302354" y="1407260"/>
                </a:lnTo>
                <a:lnTo>
                  <a:pt x="0" y="14072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Freeform 12">
            <a:extLst>
              <a:ext uri="{FF2B5EF4-FFF2-40B4-BE49-F238E27FC236}">
                <a16:creationId xmlns:a16="http://schemas.microsoft.com/office/drawing/2014/main" id="{E70C48D4-4C26-82EF-914E-41FBA92C5096}"/>
              </a:ext>
            </a:extLst>
          </p:cNvPr>
          <p:cNvSpPr/>
          <p:nvPr/>
        </p:nvSpPr>
        <p:spPr>
          <a:xfrm>
            <a:off x="347775" y="920794"/>
            <a:ext cx="1040925" cy="1510577"/>
          </a:xfrm>
          <a:custGeom>
            <a:avLst/>
            <a:gdLst/>
            <a:ahLst/>
            <a:cxnLst/>
            <a:rect l="l" t="t" r="r" b="b"/>
            <a:pathLst>
              <a:path w="1561388" h="2265866">
                <a:moveTo>
                  <a:pt x="0" y="0"/>
                </a:moveTo>
                <a:lnTo>
                  <a:pt x="1561388" y="0"/>
                </a:lnTo>
                <a:lnTo>
                  <a:pt x="1561388" y="2265866"/>
                </a:lnTo>
                <a:lnTo>
                  <a:pt x="0" y="226586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3" name="Freeform 13">
            <a:extLst>
              <a:ext uri="{FF2B5EF4-FFF2-40B4-BE49-F238E27FC236}">
                <a16:creationId xmlns:a16="http://schemas.microsoft.com/office/drawing/2014/main" id="{F913FEAA-F7AA-6735-B3D1-4A9E47F632AE}"/>
              </a:ext>
            </a:extLst>
          </p:cNvPr>
          <p:cNvSpPr/>
          <p:nvPr/>
        </p:nvSpPr>
        <p:spPr>
          <a:xfrm>
            <a:off x="96672" y="1387183"/>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4" name="Freeform 13">
            <a:extLst>
              <a:ext uri="{FF2B5EF4-FFF2-40B4-BE49-F238E27FC236}">
                <a16:creationId xmlns:a16="http://schemas.microsoft.com/office/drawing/2014/main" id="{E6D616FD-A7EE-0522-94D2-708832700BB4}"/>
              </a:ext>
            </a:extLst>
          </p:cNvPr>
          <p:cNvSpPr/>
          <p:nvPr/>
        </p:nvSpPr>
        <p:spPr>
          <a:xfrm>
            <a:off x="9809460" y="485740"/>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6" name="TextBox 15">
            <a:extLst>
              <a:ext uri="{FF2B5EF4-FFF2-40B4-BE49-F238E27FC236}">
                <a16:creationId xmlns:a16="http://schemas.microsoft.com/office/drawing/2014/main" id="{96016CD0-9A55-1DFF-BDF2-8FE8A2A9768F}"/>
              </a:ext>
            </a:extLst>
          </p:cNvPr>
          <p:cNvSpPr txBox="1"/>
          <p:nvPr/>
        </p:nvSpPr>
        <p:spPr>
          <a:xfrm>
            <a:off x="1376870" y="1336347"/>
            <a:ext cx="10031794" cy="129349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1: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Phòng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học</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15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dãy</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ghế</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mỗi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dãy</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11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người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ngồi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Hỏi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bao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nhiêu</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người</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trong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phòng</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học</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đó</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a:t>
            </a:r>
            <a:r>
              <a:rPr kumimoji="0" lang="en-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sp>
        <p:nvSpPr>
          <p:cNvPr id="18" name="Google Shape;1276;p63">
            <a:extLst>
              <a:ext uri="{FF2B5EF4-FFF2-40B4-BE49-F238E27FC236}">
                <a16:creationId xmlns:a16="http://schemas.microsoft.com/office/drawing/2014/main" id="{5FE84788-5A49-C7B1-77F0-26FD19EE4C62}"/>
              </a:ext>
            </a:extLst>
          </p:cNvPr>
          <p:cNvSpPr txBox="1">
            <a:spLocks/>
          </p:cNvSpPr>
          <p:nvPr/>
        </p:nvSpPr>
        <p:spPr>
          <a:xfrm>
            <a:off x="2909683" y="3289352"/>
            <a:ext cx="2661445" cy="66333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165 người. </a:t>
            </a:r>
          </a:p>
        </p:txBody>
      </p:sp>
      <p:sp>
        <p:nvSpPr>
          <p:cNvPr id="19" name="B">
            <a:extLst>
              <a:ext uri="{FF2B5EF4-FFF2-40B4-BE49-F238E27FC236}">
                <a16:creationId xmlns:a16="http://schemas.microsoft.com/office/drawing/2014/main" id="{359C0956-AC76-F89F-8F17-97721CA2528B}"/>
              </a:ext>
            </a:extLst>
          </p:cNvPr>
          <p:cNvSpPr txBox="1">
            <a:spLocks/>
          </p:cNvSpPr>
          <p:nvPr/>
        </p:nvSpPr>
        <p:spPr>
          <a:xfrm>
            <a:off x="6725307" y="3289352"/>
            <a:ext cx="2661445" cy="66333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155 người. </a:t>
            </a:r>
          </a:p>
        </p:txBody>
      </p:sp>
      <p:sp>
        <p:nvSpPr>
          <p:cNvPr id="20" name="C">
            <a:extLst>
              <a:ext uri="{FF2B5EF4-FFF2-40B4-BE49-F238E27FC236}">
                <a16:creationId xmlns:a16="http://schemas.microsoft.com/office/drawing/2014/main" id="{5EAA0214-9B88-CBFE-6004-EE185F58FD42}"/>
              </a:ext>
            </a:extLst>
          </p:cNvPr>
          <p:cNvSpPr txBox="1">
            <a:spLocks/>
          </p:cNvSpPr>
          <p:nvPr/>
        </p:nvSpPr>
        <p:spPr>
          <a:xfrm>
            <a:off x="2909683" y="4332738"/>
            <a:ext cx="2661445" cy="66333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 106 người. </a:t>
            </a:r>
          </a:p>
        </p:txBody>
      </p:sp>
      <p:sp>
        <p:nvSpPr>
          <p:cNvPr id="21" name="Google Shape;1276;p63">
            <a:extLst>
              <a:ext uri="{FF2B5EF4-FFF2-40B4-BE49-F238E27FC236}">
                <a16:creationId xmlns:a16="http://schemas.microsoft.com/office/drawing/2014/main" id="{19D6E25C-AE66-7B1A-3E9F-728016FA595A}"/>
              </a:ext>
            </a:extLst>
          </p:cNvPr>
          <p:cNvSpPr txBox="1">
            <a:spLocks/>
          </p:cNvSpPr>
          <p:nvPr/>
        </p:nvSpPr>
        <p:spPr>
          <a:xfrm>
            <a:off x="6725307" y="4332738"/>
            <a:ext cx="2661445" cy="66333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D. 105 người.</a:t>
            </a:r>
          </a:p>
        </p:txBody>
      </p:sp>
      <p:sp>
        <p:nvSpPr>
          <p:cNvPr id="23" name="Freeform 2">
            <a:extLst>
              <a:ext uri="{FF2B5EF4-FFF2-40B4-BE49-F238E27FC236}">
                <a16:creationId xmlns:a16="http://schemas.microsoft.com/office/drawing/2014/main" id="{E23BE9D2-4D12-9F47-D606-92A3031BAD68}"/>
              </a:ext>
            </a:extLst>
          </p:cNvPr>
          <p:cNvSpPr/>
          <p:nvPr/>
        </p:nvSpPr>
        <p:spPr>
          <a:xfrm>
            <a:off x="2649972" y="5414236"/>
            <a:ext cx="1218929" cy="1324923"/>
          </a:xfrm>
          <a:custGeom>
            <a:avLst/>
            <a:gdLst/>
            <a:ahLst/>
            <a:cxnLst/>
            <a:rect l="l" t="t" r="r" b="b"/>
            <a:pathLst>
              <a:path w="2123029" h="2307640">
                <a:moveTo>
                  <a:pt x="0" y="0"/>
                </a:moveTo>
                <a:lnTo>
                  <a:pt x="2123029" y="0"/>
                </a:lnTo>
                <a:lnTo>
                  <a:pt x="2123029" y="2307640"/>
                </a:lnTo>
                <a:lnTo>
                  <a:pt x="0" y="2307640"/>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033CB3C4-4913-07FF-600F-39CF9436EEA5}"/>
              </a:ext>
            </a:extLst>
          </p:cNvPr>
          <p:cNvPicPr>
            <a:picLocks noChangeAspect="1"/>
          </p:cNvPicPr>
          <p:nvPr/>
        </p:nvPicPr>
        <p:blipFill>
          <a:blip r:embed="rId22"/>
          <a:stretch>
            <a:fillRect/>
          </a:stretch>
        </p:blipFill>
        <p:spPr>
          <a:xfrm>
            <a:off x="0" y="-47357"/>
            <a:ext cx="868238" cy="968151"/>
          </a:xfrm>
          <a:prstGeom prst="rect">
            <a:avLst/>
          </a:prstGeom>
        </p:spPr>
      </p:pic>
    </p:spTree>
    <p:extLst>
      <p:ext uri="{BB962C8B-B14F-4D97-AF65-F5344CB8AC3E}">
        <p14:creationId xmlns:p14="http://schemas.microsoft.com/office/powerpoint/2010/main" val="2149784484"/>
      </p:ext>
    </p:extLst>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9"/>
                                        </p:tgtEl>
                                        <p:attrNameLst>
                                          <p:attrName>fillcolor</p:attrName>
                                        </p:attrNameLst>
                                      </p:cBhvr>
                                      <p:to>
                                        <a:schemeClr val="accent2"/>
                                      </p:to>
                                    </p:animClr>
                                    <p:set>
                                      <p:cBhvr>
                                        <p:cTn id="7" dur="500" fill="hold"/>
                                        <p:tgtEl>
                                          <p:spTgt spid="19"/>
                                        </p:tgtEl>
                                        <p:attrNameLst>
                                          <p:attrName>fill.type</p:attrName>
                                        </p:attrNameLst>
                                      </p:cBhvr>
                                      <p:to>
                                        <p:strVal val="solid"/>
                                      </p:to>
                                    </p:set>
                                    <p:set>
                                      <p:cBhvr>
                                        <p:cTn id="8"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21"/>
                                        </p:tgtEl>
                                        <p:attrNameLst>
                                          <p:attrName>fillcolor</p:attrName>
                                        </p:attrNameLst>
                                      </p:cBhvr>
                                      <p:to>
                                        <a:schemeClr val="accent2"/>
                                      </p:to>
                                    </p:animClr>
                                    <p:set>
                                      <p:cBhvr>
                                        <p:cTn id="14" dur="500" fill="hold"/>
                                        <p:tgtEl>
                                          <p:spTgt spid="21"/>
                                        </p:tgtEl>
                                        <p:attrNameLst>
                                          <p:attrName>fill.type</p:attrName>
                                        </p:attrNameLst>
                                      </p:cBhvr>
                                      <p:to>
                                        <p:strVal val="solid"/>
                                      </p:to>
                                    </p:set>
                                    <p:set>
                                      <p:cBhvr>
                                        <p:cTn id="15" dur="5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16" restart="whenNotActive" fill="hold" evtFilter="cancelBubble" nodeType="interactiveSeq">
                <p:stCondLst>
                  <p:cond evt="onClick" delay="0">
                    <p:tgtEl>
                      <p:spTgt spid="20"/>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20"/>
                                        </p:tgtEl>
                                        <p:attrNameLst>
                                          <p:attrName>fillcolor</p:attrName>
                                        </p:attrNameLst>
                                      </p:cBhvr>
                                      <p:to>
                                        <a:schemeClr val="accent2"/>
                                      </p:to>
                                    </p:animClr>
                                    <p:set>
                                      <p:cBhvr>
                                        <p:cTn id="21" dur="500" fill="hold"/>
                                        <p:tgtEl>
                                          <p:spTgt spid="20"/>
                                        </p:tgtEl>
                                        <p:attrNameLst>
                                          <p:attrName>fill.type</p:attrName>
                                        </p:attrNameLst>
                                      </p:cBhvr>
                                      <p:to>
                                        <p:strVal val="solid"/>
                                      </p:to>
                                    </p:set>
                                    <p:set>
                                      <p:cBhvr>
                                        <p:cTn id="22"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23" restart="whenNotActive" fill="hold" evtFilter="cancelBubble" nodeType="interactiveSeq">
                <p:stCondLst>
                  <p:cond evt="onClick" delay="0">
                    <p:tgtEl>
                      <p:spTgt spid="1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8"/>
                                        </p:tgtEl>
                                        <p:attrNameLst>
                                          <p:attrName>fillcolor</p:attrName>
                                        </p:attrNameLst>
                                      </p:cBhvr>
                                      <p:to>
                                        <a:srgbClr val="92D050"/>
                                      </p:to>
                                    </p:animClr>
                                    <p:set>
                                      <p:cBhvr>
                                        <p:cTn id="28" dur="500" fill="hold"/>
                                        <p:tgtEl>
                                          <p:spTgt spid="18"/>
                                        </p:tgtEl>
                                        <p:attrNameLst>
                                          <p:attrName>fill.type</p:attrName>
                                        </p:attrNameLst>
                                      </p:cBhvr>
                                      <p:to>
                                        <p:strVal val="solid"/>
                                      </p:to>
                                    </p:set>
                                    <p:set>
                                      <p:cBhvr>
                                        <p:cTn id="2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8D2F2F5C-9504-E69D-B601-5B7E5F902B23}"/>
              </a:ext>
            </a:extLst>
          </p:cNvPr>
          <p:cNvSpPr/>
          <p:nvPr/>
        </p:nvSpPr>
        <p:spPr>
          <a:xfrm flipH="1">
            <a:off x="10896585" y="229904"/>
            <a:ext cx="1219200" cy="983461"/>
          </a:xfrm>
          <a:custGeom>
            <a:avLst/>
            <a:gdLst/>
            <a:ahLst/>
            <a:cxnLst/>
            <a:rect l="l" t="t" r="r" b="b"/>
            <a:pathLst>
              <a:path w="5326602" h="4114800">
                <a:moveTo>
                  <a:pt x="5326601" y="0"/>
                </a:moveTo>
                <a:lnTo>
                  <a:pt x="0" y="0"/>
                </a:lnTo>
                <a:lnTo>
                  <a:pt x="0" y="4114800"/>
                </a:lnTo>
                <a:lnTo>
                  <a:pt x="5326601" y="4114800"/>
                </a:lnTo>
                <a:lnTo>
                  <a:pt x="532660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1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 name="Freeform 4">
            <a:hlinkClick r:id="rId5" action="ppaction://hlinksldjump"/>
            <a:extLst>
              <a:ext uri="{FF2B5EF4-FFF2-40B4-BE49-F238E27FC236}">
                <a16:creationId xmlns:a16="http://schemas.microsoft.com/office/drawing/2014/main" id="{8473F2F3-1453-604C-86E7-2087068BC2CE}"/>
              </a:ext>
            </a:extLst>
          </p:cNvPr>
          <p:cNvSpPr/>
          <p:nvPr/>
        </p:nvSpPr>
        <p:spPr>
          <a:xfrm>
            <a:off x="0" y="5085569"/>
            <a:ext cx="3962400" cy="1764683"/>
          </a:xfrm>
          <a:custGeom>
            <a:avLst/>
            <a:gdLst/>
            <a:ahLst/>
            <a:cxnLst/>
            <a:rect l="l" t="t" r="r" b="b"/>
            <a:pathLst>
              <a:path w="7315200" h="3611880">
                <a:moveTo>
                  <a:pt x="0" y="0"/>
                </a:moveTo>
                <a:lnTo>
                  <a:pt x="7315200" y="0"/>
                </a:lnTo>
                <a:lnTo>
                  <a:pt x="7315200" y="3611880"/>
                </a:lnTo>
                <a:lnTo>
                  <a:pt x="0" y="36118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A5991872-FD5D-2CE9-0308-B2129286CE6B}"/>
              </a:ext>
            </a:extLst>
          </p:cNvPr>
          <p:cNvSpPr txBox="1"/>
          <p:nvPr/>
        </p:nvSpPr>
        <p:spPr>
          <a:xfrm>
            <a:off x="1412912" y="1284497"/>
            <a:ext cx="9658310" cy="129349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2: </a:t>
            </a:r>
            <a:r>
              <a:rPr kumimoji="0" lang="en-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Một thùng bánh có 30 chiếc bánh. Hỏi 15 thùng bánh như vậy có bao nhiêu chiếc bánh? </a:t>
            </a:r>
          </a:p>
        </p:txBody>
      </p:sp>
      <p:sp>
        <p:nvSpPr>
          <p:cNvPr id="6" name="Google Shape;1276;p63">
            <a:extLst>
              <a:ext uri="{FF2B5EF4-FFF2-40B4-BE49-F238E27FC236}">
                <a16:creationId xmlns:a16="http://schemas.microsoft.com/office/drawing/2014/main" id="{A6B80198-DE37-CA0D-DF7F-60FD54BDC772}"/>
              </a:ext>
            </a:extLst>
          </p:cNvPr>
          <p:cNvSpPr txBox="1">
            <a:spLocks/>
          </p:cNvSpPr>
          <p:nvPr/>
        </p:nvSpPr>
        <p:spPr>
          <a:xfrm>
            <a:off x="6410874" y="2925615"/>
            <a:ext cx="3516210" cy="695764"/>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540 chiếc bánh. </a:t>
            </a:r>
          </a:p>
        </p:txBody>
      </p:sp>
      <p:sp>
        <p:nvSpPr>
          <p:cNvPr id="7" name="Google Shape;1276;p63">
            <a:extLst>
              <a:ext uri="{FF2B5EF4-FFF2-40B4-BE49-F238E27FC236}">
                <a16:creationId xmlns:a16="http://schemas.microsoft.com/office/drawing/2014/main" id="{798C9541-4828-ECBF-3D05-92170E8DDB68}"/>
              </a:ext>
            </a:extLst>
          </p:cNvPr>
          <p:cNvSpPr txBox="1">
            <a:spLocks/>
          </p:cNvSpPr>
          <p:nvPr/>
        </p:nvSpPr>
        <p:spPr>
          <a:xfrm>
            <a:off x="2595250" y="3969001"/>
            <a:ext cx="3516210" cy="695764"/>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 405 chiếc bánh. </a:t>
            </a:r>
          </a:p>
        </p:txBody>
      </p:sp>
      <p:sp>
        <p:nvSpPr>
          <p:cNvPr id="8" name="Google Shape;1276;p63">
            <a:extLst>
              <a:ext uri="{FF2B5EF4-FFF2-40B4-BE49-F238E27FC236}">
                <a16:creationId xmlns:a16="http://schemas.microsoft.com/office/drawing/2014/main" id="{8A842101-D801-F1DE-C3F5-18950827A3BA}"/>
              </a:ext>
            </a:extLst>
          </p:cNvPr>
          <p:cNvSpPr txBox="1">
            <a:spLocks/>
          </p:cNvSpPr>
          <p:nvPr/>
        </p:nvSpPr>
        <p:spPr>
          <a:xfrm>
            <a:off x="6410874" y="3969001"/>
            <a:ext cx="3516210" cy="695764"/>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800" i="0" u="none" strike="noStrike" kern="1200" cap="none" spc="0" normalizeH="0" baseline="0" noProof="0" dirty="0">
                <a:ln>
                  <a:noFill/>
                </a:ln>
                <a:solidFill>
                  <a:prstClr val="black"/>
                </a:solidFill>
                <a:effectLst/>
                <a:uLnTx/>
                <a:uFillTx/>
                <a:latin typeface="UTM Avo" panose="02040603050506020204" pitchFamily="18" charset="0"/>
              </a:rPr>
              <a:t>D. 450 chiếc bánh.</a:t>
            </a:r>
          </a:p>
        </p:txBody>
      </p:sp>
      <p:sp>
        <p:nvSpPr>
          <p:cNvPr id="10" name="Freeform 30">
            <a:extLst>
              <a:ext uri="{FF2B5EF4-FFF2-40B4-BE49-F238E27FC236}">
                <a16:creationId xmlns:a16="http://schemas.microsoft.com/office/drawing/2014/main" id="{CA0EFBBB-7720-8416-491D-8299228705B3}"/>
              </a:ext>
            </a:extLst>
          </p:cNvPr>
          <p:cNvSpPr/>
          <p:nvPr/>
        </p:nvSpPr>
        <p:spPr>
          <a:xfrm>
            <a:off x="333535" y="897532"/>
            <a:ext cx="868237" cy="938173"/>
          </a:xfrm>
          <a:custGeom>
            <a:avLst/>
            <a:gdLst/>
            <a:ahLst/>
            <a:cxnLst/>
            <a:rect l="l" t="t" r="r" b="b"/>
            <a:pathLst>
              <a:path w="1302355" h="1407259">
                <a:moveTo>
                  <a:pt x="0" y="0"/>
                </a:moveTo>
                <a:lnTo>
                  <a:pt x="1302354" y="0"/>
                </a:lnTo>
                <a:lnTo>
                  <a:pt x="1302354" y="1407260"/>
                </a:lnTo>
                <a:lnTo>
                  <a:pt x="0" y="14072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Freeform 10">
            <a:extLst>
              <a:ext uri="{FF2B5EF4-FFF2-40B4-BE49-F238E27FC236}">
                <a16:creationId xmlns:a16="http://schemas.microsoft.com/office/drawing/2014/main" id="{8CCB7E0E-A238-5184-66D8-1EB1F14D6149}"/>
              </a:ext>
            </a:extLst>
          </p:cNvPr>
          <p:cNvSpPr/>
          <p:nvPr/>
        </p:nvSpPr>
        <p:spPr>
          <a:xfrm>
            <a:off x="654671" y="1213365"/>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Freeform 10">
            <a:extLst>
              <a:ext uri="{FF2B5EF4-FFF2-40B4-BE49-F238E27FC236}">
                <a16:creationId xmlns:a16="http://schemas.microsoft.com/office/drawing/2014/main" id="{A1A11A1B-8660-E32C-3AD6-8BA5127E63E5}"/>
              </a:ext>
            </a:extLst>
          </p:cNvPr>
          <p:cNvSpPr/>
          <p:nvPr/>
        </p:nvSpPr>
        <p:spPr>
          <a:xfrm rot="69546" flipH="1">
            <a:off x="10515472" y="5680050"/>
            <a:ext cx="1111501" cy="626609"/>
          </a:xfrm>
          <a:custGeom>
            <a:avLst/>
            <a:gdLst/>
            <a:ahLst/>
            <a:cxnLst/>
            <a:rect l="l" t="t" r="r" b="b"/>
            <a:pathLst>
              <a:path w="1667251" h="939913">
                <a:moveTo>
                  <a:pt x="1667251" y="0"/>
                </a:moveTo>
                <a:lnTo>
                  <a:pt x="0" y="0"/>
                </a:lnTo>
                <a:lnTo>
                  <a:pt x="0" y="939913"/>
                </a:lnTo>
                <a:lnTo>
                  <a:pt x="1667251" y="939913"/>
                </a:lnTo>
                <a:lnTo>
                  <a:pt x="1667251"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nvGrpSpPr>
          <p:cNvPr id="13" name="Group 12">
            <a:extLst>
              <a:ext uri="{FF2B5EF4-FFF2-40B4-BE49-F238E27FC236}">
                <a16:creationId xmlns:a16="http://schemas.microsoft.com/office/drawing/2014/main" id="{FB36507F-0CFE-871E-E7F0-14EDD5977629}"/>
              </a:ext>
            </a:extLst>
          </p:cNvPr>
          <p:cNvGrpSpPr/>
          <p:nvPr/>
        </p:nvGrpSpPr>
        <p:grpSpPr>
          <a:xfrm>
            <a:off x="9631102" y="5422453"/>
            <a:ext cx="878145" cy="890087"/>
            <a:chOff x="0" y="0"/>
            <a:chExt cx="1756291" cy="1780175"/>
          </a:xfrm>
        </p:grpSpPr>
        <p:sp>
          <p:nvSpPr>
            <p:cNvPr id="14" name="Freeform 13">
              <a:extLst>
                <a:ext uri="{FF2B5EF4-FFF2-40B4-BE49-F238E27FC236}">
                  <a16:creationId xmlns:a16="http://schemas.microsoft.com/office/drawing/2014/main" id="{A143F735-8287-60F1-B47C-9803881FEF9E}"/>
                </a:ext>
              </a:extLst>
            </p:cNvPr>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5" name="Freeform 14">
              <a:extLst>
                <a:ext uri="{FF2B5EF4-FFF2-40B4-BE49-F238E27FC236}">
                  <a16:creationId xmlns:a16="http://schemas.microsoft.com/office/drawing/2014/main" id="{11631C33-F75A-7414-E73A-28B62103EADF}"/>
                </a:ext>
              </a:extLst>
            </p:cNvPr>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sp>
        <p:nvSpPr>
          <p:cNvPr id="16" name="Freeform 16">
            <a:extLst>
              <a:ext uri="{FF2B5EF4-FFF2-40B4-BE49-F238E27FC236}">
                <a16:creationId xmlns:a16="http://schemas.microsoft.com/office/drawing/2014/main" id="{BACA3A8B-E63D-2063-6E67-154276BE6AC7}"/>
              </a:ext>
            </a:extLst>
          </p:cNvPr>
          <p:cNvSpPr/>
          <p:nvPr/>
        </p:nvSpPr>
        <p:spPr>
          <a:xfrm>
            <a:off x="9336100" y="6146097"/>
            <a:ext cx="1879604" cy="480971"/>
          </a:xfrm>
          <a:custGeom>
            <a:avLst/>
            <a:gdLst/>
            <a:ahLst/>
            <a:cxnLst/>
            <a:rect l="l" t="t" r="r" b="b"/>
            <a:pathLst>
              <a:path w="2216765" h="721456">
                <a:moveTo>
                  <a:pt x="0" y="0"/>
                </a:moveTo>
                <a:lnTo>
                  <a:pt x="2216765" y="0"/>
                </a:lnTo>
                <a:lnTo>
                  <a:pt x="2216765" y="721457"/>
                </a:lnTo>
                <a:lnTo>
                  <a:pt x="0" y="721457"/>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7" name="Google Shape;1276;p63">
            <a:extLst>
              <a:ext uri="{FF2B5EF4-FFF2-40B4-BE49-F238E27FC236}">
                <a16:creationId xmlns:a16="http://schemas.microsoft.com/office/drawing/2014/main" id="{6DF5229D-6763-56EB-2B05-DDCBD96F7C3B}"/>
              </a:ext>
            </a:extLst>
          </p:cNvPr>
          <p:cNvSpPr txBox="1">
            <a:spLocks/>
          </p:cNvSpPr>
          <p:nvPr/>
        </p:nvSpPr>
        <p:spPr>
          <a:xfrm>
            <a:off x="2579790" y="2914396"/>
            <a:ext cx="3516210" cy="695764"/>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504 chiếc bánh. </a:t>
            </a:r>
          </a:p>
        </p:txBody>
      </p:sp>
      <p:sp>
        <p:nvSpPr>
          <p:cNvPr id="19" name="Freeform 6">
            <a:extLst>
              <a:ext uri="{FF2B5EF4-FFF2-40B4-BE49-F238E27FC236}">
                <a16:creationId xmlns:a16="http://schemas.microsoft.com/office/drawing/2014/main" id="{D9F9D71F-A21F-DAA8-7CFA-E57208D55941}"/>
              </a:ext>
            </a:extLst>
          </p:cNvPr>
          <p:cNvSpPr/>
          <p:nvPr/>
        </p:nvSpPr>
        <p:spPr>
          <a:xfrm>
            <a:off x="9998727" y="247260"/>
            <a:ext cx="991501" cy="758498"/>
          </a:xfrm>
          <a:custGeom>
            <a:avLst/>
            <a:gdLst/>
            <a:ahLst/>
            <a:cxnLst/>
            <a:rect l="l" t="t" r="r" b="b"/>
            <a:pathLst>
              <a:path w="3280482" h="2509569">
                <a:moveTo>
                  <a:pt x="0" y="0"/>
                </a:moveTo>
                <a:lnTo>
                  <a:pt x="3280482" y="0"/>
                </a:lnTo>
                <a:lnTo>
                  <a:pt x="3280482" y="2509569"/>
                </a:lnTo>
                <a:lnTo>
                  <a:pt x="0" y="2509569"/>
                </a:lnTo>
                <a:lnTo>
                  <a:pt x="0" y="0"/>
                </a:lnTo>
                <a:close/>
              </a:path>
            </a:pathLst>
          </a:custGeom>
          <a:blipFill>
            <a:blip r:embed="rId2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E277AEA4-3E68-093C-734A-CB57EAE8C5CA}"/>
              </a:ext>
            </a:extLst>
          </p:cNvPr>
          <p:cNvPicPr>
            <a:picLocks noChangeAspect="1"/>
          </p:cNvPicPr>
          <p:nvPr/>
        </p:nvPicPr>
        <p:blipFill>
          <a:blip r:embed="rId21"/>
          <a:stretch>
            <a:fillRect/>
          </a:stretch>
        </p:blipFill>
        <p:spPr>
          <a:xfrm>
            <a:off x="0" y="-47357"/>
            <a:ext cx="868238" cy="968151"/>
          </a:xfrm>
          <a:prstGeom prst="rect">
            <a:avLst/>
          </a:prstGeom>
        </p:spPr>
      </p:pic>
    </p:spTree>
    <p:extLst>
      <p:ext uri="{BB962C8B-B14F-4D97-AF65-F5344CB8AC3E}">
        <p14:creationId xmlns:p14="http://schemas.microsoft.com/office/powerpoint/2010/main" val="1779164495"/>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92D050"/>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7"/>
                                        </p:tgtEl>
                                        <p:attrNameLst>
                                          <p:attrName>fillcolor</p:attrName>
                                        </p:attrNameLst>
                                      </p:cBhvr>
                                      <p:to>
                                        <a:schemeClr val="accent2"/>
                                      </p:to>
                                    </p:animClr>
                                    <p:set>
                                      <p:cBhvr>
                                        <p:cTn id="14" dur="500" fill="hold"/>
                                        <p:tgtEl>
                                          <p:spTgt spid="17"/>
                                        </p:tgtEl>
                                        <p:attrNameLst>
                                          <p:attrName>fill.type</p:attrName>
                                        </p:attrNameLst>
                                      </p:cBhvr>
                                      <p:to>
                                        <p:strVal val="solid"/>
                                      </p:to>
                                    </p:set>
                                    <p:set>
                                      <p:cBhvr>
                                        <p:cTn id="15"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6"/>
                                        </p:tgtEl>
                                        <p:attrNameLst>
                                          <p:attrName>fillcolor</p:attrName>
                                        </p:attrNameLst>
                                      </p:cBhvr>
                                      <p:to>
                                        <a:schemeClr val="accent2"/>
                                      </p:to>
                                    </p:animClr>
                                    <p:set>
                                      <p:cBhvr>
                                        <p:cTn id="21" dur="500" fill="hold"/>
                                        <p:tgtEl>
                                          <p:spTgt spid="6"/>
                                        </p:tgtEl>
                                        <p:attrNameLst>
                                          <p:attrName>fill.type</p:attrName>
                                        </p:attrNameLst>
                                      </p:cBhvr>
                                      <p:to>
                                        <p:strVal val="solid"/>
                                      </p:to>
                                    </p:set>
                                    <p:set>
                                      <p:cBhvr>
                                        <p:cTn id="22"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23" restart="whenNotActive" fill="hold" evtFilter="cancelBubble" nodeType="interactiveSeq">
                <p:stCondLst>
                  <p:cond evt="onClick" delay="0">
                    <p:tgtEl>
                      <p:spTgt spid="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7"/>
                                        </p:tgtEl>
                                        <p:attrNameLst>
                                          <p:attrName>fillcolor</p:attrName>
                                        </p:attrNameLst>
                                      </p:cBhvr>
                                      <p:to>
                                        <a:schemeClr val="accent2"/>
                                      </p:to>
                                    </p:animClr>
                                    <p:set>
                                      <p:cBhvr>
                                        <p:cTn id="28" dur="500" fill="hold"/>
                                        <p:tgtEl>
                                          <p:spTgt spid="7"/>
                                        </p:tgtEl>
                                        <p:attrNameLst>
                                          <p:attrName>fill.type</p:attrName>
                                        </p:attrNameLst>
                                      </p:cBhvr>
                                      <p:to>
                                        <p:strVal val="solid"/>
                                      </p:to>
                                    </p:set>
                                    <p:set>
                                      <p:cBhvr>
                                        <p:cTn id="29"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4" name="Freeform 11">
            <a:hlinkClick r:id="" action="ppaction://hlinkshowjump?jump=firstslide"/>
            <a:extLst>
              <a:ext uri="{FF2B5EF4-FFF2-40B4-BE49-F238E27FC236}">
                <a16:creationId xmlns:a16="http://schemas.microsoft.com/office/drawing/2014/main" id="{69595EA8-5470-C3C7-6645-A7783D73D332}"/>
              </a:ext>
            </a:extLst>
          </p:cNvPr>
          <p:cNvSpPr/>
          <p:nvPr/>
        </p:nvSpPr>
        <p:spPr>
          <a:xfrm>
            <a:off x="660400" y="5004634"/>
            <a:ext cx="1735105" cy="1510577"/>
          </a:xfrm>
          <a:custGeom>
            <a:avLst/>
            <a:gdLst/>
            <a:ahLst/>
            <a:cxnLst/>
            <a:rect l="l" t="t" r="r" b="b"/>
            <a:pathLst>
              <a:path w="5326602" h="4114800">
                <a:moveTo>
                  <a:pt x="5326601" y="0"/>
                </a:moveTo>
                <a:lnTo>
                  <a:pt x="0" y="0"/>
                </a:lnTo>
                <a:lnTo>
                  <a:pt x="0" y="4114800"/>
                </a:lnTo>
                <a:lnTo>
                  <a:pt x="5326601" y="4114800"/>
                </a:lnTo>
                <a:lnTo>
                  <a:pt x="532660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Freeform 10">
            <a:extLst>
              <a:ext uri="{FF2B5EF4-FFF2-40B4-BE49-F238E27FC236}">
                <a16:creationId xmlns:a16="http://schemas.microsoft.com/office/drawing/2014/main" id="{99195392-79DF-4679-0C08-DB7B7992A6B2}"/>
              </a:ext>
            </a:extLst>
          </p:cNvPr>
          <p:cNvSpPr/>
          <p:nvPr/>
        </p:nvSpPr>
        <p:spPr>
          <a:xfrm rot="69546" flipH="1">
            <a:off x="10413876" y="5680050"/>
            <a:ext cx="1111501" cy="626609"/>
          </a:xfrm>
          <a:custGeom>
            <a:avLst/>
            <a:gdLst/>
            <a:ahLst/>
            <a:cxnLst/>
            <a:rect l="l" t="t" r="r" b="b"/>
            <a:pathLst>
              <a:path w="1667251" h="939913">
                <a:moveTo>
                  <a:pt x="1667251" y="0"/>
                </a:moveTo>
                <a:lnTo>
                  <a:pt x="0" y="0"/>
                </a:lnTo>
                <a:lnTo>
                  <a:pt x="0" y="939913"/>
                </a:lnTo>
                <a:lnTo>
                  <a:pt x="1667251" y="939913"/>
                </a:lnTo>
                <a:lnTo>
                  <a:pt x="166725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nvGrpSpPr>
          <p:cNvPr id="7" name="Group 12">
            <a:extLst>
              <a:ext uri="{FF2B5EF4-FFF2-40B4-BE49-F238E27FC236}">
                <a16:creationId xmlns:a16="http://schemas.microsoft.com/office/drawing/2014/main" id="{20F75CA7-4E17-E226-B32C-95B378CCBDC9}"/>
              </a:ext>
            </a:extLst>
          </p:cNvPr>
          <p:cNvGrpSpPr/>
          <p:nvPr/>
        </p:nvGrpSpPr>
        <p:grpSpPr>
          <a:xfrm>
            <a:off x="9529506" y="5422453"/>
            <a:ext cx="878145" cy="890087"/>
            <a:chOff x="0" y="0"/>
            <a:chExt cx="1756291" cy="1780175"/>
          </a:xfrm>
        </p:grpSpPr>
        <p:sp>
          <p:nvSpPr>
            <p:cNvPr id="8" name="Freeform 13">
              <a:extLst>
                <a:ext uri="{FF2B5EF4-FFF2-40B4-BE49-F238E27FC236}">
                  <a16:creationId xmlns:a16="http://schemas.microsoft.com/office/drawing/2014/main" id="{F5E63435-9E21-B47F-BB7D-DAEB162FE62E}"/>
                </a:ext>
              </a:extLst>
            </p:cNvPr>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9" name="Freeform 14">
              <a:extLst>
                <a:ext uri="{FF2B5EF4-FFF2-40B4-BE49-F238E27FC236}">
                  <a16:creationId xmlns:a16="http://schemas.microsoft.com/office/drawing/2014/main" id="{4A8092F4-6034-D3DA-AC45-C01ED1FCBB3F}"/>
                </a:ext>
              </a:extLst>
            </p:cNvPr>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grpSp>
      <p:sp>
        <p:nvSpPr>
          <p:cNvPr id="10" name="Freeform 16">
            <a:extLst>
              <a:ext uri="{FF2B5EF4-FFF2-40B4-BE49-F238E27FC236}">
                <a16:creationId xmlns:a16="http://schemas.microsoft.com/office/drawing/2014/main" id="{023AFC11-45E6-E6CA-68F4-E2AFFFC57DD9}"/>
              </a:ext>
            </a:extLst>
          </p:cNvPr>
          <p:cNvSpPr/>
          <p:nvPr/>
        </p:nvSpPr>
        <p:spPr>
          <a:xfrm>
            <a:off x="9234504" y="6146097"/>
            <a:ext cx="1879604" cy="480971"/>
          </a:xfrm>
          <a:custGeom>
            <a:avLst/>
            <a:gdLst/>
            <a:ahLst/>
            <a:cxnLst/>
            <a:rect l="l" t="t" r="r" b="b"/>
            <a:pathLst>
              <a:path w="2216765" h="721456">
                <a:moveTo>
                  <a:pt x="0" y="0"/>
                </a:moveTo>
                <a:lnTo>
                  <a:pt x="2216765" y="0"/>
                </a:lnTo>
                <a:lnTo>
                  <a:pt x="2216765" y="721457"/>
                </a:lnTo>
                <a:lnTo>
                  <a:pt x="0" y="7214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Freeform 30">
            <a:extLst>
              <a:ext uri="{FF2B5EF4-FFF2-40B4-BE49-F238E27FC236}">
                <a16:creationId xmlns:a16="http://schemas.microsoft.com/office/drawing/2014/main" id="{1C22628B-CC18-330E-94BB-C1AACF924AAF}"/>
              </a:ext>
            </a:extLst>
          </p:cNvPr>
          <p:cNvSpPr/>
          <p:nvPr/>
        </p:nvSpPr>
        <p:spPr>
          <a:xfrm>
            <a:off x="10245872" y="230932"/>
            <a:ext cx="868237" cy="938173"/>
          </a:xfrm>
          <a:custGeom>
            <a:avLst/>
            <a:gdLst/>
            <a:ahLst/>
            <a:cxnLst/>
            <a:rect l="l" t="t" r="r" b="b"/>
            <a:pathLst>
              <a:path w="1302355" h="1407259">
                <a:moveTo>
                  <a:pt x="0" y="0"/>
                </a:moveTo>
                <a:lnTo>
                  <a:pt x="1302354" y="0"/>
                </a:lnTo>
                <a:lnTo>
                  <a:pt x="1302354" y="1407260"/>
                </a:lnTo>
                <a:lnTo>
                  <a:pt x="0" y="140726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Freeform 12">
            <a:extLst>
              <a:ext uri="{FF2B5EF4-FFF2-40B4-BE49-F238E27FC236}">
                <a16:creationId xmlns:a16="http://schemas.microsoft.com/office/drawing/2014/main" id="{E14D1C3D-0B69-3480-A3A2-7C236FB152FD}"/>
              </a:ext>
            </a:extLst>
          </p:cNvPr>
          <p:cNvSpPr/>
          <p:nvPr/>
        </p:nvSpPr>
        <p:spPr>
          <a:xfrm>
            <a:off x="1455747" y="553800"/>
            <a:ext cx="1040925" cy="1510577"/>
          </a:xfrm>
          <a:custGeom>
            <a:avLst/>
            <a:gdLst/>
            <a:ahLst/>
            <a:cxnLst/>
            <a:rect l="l" t="t" r="r" b="b"/>
            <a:pathLst>
              <a:path w="1561388" h="2265866">
                <a:moveTo>
                  <a:pt x="0" y="0"/>
                </a:moveTo>
                <a:lnTo>
                  <a:pt x="1561388" y="0"/>
                </a:lnTo>
                <a:lnTo>
                  <a:pt x="1561388" y="2265866"/>
                </a:lnTo>
                <a:lnTo>
                  <a:pt x="0" y="226586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3" name="Freeform 13">
            <a:extLst>
              <a:ext uri="{FF2B5EF4-FFF2-40B4-BE49-F238E27FC236}">
                <a16:creationId xmlns:a16="http://schemas.microsoft.com/office/drawing/2014/main" id="{FF063E5C-C9D5-1510-9BA6-DF385903EC5D}"/>
              </a:ext>
            </a:extLst>
          </p:cNvPr>
          <p:cNvSpPr/>
          <p:nvPr/>
        </p:nvSpPr>
        <p:spPr>
          <a:xfrm>
            <a:off x="970539" y="1288106"/>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4" name="Freeform 13">
            <a:extLst>
              <a:ext uri="{FF2B5EF4-FFF2-40B4-BE49-F238E27FC236}">
                <a16:creationId xmlns:a16="http://schemas.microsoft.com/office/drawing/2014/main" id="{0CA451FF-9F8E-F49F-C15B-4B037111330A}"/>
              </a:ext>
            </a:extLst>
          </p:cNvPr>
          <p:cNvSpPr/>
          <p:nvPr/>
        </p:nvSpPr>
        <p:spPr>
          <a:xfrm>
            <a:off x="9313450" y="617499"/>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5" name="Freeform 3">
            <a:extLst>
              <a:ext uri="{FF2B5EF4-FFF2-40B4-BE49-F238E27FC236}">
                <a16:creationId xmlns:a16="http://schemas.microsoft.com/office/drawing/2014/main" id="{135A2CB0-AB91-2861-B511-72BD5119EFE1}"/>
              </a:ext>
            </a:extLst>
          </p:cNvPr>
          <p:cNvSpPr/>
          <p:nvPr/>
        </p:nvSpPr>
        <p:spPr>
          <a:xfrm>
            <a:off x="2100420" y="5773655"/>
            <a:ext cx="1056859" cy="853413"/>
          </a:xfrm>
          <a:custGeom>
            <a:avLst/>
            <a:gdLst/>
            <a:ahLst/>
            <a:cxnLst/>
            <a:rect l="l" t="t" r="r" b="b"/>
            <a:pathLst>
              <a:path w="2269768" h="1832837">
                <a:moveTo>
                  <a:pt x="0" y="0"/>
                </a:moveTo>
                <a:lnTo>
                  <a:pt x="2269768" y="0"/>
                </a:lnTo>
                <a:lnTo>
                  <a:pt x="2269768" y="1832837"/>
                </a:lnTo>
                <a:lnTo>
                  <a:pt x="0" y="1832837"/>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F70BD96-C51E-9006-39C9-DC5A4A11F4E4}"/>
                  </a:ext>
                </a:extLst>
              </p:cNvPr>
              <p:cNvSpPr txBox="1"/>
              <p:nvPr/>
            </p:nvSpPr>
            <p:spPr>
              <a:xfrm>
                <a:off x="1976211" y="1309089"/>
                <a:ext cx="8239579" cy="16486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3: </a:t>
                </a:r>
                <a:r>
                  <a:rPr kumimoji="0" lang="en-VN"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Kết quả của phép tính: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25 </a:t>
                </a:r>
                <a14:m>
                  <m:oMath xmlns:m="http://schemas.openxmlformats.org/officeDocument/2006/math">
                    <m:r>
                      <a:rPr kumimoji="0" lang="en-VN" sz="36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41</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 ? </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Choice>
        <mc:Fallback xmlns="">
          <p:sp>
            <p:nvSpPr>
              <p:cNvPr id="16" name="TextBox 15">
                <a:extLst>
                  <a:ext uri="{FF2B5EF4-FFF2-40B4-BE49-F238E27FC236}">
                    <a16:creationId xmlns:a16="http://schemas.microsoft.com/office/drawing/2014/main" id="{BF70BD96-C51E-9006-39C9-DC5A4A11F4E4}"/>
                  </a:ext>
                </a:extLst>
              </p:cNvPr>
              <p:cNvSpPr txBox="1">
                <a:spLocks noRot="1" noChangeAspect="1" noMove="1" noResize="1" noEditPoints="1" noAdjustHandles="1" noChangeArrowheads="1" noChangeShapeType="1" noTextEdit="1"/>
              </p:cNvSpPr>
              <p:nvPr/>
            </p:nvSpPr>
            <p:spPr>
              <a:xfrm>
                <a:off x="1976211" y="1309089"/>
                <a:ext cx="8239579" cy="1648656"/>
              </a:xfrm>
              <a:prstGeom prst="rect">
                <a:avLst/>
              </a:prstGeom>
              <a:blipFill>
                <a:blip r:embed="rId21"/>
                <a:stretch>
                  <a:fillRect b="-12963"/>
                </a:stretch>
              </a:blipFill>
            </p:spPr>
            <p:txBody>
              <a:bodyPr/>
              <a:lstStyle/>
              <a:p>
                <a:r>
                  <a:rPr lang="en-US">
                    <a:noFill/>
                  </a:rPr>
                  <a:t> </a:t>
                </a:r>
              </a:p>
            </p:txBody>
          </p:sp>
        </mc:Fallback>
      </mc:AlternateContent>
      <p:sp>
        <p:nvSpPr>
          <p:cNvPr id="17" name="Google Shape;1276;p63">
            <a:extLst>
              <a:ext uri="{FF2B5EF4-FFF2-40B4-BE49-F238E27FC236}">
                <a16:creationId xmlns:a16="http://schemas.microsoft.com/office/drawing/2014/main" id="{EC69E2F9-C301-C357-8E43-E6567C787C1C}"/>
              </a:ext>
            </a:extLst>
          </p:cNvPr>
          <p:cNvSpPr txBox="1">
            <a:spLocks/>
          </p:cNvSpPr>
          <p:nvPr/>
        </p:nvSpPr>
        <p:spPr>
          <a:xfrm>
            <a:off x="6725307" y="3289352"/>
            <a:ext cx="2661445" cy="63266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1 205.</a:t>
            </a:r>
          </a:p>
        </p:txBody>
      </p:sp>
      <p:sp>
        <p:nvSpPr>
          <p:cNvPr id="18" name="Google Shape;1276;p63">
            <a:extLst>
              <a:ext uri="{FF2B5EF4-FFF2-40B4-BE49-F238E27FC236}">
                <a16:creationId xmlns:a16="http://schemas.microsoft.com/office/drawing/2014/main" id="{9B8146D9-2EF0-486E-A94F-DE2EE7AEF4ED}"/>
              </a:ext>
            </a:extLst>
          </p:cNvPr>
          <p:cNvSpPr txBox="1">
            <a:spLocks/>
          </p:cNvSpPr>
          <p:nvPr/>
        </p:nvSpPr>
        <p:spPr>
          <a:xfrm>
            <a:off x="2909683" y="4332738"/>
            <a:ext cx="2661445" cy="63266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 1 502.</a:t>
            </a:r>
          </a:p>
        </p:txBody>
      </p:sp>
      <p:sp>
        <p:nvSpPr>
          <p:cNvPr id="19" name="Google Shape;1276;p63">
            <a:extLst>
              <a:ext uri="{FF2B5EF4-FFF2-40B4-BE49-F238E27FC236}">
                <a16:creationId xmlns:a16="http://schemas.microsoft.com/office/drawing/2014/main" id="{77EC40A4-B53D-6C85-8503-5E7061D9DACE}"/>
              </a:ext>
            </a:extLst>
          </p:cNvPr>
          <p:cNvSpPr txBox="1">
            <a:spLocks/>
          </p:cNvSpPr>
          <p:nvPr/>
        </p:nvSpPr>
        <p:spPr>
          <a:xfrm>
            <a:off x="6725307" y="4332738"/>
            <a:ext cx="2661445" cy="632662"/>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D. 1 052.</a:t>
            </a:r>
          </a:p>
        </p:txBody>
      </p:sp>
      <p:sp>
        <p:nvSpPr>
          <p:cNvPr id="21" name="Google Shape;1276;p63">
            <a:extLst>
              <a:ext uri="{FF2B5EF4-FFF2-40B4-BE49-F238E27FC236}">
                <a16:creationId xmlns:a16="http://schemas.microsoft.com/office/drawing/2014/main" id="{DD21F487-3233-9E35-5DA4-4DEA42C28E51}"/>
              </a:ext>
            </a:extLst>
          </p:cNvPr>
          <p:cNvSpPr txBox="1">
            <a:spLocks/>
          </p:cNvSpPr>
          <p:nvPr/>
        </p:nvSpPr>
        <p:spPr>
          <a:xfrm>
            <a:off x="2898640" y="3276729"/>
            <a:ext cx="2661445" cy="645285"/>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1 025.</a:t>
            </a:r>
          </a:p>
        </p:txBody>
      </p:sp>
      <p:pic>
        <p:nvPicPr>
          <p:cNvPr id="2" name="Picture 1">
            <a:extLst>
              <a:ext uri="{FF2B5EF4-FFF2-40B4-BE49-F238E27FC236}">
                <a16:creationId xmlns:a16="http://schemas.microsoft.com/office/drawing/2014/main" id="{D906482A-E349-F6C9-401A-32FC180F820C}"/>
              </a:ext>
            </a:extLst>
          </p:cNvPr>
          <p:cNvPicPr>
            <a:picLocks noChangeAspect="1"/>
          </p:cNvPicPr>
          <p:nvPr/>
        </p:nvPicPr>
        <p:blipFill>
          <a:blip r:embed="rId22"/>
          <a:stretch>
            <a:fillRect/>
          </a:stretch>
        </p:blipFill>
        <p:spPr>
          <a:xfrm>
            <a:off x="0" y="-47357"/>
            <a:ext cx="868238" cy="968151"/>
          </a:xfrm>
          <a:prstGeom prst="rect">
            <a:avLst/>
          </a:prstGeom>
        </p:spPr>
      </p:pic>
    </p:spTree>
    <p:extLst>
      <p:ext uri="{BB962C8B-B14F-4D97-AF65-F5344CB8AC3E}">
        <p14:creationId xmlns:p14="http://schemas.microsoft.com/office/powerpoint/2010/main" val="787369055"/>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21"/>
                                        </p:tgtEl>
                                        <p:attrNameLst>
                                          <p:attrName>fillcolor</p:attrName>
                                        </p:attrNameLst>
                                      </p:cBhvr>
                                      <p:to>
                                        <a:srgbClr val="92D050"/>
                                      </p:to>
                                    </p:animClr>
                                    <p:set>
                                      <p:cBhvr>
                                        <p:cTn id="7" dur="500" fill="hold"/>
                                        <p:tgtEl>
                                          <p:spTgt spid="21"/>
                                        </p:tgtEl>
                                        <p:attrNameLst>
                                          <p:attrName>fill.type</p:attrName>
                                        </p:attrNameLst>
                                      </p:cBhvr>
                                      <p:to>
                                        <p:strVal val="solid"/>
                                      </p:to>
                                    </p:set>
                                    <p:set>
                                      <p:cBhvr>
                                        <p:cTn id="8" dur="5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7"/>
                                        </p:tgtEl>
                                        <p:attrNameLst>
                                          <p:attrName>fillcolor</p:attrName>
                                        </p:attrNameLst>
                                      </p:cBhvr>
                                      <p:to>
                                        <a:schemeClr val="accent2"/>
                                      </p:to>
                                    </p:animClr>
                                    <p:set>
                                      <p:cBhvr>
                                        <p:cTn id="14" dur="500" fill="hold"/>
                                        <p:tgtEl>
                                          <p:spTgt spid="17"/>
                                        </p:tgtEl>
                                        <p:attrNameLst>
                                          <p:attrName>fill.type</p:attrName>
                                        </p:attrNameLst>
                                      </p:cBhvr>
                                      <p:to>
                                        <p:strVal val="solid"/>
                                      </p:to>
                                    </p:set>
                                    <p:set>
                                      <p:cBhvr>
                                        <p:cTn id="15"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9"/>
                                        </p:tgtEl>
                                        <p:attrNameLst>
                                          <p:attrName>fillcolor</p:attrName>
                                        </p:attrNameLst>
                                      </p:cBhvr>
                                      <p:to>
                                        <a:schemeClr val="accent2"/>
                                      </p:to>
                                    </p:animClr>
                                    <p:set>
                                      <p:cBhvr>
                                        <p:cTn id="21" dur="500" fill="hold"/>
                                        <p:tgtEl>
                                          <p:spTgt spid="19"/>
                                        </p:tgtEl>
                                        <p:attrNameLst>
                                          <p:attrName>fill.type</p:attrName>
                                        </p:attrNameLst>
                                      </p:cBhvr>
                                      <p:to>
                                        <p:strVal val="solid"/>
                                      </p:to>
                                    </p:set>
                                    <p:set>
                                      <p:cBhvr>
                                        <p:cTn id="22"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23" restart="whenNotActive" fill="hold" evtFilter="cancelBubble" nodeType="interactiveSeq">
                <p:stCondLst>
                  <p:cond evt="onClick" delay="0">
                    <p:tgtEl>
                      <p:spTgt spid="1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8"/>
                                        </p:tgtEl>
                                        <p:attrNameLst>
                                          <p:attrName>fillcolor</p:attrName>
                                        </p:attrNameLst>
                                      </p:cBhvr>
                                      <p:to>
                                        <a:schemeClr val="accent2"/>
                                      </p:to>
                                    </p:animClr>
                                    <p:set>
                                      <p:cBhvr>
                                        <p:cTn id="28" dur="500" fill="hold"/>
                                        <p:tgtEl>
                                          <p:spTgt spid="18"/>
                                        </p:tgtEl>
                                        <p:attrNameLst>
                                          <p:attrName>fill.type</p:attrName>
                                        </p:attrNameLst>
                                      </p:cBhvr>
                                      <p:to>
                                        <p:strVal val="solid"/>
                                      </p:to>
                                    </p:set>
                                    <p:set>
                                      <p:cBhvr>
                                        <p:cTn id="2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1DFA338A-9FEB-C22E-FD39-2830275C3C73}"/>
              </a:ext>
            </a:extLst>
          </p:cNvPr>
          <p:cNvSpPr/>
          <p:nvPr/>
        </p:nvSpPr>
        <p:spPr>
          <a:xfrm rot="17831077">
            <a:off x="10214688" y="-35787"/>
            <a:ext cx="444241" cy="1620709"/>
          </a:xfrm>
          <a:custGeom>
            <a:avLst/>
            <a:gdLst/>
            <a:ahLst/>
            <a:cxnLst/>
            <a:rect l="l" t="t" r="r" b="b"/>
            <a:pathLst>
              <a:path w="1127878" h="4114800">
                <a:moveTo>
                  <a:pt x="0" y="0"/>
                </a:moveTo>
                <a:lnTo>
                  <a:pt x="1127878" y="0"/>
                </a:lnTo>
                <a:lnTo>
                  <a:pt x="112787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5" name="Freeform 11">
            <a:extLst>
              <a:ext uri="{FF2B5EF4-FFF2-40B4-BE49-F238E27FC236}">
                <a16:creationId xmlns:a16="http://schemas.microsoft.com/office/drawing/2014/main" id="{CA7E303D-B6B3-67A9-6C7E-B97DEE2D7ECC}"/>
              </a:ext>
            </a:extLst>
          </p:cNvPr>
          <p:cNvSpPr/>
          <p:nvPr/>
        </p:nvSpPr>
        <p:spPr>
          <a:xfrm flipH="1">
            <a:off x="10896585" y="229904"/>
            <a:ext cx="1219200" cy="983461"/>
          </a:xfrm>
          <a:custGeom>
            <a:avLst/>
            <a:gdLst/>
            <a:ahLst/>
            <a:cxnLst/>
            <a:rect l="l" t="t" r="r" b="b"/>
            <a:pathLst>
              <a:path w="5326602" h="4114800">
                <a:moveTo>
                  <a:pt x="5326601" y="0"/>
                </a:moveTo>
                <a:lnTo>
                  <a:pt x="0" y="0"/>
                </a:lnTo>
                <a:lnTo>
                  <a:pt x="0" y="4114800"/>
                </a:lnTo>
                <a:lnTo>
                  <a:pt x="5326601" y="4114800"/>
                </a:lnTo>
                <a:lnTo>
                  <a:pt x="532660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Freeform 4">
            <a:hlinkClick r:id="" action="ppaction://hlinkshowjump?jump=firstslide"/>
            <a:extLst>
              <a:ext uri="{FF2B5EF4-FFF2-40B4-BE49-F238E27FC236}">
                <a16:creationId xmlns:a16="http://schemas.microsoft.com/office/drawing/2014/main" id="{07C061A0-9BC6-83BB-C824-3A3FAE6B1723}"/>
              </a:ext>
            </a:extLst>
          </p:cNvPr>
          <p:cNvSpPr/>
          <p:nvPr/>
        </p:nvSpPr>
        <p:spPr>
          <a:xfrm>
            <a:off x="0" y="5085569"/>
            <a:ext cx="3962400" cy="1764683"/>
          </a:xfrm>
          <a:custGeom>
            <a:avLst/>
            <a:gdLst/>
            <a:ahLst/>
            <a:cxnLst/>
            <a:rect l="l" t="t" r="r" b="b"/>
            <a:pathLst>
              <a:path w="7315200" h="3611880">
                <a:moveTo>
                  <a:pt x="0" y="0"/>
                </a:moveTo>
                <a:lnTo>
                  <a:pt x="7315200" y="0"/>
                </a:lnTo>
                <a:lnTo>
                  <a:pt x="7315200" y="3611880"/>
                </a:lnTo>
                <a:lnTo>
                  <a:pt x="0" y="361188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3014F1-2206-D9DA-E182-C63AB7591C18}"/>
                  </a:ext>
                </a:extLst>
              </p:cNvPr>
              <p:cNvSpPr txBox="1"/>
              <p:nvPr/>
            </p:nvSpPr>
            <p:spPr>
              <a:xfrm>
                <a:off x="2627437" y="1354142"/>
                <a:ext cx="7326065" cy="164865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4: </a:t>
                </a:r>
                <a:r>
                  <a:rPr kumimoji="0" lang="en-VN" sz="36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Kết quả của biểu thức:</a:t>
                </a:r>
              </a:p>
              <a:p>
                <a:pPr lvl="0" algn="ctr">
                  <a:lnSpc>
                    <a:spcPct val="150000"/>
                  </a:lnSpc>
                  <a:buClrTx/>
                </a:pPr>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12 </a:t>
                </a:r>
                <a14:m>
                  <m:oMath xmlns:m="http://schemas.openxmlformats.org/officeDocument/2006/math">
                    <m:r>
                      <a:rPr kumimoji="0" lang="en-VN" sz="36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(32 </a:t>
                </a:r>
                <a14:m>
                  <m:oMath xmlns:m="http://schemas.openxmlformats.org/officeDocument/2006/math">
                    <m:r>
                      <a:rPr lang="en-VN" sz="3600" b="1"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45) </a:t>
                </a:r>
                <a14:m>
                  <m:oMath xmlns:m="http://schemas.openxmlformats.org/officeDocument/2006/math">
                    <m:r>
                      <a:rPr lang="en-VN" sz="3600" b="1"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0</a:t>
                </a:r>
                <a:r>
                  <a:rPr kumimoji="0" lang="en-US"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 ?</a:t>
                </a:r>
                <a:endParaRPr kumimoji="0" lang="en-VN" sz="36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Choice>
        <mc:Fallback xmlns="">
          <p:sp>
            <p:nvSpPr>
              <p:cNvPr id="7" name="TextBox 6">
                <a:extLst>
                  <a:ext uri="{FF2B5EF4-FFF2-40B4-BE49-F238E27FC236}">
                    <a16:creationId xmlns:a16="http://schemas.microsoft.com/office/drawing/2014/main" id="{273014F1-2206-D9DA-E182-C63AB7591C18}"/>
                  </a:ext>
                </a:extLst>
              </p:cNvPr>
              <p:cNvSpPr txBox="1">
                <a:spLocks noRot="1" noChangeAspect="1" noMove="1" noResize="1" noEditPoints="1" noAdjustHandles="1" noChangeArrowheads="1" noChangeShapeType="1" noTextEdit="1"/>
              </p:cNvSpPr>
              <p:nvPr/>
            </p:nvSpPr>
            <p:spPr>
              <a:xfrm>
                <a:off x="2627437" y="1354142"/>
                <a:ext cx="7326065" cy="1648656"/>
              </a:xfrm>
              <a:prstGeom prst="rect">
                <a:avLst/>
              </a:prstGeom>
              <a:blipFill>
                <a:blip r:embed="rId9"/>
                <a:stretch>
                  <a:fillRect l="-416" r="-416" b="-12546"/>
                </a:stretch>
              </a:blipFill>
            </p:spPr>
            <p:txBody>
              <a:bodyPr/>
              <a:lstStyle/>
              <a:p>
                <a:r>
                  <a:rPr lang="en-US">
                    <a:noFill/>
                  </a:rPr>
                  <a:t> </a:t>
                </a:r>
              </a:p>
            </p:txBody>
          </p:sp>
        </mc:Fallback>
      </mc:AlternateContent>
      <p:sp>
        <p:nvSpPr>
          <p:cNvPr id="8" name="Google Shape;1276;p63">
            <a:extLst>
              <a:ext uri="{FF2B5EF4-FFF2-40B4-BE49-F238E27FC236}">
                <a16:creationId xmlns:a16="http://schemas.microsoft.com/office/drawing/2014/main" id="{358455D6-E23F-1A72-BC15-38743D3F8FDA}"/>
              </a:ext>
            </a:extLst>
          </p:cNvPr>
          <p:cNvSpPr txBox="1">
            <a:spLocks/>
          </p:cNvSpPr>
          <p:nvPr/>
        </p:nvSpPr>
        <p:spPr>
          <a:xfrm>
            <a:off x="6933165" y="3256953"/>
            <a:ext cx="2661445" cy="637421"/>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384. </a:t>
            </a:r>
          </a:p>
        </p:txBody>
      </p:sp>
      <p:sp>
        <p:nvSpPr>
          <p:cNvPr id="9" name="Google Shape;1276;p63">
            <a:extLst>
              <a:ext uri="{FF2B5EF4-FFF2-40B4-BE49-F238E27FC236}">
                <a16:creationId xmlns:a16="http://schemas.microsoft.com/office/drawing/2014/main" id="{DC741B22-C3E0-9A35-D1B8-5FE65EF1A46B}"/>
              </a:ext>
            </a:extLst>
          </p:cNvPr>
          <p:cNvSpPr txBox="1">
            <a:spLocks/>
          </p:cNvSpPr>
          <p:nvPr/>
        </p:nvSpPr>
        <p:spPr>
          <a:xfrm>
            <a:off x="3117541" y="4300339"/>
            <a:ext cx="2661445" cy="637421"/>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C. 0.</a:t>
            </a:r>
          </a:p>
        </p:txBody>
      </p:sp>
      <p:sp>
        <p:nvSpPr>
          <p:cNvPr id="10" name="Google Shape;1276;p63">
            <a:extLst>
              <a:ext uri="{FF2B5EF4-FFF2-40B4-BE49-F238E27FC236}">
                <a16:creationId xmlns:a16="http://schemas.microsoft.com/office/drawing/2014/main" id="{CB550DF4-3178-0EFA-02A8-571B76BCCAB2}"/>
              </a:ext>
            </a:extLst>
          </p:cNvPr>
          <p:cNvSpPr txBox="1">
            <a:spLocks/>
          </p:cNvSpPr>
          <p:nvPr/>
        </p:nvSpPr>
        <p:spPr>
          <a:xfrm>
            <a:off x="6933165" y="4300339"/>
            <a:ext cx="2661445" cy="637421"/>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D. 1 440.</a:t>
            </a:r>
          </a:p>
        </p:txBody>
      </p:sp>
      <p:sp>
        <p:nvSpPr>
          <p:cNvPr id="12" name="Freeform 30">
            <a:extLst>
              <a:ext uri="{FF2B5EF4-FFF2-40B4-BE49-F238E27FC236}">
                <a16:creationId xmlns:a16="http://schemas.microsoft.com/office/drawing/2014/main" id="{B88CDEBA-E1FE-DE9B-3D5A-4CFC43C27224}"/>
              </a:ext>
            </a:extLst>
          </p:cNvPr>
          <p:cNvSpPr/>
          <p:nvPr/>
        </p:nvSpPr>
        <p:spPr>
          <a:xfrm>
            <a:off x="497876" y="788633"/>
            <a:ext cx="868237" cy="938173"/>
          </a:xfrm>
          <a:custGeom>
            <a:avLst/>
            <a:gdLst/>
            <a:ahLst/>
            <a:cxnLst/>
            <a:rect l="l" t="t" r="r" b="b"/>
            <a:pathLst>
              <a:path w="1302355" h="1407259">
                <a:moveTo>
                  <a:pt x="0" y="0"/>
                </a:moveTo>
                <a:lnTo>
                  <a:pt x="1302354" y="0"/>
                </a:lnTo>
                <a:lnTo>
                  <a:pt x="1302354" y="1407260"/>
                </a:lnTo>
                <a:lnTo>
                  <a:pt x="0" y="140726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3" name="Freeform 12">
            <a:extLst>
              <a:ext uri="{FF2B5EF4-FFF2-40B4-BE49-F238E27FC236}">
                <a16:creationId xmlns:a16="http://schemas.microsoft.com/office/drawing/2014/main" id="{9D98705D-E300-38CE-63EF-CA0A1E108D95}"/>
              </a:ext>
            </a:extLst>
          </p:cNvPr>
          <p:cNvSpPr/>
          <p:nvPr/>
        </p:nvSpPr>
        <p:spPr>
          <a:xfrm>
            <a:off x="819012" y="1104466"/>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Freeform 10">
            <a:extLst>
              <a:ext uri="{FF2B5EF4-FFF2-40B4-BE49-F238E27FC236}">
                <a16:creationId xmlns:a16="http://schemas.microsoft.com/office/drawing/2014/main" id="{EBAC9960-8EE0-3903-7AF4-6EF94E2273C1}"/>
              </a:ext>
            </a:extLst>
          </p:cNvPr>
          <p:cNvSpPr/>
          <p:nvPr/>
        </p:nvSpPr>
        <p:spPr>
          <a:xfrm rot="69546" flipH="1">
            <a:off x="10515472" y="5680050"/>
            <a:ext cx="1111501" cy="626609"/>
          </a:xfrm>
          <a:custGeom>
            <a:avLst/>
            <a:gdLst/>
            <a:ahLst/>
            <a:cxnLst/>
            <a:rect l="l" t="t" r="r" b="b"/>
            <a:pathLst>
              <a:path w="1667251" h="939913">
                <a:moveTo>
                  <a:pt x="1667251" y="0"/>
                </a:moveTo>
                <a:lnTo>
                  <a:pt x="0" y="0"/>
                </a:lnTo>
                <a:lnTo>
                  <a:pt x="0" y="939913"/>
                </a:lnTo>
                <a:lnTo>
                  <a:pt x="1667251" y="939913"/>
                </a:lnTo>
                <a:lnTo>
                  <a:pt x="1667251"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9CE3F0E7-00EE-02B5-434B-34F0ECEB309E}"/>
              </a:ext>
            </a:extLst>
          </p:cNvPr>
          <p:cNvGrpSpPr/>
          <p:nvPr/>
        </p:nvGrpSpPr>
        <p:grpSpPr>
          <a:xfrm>
            <a:off x="9631102" y="5422453"/>
            <a:ext cx="878145" cy="890087"/>
            <a:chOff x="0" y="0"/>
            <a:chExt cx="1756291" cy="1780175"/>
          </a:xfrm>
        </p:grpSpPr>
        <p:sp>
          <p:nvSpPr>
            <p:cNvPr id="16" name="Freeform 15">
              <a:extLst>
                <a:ext uri="{FF2B5EF4-FFF2-40B4-BE49-F238E27FC236}">
                  <a16:creationId xmlns:a16="http://schemas.microsoft.com/office/drawing/2014/main" id="{2EF7989F-494F-E730-B43F-3EA8D4E2D3B0}"/>
                </a:ext>
              </a:extLst>
            </p:cNvPr>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7" name="Freeform 16">
              <a:extLst>
                <a:ext uri="{FF2B5EF4-FFF2-40B4-BE49-F238E27FC236}">
                  <a16:creationId xmlns:a16="http://schemas.microsoft.com/office/drawing/2014/main" id="{416B9D50-89CD-957E-1510-947093EAF63B}"/>
                </a:ext>
              </a:extLst>
            </p:cNvPr>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grpSp>
      <p:sp>
        <p:nvSpPr>
          <p:cNvPr id="18" name="Freeform 16">
            <a:extLst>
              <a:ext uri="{FF2B5EF4-FFF2-40B4-BE49-F238E27FC236}">
                <a16:creationId xmlns:a16="http://schemas.microsoft.com/office/drawing/2014/main" id="{6985D608-110D-F086-A22A-7FDEBA9B64A6}"/>
              </a:ext>
            </a:extLst>
          </p:cNvPr>
          <p:cNvSpPr/>
          <p:nvPr/>
        </p:nvSpPr>
        <p:spPr>
          <a:xfrm>
            <a:off x="9336100" y="6146097"/>
            <a:ext cx="1879604" cy="480971"/>
          </a:xfrm>
          <a:custGeom>
            <a:avLst/>
            <a:gdLst/>
            <a:ahLst/>
            <a:cxnLst/>
            <a:rect l="l" t="t" r="r" b="b"/>
            <a:pathLst>
              <a:path w="2216765" h="721456">
                <a:moveTo>
                  <a:pt x="0" y="0"/>
                </a:moveTo>
                <a:lnTo>
                  <a:pt x="2216765" y="0"/>
                </a:lnTo>
                <a:lnTo>
                  <a:pt x="2216765" y="721457"/>
                </a:lnTo>
                <a:lnTo>
                  <a:pt x="0" y="721457"/>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0" name="Google Shape;1276;p63">
            <a:extLst>
              <a:ext uri="{FF2B5EF4-FFF2-40B4-BE49-F238E27FC236}">
                <a16:creationId xmlns:a16="http://schemas.microsoft.com/office/drawing/2014/main" id="{A832A404-B766-1347-F393-FDCE712BEE74}"/>
              </a:ext>
            </a:extLst>
          </p:cNvPr>
          <p:cNvSpPr txBox="1">
            <a:spLocks/>
          </p:cNvSpPr>
          <p:nvPr/>
        </p:nvSpPr>
        <p:spPr>
          <a:xfrm>
            <a:off x="3117541" y="3228994"/>
            <a:ext cx="2661445" cy="637421"/>
          </a:xfrm>
          <a:prstGeom prst="rect">
            <a:avLst/>
          </a:prstGeom>
          <a:solidFill>
            <a:srgbClr val="FFC000"/>
          </a:solidFill>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17 280.</a:t>
            </a:r>
          </a:p>
        </p:txBody>
      </p:sp>
      <p:pic>
        <p:nvPicPr>
          <p:cNvPr id="2" name="Picture 1">
            <a:extLst>
              <a:ext uri="{FF2B5EF4-FFF2-40B4-BE49-F238E27FC236}">
                <a16:creationId xmlns:a16="http://schemas.microsoft.com/office/drawing/2014/main" id="{04BF0421-11FC-C17D-C763-D2ABB04B0624}"/>
              </a:ext>
            </a:extLst>
          </p:cNvPr>
          <p:cNvPicPr>
            <a:picLocks noChangeAspect="1"/>
          </p:cNvPicPr>
          <p:nvPr/>
        </p:nvPicPr>
        <p:blipFill>
          <a:blip r:embed="rId22"/>
          <a:stretch>
            <a:fillRect/>
          </a:stretch>
        </p:blipFill>
        <p:spPr>
          <a:xfrm>
            <a:off x="0" y="-47357"/>
            <a:ext cx="868238" cy="968151"/>
          </a:xfrm>
          <a:prstGeom prst="rect">
            <a:avLst/>
          </a:prstGeom>
        </p:spPr>
      </p:pic>
    </p:spTree>
    <p:extLst>
      <p:ext uri="{BB962C8B-B14F-4D97-AF65-F5344CB8AC3E}">
        <p14:creationId xmlns:p14="http://schemas.microsoft.com/office/powerpoint/2010/main" val="3095188244"/>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9"/>
                                        </p:tgtEl>
                                        <p:attrNameLst>
                                          <p:attrName>fillcolor</p:attrName>
                                        </p:attrNameLst>
                                      </p:cBhvr>
                                      <p:to>
                                        <a:srgbClr val="92D050"/>
                                      </p:to>
                                    </p:animClr>
                                    <p:set>
                                      <p:cBhvr>
                                        <p:cTn id="7" dur="500" fill="hold"/>
                                        <p:tgtEl>
                                          <p:spTgt spid="9"/>
                                        </p:tgtEl>
                                        <p:attrNameLst>
                                          <p:attrName>fill.type</p:attrName>
                                        </p:attrNameLst>
                                      </p:cBhvr>
                                      <p:to>
                                        <p:strVal val="solid"/>
                                      </p:to>
                                    </p:set>
                                    <p:set>
                                      <p:cBhvr>
                                        <p:cTn id="8"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9" restart="whenNotActive" fill="hold" evtFilter="cancelBubble" nodeType="interactiveSeq">
                <p:stCondLst>
                  <p:cond evt="onClick" delay="0">
                    <p:tgtEl>
                      <p:spTgt spid="2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20"/>
                                        </p:tgtEl>
                                        <p:attrNameLst>
                                          <p:attrName>fillcolor</p:attrName>
                                        </p:attrNameLst>
                                      </p:cBhvr>
                                      <p:to>
                                        <a:schemeClr val="accent2"/>
                                      </p:to>
                                    </p:animClr>
                                    <p:set>
                                      <p:cBhvr>
                                        <p:cTn id="14" dur="500" fill="hold"/>
                                        <p:tgtEl>
                                          <p:spTgt spid="20"/>
                                        </p:tgtEl>
                                        <p:attrNameLst>
                                          <p:attrName>fill.type</p:attrName>
                                        </p:attrNameLst>
                                      </p:cBhvr>
                                      <p:to>
                                        <p:strVal val="solid"/>
                                      </p:to>
                                    </p:set>
                                    <p:set>
                                      <p:cBhvr>
                                        <p:cTn id="15"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8"/>
                                        </p:tgtEl>
                                        <p:attrNameLst>
                                          <p:attrName>fillcolor</p:attrName>
                                        </p:attrNameLst>
                                      </p:cBhvr>
                                      <p:to>
                                        <a:schemeClr val="accent2"/>
                                      </p:to>
                                    </p:animClr>
                                    <p:set>
                                      <p:cBhvr>
                                        <p:cTn id="21" dur="500" fill="hold"/>
                                        <p:tgtEl>
                                          <p:spTgt spid="8"/>
                                        </p:tgtEl>
                                        <p:attrNameLst>
                                          <p:attrName>fill.type</p:attrName>
                                        </p:attrNameLst>
                                      </p:cBhvr>
                                      <p:to>
                                        <p:strVal val="solid"/>
                                      </p:to>
                                    </p:set>
                                    <p:set>
                                      <p:cBhvr>
                                        <p:cTn id="22"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0"/>
                                        </p:tgtEl>
                                        <p:attrNameLst>
                                          <p:attrName>fillcolor</p:attrName>
                                        </p:attrNameLst>
                                      </p:cBhvr>
                                      <p:to>
                                        <a:schemeClr val="accent2"/>
                                      </p:to>
                                    </p:animClr>
                                    <p:set>
                                      <p:cBhvr>
                                        <p:cTn id="28" dur="500" fill="hold"/>
                                        <p:tgtEl>
                                          <p:spTgt spid="10"/>
                                        </p:tgtEl>
                                        <p:attrNameLst>
                                          <p:attrName>fill.type</p:attrName>
                                        </p:attrNameLst>
                                      </p:cBhvr>
                                      <p:to>
                                        <p:strVal val="solid"/>
                                      </p:to>
                                    </p:set>
                                    <p:set>
                                      <p:cBhvr>
                                        <p:cTn id="29"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Freeform 2"/>
          <p:cNvSpPr/>
          <p:nvPr/>
        </p:nvSpPr>
        <p:spPr>
          <a:xfrm>
            <a:off x="1" y="4219809"/>
            <a:ext cx="4337075" cy="2743200"/>
          </a:xfrm>
          <a:custGeom>
            <a:avLst/>
            <a:gdLst/>
            <a:ahLst/>
            <a:cxnLst/>
            <a:rect l="l" t="t" r="r" b="b"/>
            <a:pathLst>
              <a:path w="6505613" h="4114800">
                <a:moveTo>
                  <a:pt x="0" y="0"/>
                </a:moveTo>
                <a:lnTo>
                  <a:pt x="6505613" y="0"/>
                </a:lnTo>
                <a:lnTo>
                  <a:pt x="650561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3"/>
          <p:cNvSpPr/>
          <p:nvPr/>
        </p:nvSpPr>
        <p:spPr>
          <a:xfrm>
            <a:off x="-2049993" y="980447"/>
            <a:ext cx="8506047" cy="5486400"/>
          </a:xfrm>
          <a:custGeom>
            <a:avLst/>
            <a:gdLst/>
            <a:ahLst/>
            <a:cxnLst/>
            <a:rect l="l" t="t" r="r" b="b"/>
            <a:pathLst>
              <a:path w="12759070" h="8229600">
                <a:moveTo>
                  <a:pt x="0" y="0"/>
                </a:moveTo>
                <a:lnTo>
                  <a:pt x="12759070" y="0"/>
                </a:lnTo>
                <a:lnTo>
                  <a:pt x="12759070" y="8229600"/>
                </a:lnTo>
                <a:lnTo>
                  <a:pt x="0" y="822960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490148" y="1667419"/>
            <a:ext cx="8506047" cy="5486400"/>
          </a:xfrm>
          <a:custGeom>
            <a:avLst/>
            <a:gdLst/>
            <a:ahLst/>
            <a:cxnLst/>
            <a:rect l="l" t="t" r="r" b="b"/>
            <a:pathLst>
              <a:path w="12759070" h="8229600">
                <a:moveTo>
                  <a:pt x="0" y="0"/>
                </a:moveTo>
                <a:lnTo>
                  <a:pt x="12759070" y="0"/>
                </a:lnTo>
                <a:lnTo>
                  <a:pt x="12759070" y="8229600"/>
                </a:lnTo>
                <a:lnTo>
                  <a:pt x="0" y="822960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2536353" y="1622045"/>
            <a:ext cx="8506047" cy="5486400"/>
          </a:xfrm>
          <a:custGeom>
            <a:avLst/>
            <a:gdLst/>
            <a:ahLst/>
            <a:cxnLst/>
            <a:rect l="l" t="t" r="r" b="b"/>
            <a:pathLst>
              <a:path w="12759070" h="8229600">
                <a:moveTo>
                  <a:pt x="0" y="0"/>
                </a:moveTo>
                <a:lnTo>
                  <a:pt x="12759069" y="0"/>
                </a:lnTo>
                <a:lnTo>
                  <a:pt x="12759069" y="8229600"/>
                </a:lnTo>
                <a:lnTo>
                  <a:pt x="0" y="822960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a:off x="5402623" y="1622045"/>
            <a:ext cx="8506047" cy="5486400"/>
          </a:xfrm>
          <a:custGeom>
            <a:avLst/>
            <a:gdLst/>
            <a:ahLst/>
            <a:cxnLst/>
            <a:rect l="l" t="t" r="r" b="b"/>
            <a:pathLst>
              <a:path w="12759070" h="8229600">
                <a:moveTo>
                  <a:pt x="0" y="0"/>
                </a:moveTo>
                <a:lnTo>
                  <a:pt x="12759070" y="0"/>
                </a:lnTo>
                <a:lnTo>
                  <a:pt x="12759070" y="8229600"/>
                </a:lnTo>
                <a:lnTo>
                  <a:pt x="0" y="822960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34638" y="58528"/>
            <a:ext cx="6658050" cy="4161281"/>
          </a:xfrm>
          <a:custGeom>
            <a:avLst/>
            <a:gdLst/>
            <a:ahLst/>
            <a:cxnLst/>
            <a:rect l="l" t="t" r="r" b="b"/>
            <a:pathLst>
              <a:path w="9987075" h="6241922">
                <a:moveTo>
                  <a:pt x="0" y="0"/>
                </a:moveTo>
                <a:lnTo>
                  <a:pt x="9987075" y="0"/>
                </a:lnTo>
                <a:lnTo>
                  <a:pt x="9987075" y="6241922"/>
                </a:lnTo>
                <a:lnTo>
                  <a:pt x="0" y="62419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a:off x="6988828" y="629721"/>
            <a:ext cx="3034437" cy="5454055"/>
          </a:xfrm>
          <a:custGeom>
            <a:avLst/>
            <a:gdLst/>
            <a:ahLst/>
            <a:cxnLst/>
            <a:rect l="l" t="t" r="r" b="b"/>
            <a:pathLst>
              <a:path w="4551656" h="8181082">
                <a:moveTo>
                  <a:pt x="0" y="0"/>
                </a:moveTo>
                <a:lnTo>
                  <a:pt x="4551656" y="0"/>
                </a:lnTo>
                <a:lnTo>
                  <a:pt x="4551656" y="8181082"/>
                </a:lnTo>
                <a:lnTo>
                  <a:pt x="0" y="81810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0" name="Freeform 10"/>
          <p:cNvSpPr/>
          <p:nvPr/>
        </p:nvSpPr>
        <p:spPr>
          <a:xfrm>
            <a:off x="2368996" y="2638191"/>
            <a:ext cx="5583275" cy="2930723"/>
          </a:xfrm>
          <a:custGeom>
            <a:avLst/>
            <a:gdLst/>
            <a:ahLst/>
            <a:cxnLst/>
            <a:rect l="l" t="t" r="r" b="b"/>
            <a:pathLst>
              <a:path w="10736935" h="2186430">
                <a:moveTo>
                  <a:pt x="0" y="0"/>
                </a:moveTo>
                <a:lnTo>
                  <a:pt x="10736935" y="0"/>
                </a:lnTo>
                <a:lnTo>
                  <a:pt x="10736935" y="2186430"/>
                </a:lnTo>
                <a:lnTo>
                  <a:pt x="0" y="21864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TextBox 11"/>
          <p:cNvSpPr txBox="1"/>
          <p:nvPr/>
        </p:nvSpPr>
        <p:spPr>
          <a:xfrm>
            <a:off x="2908028" y="2870703"/>
            <a:ext cx="4559573" cy="2301207"/>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May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quá</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kịp</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giờ</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rồi</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Bây</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giờ</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chúng</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ta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cùng</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ra</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đảo</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 </a:t>
            </a:r>
            <a:r>
              <a:rPr kumimoji="0" lang="en-US" sz="3466" b="0" i="0" u="none" strike="noStrike" kern="1200" cap="none" spc="0" normalizeH="0" baseline="0" noProof="0" dirty="0" err="1">
                <a:ln>
                  <a:noFill/>
                </a:ln>
                <a:solidFill>
                  <a:srgbClr val="000000"/>
                </a:solidFill>
                <a:effectLst/>
                <a:uLnTx/>
                <a:uFillTx/>
                <a:latin typeface="UTM Avo" panose="02040603050506020204" pitchFamily="18" charset="0"/>
                <a:ea typeface="+mn-ea"/>
                <a:cs typeface="Arial" panose="020B0604020202020204" pitchFamily="34" charset="0"/>
              </a:rPr>
              <a:t>nhé</a:t>
            </a:r>
            <a:r>
              <a:rPr kumimoji="0" lang="en-US" sz="3466" b="0" i="0" u="none" strike="noStrike" kern="120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rPr>
              <a:t>!</a:t>
            </a:r>
          </a:p>
        </p:txBody>
      </p:sp>
      <p:pic>
        <p:nvPicPr>
          <p:cNvPr id="4" name="Picture 3">
            <a:extLst>
              <a:ext uri="{FF2B5EF4-FFF2-40B4-BE49-F238E27FC236}">
                <a16:creationId xmlns:a16="http://schemas.microsoft.com/office/drawing/2014/main" id="{8C8DA120-BFE9-A5FE-A4FE-08C011520694}"/>
              </a:ext>
            </a:extLst>
          </p:cNvPr>
          <p:cNvPicPr>
            <a:picLocks noChangeAspect="1"/>
          </p:cNvPicPr>
          <p:nvPr/>
        </p:nvPicPr>
        <p:blipFill>
          <a:blip r:embed="rId11"/>
          <a:stretch>
            <a:fillRect/>
          </a:stretch>
        </p:blipFill>
        <p:spPr>
          <a:xfrm>
            <a:off x="0" y="-47357"/>
            <a:ext cx="868238" cy="968151"/>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par>
                                <p:cTn id="14" presetID="5"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DAEFB476-0731-821A-C4DC-A408E114ADC9}"/>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UTM Avo" panose="02040603050506020204" pitchFamily="18" charset="0"/>
              </a:rPr>
              <a:t>01</a:t>
            </a:r>
          </a:p>
        </p:txBody>
      </p:sp>
      <p:sp>
        <p:nvSpPr>
          <p:cNvPr id="3" name="TextBox 2">
            <a:extLst>
              <a:ext uri="{FF2B5EF4-FFF2-40B4-BE49-F238E27FC236}">
                <a16:creationId xmlns:a16="http://schemas.microsoft.com/office/drawing/2014/main" id="{9CCE4AAE-802D-2A1C-CF78-C08FCD693EF5}"/>
              </a:ext>
            </a:extLst>
          </p:cNvPr>
          <p:cNvSpPr txBox="1"/>
          <p:nvPr/>
        </p:nvSpPr>
        <p:spPr>
          <a:xfrm>
            <a:off x="1559560" y="1524928"/>
            <a:ext cx="1244600" cy="654731"/>
          </a:xfrm>
          <a:prstGeom prst="rect">
            <a:avLst/>
          </a:prstGeom>
          <a:noFill/>
        </p:spPr>
        <p:txBody>
          <a:bodyPr wrap="square">
            <a:spAutoFit/>
          </a:bodyPr>
          <a:lstStyle/>
          <a:p>
            <a:pPr algn="just">
              <a:lnSpc>
                <a:spcPct val="150000"/>
              </a:lnSpc>
              <a:spcAft>
                <a:spcPts val="1000"/>
              </a:spcAft>
            </a:pPr>
            <a:r>
              <a:rPr lang="vi-VN" sz="2800" b="1">
                <a:latin typeface="UTM Avo" panose="02040603050506020204" pitchFamily="18" charset="0"/>
                <a:ea typeface="Calibri" panose="020F0502020204030204" pitchFamily="34" charset="0"/>
                <a:cs typeface="Times New Roman" panose="02020603050405020304" pitchFamily="18" charset="0"/>
              </a:rPr>
              <a:t>Tính</a:t>
            </a:r>
            <a:endParaRPr lang="vi-VN" sz="2800" b="1" dirty="0">
              <a:latin typeface="UTM Avo" panose="020406030505060202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299AC46-FE3A-9F9E-A8E3-E80511EC126F}"/>
              </a:ext>
            </a:extLst>
          </p:cNvPr>
          <p:cNvSpPr txBox="1"/>
          <p:nvPr/>
        </p:nvSpPr>
        <p:spPr>
          <a:xfrm>
            <a:off x="350777" y="2658901"/>
            <a:ext cx="1397416" cy="3240054"/>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37</a:t>
            </a:r>
          </a:p>
          <a:p>
            <a:pPr algn="r">
              <a:lnSpc>
                <a:spcPct val="150000"/>
              </a:lnSpc>
            </a:pPr>
            <a:r>
              <a:rPr lang="en-VN" sz="2800" dirty="0">
                <a:latin typeface="UTM Avo" panose="02040603050506020204" pitchFamily="18" charset="0"/>
              </a:rPr>
              <a:t>26</a:t>
            </a:r>
          </a:p>
          <a:p>
            <a:pPr algn="r">
              <a:lnSpc>
                <a:spcPct val="150000"/>
              </a:lnSpc>
            </a:pPr>
            <a:r>
              <a:rPr lang="en-VN" sz="2800" dirty="0">
                <a:latin typeface="UTM Avo" panose="02040603050506020204" pitchFamily="18" charset="0"/>
              </a:rPr>
              <a:t>222</a:t>
            </a:r>
          </a:p>
          <a:p>
            <a:pPr algn="r">
              <a:lnSpc>
                <a:spcPct val="150000"/>
              </a:lnSpc>
            </a:pPr>
            <a:endParaRPr lang="en-VN" sz="2800" dirty="0">
              <a:latin typeface="UTM Avo" panose="02040603050506020204" pitchFamily="18" charset="0"/>
            </a:endParaRPr>
          </a:p>
          <a:p>
            <a:pPr algn="r">
              <a:lnSpc>
                <a:spcPct val="150000"/>
              </a:lnSpc>
            </a:pPr>
            <a:r>
              <a:rPr lang="en-VN" sz="2800" b="1" dirty="0">
                <a:solidFill>
                  <a:schemeClr val="accent2"/>
                </a:solidFill>
                <a:latin typeface="UTM Avo" panose="02040603050506020204" pitchFamily="18" charset="0"/>
              </a:rPr>
              <a:t>962</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7F814C0-71FB-F8E0-5AC3-EAFD25CEA736}"/>
                  </a:ext>
                </a:extLst>
              </p:cNvPr>
              <p:cNvSpPr txBox="1"/>
              <p:nvPr/>
            </p:nvSpPr>
            <p:spPr>
              <a:xfrm>
                <a:off x="823175" y="2896999"/>
                <a:ext cx="341823" cy="738664"/>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800" i="1" dirty="0" smtClean="0">
                          <a:latin typeface="Cambria Math" panose="02040503050406030204" pitchFamily="18" charset="0"/>
                          <a:ea typeface="Cambria Math" panose="02040503050406030204" pitchFamily="18" charset="0"/>
                        </a:rPr>
                        <m:t>×</m:t>
                      </m:r>
                    </m:oMath>
                  </m:oMathPara>
                </a14:m>
                <a:endParaRPr lang="en-VN" sz="2800" dirty="0">
                  <a:latin typeface="UTM Avo" panose="02040603050506020204" pitchFamily="18" charset="0"/>
                </a:endParaRPr>
              </a:p>
            </p:txBody>
          </p:sp>
        </mc:Choice>
        <mc:Fallback xmlns="">
          <p:sp>
            <p:nvSpPr>
              <p:cNvPr id="7" name="TextBox 6">
                <a:extLst>
                  <a:ext uri="{FF2B5EF4-FFF2-40B4-BE49-F238E27FC236}">
                    <a16:creationId xmlns:a16="http://schemas.microsoft.com/office/drawing/2014/main" id="{57F814C0-71FB-F8E0-5AC3-EAFD25CEA736}"/>
                  </a:ext>
                </a:extLst>
              </p:cNvPr>
              <p:cNvSpPr txBox="1">
                <a:spLocks noRot="1" noChangeAspect="1" noMove="1" noResize="1" noEditPoints="1" noAdjustHandles="1" noChangeArrowheads="1" noChangeShapeType="1" noTextEdit="1"/>
              </p:cNvSpPr>
              <p:nvPr/>
            </p:nvSpPr>
            <p:spPr>
              <a:xfrm>
                <a:off x="823175" y="2896999"/>
                <a:ext cx="341823" cy="738664"/>
              </a:xfrm>
              <a:prstGeom prst="rect">
                <a:avLst/>
              </a:prstGeom>
              <a:blipFill>
                <a:blip r:embed="rId4"/>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9C31EDE-5C2D-BF6D-8273-67CA86132F20}"/>
              </a:ext>
            </a:extLst>
          </p:cNvPr>
          <p:cNvSpPr txBox="1"/>
          <p:nvPr/>
        </p:nvSpPr>
        <p:spPr>
          <a:xfrm>
            <a:off x="737450" y="4572810"/>
            <a:ext cx="812021" cy="647165"/>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74</a:t>
            </a:r>
          </a:p>
        </p:txBody>
      </p:sp>
      <p:cxnSp>
        <p:nvCxnSpPr>
          <p:cNvPr id="9" name="Straight Connector 8">
            <a:extLst>
              <a:ext uri="{FF2B5EF4-FFF2-40B4-BE49-F238E27FC236}">
                <a16:creationId xmlns:a16="http://schemas.microsoft.com/office/drawing/2014/main" id="{D72920D7-1240-E551-EDE9-4E3D7AC15359}"/>
              </a:ext>
            </a:extLst>
          </p:cNvPr>
          <p:cNvCxnSpPr>
            <a:cxnSpLocks/>
          </p:cNvCxnSpPr>
          <p:nvPr/>
        </p:nvCxnSpPr>
        <p:spPr>
          <a:xfrm>
            <a:off x="592268" y="4071389"/>
            <a:ext cx="1434652"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7C536045-ABE0-0F9F-56D4-CB62BCEB0F5D}"/>
              </a:ext>
            </a:extLst>
          </p:cNvPr>
          <p:cNvCxnSpPr>
            <a:cxnSpLocks/>
          </p:cNvCxnSpPr>
          <p:nvPr/>
        </p:nvCxnSpPr>
        <p:spPr>
          <a:xfrm>
            <a:off x="521641" y="5218567"/>
            <a:ext cx="1505279"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13" name="TextBox 12">
            <a:extLst>
              <a:ext uri="{FF2B5EF4-FFF2-40B4-BE49-F238E27FC236}">
                <a16:creationId xmlns:a16="http://schemas.microsoft.com/office/drawing/2014/main" id="{5357D906-7B73-4C8C-F419-9FCD6A735AF1}"/>
              </a:ext>
            </a:extLst>
          </p:cNvPr>
          <p:cNvSpPr txBox="1"/>
          <p:nvPr/>
        </p:nvSpPr>
        <p:spPr>
          <a:xfrm>
            <a:off x="2427650" y="2658901"/>
            <a:ext cx="1397416" cy="3240054"/>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82</a:t>
            </a:r>
          </a:p>
          <a:p>
            <a:pPr algn="r">
              <a:lnSpc>
                <a:spcPct val="150000"/>
              </a:lnSpc>
            </a:pPr>
            <a:r>
              <a:rPr lang="en-VN" sz="2800" dirty="0">
                <a:latin typeface="UTM Avo" panose="02040603050506020204" pitchFamily="18" charset="0"/>
              </a:rPr>
              <a:t>49</a:t>
            </a:r>
          </a:p>
          <a:p>
            <a:pPr algn="r">
              <a:lnSpc>
                <a:spcPct val="150000"/>
              </a:lnSpc>
            </a:pPr>
            <a:r>
              <a:rPr lang="en-VN" sz="2800" dirty="0">
                <a:latin typeface="UTM Avo" panose="02040603050506020204" pitchFamily="18" charset="0"/>
              </a:rPr>
              <a:t>738</a:t>
            </a:r>
          </a:p>
          <a:p>
            <a:pPr algn="r">
              <a:lnSpc>
                <a:spcPct val="150000"/>
              </a:lnSpc>
            </a:pPr>
            <a:endParaRPr lang="en-VN" sz="2800" dirty="0">
              <a:latin typeface="UTM Avo" panose="02040603050506020204" pitchFamily="18" charset="0"/>
            </a:endParaRPr>
          </a:p>
          <a:p>
            <a:pPr algn="r">
              <a:lnSpc>
                <a:spcPct val="150000"/>
              </a:lnSpc>
            </a:pPr>
            <a:r>
              <a:rPr lang="en-VN" sz="2800" b="1" dirty="0">
                <a:solidFill>
                  <a:schemeClr val="accent2"/>
                </a:solidFill>
                <a:latin typeface="UTM Avo" panose="02040603050506020204" pitchFamily="18" charset="0"/>
              </a:rPr>
              <a:t>4</a:t>
            </a:r>
            <a:r>
              <a:rPr lang="en-US" sz="2800" b="1" dirty="0">
                <a:solidFill>
                  <a:schemeClr val="accent2"/>
                </a:solidFill>
                <a:latin typeface="UTM Avo" panose="02040603050506020204" pitchFamily="18" charset="0"/>
              </a:rPr>
              <a:t> </a:t>
            </a:r>
            <a:r>
              <a:rPr lang="en-VN" sz="2800" b="1" dirty="0">
                <a:solidFill>
                  <a:schemeClr val="accent2"/>
                </a:solidFill>
                <a:latin typeface="UTM Avo" panose="02040603050506020204" pitchFamily="18" charset="0"/>
              </a:rPr>
              <a:t>018</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3C6355D-3EC5-30BC-D302-8C81879FEF84}"/>
                  </a:ext>
                </a:extLst>
              </p:cNvPr>
              <p:cNvSpPr txBox="1"/>
              <p:nvPr/>
            </p:nvSpPr>
            <p:spPr>
              <a:xfrm>
                <a:off x="2900047" y="2896999"/>
                <a:ext cx="341823" cy="738664"/>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800" i="1" dirty="0" smtClean="0">
                          <a:latin typeface="Cambria Math" panose="02040503050406030204" pitchFamily="18" charset="0"/>
                          <a:ea typeface="Cambria Math" panose="02040503050406030204" pitchFamily="18" charset="0"/>
                        </a:rPr>
                        <m:t>×</m:t>
                      </m:r>
                    </m:oMath>
                  </m:oMathPara>
                </a14:m>
                <a:endParaRPr lang="en-VN" sz="2800" dirty="0">
                  <a:latin typeface="UTM Avo" panose="02040603050506020204" pitchFamily="18" charset="0"/>
                </a:endParaRPr>
              </a:p>
            </p:txBody>
          </p:sp>
        </mc:Choice>
        <mc:Fallback xmlns="">
          <p:sp>
            <p:nvSpPr>
              <p:cNvPr id="14" name="TextBox 13">
                <a:extLst>
                  <a:ext uri="{FF2B5EF4-FFF2-40B4-BE49-F238E27FC236}">
                    <a16:creationId xmlns:a16="http://schemas.microsoft.com/office/drawing/2014/main" id="{13C6355D-3EC5-30BC-D302-8C81879FEF84}"/>
                  </a:ext>
                </a:extLst>
              </p:cNvPr>
              <p:cNvSpPr txBox="1">
                <a:spLocks noRot="1" noChangeAspect="1" noMove="1" noResize="1" noEditPoints="1" noAdjustHandles="1" noChangeArrowheads="1" noChangeShapeType="1" noTextEdit="1"/>
              </p:cNvSpPr>
              <p:nvPr/>
            </p:nvSpPr>
            <p:spPr>
              <a:xfrm>
                <a:off x="2900047" y="2896999"/>
                <a:ext cx="341823" cy="738664"/>
              </a:xfrm>
              <a:prstGeom prst="rect">
                <a:avLst/>
              </a:prstGeom>
              <a:blipFill>
                <a:blip r:embed="rId5"/>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26675A43-04CB-E910-AB40-439AD4D9EB90}"/>
              </a:ext>
            </a:extLst>
          </p:cNvPr>
          <p:cNvSpPr txBox="1"/>
          <p:nvPr/>
        </p:nvSpPr>
        <p:spPr>
          <a:xfrm>
            <a:off x="2598514" y="4572810"/>
            <a:ext cx="1027830" cy="647165"/>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3</a:t>
            </a:r>
            <a:r>
              <a:rPr lang="en-US" sz="2800" dirty="0">
                <a:latin typeface="UTM Avo" panose="02040603050506020204" pitchFamily="18" charset="0"/>
              </a:rPr>
              <a:t> </a:t>
            </a:r>
            <a:r>
              <a:rPr lang="en-VN" sz="2800" dirty="0">
                <a:latin typeface="UTM Avo" panose="02040603050506020204" pitchFamily="18" charset="0"/>
              </a:rPr>
              <a:t>28</a:t>
            </a:r>
          </a:p>
        </p:txBody>
      </p:sp>
      <p:cxnSp>
        <p:nvCxnSpPr>
          <p:cNvPr id="16" name="Straight Connector 15">
            <a:extLst>
              <a:ext uri="{FF2B5EF4-FFF2-40B4-BE49-F238E27FC236}">
                <a16:creationId xmlns:a16="http://schemas.microsoft.com/office/drawing/2014/main" id="{E86F779C-0734-46CA-9791-CC0CF0651597}"/>
              </a:ext>
            </a:extLst>
          </p:cNvPr>
          <p:cNvCxnSpPr>
            <a:cxnSpLocks/>
          </p:cNvCxnSpPr>
          <p:nvPr/>
        </p:nvCxnSpPr>
        <p:spPr>
          <a:xfrm>
            <a:off x="2669140" y="4071389"/>
            <a:ext cx="1338980"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95AAF51A-0A34-EFC5-585E-464244E329A5}"/>
              </a:ext>
            </a:extLst>
          </p:cNvPr>
          <p:cNvCxnSpPr>
            <a:cxnSpLocks/>
          </p:cNvCxnSpPr>
          <p:nvPr/>
        </p:nvCxnSpPr>
        <p:spPr>
          <a:xfrm>
            <a:off x="2598514" y="5218567"/>
            <a:ext cx="1409606"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18" name="TextBox 17">
            <a:extLst>
              <a:ext uri="{FF2B5EF4-FFF2-40B4-BE49-F238E27FC236}">
                <a16:creationId xmlns:a16="http://schemas.microsoft.com/office/drawing/2014/main" id="{2BD2967C-4F62-1FA7-70D2-E865E5EECB8B}"/>
              </a:ext>
            </a:extLst>
          </p:cNvPr>
          <p:cNvSpPr txBox="1"/>
          <p:nvPr/>
        </p:nvSpPr>
        <p:spPr>
          <a:xfrm>
            <a:off x="4685400" y="2675484"/>
            <a:ext cx="1642750" cy="3240054"/>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6 119</a:t>
            </a:r>
          </a:p>
          <a:p>
            <a:pPr algn="r">
              <a:lnSpc>
                <a:spcPct val="150000"/>
              </a:lnSpc>
            </a:pPr>
            <a:r>
              <a:rPr lang="en-VN" sz="2800" dirty="0">
                <a:latin typeface="UTM Avo" panose="02040603050506020204" pitchFamily="18" charset="0"/>
              </a:rPr>
              <a:t>34</a:t>
            </a:r>
          </a:p>
          <a:p>
            <a:pPr algn="r">
              <a:lnSpc>
                <a:spcPct val="150000"/>
              </a:lnSpc>
            </a:pPr>
            <a:r>
              <a:rPr lang="en-VN" sz="2800" dirty="0">
                <a:latin typeface="UTM Avo" panose="02040603050506020204" pitchFamily="18" charset="0"/>
              </a:rPr>
              <a:t>24</a:t>
            </a:r>
            <a:r>
              <a:rPr lang="en-US" sz="2800" dirty="0">
                <a:latin typeface="UTM Avo" panose="02040603050506020204" pitchFamily="18" charset="0"/>
              </a:rPr>
              <a:t> </a:t>
            </a:r>
            <a:r>
              <a:rPr lang="en-VN" sz="2800" dirty="0">
                <a:latin typeface="UTM Avo" panose="02040603050506020204" pitchFamily="18" charset="0"/>
              </a:rPr>
              <a:t>476</a:t>
            </a:r>
          </a:p>
          <a:p>
            <a:pPr algn="r">
              <a:lnSpc>
                <a:spcPct val="150000"/>
              </a:lnSpc>
            </a:pPr>
            <a:endParaRPr lang="en-VN" sz="2800" dirty="0">
              <a:latin typeface="UTM Avo" panose="02040603050506020204" pitchFamily="18" charset="0"/>
            </a:endParaRPr>
          </a:p>
          <a:p>
            <a:pPr algn="r">
              <a:lnSpc>
                <a:spcPct val="150000"/>
              </a:lnSpc>
            </a:pPr>
            <a:r>
              <a:rPr lang="en-VN" sz="2800" b="1" dirty="0">
                <a:solidFill>
                  <a:schemeClr val="accent2"/>
                </a:solidFill>
                <a:latin typeface="UTM Avo" panose="02040603050506020204" pitchFamily="18" charset="0"/>
              </a:rPr>
              <a:t>208 046</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C6318A3-AA09-DF3E-55F4-C4E925AFD8CC}"/>
                  </a:ext>
                </a:extLst>
              </p:cNvPr>
              <p:cNvSpPr txBox="1"/>
              <p:nvPr/>
            </p:nvSpPr>
            <p:spPr>
              <a:xfrm>
                <a:off x="4870974" y="2936742"/>
                <a:ext cx="341823" cy="738664"/>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800" i="1" dirty="0" smtClean="0">
                          <a:latin typeface="Cambria Math" panose="02040503050406030204" pitchFamily="18" charset="0"/>
                          <a:ea typeface="Cambria Math" panose="02040503050406030204" pitchFamily="18" charset="0"/>
                        </a:rPr>
                        <m:t>×</m:t>
                      </m:r>
                    </m:oMath>
                  </m:oMathPara>
                </a14:m>
                <a:endParaRPr lang="en-VN" sz="2800" dirty="0">
                  <a:latin typeface="UTM Avo" panose="02040603050506020204" pitchFamily="18" charset="0"/>
                </a:endParaRPr>
              </a:p>
            </p:txBody>
          </p:sp>
        </mc:Choice>
        <mc:Fallback xmlns="">
          <p:sp>
            <p:nvSpPr>
              <p:cNvPr id="19" name="TextBox 18">
                <a:extLst>
                  <a:ext uri="{FF2B5EF4-FFF2-40B4-BE49-F238E27FC236}">
                    <a16:creationId xmlns:a16="http://schemas.microsoft.com/office/drawing/2014/main" id="{8C6318A3-AA09-DF3E-55F4-C4E925AFD8CC}"/>
                  </a:ext>
                </a:extLst>
              </p:cNvPr>
              <p:cNvSpPr txBox="1">
                <a:spLocks noRot="1" noChangeAspect="1" noMove="1" noResize="1" noEditPoints="1" noAdjustHandles="1" noChangeArrowheads="1" noChangeShapeType="1" noTextEdit="1"/>
              </p:cNvSpPr>
              <p:nvPr/>
            </p:nvSpPr>
            <p:spPr>
              <a:xfrm>
                <a:off x="4870974" y="2936742"/>
                <a:ext cx="341823" cy="738664"/>
              </a:xfrm>
              <a:prstGeom prst="rect">
                <a:avLst/>
              </a:prstGeom>
              <a:blipFill>
                <a:blip r:embed="rId6"/>
                <a:stretch>
                  <a:fillRect/>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DA733E82-7E42-47E5-2587-720AA31B936B}"/>
              </a:ext>
            </a:extLst>
          </p:cNvPr>
          <p:cNvSpPr txBox="1"/>
          <p:nvPr/>
        </p:nvSpPr>
        <p:spPr>
          <a:xfrm>
            <a:off x="4742764" y="4561924"/>
            <a:ext cx="1397416" cy="647165"/>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18</a:t>
            </a:r>
            <a:r>
              <a:rPr lang="en-US" sz="2800" dirty="0">
                <a:latin typeface="UTM Avo" panose="02040603050506020204" pitchFamily="18" charset="0"/>
              </a:rPr>
              <a:t>3 </a:t>
            </a:r>
            <a:r>
              <a:rPr lang="en-VN" sz="2800" dirty="0">
                <a:latin typeface="UTM Avo" panose="02040603050506020204" pitchFamily="18" charset="0"/>
              </a:rPr>
              <a:t>57</a:t>
            </a:r>
          </a:p>
        </p:txBody>
      </p:sp>
      <p:cxnSp>
        <p:nvCxnSpPr>
          <p:cNvPr id="21" name="Straight Connector 20">
            <a:extLst>
              <a:ext uri="{FF2B5EF4-FFF2-40B4-BE49-F238E27FC236}">
                <a16:creationId xmlns:a16="http://schemas.microsoft.com/office/drawing/2014/main" id="{A1D8D758-04F2-DA26-EB6C-7BB3738CDB66}"/>
              </a:ext>
            </a:extLst>
          </p:cNvPr>
          <p:cNvCxnSpPr>
            <a:cxnSpLocks/>
          </p:cNvCxnSpPr>
          <p:nvPr/>
        </p:nvCxnSpPr>
        <p:spPr>
          <a:xfrm>
            <a:off x="4742764" y="4087972"/>
            <a:ext cx="1585386"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F427EC25-2C8E-2842-4DA9-F3A06C04493D}"/>
              </a:ext>
            </a:extLst>
          </p:cNvPr>
          <p:cNvCxnSpPr>
            <a:cxnSpLocks/>
          </p:cNvCxnSpPr>
          <p:nvPr/>
        </p:nvCxnSpPr>
        <p:spPr>
          <a:xfrm>
            <a:off x="4742764" y="5235150"/>
            <a:ext cx="1585386"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23" name="TextBox 22">
            <a:extLst>
              <a:ext uri="{FF2B5EF4-FFF2-40B4-BE49-F238E27FC236}">
                <a16:creationId xmlns:a16="http://schemas.microsoft.com/office/drawing/2014/main" id="{0B6EAF2A-5C48-0ED8-7A13-FCF328038837}"/>
              </a:ext>
            </a:extLst>
          </p:cNvPr>
          <p:cNvSpPr txBox="1"/>
          <p:nvPr/>
        </p:nvSpPr>
        <p:spPr>
          <a:xfrm>
            <a:off x="6762273" y="2700164"/>
            <a:ext cx="1725465" cy="3240054"/>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11 081</a:t>
            </a:r>
          </a:p>
          <a:p>
            <a:pPr algn="r">
              <a:lnSpc>
                <a:spcPct val="150000"/>
              </a:lnSpc>
            </a:pPr>
            <a:r>
              <a:rPr lang="en-VN" sz="2800" dirty="0">
                <a:latin typeface="UTM Avo" panose="02040603050506020204" pitchFamily="18" charset="0"/>
              </a:rPr>
              <a:t>62</a:t>
            </a:r>
          </a:p>
          <a:p>
            <a:pPr algn="r">
              <a:lnSpc>
                <a:spcPct val="150000"/>
              </a:lnSpc>
            </a:pPr>
            <a:r>
              <a:rPr lang="en-VN" sz="2800" dirty="0">
                <a:latin typeface="UTM Avo" panose="02040603050506020204" pitchFamily="18" charset="0"/>
              </a:rPr>
              <a:t>22</a:t>
            </a:r>
            <a:r>
              <a:rPr lang="en-US" sz="2800" dirty="0">
                <a:latin typeface="UTM Avo" panose="02040603050506020204" pitchFamily="18" charset="0"/>
              </a:rPr>
              <a:t> </a:t>
            </a:r>
            <a:r>
              <a:rPr lang="en-VN" sz="2800" dirty="0">
                <a:latin typeface="UTM Avo" panose="02040603050506020204" pitchFamily="18" charset="0"/>
              </a:rPr>
              <a:t>162</a:t>
            </a:r>
          </a:p>
          <a:p>
            <a:pPr algn="r">
              <a:lnSpc>
                <a:spcPct val="150000"/>
              </a:lnSpc>
            </a:pPr>
            <a:endParaRPr lang="en-VN" sz="2800" dirty="0">
              <a:latin typeface="UTM Avo" panose="02040603050506020204" pitchFamily="18" charset="0"/>
            </a:endParaRPr>
          </a:p>
          <a:p>
            <a:pPr algn="r">
              <a:lnSpc>
                <a:spcPct val="150000"/>
              </a:lnSpc>
            </a:pPr>
            <a:r>
              <a:rPr lang="en-VN" sz="2800" b="1" dirty="0">
                <a:solidFill>
                  <a:schemeClr val="accent2"/>
                </a:solidFill>
                <a:latin typeface="UTM Avo" panose="02040603050506020204" pitchFamily="18" charset="0"/>
              </a:rPr>
              <a:t>687</a:t>
            </a:r>
            <a:r>
              <a:rPr lang="en-US" sz="2800" b="1" dirty="0">
                <a:solidFill>
                  <a:schemeClr val="accent2"/>
                </a:solidFill>
                <a:latin typeface="UTM Avo" panose="02040603050506020204" pitchFamily="18" charset="0"/>
              </a:rPr>
              <a:t> </a:t>
            </a:r>
            <a:r>
              <a:rPr lang="en-VN" sz="2800" b="1" dirty="0">
                <a:solidFill>
                  <a:schemeClr val="accent2"/>
                </a:solidFill>
                <a:latin typeface="UTM Avo" panose="02040603050506020204" pitchFamily="18" charset="0"/>
              </a:rPr>
              <a:t>022</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96E1F7B-0C43-ADDF-62FE-2FFD1FA9CE0D}"/>
                  </a:ext>
                </a:extLst>
              </p:cNvPr>
              <p:cNvSpPr txBox="1"/>
              <p:nvPr/>
            </p:nvSpPr>
            <p:spPr>
              <a:xfrm>
                <a:off x="6851767" y="2947640"/>
                <a:ext cx="341823" cy="738664"/>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800" i="1" dirty="0" smtClean="0">
                          <a:latin typeface="Cambria Math" panose="02040503050406030204" pitchFamily="18" charset="0"/>
                          <a:ea typeface="Cambria Math" panose="02040503050406030204" pitchFamily="18" charset="0"/>
                        </a:rPr>
                        <m:t>×</m:t>
                      </m:r>
                    </m:oMath>
                  </m:oMathPara>
                </a14:m>
                <a:endParaRPr lang="en-VN" sz="2800" dirty="0">
                  <a:latin typeface="UTM Avo" panose="02040603050506020204" pitchFamily="18" charset="0"/>
                </a:endParaRPr>
              </a:p>
            </p:txBody>
          </p:sp>
        </mc:Choice>
        <mc:Fallback xmlns="">
          <p:sp>
            <p:nvSpPr>
              <p:cNvPr id="24" name="TextBox 23">
                <a:extLst>
                  <a:ext uri="{FF2B5EF4-FFF2-40B4-BE49-F238E27FC236}">
                    <a16:creationId xmlns:a16="http://schemas.microsoft.com/office/drawing/2014/main" id="{096E1F7B-0C43-ADDF-62FE-2FFD1FA9CE0D}"/>
                  </a:ext>
                </a:extLst>
              </p:cNvPr>
              <p:cNvSpPr txBox="1">
                <a:spLocks noRot="1" noChangeAspect="1" noMove="1" noResize="1" noEditPoints="1" noAdjustHandles="1" noChangeArrowheads="1" noChangeShapeType="1" noTextEdit="1"/>
              </p:cNvSpPr>
              <p:nvPr/>
            </p:nvSpPr>
            <p:spPr>
              <a:xfrm>
                <a:off x="6851767" y="2947640"/>
                <a:ext cx="341823" cy="738664"/>
              </a:xfrm>
              <a:prstGeom prst="rect">
                <a:avLst/>
              </a:prstGeom>
              <a:blipFill>
                <a:blip r:embed="rId7"/>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54B7963A-9971-5258-B5FB-D98C900332BF}"/>
              </a:ext>
            </a:extLst>
          </p:cNvPr>
          <p:cNvSpPr txBox="1"/>
          <p:nvPr/>
        </p:nvSpPr>
        <p:spPr>
          <a:xfrm>
            <a:off x="6921236" y="4570977"/>
            <a:ext cx="1390337" cy="647165"/>
          </a:xfrm>
          <a:prstGeom prst="rect">
            <a:avLst/>
          </a:prstGeom>
          <a:noFill/>
        </p:spPr>
        <p:txBody>
          <a:bodyPr wrap="square" rtlCol="0">
            <a:spAutoFit/>
          </a:bodyPr>
          <a:lstStyle/>
          <a:p>
            <a:pPr algn="r">
              <a:lnSpc>
                <a:spcPct val="150000"/>
              </a:lnSpc>
            </a:pPr>
            <a:r>
              <a:rPr lang="en-VN" sz="2800" dirty="0">
                <a:latin typeface="UTM Avo" panose="02040603050506020204" pitchFamily="18" charset="0"/>
              </a:rPr>
              <a:t>664</a:t>
            </a:r>
            <a:r>
              <a:rPr lang="en-US" sz="2800" dirty="0">
                <a:latin typeface="UTM Avo" panose="02040603050506020204" pitchFamily="18" charset="0"/>
              </a:rPr>
              <a:t> </a:t>
            </a:r>
            <a:r>
              <a:rPr lang="en-VN" sz="2800" dirty="0">
                <a:latin typeface="UTM Avo" panose="02040603050506020204" pitchFamily="18" charset="0"/>
              </a:rPr>
              <a:t>86</a:t>
            </a:r>
          </a:p>
        </p:txBody>
      </p:sp>
      <p:cxnSp>
        <p:nvCxnSpPr>
          <p:cNvPr id="26" name="Straight Connector 25">
            <a:extLst>
              <a:ext uri="{FF2B5EF4-FFF2-40B4-BE49-F238E27FC236}">
                <a16:creationId xmlns:a16="http://schemas.microsoft.com/office/drawing/2014/main" id="{1F54BD84-C007-2C2E-A3FC-5FC6A2439642}"/>
              </a:ext>
            </a:extLst>
          </p:cNvPr>
          <p:cNvCxnSpPr>
            <a:cxnSpLocks/>
          </p:cNvCxnSpPr>
          <p:nvPr/>
        </p:nvCxnSpPr>
        <p:spPr>
          <a:xfrm>
            <a:off x="7042334" y="4098870"/>
            <a:ext cx="1614489"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267271E4-BE10-D968-D088-E38A140A4A85}"/>
              </a:ext>
            </a:extLst>
          </p:cNvPr>
          <p:cNvCxnSpPr>
            <a:cxnSpLocks/>
          </p:cNvCxnSpPr>
          <p:nvPr/>
        </p:nvCxnSpPr>
        <p:spPr>
          <a:xfrm>
            <a:off x="6971708" y="5246049"/>
            <a:ext cx="1614489"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28" name="TextBox 27">
            <a:extLst>
              <a:ext uri="{FF2B5EF4-FFF2-40B4-BE49-F238E27FC236}">
                <a16:creationId xmlns:a16="http://schemas.microsoft.com/office/drawing/2014/main" id="{B3C7C391-B101-2444-B6D5-A4F73814B074}"/>
              </a:ext>
            </a:extLst>
          </p:cNvPr>
          <p:cNvSpPr txBox="1"/>
          <p:nvPr/>
        </p:nvSpPr>
        <p:spPr>
          <a:xfrm>
            <a:off x="3412988" y="1863390"/>
            <a:ext cx="2093787" cy="654731"/>
          </a:xfrm>
          <a:prstGeom prst="rect">
            <a:avLst/>
          </a:prstGeom>
          <a:noFill/>
        </p:spPr>
        <p:txBody>
          <a:bodyPr wrap="square" rtlCol="0">
            <a:spAutoFit/>
          </a:bodyPr>
          <a:lstStyle/>
          <a:p>
            <a:pPr algn="ctr">
              <a:lnSpc>
                <a:spcPct val="150000"/>
              </a:lnSpc>
            </a:pPr>
            <a:r>
              <a:rPr lang="en-VN" sz="2800" b="1" u="sng" dirty="0">
                <a:latin typeface="UTM Avo" panose="02040603050506020204" pitchFamily="18" charset="0"/>
                <a:cs typeface="Arial" panose="020B0604020202020204" pitchFamily="34" charset="0"/>
              </a:rPr>
              <a:t>Trả lời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blinds(horizontal)">
                                      <p:cBhvr>
                                        <p:cTn id="18" dur="500"/>
                                        <p:tgtEl>
                                          <p:spTgt spid="5">
                                            <p:txEl>
                                              <p:pRg st="0" end="0"/>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blinds(horizontal)">
                                      <p:cBhvr>
                                        <p:cTn id="21" dur="500"/>
                                        <p:tgtEl>
                                          <p:spTgt spid="5">
                                            <p:txEl>
                                              <p:pRg st="1" end="1"/>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blinds(horizontal)">
                                      <p:cBhvr>
                                        <p:cTn id="24" dur="500"/>
                                        <p:tgtEl>
                                          <p:spTgt spid="13">
                                            <p:txEl>
                                              <p:pRg st="0" end="0"/>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blinds(horizontal)">
                                      <p:cBhvr>
                                        <p:cTn id="27" dur="500"/>
                                        <p:tgtEl>
                                          <p:spTgt spid="13">
                                            <p:txEl>
                                              <p:pRg st="1" end="1"/>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blinds(horizontal)">
                                      <p:cBhvr>
                                        <p:cTn id="30" dur="500"/>
                                        <p:tgtEl>
                                          <p:spTgt spid="18">
                                            <p:txEl>
                                              <p:pRg st="0" end="0"/>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animEffect transition="in" filter="blinds(horizontal)">
                                      <p:cBhvr>
                                        <p:cTn id="33" dur="500"/>
                                        <p:tgtEl>
                                          <p:spTgt spid="18">
                                            <p:txEl>
                                              <p:pRg st="1" end="1"/>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3">
                                            <p:txEl>
                                              <p:pRg st="0" end="0"/>
                                            </p:txEl>
                                          </p:spTgt>
                                        </p:tgtEl>
                                        <p:attrNameLst>
                                          <p:attrName>style.visibility</p:attrName>
                                        </p:attrNameLst>
                                      </p:cBhvr>
                                      <p:to>
                                        <p:strVal val="visible"/>
                                      </p:to>
                                    </p:set>
                                    <p:animEffect transition="in" filter="blinds(horizontal)">
                                      <p:cBhvr>
                                        <p:cTn id="36" dur="500"/>
                                        <p:tgtEl>
                                          <p:spTgt spid="23">
                                            <p:txEl>
                                              <p:pRg st="0" end="0"/>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23">
                                            <p:txEl>
                                              <p:pRg st="1" end="1"/>
                                            </p:txEl>
                                          </p:spTgt>
                                        </p:tgtEl>
                                        <p:attrNameLst>
                                          <p:attrName>style.visibility</p:attrName>
                                        </p:attrNameLst>
                                      </p:cBhvr>
                                      <p:to>
                                        <p:strVal val="visible"/>
                                      </p:to>
                                    </p:set>
                                    <p:animEffect transition="in" filter="blinds(horizontal)">
                                      <p:cBhvr>
                                        <p:cTn id="39" dur="500"/>
                                        <p:tgtEl>
                                          <p:spTgt spid="23">
                                            <p:txEl>
                                              <p:pRg st="1" end="1"/>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linds(horizontal)">
                                      <p:cBhvr>
                                        <p:cTn id="42" dur="500"/>
                                        <p:tgtEl>
                                          <p:spTgt spid="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linds(horizontal)">
                                      <p:cBhvr>
                                        <p:cTn id="45" dur="500"/>
                                        <p:tgtEl>
                                          <p:spTgt spid="1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linds(horizontal)">
                                      <p:cBhvr>
                                        <p:cTn id="48" dur="500"/>
                                        <p:tgtEl>
                                          <p:spTgt spid="19"/>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par>
                                <p:cTn id="52" presetID="3" presetClass="entr" presetSubtype="1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blinds(horizontal)">
                                      <p:cBhvr>
                                        <p:cTn id="54" dur="500"/>
                                        <p:tgtEl>
                                          <p:spTgt spid="9"/>
                                        </p:tgtEl>
                                      </p:cBhvr>
                                    </p:animEffect>
                                  </p:childTnLst>
                                </p:cTn>
                              </p:par>
                              <p:par>
                                <p:cTn id="55" presetID="3" presetClass="entr" presetSubtype="10"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par>
                                <p:cTn id="58" presetID="3" presetClass="entr" presetSubtype="10"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linds(horizontal)">
                                      <p:cBhvr>
                                        <p:cTn id="60" dur="500"/>
                                        <p:tgtEl>
                                          <p:spTgt spid="21"/>
                                        </p:tgtEl>
                                      </p:cBhvr>
                                    </p:animEffect>
                                  </p:childTnLst>
                                </p:cTn>
                              </p:par>
                              <p:par>
                                <p:cTn id="61" presetID="3" presetClass="entr" presetSubtype="1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linds(horizontal)">
                                      <p:cBhvr>
                                        <p:cTn id="63" dur="500"/>
                                        <p:tgtEl>
                                          <p:spTgt spid="26"/>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5">
                                            <p:txEl>
                                              <p:pRg st="2" end="2"/>
                                            </p:txEl>
                                          </p:spTgt>
                                        </p:tgtEl>
                                        <p:attrNameLst>
                                          <p:attrName>style.visibility</p:attrName>
                                        </p:attrNameLst>
                                      </p:cBhvr>
                                      <p:to>
                                        <p:strVal val="visible"/>
                                      </p:to>
                                    </p:set>
                                    <p:animEffect transition="in" filter="randombar(horizontal)">
                                      <p:cBhvr>
                                        <p:cTn id="68" dur="500"/>
                                        <p:tgtEl>
                                          <p:spTgt spid="5">
                                            <p:txEl>
                                              <p:pRg st="2" end="2"/>
                                            </p:txEl>
                                          </p:spTgt>
                                        </p:tgtEl>
                                      </p:cBhvr>
                                    </p:animEffect>
                                  </p:childTnLst>
                                </p:cTn>
                              </p:par>
                            </p:childTnLst>
                          </p:cTn>
                        </p:par>
                        <p:par>
                          <p:cTn id="69" fill="hold">
                            <p:stCondLst>
                              <p:cond delay="500"/>
                            </p:stCondLst>
                            <p:childTnLst>
                              <p:par>
                                <p:cTn id="70" presetID="14" presetClass="entr" presetSubtype="10"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randombar(horizontal)">
                                      <p:cBhvr>
                                        <p:cTn id="72" dur="500"/>
                                        <p:tgtEl>
                                          <p:spTgt spid="8"/>
                                        </p:tgtEl>
                                      </p:cBhvr>
                                    </p:animEffect>
                                  </p:childTnLst>
                                </p:cTn>
                              </p:par>
                            </p:childTnLst>
                          </p:cTn>
                        </p:par>
                        <p:par>
                          <p:cTn id="73" fill="hold">
                            <p:stCondLst>
                              <p:cond delay="1000"/>
                            </p:stCondLst>
                            <p:childTnLst>
                              <p:par>
                                <p:cTn id="74" presetID="3" presetClass="entr" presetSubtype="1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blinds(horizontal)">
                                      <p:cBhvr>
                                        <p:cTn id="76" dur="500"/>
                                        <p:tgtEl>
                                          <p:spTgt spid="10"/>
                                        </p:tgtEl>
                                      </p:cBhvr>
                                    </p:animEffect>
                                  </p:childTnLst>
                                </p:cTn>
                              </p:par>
                            </p:childTnLst>
                          </p:cTn>
                        </p:par>
                        <p:par>
                          <p:cTn id="77" fill="hold">
                            <p:stCondLst>
                              <p:cond delay="1500"/>
                            </p:stCondLst>
                            <p:childTnLst>
                              <p:par>
                                <p:cTn id="78" presetID="3" presetClass="entr" presetSubtype="10" fill="hold" nodeType="afterEffect">
                                  <p:stCondLst>
                                    <p:cond delay="0"/>
                                  </p:stCondLst>
                                  <p:childTnLst>
                                    <p:set>
                                      <p:cBhvr>
                                        <p:cTn id="79" dur="1" fill="hold">
                                          <p:stCondLst>
                                            <p:cond delay="0"/>
                                          </p:stCondLst>
                                        </p:cTn>
                                        <p:tgtEl>
                                          <p:spTgt spid="5">
                                            <p:txEl>
                                              <p:pRg st="4" end="4"/>
                                            </p:txEl>
                                          </p:spTgt>
                                        </p:tgtEl>
                                        <p:attrNameLst>
                                          <p:attrName>style.visibility</p:attrName>
                                        </p:attrNameLst>
                                      </p:cBhvr>
                                      <p:to>
                                        <p:strVal val="visible"/>
                                      </p:to>
                                    </p:set>
                                    <p:animEffect transition="in" filter="blinds(horizontal)">
                                      <p:cBhvr>
                                        <p:cTn id="80" dur="500"/>
                                        <p:tgtEl>
                                          <p:spTgt spid="5">
                                            <p:txEl>
                                              <p:pRg st="4" end="4"/>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nodeType="clickEffect">
                                  <p:stCondLst>
                                    <p:cond delay="0"/>
                                  </p:stCondLst>
                                  <p:childTnLst>
                                    <p:set>
                                      <p:cBhvr>
                                        <p:cTn id="84"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85" dur="500"/>
                                        <p:tgtEl>
                                          <p:spTgt spid="13">
                                            <p:txEl>
                                              <p:pRg st="2" end="2"/>
                                            </p:txEl>
                                          </p:spTgt>
                                        </p:tgtEl>
                                      </p:cBhvr>
                                    </p:animEffect>
                                  </p:childTnLst>
                                </p:cTn>
                              </p:par>
                            </p:childTnLst>
                          </p:cTn>
                        </p:par>
                        <p:par>
                          <p:cTn id="86" fill="hold">
                            <p:stCondLst>
                              <p:cond delay="500"/>
                            </p:stCondLst>
                            <p:childTnLst>
                              <p:par>
                                <p:cTn id="87" presetID="14" presetClass="entr" presetSubtype="10"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randombar(horizontal)">
                                      <p:cBhvr>
                                        <p:cTn id="89" dur="500"/>
                                        <p:tgtEl>
                                          <p:spTgt spid="15"/>
                                        </p:tgtEl>
                                      </p:cBhvr>
                                    </p:animEffect>
                                  </p:childTnLst>
                                </p:cTn>
                              </p:par>
                            </p:childTnLst>
                          </p:cTn>
                        </p:par>
                        <p:par>
                          <p:cTn id="90" fill="hold">
                            <p:stCondLst>
                              <p:cond delay="1000"/>
                            </p:stCondLst>
                            <p:childTnLst>
                              <p:par>
                                <p:cTn id="91" presetID="14" presetClass="entr" presetSubtype="10"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randombar(horizontal)">
                                      <p:cBhvr>
                                        <p:cTn id="93" dur="500"/>
                                        <p:tgtEl>
                                          <p:spTgt spid="17"/>
                                        </p:tgtEl>
                                      </p:cBhvr>
                                    </p:animEffect>
                                  </p:childTnLst>
                                </p:cTn>
                              </p:par>
                            </p:childTnLst>
                          </p:cTn>
                        </p:par>
                        <p:par>
                          <p:cTn id="94" fill="hold">
                            <p:stCondLst>
                              <p:cond delay="1500"/>
                            </p:stCondLst>
                            <p:childTnLst>
                              <p:par>
                                <p:cTn id="95" presetID="14" presetClass="entr" presetSubtype="10" fill="hold" nodeType="afterEffect">
                                  <p:stCondLst>
                                    <p:cond delay="0"/>
                                  </p:stCondLst>
                                  <p:childTnLst>
                                    <p:set>
                                      <p:cBhvr>
                                        <p:cTn id="96" dur="1" fill="hold">
                                          <p:stCondLst>
                                            <p:cond delay="0"/>
                                          </p:stCondLst>
                                        </p:cTn>
                                        <p:tgtEl>
                                          <p:spTgt spid="13">
                                            <p:txEl>
                                              <p:pRg st="4" end="4"/>
                                            </p:txEl>
                                          </p:spTgt>
                                        </p:tgtEl>
                                        <p:attrNameLst>
                                          <p:attrName>style.visibility</p:attrName>
                                        </p:attrNameLst>
                                      </p:cBhvr>
                                      <p:to>
                                        <p:strVal val="visible"/>
                                      </p:to>
                                    </p:set>
                                    <p:animEffect transition="in" filter="randombar(horizontal)">
                                      <p:cBhvr>
                                        <p:cTn id="97" dur="500"/>
                                        <p:tgtEl>
                                          <p:spTgt spid="13">
                                            <p:txEl>
                                              <p:pRg st="4" end="4"/>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10" fill="hold" nodeType="clickEffect">
                                  <p:stCondLst>
                                    <p:cond delay="0"/>
                                  </p:stCondLst>
                                  <p:childTnLst>
                                    <p:set>
                                      <p:cBhvr>
                                        <p:cTn id="101" dur="1" fill="hold">
                                          <p:stCondLst>
                                            <p:cond delay="0"/>
                                          </p:stCondLst>
                                        </p:cTn>
                                        <p:tgtEl>
                                          <p:spTgt spid="18">
                                            <p:txEl>
                                              <p:pRg st="2" end="2"/>
                                            </p:txEl>
                                          </p:spTgt>
                                        </p:tgtEl>
                                        <p:attrNameLst>
                                          <p:attrName>style.visibility</p:attrName>
                                        </p:attrNameLst>
                                      </p:cBhvr>
                                      <p:to>
                                        <p:strVal val="visible"/>
                                      </p:to>
                                    </p:set>
                                    <p:animEffect transition="in" filter="randombar(horizontal)">
                                      <p:cBhvr>
                                        <p:cTn id="102" dur="500"/>
                                        <p:tgtEl>
                                          <p:spTgt spid="18">
                                            <p:txEl>
                                              <p:pRg st="2" end="2"/>
                                            </p:txEl>
                                          </p:spTgt>
                                        </p:tgtEl>
                                      </p:cBhvr>
                                    </p:animEffect>
                                  </p:childTnLst>
                                </p:cTn>
                              </p:par>
                            </p:childTnLst>
                          </p:cTn>
                        </p:par>
                        <p:par>
                          <p:cTn id="103" fill="hold">
                            <p:stCondLst>
                              <p:cond delay="500"/>
                            </p:stCondLst>
                            <p:childTnLst>
                              <p:par>
                                <p:cTn id="104" presetID="14" presetClass="entr" presetSubtype="10" fill="hold" nodeType="afterEffect">
                                  <p:stCondLst>
                                    <p:cond delay="0"/>
                                  </p:stCondLst>
                                  <p:childTnLst>
                                    <p:set>
                                      <p:cBhvr>
                                        <p:cTn id="105"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106" dur="500"/>
                                        <p:tgtEl>
                                          <p:spTgt spid="20">
                                            <p:txEl>
                                              <p:pRg st="0" end="0"/>
                                            </p:txEl>
                                          </p:spTgt>
                                        </p:tgtEl>
                                      </p:cBhvr>
                                    </p:animEffect>
                                  </p:childTnLst>
                                </p:cTn>
                              </p:par>
                            </p:childTnLst>
                          </p:cTn>
                        </p:par>
                        <p:par>
                          <p:cTn id="107" fill="hold">
                            <p:stCondLst>
                              <p:cond delay="1000"/>
                            </p:stCondLst>
                            <p:childTnLst>
                              <p:par>
                                <p:cTn id="108" presetID="14" presetClass="entr" presetSubtype="10" fill="hold" nodeType="after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randombar(horizontal)">
                                      <p:cBhvr>
                                        <p:cTn id="110" dur="500"/>
                                        <p:tgtEl>
                                          <p:spTgt spid="22"/>
                                        </p:tgtEl>
                                      </p:cBhvr>
                                    </p:animEffect>
                                  </p:childTnLst>
                                </p:cTn>
                              </p:par>
                            </p:childTnLst>
                          </p:cTn>
                        </p:par>
                        <p:par>
                          <p:cTn id="111" fill="hold">
                            <p:stCondLst>
                              <p:cond delay="1500"/>
                            </p:stCondLst>
                            <p:childTnLst>
                              <p:par>
                                <p:cTn id="112" presetID="14" presetClass="entr" presetSubtype="10" fill="hold" nodeType="afterEffect">
                                  <p:stCondLst>
                                    <p:cond delay="0"/>
                                  </p:stCondLst>
                                  <p:childTnLst>
                                    <p:set>
                                      <p:cBhvr>
                                        <p:cTn id="113" dur="1" fill="hold">
                                          <p:stCondLst>
                                            <p:cond delay="0"/>
                                          </p:stCondLst>
                                        </p:cTn>
                                        <p:tgtEl>
                                          <p:spTgt spid="18">
                                            <p:txEl>
                                              <p:pRg st="4" end="4"/>
                                            </p:txEl>
                                          </p:spTgt>
                                        </p:tgtEl>
                                        <p:attrNameLst>
                                          <p:attrName>style.visibility</p:attrName>
                                        </p:attrNameLst>
                                      </p:cBhvr>
                                      <p:to>
                                        <p:strVal val="visible"/>
                                      </p:to>
                                    </p:set>
                                    <p:animEffect transition="in" filter="randombar(horizontal)">
                                      <p:cBhvr>
                                        <p:cTn id="114" dur="500"/>
                                        <p:tgtEl>
                                          <p:spTgt spid="18">
                                            <p:txEl>
                                              <p:pRg st="4" end="4"/>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4" presetClass="entr" presetSubtype="10" fill="hold" nodeType="clickEffect">
                                  <p:stCondLst>
                                    <p:cond delay="0"/>
                                  </p:stCondLst>
                                  <p:childTnLst>
                                    <p:set>
                                      <p:cBhvr>
                                        <p:cTn id="118" dur="1" fill="hold">
                                          <p:stCondLst>
                                            <p:cond delay="0"/>
                                          </p:stCondLst>
                                        </p:cTn>
                                        <p:tgtEl>
                                          <p:spTgt spid="23">
                                            <p:txEl>
                                              <p:pRg st="2" end="2"/>
                                            </p:txEl>
                                          </p:spTgt>
                                        </p:tgtEl>
                                        <p:attrNameLst>
                                          <p:attrName>style.visibility</p:attrName>
                                        </p:attrNameLst>
                                      </p:cBhvr>
                                      <p:to>
                                        <p:strVal val="visible"/>
                                      </p:to>
                                    </p:set>
                                    <p:animEffect transition="in" filter="randombar(horizontal)">
                                      <p:cBhvr>
                                        <p:cTn id="119" dur="500"/>
                                        <p:tgtEl>
                                          <p:spTgt spid="23">
                                            <p:txEl>
                                              <p:pRg st="2" end="2"/>
                                            </p:txEl>
                                          </p:spTgt>
                                        </p:tgtEl>
                                      </p:cBhvr>
                                    </p:animEffect>
                                  </p:childTnLst>
                                </p:cTn>
                              </p:par>
                            </p:childTnLst>
                          </p:cTn>
                        </p:par>
                        <p:par>
                          <p:cTn id="120" fill="hold">
                            <p:stCondLst>
                              <p:cond delay="500"/>
                            </p:stCondLst>
                            <p:childTnLst>
                              <p:par>
                                <p:cTn id="121" presetID="14" presetClass="entr" presetSubtype="10" fill="hold" grpId="0" nodeType="after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randombar(horizontal)">
                                      <p:cBhvr>
                                        <p:cTn id="123" dur="500"/>
                                        <p:tgtEl>
                                          <p:spTgt spid="25"/>
                                        </p:tgtEl>
                                      </p:cBhvr>
                                    </p:animEffect>
                                  </p:childTnLst>
                                </p:cTn>
                              </p:par>
                            </p:childTnLst>
                          </p:cTn>
                        </p:par>
                        <p:par>
                          <p:cTn id="124" fill="hold">
                            <p:stCondLst>
                              <p:cond delay="1000"/>
                            </p:stCondLst>
                            <p:childTnLst>
                              <p:par>
                                <p:cTn id="125" presetID="14" presetClass="entr" presetSubtype="10" fill="hold" nodeType="after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randombar(horizontal)">
                                      <p:cBhvr>
                                        <p:cTn id="127" dur="500"/>
                                        <p:tgtEl>
                                          <p:spTgt spid="27"/>
                                        </p:tgtEl>
                                      </p:cBhvr>
                                    </p:animEffect>
                                  </p:childTnLst>
                                </p:cTn>
                              </p:par>
                            </p:childTnLst>
                          </p:cTn>
                        </p:par>
                        <p:par>
                          <p:cTn id="128" fill="hold">
                            <p:stCondLst>
                              <p:cond delay="1500"/>
                            </p:stCondLst>
                            <p:childTnLst>
                              <p:par>
                                <p:cTn id="129" presetID="14" presetClass="entr" presetSubtype="10" fill="hold" nodeType="afterEffect">
                                  <p:stCondLst>
                                    <p:cond delay="0"/>
                                  </p:stCondLst>
                                  <p:childTnLst>
                                    <p:set>
                                      <p:cBhvr>
                                        <p:cTn id="130" dur="1" fill="hold">
                                          <p:stCondLst>
                                            <p:cond delay="0"/>
                                          </p:stCondLst>
                                        </p:cTn>
                                        <p:tgtEl>
                                          <p:spTgt spid="23">
                                            <p:txEl>
                                              <p:pRg st="4" end="4"/>
                                            </p:txEl>
                                          </p:spTgt>
                                        </p:tgtEl>
                                        <p:attrNameLst>
                                          <p:attrName>style.visibility</p:attrName>
                                        </p:attrNameLst>
                                      </p:cBhvr>
                                      <p:to>
                                        <p:strVal val="visible"/>
                                      </p:to>
                                    </p:set>
                                    <p:animEffect transition="in" filter="randombar(horizontal)">
                                      <p:cBhvr>
                                        <p:cTn id="131"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14" grpId="0"/>
      <p:bldP spid="15" grpId="0"/>
      <p:bldP spid="19" grpId="0"/>
      <p:bldP spid="24" grpId="0"/>
      <p:bldP spid="25"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rPr>
              <a:t>02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59559" y="1540168"/>
            <a:ext cx="3027381" cy="654731"/>
          </a:xfrm>
          <a:prstGeom prst="rect">
            <a:avLst/>
          </a:prstGeom>
          <a:noFill/>
        </p:spPr>
        <p:txBody>
          <a:bodyPr wrap="square">
            <a:spAutoFit/>
          </a:bodyPr>
          <a:lstStyle/>
          <a:p>
            <a:pPr algn="just">
              <a:lnSpc>
                <a:spcPct val="150000"/>
              </a:lnSpc>
              <a:spcAft>
                <a:spcPts val="1000"/>
              </a:spcAft>
            </a:pPr>
            <a:r>
              <a:rPr lang="vi-VN" sz="2800" b="1">
                <a:latin typeface="UTM Avo" panose="02040603050506020204" pitchFamily="18" charset="0"/>
                <a:ea typeface="Calibri" panose="020F0502020204030204" pitchFamily="34" charset="0"/>
                <a:cs typeface="Times New Roman" panose="02020603050405020304" pitchFamily="18" charset="0"/>
              </a:rPr>
              <a:t>Đặt tính rồi tính</a:t>
            </a:r>
            <a:endParaRPr lang="vi-VN" sz="2800" b="1" dirty="0">
              <a:latin typeface="UTM Avo" panose="020406030505060202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469FAB0-00FB-1BED-5BE8-E72A6EC1A517}"/>
                  </a:ext>
                </a:extLst>
              </p:cNvPr>
              <p:cNvSpPr txBox="1"/>
              <p:nvPr/>
            </p:nvSpPr>
            <p:spPr>
              <a:xfrm>
                <a:off x="1823110"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2 129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43</a:t>
                </a:r>
              </a:p>
              <a:p>
                <a:pPr algn="ctr">
                  <a:lnSpc>
                    <a:spcPct val="150000"/>
                  </a:lnSpc>
                </a:pPr>
                <a:r>
                  <a:rPr lang="en-VN" sz="2400">
                    <a:solidFill>
                      <a:schemeClr val="tx1"/>
                    </a:solidFill>
                    <a:latin typeface="UTM Avo" panose="02040603050506020204" pitchFamily="18" charset="0"/>
                  </a:rPr>
                  <a:t>2 331 </a:t>
                </a:r>
                <a14:m>
                  <m:oMath xmlns:m="http://schemas.openxmlformats.org/officeDocument/2006/math">
                    <m:r>
                      <a:rPr lang="en-VN" sz="2400" i="1">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32</a:t>
                </a:r>
                <a:endParaRPr lang="en-VN" sz="2400" dirty="0">
                  <a:solidFill>
                    <a:schemeClr val="tx1"/>
                  </a:solidFill>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3469FAB0-00FB-1BED-5BE8-E72A6EC1A517}"/>
                  </a:ext>
                </a:extLst>
              </p:cNvPr>
              <p:cNvSpPr txBox="1">
                <a:spLocks noRot="1" noChangeAspect="1" noMove="1" noResize="1" noEditPoints="1" noAdjustHandles="1" noChangeArrowheads="1" noChangeShapeType="1" noTextEdit="1"/>
              </p:cNvSpPr>
              <p:nvPr/>
            </p:nvSpPr>
            <p:spPr>
              <a:xfrm>
                <a:off x="1823110" y="2284465"/>
                <a:ext cx="2133600" cy="1121846"/>
              </a:xfrm>
              <a:prstGeom prst="rect">
                <a:avLst/>
              </a:prstGeom>
              <a:blipFill>
                <a:blip r:embed="rId4"/>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147415E-0F10-AE72-D597-B93D8E48D867}"/>
                  </a:ext>
                </a:extLst>
              </p:cNvPr>
              <p:cNvSpPr txBox="1"/>
              <p:nvPr/>
            </p:nvSpPr>
            <p:spPr>
              <a:xfrm>
                <a:off x="5207864"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1 408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63</a:t>
                </a:r>
              </a:p>
              <a:p>
                <a:pPr algn="ctr">
                  <a:lnSpc>
                    <a:spcPct val="150000"/>
                  </a:lnSpc>
                </a:pPr>
                <a:r>
                  <a:rPr lang="en-VN" sz="2400">
                    <a:solidFill>
                      <a:schemeClr val="tx1"/>
                    </a:solidFill>
                    <a:latin typeface="UTM Avo" panose="02040603050506020204" pitchFamily="18" charset="0"/>
                  </a:rPr>
                  <a:t>10 617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 </m:t>
                    </m:r>
                  </m:oMath>
                </a14:m>
                <a:r>
                  <a:rPr lang="en-VN" sz="2400">
                    <a:solidFill>
                      <a:schemeClr val="tx1"/>
                    </a:solidFill>
                    <a:latin typeface="UTM Avo" panose="02040603050506020204" pitchFamily="18" charset="0"/>
                  </a:rPr>
                  <a:t>91</a:t>
                </a:r>
                <a:endParaRPr lang="en-VN" sz="2400" dirty="0">
                  <a:solidFill>
                    <a:schemeClr val="tx1"/>
                  </a:solidFill>
                  <a:latin typeface="UTM Avo" panose="02040603050506020204" pitchFamily="18" charset="0"/>
                </a:endParaRPr>
              </a:p>
            </p:txBody>
          </p:sp>
        </mc:Choice>
        <mc:Fallback xmlns="">
          <p:sp>
            <p:nvSpPr>
              <p:cNvPr id="6" name="TextBox 5">
                <a:extLst>
                  <a:ext uri="{FF2B5EF4-FFF2-40B4-BE49-F238E27FC236}">
                    <a16:creationId xmlns:a16="http://schemas.microsoft.com/office/drawing/2014/main" id="{8147415E-0F10-AE72-D597-B93D8E48D867}"/>
                  </a:ext>
                </a:extLst>
              </p:cNvPr>
              <p:cNvSpPr txBox="1">
                <a:spLocks noRot="1" noChangeAspect="1" noMove="1" noResize="1" noEditPoints="1" noAdjustHandles="1" noChangeArrowheads="1" noChangeShapeType="1" noTextEdit="1"/>
              </p:cNvSpPr>
              <p:nvPr/>
            </p:nvSpPr>
            <p:spPr>
              <a:xfrm>
                <a:off x="5207864" y="2284465"/>
                <a:ext cx="2133600" cy="1121846"/>
              </a:xfrm>
              <a:prstGeom prst="rect">
                <a:avLst/>
              </a:prstGeom>
              <a:blipFill>
                <a:blip r:embed="rId5"/>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17991F8-83DC-826A-F3D0-F1BFB9560847}"/>
                  </a:ext>
                </a:extLst>
              </p:cNvPr>
              <p:cNvSpPr txBox="1"/>
              <p:nvPr/>
            </p:nvSpPr>
            <p:spPr>
              <a:xfrm>
                <a:off x="8096207" y="2282770"/>
                <a:ext cx="2133600" cy="112184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lnSpc>
                    <a:spcPct val="150000"/>
                  </a:lnSpc>
                </a:pPr>
                <a:r>
                  <a:rPr lang="en-VN" sz="2400">
                    <a:solidFill>
                      <a:schemeClr val="tx1"/>
                    </a:solidFill>
                    <a:latin typeface="UTM Avo" panose="02040603050506020204" pitchFamily="18" charset="0"/>
                  </a:rPr>
                  <a:t>960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84</a:t>
                </a:r>
              </a:p>
              <a:p>
                <a:pPr algn="ctr">
                  <a:lnSpc>
                    <a:spcPct val="150000"/>
                  </a:lnSpc>
                </a:pPr>
                <a:r>
                  <a:rPr lang="en-VN" sz="2400">
                    <a:solidFill>
                      <a:schemeClr val="tx1"/>
                    </a:solidFill>
                    <a:latin typeface="UTM Avo" panose="02040603050506020204" pitchFamily="18" charset="0"/>
                  </a:rPr>
                  <a:t>7 500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39</a:t>
                </a:r>
                <a:endParaRPr lang="en-VN" sz="2400" dirty="0">
                  <a:solidFill>
                    <a:schemeClr val="tx1"/>
                  </a:solidFill>
                  <a:latin typeface="UTM Avo" panose="02040603050506020204" pitchFamily="18" charset="0"/>
                </a:endParaRPr>
              </a:p>
            </p:txBody>
          </p:sp>
        </mc:Choice>
        <mc:Fallback xmlns="">
          <p:sp>
            <p:nvSpPr>
              <p:cNvPr id="11" name="TextBox 10">
                <a:extLst>
                  <a:ext uri="{FF2B5EF4-FFF2-40B4-BE49-F238E27FC236}">
                    <a16:creationId xmlns:a16="http://schemas.microsoft.com/office/drawing/2014/main" id="{317991F8-83DC-826A-F3D0-F1BFB9560847}"/>
                  </a:ext>
                </a:extLst>
              </p:cNvPr>
              <p:cNvSpPr txBox="1">
                <a:spLocks noRot="1" noChangeAspect="1" noMove="1" noResize="1" noEditPoints="1" noAdjustHandles="1" noChangeArrowheads="1" noChangeShapeType="1" noTextEdit="1"/>
              </p:cNvSpPr>
              <p:nvPr/>
            </p:nvSpPr>
            <p:spPr>
              <a:xfrm>
                <a:off x="8096207" y="2282770"/>
                <a:ext cx="2133600" cy="1121846"/>
              </a:xfrm>
              <a:prstGeom prst="rect">
                <a:avLst/>
              </a:prstGeom>
              <a:blipFill>
                <a:blip r:embed="rId6"/>
                <a:stretch>
                  <a:fillRect b="-11351"/>
                </a:stretch>
              </a:blipFill>
              <a:ln>
                <a:no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4F86F637-1730-6989-9AC4-06EB94F6DB2C}"/>
              </a:ext>
            </a:extLst>
          </p:cNvPr>
          <p:cNvSpPr txBox="1"/>
          <p:nvPr/>
        </p:nvSpPr>
        <p:spPr>
          <a:xfrm>
            <a:off x="1823110" y="3850127"/>
            <a:ext cx="1725465" cy="2790379"/>
          </a:xfrm>
          <a:prstGeom prst="rect">
            <a:avLst/>
          </a:prstGeom>
          <a:noFill/>
        </p:spPr>
        <p:txBody>
          <a:bodyPr wrap="square" rtlCol="0">
            <a:spAutoFit/>
          </a:bodyPr>
          <a:lstStyle/>
          <a:p>
            <a:pPr algn="r">
              <a:lnSpc>
                <a:spcPct val="150000"/>
              </a:lnSpc>
            </a:pPr>
            <a:r>
              <a:rPr lang="en-VN" sz="2400" dirty="0">
                <a:latin typeface="UTM Avo" panose="02040603050506020204" pitchFamily="18" charset="0"/>
              </a:rPr>
              <a:t>2 129</a:t>
            </a:r>
          </a:p>
          <a:p>
            <a:pPr algn="r">
              <a:lnSpc>
                <a:spcPct val="150000"/>
              </a:lnSpc>
            </a:pPr>
            <a:r>
              <a:rPr lang="en-VN" sz="2400" dirty="0">
                <a:latin typeface="UTM Avo" panose="02040603050506020204" pitchFamily="18" charset="0"/>
              </a:rPr>
              <a:t>43</a:t>
            </a:r>
          </a:p>
          <a:p>
            <a:pPr algn="r">
              <a:lnSpc>
                <a:spcPct val="150000"/>
              </a:lnSpc>
            </a:pPr>
            <a:r>
              <a:rPr lang="en-VN" sz="2400" dirty="0">
                <a:latin typeface="UTM Avo" panose="02040603050506020204" pitchFamily="18" charset="0"/>
              </a:rPr>
              <a:t>6</a:t>
            </a:r>
            <a:r>
              <a:rPr lang="en-US" sz="2400" dirty="0">
                <a:latin typeface="UTM Avo" panose="02040603050506020204" pitchFamily="18" charset="0"/>
              </a:rPr>
              <a:t> </a:t>
            </a:r>
            <a:r>
              <a:rPr lang="en-VN" sz="2400" dirty="0">
                <a:latin typeface="UTM Avo" panose="02040603050506020204" pitchFamily="18" charset="0"/>
              </a:rPr>
              <a:t>387</a:t>
            </a:r>
          </a:p>
          <a:p>
            <a:pPr algn="r">
              <a:lnSpc>
                <a:spcPct val="150000"/>
              </a:lnSpc>
            </a:pPr>
            <a:endParaRPr lang="en-VN" sz="2400" dirty="0">
              <a:latin typeface="UTM Avo" panose="02040603050506020204" pitchFamily="18" charset="0"/>
            </a:endParaRPr>
          </a:p>
          <a:p>
            <a:pPr algn="r">
              <a:lnSpc>
                <a:spcPct val="150000"/>
              </a:lnSpc>
            </a:pPr>
            <a:r>
              <a:rPr lang="en-VN" sz="2400" b="1" dirty="0">
                <a:solidFill>
                  <a:schemeClr val="accent2"/>
                </a:solidFill>
                <a:latin typeface="UTM Avo" panose="02040603050506020204" pitchFamily="18" charset="0"/>
              </a:rPr>
              <a:t>91</a:t>
            </a:r>
            <a:r>
              <a:rPr lang="en-US" sz="2400" b="1" dirty="0">
                <a:solidFill>
                  <a:schemeClr val="accent2"/>
                </a:solidFill>
                <a:latin typeface="UTM Avo" panose="02040603050506020204" pitchFamily="18" charset="0"/>
              </a:rPr>
              <a:t> </a:t>
            </a:r>
            <a:r>
              <a:rPr lang="en-VN" sz="2400" b="1" dirty="0">
                <a:solidFill>
                  <a:schemeClr val="accent2"/>
                </a:solidFill>
                <a:latin typeface="UTM Avo" panose="02040603050506020204" pitchFamily="18" charset="0"/>
              </a:rPr>
              <a:t>547</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7940E24-EFD1-EFAD-5C93-AB8000A7063F}"/>
                  </a:ext>
                </a:extLst>
              </p:cNvPr>
              <p:cNvSpPr txBox="1"/>
              <p:nvPr/>
            </p:nvSpPr>
            <p:spPr>
              <a:xfrm>
                <a:off x="1912604" y="4097603"/>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29" name="TextBox 28">
                <a:extLst>
                  <a:ext uri="{FF2B5EF4-FFF2-40B4-BE49-F238E27FC236}">
                    <a16:creationId xmlns:a16="http://schemas.microsoft.com/office/drawing/2014/main" id="{77940E24-EFD1-EFAD-5C93-AB8000A7063F}"/>
                  </a:ext>
                </a:extLst>
              </p:cNvPr>
              <p:cNvSpPr txBox="1">
                <a:spLocks noRot="1" noChangeAspect="1" noMove="1" noResize="1" noEditPoints="1" noAdjustHandles="1" noChangeArrowheads="1" noChangeShapeType="1" noTextEdit="1"/>
              </p:cNvSpPr>
              <p:nvPr/>
            </p:nvSpPr>
            <p:spPr>
              <a:xfrm>
                <a:off x="1912604" y="4097603"/>
                <a:ext cx="341823" cy="646331"/>
              </a:xfrm>
              <a:prstGeom prst="rect">
                <a:avLst/>
              </a:prstGeom>
              <a:blipFill>
                <a:blip r:embed="rId7"/>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37EB6375-8760-FE2F-5CCF-A31814EA5778}"/>
              </a:ext>
            </a:extLst>
          </p:cNvPr>
          <p:cNvSpPr txBox="1"/>
          <p:nvPr/>
        </p:nvSpPr>
        <p:spPr>
          <a:xfrm>
            <a:off x="2004044" y="5471681"/>
            <a:ext cx="1390337" cy="567848"/>
          </a:xfrm>
          <a:prstGeom prst="rect">
            <a:avLst/>
          </a:prstGeom>
          <a:noFill/>
        </p:spPr>
        <p:txBody>
          <a:bodyPr wrap="square" rtlCol="0">
            <a:spAutoFit/>
          </a:bodyPr>
          <a:lstStyle/>
          <a:p>
            <a:pPr algn="r">
              <a:lnSpc>
                <a:spcPct val="150000"/>
              </a:lnSpc>
            </a:pPr>
            <a:r>
              <a:rPr lang="en-VN" sz="2400" dirty="0">
                <a:latin typeface="UTM Avo" panose="02040603050506020204" pitchFamily="18" charset="0"/>
              </a:rPr>
              <a:t>85</a:t>
            </a:r>
            <a:r>
              <a:rPr lang="en-US" sz="2400" dirty="0">
                <a:latin typeface="UTM Avo" panose="02040603050506020204" pitchFamily="18" charset="0"/>
              </a:rPr>
              <a:t> </a:t>
            </a:r>
            <a:r>
              <a:rPr lang="en-VN" sz="2400" dirty="0">
                <a:latin typeface="UTM Avo" panose="02040603050506020204" pitchFamily="18" charset="0"/>
              </a:rPr>
              <a:t>16</a:t>
            </a:r>
          </a:p>
        </p:txBody>
      </p:sp>
      <p:cxnSp>
        <p:nvCxnSpPr>
          <p:cNvPr id="31" name="Straight Connector 30">
            <a:extLst>
              <a:ext uri="{FF2B5EF4-FFF2-40B4-BE49-F238E27FC236}">
                <a16:creationId xmlns:a16="http://schemas.microsoft.com/office/drawing/2014/main" id="{A8DFDFC8-C414-8FFF-2449-3A785A076BB0}"/>
              </a:ext>
            </a:extLst>
          </p:cNvPr>
          <p:cNvCxnSpPr>
            <a:cxnSpLocks/>
          </p:cNvCxnSpPr>
          <p:nvPr/>
        </p:nvCxnSpPr>
        <p:spPr>
          <a:xfrm>
            <a:off x="2474559" y="5026775"/>
            <a:ext cx="1227734"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72D6AC1E-8D75-DA32-522A-5F4902215906}"/>
              </a:ext>
            </a:extLst>
          </p:cNvPr>
          <p:cNvCxnSpPr>
            <a:cxnSpLocks/>
          </p:cNvCxnSpPr>
          <p:nvPr/>
        </p:nvCxnSpPr>
        <p:spPr>
          <a:xfrm>
            <a:off x="2362428" y="6088200"/>
            <a:ext cx="1339865"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3" name="Rounded Rectangle 20">
            <a:extLst>
              <a:ext uri="{FF2B5EF4-FFF2-40B4-BE49-F238E27FC236}">
                <a16:creationId xmlns:a16="http://schemas.microsoft.com/office/drawing/2014/main" id="{CD016980-1E2F-FAF4-6B5C-4582365EEC7E}"/>
              </a:ext>
            </a:extLst>
          </p:cNvPr>
          <p:cNvSpPr/>
          <p:nvPr/>
        </p:nvSpPr>
        <p:spPr>
          <a:xfrm>
            <a:off x="1879600" y="2312461"/>
            <a:ext cx="1956665" cy="1198178"/>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VN" sz="1050">
              <a:latin typeface="UTM Avo" panose="02040603050506020204" pitchFamily="18" charset="0"/>
            </a:endParaRPr>
          </a:p>
        </p:txBody>
      </p:sp>
      <p:sp>
        <p:nvSpPr>
          <p:cNvPr id="34" name="TextBox 33">
            <a:extLst>
              <a:ext uri="{FF2B5EF4-FFF2-40B4-BE49-F238E27FC236}">
                <a16:creationId xmlns:a16="http://schemas.microsoft.com/office/drawing/2014/main" id="{85023838-307A-E209-C00A-B0079C2EE431}"/>
              </a:ext>
            </a:extLst>
          </p:cNvPr>
          <p:cNvSpPr txBox="1"/>
          <p:nvPr/>
        </p:nvSpPr>
        <p:spPr>
          <a:xfrm>
            <a:off x="4158519" y="3893670"/>
            <a:ext cx="1725465" cy="2790379"/>
          </a:xfrm>
          <a:prstGeom prst="rect">
            <a:avLst/>
          </a:prstGeom>
          <a:noFill/>
        </p:spPr>
        <p:txBody>
          <a:bodyPr wrap="square" rtlCol="0">
            <a:spAutoFit/>
          </a:bodyPr>
          <a:lstStyle/>
          <a:p>
            <a:pPr algn="r">
              <a:lnSpc>
                <a:spcPct val="150000"/>
              </a:lnSpc>
            </a:pPr>
            <a:r>
              <a:rPr lang="en-VN" sz="2400" dirty="0">
                <a:latin typeface="UTM Avo" panose="02040603050506020204" pitchFamily="18" charset="0"/>
              </a:rPr>
              <a:t>2 331</a:t>
            </a:r>
          </a:p>
          <a:p>
            <a:pPr algn="r">
              <a:lnSpc>
                <a:spcPct val="150000"/>
              </a:lnSpc>
            </a:pPr>
            <a:r>
              <a:rPr lang="en-VN" sz="2400" dirty="0">
                <a:latin typeface="UTM Avo" panose="02040603050506020204" pitchFamily="18" charset="0"/>
              </a:rPr>
              <a:t>32</a:t>
            </a:r>
          </a:p>
          <a:p>
            <a:pPr algn="r">
              <a:lnSpc>
                <a:spcPct val="150000"/>
              </a:lnSpc>
            </a:pPr>
            <a:r>
              <a:rPr lang="en-VN" sz="2400" dirty="0">
                <a:latin typeface="UTM Avo" panose="02040603050506020204" pitchFamily="18" charset="0"/>
              </a:rPr>
              <a:t>4</a:t>
            </a:r>
            <a:r>
              <a:rPr lang="en-US" sz="2400" dirty="0">
                <a:latin typeface="UTM Avo" panose="02040603050506020204" pitchFamily="18" charset="0"/>
              </a:rPr>
              <a:t> </a:t>
            </a:r>
            <a:r>
              <a:rPr lang="en-VN" sz="2400" dirty="0">
                <a:latin typeface="UTM Avo" panose="02040603050506020204" pitchFamily="18" charset="0"/>
              </a:rPr>
              <a:t>662</a:t>
            </a:r>
          </a:p>
          <a:p>
            <a:pPr algn="r">
              <a:lnSpc>
                <a:spcPct val="150000"/>
              </a:lnSpc>
            </a:pPr>
            <a:endParaRPr lang="en-VN" sz="2400" dirty="0">
              <a:latin typeface="UTM Avo" panose="02040603050506020204" pitchFamily="18" charset="0"/>
            </a:endParaRPr>
          </a:p>
          <a:p>
            <a:pPr algn="r">
              <a:lnSpc>
                <a:spcPct val="150000"/>
              </a:lnSpc>
            </a:pPr>
            <a:r>
              <a:rPr lang="en-VN" sz="2400" b="1" dirty="0">
                <a:solidFill>
                  <a:schemeClr val="accent2"/>
                </a:solidFill>
                <a:latin typeface="UTM Avo" panose="02040603050506020204" pitchFamily="18" charset="0"/>
              </a:rPr>
              <a:t>74</a:t>
            </a:r>
            <a:r>
              <a:rPr lang="en-US" sz="2400" b="1" dirty="0">
                <a:solidFill>
                  <a:schemeClr val="accent2"/>
                </a:solidFill>
                <a:latin typeface="UTM Avo" panose="02040603050506020204" pitchFamily="18" charset="0"/>
              </a:rPr>
              <a:t> </a:t>
            </a:r>
            <a:r>
              <a:rPr lang="en-VN" sz="2400" b="1" dirty="0">
                <a:solidFill>
                  <a:schemeClr val="accent2"/>
                </a:solidFill>
                <a:latin typeface="UTM Avo" panose="02040603050506020204" pitchFamily="18" charset="0"/>
              </a:rPr>
              <a:t>592</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8041784-B9AF-C333-7D87-1E79BCAF9778}"/>
                  </a:ext>
                </a:extLst>
              </p:cNvPr>
              <p:cNvSpPr txBox="1"/>
              <p:nvPr/>
            </p:nvSpPr>
            <p:spPr>
              <a:xfrm>
                <a:off x="4248013" y="4141146"/>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35" name="TextBox 34">
                <a:extLst>
                  <a:ext uri="{FF2B5EF4-FFF2-40B4-BE49-F238E27FC236}">
                    <a16:creationId xmlns:a16="http://schemas.microsoft.com/office/drawing/2014/main" id="{18041784-B9AF-C333-7D87-1E79BCAF9778}"/>
                  </a:ext>
                </a:extLst>
              </p:cNvPr>
              <p:cNvSpPr txBox="1">
                <a:spLocks noRot="1" noChangeAspect="1" noMove="1" noResize="1" noEditPoints="1" noAdjustHandles="1" noChangeArrowheads="1" noChangeShapeType="1" noTextEdit="1"/>
              </p:cNvSpPr>
              <p:nvPr/>
            </p:nvSpPr>
            <p:spPr>
              <a:xfrm>
                <a:off x="4248013" y="4141146"/>
                <a:ext cx="341823" cy="646331"/>
              </a:xfrm>
              <a:prstGeom prst="rect">
                <a:avLst/>
              </a:prstGeom>
              <a:blipFill>
                <a:blip r:embed="rId8"/>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3459B733-0E27-DA96-1F5F-FB6FBE4B084C}"/>
              </a:ext>
            </a:extLst>
          </p:cNvPr>
          <p:cNvSpPr txBox="1"/>
          <p:nvPr/>
        </p:nvSpPr>
        <p:spPr>
          <a:xfrm>
            <a:off x="4339454" y="5515223"/>
            <a:ext cx="1390337" cy="567848"/>
          </a:xfrm>
          <a:prstGeom prst="rect">
            <a:avLst/>
          </a:prstGeom>
          <a:noFill/>
        </p:spPr>
        <p:txBody>
          <a:bodyPr wrap="square" rtlCol="0">
            <a:spAutoFit/>
          </a:bodyPr>
          <a:lstStyle/>
          <a:p>
            <a:pPr algn="r">
              <a:lnSpc>
                <a:spcPct val="150000"/>
              </a:lnSpc>
            </a:pPr>
            <a:r>
              <a:rPr lang="en-VN" sz="2400" dirty="0">
                <a:latin typeface="UTM Avo" panose="02040603050506020204" pitchFamily="18" charset="0"/>
              </a:rPr>
              <a:t>69</a:t>
            </a:r>
            <a:r>
              <a:rPr lang="en-US" sz="2400" dirty="0">
                <a:latin typeface="UTM Avo" panose="02040603050506020204" pitchFamily="18" charset="0"/>
              </a:rPr>
              <a:t> </a:t>
            </a:r>
            <a:r>
              <a:rPr lang="en-VN" sz="2400" dirty="0">
                <a:latin typeface="UTM Avo" panose="02040603050506020204" pitchFamily="18" charset="0"/>
              </a:rPr>
              <a:t>93</a:t>
            </a:r>
          </a:p>
        </p:txBody>
      </p:sp>
      <p:cxnSp>
        <p:nvCxnSpPr>
          <p:cNvPr id="37" name="Straight Connector 36">
            <a:extLst>
              <a:ext uri="{FF2B5EF4-FFF2-40B4-BE49-F238E27FC236}">
                <a16:creationId xmlns:a16="http://schemas.microsoft.com/office/drawing/2014/main" id="{851B561E-0742-144E-5CF9-F4C70623AC8D}"/>
              </a:ext>
            </a:extLst>
          </p:cNvPr>
          <p:cNvCxnSpPr>
            <a:cxnSpLocks/>
          </p:cNvCxnSpPr>
          <p:nvPr/>
        </p:nvCxnSpPr>
        <p:spPr>
          <a:xfrm>
            <a:off x="4697837" y="5022173"/>
            <a:ext cx="1186147"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0D71C9CC-0286-6AA6-8BC5-EC1E73AB2663}"/>
              </a:ext>
            </a:extLst>
          </p:cNvPr>
          <p:cNvCxnSpPr>
            <a:cxnSpLocks/>
          </p:cNvCxnSpPr>
          <p:nvPr/>
        </p:nvCxnSpPr>
        <p:spPr>
          <a:xfrm>
            <a:off x="4697837" y="6131742"/>
            <a:ext cx="1186147"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E0892997-9DCA-A9A5-1F64-367F466A0E89}"/>
              </a:ext>
            </a:extLst>
          </p:cNvPr>
          <p:cNvSpPr txBox="1"/>
          <p:nvPr/>
        </p:nvSpPr>
        <p:spPr>
          <a:xfrm>
            <a:off x="284209" y="3486176"/>
            <a:ext cx="2093787" cy="574388"/>
          </a:xfrm>
          <a:prstGeom prst="rect">
            <a:avLst/>
          </a:prstGeom>
          <a:noFill/>
        </p:spPr>
        <p:txBody>
          <a:bodyPr wrap="square" rtlCol="0">
            <a:spAutoFit/>
          </a:bodyPr>
          <a:lstStyle/>
          <a:p>
            <a:pPr algn="ctr">
              <a:lnSpc>
                <a:spcPct val="150000"/>
              </a:lnSpc>
            </a:pPr>
            <a:r>
              <a:rPr lang="en-VN" sz="2400" b="1" u="sng">
                <a:latin typeface="UTM Avo" panose="02040603050506020204" pitchFamily="18" charset="0"/>
                <a:cs typeface="Arial" panose="020B0604020202020204" pitchFamily="34" charset="0"/>
              </a:rPr>
              <a:t>Trả lời</a:t>
            </a:r>
            <a:r>
              <a:rPr lang="en-US" sz="2400" b="1" u="sng">
                <a:latin typeface="UTM Avo" panose="02040603050506020204" pitchFamily="18" charset="0"/>
                <a:cs typeface="Arial" panose="020B0604020202020204" pitchFamily="34" charset="0"/>
              </a:rPr>
              <a:t>:</a:t>
            </a:r>
            <a:endParaRPr lang="en-VN" sz="2400" b="1" u="sng"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236973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3" presetClass="entr" presetSubtype="1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checkerboard(across)">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blinds(horizontal)">
                                      <p:cBhvr>
                                        <p:cTn id="35" dur="250"/>
                                        <p:tgtEl>
                                          <p:spTgt spid="12">
                                            <p:txEl>
                                              <p:pRg st="0" end="0"/>
                                            </p:txEl>
                                          </p:spTgt>
                                        </p:tgtEl>
                                      </p:cBhvr>
                                    </p:animEffect>
                                  </p:childTnLst>
                                </p:cTn>
                              </p:par>
                            </p:childTnLst>
                          </p:cTn>
                        </p:par>
                        <p:par>
                          <p:cTn id="36" fill="hold">
                            <p:stCondLst>
                              <p:cond delay="250"/>
                            </p:stCondLst>
                            <p:childTnLst>
                              <p:par>
                                <p:cTn id="37" presetID="3" presetClass="entr" presetSubtype="10" fill="hold" nodeType="afterEffect">
                                  <p:stCondLst>
                                    <p:cond delay="0"/>
                                  </p:stCondLst>
                                  <p:childTnLst>
                                    <p:set>
                                      <p:cBhvr>
                                        <p:cTn id="38" dur="1" fill="hold">
                                          <p:stCondLst>
                                            <p:cond delay="0"/>
                                          </p:stCondLst>
                                        </p:cTn>
                                        <p:tgtEl>
                                          <p:spTgt spid="12">
                                            <p:txEl>
                                              <p:pRg st="1" end="1"/>
                                            </p:txEl>
                                          </p:spTgt>
                                        </p:tgtEl>
                                        <p:attrNameLst>
                                          <p:attrName>style.visibility</p:attrName>
                                        </p:attrNameLst>
                                      </p:cBhvr>
                                      <p:to>
                                        <p:strVal val="visible"/>
                                      </p:to>
                                    </p:set>
                                    <p:animEffect transition="in" filter="blinds(horizontal)">
                                      <p:cBhvr>
                                        <p:cTn id="39" dur="250"/>
                                        <p:tgtEl>
                                          <p:spTgt spid="12">
                                            <p:txEl>
                                              <p:pRg st="1" end="1"/>
                                            </p:txEl>
                                          </p:spTgt>
                                        </p:tgtEl>
                                      </p:cBhvr>
                                    </p:animEffect>
                                  </p:childTnLst>
                                </p:cTn>
                              </p:par>
                            </p:childTnLst>
                          </p:cTn>
                        </p:par>
                        <p:par>
                          <p:cTn id="40" fill="hold">
                            <p:stCondLst>
                              <p:cond delay="500"/>
                            </p:stCondLst>
                            <p:childTnLst>
                              <p:par>
                                <p:cTn id="41" presetID="3" presetClass="entr" presetSubtype="1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linds(horizontal)">
                                      <p:cBhvr>
                                        <p:cTn id="43" dur="250"/>
                                        <p:tgtEl>
                                          <p:spTgt spid="29"/>
                                        </p:tgtEl>
                                      </p:cBhvr>
                                    </p:animEffect>
                                  </p:childTnLst>
                                </p:cTn>
                              </p:par>
                            </p:childTnLst>
                          </p:cTn>
                        </p:par>
                        <p:par>
                          <p:cTn id="44" fill="hold">
                            <p:stCondLst>
                              <p:cond delay="750"/>
                            </p:stCondLst>
                            <p:childTnLst>
                              <p:par>
                                <p:cTn id="45" presetID="3" presetClass="entr" presetSubtype="1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250"/>
                                        <p:tgtEl>
                                          <p:spTgt spid="31"/>
                                        </p:tgtEl>
                                      </p:cBhvr>
                                    </p:animEffect>
                                  </p:childTnLst>
                                </p:cTn>
                              </p:par>
                            </p:childTnLst>
                          </p:cTn>
                        </p:par>
                        <p:par>
                          <p:cTn id="48" fill="hold">
                            <p:stCondLst>
                              <p:cond delay="1000"/>
                            </p:stCondLst>
                            <p:childTnLst>
                              <p:par>
                                <p:cTn id="49" presetID="3" presetClass="entr" presetSubtype="10" fill="hold" nodeType="afterEffect">
                                  <p:stCondLst>
                                    <p:cond delay="0"/>
                                  </p:stCondLst>
                                  <p:childTnLst>
                                    <p:set>
                                      <p:cBhvr>
                                        <p:cTn id="50" dur="1" fill="hold">
                                          <p:stCondLst>
                                            <p:cond delay="0"/>
                                          </p:stCondLst>
                                        </p:cTn>
                                        <p:tgtEl>
                                          <p:spTgt spid="12">
                                            <p:txEl>
                                              <p:pRg st="2" end="2"/>
                                            </p:txEl>
                                          </p:spTgt>
                                        </p:tgtEl>
                                        <p:attrNameLst>
                                          <p:attrName>style.visibility</p:attrName>
                                        </p:attrNameLst>
                                      </p:cBhvr>
                                      <p:to>
                                        <p:strVal val="visible"/>
                                      </p:to>
                                    </p:set>
                                    <p:animEffect transition="in" filter="blinds(horizontal)">
                                      <p:cBhvr>
                                        <p:cTn id="51" dur="250"/>
                                        <p:tgtEl>
                                          <p:spTgt spid="12">
                                            <p:txEl>
                                              <p:pRg st="2" end="2"/>
                                            </p:txEl>
                                          </p:spTgt>
                                        </p:tgtEl>
                                      </p:cBhvr>
                                    </p:animEffect>
                                  </p:childTnLst>
                                </p:cTn>
                              </p:par>
                            </p:childTnLst>
                          </p:cTn>
                        </p:par>
                        <p:par>
                          <p:cTn id="52" fill="hold">
                            <p:stCondLst>
                              <p:cond delay="1250"/>
                            </p:stCondLst>
                            <p:childTnLst>
                              <p:par>
                                <p:cTn id="53" presetID="3" presetClass="entr" presetSubtype="10" fill="hold" nodeType="after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animEffect transition="in" filter="blinds(horizontal)">
                                      <p:cBhvr>
                                        <p:cTn id="55" dur="250"/>
                                        <p:tgtEl>
                                          <p:spTgt spid="30">
                                            <p:txEl>
                                              <p:pRg st="0" end="0"/>
                                            </p:txEl>
                                          </p:spTgt>
                                        </p:tgtEl>
                                      </p:cBhvr>
                                    </p:animEffect>
                                  </p:childTnLst>
                                </p:cTn>
                              </p:par>
                            </p:childTnLst>
                          </p:cTn>
                        </p:par>
                        <p:par>
                          <p:cTn id="56" fill="hold">
                            <p:stCondLst>
                              <p:cond delay="1500"/>
                            </p:stCondLst>
                            <p:childTnLst>
                              <p:par>
                                <p:cTn id="57" presetID="3" presetClass="entr" presetSubtype="1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linds(horizontal)">
                                      <p:cBhvr>
                                        <p:cTn id="59" dur="250"/>
                                        <p:tgtEl>
                                          <p:spTgt spid="32"/>
                                        </p:tgtEl>
                                      </p:cBhvr>
                                    </p:animEffect>
                                  </p:childTnLst>
                                </p:cTn>
                              </p:par>
                            </p:childTnLst>
                          </p:cTn>
                        </p:par>
                        <p:par>
                          <p:cTn id="60" fill="hold">
                            <p:stCondLst>
                              <p:cond delay="1750"/>
                            </p:stCondLst>
                            <p:childTnLst>
                              <p:par>
                                <p:cTn id="61" presetID="3" presetClass="entr" presetSubtype="10" fill="hold" nodeType="afterEffect">
                                  <p:stCondLst>
                                    <p:cond delay="0"/>
                                  </p:stCondLst>
                                  <p:childTnLst>
                                    <p:set>
                                      <p:cBhvr>
                                        <p:cTn id="62" dur="1" fill="hold">
                                          <p:stCondLst>
                                            <p:cond delay="0"/>
                                          </p:stCondLst>
                                        </p:cTn>
                                        <p:tgtEl>
                                          <p:spTgt spid="12">
                                            <p:txEl>
                                              <p:pRg st="4" end="4"/>
                                            </p:txEl>
                                          </p:spTgt>
                                        </p:tgtEl>
                                        <p:attrNameLst>
                                          <p:attrName>style.visibility</p:attrName>
                                        </p:attrNameLst>
                                      </p:cBhvr>
                                      <p:to>
                                        <p:strVal val="visible"/>
                                      </p:to>
                                    </p:set>
                                    <p:animEffect transition="in" filter="blinds(horizontal)">
                                      <p:cBhvr>
                                        <p:cTn id="63" dur="250"/>
                                        <p:tgtEl>
                                          <p:spTgt spid="12">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34">
                                            <p:txEl>
                                              <p:pRg st="0" end="0"/>
                                            </p:txEl>
                                          </p:spTgt>
                                        </p:tgtEl>
                                        <p:attrNameLst>
                                          <p:attrName>style.visibility</p:attrName>
                                        </p:attrNameLst>
                                      </p:cBhvr>
                                      <p:to>
                                        <p:strVal val="visible"/>
                                      </p:to>
                                    </p:set>
                                    <p:animEffect transition="in" filter="blinds(horizontal)">
                                      <p:cBhvr>
                                        <p:cTn id="68" dur="250"/>
                                        <p:tgtEl>
                                          <p:spTgt spid="34">
                                            <p:txEl>
                                              <p:pRg st="0" end="0"/>
                                            </p:txEl>
                                          </p:spTgt>
                                        </p:tgtEl>
                                      </p:cBhvr>
                                    </p:animEffect>
                                  </p:childTnLst>
                                </p:cTn>
                              </p:par>
                            </p:childTnLst>
                          </p:cTn>
                        </p:par>
                        <p:par>
                          <p:cTn id="69" fill="hold">
                            <p:stCondLst>
                              <p:cond delay="250"/>
                            </p:stCondLst>
                            <p:childTnLst>
                              <p:par>
                                <p:cTn id="70" presetID="3" presetClass="entr" presetSubtype="10" fill="hold" nodeType="afterEffect">
                                  <p:stCondLst>
                                    <p:cond delay="0"/>
                                  </p:stCondLst>
                                  <p:childTnLst>
                                    <p:set>
                                      <p:cBhvr>
                                        <p:cTn id="71" dur="1" fill="hold">
                                          <p:stCondLst>
                                            <p:cond delay="0"/>
                                          </p:stCondLst>
                                        </p:cTn>
                                        <p:tgtEl>
                                          <p:spTgt spid="34">
                                            <p:txEl>
                                              <p:pRg st="1" end="1"/>
                                            </p:txEl>
                                          </p:spTgt>
                                        </p:tgtEl>
                                        <p:attrNameLst>
                                          <p:attrName>style.visibility</p:attrName>
                                        </p:attrNameLst>
                                      </p:cBhvr>
                                      <p:to>
                                        <p:strVal val="visible"/>
                                      </p:to>
                                    </p:set>
                                    <p:animEffect transition="in" filter="blinds(horizontal)">
                                      <p:cBhvr>
                                        <p:cTn id="72" dur="250"/>
                                        <p:tgtEl>
                                          <p:spTgt spid="34">
                                            <p:txEl>
                                              <p:pRg st="1" end="1"/>
                                            </p:txEl>
                                          </p:spTgt>
                                        </p:tgtEl>
                                      </p:cBhvr>
                                    </p:animEffect>
                                  </p:childTnLst>
                                </p:cTn>
                              </p:par>
                            </p:childTnLst>
                          </p:cTn>
                        </p:par>
                        <p:par>
                          <p:cTn id="73" fill="hold">
                            <p:stCondLst>
                              <p:cond delay="500"/>
                            </p:stCondLst>
                            <p:childTnLst>
                              <p:par>
                                <p:cTn id="74" presetID="3" presetClass="entr" presetSubtype="10"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blinds(horizontal)">
                                      <p:cBhvr>
                                        <p:cTn id="76" dur="250"/>
                                        <p:tgtEl>
                                          <p:spTgt spid="35"/>
                                        </p:tgtEl>
                                      </p:cBhvr>
                                    </p:animEffect>
                                  </p:childTnLst>
                                </p:cTn>
                              </p:par>
                            </p:childTnLst>
                          </p:cTn>
                        </p:par>
                        <p:par>
                          <p:cTn id="77" fill="hold">
                            <p:stCondLst>
                              <p:cond delay="750"/>
                            </p:stCondLst>
                            <p:childTnLst>
                              <p:par>
                                <p:cTn id="78" presetID="3" presetClass="entr" presetSubtype="10" fill="hold" nodeType="after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blinds(horizontal)">
                                      <p:cBhvr>
                                        <p:cTn id="80" dur="250"/>
                                        <p:tgtEl>
                                          <p:spTgt spid="37"/>
                                        </p:tgtEl>
                                      </p:cBhvr>
                                    </p:animEffect>
                                  </p:childTnLst>
                                </p:cTn>
                              </p:par>
                            </p:childTnLst>
                          </p:cTn>
                        </p:par>
                        <p:par>
                          <p:cTn id="81" fill="hold">
                            <p:stCondLst>
                              <p:cond delay="1000"/>
                            </p:stCondLst>
                            <p:childTnLst>
                              <p:par>
                                <p:cTn id="82" presetID="3" presetClass="entr" presetSubtype="10" fill="hold" nodeType="afterEffect">
                                  <p:stCondLst>
                                    <p:cond delay="0"/>
                                  </p:stCondLst>
                                  <p:childTnLst>
                                    <p:set>
                                      <p:cBhvr>
                                        <p:cTn id="83" dur="1" fill="hold">
                                          <p:stCondLst>
                                            <p:cond delay="0"/>
                                          </p:stCondLst>
                                        </p:cTn>
                                        <p:tgtEl>
                                          <p:spTgt spid="34">
                                            <p:txEl>
                                              <p:pRg st="2" end="2"/>
                                            </p:txEl>
                                          </p:spTgt>
                                        </p:tgtEl>
                                        <p:attrNameLst>
                                          <p:attrName>style.visibility</p:attrName>
                                        </p:attrNameLst>
                                      </p:cBhvr>
                                      <p:to>
                                        <p:strVal val="visible"/>
                                      </p:to>
                                    </p:set>
                                    <p:animEffect transition="in" filter="blinds(horizontal)">
                                      <p:cBhvr>
                                        <p:cTn id="84" dur="250"/>
                                        <p:tgtEl>
                                          <p:spTgt spid="34">
                                            <p:txEl>
                                              <p:pRg st="2" end="2"/>
                                            </p:txEl>
                                          </p:spTgt>
                                        </p:tgtEl>
                                      </p:cBhvr>
                                    </p:animEffect>
                                  </p:childTnLst>
                                </p:cTn>
                              </p:par>
                            </p:childTnLst>
                          </p:cTn>
                        </p:par>
                        <p:par>
                          <p:cTn id="85" fill="hold">
                            <p:stCondLst>
                              <p:cond delay="1250"/>
                            </p:stCondLst>
                            <p:childTnLst>
                              <p:par>
                                <p:cTn id="86" presetID="3" presetClass="entr" presetSubtype="10" fill="hold" nodeType="afterEffect">
                                  <p:stCondLst>
                                    <p:cond delay="0"/>
                                  </p:stCondLst>
                                  <p:childTnLst>
                                    <p:set>
                                      <p:cBhvr>
                                        <p:cTn id="87" dur="1" fill="hold">
                                          <p:stCondLst>
                                            <p:cond delay="0"/>
                                          </p:stCondLst>
                                        </p:cTn>
                                        <p:tgtEl>
                                          <p:spTgt spid="36">
                                            <p:txEl>
                                              <p:pRg st="0" end="0"/>
                                            </p:txEl>
                                          </p:spTgt>
                                        </p:tgtEl>
                                        <p:attrNameLst>
                                          <p:attrName>style.visibility</p:attrName>
                                        </p:attrNameLst>
                                      </p:cBhvr>
                                      <p:to>
                                        <p:strVal val="visible"/>
                                      </p:to>
                                    </p:set>
                                    <p:animEffect transition="in" filter="blinds(horizontal)">
                                      <p:cBhvr>
                                        <p:cTn id="88" dur="250"/>
                                        <p:tgtEl>
                                          <p:spTgt spid="36">
                                            <p:txEl>
                                              <p:pRg st="0" end="0"/>
                                            </p:txEl>
                                          </p:spTgt>
                                        </p:tgtEl>
                                      </p:cBhvr>
                                    </p:animEffect>
                                  </p:childTnLst>
                                </p:cTn>
                              </p:par>
                            </p:childTnLst>
                          </p:cTn>
                        </p:par>
                        <p:par>
                          <p:cTn id="89" fill="hold">
                            <p:stCondLst>
                              <p:cond delay="1500"/>
                            </p:stCondLst>
                            <p:childTnLst>
                              <p:par>
                                <p:cTn id="90" presetID="3" presetClass="entr" presetSubtype="10" fill="hold"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blinds(horizontal)">
                                      <p:cBhvr>
                                        <p:cTn id="92" dur="250"/>
                                        <p:tgtEl>
                                          <p:spTgt spid="38"/>
                                        </p:tgtEl>
                                      </p:cBhvr>
                                    </p:animEffect>
                                  </p:childTnLst>
                                </p:cTn>
                              </p:par>
                            </p:childTnLst>
                          </p:cTn>
                        </p:par>
                        <p:par>
                          <p:cTn id="93" fill="hold">
                            <p:stCondLst>
                              <p:cond delay="1750"/>
                            </p:stCondLst>
                            <p:childTnLst>
                              <p:par>
                                <p:cTn id="94" presetID="3" presetClass="entr" presetSubtype="10" fill="hold" nodeType="afterEffect">
                                  <p:stCondLst>
                                    <p:cond delay="0"/>
                                  </p:stCondLst>
                                  <p:childTnLst>
                                    <p:set>
                                      <p:cBhvr>
                                        <p:cTn id="95" dur="1" fill="hold">
                                          <p:stCondLst>
                                            <p:cond delay="0"/>
                                          </p:stCondLst>
                                        </p:cTn>
                                        <p:tgtEl>
                                          <p:spTgt spid="34">
                                            <p:txEl>
                                              <p:pRg st="4" end="4"/>
                                            </p:txEl>
                                          </p:spTgt>
                                        </p:tgtEl>
                                        <p:attrNameLst>
                                          <p:attrName>style.visibility</p:attrName>
                                        </p:attrNameLst>
                                      </p:cBhvr>
                                      <p:to>
                                        <p:strVal val="visible"/>
                                      </p:to>
                                    </p:set>
                                    <p:animEffect transition="in" filter="blinds(horizontal)">
                                      <p:cBhvr>
                                        <p:cTn id="96" dur="25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P spid="11" grpId="0"/>
      <p:bldP spid="29" grpId="0"/>
      <p:bldP spid="33" grpId="0" animBg="1"/>
      <p:bldP spid="35"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rPr>
              <a:t>02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59559" y="1540168"/>
            <a:ext cx="3027381" cy="654731"/>
          </a:xfrm>
          <a:prstGeom prst="rect">
            <a:avLst/>
          </a:prstGeom>
          <a:noFill/>
        </p:spPr>
        <p:txBody>
          <a:bodyPr wrap="square">
            <a:spAutoFit/>
          </a:bodyPr>
          <a:lstStyle/>
          <a:p>
            <a:pPr algn="just">
              <a:lnSpc>
                <a:spcPct val="150000"/>
              </a:lnSpc>
              <a:spcAft>
                <a:spcPts val="1000"/>
              </a:spcAft>
            </a:pPr>
            <a:r>
              <a:rPr lang="vi-VN" sz="2800" b="1">
                <a:latin typeface="UTM Avo" panose="02040603050506020204" pitchFamily="18" charset="0"/>
                <a:ea typeface="Calibri" panose="020F0502020204030204" pitchFamily="34" charset="0"/>
                <a:cs typeface="Times New Roman" panose="02020603050405020304" pitchFamily="18" charset="0"/>
              </a:rPr>
              <a:t>Đặt tính rồi tính</a:t>
            </a:r>
            <a:endParaRPr lang="vi-VN" sz="2800" b="1" dirty="0">
              <a:latin typeface="UTM Avo" panose="020406030505060202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469FAB0-00FB-1BED-5BE8-E72A6EC1A517}"/>
                  </a:ext>
                </a:extLst>
              </p:cNvPr>
              <p:cNvSpPr txBox="1"/>
              <p:nvPr/>
            </p:nvSpPr>
            <p:spPr>
              <a:xfrm>
                <a:off x="1823110"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2 129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43</a:t>
                </a:r>
              </a:p>
              <a:p>
                <a:pPr algn="ctr">
                  <a:lnSpc>
                    <a:spcPct val="150000"/>
                  </a:lnSpc>
                </a:pPr>
                <a:r>
                  <a:rPr lang="en-VN" sz="2400">
                    <a:solidFill>
                      <a:schemeClr val="tx1"/>
                    </a:solidFill>
                    <a:latin typeface="UTM Avo" panose="02040603050506020204" pitchFamily="18" charset="0"/>
                  </a:rPr>
                  <a:t>2 331 </a:t>
                </a:r>
                <a14:m>
                  <m:oMath xmlns:m="http://schemas.openxmlformats.org/officeDocument/2006/math">
                    <m:r>
                      <a:rPr lang="en-VN" sz="2400" i="1">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32</a:t>
                </a:r>
                <a:endParaRPr lang="en-VN" sz="2400" dirty="0">
                  <a:solidFill>
                    <a:schemeClr val="tx1"/>
                  </a:solidFill>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3469FAB0-00FB-1BED-5BE8-E72A6EC1A517}"/>
                  </a:ext>
                </a:extLst>
              </p:cNvPr>
              <p:cNvSpPr txBox="1">
                <a:spLocks noRot="1" noChangeAspect="1" noMove="1" noResize="1" noEditPoints="1" noAdjustHandles="1" noChangeArrowheads="1" noChangeShapeType="1" noTextEdit="1"/>
              </p:cNvSpPr>
              <p:nvPr/>
            </p:nvSpPr>
            <p:spPr>
              <a:xfrm>
                <a:off x="1823110" y="2284465"/>
                <a:ext cx="2133600" cy="1121846"/>
              </a:xfrm>
              <a:prstGeom prst="rect">
                <a:avLst/>
              </a:prstGeom>
              <a:blipFill>
                <a:blip r:embed="rId4"/>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147415E-0F10-AE72-D597-B93D8E48D867}"/>
                  </a:ext>
                </a:extLst>
              </p:cNvPr>
              <p:cNvSpPr txBox="1"/>
              <p:nvPr/>
            </p:nvSpPr>
            <p:spPr>
              <a:xfrm>
                <a:off x="5207864"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1 408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63</a:t>
                </a:r>
              </a:p>
              <a:p>
                <a:pPr algn="ctr">
                  <a:lnSpc>
                    <a:spcPct val="150000"/>
                  </a:lnSpc>
                </a:pPr>
                <a:r>
                  <a:rPr lang="en-VN" sz="2400">
                    <a:solidFill>
                      <a:schemeClr val="tx1"/>
                    </a:solidFill>
                    <a:latin typeface="UTM Avo" panose="02040603050506020204" pitchFamily="18" charset="0"/>
                  </a:rPr>
                  <a:t>10 617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 </m:t>
                    </m:r>
                  </m:oMath>
                </a14:m>
                <a:r>
                  <a:rPr lang="en-VN" sz="2400">
                    <a:solidFill>
                      <a:schemeClr val="tx1"/>
                    </a:solidFill>
                    <a:latin typeface="UTM Avo" panose="02040603050506020204" pitchFamily="18" charset="0"/>
                  </a:rPr>
                  <a:t>91</a:t>
                </a:r>
                <a:endParaRPr lang="en-VN" sz="2400" dirty="0">
                  <a:solidFill>
                    <a:schemeClr val="tx1"/>
                  </a:solidFill>
                  <a:latin typeface="UTM Avo" panose="02040603050506020204" pitchFamily="18" charset="0"/>
                </a:endParaRPr>
              </a:p>
            </p:txBody>
          </p:sp>
        </mc:Choice>
        <mc:Fallback xmlns="">
          <p:sp>
            <p:nvSpPr>
              <p:cNvPr id="6" name="TextBox 5">
                <a:extLst>
                  <a:ext uri="{FF2B5EF4-FFF2-40B4-BE49-F238E27FC236}">
                    <a16:creationId xmlns:a16="http://schemas.microsoft.com/office/drawing/2014/main" id="{8147415E-0F10-AE72-D597-B93D8E48D867}"/>
                  </a:ext>
                </a:extLst>
              </p:cNvPr>
              <p:cNvSpPr txBox="1">
                <a:spLocks noRot="1" noChangeAspect="1" noMove="1" noResize="1" noEditPoints="1" noAdjustHandles="1" noChangeArrowheads="1" noChangeShapeType="1" noTextEdit="1"/>
              </p:cNvSpPr>
              <p:nvPr/>
            </p:nvSpPr>
            <p:spPr>
              <a:xfrm>
                <a:off x="5207864" y="2284465"/>
                <a:ext cx="2133600" cy="1121846"/>
              </a:xfrm>
              <a:prstGeom prst="rect">
                <a:avLst/>
              </a:prstGeom>
              <a:blipFill>
                <a:blip r:embed="rId5"/>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17991F8-83DC-826A-F3D0-F1BFB9560847}"/>
                  </a:ext>
                </a:extLst>
              </p:cNvPr>
              <p:cNvSpPr txBox="1"/>
              <p:nvPr/>
            </p:nvSpPr>
            <p:spPr>
              <a:xfrm>
                <a:off x="8096207" y="2282770"/>
                <a:ext cx="2133600" cy="112184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lnSpc>
                    <a:spcPct val="150000"/>
                  </a:lnSpc>
                </a:pPr>
                <a:r>
                  <a:rPr lang="en-VN" sz="2400">
                    <a:solidFill>
                      <a:schemeClr val="tx1"/>
                    </a:solidFill>
                    <a:latin typeface="UTM Avo" panose="02040603050506020204" pitchFamily="18" charset="0"/>
                  </a:rPr>
                  <a:t>960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84</a:t>
                </a:r>
              </a:p>
              <a:p>
                <a:pPr algn="ctr">
                  <a:lnSpc>
                    <a:spcPct val="150000"/>
                  </a:lnSpc>
                </a:pPr>
                <a:r>
                  <a:rPr lang="en-VN" sz="2400">
                    <a:solidFill>
                      <a:schemeClr val="tx1"/>
                    </a:solidFill>
                    <a:latin typeface="UTM Avo" panose="02040603050506020204" pitchFamily="18" charset="0"/>
                  </a:rPr>
                  <a:t>7 500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39</a:t>
                </a:r>
                <a:endParaRPr lang="en-VN" sz="2400" dirty="0">
                  <a:solidFill>
                    <a:schemeClr val="tx1"/>
                  </a:solidFill>
                  <a:latin typeface="UTM Avo" panose="02040603050506020204" pitchFamily="18" charset="0"/>
                </a:endParaRPr>
              </a:p>
            </p:txBody>
          </p:sp>
        </mc:Choice>
        <mc:Fallback xmlns="">
          <p:sp>
            <p:nvSpPr>
              <p:cNvPr id="11" name="TextBox 10">
                <a:extLst>
                  <a:ext uri="{FF2B5EF4-FFF2-40B4-BE49-F238E27FC236}">
                    <a16:creationId xmlns:a16="http://schemas.microsoft.com/office/drawing/2014/main" id="{317991F8-83DC-826A-F3D0-F1BFB9560847}"/>
                  </a:ext>
                </a:extLst>
              </p:cNvPr>
              <p:cNvSpPr txBox="1">
                <a:spLocks noRot="1" noChangeAspect="1" noMove="1" noResize="1" noEditPoints="1" noAdjustHandles="1" noChangeArrowheads="1" noChangeShapeType="1" noTextEdit="1"/>
              </p:cNvSpPr>
              <p:nvPr/>
            </p:nvSpPr>
            <p:spPr>
              <a:xfrm>
                <a:off x="8096207" y="2282770"/>
                <a:ext cx="2133600" cy="1121846"/>
              </a:xfrm>
              <a:prstGeom prst="rect">
                <a:avLst/>
              </a:prstGeom>
              <a:blipFill>
                <a:blip r:embed="rId6"/>
                <a:stretch>
                  <a:fillRect b="-11351"/>
                </a:stretch>
              </a:blipFill>
              <a:ln>
                <a:no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4F86F637-1730-6989-9AC4-06EB94F6DB2C}"/>
              </a:ext>
            </a:extLst>
          </p:cNvPr>
          <p:cNvSpPr txBox="1"/>
          <p:nvPr/>
        </p:nvSpPr>
        <p:spPr>
          <a:xfrm>
            <a:off x="1823110" y="3850127"/>
            <a:ext cx="1725465" cy="2790379"/>
          </a:xfrm>
          <a:prstGeom prst="rect">
            <a:avLst/>
          </a:prstGeom>
          <a:noFill/>
        </p:spPr>
        <p:txBody>
          <a:bodyPr wrap="square" rtlCol="0">
            <a:spAutoFit/>
          </a:bodyPr>
          <a:lstStyle/>
          <a:p>
            <a:pPr algn="r">
              <a:lnSpc>
                <a:spcPct val="150000"/>
              </a:lnSpc>
            </a:pPr>
            <a:r>
              <a:rPr lang="en-VN" sz="2400">
                <a:latin typeface="UTM Avo" panose="02040603050506020204" pitchFamily="18" charset="0"/>
              </a:rPr>
              <a:t>1 408</a:t>
            </a:r>
          </a:p>
          <a:p>
            <a:pPr algn="r">
              <a:lnSpc>
                <a:spcPct val="150000"/>
              </a:lnSpc>
            </a:pPr>
            <a:r>
              <a:rPr lang="en-VN" sz="2400">
                <a:latin typeface="UTM Avo" panose="02040603050506020204" pitchFamily="18" charset="0"/>
              </a:rPr>
              <a:t>63</a:t>
            </a:r>
          </a:p>
          <a:p>
            <a:pPr algn="r">
              <a:lnSpc>
                <a:spcPct val="150000"/>
              </a:lnSpc>
            </a:pPr>
            <a:r>
              <a:rPr lang="en-VN" sz="2400">
                <a:latin typeface="UTM Avo" panose="02040603050506020204" pitchFamily="18" charset="0"/>
              </a:rPr>
              <a:t>4 224</a:t>
            </a:r>
          </a:p>
          <a:p>
            <a:pPr algn="r">
              <a:lnSpc>
                <a:spcPct val="150000"/>
              </a:lnSpc>
            </a:pPr>
            <a:endParaRPr lang="en-VN" sz="2400">
              <a:latin typeface="UTM Avo" panose="02040603050506020204" pitchFamily="18" charset="0"/>
            </a:endParaRPr>
          </a:p>
          <a:p>
            <a:pPr algn="r">
              <a:lnSpc>
                <a:spcPct val="150000"/>
              </a:lnSpc>
            </a:pPr>
            <a:r>
              <a:rPr lang="en-VN" sz="2400" b="1">
                <a:solidFill>
                  <a:schemeClr val="accent2"/>
                </a:solidFill>
                <a:latin typeface="UTM Avo" panose="02040603050506020204" pitchFamily="18" charset="0"/>
              </a:rPr>
              <a:t>88 704</a:t>
            </a:r>
            <a:endParaRPr lang="en-VN" sz="2400" b="1" dirty="0">
              <a:solidFill>
                <a:schemeClr val="accent2"/>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7940E24-EFD1-EFAD-5C93-AB8000A7063F}"/>
                  </a:ext>
                </a:extLst>
              </p:cNvPr>
              <p:cNvSpPr txBox="1"/>
              <p:nvPr/>
            </p:nvSpPr>
            <p:spPr>
              <a:xfrm>
                <a:off x="1912604" y="4097603"/>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29" name="TextBox 28">
                <a:extLst>
                  <a:ext uri="{FF2B5EF4-FFF2-40B4-BE49-F238E27FC236}">
                    <a16:creationId xmlns:a16="http://schemas.microsoft.com/office/drawing/2014/main" id="{77940E24-EFD1-EFAD-5C93-AB8000A7063F}"/>
                  </a:ext>
                </a:extLst>
              </p:cNvPr>
              <p:cNvSpPr txBox="1">
                <a:spLocks noRot="1" noChangeAspect="1" noMove="1" noResize="1" noEditPoints="1" noAdjustHandles="1" noChangeArrowheads="1" noChangeShapeType="1" noTextEdit="1"/>
              </p:cNvSpPr>
              <p:nvPr/>
            </p:nvSpPr>
            <p:spPr>
              <a:xfrm>
                <a:off x="1912604" y="4097603"/>
                <a:ext cx="341823" cy="646331"/>
              </a:xfrm>
              <a:prstGeom prst="rect">
                <a:avLst/>
              </a:prstGeom>
              <a:blipFill>
                <a:blip r:embed="rId7"/>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37EB6375-8760-FE2F-5CCF-A31814EA5778}"/>
              </a:ext>
            </a:extLst>
          </p:cNvPr>
          <p:cNvSpPr txBox="1"/>
          <p:nvPr/>
        </p:nvSpPr>
        <p:spPr>
          <a:xfrm>
            <a:off x="2004044" y="5471681"/>
            <a:ext cx="1390337" cy="567848"/>
          </a:xfrm>
          <a:prstGeom prst="rect">
            <a:avLst/>
          </a:prstGeom>
          <a:noFill/>
        </p:spPr>
        <p:txBody>
          <a:bodyPr wrap="square" rtlCol="0">
            <a:spAutoFit/>
          </a:bodyPr>
          <a:lstStyle/>
          <a:p>
            <a:pPr algn="r">
              <a:lnSpc>
                <a:spcPct val="150000"/>
              </a:lnSpc>
            </a:pPr>
            <a:r>
              <a:rPr lang="en-VN" sz="2400">
                <a:latin typeface="UTM Avo" panose="02040603050506020204" pitchFamily="18" charset="0"/>
              </a:rPr>
              <a:t>84 48</a:t>
            </a:r>
            <a:endParaRPr lang="en-VN" sz="2400" dirty="0">
              <a:latin typeface="UTM Avo" panose="02040603050506020204" pitchFamily="18" charset="0"/>
            </a:endParaRPr>
          </a:p>
        </p:txBody>
      </p:sp>
      <p:cxnSp>
        <p:nvCxnSpPr>
          <p:cNvPr id="31" name="Straight Connector 30">
            <a:extLst>
              <a:ext uri="{FF2B5EF4-FFF2-40B4-BE49-F238E27FC236}">
                <a16:creationId xmlns:a16="http://schemas.microsoft.com/office/drawing/2014/main" id="{A8DFDFC8-C414-8FFF-2449-3A785A076BB0}"/>
              </a:ext>
            </a:extLst>
          </p:cNvPr>
          <p:cNvCxnSpPr>
            <a:cxnSpLocks/>
          </p:cNvCxnSpPr>
          <p:nvPr/>
        </p:nvCxnSpPr>
        <p:spPr>
          <a:xfrm>
            <a:off x="2474559" y="5026775"/>
            <a:ext cx="1227734"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72D6AC1E-8D75-DA32-522A-5F4902215906}"/>
              </a:ext>
            </a:extLst>
          </p:cNvPr>
          <p:cNvCxnSpPr>
            <a:cxnSpLocks/>
          </p:cNvCxnSpPr>
          <p:nvPr/>
        </p:nvCxnSpPr>
        <p:spPr>
          <a:xfrm>
            <a:off x="2362428" y="6088200"/>
            <a:ext cx="1339865"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3" name="Rounded Rectangle 20">
            <a:extLst>
              <a:ext uri="{FF2B5EF4-FFF2-40B4-BE49-F238E27FC236}">
                <a16:creationId xmlns:a16="http://schemas.microsoft.com/office/drawing/2014/main" id="{CD016980-1E2F-FAF4-6B5C-4582365EEC7E}"/>
              </a:ext>
            </a:extLst>
          </p:cNvPr>
          <p:cNvSpPr/>
          <p:nvPr/>
        </p:nvSpPr>
        <p:spPr>
          <a:xfrm>
            <a:off x="5296331" y="2312461"/>
            <a:ext cx="1956665" cy="1198178"/>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VN" sz="1050">
              <a:latin typeface="UTM Avo" panose="02040603050506020204" pitchFamily="18" charset="0"/>
            </a:endParaRPr>
          </a:p>
        </p:txBody>
      </p:sp>
      <p:sp>
        <p:nvSpPr>
          <p:cNvPr id="34" name="TextBox 33">
            <a:extLst>
              <a:ext uri="{FF2B5EF4-FFF2-40B4-BE49-F238E27FC236}">
                <a16:creationId xmlns:a16="http://schemas.microsoft.com/office/drawing/2014/main" id="{85023838-307A-E209-C00A-B0079C2EE431}"/>
              </a:ext>
            </a:extLst>
          </p:cNvPr>
          <p:cNvSpPr txBox="1"/>
          <p:nvPr/>
        </p:nvSpPr>
        <p:spPr>
          <a:xfrm>
            <a:off x="4158519" y="3893670"/>
            <a:ext cx="1725465" cy="2790379"/>
          </a:xfrm>
          <a:prstGeom prst="rect">
            <a:avLst/>
          </a:prstGeom>
          <a:noFill/>
        </p:spPr>
        <p:txBody>
          <a:bodyPr wrap="square" rtlCol="0">
            <a:spAutoFit/>
          </a:bodyPr>
          <a:lstStyle/>
          <a:p>
            <a:pPr algn="r">
              <a:lnSpc>
                <a:spcPct val="150000"/>
              </a:lnSpc>
            </a:pPr>
            <a:r>
              <a:rPr lang="en-VN" sz="2400" dirty="0">
                <a:latin typeface="UTM Avo" panose="02040603050506020204" pitchFamily="18" charset="0"/>
              </a:rPr>
              <a:t>10 617</a:t>
            </a:r>
          </a:p>
          <a:p>
            <a:pPr algn="r">
              <a:lnSpc>
                <a:spcPct val="150000"/>
              </a:lnSpc>
            </a:pPr>
            <a:r>
              <a:rPr lang="en-VN" sz="2400" dirty="0">
                <a:latin typeface="UTM Avo" panose="02040603050506020204" pitchFamily="18" charset="0"/>
              </a:rPr>
              <a:t>91</a:t>
            </a:r>
          </a:p>
          <a:p>
            <a:pPr algn="r">
              <a:lnSpc>
                <a:spcPct val="150000"/>
              </a:lnSpc>
            </a:pPr>
            <a:r>
              <a:rPr lang="en-VN" sz="2400" dirty="0">
                <a:latin typeface="UTM Avo" panose="02040603050506020204" pitchFamily="18" charset="0"/>
              </a:rPr>
              <a:t>10 617</a:t>
            </a:r>
          </a:p>
          <a:p>
            <a:pPr algn="r">
              <a:lnSpc>
                <a:spcPct val="150000"/>
              </a:lnSpc>
            </a:pPr>
            <a:endParaRPr lang="en-VN" sz="2400" dirty="0">
              <a:latin typeface="UTM Avo" panose="02040603050506020204" pitchFamily="18" charset="0"/>
            </a:endParaRPr>
          </a:p>
          <a:p>
            <a:pPr algn="r">
              <a:lnSpc>
                <a:spcPct val="150000"/>
              </a:lnSpc>
            </a:pPr>
            <a:r>
              <a:rPr lang="en-VN" sz="2400" b="1" dirty="0">
                <a:solidFill>
                  <a:schemeClr val="accent2"/>
                </a:solidFill>
                <a:latin typeface="UTM Avo" panose="02040603050506020204" pitchFamily="18" charset="0"/>
              </a:rPr>
              <a:t>966 147</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8041784-B9AF-C333-7D87-1E79BCAF9778}"/>
                  </a:ext>
                </a:extLst>
              </p:cNvPr>
              <p:cNvSpPr txBox="1"/>
              <p:nvPr/>
            </p:nvSpPr>
            <p:spPr>
              <a:xfrm>
                <a:off x="4248013" y="4141146"/>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35" name="TextBox 34">
                <a:extLst>
                  <a:ext uri="{FF2B5EF4-FFF2-40B4-BE49-F238E27FC236}">
                    <a16:creationId xmlns:a16="http://schemas.microsoft.com/office/drawing/2014/main" id="{18041784-B9AF-C333-7D87-1E79BCAF9778}"/>
                  </a:ext>
                </a:extLst>
              </p:cNvPr>
              <p:cNvSpPr txBox="1">
                <a:spLocks noRot="1" noChangeAspect="1" noMove="1" noResize="1" noEditPoints="1" noAdjustHandles="1" noChangeArrowheads="1" noChangeShapeType="1" noTextEdit="1"/>
              </p:cNvSpPr>
              <p:nvPr/>
            </p:nvSpPr>
            <p:spPr>
              <a:xfrm>
                <a:off x="4248013" y="4141146"/>
                <a:ext cx="341823" cy="646331"/>
              </a:xfrm>
              <a:prstGeom prst="rect">
                <a:avLst/>
              </a:prstGeom>
              <a:blipFill>
                <a:blip r:embed="rId8"/>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3459B733-0E27-DA96-1F5F-FB6FBE4B084C}"/>
              </a:ext>
            </a:extLst>
          </p:cNvPr>
          <p:cNvSpPr txBox="1"/>
          <p:nvPr/>
        </p:nvSpPr>
        <p:spPr>
          <a:xfrm>
            <a:off x="4339454" y="5515223"/>
            <a:ext cx="1390337" cy="567848"/>
          </a:xfrm>
          <a:prstGeom prst="rect">
            <a:avLst/>
          </a:prstGeom>
          <a:noFill/>
        </p:spPr>
        <p:txBody>
          <a:bodyPr wrap="square" rtlCol="0">
            <a:spAutoFit/>
          </a:bodyPr>
          <a:lstStyle/>
          <a:p>
            <a:pPr algn="r">
              <a:lnSpc>
                <a:spcPct val="150000"/>
              </a:lnSpc>
            </a:pPr>
            <a:r>
              <a:rPr lang="en-VN" sz="2400">
                <a:latin typeface="UTM Avo" panose="02040603050506020204" pitchFamily="18" charset="0"/>
              </a:rPr>
              <a:t>955 53</a:t>
            </a:r>
            <a:endParaRPr lang="en-VN" sz="2400" dirty="0">
              <a:latin typeface="UTM Avo" panose="02040603050506020204" pitchFamily="18" charset="0"/>
            </a:endParaRPr>
          </a:p>
        </p:txBody>
      </p:sp>
      <p:cxnSp>
        <p:nvCxnSpPr>
          <p:cNvPr id="37" name="Straight Connector 36">
            <a:extLst>
              <a:ext uri="{FF2B5EF4-FFF2-40B4-BE49-F238E27FC236}">
                <a16:creationId xmlns:a16="http://schemas.microsoft.com/office/drawing/2014/main" id="{851B561E-0742-144E-5CF9-F4C70623AC8D}"/>
              </a:ext>
            </a:extLst>
          </p:cNvPr>
          <p:cNvCxnSpPr>
            <a:cxnSpLocks/>
          </p:cNvCxnSpPr>
          <p:nvPr/>
        </p:nvCxnSpPr>
        <p:spPr>
          <a:xfrm>
            <a:off x="4697837" y="5022173"/>
            <a:ext cx="1186147"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0D71C9CC-0286-6AA6-8BC5-EC1E73AB2663}"/>
              </a:ext>
            </a:extLst>
          </p:cNvPr>
          <p:cNvCxnSpPr>
            <a:cxnSpLocks/>
          </p:cNvCxnSpPr>
          <p:nvPr/>
        </p:nvCxnSpPr>
        <p:spPr>
          <a:xfrm>
            <a:off x="4586940" y="6131742"/>
            <a:ext cx="1297044"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E0892997-9DCA-A9A5-1F64-367F466A0E89}"/>
              </a:ext>
            </a:extLst>
          </p:cNvPr>
          <p:cNvSpPr txBox="1"/>
          <p:nvPr/>
        </p:nvSpPr>
        <p:spPr>
          <a:xfrm>
            <a:off x="284209" y="3486176"/>
            <a:ext cx="2093787" cy="574388"/>
          </a:xfrm>
          <a:prstGeom prst="rect">
            <a:avLst/>
          </a:prstGeom>
          <a:noFill/>
        </p:spPr>
        <p:txBody>
          <a:bodyPr wrap="square" rtlCol="0">
            <a:spAutoFit/>
          </a:bodyPr>
          <a:lstStyle/>
          <a:p>
            <a:pPr algn="ctr">
              <a:lnSpc>
                <a:spcPct val="150000"/>
              </a:lnSpc>
            </a:pPr>
            <a:r>
              <a:rPr lang="en-VN" sz="2400" b="1" u="sng">
                <a:latin typeface="UTM Avo" panose="02040603050506020204" pitchFamily="18" charset="0"/>
                <a:cs typeface="Arial" panose="020B0604020202020204" pitchFamily="34" charset="0"/>
              </a:rPr>
              <a:t>Trả lời</a:t>
            </a:r>
            <a:r>
              <a:rPr lang="en-US" sz="2400" b="1" u="sng">
                <a:latin typeface="UTM Avo" panose="02040603050506020204" pitchFamily="18" charset="0"/>
                <a:cs typeface="Arial" panose="020B0604020202020204" pitchFamily="34" charset="0"/>
              </a:rPr>
              <a:t>:</a:t>
            </a:r>
            <a:endParaRPr lang="en-VN" sz="2400" b="1" u="sng"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97860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linds(horizontal)">
                                      <p:cBhvr>
                                        <p:cTn id="12" dur="250"/>
                                        <p:tgtEl>
                                          <p:spTgt spid="12">
                                            <p:txEl>
                                              <p:pRg st="0" end="0"/>
                                            </p:txEl>
                                          </p:spTgt>
                                        </p:tgtEl>
                                      </p:cBhvr>
                                    </p:animEffect>
                                  </p:childTnLst>
                                </p:cTn>
                              </p:par>
                            </p:childTnLst>
                          </p:cTn>
                        </p:par>
                        <p:par>
                          <p:cTn id="13" fill="hold">
                            <p:stCondLst>
                              <p:cond delay="250"/>
                            </p:stCondLst>
                            <p:childTnLst>
                              <p:par>
                                <p:cTn id="14" presetID="3" presetClass="entr" presetSubtype="10" fill="hold" nodeType="after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blinds(horizontal)">
                                      <p:cBhvr>
                                        <p:cTn id="16" dur="250"/>
                                        <p:tgtEl>
                                          <p:spTgt spid="12">
                                            <p:txEl>
                                              <p:pRg st="1" end="1"/>
                                            </p:txEl>
                                          </p:spTgt>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blinds(horizontal)">
                                      <p:cBhvr>
                                        <p:cTn id="20" dur="250"/>
                                        <p:tgtEl>
                                          <p:spTgt spid="29"/>
                                        </p:tgtEl>
                                      </p:cBhvr>
                                    </p:animEffect>
                                  </p:childTnLst>
                                </p:cTn>
                              </p:par>
                            </p:childTnLst>
                          </p:cTn>
                        </p:par>
                        <p:par>
                          <p:cTn id="21" fill="hold">
                            <p:stCondLst>
                              <p:cond delay="750"/>
                            </p:stCondLst>
                            <p:childTnLst>
                              <p:par>
                                <p:cTn id="22" presetID="3" presetClass="entr" presetSubtype="1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linds(horizontal)">
                                      <p:cBhvr>
                                        <p:cTn id="24" dur="250"/>
                                        <p:tgtEl>
                                          <p:spTgt spid="31"/>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blinds(horizontal)">
                                      <p:cBhvr>
                                        <p:cTn id="28" dur="250"/>
                                        <p:tgtEl>
                                          <p:spTgt spid="12">
                                            <p:txEl>
                                              <p:pRg st="2" end="2"/>
                                            </p:txEl>
                                          </p:spTgt>
                                        </p:tgtEl>
                                      </p:cBhvr>
                                    </p:animEffect>
                                  </p:childTnLst>
                                </p:cTn>
                              </p:par>
                            </p:childTnLst>
                          </p:cTn>
                        </p:par>
                        <p:par>
                          <p:cTn id="29" fill="hold">
                            <p:stCondLst>
                              <p:cond delay="1250"/>
                            </p:stCondLst>
                            <p:childTnLst>
                              <p:par>
                                <p:cTn id="30" presetID="3" presetClass="entr" presetSubtype="10" fill="hold" nodeType="afterEffect">
                                  <p:stCondLst>
                                    <p:cond delay="0"/>
                                  </p:stCondLst>
                                  <p:childTnLst>
                                    <p:set>
                                      <p:cBhvr>
                                        <p:cTn id="31" dur="1" fill="hold">
                                          <p:stCondLst>
                                            <p:cond delay="0"/>
                                          </p:stCondLst>
                                        </p:cTn>
                                        <p:tgtEl>
                                          <p:spTgt spid="30">
                                            <p:txEl>
                                              <p:pRg st="0" end="0"/>
                                            </p:txEl>
                                          </p:spTgt>
                                        </p:tgtEl>
                                        <p:attrNameLst>
                                          <p:attrName>style.visibility</p:attrName>
                                        </p:attrNameLst>
                                      </p:cBhvr>
                                      <p:to>
                                        <p:strVal val="visible"/>
                                      </p:to>
                                    </p:set>
                                    <p:animEffect transition="in" filter="blinds(horizontal)">
                                      <p:cBhvr>
                                        <p:cTn id="32" dur="250"/>
                                        <p:tgtEl>
                                          <p:spTgt spid="30">
                                            <p:txEl>
                                              <p:pRg st="0" end="0"/>
                                            </p:txEl>
                                          </p:spTgt>
                                        </p:tgtEl>
                                      </p:cBhvr>
                                    </p:animEffect>
                                  </p:childTnLst>
                                </p:cTn>
                              </p:par>
                            </p:childTnLst>
                          </p:cTn>
                        </p:par>
                        <p:par>
                          <p:cTn id="33" fill="hold">
                            <p:stCondLst>
                              <p:cond delay="1500"/>
                            </p:stCondLst>
                            <p:childTnLst>
                              <p:par>
                                <p:cTn id="34" presetID="3" presetClass="entr" presetSubtype="1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blinds(horizontal)">
                                      <p:cBhvr>
                                        <p:cTn id="36" dur="250"/>
                                        <p:tgtEl>
                                          <p:spTgt spid="32"/>
                                        </p:tgtEl>
                                      </p:cBhvr>
                                    </p:animEffect>
                                  </p:childTnLst>
                                </p:cTn>
                              </p:par>
                            </p:childTnLst>
                          </p:cTn>
                        </p:par>
                        <p:par>
                          <p:cTn id="37" fill="hold">
                            <p:stCondLst>
                              <p:cond delay="1750"/>
                            </p:stCondLst>
                            <p:childTnLst>
                              <p:par>
                                <p:cTn id="38" presetID="3" presetClass="entr" presetSubtype="10" fill="hold" nodeType="after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Effect transition="in" filter="blinds(horizontal)">
                                      <p:cBhvr>
                                        <p:cTn id="40" dur="250"/>
                                        <p:tgtEl>
                                          <p:spTgt spid="1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4">
                                            <p:txEl>
                                              <p:pRg st="0" end="0"/>
                                            </p:txEl>
                                          </p:spTgt>
                                        </p:tgtEl>
                                        <p:attrNameLst>
                                          <p:attrName>style.visibility</p:attrName>
                                        </p:attrNameLst>
                                      </p:cBhvr>
                                      <p:to>
                                        <p:strVal val="visible"/>
                                      </p:to>
                                    </p:set>
                                    <p:animEffect transition="in" filter="blinds(horizontal)">
                                      <p:cBhvr>
                                        <p:cTn id="45" dur="250"/>
                                        <p:tgtEl>
                                          <p:spTgt spid="34">
                                            <p:txEl>
                                              <p:pRg st="0" end="0"/>
                                            </p:txEl>
                                          </p:spTgt>
                                        </p:tgtEl>
                                      </p:cBhvr>
                                    </p:animEffect>
                                  </p:childTnLst>
                                </p:cTn>
                              </p:par>
                            </p:childTnLst>
                          </p:cTn>
                        </p:par>
                        <p:par>
                          <p:cTn id="46" fill="hold">
                            <p:stCondLst>
                              <p:cond delay="250"/>
                            </p:stCondLst>
                            <p:childTnLst>
                              <p:par>
                                <p:cTn id="47" presetID="3" presetClass="entr" presetSubtype="1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linds(horizontal)">
                                      <p:cBhvr>
                                        <p:cTn id="49" dur="250"/>
                                        <p:tgtEl>
                                          <p:spTgt spid="35"/>
                                        </p:tgtEl>
                                      </p:cBhvr>
                                    </p:animEffect>
                                  </p:childTnLst>
                                </p:cTn>
                              </p:par>
                            </p:childTnLst>
                          </p:cTn>
                        </p:par>
                        <p:par>
                          <p:cTn id="50" fill="hold">
                            <p:stCondLst>
                              <p:cond delay="500"/>
                            </p:stCondLst>
                            <p:childTnLst>
                              <p:par>
                                <p:cTn id="51" presetID="3" presetClass="entr" presetSubtype="10" fill="hold" nodeType="afterEffect">
                                  <p:stCondLst>
                                    <p:cond delay="0"/>
                                  </p:stCondLst>
                                  <p:childTnLst>
                                    <p:set>
                                      <p:cBhvr>
                                        <p:cTn id="52" dur="1" fill="hold">
                                          <p:stCondLst>
                                            <p:cond delay="0"/>
                                          </p:stCondLst>
                                        </p:cTn>
                                        <p:tgtEl>
                                          <p:spTgt spid="34">
                                            <p:txEl>
                                              <p:pRg st="1" end="1"/>
                                            </p:txEl>
                                          </p:spTgt>
                                        </p:tgtEl>
                                        <p:attrNameLst>
                                          <p:attrName>style.visibility</p:attrName>
                                        </p:attrNameLst>
                                      </p:cBhvr>
                                      <p:to>
                                        <p:strVal val="visible"/>
                                      </p:to>
                                    </p:set>
                                    <p:animEffect transition="in" filter="blinds(horizontal)">
                                      <p:cBhvr>
                                        <p:cTn id="53" dur="250"/>
                                        <p:tgtEl>
                                          <p:spTgt spid="34">
                                            <p:txEl>
                                              <p:pRg st="1" end="1"/>
                                            </p:txEl>
                                          </p:spTgt>
                                        </p:tgtEl>
                                      </p:cBhvr>
                                    </p:animEffect>
                                  </p:childTnLst>
                                </p:cTn>
                              </p:par>
                            </p:childTnLst>
                          </p:cTn>
                        </p:par>
                        <p:par>
                          <p:cTn id="54" fill="hold">
                            <p:stCondLst>
                              <p:cond delay="750"/>
                            </p:stCondLst>
                            <p:childTnLst>
                              <p:par>
                                <p:cTn id="55" presetID="3" presetClass="entr" presetSubtype="1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linds(horizontal)">
                                      <p:cBhvr>
                                        <p:cTn id="57" dur="250"/>
                                        <p:tgtEl>
                                          <p:spTgt spid="37"/>
                                        </p:tgtEl>
                                      </p:cBhvr>
                                    </p:animEffect>
                                  </p:childTnLst>
                                </p:cTn>
                              </p:par>
                            </p:childTnLst>
                          </p:cTn>
                        </p:par>
                        <p:par>
                          <p:cTn id="58" fill="hold">
                            <p:stCondLst>
                              <p:cond delay="1000"/>
                            </p:stCondLst>
                            <p:childTnLst>
                              <p:par>
                                <p:cTn id="59" presetID="3" presetClass="entr" presetSubtype="10" fill="hold" nodeType="afterEffect">
                                  <p:stCondLst>
                                    <p:cond delay="0"/>
                                  </p:stCondLst>
                                  <p:childTnLst>
                                    <p:set>
                                      <p:cBhvr>
                                        <p:cTn id="60" dur="1" fill="hold">
                                          <p:stCondLst>
                                            <p:cond delay="0"/>
                                          </p:stCondLst>
                                        </p:cTn>
                                        <p:tgtEl>
                                          <p:spTgt spid="34">
                                            <p:txEl>
                                              <p:pRg st="2" end="2"/>
                                            </p:txEl>
                                          </p:spTgt>
                                        </p:tgtEl>
                                        <p:attrNameLst>
                                          <p:attrName>style.visibility</p:attrName>
                                        </p:attrNameLst>
                                      </p:cBhvr>
                                      <p:to>
                                        <p:strVal val="visible"/>
                                      </p:to>
                                    </p:set>
                                    <p:animEffect transition="in" filter="blinds(horizontal)">
                                      <p:cBhvr>
                                        <p:cTn id="61" dur="250"/>
                                        <p:tgtEl>
                                          <p:spTgt spid="34">
                                            <p:txEl>
                                              <p:pRg st="2" end="2"/>
                                            </p:txEl>
                                          </p:spTgt>
                                        </p:tgtEl>
                                      </p:cBhvr>
                                    </p:animEffect>
                                  </p:childTnLst>
                                </p:cTn>
                              </p:par>
                            </p:childTnLst>
                          </p:cTn>
                        </p:par>
                        <p:par>
                          <p:cTn id="62" fill="hold">
                            <p:stCondLst>
                              <p:cond delay="1250"/>
                            </p:stCondLst>
                            <p:childTnLst>
                              <p:par>
                                <p:cTn id="63" presetID="3" presetClass="entr" presetSubtype="10" fill="hold" nodeType="afterEffect">
                                  <p:stCondLst>
                                    <p:cond delay="0"/>
                                  </p:stCondLst>
                                  <p:childTnLst>
                                    <p:set>
                                      <p:cBhvr>
                                        <p:cTn id="64" dur="1" fill="hold">
                                          <p:stCondLst>
                                            <p:cond delay="0"/>
                                          </p:stCondLst>
                                        </p:cTn>
                                        <p:tgtEl>
                                          <p:spTgt spid="36">
                                            <p:txEl>
                                              <p:pRg st="0" end="0"/>
                                            </p:txEl>
                                          </p:spTgt>
                                        </p:tgtEl>
                                        <p:attrNameLst>
                                          <p:attrName>style.visibility</p:attrName>
                                        </p:attrNameLst>
                                      </p:cBhvr>
                                      <p:to>
                                        <p:strVal val="visible"/>
                                      </p:to>
                                    </p:set>
                                    <p:animEffect transition="in" filter="blinds(horizontal)">
                                      <p:cBhvr>
                                        <p:cTn id="65" dur="250"/>
                                        <p:tgtEl>
                                          <p:spTgt spid="36">
                                            <p:txEl>
                                              <p:pRg st="0" end="0"/>
                                            </p:txEl>
                                          </p:spTgt>
                                        </p:tgtEl>
                                      </p:cBhvr>
                                    </p:animEffect>
                                  </p:childTnLst>
                                </p:cTn>
                              </p:par>
                            </p:childTnLst>
                          </p:cTn>
                        </p:par>
                        <p:par>
                          <p:cTn id="66" fill="hold">
                            <p:stCondLst>
                              <p:cond delay="1500"/>
                            </p:stCondLst>
                            <p:childTnLst>
                              <p:par>
                                <p:cTn id="67" presetID="3" presetClass="entr" presetSubtype="1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linds(horizontal)">
                                      <p:cBhvr>
                                        <p:cTn id="69" dur="250"/>
                                        <p:tgtEl>
                                          <p:spTgt spid="38"/>
                                        </p:tgtEl>
                                      </p:cBhvr>
                                    </p:animEffect>
                                  </p:childTnLst>
                                </p:cTn>
                              </p:par>
                            </p:childTnLst>
                          </p:cTn>
                        </p:par>
                        <p:par>
                          <p:cTn id="70" fill="hold">
                            <p:stCondLst>
                              <p:cond delay="1750"/>
                            </p:stCondLst>
                            <p:childTnLst>
                              <p:par>
                                <p:cTn id="71" presetID="3" presetClass="entr" presetSubtype="10" fill="hold" nodeType="afterEffect">
                                  <p:stCondLst>
                                    <p:cond delay="0"/>
                                  </p:stCondLst>
                                  <p:childTnLst>
                                    <p:set>
                                      <p:cBhvr>
                                        <p:cTn id="72" dur="1" fill="hold">
                                          <p:stCondLst>
                                            <p:cond delay="0"/>
                                          </p:stCondLst>
                                        </p:cTn>
                                        <p:tgtEl>
                                          <p:spTgt spid="34">
                                            <p:txEl>
                                              <p:pRg st="4" end="4"/>
                                            </p:txEl>
                                          </p:spTgt>
                                        </p:tgtEl>
                                        <p:attrNameLst>
                                          <p:attrName>style.visibility</p:attrName>
                                        </p:attrNameLst>
                                      </p:cBhvr>
                                      <p:to>
                                        <p:strVal val="visible"/>
                                      </p:to>
                                    </p:set>
                                    <p:animEffect transition="in" filter="blinds(horizontal)">
                                      <p:cBhvr>
                                        <p:cTn id="73" dur="25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rPr>
              <a:t>02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559559" y="1540168"/>
            <a:ext cx="3027381" cy="654731"/>
          </a:xfrm>
          <a:prstGeom prst="rect">
            <a:avLst/>
          </a:prstGeom>
          <a:noFill/>
        </p:spPr>
        <p:txBody>
          <a:bodyPr wrap="square">
            <a:spAutoFit/>
          </a:bodyPr>
          <a:lstStyle/>
          <a:p>
            <a:pPr algn="just">
              <a:lnSpc>
                <a:spcPct val="150000"/>
              </a:lnSpc>
              <a:spcAft>
                <a:spcPts val="1000"/>
              </a:spcAft>
            </a:pPr>
            <a:r>
              <a:rPr lang="vi-VN" sz="2800" b="1">
                <a:latin typeface="UTM Avo" panose="02040603050506020204" pitchFamily="18" charset="0"/>
                <a:ea typeface="Calibri" panose="020F0502020204030204" pitchFamily="34" charset="0"/>
                <a:cs typeface="Times New Roman" panose="02020603050405020304" pitchFamily="18" charset="0"/>
              </a:rPr>
              <a:t>Đặt tính rồi tính</a:t>
            </a:r>
            <a:endParaRPr lang="vi-VN" sz="2800" b="1" dirty="0">
              <a:latin typeface="UTM Avo" panose="02040603050506020204" pitchFamily="18"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469FAB0-00FB-1BED-5BE8-E72A6EC1A517}"/>
                  </a:ext>
                </a:extLst>
              </p:cNvPr>
              <p:cNvSpPr txBox="1"/>
              <p:nvPr/>
            </p:nvSpPr>
            <p:spPr>
              <a:xfrm>
                <a:off x="1823110"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2 129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43</a:t>
                </a:r>
              </a:p>
              <a:p>
                <a:pPr algn="ctr">
                  <a:lnSpc>
                    <a:spcPct val="150000"/>
                  </a:lnSpc>
                </a:pPr>
                <a:r>
                  <a:rPr lang="en-VN" sz="2400">
                    <a:solidFill>
                      <a:schemeClr val="tx1"/>
                    </a:solidFill>
                    <a:latin typeface="UTM Avo" panose="02040603050506020204" pitchFamily="18" charset="0"/>
                  </a:rPr>
                  <a:t>2 331 </a:t>
                </a:r>
                <a14:m>
                  <m:oMath xmlns:m="http://schemas.openxmlformats.org/officeDocument/2006/math">
                    <m:r>
                      <a:rPr lang="en-VN" sz="2400" i="1">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32</a:t>
                </a:r>
                <a:endParaRPr lang="en-VN" sz="2400" dirty="0">
                  <a:solidFill>
                    <a:schemeClr val="tx1"/>
                  </a:solidFill>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3469FAB0-00FB-1BED-5BE8-E72A6EC1A517}"/>
                  </a:ext>
                </a:extLst>
              </p:cNvPr>
              <p:cNvSpPr txBox="1">
                <a:spLocks noRot="1" noChangeAspect="1" noMove="1" noResize="1" noEditPoints="1" noAdjustHandles="1" noChangeArrowheads="1" noChangeShapeType="1" noTextEdit="1"/>
              </p:cNvSpPr>
              <p:nvPr/>
            </p:nvSpPr>
            <p:spPr>
              <a:xfrm>
                <a:off x="1823110" y="2284465"/>
                <a:ext cx="2133600" cy="1121846"/>
              </a:xfrm>
              <a:prstGeom prst="rect">
                <a:avLst/>
              </a:prstGeom>
              <a:blipFill>
                <a:blip r:embed="rId4"/>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147415E-0F10-AE72-D597-B93D8E48D867}"/>
                  </a:ext>
                </a:extLst>
              </p:cNvPr>
              <p:cNvSpPr txBox="1"/>
              <p:nvPr/>
            </p:nvSpPr>
            <p:spPr>
              <a:xfrm>
                <a:off x="5207864" y="2284465"/>
                <a:ext cx="2133600" cy="112184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VN" sz="2400">
                    <a:solidFill>
                      <a:schemeClr val="tx1"/>
                    </a:solidFill>
                    <a:latin typeface="UTM Avo" panose="02040603050506020204" pitchFamily="18" charset="0"/>
                  </a:rPr>
                  <a:t>1 408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63</a:t>
                </a:r>
              </a:p>
              <a:p>
                <a:pPr algn="ctr">
                  <a:lnSpc>
                    <a:spcPct val="150000"/>
                  </a:lnSpc>
                </a:pPr>
                <a:r>
                  <a:rPr lang="en-VN" sz="2400">
                    <a:solidFill>
                      <a:schemeClr val="tx1"/>
                    </a:solidFill>
                    <a:latin typeface="UTM Avo" panose="02040603050506020204" pitchFamily="18" charset="0"/>
                  </a:rPr>
                  <a:t>10 617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 </m:t>
                    </m:r>
                  </m:oMath>
                </a14:m>
                <a:r>
                  <a:rPr lang="en-VN" sz="2400">
                    <a:solidFill>
                      <a:schemeClr val="tx1"/>
                    </a:solidFill>
                    <a:latin typeface="UTM Avo" panose="02040603050506020204" pitchFamily="18" charset="0"/>
                  </a:rPr>
                  <a:t>91</a:t>
                </a:r>
                <a:endParaRPr lang="en-VN" sz="2400" dirty="0">
                  <a:solidFill>
                    <a:schemeClr val="tx1"/>
                  </a:solidFill>
                  <a:latin typeface="UTM Avo" panose="02040603050506020204" pitchFamily="18" charset="0"/>
                </a:endParaRPr>
              </a:p>
            </p:txBody>
          </p:sp>
        </mc:Choice>
        <mc:Fallback xmlns="">
          <p:sp>
            <p:nvSpPr>
              <p:cNvPr id="6" name="TextBox 5">
                <a:extLst>
                  <a:ext uri="{FF2B5EF4-FFF2-40B4-BE49-F238E27FC236}">
                    <a16:creationId xmlns:a16="http://schemas.microsoft.com/office/drawing/2014/main" id="{8147415E-0F10-AE72-D597-B93D8E48D867}"/>
                  </a:ext>
                </a:extLst>
              </p:cNvPr>
              <p:cNvSpPr txBox="1">
                <a:spLocks noRot="1" noChangeAspect="1" noMove="1" noResize="1" noEditPoints="1" noAdjustHandles="1" noChangeArrowheads="1" noChangeShapeType="1" noTextEdit="1"/>
              </p:cNvSpPr>
              <p:nvPr/>
            </p:nvSpPr>
            <p:spPr>
              <a:xfrm>
                <a:off x="5207864" y="2284465"/>
                <a:ext cx="2133600" cy="1121846"/>
              </a:xfrm>
              <a:prstGeom prst="rect">
                <a:avLst/>
              </a:prstGeom>
              <a:blipFill>
                <a:blip r:embed="rId5"/>
                <a:stretch>
                  <a:fillRect b="-119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17991F8-83DC-826A-F3D0-F1BFB9560847}"/>
                  </a:ext>
                </a:extLst>
              </p:cNvPr>
              <p:cNvSpPr txBox="1"/>
              <p:nvPr/>
            </p:nvSpPr>
            <p:spPr>
              <a:xfrm>
                <a:off x="8096207" y="2282770"/>
                <a:ext cx="2133600" cy="1121846"/>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lnSpc>
                    <a:spcPct val="150000"/>
                  </a:lnSpc>
                </a:pPr>
                <a:r>
                  <a:rPr lang="en-VN" sz="2400">
                    <a:solidFill>
                      <a:schemeClr val="tx1"/>
                    </a:solidFill>
                    <a:latin typeface="UTM Avo" panose="02040603050506020204" pitchFamily="18" charset="0"/>
                  </a:rPr>
                  <a:t>960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84</a:t>
                </a:r>
              </a:p>
              <a:p>
                <a:pPr algn="ctr">
                  <a:lnSpc>
                    <a:spcPct val="150000"/>
                  </a:lnSpc>
                </a:pPr>
                <a:r>
                  <a:rPr lang="en-VN" sz="2400">
                    <a:solidFill>
                      <a:schemeClr val="tx1"/>
                    </a:solidFill>
                    <a:latin typeface="UTM Avo" panose="02040603050506020204" pitchFamily="18" charset="0"/>
                  </a:rPr>
                  <a:t>7 500 </a:t>
                </a:r>
                <a14:m>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a14:m>
                <a:r>
                  <a:rPr lang="en-VN" sz="2400">
                    <a:solidFill>
                      <a:schemeClr val="tx1"/>
                    </a:solidFill>
                    <a:latin typeface="UTM Avo" panose="02040603050506020204" pitchFamily="18" charset="0"/>
                  </a:rPr>
                  <a:t> 39</a:t>
                </a:r>
                <a:endParaRPr lang="en-VN" sz="2400" dirty="0">
                  <a:solidFill>
                    <a:schemeClr val="tx1"/>
                  </a:solidFill>
                  <a:latin typeface="UTM Avo" panose="02040603050506020204" pitchFamily="18" charset="0"/>
                </a:endParaRPr>
              </a:p>
            </p:txBody>
          </p:sp>
        </mc:Choice>
        <mc:Fallback xmlns="">
          <p:sp>
            <p:nvSpPr>
              <p:cNvPr id="11" name="TextBox 10">
                <a:extLst>
                  <a:ext uri="{FF2B5EF4-FFF2-40B4-BE49-F238E27FC236}">
                    <a16:creationId xmlns:a16="http://schemas.microsoft.com/office/drawing/2014/main" id="{317991F8-83DC-826A-F3D0-F1BFB9560847}"/>
                  </a:ext>
                </a:extLst>
              </p:cNvPr>
              <p:cNvSpPr txBox="1">
                <a:spLocks noRot="1" noChangeAspect="1" noMove="1" noResize="1" noEditPoints="1" noAdjustHandles="1" noChangeArrowheads="1" noChangeShapeType="1" noTextEdit="1"/>
              </p:cNvSpPr>
              <p:nvPr/>
            </p:nvSpPr>
            <p:spPr>
              <a:xfrm>
                <a:off x="8096207" y="2282770"/>
                <a:ext cx="2133600" cy="1121846"/>
              </a:xfrm>
              <a:prstGeom prst="rect">
                <a:avLst/>
              </a:prstGeom>
              <a:blipFill>
                <a:blip r:embed="rId6"/>
                <a:stretch>
                  <a:fillRect b="-11351"/>
                </a:stretch>
              </a:blipFill>
              <a:ln>
                <a:noFill/>
              </a:ln>
            </p:spPr>
            <p:txBody>
              <a:bodyPr/>
              <a:lstStyle/>
              <a:p>
                <a:r>
                  <a:rPr lang="en-US">
                    <a:noFill/>
                  </a:rPr>
                  <a:t> </a:t>
                </a:r>
              </a:p>
            </p:txBody>
          </p:sp>
        </mc:Fallback>
      </mc:AlternateContent>
      <p:sp>
        <p:nvSpPr>
          <p:cNvPr id="12" name="TextBox 11">
            <a:extLst>
              <a:ext uri="{FF2B5EF4-FFF2-40B4-BE49-F238E27FC236}">
                <a16:creationId xmlns:a16="http://schemas.microsoft.com/office/drawing/2014/main" id="{4F86F637-1730-6989-9AC4-06EB94F6DB2C}"/>
              </a:ext>
            </a:extLst>
          </p:cNvPr>
          <p:cNvSpPr txBox="1"/>
          <p:nvPr/>
        </p:nvSpPr>
        <p:spPr>
          <a:xfrm>
            <a:off x="1823110" y="3850127"/>
            <a:ext cx="1725465" cy="2790379"/>
          </a:xfrm>
          <a:prstGeom prst="rect">
            <a:avLst/>
          </a:prstGeom>
          <a:noFill/>
        </p:spPr>
        <p:txBody>
          <a:bodyPr wrap="square" rtlCol="0">
            <a:spAutoFit/>
          </a:bodyPr>
          <a:lstStyle/>
          <a:p>
            <a:pPr algn="r">
              <a:lnSpc>
                <a:spcPct val="150000"/>
              </a:lnSpc>
            </a:pPr>
            <a:r>
              <a:rPr lang="en-VN" sz="2400">
                <a:latin typeface="UTM Avo" panose="02040603050506020204" pitchFamily="18" charset="0"/>
              </a:rPr>
              <a:t>960</a:t>
            </a:r>
          </a:p>
          <a:p>
            <a:pPr algn="r">
              <a:lnSpc>
                <a:spcPct val="150000"/>
              </a:lnSpc>
            </a:pPr>
            <a:r>
              <a:rPr lang="en-VN" sz="2400">
                <a:latin typeface="UTM Avo" panose="02040603050506020204" pitchFamily="18" charset="0"/>
              </a:rPr>
              <a:t>84</a:t>
            </a:r>
          </a:p>
          <a:p>
            <a:pPr algn="r">
              <a:lnSpc>
                <a:spcPct val="150000"/>
              </a:lnSpc>
            </a:pPr>
            <a:r>
              <a:rPr lang="en-VN" sz="2400">
                <a:latin typeface="UTM Avo" panose="02040603050506020204" pitchFamily="18" charset="0"/>
              </a:rPr>
              <a:t>3 840</a:t>
            </a:r>
          </a:p>
          <a:p>
            <a:pPr algn="r">
              <a:lnSpc>
                <a:spcPct val="150000"/>
              </a:lnSpc>
            </a:pPr>
            <a:endParaRPr lang="en-VN" sz="2400">
              <a:latin typeface="UTM Avo" panose="02040603050506020204" pitchFamily="18" charset="0"/>
            </a:endParaRPr>
          </a:p>
          <a:p>
            <a:pPr algn="r">
              <a:lnSpc>
                <a:spcPct val="150000"/>
              </a:lnSpc>
            </a:pPr>
            <a:r>
              <a:rPr lang="en-VN" sz="2400" b="1">
                <a:solidFill>
                  <a:schemeClr val="accent2"/>
                </a:solidFill>
                <a:latin typeface="UTM Avo" panose="02040603050506020204" pitchFamily="18" charset="0"/>
              </a:rPr>
              <a:t>80 640</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7940E24-EFD1-EFAD-5C93-AB8000A7063F}"/>
                  </a:ext>
                </a:extLst>
              </p:cNvPr>
              <p:cNvSpPr txBox="1"/>
              <p:nvPr/>
            </p:nvSpPr>
            <p:spPr>
              <a:xfrm>
                <a:off x="1912604" y="4097603"/>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29" name="TextBox 28">
                <a:extLst>
                  <a:ext uri="{FF2B5EF4-FFF2-40B4-BE49-F238E27FC236}">
                    <a16:creationId xmlns:a16="http://schemas.microsoft.com/office/drawing/2014/main" id="{77940E24-EFD1-EFAD-5C93-AB8000A7063F}"/>
                  </a:ext>
                </a:extLst>
              </p:cNvPr>
              <p:cNvSpPr txBox="1">
                <a:spLocks noRot="1" noChangeAspect="1" noMove="1" noResize="1" noEditPoints="1" noAdjustHandles="1" noChangeArrowheads="1" noChangeShapeType="1" noTextEdit="1"/>
              </p:cNvSpPr>
              <p:nvPr/>
            </p:nvSpPr>
            <p:spPr>
              <a:xfrm>
                <a:off x="1912604" y="4097603"/>
                <a:ext cx="341823" cy="646331"/>
              </a:xfrm>
              <a:prstGeom prst="rect">
                <a:avLst/>
              </a:prstGeom>
              <a:blipFill>
                <a:blip r:embed="rId7"/>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37EB6375-8760-FE2F-5CCF-A31814EA5778}"/>
              </a:ext>
            </a:extLst>
          </p:cNvPr>
          <p:cNvSpPr txBox="1"/>
          <p:nvPr/>
        </p:nvSpPr>
        <p:spPr>
          <a:xfrm>
            <a:off x="2004044" y="5471681"/>
            <a:ext cx="1390337" cy="567848"/>
          </a:xfrm>
          <a:prstGeom prst="rect">
            <a:avLst/>
          </a:prstGeom>
          <a:noFill/>
        </p:spPr>
        <p:txBody>
          <a:bodyPr wrap="square" rtlCol="0">
            <a:spAutoFit/>
          </a:bodyPr>
          <a:lstStyle/>
          <a:p>
            <a:pPr algn="r">
              <a:lnSpc>
                <a:spcPct val="150000"/>
              </a:lnSpc>
            </a:pPr>
            <a:r>
              <a:rPr lang="en-VN" sz="2400">
                <a:latin typeface="UTM Avo" panose="02040603050506020204" pitchFamily="18" charset="0"/>
              </a:rPr>
              <a:t>76 80</a:t>
            </a:r>
          </a:p>
        </p:txBody>
      </p:sp>
      <p:cxnSp>
        <p:nvCxnSpPr>
          <p:cNvPr id="31" name="Straight Connector 30">
            <a:extLst>
              <a:ext uri="{FF2B5EF4-FFF2-40B4-BE49-F238E27FC236}">
                <a16:creationId xmlns:a16="http://schemas.microsoft.com/office/drawing/2014/main" id="{A8DFDFC8-C414-8FFF-2449-3A785A076BB0}"/>
              </a:ext>
            </a:extLst>
          </p:cNvPr>
          <p:cNvCxnSpPr>
            <a:cxnSpLocks/>
          </p:cNvCxnSpPr>
          <p:nvPr/>
        </p:nvCxnSpPr>
        <p:spPr>
          <a:xfrm>
            <a:off x="2474559" y="5026775"/>
            <a:ext cx="1227734"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72D6AC1E-8D75-DA32-522A-5F4902215906}"/>
              </a:ext>
            </a:extLst>
          </p:cNvPr>
          <p:cNvCxnSpPr>
            <a:cxnSpLocks/>
          </p:cNvCxnSpPr>
          <p:nvPr/>
        </p:nvCxnSpPr>
        <p:spPr>
          <a:xfrm>
            <a:off x="2362428" y="6088200"/>
            <a:ext cx="1339865"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3" name="Rounded Rectangle 20">
            <a:extLst>
              <a:ext uri="{FF2B5EF4-FFF2-40B4-BE49-F238E27FC236}">
                <a16:creationId xmlns:a16="http://schemas.microsoft.com/office/drawing/2014/main" id="{CD016980-1E2F-FAF4-6B5C-4582365EEC7E}"/>
              </a:ext>
            </a:extLst>
          </p:cNvPr>
          <p:cNvSpPr/>
          <p:nvPr/>
        </p:nvSpPr>
        <p:spPr>
          <a:xfrm>
            <a:off x="8169434" y="2312461"/>
            <a:ext cx="1956665" cy="1198178"/>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VN" sz="1050">
              <a:latin typeface="UTM Avo" panose="02040603050506020204" pitchFamily="18" charset="0"/>
            </a:endParaRPr>
          </a:p>
        </p:txBody>
      </p:sp>
      <p:sp>
        <p:nvSpPr>
          <p:cNvPr id="34" name="TextBox 33">
            <a:extLst>
              <a:ext uri="{FF2B5EF4-FFF2-40B4-BE49-F238E27FC236}">
                <a16:creationId xmlns:a16="http://schemas.microsoft.com/office/drawing/2014/main" id="{85023838-307A-E209-C00A-B0079C2EE431}"/>
              </a:ext>
            </a:extLst>
          </p:cNvPr>
          <p:cNvSpPr txBox="1"/>
          <p:nvPr/>
        </p:nvSpPr>
        <p:spPr>
          <a:xfrm>
            <a:off x="4158519" y="3893670"/>
            <a:ext cx="1725465" cy="2790379"/>
          </a:xfrm>
          <a:prstGeom prst="rect">
            <a:avLst/>
          </a:prstGeom>
          <a:noFill/>
        </p:spPr>
        <p:txBody>
          <a:bodyPr wrap="square" rtlCol="0">
            <a:spAutoFit/>
          </a:bodyPr>
          <a:lstStyle/>
          <a:p>
            <a:pPr algn="r">
              <a:lnSpc>
                <a:spcPct val="150000"/>
              </a:lnSpc>
            </a:pPr>
            <a:r>
              <a:rPr lang="en-VN" sz="2400">
                <a:latin typeface="UTM Avo" panose="02040603050506020204" pitchFamily="18" charset="0"/>
              </a:rPr>
              <a:t>7 500</a:t>
            </a:r>
          </a:p>
          <a:p>
            <a:pPr algn="r">
              <a:lnSpc>
                <a:spcPct val="150000"/>
              </a:lnSpc>
            </a:pPr>
            <a:r>
              <a:rPr lang="en-VN" sz="2400">
                <a:latin typeface="UTM Avo" panose="02040603050506020204" pitchFamily="18" charset="0"/>
              </a:rPr>
              <a:t>39</a:t>
            </a:r>
          </a:p>
          <a:p>
            <a:pPr algn="r">
              <a:lnSpc>
                <a:spcPct val="150000"/>
              </a:lnSpc>
            </a:pPr>
            <a:r>
              <a:rPr lang="en-VN" sz="2400">
                <a:latin typeface="UTM Avo" panose="02040603050506020204" pitchFamily="18" charset="0"/>
              </a:rPr>
              <a:t>67 500</a:t>
            </a:r>
          </a:p>
          <a:p>
            <a:pPr algn="r">
              <a:lnSpc>
                <a:spcPct val="150000"/>
              </a:lnSpc>
            </a:pPr>
            <a:endParaRPr lang="en-VN" sz="2400">
              <a:latin typeface="UTM Avo" panose="02040603050506020204" pitchFamily="18" charset="0"/>
            </a:endParaRPr>
          </a:p>
          <a:p>
            <a:pPr algn="r">
              <a:lnSpc>
                <a:spcPct val="150000"/>
              </a:lnSpc>
            </a:pPr>
            <a:r>
              <a:rPr lang="en-VN" sz="2400" b="1">
                <a:solidFill>
                  <a:schemeClr val="accent2"/>
                </a:solidFill>
                <a:latin typeface="UTM Avo" panose="02040603050506020204" pitchFamily="18" charset="0"/>
              </a:rPr>
              <a:t>292 500</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8041784-B9AF-C333-7D87-1E79BCAF9778}"/>
                  </a:ext>
                </a:extLst>
              </p:cNvPr>
              <p:cNvSpPr txBox="1"/>
              <p:nvPr/>
            </p:nvSpPr>
            <p:spPr>
              <a:xfrm>
                <a:off x="4248013" y="4141146"/>
                <a:ext cx="341823" cy="646331"/>
              </a:xfrm>
              <a:prstGeom prst="rect">
                <a:avLst/>
              </a:prstGeom>
              <a:noFill/>
            </p:spPr>
            <p:txBody>
              <a:bodyPr wrap="square" rtlCol="0">
                <a:spAutoFit/>
              </a:bodyPr>
              <a:lstStyle/>
              <a:p>
                <a:pPr algn="r">
                  <a:lnSpc>
                    <a:spcPct val="150000"/>
                  </a:lnSpc>
                </a:pPr>
                <a14:m>
                  <m:oMathPara xmlns:m="http://schemas.openxmlformats.org/officeDocument/2006/math">
                    <m:oMathParaPr>
                      <m:jc m:val="centerGroup"/>
                    </m:oMathParaPr>
                    <m:oMath xmlns:m="http://schemas.openxmlformats.org/officeDocument/2006/math">
                      <m:r>
                        <a:rPr lang="en-VN" sz="2400" i="1" smtClean="0">
                          <a:solidFill>
                            <a:schemeClr val="tx1"/>
                          </a:solidFill>
                          <a:latin typeface="Cambria Math" panose="02040503050406030204" pitchFamily="18" charset="0"/>
                          <a:ea typeface="Cambria Math" panose="02040503050406030204" pitchFamily="18" charset="0"/>
                        </a:rPr>
                        <m:t>×</m:t>
                      </m:r>
                    </m:oMath>
                  </m:oMathPara>
                </a14:m>
                <a:endParaRPr lang="en-VN" sz="2400" dirty="0">
                  <a:latin typeface="UTM Avo" panose="02040603050506020204" pitchFamily="18" charset="0"/>
                </a:endParaRPr>
              </a:p>
            </p:txBody>
          </p:sp>
        </mc:Choice>
        <mc:Fallback xmlns="">
          <p:sp>
            <p:nvSpPr>
              <p:cNvPr id="35" name="TextBox 34">
                <a:extLst>
                  <a:ext uri="{FF2B5EF4-FFF2-40B4-BE49-F238E27FC236}">
                    <a16:creationId xmlns:a16="http://schemas.microsoft.com/office/drawing/2014/main" id="{18041784-B9AF-C333-7D87-1E79BCAF9778}"/>
                  </a:ext>
                </a:extLst>
              </p:cNvPr>
              <p:cNvSpPr txBox="1">
                <a:spLocks noRot="1" noChangeAspect="1" noMove="1" noResize="1" noEditPoints="1" noAdjustHandles="1" noChangeArrowheads="1" noChangeShapeType="1" noTextEdit="1"/>
              </p:cNvSpPr>
              <p:nvPr/>
            </p:nvSpPr>
            <p:spPr>
              <a:xfrm>
                <a:off x="4248013" y="4141146"/>
                <a:ext cx="341823" cy="646331"/>
              </a:xfrm>
              <a:prstGeom prst="rect">
                <a:avLst/>
              </a:prstGeom>
              <a:blipFill>
                <a:blip r:embed="rId8"/>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3459B733-0E27-DA96-1F5F-FB6FBE4B084C}"/>
              </a:ext>
            </a:extLst>
          </p:cNvPr>
          <p:cNvSpPr txBox="1"/>
          <p:nvPr/>
        </p:nvSpPr>
        <p:spPr>
          <a:xfrm>
            <a:off x="4339454" y="5515223"/>
            <a:ext cx="1390337" cy="567848"/>
          </a:xfrm>
          <a:prstGeom prst="rect">
            <a:avLst/>
          </a:prstGeom>
          <a:noFill/>
        </p:spPr>
        <p:txBody>
          <a:bodyPr wrap="square" rtlCol="0">
            <a:spAutoFit/>
          </a:bodyPr>
          <a:lstStyle/>
          <a:p>
            <a:pPr algn="r">
              <a:lnSpc>
                <a:spcPct val="150000"/>
              </a:lnSpc>
            </a:pPr>
            <a:r>
              <a:rPr lang="en-VN" sz="2400">
                <a:latin typeface="UTM Avo" panose="02040603050506020204" pitchFamily="18" charset="0"/>
              </a:rPr>
              <a:t>225 00</a:t>
            </a:r>
          </a:p>
        </p:txBody>
      </p:sp>
      <p:cxnSp>
        <p:nvCxnSpPr>
          <p:cNvPr id="37" name="Straight Connector 36">
            <a:extLst>
              <a:ext uri="{FF2B5EF4-FFF2-40B4-BE49-F238E27FC236}">
                <a16:creationId xmlns:a16="http://schemas.microsoft.com/office/drawing/2014/main" id="{851B561E-0742-144E-5CF9-F4C70623AC8D}"/>
              </a:ext>
            </a:extLst>
          </p:cNvPr>
          <p:cNvCxnSpPr>
            <a:cxnSpLocks/>
          </p:cNvCxnSpPr>
          <p:nvPr/>
        </p:nvCxnSpPr>
        <p:spPr>
          <a:xfrm>
            <a:off x="4697837" y="5022173"/>
            <a:ext cx="1186147"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0D71C9CC-0286-6AA6-8BC5-EC1E73AB2663}"/>
              </a:ext>
            </a:extLst>
          </p:cNvPr>
          <p:cNvCxnSpPr>
            <a:cxnSpLocks/>
          </p:cNvCxnSpPr>
          <p:nvPr/>
        </p:nvCxnSpPr>
        <p:spPr>
          <a:xfrm>
            <a:off x="4586940" y="6131742"/>
            <a:ext cx="1297044" cy="0"/>
          </a:xfrm>
          <a:prstGeom prst="line">
            <a:avLst/>
          </a:prstGeom>
          <a:ln w="31750">
            <a:solidFill>
              <a:schemeClr val="bg1">
                <a:lumMod val="10000"/>
              </a:schemeClr>
            </a:solidFill>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E0892997-9DCA-A9A5-1F64-367F466A0E89}"/>
              </a:ext>
            </a:extLst>
          </p:cNvPr>
          <p:cNvSpPr txBox="1"/>
          <p:nvPr/>
        </p:nvSpPr>
        <p:spPr>
          <a:xfrm>
            <a:off x="284209" y="3486176"/>
            <a:ext cx="2093787" cy="574388"/>
          </a:xfrm>
          <a:prstGeom prst="rect">
            <a:avLst/>
          </a:prstGeom>
          <a:noFill/>
        </p:spPr>
        <p:txBody>
          <a:bodyPr wrap="square" rtlCol="0">
            <a:spAutoFit/>
          </a:bodyPr>
          <a:lstStyle/>
          <a:p>
            <a:pPr algn="ctr">
              <a:lnSpc>
                <a:spcPct val="150000"/>
              </a:lnSpc>
            </a:pPr>
            <a:r>
              <a:rPr lang="en-VN" sz="2400" b="1" u="sng">
                <a:latin typeface="UTM Avo" panose="02040603050506020204" pitchFamily="18" charset="0"/>
                <a:cs typeface="Arial" panose="020B0604020202020204" pitchFamily="34" charset="0"/>
              </a:rPr>
              <a:t>Trả lời</a:t>
            </a:r>
            <a:r>
              <a:rPr lang="en-US" sz="2400" b="1" u="sng">
                <a:latin typeface="UTM Avo" panose="02040603050506020204" pitchFamily="18" charset="0"/>
                <a:cs typeface="Arial" panose="020B0604020202020204" pitchFamily="34" charset="0"/>
              </a:rPr>
              <a:t>:</a:t>
            </a:r>
            <a:endParaRPr lang="en-VN" sz="2400" b="1" u="sng"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45862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linds(horizontal)">
                                      <p:cBhvr>
                                        <p:cTn id="12" dur="250"/>
                                        <p:tgtEl>
                                          <p:spTgt spid="12">
                                            <p:txEl>
                                              <p:pRg st="0" end="0"/>
                                            </p:txEl>
                                          </p:spTgt>
                                        </p:tgtEl>
                                      </p:cBhvr>
                                    </p:animEffect>
                                  </p:childTnLst>
                                </p:cTn>
                              </p:par>
                            </p:childTnLst>
                          </p:cTn>
                        </p:par>
                        <p:par>
                          <p:cTn id="13" fill="hold">
                            <p:stCondLst>
                              <p:cond delay="250"/>
                            </p:stCondLst>
                            <p:childTnLst>
                              <p:par>
                                <p:cTn id="14" presetID="3" presetClass="entr" presetSubtype="1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linds(horizontal)">
                                      <p:cBhvr>
                                        <p:cTn id="16" dur="250"/>
                                        <p:tgtEl>
                                          <p:spTgt spid="29"/>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blinds(horizontal)">
                                      <p:cBhvr>
                                        <p:cTn id="20" dur="250"/>
                                        <p:tgtEl>
                                          <p:spTgt spid="12">
                                            <p:txEl>
                                              <p:pRg st="1" end="1"/>
                                            </p:txEl>
                                          </p:spTgt>
                                        </p:tgtEl>
                                      </p:cBhvr>
                                    </p:animEffect>
                                  </p:childTnLst>
                                </p:cTn>
                              </p:par>
                            </p:childTnLst>
                          </p:cTn>
                        </p:par>
                        <p:par>
                          <p:cTn id="21" fill="hold">
                            <p:stCondLst>
                              <p:cond delay="750"/>
                            </p:stCondLst>
                            <p:childTnLst>
                              <p:par>
                                <p:cTn id="22" presetID="3" presetClass="entr" presetSubtype="1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linds(horizontal)">
                                      <p:cBhvr>
                                        <p:cTn id="24" dur="250"/>
                                        <p:tgtEl>
                                          <p:spTgt spid="31"/>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blinds(horizontal)">
                                      <p:cBhvr>
                                        <p:cTn id="28" dur="250"/>
                                        <p:tgtEl>
                                          <p:spTgt spid="12">
                                            <p:txEl>
                                              <p:pRg st="2" end="2"/>
                                            </p:txEl>
                                          </p:spTgt>
                                        </p:tgtEl>
                                      </p:cBhvr>
                                    </p:animEffect>
                                  </p:childTnLst>
                                </p:cTn>
                              </p:par>
                            </p:childTnLst>
                          </p:cTn>
                        </p:par>
                        <p:par>
                          <p:cTn id="29" fill="hold">
                            <p:stCondLst>
                              <p:cond delay="1250"/>
                            </p:stCondLst>
                            <p:childTnLst>
                              <p:par>
                                <p:cTn id="30" presetID="3" presetClass="entr" presetSubtype="10" fill="hold" nodeType="afterEffect">
                                  <p:stCondLst>
                                    <p:cond delay="0"/>
                                  </p:stCondLst>
                                  <p:childTnLst>
                                    <p:set>
                                      <p:cBhvr>
                                        <p:cTn id="31" dur="1" fill="hold">
                                          <p:stCondLst>
                                            <p:cond delay="0"/>
                                          </p:stCondLst>
                                        </p:cTn>
                                        <p:tgtEl>
                                          <p:spTgt spid="30">
                                            <p:txEl>
                                              <p:pRg st="0" end="0"/>
                                            </p:txEl>
                                          </p:spTgt>
                                        </p:tgtEl>
                                        <p:attrNameLst>
                                          <p:attrName>style.visibility</p:attrName>
                                        </p:attrNameLst>
                                      </p:cBhvr>
                                      <p:to>
                                        <p:strVal val="visible"/>
                                      </p:to>
                                    </p:set>
                                    <p:animEffect transition="in" filter="blinds(horizontal)">
                                      <p:cBhvr>
                                        <p:cTn id="32" dur="250"/>
                                        <p:tgtEl>
                                          <p:spTgt spid="30">
                                            <p:txEl>
                                              <p:pRg st="0" end="0"/>
                                            </p:txEl>
                                          </p:spTgt>
                                        </p:tgtEl>
                                      </p:cBhvr>
                                    </p:animEffect>
                                  </p:childTnLst>
                                </p:cTn>
                              </p:par>
                            </p:childTnLst>
                          </p:cTn>
                        </p:par>
                        <p:par>
                          <p:cTn id="33" fill="hold">
                            <p:stCondLst>
                              <p:cond delay="1500"/>
                            </p:stCondLst>
                            <p:childTnLst>
                              <p:par>
                                <p:cTn id="34" presetID="3" presetClass="entr" presetSubtype="1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blinds(horizontal)">
                                      <p:cBhvr>
                                        <p:cTn id="36" dur="250"/>
                                        <p:tgtEl>
                                          <p:spTgt spid="32"/>
                                        </p:tgtEl>
                                      </p:cBhvr>
                                    </p:animEffect>
                                  </p:childTnLst>
                                </p:cTn>
                              </p:par>
                            </p:childTnLst>
                          </p:cTn>
                        </p:par>
                        <p:par>
                          <p:cTn id="37" fill="hold">
                            <p:stCondLst>
                              <p:cond delay="1750"/>
                            </p:stCondLst>
                            <p:childTnLst>
                              <p:par>
                                <p:cTn id="38" presetID="3" presetClass="entr" presetSubtype="10" fill="hold" nodeType="afterEffect">
                                  <p:stCondLst>
                                    <p:cond delay="0"/>
                                  </p:stCondLst>
                                  <p:childTnLst>
                                    <p:set>
                                      <p:cBhvr>
                                        <p:cTn id="39" dur="1" fill="hold">
                                          <p:stCondLst>
                                            <p:cond delay="0"/>
                                          </p:stCondLst>
                                        </p:cTn>
                                        <p:tgtEl>
                                          <p:spTgt spid="12">
                                            <p:txEl>
                                              <p:pRg st="4" end="4"/>
                                            </p:txEl>
                                          </p:spTgt>
                                        </p:tgtEl>
                                        <p:attrNameLst>
                                          <p:attrName>style.visibility</p:attrName>
                                        </p:attrNameLst>
                                      </p:cBhvr>
                                      <p:to>
                                        <p:strVal val="visible"/>
                                      </p:to>
                                    </p:set>
                                    <p:animEffect transition="in" filter="blinds(horizontal)">
                                      <p:cBhvr>
                                        <p:cTn id="40" dur="250"/>
                                        <p:tgtEl>
                                          <p:spTgt spid="12">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34">
                                            <p:txEl>
                                              <p:pRg st="0" end="0"/>
                                            </p:txEl>
                                          </p:spTgt>
                                        </p:tgtEl>
                                        <p:attrNameLst>
                                          <p:attrName>style.visibility</p:attrName>
                                        </p:attrNameLst>
                                      </p:cBhvr>
                                      <p:to>
                                        <p:strVal val="visible"/>
                                      </p:to>
                                    </p:set>
                                    <p:animEffect transition="in" filter="blinds(horizontal)">
                                      <p:cBhvr>
                                        <p:cTn id="45" dur="250"/>
                                        <p:tgtEl>
                                          <p:spTgt spid="34">
                                            <p:txEl>
                                              <p:pRg st="0" end="0"/>
                                            </p:txEl>
                                          </p:spTgt>
                                        </p:tgtEl>
                                      </p:cBhvr>
                                    </p:animEffect>
                                  </p:childTnLst>
                                </p:cTn>
                              </p:par>
                            </p:childTnLst>
                          </p:cTn>
                        </p:par>
                        <p:par>
                          <p:cTn id="46" fill="hold">
                            <p:stCondLst>
                              <p:cond delay="250"/>
                            </p:stCondLst>
                            <p:childTnLst>
                              <p:par>
                                <p:cTn id="47" presetID="3" presetClass="entr" presetSubtype="1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linds(horizontal)">
                                      <p:cBhvr>
                                        <p:cTn id="49" dur="250"/>
                                        <p:tgtEl>
                                          <p:spTgt spid="35"/>
                                        </p:tgtEl>
                                      </p:cBhvr>
                                    </p:animEffect>
                                  </p:childTnLst>
                                </p:cTn>
                              </p:par>
                            </p:childTnLst>
                          </p:cTn>
                        </p:par>
                        <p:par>
                          <p:cTn id="50" fill="hold">
                            <p:stCondLst>
                              <p:cond delay="500"/>
                            </p:stCondLst>
                            <p:childTnLst>
                              <p:par>
                                <p:cTn id="51" presetID="3" presetClass="entr" presetSubtype="10" fill="hold" nodeType="afterEffect">
                                  <p:stCondLst>
                                    <p:cond delay="0"/>
                                  </p:stCondLst>
                                  <p:childTnLst>
                                    <p:set>
                                      <p:cBhvr>
                                        <p:cTn id="52" dur="1" fill="hold">
                                          <p:stCondLst>
                                            <p:cond delay="0"/>
                                          </p:stCondLst>
                                        </p:cTn>
                                        <p:tgtEl>
                                          <p:spTgt spid="34">
                                            <p:txEl>
                                              <p:pRg st="1" end="1"/>
                                            </p:txEl>
                                          </p:spTgt>
                                        </p:tgtEl>
                                        <p:attrNameLst>
                                          <p:attrName>style.visibility</p:attrName>
                                        </p:attrNameLst>
                                      </p:cBhvr>
                                      <p:to>
                                        <p:strVal val="visible"/>
                                      </p:to>
                                    </p:set>
                                    <p:animEffect transition="in" filter="blinds(horizontal)">
                                      <p:cBhvr>
                                        <p:cTn id="53" dur="250"/>
                                        <p:tgtEl>
                                          <p:spTgt spid="34">
                                            <p:txEl>
                                              <p:pRg st="1" end="1"/>
                                            </p:txEl>
                                          </p:spTgt>
                                        </p:tgtEl>
                                      </p:cBhvr>
                                    </p:animEffect>
                                  </p:childTnLst>
                                </p:cTn>
                              </p:par>
                            </p:childTnLst>
                          </p:cTn>
                        </p:par>
                        <p:par>
                          <p:cTn id="54" fill="hold">
                            <p:stCondLst>
                              <p:cond delay="750"/>
                            </p:stCondLst>
                            <p:childTnLst>
                              <p:par>
                                <p:cTn id="55" presetID="3" presetClass="entr" presetSubtype="1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linds(horizontal)">
                                      <p:cBhvr>
                                        <p:cTn id="57" dur="250"/>
                                        <p:tgtEl>
                                          <p:spTgt spid="37"/>
                                        </p:tgtEl>
                                      </p:cBhvr>
                                    </p:animEffect>
                                  </p:childTnLst>
                                </p:cTn>
                              </p:par>
                            </p:childTnLst>
                          </p:cTn>
                        </p:par>
                        <p:par>
                          <p:cTn id="58" fill="hold">
                            <p:stCondLst>
                              <p:cond delay="1000"/>
                            </p:stCondLst>
                            <p:childTnLst>
                              <p:par>
                                <p:cTn id="59" presetID="3" presetClass="entr" presetSubtype="10" fill="hold" nodeType="afterEffect">
                                  <p:stCondLst>
                                    <p:cond delay="0"/>
                                  </p:stCondLst>
                                  <p:childTnLst>
                                    <p:set>
                                      <p:cBhvr>
                                        <p:cTn id="60" dur="1" fill="hold">
                                          <p:stCondLst>
                                            <p:cond delay="0"/>
                                          </p:stCondLst>
                                        </p:cTn>
                                        <p:tgtEl>
                                          <p:spTgt spid="34">
                                            <p:txEl>
                                              <p:pRg st="2" end="2"/>
                                            </p:txEl>
                                          </p:spTgt>
                                        </p:tgtEl>
                                        <p:attrNameLst>
                                          <p:attrName>style.visibility</p:attrName>
                                        </p:attrNameLst>
                                      </p:cBhvr>
                                      <p:to>
                                        <p:strVal val="visible"/>
                                      </p:to>
                                    </p:set>
                                    <p:animEffect transition="in" filter="blinds(horizontal)">
                                      <p:cBhvr>
                                        <p:cTn id="61" dur="250"/>
                                        <p:tgtEl>
                                          <p:spTgt spid="34">
                                            <p:txEl>
                                              <p:pRg st="2" end="2"/>
                                            </p:txEl>
                                          </p:spTgt>
                                        </p:tgtEl>
                                      </p:cBhvr>
                                    </p:animEffect>
                                  </p:childTnLst>
                                </p:cTn>
                              </p:par>
                            </p:childTnLst>
                          </p:cTn>
                        </p:par>
                        <p:par>
                          <p:cTn id="62" fill="hold">
                            <p:stCondLst>
                              <p:cond delay="1250"/>
                            </p:stCondLst>
                            <p:childTnLst>
                              <p:par>
                                <p:cTn id="63" presetID="3" presetClass="entr" presetSubtype="10" fill="hold" nodeType="afterEffect">
                                  <p:stCondLst>
                                    <p:cond delay="0"/>
                                  </p:stCondLst>
                                  <p:childTnLst>
                                    <p:set>
                                      <p:cBhvr>
                                        <p:cTn id="64" dur="1" fill="hold">
                                          <p:stCondLst>
                                            <p:cond delay="0"/>
                                          </p:stCondLst>
                                        </p:cTn>
                                        <p:tgtEl>
                                          <p:spTgt spid="36">
                                            <p:txEl>
                                              <p:pRg st="0" end="0"/>
                                            </p:txEl>
                                          </p:spTgt>
                                        </p:tgtEl>
                                        <p:attrNameLst>
                                          <p:attrName>style.visibility</p:attrName>
                                        </p:attrNameLst>
                                      </p:cBhvr>
                                      <p:to>
                                        <p:strVal val="visible"/>
                                      </p:to>
                                    </p:set>
                                    <p:animEffect transition="in" filter="blinds(horizontal)">
                                      <p:cBhvr>
                                        <p:cTn id="65" dur="250"/>
                                        <p:tgtEl>
                                          <p:spTgt spid="36">
                                            <p:txEl>
                                              <p:pRg st="0" end="0"/>
                                            </p:txEl>
                                          </p:spTgt>
                                        </p:tgtEl>
                                      </p:cBhvr>
                                    </p:animEffect>
                                  </p:childTnLst>
                                </p:cTn>
                              </p:par>
                            </p:childTnLst>
                          </p:cTn>
                        </p:par>
                        <p:par>
                          <p:cTn id="66" fill="hold">
                            <p:stCondLst>
                              <p:cond delay="1500"/>
                            </p:stCondLst>
                            <p:childTnLst>
                              <p:par>
                                <p:cTn id="67" presetID="3" presetClass="entr" presetSubtype="10"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linds(horizontal)">
                                      <p:cBhvr>
                                        <p:cTn id="69" dur="250"/>
                                        <p:tgtEl>
                                          <p:spTgt spid="38"/>
                                        </p:tgtEl>
                                      </p:cBhvr>
                                    </p:animEffect>
                                  </p:childTnLst>
                                </p:cTn>
                              </p:par>
                            </p:childTnLst>
                          </p:cTn>
                        </p:par>
                        <p:par>
                          <p:cTn id="70" fill="hold">
                            <p:stCondLst>
                              <p:cond delay="1750"/>
                            </p:stCondLst>
                            <p:childTnLst>
                              <p:par>
                                <p:cTn id="71" presetID="3" presetClass="entr" presetSubtype="10" fill="hold" nodeType="afterEffect">
                                  <p:stCondLst>
                                    <p:cond delay="0"/>
                                  </p:stCondLst>
                                  <p:childTnLst>
                                    <p:set>
                                      <p:cBhvr>
                                        <p:cTn id="72" dur="1" fill="hold">
                                          <p:stCondLst>
                                            <p:cond delay="0"/>
                                          </p:stCondLst>
                                        </p:cTn>
                                        <p:tgtEl>
                                          <p:spTgt spid="34">
                                            <p:txEl>
                                              <p:pRg st="4" end="4"/>
                                            </p:txEl>
                                          </p:spTgt>
                                        </p:tgtEl>
                                        <p:attrNameLst>
                                          <p:attrName>style.visibility</p:attrName>
                                        </p:attrNameLst>
                                      </p:cBhvr>
                                      <p:to>
                                        <p:strVal val="visible"/>
                                      </p:to>
                                    </p:set>
                                    <p:animEffect transition="in" filter="blinds(horizontal)">
                                      <p:cBhvr>
                                        <p:cTn id="73" dur="25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9CCE4AAE-802D-2A1C-CF78-C08FCD693EF5}"/>
              </a:ext>
            </a:extLst>
          </p:cNvPr>
          <p:cNvSpPr txBox="1"/>
          <p:nvPr/>
        </p:nvSpPr>
        <p:spPr>
          <a:xfrm>
            <a:off x="1605279" y="1610082"/>
            <a:ext cx="9773921" cy="1675843"/>
          </a:xfrm>
          <a:prstGeom prst="rect">
            <a:avLst/>
          </a:prstGeom>
          <a:noFill/>
        </p:spPr>
        <p:txBody>
          <a:bodyPr wrap="square">
            <a:spAutoFit/>
          </a:bodyPr>
          <a:lstStyle/>
          <a:p>
            <a:pPr algn="just">
              <a:lnSpc>
                <a:spcPct val="150000"/>
              </a:lnSpc>
              <a:spcAft>
                <a:spcPts val="1000"/>
              </a:spcAft>
            </a:pPr>
            <a:r>
              <a:rPr lang="vi-VN" sz="2400" dirty="0">
                <a:latin typeface="UTM Avo" panose="02040603050506020204" pitchFamily="18" charset="0"/>
                <a:ea typeface="Calibri" panose="020F0502020204030204" pitchFamily="34" charset="0"/>
                <a:cs typeface="Times New Roman" panose="02020603050405020304" pitchFamily="18" charset="0"/>
              </a:rPr>
              <a:t>Một cửa hàng đã bán 40 kg gạo tẻ với giá 18 000 đồng một ki-lô-gam và 35 kg gạo nếp với giá 25 000 đồng một ki-lô-gam. Hỏi cửa hàng đó thu được tất cả bao nhiêu tiền?</a:t>
            </a:r>
          </a:p>
        </p:txBody>
      </p:sp>
      <p:pic>
        <p:nvPicPr>
          <p:cNvPr id="5" name="Picture 4">
            <a:extLst>
              <a:ext uri="{FF2B5EF4-FFF2-40B4-BE49-F238E27FC236}">
                <a16:creationId xmlns:a16="http://schemas.microsoft.com/office/drawing/2014/main" id="{19D11A13-2D3C-A8AD-CEBD-D9A0B71907D0}"/>
              </a:ext>
            </a:extLst>
          </p:cNvPr>
          <p:cNvPicPr>
            <a:picLocks noChangeAspect="1"/>
          </p:cNvPicPr>
          <p:nvPr/>
        </p:nvPicPr>
        <p:blipFill rotWithShape="1">
          <a:blip r:embed="rId4">
            <a:extLst>
              <a:ext uri="{28A0092B-C50C-407E-A947-70E740481C1C}">
                <a14:useLocalDpi xmlns:a14="http://schemas.microsoft.com/office/drawing/2010/main" val="0"/>
              </a:ext>
            </a:extLst>
          </a:blip>
          <a:srcRect l="15492" r="22191"/>
          <a:stretch/>
        </p:blipFill>
        <p:spPr>
          <a:xfrm>
            <a:off x="3459869" y="3285925"/>
            <a:ext cx="4029389" cy="3637002"/>
          </a:xfrm>
          <a:prstGeom prst="rect">
            <a:avLst/>
          </a:prstGeom>
        </p:spPr>
      </p:pic>
    </p:spTree>
    <p:extLst>
      <p:ext uri="{BB962C8B-B14F-4D97-AF65-F5344CB8AC3E}">
        <p14:creationId xmlns:p14="http://schemas.microsoft.com/office/powerpoint/2010/main" val="266723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0688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4" name="TextBox 3">
            <a:extLst>
              <a:ext uri="{FF2B5EF4-FFF2-40B4-BE49-F238E27FC236}">
                <a16:creationId xmlns:a16="http://schemas.microsoft.com/office/drawing/2014/main" id="{2A98A2C3-7C4C-98C5-8E6D-1E97FAAA2A9F}"/>
              </a:ext>
            </a:extLst>
          </p:cNvPr>
          <p:cNvSpPr txBox="1"/>
          <p:nvPr/>
        </p:nvSpPr>
        <p:spPr>
          <a:xfrm>
            <a:off x="5049106" y="1439755"/>
            <a:ext cx="2093787" cy="534249"/>
          </a:xfrm>
          <a:prstGeom prst="rect">
            <a:avLst/>
          </a:prstGeom>
          <a:noFill/>
        </p:spPr>
        <p:txBody>
          <a:bodyPr wrap="square" rtlCol="0">
            <a:spAutoFit/>
          </a:bodyPr>
          <a:lstStyle/>
          <a:p>
            <a:pPr algn="ctr">
              <a:lnSpc>
                <a:spcPct val="150000"/>
              </a:lnSpc>
            </a:pPr>
            <a:r>
              <a:rPr lang="en-VN" sz="2200" b="1" u="sng" dirty="0">
                <a:latin typeface="UTM Avo" panose="02040603050506020204" pitchFamily="18" charset="0"/>
                <a:cs typeface="Arial" panose="020B0604020202020204" pitchFamily="34" charset="0"/>
              </a:rPr>
              <a:t>Bài giải</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BD5381C-9745-6DBF-CB9A-0A44C1BD3CDE}"/>
                  </a:ext>
                </a:extLst>
              </p:cNvPr>
              <p:cNvSpPr txBox="1"/>
              <p:nvPr/>
            </p:nvSpPr>
            <p:spPr>
              <a:xfrm>
                <a:off x="812800" y="2164080"/>
                <a:ext cx="10566400" cy="4430444"/>
              </a:xfrm>
              <a:prstGeom prst="rect">
                <a:avLst/>
              </a:prstGeom>
              <a:noFill/>
            </p:spPr>
            <p:txBody>
              <a:bodyPr wrap="square">
                <a:spAutoFit/>
              </a:bodyPr>
              <a:lstStyle/>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cửa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hàng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được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sau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bán</a:t>
                </a:r>
                <a:r>
                  <a:rPr lang="en-US" sz="2400" dirty="0">
                    <a:latin typeface="UTM Avo" panose="02040603050506020204" pitchFamily="18" charset="0"/>
                    <a:ea typeface="Calibri" panose="020F0502020204030204" pitchFamily="34" charset="0"/>
                    <a:cs typeface="Arial" panose="020B0604020202020204" pitchFamily="34" charset="0"/>
                  </a:rPr>
                  <a:t> 40 kg </a:t>
                </a:r>
                <a:r>
                  <a:rPr lang="en-US" sz="2400" dirty="0" err="1">
                    <a:latin typeface="UTM Avo" panose="02040603050506020204" pitchFamily="18" charset="0"/>
                    <a:ea typeface="Calibri" panose="020F0502020204030204" pitchFamily="34" charset="0"/>
                    <a:cs typeface="Arial" panose="020B0604020202020204" pitchFamily="34" charset="0"/>
                  </a:rPr>
                  <a:t>gạo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tẻ</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18 000 </a:t>
                </a:r>
                <a14:m>
                  <m:oMath xmlns:m="http://schemas.openxmlformats.org/officeDocument/2006/math">
                    <m:r>
                      <a:rPr lang="en-US" sz="240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40 = 720 000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cửa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hàng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được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sau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bán</a:t>
                </a:r>
                <a:r>
                  <a:rPr lang="en-US" sz="2400" dirty="0">
                    <a:latin typeface="UTM Avo" panose="02040603050506020204" pitchFamily="18" charset="0"/>
                    <a:ea typeface="Calibri" panose="020F0502020204030204" pitchFamily="34" charset="0"/>
                    <a:cs typeface="Arial" panose="020B0604020202020204" pitchFamily="34" charset="0"/>
                  </a:rPr>
                  <a:t> 35 kg </a:t>
                </a:r>
                <a:r>
                  <a:rPr lang="en-US" sz="2400" dirty="0" err="1">
                    <a:latin typeface="UTM Avo" panose="02040603050506020204" pitchFamily="18" charset="0"/>
                    <a:ea typeface="Calibri" panose="020F0502020204030204" pitchFamily="34" charset="0"/>
                    <a:cs typeface="Arial" panose="020B0604020202020204" pitchFamily="34" charset="0"/>
                  </a:rPr>
                  <a:t>gạo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nếp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25 000 </a:t>
                </a:r>
                <a14:m>
                  <m:oMath xmlns:m="http://schemas.openxmlformats.org/officeDocument/2006/math">
                    <m:r>
                      <a:rPr lang="en-US" sz="240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35 = 875 000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Cửa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hàng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được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720 000 + 875 000 = 1 595 000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Đáp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1 595 000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BBD5381C-9745-6DBF-CB9A-0A44C1BD3CDE}"/>
                  </a:ext>
                </a:extLst>
              </p:cNvPr>
              <p:cNvSpPr txBox="1">
                <a:spLocks noRot="1" noChangeAspect="1" noMove="1" noResize="1" noEditPoints="1" noAdjustHandles="1" noChangeArrowheads="1" noChangeShapeType="1" noTextEdit="1"/>
              </p:cNvSpPr>
              <p:nvPr/>
            </p:nvSpPr>
            <p:spPr>
              <a:xfrm>
                <a:off x="812800" y="2164080"/>
                <a:ext cx="10566400" cy="4430444"/>
              </a:xfrm>
              <a:prstGeom prst="rect">
                <a:avLst/>
              </a:prstGeom>
              <a:blipFill>
                <a:blip r:embed="rId4"/>
                <a:stretch>
                  <a:fillRect b="-2201"/>
                </a:stretch>
              </a:blipFill>
            </p:spPr>
            <p:txBody>
              <a:bodyPr/>
              <a:lstStyle/>
              <a:p>
                <a:r>
                  <a:rPr lang="en-US">
                    <a:noFill/>
                  </a:rPr>
                  <a:t> </a:t>
                </a:r>
              </a:p>
            </p:txBody>
          </p:sp>
        </mc:Fallback>
      </mc:AlternateContent>
    </p:spTree>
    <p:extLst>
      <p:ext uri="{BB962C8B-B14F-4D97-AF65-F5344CB8AC3E}">
        <p14:creationId xmlns:p14="http://schemas.microsoft.com/office/powerpoint/2010/main" val="203678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dissolve">
                                      <p:cBhvr>
                                        <p:cTn id="12" dur="500"/>
                                        <p:tgtEl>
                                          <p:spTgt spid="6">
                                            <p:txEl>
                                              <p:pRg st="0" end="0"/>
                                            </p:txEl>
                                          </p:spTgt>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dissolve">
                                      <p:cBhvr>
                                        <p:cTn id="16" dur="500"/>
                                        <p:tgtEl>
                                          <p:spTgt spid="6">
                                            <p:txEl>
                                              <p:pRg st="1" end="1"/>
                                            </p:txEl>
                                          </p:spTgt>
                                        </p:tgtEl>
                                      </p:cBhvr>
                                    </p:animEffect>
                                  </p:childTnLst>
                                </p:cTn>
                              </p:par>
                            </p:childTnLst>
                          </p:cTn>
                        </p:par>
                        <p:par>
                          <p:cTn id="17" fill="hold">
                            <p:stCondLst>
                              <p:cond delay="1000"/>
                            </p:stCondLst>
                            <p:childTnLst>
                              <p:par>
                                <p:cTn id="18" presetID="9" presetClass="entr" presetSubtype="0" fill="hold" nodeType="after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dissolve">
                                      <p:cBhvr>
                                        <p:cTn id="20" dur="500"/>
                                        <p:tgtEl>
                                          <p:spTgt spid="6">
                                            <p:txEl>
                                              <p:pRg st="2" end="2"/>
                                            </p:txEl>
                                          </p:spTgt>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dissolve">
                                      <p:cBhvr>
                                        <p:cTn id="24" dur="500"/>
                                        <p:tgtEl>
                                          <p:spTgt spid="6">
                                            <p:txEl>
                                              <p:pRg st="3" end="3"/>
                                            </p:txEl>
                                          </p:spTgt>
                                        </p:tgtEl>
                                      </p:cBhvr>
                                    </p:animEffect>
                                  </p:childTnLst>
                                </p:cTn>
                              </p:par>
                            </p:childTnLst>
                          </p:cTn>
                        </p:par>
                        <p:par>
                          <p:cTn id="25" fill="hold">
                            <p:stCondLst>
                              <p:cond delay="2000"/>
                            </p:stCondLst>
                            <p:childTnLst>
                              <p:par>
                                <p:cTn id="26" presetID="9" presetClass="entr" presetSubtype="0" fill="hold"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dissolve">
                                      <p:cBhvr>
                                        <p:cTn id="28" dur="500"/>
                                        <p:tgtEl>
                                          <p:spTgt spid="6">
                                            <p:txEl>
                                              <p:pRg st="4" end="4"/>
                                            </p:txEl>
                                          </p:spTgt>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dissolve">
                                      <p:cBhvr>
                                        <p:cTn id="32" dur="500"/>
                                        <p:tgtEl>
                                          <p:spTgt spid="6">
                                            <p:txEl>
                                              <p:pRg st="5" end="5"/>
                                            </p:txEl>
                                          </p:spTgt>
                                        </p:tgtEl>
                                      </p:cBhvr>
                                    </p:animEffect>
                                  </p:childTnLst>
                                </p:cTn>
                              </p:par>
                            </p:childTnLst>
                          </p:cTn>
                        </p:par>
                        <p:par>
                          <p:cTn id="33" fill="hold">
                            <p:stCondLst>
                              <p:cond delay="3000"/>
                            </p:stCondLst>
                            <p:childTnLst>
                              <p:par>
                                <p:cTn id="34" presetID="9" presetClass="entr" presetSubtype="0" fill="hold"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dissolv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algn="ctr">
              <a:lnSpc>
                <a:spcPct val="150000"/>
              </a:lnSpc>
              <a:spcAft>
                <a:spcPts val="1000"/>
              </a:spcAft>
            </a:pPr>
            <a:r>
              <a:rPr lang="vi-VN" sz="3200" b="1" dirty="0">
                <a:latin typeface="UTM Avo" panose="02040603050506020204" pitchFamily="18" charset="0"/>
                <a:ea typeface="Calibri" panose="020F0502020204030204" pitchFamily="34" charset="0"/>
                <a:cs typeface="Times New Roman" panose="02020603050405020304" pitchFamily="18" charset="0"/>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5" name="TextBox 4">
            <a:extLst>
              <a:ext uri="{FF2B5EF4-FFF2-40B4-BE49-F238E27FC236}">
                <a16:creationId xmlns:a16="http://schemas.microsoft.com/office/drawing/2014/main" id="{FCC59AC4-055B-1FD9-7C2F-237284BA296D}"/>
              </a:ext>
            </a:extLst>
          </p:cNvPr>
          <p:cNvSpPr txBox="1"/>
          <p:nvPr/>
        </p:nvSpPr>
        <p:spPr>
          <a:xfrm>
            <a:off x="1800489" y="1563059"/>
            <a:ext cx="8940800" cy="1473801"/>
          </a:xfrm>
          <a:prstGeom prst="rect">
            <a:avLst/>
          </a:prstGeom>
          <a:noFill/>
        </p:spPr>
        <p:txBody>
          <a:bodyPr wrap="square">
            <a:spAutoFit/>
          </a:bodyPr>
          <a:lstStyle/>
          <a:p>
            <a:pPr algn="ctr">
              <a:lnSpc>
                <a:spcPct val="150000"/>
              </a:lnSpc>
              <a:spcAft>
                <a:spcPts val="1000"/>
              </a:spcAft>
            </a:pPr>
            <a:r>
              <a:rPr lang="vi-VN" sz="3200" b="1" dirty="0">
                <a:latin typeface="UTM Avo" panose="02040603050506020204" pitchFamily="18" charset="0"/>
                <a:ea typeface="Calibri" panose="020F0502020204030204" pitchFamily="34" charset="0"/>
                <a:cs typeface="Times New Roman" panose="02020603050405020304" pitchFamily="18" charset="0"/>
              </a:rPr>
              <a:t>Những điều đó giúp ích gì cho em trong cuộc sống hằng ngày?</a:t>
            </a:r>
          </a:p>
        </p:txBody>
      </p:sp>
    </p:spTree>
    <p:extLst>
      <p:ext uri="{BB962C8B-B14F-4D97-AF65-F5344CB8AC3E}">
        <p14:creationId xmlns:p14="http://schemas.microsoft.com/office/powerpoint/2010/main" val="16517243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2" name="Google Shape;192;p6">
            <a:hlinkClick r:id="rId4"/>
            <a:extLst>
              <a:ext uri="{FF2B5EF4-FFF2-40B4-BE49-F238E27FC236}">
                <a16:creationId xmlns:a16="http://schemas.microsoft.com/office/drawing/2014/main" id="{56695D4D-726E-FE21-34A0-CCC8AD2D40AF}"/>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87338" y="2162361"/>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85921" y="2162361"/>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3010726" y="2293873"/>
            <a:ext cx="2295940" cy="958660"/>
          </a:xfrm>
          <a:prstGeom prst="rect">
            <a:avLst/>
          </a:prstGeom>
          <a:noFill/>
        </p:spPr>
        <p:txBody>
          <a:bodyPr wrap="square" rtlCol="0">
            <a:spAutoFit/>
          </a:bodyPr>
          <a:lstStyle/>
          <a:p>
            <a:pPr algn="ctr">
              <a:lnSpc>
                <a:spcPct val="150000"/>
              </a:lnSpc>
            </a:pPr>
            <a:r>
              <a:rPr lang="en-US" sz="2000" dirty="0">
                <a:latin typeface="UTM Avo" panose="02040603050506020204" pitchFamily="18" charset="0"/>
                <a:ea typeface="Calibri" panose="020F0502020204030204" pitchFamily="34" charset="0"/>
              </a:rPr>
              <a:t>Ôn </a:t>
            </a:r>
            <a:r>
              <a:rPr lang="en-US" sz="2000" dirty="0" err="1">
                <a:latin typeface="UTM Avo" panose="02040603050506020204" pitchFamily="18" charset="0"/>
                <a:ea typeface="Calibri" panose="020F0502020204030204" pitchFamily="34" charset="0"/>
              </a:rPr>
              <a:t>tập</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kiến</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thức</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đã</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học</a:t>
            </a:r>
            <a:endParaRPr lang="en-US" sz="2000" dirty="0">
              <a:latin typeface="UTM Avo" panose="02040603050506020204" pitchFamily="18" charset="0"/>
              <a:ea typeface="Calibri" panose="020F0502020204030204" pitchFamily="34" charset="0"/>
            </a:endParaRPr>
          </a:p>
        </p:txBody>
      </p:sp>
      <p:sp>
        <p:nvSpPr>
          <p:cNvPr id="15" name="TextBox 14">
            <a:extLst>
              <a:ext uri="{FF2B5EF4-FFF2-40B4-BE49-F238E27FC236}">
                <a16:creationId xmlns:a16="http://schemas.microsoft.com/office/drawing/2014/main" id="{120C22F3-1D2F-D176-A30B-05C34ECD1318}"/>
              </a:ext>
            </a:extLst>
          </p:cNvPr>
          <p:cNvSpPr txBox="1"/>
          <p:nvPr/>
        </p:nvSpPr>
        <p:spPr>
          <a:xfrm>
            <a:off x="6932814" y="2268310"/>
            <a:ext cx="2295940" cy="958596"/>
          </a:xfrm>
          <a:prstGeom prst="rect">
            <a:avLst/>
          </a:prstGeom>
          <a:noFill/>
        </p:spPr>
        <p:txBody>
          <a:bodyPr wrap="square" rtlCol="0">
            <a:spAutoFit/>
          </a:bodyPr>
          <a:lstStyle/>
          <a:p>
            <a:pPr algn="ctr">
              <a:lnSpc>
                <a:spcPct val="150000"/>
              </a:lnSpc>
            </a:pPr>
            <a:r>
              <a:rPr lang="en-US" sz="2000" dirty="0">
                <a:effectLst/>
                <a:latin typeface="UTM Avo" panose="02040603050506020204" pitchFamily="18" charset="0"/>
                <a:ea typeface="Calibri" panose="020F0502020204030204" pitchFamily="34" charset="0"/>
                <a:cs typeface="Times New Roman" panose="02020603050405020304" pitchFamily="18" charset="0"/>
              </a:rPr>
              <a:t>Hoàn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thành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tập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vi-VN" sz="2000" dirty="0">
                <a:effectLst/>
                <a:latin typeface="UTM Avo" panose="02040603050506020204" pitchFamily="18" charset="0"/>
                <a:ea typeface="Calibri" panose="020F0502020204030204" pitchFamily="34" charset="0"/>
                <a:cs typeface="Times New Roman" panose="02020603050405020304" pitchFamily="18" charset="0"/>
              </a:rPr>
              <a:t>V</a:t>
            </a:r>
            <a:r>
              <a:rPr lang="en-US" sz="2000" dirty="0">
                <a:effectLst/>
                <a:latin typeface="UTM Avo" panose="02040603050506020204" pitchFamily="18" charset="0"/>
                <a:ea typeface="Calibri" panose="020F0502020204030204" pitchFamily="34" charset="0"/>
                <a:cs typeface="Times New Roman" panose="02020603050405020304" pitchFamily="18" charset="0"/>
              </a:rPr>
              <a:t>BT</a:t>
            </a:r>
            <a:endParaRPr lang="en-VN" sz="20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68811" y="3358481"/>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614399" y="3353609"/>
            <a:ext cx="932769" cy="9327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696</Words>
  <Application>Microsoft Office PowerPoint</Application>
  <PresentationFormat>Widescreen</PresentationFormat>
  <Paragraphs>160</Paragraphs>
  <Slides>21</Slides>
  <Notes>19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21</vt:i4>
      </vt:variant>
    </vt:vector>
  </HeadingPairs>
  <TitlesOfParts>
    <vt:vector size="30" baseType="lpstr">
      <vt:lpstr>UTM Avo</vt:lpstr>
      <vt:lpstr>Arial</vt:lpstr>
      <vt:lpstr>Calibri</vt:lpstr>
      <vt:lpstr>Cambria Math</vt:lpstr>
      <vt:lpstr>Calibri Light</vt:lpstr>
      <vt:lpstr>1_Office Theme</vt:lpstr>
      <vt:lpstr>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16</cp:revision>
  <dcterms:created xsi:type="dcterms:W3CDTF">2023-10-24T04:45:10Z</dcterms:created>
  <dcterms:modified xsi:type="dcterms:W3CDTF">2023-11-01T06:58:42Z</dcterms:modified>
</cp:coreProperties>
</file>