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</p:sldMasterIdLst>
  <p:notesMasterIdLst>
    <p:notesMasterId r:id="rId18"/>
  </p:notesMasterIdLst>
  <p:sldIdLst>
    <p:sldId id="256" r:id="rId3"/>
    <p:sldId id="316" r:id="rId4"/>
    <p:sldId id="317" r:id="rId5"/>
    <p:sldId id="260" r:id="rId6"/>
    <p:sldId id="264" r:id="rId7"/>
    <p:sldId id="330" r:id="rId8"/>
    <p:sldId id="331" r:id="rId9"/>
    <p:sldId id="338" r:id="rId10"/>
    <p:sldId id="333" r:id="rId11"/>
    <p:sldId id="339" r:id="rId12"/>
    <p:sldId id="340" r:id="rId13"/>
    <p:sldId id="263" r:id="rId14"/>
    <p:sldId id="328" r:id="rId15"/>
    <p:sldId id="279" r:id="rId16"/>
    <p:sldId id="28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Paytone One" panose="020B0604020202020204" charset="0"/>
      <p:regular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ng.nv2510hung.nv2510" initials="hh" lastIdx="1" clrIdx="0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724"/>
    <a:srgbClr val="6B9693"/>
    <a:srgbClr val="7DB3AF"/>
    <a:srgbClr val="FFFAF7"/>
    <a:srgbClr val="318252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commentAuthors" Target="commentAuthors.xml"/><Relationship Id="rId8" Type="http://schemas.openxmlformats.org/officeDocument/2006/relationships/slide" Target="slides/slide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27T11:10:27.349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2" name="Google Shape;54;p1">
            <a:extLst>
              <a:ext uri="{FF2B5EF4-FFF2-40B4-BE49-F238E27FC236}">
                <a16:creationId xmlns:a16="http://schemas.microsoft.com/office/drawing/2014/main" id="{056087D5-95E9-C2E4-3134-93B67E4FC504}"/>
              </a:ext>
            </a:extLst>
          </p:cNvPr>
          <p:cNvSpPr txBox="1">
            <a:spLocks/>
          </p:cNvSpPr>
          <p:nvPr/>
        </p:nvSpPr>
        <p:spPr>
          <a:xfrm>
            <a:off x="0" y="1576857"/>
            <a:ext cx="12192000" cy="3704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10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vi-VN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</a:t>
            </a:r>
            <a:endParaRPr lang="en-US" sz="5200" b="1" kern="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vi-VN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Luyện tập tả cây cối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BFF842-F0A3-D2B7-D3F5-4551F860914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529DD230-C88F-69F9-8FCF-D14ABB96D6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4FE7AB-FAFC-C35D-CA83-7DFE557B0C8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230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92;p2">
            <a:extLst>
              <a:ext uri="{FF2B5EF4-FFF2-40B4-BE49-F238E27FC236}">
                <a16:creationId xmlns:a16="http://schemas.microsoft.com/office/drawing/2014/main" id="{7D97487D-C51A-5959-54D2-82F707EBD59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911" y="2973205"/>
            <a:ext cx="3634946" cy="22580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3;p2">
            <a:extLst>
              <a:ext uri="{FF2B5EF4-FFF2-40B4-BE49-F238E27FC236}">
                <a16:creationId xmlns:a16="http://schemas.microsoft.com/office/drawing/2014/main" id="{6D3E934C-581D-CFFD-6B41-91CBD79D1234}"/>
              </a:ext>
            </a:extLst>
          </p:cNvPr>
          <p:cNvSpPr txBox="1"/>
          <p:nvPr/>
        </p:nvSpPr>
        <p:spPr>
          <a:xfrm>
            <a:off x="2743200" y="1554307"/>
            <a:ext cx="6705600" cy="6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Các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em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cùng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quan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sát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những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bức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tranh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chụp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cây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cối</a:t>
            </a:r>
            <a:r>
              <a:rPr lang="en-US" sz="2800" b="1" dirty="0"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.</a:t>
            </a:r>
            <a:endParaRPr sz="2800" b="1" dirty="0"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Google Shape;594;p2">
            <a:extLst>
              <a:ext uri="{FF2B5EF4-FFF2-40B4-BE49-F238E27FC236}">
                <a16:creationId xmlns:a16="http://schemas.microsoft.com/office/drawing/2014/main" id="{024E818F-5F38-A66D-7208-4C5DE0A0075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5874" y="3922339"/>
            <a:ext cx="3920252" cy="2617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95;p2">
            <a:extLst>
              <a:ext uri="{FF2B5EF4-FFF2-40B4-BE49-F238E27FC236}">
                <a16:creationId xmlns:a16="http://schemas.microsoft.com/office/drawing/2014/main" id="{DDD9878A-1CAF-5CF6-9145-8502F2E4EE0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0385" y="2846180"/>
            <a:ext cx="3768178" cy="2512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62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40DAFB8-1D5F-7580-2F47-BD30268BEE9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0208A02C-20C9-386D-FAE9-228D909D5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B86F0C-187B-39AD-A357-433171DCEA0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1238;p6">
            <a:extLst>
              <a:ext uri="{FF2B5EF4-FFF2-40B4-BE49-F238E27FC236}">
                <a16:creationId xmlns:a16="http://schemas.microsoft.com/office/drawing/2014/main" id="{0E86F619-1B18-8828-E144-BFC97679D212}"/>
              </a:ext>
            </a:extLst>
          </p:cNvPr>
          <p:cNvSpPr/>
          <p:nvPr/>
        </p:nvSpPr>
        <p:spPr>
          <a:xfrm flipH="1">
            <a:off x="278133" y="3958134"/>
            <a:ext cx="681867" cy="294133"/>
          </a:xfrm>
          <a:custGeom>
            <a:avLst/>
            <a:gdLst/>
            <a:ahLst/>
            <a:cxnLst/>
            <a:rect l="l" t="t" r="r" b="b"/>
            <a:pathLst>
              <a:path w="20456" h="8824" extrusionOk="0">
                <a:moveTo>
                  <a:pt x="9823" y="1"/>
                </a:moveTo>
                <a:cubicBezTo>
                  <a:pt x="8796" y="1"/>
                  <a:pt x="7959" y="837"/>
                  <a:pt x="7959" y="1874"/>
                </a:cubicBezTo>
                <a:cubicBezTo>
                  <a:pt x="7959" y="1883"/>
                  <a:pt x="7959" y="1892"/>
                  <a:pt x="7959" y="1902"/>
                </a:cubicBezTo>
                <a:cubicBezTo>
                  <a:pt x="7868" y="1892"/>
                  <a:pt x="7777" y="1883"/>
                  <a:pt x="7677" y="1883"/>
                </a:cubicBezTo>
                <a:cubicBezTo>
                  <a:pt x="7458" y="1883"/>
                  <a:pt x="7240" y="1911"/>
                  <a:pt x="7031" y="1956"/>
                </a:cubicBezTo>
                <a:cubicBezTo>
                  <a:pt x="6503" y="1529"/>
                  <a:pt x="5830" y="1283"/>
                  <a:pt x="5103" y="1283"/>
                </a:cubicBezTo>
                <a:cubicBezTo>
                  <a:pt x="3402" y="1283"/>
                  <a:pt x="2019" y="2666"/>
                  <a:pt x="2019" y="4366"/>
                </a:cubicBezTo>
                <a:cubicBezTo>
                  <a:pt x="2019" y="4903"/>
                  <a:pt x="2156" y="5412"/>
                  <a:pt x="2401" y="5849"/>
                </a:cubicBezTo>
                <a:cubicBezTo>
                  <a:pt x="2201" y="6122"/>
                  <a:pt x="2074" y="6449"/>
                  <a:pt x="2047" y="6813"/>
                </a:cubicBezTo>
                <a:cubicBezTo>
                  <a:pt x="1828" y="6586"/>
                  <a:pt x="1528" y="6440"/>
                  <a:pt x="1192" y="6440"/>
                </a:cubicBezTo>
                <a:cubicBezTo>
                  <a:pt x="537" y="6440"/>
                  <a:pt x="0" y="6977"/>
                  <a:pt x="0" y="7632"/>
                </a:cubicBezTo>
                <a:cubicBezTo>
                  <a:pt x="0" y="8286"/>
                  <a:pt x="537" y="8823"/>
                  <a:pt x="1192" y="8823"/>
                </a:cubicBezTo>
                <a:cubicBezTo>
                  <a:pt x="1737" y="8823"/>
                  <a:pt x="2192" y="8450"/>
                  <a:pt x="2329" y="7950"/>
                </a:cubicBezTo>
                <a:cubicBezTo>
                  <a:pt x="2656" y="8468"/>
                  <a:pt x="3238" y="8814"/>
                  <a:pt x="3893" y="8814"/>
                </a:cubicBezTo>
                <a:lnTo>
                  <a:pt x="16981" y="8814"/>
                </a:lnTo>
                <a:cubicBezTo>
                  <a:pt x="17482" y="8814"/>
                  <a:pt x="17936" y="8605"/>
                  <a:pt x="18273" y="8286"/>
                </a:cubicBezTo>
                <a:cubicBezTo>
                  <a:pt x="18491" y="8605"/>
                  <a:pt x="18855" y="8823"/>
                  <a:pt x="19264" y="8823"/>
                </a:cubicBezTo>
                <a:cubicBezTo>
                  <a:pt x="19919" y="8823"/>
                  <a:pt x="20456" y="8286"/>
                  <a:pt x="20456" y="7632"/>
                </a:cubicBezTo>
                <a:cubicBezTo>
                  <a:pt x="20456" y="6977"/>
                  <a:pt x="19919" y="6440"/>
                  <a:pt x="19264" y="6440"/>
                </a:cubicBezTo>
                <a:cubicBezTo>
                  <a:pt x="19101" y="6440"/>
                  <a:pt x="18937" y="6476"/>
                  <a:pt x="18791" y="6540"/>
                </a:cubicBezTo>
                <a:cubicBezTo>
                  <a:pt x="18609" y="5712"/>
                  <a:pt x="17864" y="5094"/>
                  <a:pt x="16981" y="5094"/>
                </a:cubicBezTo>
                <a:cubicBezTo>
                  <a:pt x="16918" y="5094"/>
                  <a:pt x="16845" y="5094"/>
                  <a:pt x="16781" y="5103"/>
                </a:cubicBezTo>
                <a:cubicBezTo>
                  <a:pt x="16781" y="5058"/>
                  <a:pt x="16790" y="5012"/>
                  <a:pt x="16790" y="4958"/>
                </a:cubicBezTo>
                <a:cubicBezTo>
                  <a:pt x="16790" y="3757"/>
                  <a:pt x="15808" y="2784"/>
                  <a:pt x="14607" y="2784"/>
                </a:cubicBezTo>
                <a:cubicBezTo>
                  <a:pt x="13980" y="2784"/>
                  <a:pt x="13407" y="3048"/>
                  <a:pt x="13016" y="3484"/>
                </a:cubicBezTo>
                <a:cubicBezTo>
                  <a:pt x="12943" y="3448"/>
                  <a:pt x="12870" y="3430"/>
                  <a:pt x="12797" y="3402"/>
                </a:cubicBezTo>
                <a:cubicBezTo>
                  <a:pt x="12797" y="3402"/>
                  <a:pt x="12797" y="3393"/>
                  <a:pt x="12797" y="3384"/>
                </a:cubicBezTo>
                <a:cubicBezTo>
                  <a:pt x="12797" y="2747"/>
                  <a:pt x="12297" y="2238"/>
                  <a:pt x="11670" y="2202"/>
                </a:cubicBezTo>
                <a:cubicBezTo>
                  <a:pt x="11688" y="2102"/>
                  <a:pt x="11697" y="1983"/>
                  <a:pt x="11697" y="1874"/>
                </a:cubicBezTo>
                <a:cubicBezTo>
                  <a:pt x="11697" y="837"/>
                  <a:pt x="10860" y="1"/>
                  <a:pt x="9823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2" name="Google Shape;1239;p6">
            <a:extLst>
              <a:ext uri="{FF2B5EF4-FFF2-40B4-BE49-F238E27FC236}">
                <a16:creationId xmlns:a16="http://schemas.microsoft.com/office/drawing/2014/main" id="{E75D9365-996A-856F-7B25-18F593D164E2}"/>
              </a:ext>
            </a:extLst>
          </p:cNvPr>
          <p:cNvSpPr/>
          <p:nvPr/>
        </p:nvSpPr>
        <p:spPr>
          <a:xfrm flipH="1">
            <a:off x="10979968" y="2562300"/>
            <a:ext cx="972633" cy="419333"/>
          </a:xfrm>
          <a:custGeom>
            <a:avLst/>
            <a:gdLst/>
            <a:ahLst/>
            <a:cxnLst/>
            <a:rect l="l" t="t" r="r" b="b"/>
            <a:pathLst>
              <a:path w="29179" h="12580" extrusionOk="0">
                <a:moveTo>
                  <a:pt x="14016" y="1"/>
                </a:moveTo>
                <a:cubicBezTo>
                  <a:pt x="12543" y="1"/>
                  <a:pt x="11342" y="1192"/>
                  <a:pt x="11342" y="2666"/>
                </a:cubicBezTo>
                <a:cubicBezTo>
                  <a:pt x="11342" y="2675"/>
                  <a:pt x="11351" y="2693"/>
                  <a:pt x="11351" y="2702"/>
                </a:cubicBezTo>
                <a:cubicBezTo>
                  <a:pt x="11215" y="2693"/>
                  <a:pt x="11088" y="2684"/>
                  <a:pt x="10951" y="2684"/>
                </a:cubicBezTo>
                <a:cubicBezTo>
                  <a:pt x="10633" y="2684"/>
                  <a:pt x="10324" y="2720"/>
                  <a:pt x="10023" y="2784"/>
                </a:cubicBezTo>
                <a:cubicBezTo>
                  <a:pt x="9268" y="2184"/>
                  <a:pt x="8323" y="1820"/>
                  <a:pt x="7277" y="1820"/>
                </a:cubicBezTo>
                <a:cubicBezTo>
                  <a:pt x="4848" y="1820"/>
                  <a:pt x="2874" y="3793"/>
                  <a:pt x="2874" y="6222"/>
                </a:cubicBezTo>
                <a:cubicBezTo>
                  <a:pt x="2874" y="6995"/>
                  <a:pt x="3074" y="7714"/>
                  <a:pt x="3420" y="8341"/>
                </a:cubicBezTo>
                <a:cubicBezTo>
                  <a:pt x="3129" y="8732"/>
                  <a:pt x="2947" y="9205"/>
                  <a:pt x="2911" y="9715"/>
                </a:cubicBezTo>
                <a:cubicBezTo>
                  <a:pt x="2602" y="9387"/>
                  <a:pt x="2174" y="9187"/>
                  <a:pt x="1692" y="9187"/>
                </a:cubicBezTo>
                <a:cubicBezTo>
                  <a:pt x="755" y="9187"/>
                  <a:pt x="0" y="9951"/>
                  <a:pt x="0" y="10879"/>
                </a:cubicBezTo>
                <a:cubicBezTo>
                  <a:pt x="0" y="11816"/>
                  <a:pt x="755" y="12580"/>
                  <a:pt x="1692" y="12580"/>
                </a:cubicBezTo>
                <a:cubicBezTo>
                  <a:pt x="2465" y="12580"/>
                  <a:pt x="3120" y="12052"/>
                  <a:pt x="3320" y="11333"/>
                </a:cubicBezTo>
                <a:cubicBezTo>
                  <a:pt x="3784" y="12070"/>
                  <a:pt x="4612" y="12561"/>
                  <a:pt x="5558" y="12561"/>
                </a:cubicBezTo>
                <a:lnTo>
                  <a:pt x="24221" y="12561"/>
                </a:lnTo>
                <a:cubicBezTo>
                  <a:pt x="24940" y="12561"/>
                  <a:pt x="25595" y="12279"/>
                  <a:pt x="26068" y="11816"/>
                </a:cubicBezTo>
                <a:cubicBezTo>
                  <a:pt x="26377" y="12270"/>
                  <a:pt x="26895" y="12580"/>
                  <a:pt x="27487" y="12580"/>
                </a:cubicBezTo>
                <a:cubicBezTo>
                  <a:pt x="28414" y="12580"/>
                  <a:pt x="29178" y="11816"/>
                  <a:pt x="29178" y="10879"/>
                </a:cubicBezTo>
                <a:cubicBezTo>
                  <a:pt x="29178" y="9951"/>
                  <a:pt x="28414" y="9187"/>
                  <a:pt x="27487" y="9187"/>
                </a:cubicBezTo>
                <a:cubicBezTo>
                  <a:pt x="27241" y="9187"/>
                  <a:pt x="27014" y="9242"/>
                  <a:pt x="26813" y="9333"/>
                </a:cubicBezTo>
                <a:cubicBezTo>
                  <a:pt x="26550" y="8141"/>
                  <a:pt x="25486" y="7259"/>
                  <a:pt x="24221" y="7259"/>
                </a:cubicBezTo>
                <a:cubicBezTo>
                  <a:pt x="24130" y="7259"/>
                  <a:pt x="24030" y="7259"/>
                  <a:pt x="23939" y="7268"/>
                </a:cubicBezTo>
                <a:cubicBezTo>
                  <a:pt x="23939" y="7204"/>
                  <a:pt x="23948" y="7141"/>
                  <a:pt x="23948" y="7077"/>
                </a:cubicBezTo>
                <a:cubicBezTo>
                  <a:pt x="23948" y="5358"/>
                  <a:pt x="22557" y="3966"/>
                  <a:pt x="20838" y="3966"/>
                </a:cubicBezTo>
                <a:cubicBezTo>
                  <a:pt x="19937" y="3966"/>
                  <a:pt x="19128" y="4348"/>
                  <a:pt x="18555" y="4958"/>
                </a:cubicBezTo>
                <a:cubicBezTo>
                  <a:pt x="18455" y="4921"/>
                  <a:pt x="18355" y="4885"/>
                  <a:pt x="18246" y="4849"/>
                </a:cubicBezTo>
                <a:cubicBezTo>
                  <a:pt x="18246" y="4839"/>
                  <a:pt x="18255" y="4839"/>
                  <a:pt x="18255" y="4830"/>
                </a:cubicBezTo>
                <a:cubicBezTo>
                  <a:pt x="18255" y="3921"/>
                  <a:pt x="17536" y="3184"/>
                  <a:pt x="16636" y="3139"/>
                </a:cubicBezTo>
                <a:cubicBezTo>
                  <a:pt x="16663" y="2984"/>
                  <a:pt x="16681" y="2829"/>
                  <a:pt x="16681" y="2666"/>
                </a:cubicBezTo>
                <a:cubicBezTo>
                  <a:pt x="16681" y="1192"/>
                  <a:pt x="15490" y="1"/>
                  <a:pt x="14016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03" name="Google Shape;1240;p6">
            <a:extLst>
              <a:ext uri="{FF2B5EF4-FFF2-40B4-BE49-F238E27FC236}">
                <a16:creationId xmlns:a16="http://schemas.microsoft.com/office/drawing/2014/main" id="{A5EC89D2-AA9C-914A-7998-C16AE892B5F3}"/>
              </a:ext>
            </a:extLst>
          </p:cNvPr>
          <p:cNvSpPr/>
          <p:nvPr/>
        </p:nvSpPr>
        <p:spPr>
          <a:xfrm>
            <a:off x="4314315" y="1386561"/>
            <a:ext cx="3563369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628F31"/>
                </a:solidFill>
                <a:latin typeface="UTM Avo" panose="02040603050506020204" pitchFamily="18" charset="0"/>
                <a:cs typeface="Arial"/>
                <a:sym typeface="Arial"/>
              </a:rPr>
              <a:t>LẬP DÀN Ý</a:t>
            </a:r>
            <a:endParaRPr sz="3200" b="1" kern="0" dirty="0">
              <a:solidFill>
                <a:srgbClr val="628F3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404" name="Google Shape;1241;p6">
            <a:extLst>
              <a:ext uri="{FF2B5EF4-FFF2-40B4-BE49-F238E27FC236}">
                <a16:creationId xmlns:a16="http://schemas.microsoft.com/office/drawing/2014/main" id="{4682FEE0-FCFE-E701-4F3A-8FCA0340C285}"/>
              </a:ext>
            </a:extLst>
          </p:cNvPr>
          <p:cNvGrpSpPr/>
          <p:nvPr/>
        </p:nvGrpSpPr>
        <p:grpSpPr>
          <a:xfrm>
            <a:off x="1328680" y="2242468"/>
            <a:ext cx="9534639" cy="4344245"/>
            <a:chOff x="225083" y="6895"/>
            <a:chExt cx="5990594" cy="4046719"/>
          </a:xfrm>
        </p:grpSpPr>
        <p:sp>
          <p:nvSpPr>
            <p:cNvPr id="405" name="Google Shape;1242;p6">
              <a:extLst>
                <a:ext uri="{FF2B5EF4-FFF2-40B4-BE49-F238E27FC236}">
                  <a16:creationId xmlns:a16="http://schemas.microsoft.com/office/drawing/2014/main" id="{AEB85573-1110-A588-7EAD-BC57EDEDBE28}"/>
                </a:ext>
              </a:extLst>
            </p:cNvPr>
            <p:cNvSpPr/>
            <p:nvPr/>
          </p:nvSpPr>
          <p:spPr>
            <a:xfrm rot="5400000">
              <a:off x="56181" y="179289"/>
              <a:ext cx="1126024" cy="788217"/>
            </a:xfrm>
            <a:prstGeom prst="chevron">
              <a:avLst>
                <a:gd name="adj" fmla="val 50000"/>
              </a:avLst>
            </a:prstGeom>
            <a:solidFill>
              <a:srgbClr val="A2D363"/>
            </a:solidFill>
            <a:ln w="25400" cap="flat" cmpd="sng">
              <a:solidFill>
                <a:srgbClr val="A2D3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6" name="Google Shape;1243;p6">
              <a:extLst>
                <a:ext uri="{FF2B5EF4-FFF2-40B4-BE49-F238E27FC236}">
                  <a16:creationId xmlns:a16="http://schemas.microsoft.com/office/drawing/2014/main" id="{8FAA010E-7E04-2ED4-588B-DB742608F963}"/>
                </a:ext>
              </a:extLst>
            </p:cNvPr>
            <p:cNvSpPr txBox="1"/>
            <p:nvPr/>
          </p:nvSpPr>
          <p:spPr>
            <a:xfrm>
              <a:off x="225085" y="573394"/>
              <a:ext cx="788217" cy="3378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33" tIns="15233" rIns="15233" bIns="152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DAF8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1</a:t>
              </a:r>
              <a:endPara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DAF8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7" name="Google Shape;1244;p6">
              <a:extLst>
                <a:ext uri="{FF2B5EF4-FFF2-40B4-BE49-F238E27FC236}">
                  <a16:creationId xmlns:a16="http://schemas.microsoft.com/office/drawing/2014/main" id="{93EFF359-6CAE-6B5D-BEBA-C7C75BB84098}"/>
                </a:ext>
              </a:extLst>
            </p:cNvPr>
            <p:cNvSpPr/>
            <p:nvPr/>
          </p:nvSpPr>
          <p:spPr>
            <a:xfrm rot="5400000">
              <a:off x="3220284" y="-2181080"/>
              <a:ext cx="731915" cy="510786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AF8FF">
                <a:alpha val="89803"/>
              </a:srgbClr>
            </a:solidFill>
            <a:ln w="25400" cap="flat" cmpd="sng">
              <a:solidFill>
                <a:srgbClr val="A2D3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8" name="Google Shape;1245;p6">
              <a:extLst>
                <a:ext uri="{FF2B5EF4-FFF2-40B4-BE49-F238E27FC236}">
                  <a16:creationId xmlns:a16="http://schemas.microsoft.com/office/drawing/2014/main" id="{2F89C019-32D3-8AB7-4CAF-39A4A95F6C76}"/>
                </a:ext>
              </a:extLst>
            </p:cNvPr>
            <p:cNvSpPr txBox="1"/>
            <p:nvPr/>
          </p:nvSpPr>
          <p:spPr>
            <a:xfrm>
              <a:off x="1032310" y="42623"/>
              <a:ext cx="5072136" cy="66045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170667" tIns="15233" rIns="15233" bIns="15233" anchor="ctr" anchorCtr="0">
              <a:noAutofit/>
            </a:bodyPr>
            <a:lstStyle/>
            <a:p>
              <a:pPr marL="228594" marR="0" lvl="1" indent="-228594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Viết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về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gì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?: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Tả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một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(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hoặc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ăn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quả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bóng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mát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lương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thực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cảnh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). 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9" name="Google Shape;1246;p6">
              <a:extLst>
                <a:ext uri="{FF2B5EF4-FFF2-40B4-BE49-F238E27FC236}">
                  <a16:creationId xmlns:a16="http://schemas.microsoft.com/office/drawing/2014/main" id="{2977F312-EEAD-DA11-9DAE-A9229CC3BA35}"/>
                </a:ext>
              </a:extLst>
            </p:cNvPr>
            <p:cNvSpPr/>
            <p:nvPr/>
          </p:nvSpPr>
          <p:spPr>
            <a:xfrm rot="5400000">
              <a:off x="-424579" y="1638129"/>
              <a:ext cx="2087547" cy="788217"/>
            </a:xfrm>
            <a:prstGeom prst="chevron">
              <a:avLst>
                <a:gd name="adj" fmla="val 50000"/>
              </a:avLst>
            </a:prstGeom>
            <a:solidFill>
              <a:srgbClr val="81C630"/>
            </a:solidFill>
            <a:ln w="25400" cap="flat" cmpd="sng">
              <a:solidFill>
                <a:srgbClr val="81C6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0" name="Google Shape;1247;p6">
              <a:extLst>
                <a:ext uri="{FF2B5EF4-FFF2-40B4-BE49-F238E27FC236}">
                  <a16:creationId xmlns:a16="http://schemas.microsoft.com/office/drawing/2014/main" id="{6A9F4AE1-5D59-12E6-40E8-DA5F29256419}"/>
                </a:ext>
              </a:extLst>
            </p:cNvPr>
            <p:cNvSpPr txBox="1"/>
            <p:nvPr/>
          </p:nvSpPr>
          <p:spPr>
            <a:xfrm>
              <a:off x="225085" y="1382574"/>
              <a:ext cx="788217" cy="1299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33" tIns="15233" rIns="15233" bIns="152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DAF8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2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DAF8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1" name="Google Shape;1248;p6">
              <a:extLst>
                <a:ext uri="{FF2B5EF4-FFF2-40B4-BE49-F238E27FC236}">
                  <a16:creationId xmlns:a16="http://schemas.microsoft.com/office/drawing/2014/main" id="{8A45EDEE-668A-B173-C9B2-20635601A5FC}"/>
                </a:ext>
              </a:extLst>
            </p:cNvPr>
            <p:cNvSpPr/>
            <p:nvPr/>
          </p:nvSpPr>
          <p:spPr>
            <a:xfrm rot="5400000">
              <a:off x="2747828" y="-748120"/>
              <a:ext cx="1694392" cy="515214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6">
                <a:lumMod val="20000"/>
                <a:lumOff val="80000"/>
                <a:alpha val="89803"/>
              </a:schemeClr>
            </a:solidFill>
            <a:ln w="25400" cap="flat" cmpd="sng">
              <a:solidFill>
                <a:srgbClr val="81C6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2" name="Google Shape;1249;p6">
              <a:extLst>
                <a:ext uri="{FF2B5EF4-FFF2-40B4-BE49-F238E27FC236}">
                  <a16:creationId xmlns:a16="http://schemas.microsoft.com/office/drawing/2014/main" id="{CEDB4712-2632-DDAA-8FD6-D1044F688D2C}"/>
                </a:ext>
              </a:extLst>
            </p:cNvPr>
            <p:cNvSpPr txBox="1"/>
            <p:nvPr/>
          </p:nvSpPr>
          <p:spPr>
            <a:xfrm>
              <a:off x="1018949" y="1016486"/>
              <a:ext cx="5069432" cy="15289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67" tIns="15233" rIns="15233" bIns="15233" anchor="ctr" anchorCtr="0">
              <a:noAutofit/>
            </a:bodyPr>
            <a:lstStyle/>
            <a:p>
              <a:pPr marL="228594" marR="0" lvl="1" indent="-228594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Sử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dụng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sơ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đồ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tư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duy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: </a:t>
              </a:r>
              <a:endPara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457189" marR="0" lvl="2" indent="-228594" defTabSz="914400" eaLnBrk="1" fontAlgn="auto" latinLnBrk="0" hangingPunct="1">
                <a:spcBef>
                  <a:spcPts val="36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Viết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ra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giấy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bất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kì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từ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nào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thể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hiện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suy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nghĩ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hoặc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kết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quả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quan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sát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của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em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(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từ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khoá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). 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457189" marR="0" lvl="2" indent="-228594" defTabSz="914400" eaLnBrk="1" fontAlgn="auto" latinLnBrk="0" hangingPunct="1">
                <a:spcBef>
                  <a:spcPts val="36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Sắp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xếp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ý.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3" name="Google Shape;1250;p6">
              <a:extLst>
                <a:ext uri="{FF2B5EF4-FFF2-40B4-BE49-F238E27FC236}">
                  <a16:creationId xmlns:a16="http://schemas.microsoft.com/office/drawing/2014/main" id="{4269D515-9B40-7768-3DAE-38D447A0D9CD}"/>
                </a:ext>
              </a:extLst>
            </p:cNvPr>
            <p:cNvSpPr/>
            <p:nvPr/>
          </p:nvSpPr>
          <p:spPr>
            <a:xfrm rot="5400000">
              <a:off x="56181" y="3096493"/>
              <a:ext cx="1126024" cy="788217"/>
            </a:xfrm>
            <a:prstGeom prst="chevron">
              <a:avLst>
                <a:gd name="adj" fmla="val 50000"/>
              </a:avLst>
            </a:prstGeom>
            <a:solidFill>
              <a:srgbClr val="7BB82A"/>
            </a:solidFill>
            <a:ln w="25400" cap="flat" cmpd="sng">
              <a:solidFill>
                <a:srgbClr val="7BB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4" name="Google Shape;1251;p6">
              <a:extLst>
                <a:ext uri="{FF2B5EF4-FFF2-40B4-BE49-F238E27FC236}">
                  <a16:creationId xmlns:a16="http://schemas.microsoft.com/office/drawing/2014/main" id="{2A1D0D7C-B4F4-320F-61EB-FE5125994796}"/>
                </a:ext>
              </a:extLst>
            </p:cNvPr>
            <p:cNvSpPr txBox="1"/>
            <p:nvPr/>
          </p:nvSpPr>
          <p:spPr>
            <a:xfrm>
              <a:off x="225083" y="3514505"/>
              <a:ext cx="788217" cy="3378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33" tIns="15233" rIns="15233" bIns="152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DAF8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3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DAF8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5" name="Google Shape;1252;p6">
              <a:extLst>
                <a:ext uri="{FF2B5EF4-FFF2-40B4-BE49-F238E27FC236}">
                  <a16:creationId xmlns:a16="http://schemas.microsoft.com/office/drawing/2014/main" id="{1726C4EE-7F0C-638B-2A96-EADFE68012FA}"/>
                </a:ext>
              </a:extLst>
            </p:cNvPr>
            <p:cNvSpPr/>
            <p:nvPr/>
          </p:nvSpPr>
          <p:spPr>
            <a:xfrm rot="5400000">
              <a:off x="3260734" y="711793"/>
              <a:ext cx="731915" cy="5177971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6">
                <a:lumMod val="20000"/>
                <a:lumOff val="80000"/>
                <a:alpha val="89803"/>
              </a:schemeClr>
            </a:solidFill>
            <a:ln w="25400" cap="flat" cmpd="sng">
              <a:solidFill>
                <a:srgbClr val="7BB8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6" name="Google Shape;1253;p6">
              <a:extLst>
                <a:ext uri="{FF2B5EF4-FFF2-40B4-BE49-F238E27FC236}">
                  <a16:creationId xmlns:a16="http://schemas.microsoft.com/office/drawing/2014/main" id="{72F376A6-CA46-619D-3275-46B31215954A}"/>
                </a:ext>
              </a:extLst>
            </p:cNvPr>
            <p:cNvSpPr txBox="1"/>
            <p:nvPr/>
          </p:nvSpPr>
          <p:spPr>
            <a:xfrm>
              <a:off x="1037707" y="2970550"/>
              <a:ext cx="5142242" cy="6604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67" tIns="15233" rIns="15233" bIns="15233" anchor="ctr" anchorCtr="0">
              <a:noAutofit/>
            </a:bodyPr>
            <a:lstStyle/>
            <a:p>
              <a:pPr marL="228594" marR="0" lvl="1" indent="-228594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Lập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dàn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ý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dựa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cấu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tạo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của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văn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tả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cối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đã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học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238;p6">
            <a:extLst>
              <a:ext uri="{FF2B5EF4-FFF2-40B4-BE49-F238E27FC236}">
                <a16:creationId xmlns:a16="http://schemas.microsoft.com/office/drawing/2014/main" id="{86D1B098-83CF-AD69-5CF2-ADCDCF5841F6}"/>
              </a:ext>
            </a:extLst>
          </p:cNvPr>
          <p:cNvSpPr/>
          <p:nvPr/>
        </p:nvSpPr>
        <p:spPr>
          <a:xfrm flipH="1">
            <a:off x="278133" y="3958134"/>
            <a:ext cx="681867" cy="294133"/>
          </a:xfrm>
          <a:custGeom>
            <a:avLst/>
            <a:gdLst/>
            <a:ahLst/>
            <a:cxnLst/>
            <a:rect l="l" t="t" r="r" b="b"/>
            <a:pathLst>
              <a:path w="20456" h="8824" extrusionOk="0">
                <a:moveTo>
                  <a:pt x="9823" y="1"/>
                </a:moveTo>
                <a:cubicBezTo>
                  <a:pt x="8796" y="1"/>
                  <a:pt x="7959" y="837"/>
                  <a:pt x="7959" y="1874"/>
                </a:cubicBezTo>
                <a:cubicBezTo>
                  <a:pt x="7959" y="1883"/>
                  <a:pt x="7959" y="1892"/>
                  <a:pt x="7959" y="1902"/>
                </a:cubicBezTo>
                <a:cubicBezTo>
                  <a:pt x="7868" y="1892"/>
                  <a:pt x="7777" y="1883"/>
                  <a:pt x="7677" y="1883"/>
                </a:cubicBezTo>
                <a:cubicBezTo>
                  <a:pt x="7458" y="1883"/>
                  <a:pt x="7240" y="1911"/>
                  <a:pt x="7031" y="1956"/>
                </a:cubicBezTo>
                <a:cubicBezTo>
                  <a:pt x="6503" y="1529"/>
                  <a:pt x="5830" y="1283"/>
                  <a:pt x="5103" y="1283"/>
                </a:cubicBezTo>
                <a:cubicBezTo>
                  <a:pt x="3402" y="1283"/>
                  <a:pt x="2019" y="2666"/>
                  <a:pt x="2019" y="4366"/>
                </a:cubicBezTo>
                <a:cubicBezTo>
                  <a:pt x="2019" y="4903"/>
                  <a:pt x="2156" y="5412"/>
                  <a:pt x="2401" y="5849"/>
                </a:cubicBezTo>
                <a:cubicBezTo>
                  <a:pt x="2201" y="6122"/>
                  <a:pt x="2074" y="6449"/>
                  <a:pt x="2047" y="6813"/>
                </a:cubicBezTo>
                <a:cubicBezTo>
                  <a:pt x="1828" y="6586"/>
                  <a:pt x="1528" y="6440"/>
                  <a:pt x="1192" y="6440"/>
                </a:cubicBezTo>
                <a:cubicBezTo>
                  <a:pt x="537" y="6440"/>
                  <a:pt x="0" y="6977"/>
                  <a:pt x="0" y="7632"/>
                </a:cubicBezTo>
                <a:cubicBezTo>
                  <a:pt x="0" y="8286"/>
                  <a:pt x="537" y="8823"/>
                  <a:pt x="1192" y="8823"/>
                </a:cubicBezTo>
                <a:cubicBezTo>
                  <a:pt x="1737" y="8823"/>
                  <a:pt x="2192" y="8450"/>
                  <a:pt x="2329" y="7950"/>
                </a:cubicBezTo>
                <a:cubicBezTo>
                  <a:pt x="2656" y="8468"/>
                  <a:pt x="3238" y="8814"/>
                  <a:pt x="3893" y="8814"/>
                </a:cubicBezTo>
                <a:lnTo>
                  <a:pt x="16981" y="8814"/>
                </a:lnTo>
                <a:cubicBezTo>
                  <a:pt x="17482" y="8814"/>
                  <a:pt x="17936" y="8605"/>
                  <a:pt x="18273" y="8286"/>
                </a:cubicBezTo>
                <a:cubicBezTo>
                  <a:pt x="18491" y="8605"/>
                  <a:pt x="18855" y="8823"/>
                  <a:pt x="19264" y="8823"/>
                </a:cubicBezTo>
                <a:cubicBezTo>
                  <a:pt x="19919" y="8823"/>
                  <a:pt x="20456" y="8286"/>
                  <a:pt x="20456" y="7632"/>
                </a:cubicBezTo>
                <a:cubicBezTo>
                  <a:pt x="20456" y="6977"/>
                  <a:pt x="19919" y="6440"/>
                  <a:pt x="19264" y="6440"/>
                </a:cubicBezTo>
                <a:cubicBezTo>
                  <a:pt x="19101" y="6440"/>
                  <a:pt x="18937" y="6476"/>
                  <a:pt x="18791" y="6540"/>
                </a:cubicBezTo>
                <a:cubicBezTo>
                  <a:pt x="18609" y="5712"/>
                  <a:pt x="17864" y="5094"/>
                  <a:pt x="16981" y="5094"/>
                </a:cubicBezTo>
                <a:cubicBezTo>
                  <a:pt x="16918" y="5094"/>
                  <a:pt x="16845" y="5094"/>
                  <a:pt x="16781" y="5103"/>
                </a:cubicBezTo>
                <a:cubicBezTo>
                  <a:pt x="16781" y="5058"/>
                  <a:pt x="16790" y="5012"/>
                  <a:pt x="16790" y="4958"/>
                </a:cubicBezTo>
                <a:cubicBezTo>
                  <a:pt x="16790" y="3757"/>
                  <a:pt x="15808" y="2784"/>
                  <a:pt x="14607" y="2784"/>
                </a:cubicBezTo>
                <a:cubicBezTo>
                  <a:pt x="13980" y="2784"/>
                  <a:pt x="13407" y="3048"/>
                  <a:pt x="13016" y="3484"/>
                </a:cubicBezTo>
                <a:cubicBezTo>
                  <a:pt x="12943" y="3448"/>
                  <a:pt x="12870" y="3430"/>
                  <a:pt x="12797" y="3402"/>
                </a:cubicBezTo>
                <a:cubicBezTo>
                  <a:pt x="12797" y="3402"/>
                  <a:pt x="12797" y="3393"/>
                  <a:pt x="12797" y="3384"/>
                </a:cubicBezTo>
                <a:cubicBezTo>
                  <a:pt x="12797" y="2747"/>
                  <a:pt x="12297" y="2238"/>
                  <a:pt x="11670" y="2202"/>
                </a:cubicBezTo>
                <a:cubicBezTo>
                  <a:pt x="11688" y="2102"/>
                  <a:pt x="11697" y="1983"/>
                  <a:pt x="11697" y="1874"/>
                </a:cubicBezTo>
                <a:cubicBezTo>
                  <a:pt x="11697" y="837"/>
                  <a:pt x="10860" y="1"/>
                  <a:pt x="9823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239;p6">
            <a:extLst>
              <a:ext uri="{FF2B5EF4-FFF2-40B4-BE49-F238E27FC236}">
                <a16:creationId xmlns:a16="http://schemas.microsoft.com/office/drawing/2014/main" id="{124DE397-7AD1-EF00-0C09-2A7F4DAA5730}"/>
              </a:ext>
            </a:extLst>
          </p:cNvPr>
          <p:cNvSpPr/>
          <p:nvPr/>
        </p:nvSpPr>
        <p:spPr>
          <a:xfrm flipH="1">
            <a:off x="10979968" y="2562300"/>
            <a:ext cx="972633" cy="419333"/>
          </a:xfrm>
          <a:custGeom>
            <a:avLst/>
            <a:gdLst/>
            <a:ahLst/>
            <a:cxnLst/>
            <a:rect l="l" t="t" r="r" b="b"/>
            <a:pathLst>
              <a:path w="29179" h="12580" extrusionOk="0">
                <a:moveTo>
                  <a:pt x="14016" y="1"/>
                </a:moveTo>
                <a:cubicBezTo>
                  <a:pt x="12543" y="1"/>
                  <a:pt x="11342" y="1192"/>
                  <a:pt x="11342" y="2666"/>
                </a:cubicBezTo>
                <a:cubicBezTo>
                  <a:pt x="11342" y="2675"/>
                  <a:pt x="11351" y="2693"/>
                  <a:pt x="11351" y="2702"/>
                </a:cubicBezTo>
                <a:cubicBezTo>
                  <a:pt x="11215" y="2693"/>
                  <a:pt x="11088" y="2684"/>
                  <a:pt x="10951" y="2684"/>
                </a:cubicBezTo>
                <a:cubicBezTo>
                  <a:pt x="10633" y="2684"/>
                  <a:pt x="10324" y="2720"/>
                  <a:pt x="10023" y="2784"/>
                </a:cubicBezTo>
                <a:cubicBezTo>
                  <a:pt x="9268" y="2184"/>
                  <a:pt x="8323" y="1820"/>
                  <a:pt x="7277" y="1820"/>
                </a:cubicBezTo>
                <a:cubicBezTo>
                  <a:pt x="4848" y="1820"/>
                  <a:pt x="2874" y="3793"/>
                  <a:pt x="2874" y="6222"/>
                </a:cubicBezTo>
                <a:cubicBezTo>
                  <a:pt x="2874" y="6995"/>
                  <a:pt x="3074" y="7714"/>
                  <a:pt x="3420" y="8341"/>
                </a:cubicBezTo>
                <a:cubicBezTo>
                  <a:pt x="3129" y="8732"/>
                  <a:pt x="2947" y="9205"/>
                  <a:pt x="2911" y="9715"/>
                </a:cubicBezTo>
                <a:cubicBezTo>
                  <a:pt x="2602" y="9387"/>
                  <a:pt x="2174" y="9187"/>
                  <a:pt x="1692" y="9187"/>
                </a:cubicBezTo>
                <a:cubicBezTo>
                  <a:pt x="755" y="9187"/>
                  <a:pt x="0" y="9951"/>
                  <a:pt x="0" y="10879"/>
                </a:cubicBezTo>
                <a:cubicBezTo>
                  <a:pt x="0" y="11816"/>
                  <a:pt x="755" y="12580"/>
                  <a:pt x="1692" y="12580"/>
                </a:cubicBezTo>
                <a:cubicBezTo>
                  <a:pt x="2465" y="12580"/>
                  <a:pt x="3120" y="12052"/>
                  <a:pt x="3320" y="11333"/>
                </a:cubicBezTo>
                <a:cubicBezTo>
                  <a:pt x="3784" y="12070"/>
                  <a:pt x="4612" y="12561"/>
                  <a:pt x="5558" y="12561"/>
                </a:cubicBezTo>
                <a:lnTo>
                  <a:pt x="24221" y="12561"/>
                </a:lnTo>
                <a:cubicBezTo>
                  <a:pt x="24940" y="12561"/>
                  <a:pt x="25595" y="12279"/>
                  <a:pt x="26068" y="11816"/>
                </a:cubicBezTo>
                <a:cubicBezTo>
                  <a:pt x="26377" y="12270"/>
                  <a:pt x="26895" y="12580"/>
                  <a:pt x="27487" y="12580"/>
                </a:cubicBezTo>
                <a:cubicBezTo>
                  <a:pt x="28414" y="12580"/>
                  <a:pt x="29178" y="11816"/>
                  <a:pt x="29178" y="10879"/>
                </a:cubicBezTo>
                <a:cubicBezTo>
                  <a:pt x="29178" y="9951"/>
                  <a:pt x="28414" y="9187"/>
                  <a:pt x="27487" y="9187"/>
                </a:cubicBezTo>
                <a:cubicBezTo>
                  <a:pt x="27241" y="9187"/>
                  <a:pt x="27014" y="9242"/>
                  <a:pt x="26813" y="9333"/>
                </a:cubicBezTo>
                <a:cubicBezTo>
                  <a:pt x="26550" y="8141"/>
                  <a:pt x="25486" y="7259"/>
                  <a:pt x="24221" y="7259"/>
                </a:cubicBezTo>
                <a:cubicBezTo>
                  <a:pt x="24130" y="7259"/>
                  <a:pt x="24030" y="7259"/>
                  <a:pt x="23939" y="7268"/>
                </a:cubicBezTo>
                <a:cubicBezTo>
                  <a:pt x="23939" y="7204"/>
                  <a:pt x="23948" y="7141"/>
                  <a:pt x="23948" y="7077"/>
                </a:cubicBezTo>
                <a:cubicBezTo>
                  <a:pt x="23948" y="5358"/>
                  <a:pt x="22557" y="3966"/>
                  <a:pt x="20838" y="3966"/>
                </a:cubicBezTo>
                <a:cubicBezTo>
                  <a:pt x="19937" y="3966"/>
                  <a:pt x="19128" y="4348"/>
                  <a:pt x="18555" y="4958"/>
                </a:cubicBezTo>
                <a:cubicBezTo>
                  <a:pt x="18455" y="4921"/>
                  <a:pt x="18355" y="4885"/>
                  <a:pt x="18246" y="4849"/>
                </a:cubicBezTo>
                <a:cubicBezTo>
                  <a:pt x="18246" y="4839"/>
                  <a:pt x="18255" y="4839"/>
                  <a:pt x="18255" y="4830"/>
                </a:cubicBezTo>
                <a:cubicBezTo>
                  <a:pt x="18255" y="3921"/>
                  <a:pt x="17536" y="3184"/>
                  <a:pt x="16636" y="3139"/>
                </a:cubicBezTo>
                <a:cubicBezTo>
                  <a:pt x="16663" y="2984"/>
                  <a:pt x="16681" y="2829"/>
                  <a:pt x="16681" y="2666"/>
                </a:cubicBezTo>
                <a:cubicBezTo>
                  <a:pt x="16681" y="1192"/>
                  <a:pt x="15490" y="1"/>
                  <a:pt x="14016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240;p6">
            <a:extLst>
              <a:ext uri="{FF2B5EF4-FFF2-40B4-BE49-F238E27FC236}">
                <a16:creationId xmlns:a16="http://schemas.microsoft.com/office/drawing/2014/main" id="{2745B4D0-9A30-DDFF-6F90-064BCD1512AF}"/>
              </a:ext>
            </a:extLst>
          </p:cNvPr>
          <p:cNvSpPr/>
          <p:nvPr/>
        </p:nvSpPr>
        <p:spPr>
          <a:xfrm>
            <a:off x="4314315" y="1386561"/>
            <a:ext cx="3563369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628F31"/>
                </a:solidFill>
                <a:latin typeface="UTM Avo" panose="02040603050506020204" pitchFamily="18" charset="0"/>
                <a:cs typeface="Arial"/>
                <a:sym typeface="Arial"/>
              </a:rPr>
              <a:t>LẬP DÀN Ý</a:t>
            </a:r>
            <a:endParaRPr sz="3200" b="1" kern="0" dirty="0">
              <a:solidFill>
                <a:srgbClr val="628F3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D21E42B-686E-9176-762A-11C7E3378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69" y="2072233"/>
            <a:ext cx="8628862" cy="43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0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7;p8">
            <a:extLst>
              <a:ext uri="{FF2B5EF4-FFF2-40B4-BE49-F238E27FC236}">
                <a16:creationId xmlns:a16="http://schemas.microsoft.com/office/drawing/2014/main" id="{0DCCCFCE-911A-C993-99E4-E4CEC3F60ACF}"/>
              </a:ext>
            </a:extLst>
          </p:cNvPr>
          <p:cNvSpPr/>
          <p:nvPr/>
        </p:nvSpPr>
        <p:spPr>
          <a:xfrm flipH="1">
            <a:off x="10730168" y="1281476"/>
            <a:ext cx="859267" cy="374133"/>
          </a:xfrm>
          <a:custGeom>
            <a:avLst/>
            <a:gdLst/>
            <a:ahLst/>
            <a:cxnLst/>
            <a:rect l="l" t="t" r="r" b="b"/>
            <a:pathLst>
              <a:path w="25778" h="11224" extrusionOk="0">
                <a:moveTo>
                  <a:pt x="14535" y="0"/>
                </a:moveTo>
                <a:cubicBezTo>
                  <a:pt x="12816" y="0"/>
                  <a:pt x="11425" y="1383"/>
                  <a:pt x="11425" y="3102"/>
                </a:cubicBezTo>
                <a:cubicBezTo>
                  <a:pt x="11425" y="3193"/>
                  <a:pt x="11434" y="3284"/>
                  <a:pt x="11443" y="3375"/>
                </a:cubicBezTo>
                <a:cubicBezTo>
                  <a:pt x="11215" y="3284"/>
                  <a:pt x="10979" y="3229"/>
                  <a:pt x="10715" y="3229"/>
                </a:cubicBezTo>
                <a:cubicBezTo>
                  <a:pt x="10206" y="3229"/>
                  <a:pt x="9751" y="3429"/>
                  <a:pt x="9415" y="3766"/>
                </a:cubicBezTo>
                <a:cubicBezTo>
                  <a:pt x="8741" y="3156"/>
                  <a:pt x="7859" y="2774"/>
                  <a:pt x="6886" y="2774"/>
                </a:cubicBezTo>
                <a:cubicBezTo>
                  <a:pt x="4812" y="2774"/>
                  <a:pt x="3130" y="4457"/>
                  <a:pt x="3130" y="6531"/>
                </a:cubicBezTo>
                <a:cubicBezTo>
                  <a:pt x="3130" y="6640"/>
                  <a:pt x="3139" y="6749"/>
                  <a:pt x="3148" y="6858"/>
                </a:cubicBezTo>
                <a:cubicBezTo>
                  <a:pt x="2875" y="6749"/>
                  <a:pt x="2584" y="6685"/>
                  <a:pt x="2275" y="6685"/>
                </a:cubicBezTo>
                <a:cubicBezTo>
                  <a:pt x="1019" y="6685"/>
                  <a:pt x="1" y="7704"/>
                  <a:pt x="1" y="8950"/>
                </a:cubicBezTo>
                <a:cubicBezTo>
                  <a:pt x="1" y="10205"/>
                  <a:pt x="1019" y="11224"/>
                  <a:pt x="2275" y="11224"/>
                </a:cubicBezTo>
                <a:lnTo>
                  <a:pt x="18228" y="11224"/>
                </a:lnTo>
                <a:cubicBezTo>
                  <a:pt x="19483" y="11224"/>
                  <a:pt x="20493" y="10205"/>
                  <a:pt x="20493" y="8950"/>
                </a:cubicBezTo>
                <a:cubicBezTo>
                  <a:pt x="20493" y="8104"/>
                  <a:pt x="20029" y="7367"/>
                  <a:pt x="19347" y="6976"/>
                </a:cubicBezTo>
                <a:lnTo>
                  <a:pt x="23903" y="6976"/>
                </a:lnTo>
                <a:cubicBezTo>
                  <a:pt x="24940" y="6976"/>
                  <a:pt x="25777" y="6140"/>
                  <a:pt x="25777" y="5103"/>
                </a:cubicBezTo>
                <a:cubicBezTo>
                  <a:pt x="25777" y="4066"/>
                  <a:pt x="24940" y="3229"/>
                  <a:pt x="23903" y="3229"/>
                </a:cubicBezTo>
                <a:cubicBezTo>
                  <a:pt x="23840" y="3229"/>
                  <a:pt x="23767" y="3229"/>
                  <a:pt x="23703" y="3238"/>
                </a:cubicBezTo>
                <a:cubicBezTo>
                  <a:pt x="23703" y="3193"/>
                  <a:pt x="23712" y="3147"/>
                  <a:pt x="23712" y="3102"/>
                </a:cubicBezTo>
                <a:cubicBezTo>
                  <a:pt x="23712" y="1883"/>
                  <a:pt x="22730" y="901"/>
                  <a:pt x="21511" y="901"/>
                </a:cubicBezTo>
                <a:cubicBezTo>
                  <a:pt x="20875" y="901"/>
                  <a:pt x="20302" y="1173"/>
                  <a:pt x="19902" y="1610"/>
                </a:cubicBezTo>
                <a:cubicBezTo>
                  <a:pt x="19492" y="1446"/>
                  <a:pt x="19047" y="1355"/>
                  <a:pt x="18574" y="1355"/>
                </a:cubicBezTo>
                <a:cubicBezTo>
                  <a:pt x="18110" y="1355"/>
                  <a:pt x="17664" y="1446"/>
                  <a:pt x="17246" y="1601"/>
                </a:cubicBezTo>
                <a:cubicBezTo>
                  <a:pt x="16718" y="646"/>
                  <a:pt x="15699" y="0"/>
                  <a:pt x="14535" y="0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1419;p8">
            <a:extLst>
              <a:ext uri="{FF2B5EF4-FFF2-40B4-BE49-F238E27FC236}">
                <a16:creationId xmlns:a16="http://schemas.microsoft.com/office/drawing/2014/main" id="{B1E45C2B-982C-A9E7-35A4-563305D446B3}"/>
              </a:ext>
            </a:extLst>
          </p:cNvPr>
          <p:cNvSpPr/>
          <p:nvPr/>
        </p:nvSpPr>
        <p:spPr>
          <a:xfrm flipH="1">
            <a:off x="166935" y="5258760"/>
            <a:ext cx="1153333" cy="502400"/>
          </a:xfrm>
          <a:custGeom>
            <a:avLst/>
            <a:gdLst/>
            <a:ahLst/>
            <a:cxnLst/>
            <a:rect l="l" t="t" r="r" b="b"/>
            <a:pathLst>
              <a:path w="34600" h="15072" extrusionOk="0">
                <a:moveTo>
                  <a:pt x="19501" y="1"/>
                </a:moveTo>
                <a:cubicBezTo>
                  <a:pt x="17200" y="1"/>
                  <a:pt x="15336" y="1866"/>
                  <a:pt x="15336" y="4167"/>
                </a:cubicBezTo>
                <a:cubicBezTo>
                  <a:pt x="15336" y="4294"/>
                  <a:pt x="15345" y="4412"/>
                  <a:pt x="15354" y="4540"/>
                </a:cubicBezTo>
                <a:cubicBezTo>
                  <a:pt x="15054" y="4412"/>
                  <a:pt x="14726" y="4339"/>
                  <a:pt x="14381" y="4339"/>
                </a:cubicBezTo>
                <a:cubicBezTo>
                  <a:pt x="13698" y="4339"/>
                  <a:pt x="13089" y="4612"/>
                  <a:pt x="12634" y="5058"/>
                </a:cubicBezTo>
                <a:cubicBezTo>
                  <a:pt x="11734" y="4239"/>
                  <a:pt x="10551" y="3730"/>
                  <a:pt x="9242" y="3730"/>
                </a:cubicBezTo>
                <a:cubicBezTo>
                  <a:pt x="6459" y="3730"/>
                  <a:pt x="4203" y="5986"/>
                  <a:pt x="4203" y="8769"/>
                </a:cubicBezTo>
                <a:cubicBezTo>
                  <a:pt x="4203" y="8924"/>
                  <a:pt x="4212" y="9069"/>
                  <a:pt x="4221" y="9215"/>
                </a:cubicBezTo>
                <a:cubicBezTo>
                  <a:pt x="3866" y="9060"/>
                  <a:pt x="3466" y="8978"/>
                  <a:pt x="3048" y="8978"/>
                </a:cubicBezTo>
                <a:cubicBezTo>
                  <a:pt x="1365" y="8978"/>
                  <a:pt x="1" y="10342"/>
                  <a:pt x="1" y="12025"/>
                </a:cubicBezTo>
                <a:cubicBezTo>
                  <a:pt x="1" y="13708"/>
                  <a:pt x="1365" y="15072"/>
                  <a:pt x="3048" y="15072"/>
                </a:cubicBezTo>
                <a:lnTo>
                  <a:pt x="24458" y="15072"/>
                </a:lnTo>
                <a:cubicBezTo>
                  <a:pt x="26141" y="15072"/>
                  <a:pt x="27505" y="13708"/>
                  <a:pt x="27505" y="12025"/>
                </a:cubicBezTo>
                <a:cubicBezTo>
                  <a:pt x="27505" y="10888"/>
                  <a:pt x="26878" y="9897"/>
                  <a:pt x="25959" y="9378"/>
                </a:cubicBezTo>
                <a:lnTo>
                  <a:pt x="32080" y="9378"/>
                </a:lnTo>
                <a:cubicBezTo>
                  <a:pt x="33472" y="9378"/>
                  <a:pt x="34600" y="8250"/>
                  <a:pt x="34600" y="6859"/>
                </a:cubicBezTo>
                <a:cubicBezTo>
                  <a:pt x="34600" y="5467"/>
                  <a:pt x="33472" y="4339"/>
                  <a:pt x="32080" y="4339"/>
                </a:cubicBezTo>
                <a:cubicBezTo>
                  <a:pt x="31989" y="4339"/>
                  <a:pt x="31898" y="4349"/>
                  <a:pt x="31807" y="4358"/>
                </a:cubicBezTo>
                <a:cubicBezTo>
                  <a:pt x="31816" y="4294"/>
                  <a:pt x="31826" y="4230"/>
                  <a:pt x="31826" y="4167"/>
                </a:cubicBezTo>
                <a:cubicBezTo>
                  <a:pt x="31826" y="2539"/>
                  <a:pt x="30498" y="1220"/>
                  <a:pt x="28870" y="1220"/>
                </a:cubicBezTo>
                <a:cubicBezTo>
                  <a:pt x="28015" y="1220"/>
                  <a:pt x="27251" y="1584"/>
                  <a:pt x="26714" y="2166"/>
                </a:cubicBezTo>
                <a:cubicBezTo>
                  <a:pt x="26159" y="1947"/>
                  <a:pt x="25559" y="1829"/>
                  <a:pt x="24922" y="1829"/>
                </a:cubicBezTo>
                <a:cubicBezTo>
                  <a:pt x="24295" y="1829"/>
                  <a:pt x="23703" y="1947"/>
                  <a:pt x="23149" y="2157"/>
                </a:cubicBezTo>
                <a:cubicBezTo>
                  <a:pt x="22439" y="874"/>
                  <a:pt x="21075" y="1"/>
                  <a:pt x="19501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606;p8">
            <a:extLst>
              <a:ext uri="{FF2B5EF4-FFF2-40B4-BE49-F238E27FC236}">
                <a16:creationId xmlns:a16="http://schemas.microsoft.com/office/drawing/2014/main" id="{1EFFB684-4E2A-796B-6178-63601BAD0866}"/>
              </a:ext>
            </a:extLst>
          </p:cNvPr>
          <p:cNvSpPr/>
          <p:nvPr/>
        </p:nvSpPr>
        <p:spPr>
          <a:xfrm>
            <a:off x="4752469" y="1347859"/>
            <a:ext cx="2687061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rgbClr val="628F31"/>
                </a:solidFill>
                <a:latin typeface="UTM Avo" panose="02040603050506020204" pitchFamily="18" charset="0"/>
                <a:cs typeface="Arial"/>
                <a:sym typeface="Arial"/>
              </a:rPr>
              <a:t>MỞ BÀI </a:t>
            </a:r>
            <a:endParaRPr sz="3200" b="1" kern="0" dirty="0">
              <a:solidFill>
                <a:srgbClr val="628F3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7" name="Google Shape;1607;p8">
            <a:extLst>
              <a:ext uri="{FF2B5EF4-FFF2-40B4-BE49-F238E27FC236}">
                <a16:creationId xmlns:a16="http://schemas.microsoft.com/office/drawing/2014/main" id="{C21E160E-C74F-519D-5D31-827010D40A3E}"/>
              </a:ext>
            </a:extLst>
          </p:cNvPr>
          <p:cNvGrpSpPr/>
          <p:nvPr/>
        </p:nvGrpSpPr>
        <p:grpSpPr>
          <a:xfrm>
            <a:off x="753379" y="2568837"/>
            <a:ext cx="10686109" cy="3007686"/>
            <a:chOff x="-91913" y="511281"/>
            <a:chExt cx="8014582" cy="225576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8" name="Google Shape;1608;p8">
              <a:extLst>
                <a:ext uri="{FF2B5EF4-FFF2-40B4-BE49-F238E27FC236}">
                  <a16:creationId xmlns:a16="http://schemas.microsoft.com/office/drawing/2014/main" id="{B86FED58-AB76-5AA5-3F9C-959C4A2C142C}"/>
                </a:ext>
              </a:extLst>
            </p:cNvPr>
            <p:cNvSpPr/>
            <p:nvPr/>
          </p:nvSpPr>
          <p:spPr>
            <a:xfrm>
              <a:off x="-91912" y="511281"/>
              <a:ext cx="3914098" cy="2255764"/>
            </a:xfrm>
            <a:prstGeom prst="rect">
              <a:avLst/>
            </a:prstGeom>
            <a:grp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609;p8">
              <a:extLst>
                <a:ext uri="{FF2B5EF4-FFF2-40B4-BE49-F238E27FC236}">
                  <a16:creationId xmlns:a16="http://schemas.microsoft.com/office/drawing/2014/main" id="{1F5742E2-3B89-D17D-B9B3-8A43590A9FF8}"/>
                </a:ext>
              </a:extLst>
            </p:cNvPr>
            <p:cNvSpPr txBox="1"/>
            <p:nvPr/>
          </p:nvSpPr>
          <p:spPr>
            <a:xfrm>
              <a:off x="-91913" y="511281"/>
              <a:ext cx="3914098" cy="214444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1. Mở bài trực tiếp: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Giới thiệu đối tượng miêu tả của bài văn ngay ở câu mở đầu.</a:t>
              </a:r>
            </a:p>
          </p:txBody>
        </p:sp>
        <p:sp>
          <p:nvSpPr>
            <p:cNvPr id="17" name="Google Shape;1610;p8">
              <a:extLst>
                <a:ext uri="{FF2B5EF4-FFF2-40B4-BE49-F238E27FC236}">
                  <a16:creationId xmlns:a16="http://schemas.microsoft.com/office/drawing/2014/main" id="{ADD159E1-C0E7-4FFC-282F-C12167FF7092}"/>
                </a:ext>
              </a:extLst>
            </p:cNvPr>
            <p:cNvSpPr/>
            <p:nvPr/>
          </p:nvSpPr>
          <p:spPr>
            <a:xfrm>
              <a:off x="4008571" y="511281"/>
              <a:ext cx="3914098" cy="2255764"/>
            </a:xfrm>
            <a:prstGeom prst="rect">
              <a:avLst/>
            </a:prstGeom>
            <a:grp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611;p8">
              <a:extLst>
                <a:ext uri="{FF2B5EF4-FFF2-40B4-BE49-F238E27FC236}">
                  <a16:creationId xmlns:a16="http://schemas.microsoft.com/office/drawing/2014/main" id="{25A2ABF0-782E-3B2F-3211-3BA2484F046E}"/>
                </a:ext>
              </a:extLst>
            </p:cNvPr>
            <p:cNvSpPr txBox="1"/>
            <p:nvPr/>
          </p:nvSpPr>
          <p:spPr>
            <a:xfrm>
              <a:off x="4008571" y="511281"/>
              <a:ext cx="3914098" cy="214444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2. Mở bài gián tiếp: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ê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u các sự vật, hiện tượng khác để dẫn dắt người đọc đến đối tượng miêu tả của bài văn.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622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7;p8">
            <a:extLst>
              <a:ext uri="{FF2B5EF4-FFF2-40B4-BE49-F238E27FC236}">
                <a16:creationId xmlns:a16="http://schemas.microsoft.com/office/drawing/2014/main" id="{0DCCCFCE-911A-C993-99E4-E4CEC3F60ACF}"/>
              </a:ext>
            </a:extLst>
          </p:cNvPr>
          <p:cNvSpPr/>
          <p:nvPr/>
        </p:nvSpPr>
        <p:spPr>
          <a:xfrm flipH="1">
            <a:off x="10730168" y="1281476"/>
            <a:ext cx="859267" cy="374133"/>
          </a:xfrm>
          <a:custGeom>
            <a:avLst/>
            <a:gdLst/>
            <a:ahLst/>
            <a:cxnLst/>
            <a:rect l="l" t="t" r="r" b="b"/>
            <a:pathLst>
              <a:path w="25778" h="11224" extrusionOk="0">
                <a:moveTo>
                  <a:pt x="14535" y="0"/>
                </a:moveTo>
                <a:cubicBezTo>
                  <a:pt x="12816" y="0"/>
                  <a:pt x="11425" y="1383"/>
                  <a:pt x="11425" y="3102"/>
                </a:cubicBezTo>
                <a:cubicBezTo>
                  <a:pt x="11425" y="3193"/>
                  <a:pt x="11434" y="3284"/>
                  <a:pt x="11443" y="3375"/>
                </a:cubicBezTo>
                <a:cubicBezTo>
                  <a:pt x="11215" y="3284"/>
                  <a:pt x="10979" y="3229"/>
                  <a:pt x="10715" y="3229"/>
                </a:cubicBezTo>
                <a:cubicBezTo>
                  <a:pt x="10206" y="3229"/>
                  <a:pt x="9751" y="3429"/>
                  <a:pt x="9415" y="3766"/>
                </a:cubicBezTo>
                <a:cubicBezTo>
                  <a:pt x="8741" y="3156"/>
                  <a:pt x="7859" y="2774"/>
                  <a:pt x="6886" y="2774"/>
                </a:cubicBezTo>
                <a:cubicBezTo>
                  <a:pt x="4812" y="2774"/>
                  <a:pt x="3130" y="4457"/>
                  <a:pt x="3130" y="6531"/>
                </a:cubicBezTo>
                <a:cubicBezTo>
                  <a:pt x="3130" y="6640"/>
                  <a:pt x="3139" y="6749"/>
                  <a:pt x="3148" y="6858"/>
                </a:cubicBezTo>
                <a:cubicBezTo>
                  <a:pt x="2875" y="6749"/>
                  <a:pt x="2584" y="6685"/>
                  <a:pt x="2275" y="6685"/>
                </a:cubicBezTo>
                <a:cubicBezTo>
                  <a:pt x="1019" y="6685"/>
                  <a:pt x="1" y="7704"/>
                  <a:pt x="1" y="8950"/>
                </a:cubicBezTo>
                <a:cubicBezTo>
                  <a:pt x="1" y="10205"/>
                  <a:pt x="1019" y="11224"/>
                  <a:pt x="2275" y="11224"/>
                </a:cubicBezTo>
                <a:lnTo>
                  <a:pt x="18228" y="11224"/>
                </a:lnTo>
                <a:cubicBezTo>
                  <a:pt x="19483" y="11224"/>
                  <a:pt x="20493" y="10205"/>
                  <a:pt x="20493" y="8950"/>
                </a:cubicBezTo>
                <a:cubicBezTo>
                  <a:pt x="20493" y="8104"/>
                  <a:pt x="20029" y="7367"/>
                  <a:pt x="19347" y="6976"/>
                </a:cubicBezTo>
                <a:lnTo>
                  <a:pt x="23903" y="6976"/>
                </a:lnTo>
                <a:cubicBezTo>
                  <a:pt x="24940" y="6976"/>
                  <a:pt x="25777" y="6140"/>
                  <a:pt x="25777" y="5103"/>
                </a:cubicBezTo>
                <a:cubicBezTo>
                  <a:pt x="25777" y="4066"/>
                  <a:pt x="24940" y="3229"/>
                  <a:pt x="23903" y="3229"/>
                </a:cubicBezTo>
                <a:cubicBezTo>
                  <a:pt x="23840" y="3229"/>
                  <a:pt x="23767" y="3229"/>
                  <a:pt x="23703" y="3238"/>
                </a:cubicBezTo>
                <a:cubicBezTo>
                  <a:pt x="23703" y="3193"/>
                  <a:pt x="23712" y="3147"/>
                  <a:pt x="23712" y="3102"/>
                </a:cubicBezTo>
                <a:cubicBezTo>
                  <a:pt x="23712" y="1883"/>
                  <a:pt x="22730" y="901"/>
                  <a:pt x="21511" y="901"/>
                </a:cubicBezTo>
                <a:cubicBezTo>
                  <a:pt x="20875" y="901"/>
                  <a:pt x="20302" y="1173"/>
                  <a:pt x="19902" y="1610"/>
                </a:cubicBezTo>
                <a:cubicBezTo>
                  <a:pt x="19492" y="1446"/>
                  <a:pt x="19047" y="1355"/>
                  <a:pt x="18574" y="1355"/>
                </a:cubicBezTo>
                <a:cubicBezTo>
                  <a:pt x="18110" y="1355"/>
                  <a:pt x="17664" y="1446"/>
                  <a:pt x="17246" y="1601"/>
                </a:cubicBezTo>
                <a:cubicBezTo>
                  <a:pt x="16718" y="646"/>
                  <a:pt x="15699" y="0"/>
                  <a:pt x="14535" y="0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1419;p8">
            <a:extLst>
              <a:ext uri="{FF2B5EF4-FFF2-40B4-BE49-F238E27FC236}">
                <a16:creationId xmlns:a16="http://schemas.microsoft.com/office/drawing/2014/main" id="{B1E45C2B-982C-A9E7-35A4-563305D446B3}"/>
              </a:ext>
            </a:extLst>
          </p:cNvPr>
          <p:cNvSpPr/>
          <p:nvPr/>
        </p:nvSpPr>
        <p:spPr>
          <a:xfrm flipH="1">
            <a:off x="166935" y="5258760"/>
            <a:ext cx="1153333" cy="502400"/>
          </a:xfrm>
          <a:custGeom>
            <a:avLst/>
            <a:gdLst/>
            <a:ahLst/>
            <a:cxnLst/>
            <a:rect l="l" t="t" r="r" b="b"/>
            <a:pathLst>
              <a:path w="34600" h="15072" extrusionOk="0">
                <a:moveTo>
                  <a:pt x="19501" y="1"/>
                </a:moveTo>
                <a:cubicBezTo>
                  <a:pt x="17200" y="1"/>
                  <a:pt x="15336" y="1866"/>
                  <a:pt x="15336" y="4167"/>
                </a:cubicBezTo>
                <a:cubicBezTo>
                  <a:pt x="15336" y="4294"/>
                  <a:pt x="15345" y="4412"/>
                  <a:pt x="15354" y="4540"/>
                </a:cubicBezTo>
                <a:cubicBezTo>
                  <a:pt x="15054" y="4412"/>
                  <a:pt x="14726" y="4339"/>
                  <a:pt x="14381" y="4339"/>
                </a:cubicBezTo>
                <a:cubicBezTo>
                  <a:pt x="13698" y="4339"/>
                  <a:pt x="13089" y="4612"/>
                  <a:pt x="12634" y="5058"/>
                </a:cubicBezTo>
                <a:cubicBezTo>
                  <a:pt x="11734" y="4239"/>
                  <a:pt x="10551" y="3730"/>
                  <a:pt x="9242" y="3730"/>
                </a:cubicBezTo>
                <a:cubicBezTo>
                  <a:pt x="6459" y="3730"/>
                  <a:pt x="4203" y="5986"/>
                  <a:pt x="4203" y="8769"/>
                </a:cubicBezTo>
                <a:cubicBezTo>
                  <a:pt x="4203" y="8924"/>
                  <a:pt x="4212" y="9069"/>
                  <a:pt x="4221" y="9215"/>
                </a:cubicBezTo>
                <a:cubicBezTo>
                  <a:pt x="3866" y="9060"/>
                  <a:pt x="3466" y="8978"/>
                  <a:pt x="3048" y="8978"/>
                </a:cubicBezTo>
                <a:cubicBezTo>
                  <a:pt x="1365" y="8978"/>
                  <a:pt x="1" y="10342"/>
                  <a:pt x="1" y="12025"/>
                </a:cubicBezTo>
                <a:cubicBezTo>
                  <a:pt x="1" y="13708"/>
                  <a:pt x="1365" y="15072"/>
                  <a:pt x="3048" y="15072"/>
                </a:cubicBezTo>
                <a:lnTo>
                  <a:pt x="24458" y="15072"/>
                </a:lnTo>
                <a:cubicBezTo>
                  <a:pt x="26141" y="15072"/>
                  <a:pt x="27505" y="13708"/>
                  <a:pt x="27505" y="12025"/>
                </a:cubicBezTo>
                <a:cubicBezTo>
                  <a:pt x="27505" y="10888"/>
                  <a:pt x="26878" y="9897"/>
                  <a:pt x="25959" y="9378"/>
                </a:cubicBezTo>
                <a:lnTo>
                  <a:pt x="32080" y="9378"/>
                </a:lnTo>
                <a:cubicBezTo>
                  <a:pt x="33472" y="9378"/>
                  <a:pt x="34600" y="8250"/>
                  <a:pt x="34600" y="6859"/>
                </a:cubicBezTo>
                <a:cubicBezTo>
                  <a:pt x="34600" y="5467"/>
                  <a:pt x="33472" y="4339"/>
                  <a:pt x="32080" y="4339"/>
                </a:cubicBezTo>
                <a:cubicBezTo>
                  <a:pt x="31989" y="4339"/>
                  <a:pt x="31898" y="4349"/>
                  <a:pt x="31807" y="4358"/>
                </a:cubicBezTo>
                <a:cubicBezTo>
                  <a:pt x="31816" y="4294"/>
                  <a:pt x="31826" y="4230"/>
                  <a:pt x="31826" y="4167"/>
                </a:cubicBezTo>
                <a:cubicBezTo>
                  <a:pt x="31826" y="2539"/>
                  <a:pt x="30498" y="1220"/>
                  <a:pt x="28870" y="1220"/>
                </a:cubicBezTo>
                <a:cubicBezTo>
                  <a:pt x="28015" y="1220"/>
                  <a:pt x="27251" y="1584"/>
                  <a:pt x="26714" y="2166"/>
                </a:cubicBezTo>
                <a:cubicBezTo>
                  <a:pt x="26159" y="1947"/>
                  <a:pt x="25559" y="1829"/>
                  <a:pt x="24922" y="1829"/>
                </a:cubicBezTo>
                <a:cubicBezTo>
                  <a:pt x="24295" y="1829"/>
                  <a:pt x="23703" y="1947"/>
                  <a:pt x="23149" y="2157"/>
                </a:cubicBezTo>
                <a:cubicBezTo>
                  <a:pt x="22439" y="874"/>
                  <a:pt x="21075" y="1"/>
                  <a:pt x="19501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606;p8">
            <a:extLst>
              <a:ext uri="{FF2B5EF4-FFF2-40B4-BE49-F238E27FC236}">
                <a16:creationId xmlns:a16="http://schemas.microsoft.com/office/drawing/2014/main" id="{1EFFB684-4E2A-796B-6178-63601BAD0866}"/>
              </a:ext>
            </a:extLst>
          </p:cNvPr>
          <p:cNvSpPr/>
          <p:nvPr/>
        </p:nvSpPr>
        <p:spPr>
          <a:xfrm>
            <a:off x="4752469" y="1347859"/>
            <a:ext cx="2687061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628F31"/>
                </a:solidFill>
                <a:latin typeface="UTM Avo" panose="02040603050506020204" pitchFamily="18" charset="0"/>
                <a:cs typeface="Arial"/>
                <a:sym typeface="Arial"/>
              </a:rPr>
              <a:t>KẾT </a:t>
            </a:r>
            <a:r>
              <a:rPr lang="en-US" sz="3200" b="1" kern="0" dirty="0">
                <a:solidFill>
                  <a:srgbClr val="628F31"/>
                </a:solidFill>
                <a:latin typeface="UTM Avo" panose="02040603050506020204" pitchFamily="18" charset="0"/>
                <a:cs typeface="Arial"/>
                <a:sym typeface="Arial"/>
              </a:rPr>
              <a:t>BÀI </a:t>
            </a:r>
            <a:endParaRPr sz="3200" b="1" kern="0" dirty="0">
              <a:solidFill>
                <a:srgbClr val="628F3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7" name="Google Shape;1607;p8">
            <a:extLst>
              <a:ext uri="{FF2B5EF4-FFF2-40B4-BE49-F238E27FC236}">
                <a16:creationId xmlns:a16="http://schemas.microsoft.com/office/drawing/2014/main" id="{C21E160E-C74F-519D-5D31-827010D40A3E}"/>
              </a:ext>
            </a:extLst>
          </p:cNvPr>
          <p:cNvGrpSpPr/>
          <p:nvPr/>
        </p:nvGrpSpPr>
        <p:grpSpPr>
          <a:xfrm>
            <a:off x="752944" y="2471854"/>
            <a:ext cx="10686109" cy="3582582"/>
            <a:chOff x="-91913" y="511281"/>
            <a:chExt cx="8014582" cy="225576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8" name="Google Shape;1608;p8">
              <a:extLst>
                <a:ext uri="{FF2B5EF4-FFF2-40B4-BE49-F238E27FC236}">
                  <a16:creationId xmlns:a16="http://schemas.microsoft.com/office/drawing/2014/main" id="{B86FED58-AB76-5AA5-3F9C-959C4A2C142C}"/>
                </a:ext>
              </a:extLst>
            </p:cNvPr>
            <p:cNvSpPr/>
            <p:nvPr/>
          </p:nvSpPr>
          <p:spPr>
            <a:xfrm>
              <a:off x="-91912" y="511281"/>
              <a:ext cx="3914098" cy="2255764"/>
            </a:xfrm>
            <a:prstGeom prst="rect">
              <a:avLst/>
            </a:prstGeom>
            <a:grp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609;p8">
              <a:extLst>
                <a:ext uri="{FF2B5EF4-FFF2-40B4-BE49-F238E27FC236}">
                  <a16:creationId xmlns:a16="http://schemas.microsoft.com/office/drawing/2014/main" id="{1F5742E2-3B89-D17D-B9B3-8A43590A9FF8}"/>
                </a:ext>
              </a:extLst>
            </p:cNvPr>
            <p:cNvSpPr txBox="1"/>
            <p:nvPr/>
          </p:nvSpPr>
          <p:spPr>
            <a:xfrm>
              <a:off x="-91913" y="511281"/>
              <a:ext cx="3914098" cy="214444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1. Kết bài mở rộng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Kết thúc bài viết bằng một số câu nêu lên tình cảm, cảm xúc, suy nghĩ, liên tưởng,... của người viết (hoặc của nhân vật) về đối tượng miêu tả. </a:t>
              </a:r>
            </a:p>
          </p:txBody>
        </p:sp>
        <p:sp>
          <p:nvSpPr>
            <p:cNvPr id="17" name="Google Shape;1610;p8">
              <a:extLst>
                <a:ext uri="{FF2B5EF4-FFF2-40B4-BE49-F238E27FC236}">
                  <a16:creationId xmlns:a16="http://schemas.microsoft.com/office/drawing/2014/main" id="{ADD159E1-C0E7-4FFC-282F-C12167FF7092}"/>
                </a:ext>
              </a:extLst>
            </p:cNvPr>
            <p:cNvSpPr/>
            <p:nvPr/>
          </p:nvSpPr>
          <p:spPr>
            <a:xfrm>
              <a:off x="4008571" y="511281"/>
              <a:ext cx="3914098" cy="2255764"/>
            </a:xfrm>
            <a:prstGeom prst="rect">
              <a:avLst/>
            </a:prstGeom>
            <a:grp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611;p8">
              <a:extLst>
                <a:ext uri="{FF2B5EF4-FFF2-40B4-BE49-F238E27FC236}">
                  <a16:creationId xmlns:a16="http://schemas.microsoft.com/office/drawing/2014/main" id="{25A2ABF0-782E-3B2F-3211-3BA2484F046E}"/>
                </a:ext>
              </a:extLst>
            </p:cNvPr>
            <p:cNvSpPr txBox="1"/>
            <p:nvPr/>
          </p:nvSpPr>
          <p:spPr>
            <a:xfrm>
              <a:off x="4008571" y="511281"/>
              <a:ext cx="3914098" cy="214444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2. Kết bài không mở rộng: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Kết thúc bài viết bằng một câu nêu lên cảm nghĩ của người viết (hoặc của nhân vật) về đối tượng miêu tả.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673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EFD100-D1B1-1E03-B75C-84E583833DD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3FD371C5-FD33-1247-A9A4-6B3AC17230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7D416C-94E7-2511-22CF-063593B94123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59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7;p8">
            <a:extLst>
              <a:ext uri="{FF2B5EF4-FFF2-40B4-BE49-F238E27FC236}">
                <a16:creationId xmlns:a16="http://schemas.microsoft.com/office/drawing/2014/main" id="{0DCCCFCE-911A-C993-99E4-E4CEC3F60ACF}"/>
              </a:ext>
            </a:extLst>
          </p:cNvPr>
          <p:cNvSpPr/>
          <p:nvPr/>
        </p:nvSpPr>
        <p:spPr>
          <a:xfrm flipH="1">
            <a:off x="10730168" y="1281476"/>
            <a:ext cx="859267" cy="374133"/>
          </a:xfrm>
          <a:custGeom>
            <a:avLst/>
            <a:gdLst/>
            <a:ahLst/>
            <a:cxnLst/>
            <a:rect l="l" t="t" r="r" b="b"/>
            <a:pathLst>
              <a:path w="25778" h="11224" extrusionOk="0">
                <a:moveTo>
                  <a:pt x="14535" y="0"/>
                </a:moveTo>
                <a:cubicBezTo>
                  <a:pt x="12816" y="0"/>
                  <a:pt x="11425" y="1383"/>
                  <a:pt x="11425" y="3102"/>
                </a:cubicBezTo>
                <a:cubicBezTo>
                  <a:pt x="11425" y="3193"/>
                  <a:pt x="11434" y="3284"/>
                  <a:pt x="11443" y="3375"/>
                </a:cubicBezTo>
                <a:cubicBezTo>
                  <a:pt x="11215" y="3284"/>
                  <a:pt x="10979" y="3229"/>
                  <a:pt x="10715" y="3229"/>
                </a:cubicBezTo>
                <a:cubicBezTo>
                  <a:pt x="10206" y="3229"/>
                  <a:pt x="9751" y="3429"/>
                  <a:pt x="9415" y="3766"/>
                </a:cubicBezTo>
                <a:cubicBezTo>
                  <a:pt x="8741" y="3156"/>
                  <a:pt x="7859" y="2774"/>
                  <a:pt x="6886" y="2774"/>
                </a:cubicBezTo>
                <a:cubicBezTo>
                  <a:pt x="4812" y="2774"/>
                  <a:pt x="3130" y="4457"/>
                  <a:pt x="3130" y="6531"/>
                </a:cubicBezTo>
                <a:cubicBezTo>
                  <a:pt x="3130" y="6640"/>
                  <a:pt x="3139" y="6749"/>
                  <a:pt x="3148" y="6858"/>
                </a:cubicBezTo>
                <a:cubicBezTo>
                  <a:pt x="2875" y="6749"/>
                  <a:pt x="2584" y="6685"/>
                  <a:pt x="2275" y="6685"/>
                </a:cubicBezTo>
                <a:cubicBezTo>
                  <a:pt x="1019" y="6685"/>
                  <a:pt x="1" y="7704"/>
                  <a:pt x="1" y="8950"/>
                </a:cubicBezTo>
                <a:cubicBezTo>
                  <a:pt x="1" y="10205"/>
                  <a:pt x="1019" y="11224"/>
                  <a:pt x="2275" y="11224"/>
                </a:cubicBezTo>
                <a:lnTo>
                  <a:pt x="18228" y="11224"/>
                </a:lnTo>
                <a:cubicBezTo>
                  <a:pt x="19483" y="11224"/>
                  <a:pt x="20493" y="10205"/>
                  <a:pt x="20493" y="8950"/>
                </a:cubicBezTo>
                <a:cubicBezTo>
                  <a:pt x="20493" y="8104"/>
                  <a:pt x="20029" y="7367"/>
                  <a:pt x="19347" y="6976"/>
                </a:cubicBezTo>
                <a:lnTo>
                  <a:pt x="23903" y="6976"/>
                </a:lnTo>
                <a:cubicBezTo>
                  <a:pt x="24940" y="6976"/>
                  <a:pt x="25777" y="6140"/>
                  <a:pt x="25777" y="5103"/>
                </a:cubicBezTo>
                <a:cubicBezTo>
                  <a:pt x="25777" y="4066"/>
                  <a:pt x="24940" y="3229"/>
                  <a:pt x="23903" y="3229"/>
                </a:cubicBezTo>
                <a:cubicBezTo>
                  <a:pt x="23840" y="3229"/>
                  <a:pt x="23767" y="3229"/>
                  <a:pt x="23703" y="3238"/>
                </a:cubicBezTo>
                <a:cubicBezTo>
                  <a:pt x="23703" y="3193"/>
                  <a:pt x="23712" y="3147"/>
                  <a:pt x="23712" y="3102"/>
                </a:cubicBezTo>
                <a:cubicBezTo>
                  <a:pt x="23712" y="1883"/>
                  <a:pt x="22730" y="901"/>
                  <a:pt x="21511" y="901"/>
                </a:cubicBezTo>
                <a:cubicBezTo>
                  <a:pt x="20875" y="901"/>
                  <a:pt x="20302" y="1173"/>
                  <a:pt x="19902" y="1610"/>
                </a:cubicBezTo>
                <a:cubicBezTo>
                  <a:pt x="19492" y="1446"/>
                  <a:pt x="19047" y="1355"/>
                  <a:pt x="18574" y="1355"/>
                </a:cubicBezTo>
                <a:cubicBezTo>
                  <a:pt x="18110" y="1355"/>
                  <a:pt x="17664" y="1446"/>
                  <a:pt x="17246" y="1601"/>
                </a:cubicBezTo>
                <a:cubicBezTo>
                  <a:pt x="16718" y="646"/>
                  <a:pt x="15699" y="0"/>
                  <a:pt x="14535" y="0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1419;p8">
            <a:extLst>
              <a:ext uri="{FF2B5EF4-FFF2-40B4-BE49-F238E27FC236}">
                <a16:creationId xmlns:a16="http://schemas.microsoft.com/office/drawing/2014/main" id="{B1E45C2B-982C-A9E7-35A4-563305D446B3}"/>
              </a:ext>
            </a:extLst>
          </p:cNvPr>
          <p:cNvSpPr/>
          <p:nvPr/>
        </p:nvSpPr>
        <p:spPr>
          <a:xfrm flipH="1">
            <a:off x="166935" y="5258760"/>
            <a:ext cx="1153333" cy="502400"/>
          </a:xfrm>
          <a:custGeom>
            <a:avLst/>
            <a:gdLst/>
            <a:ahLst/>
            <a:cxnLst/>
            <a:rect l="l" t="t" r="r" b="b"/>
            <a:pathLst>
              <a:path w="34600" h="15072" extrusionOk="0">
                <a:moveTo>
                  <a:pt x="19501" y="1"/>
                </a:moveTo>
                <a:cubicBezTo>
                  <a:pt x="17200" y="1"/>
                  <a:pt x="15336" y="1866"/>
                  <a:pt x="15336" y="4167"/>
                </a:cubicBezTo>
                <a:cubicBezTo>
                  <a:pt x="15336" y="4294"/>
                  <a:pt x="15345" y="4412"/>
                  <a:pt x="15354" y="4540"/>
                </a:cubicBezTo>
                <a:cubicBezTo>
                  <a:pt x="15054" y="4412"/>
                  <a:pt x="14726" y="4339"/>
                  <a:pt x="14381" y="4339"/>
                </a:cubicBezTo>
                <a:cubicBezTo>
                  <a:pt x="13698" y="4339"/>
                  <a:pt x="13089" y="4612"/>
                  <a:pt x="12634" y="5058"/>
                </a:cubicBezTo>
                <a:cubicBezTo>
                  <a:pt x="11734" y="4239"/>
                  <a:pt x="10551" y="3730"/>
                  <a:pt x="9242" y="3730"/>
                </a:cubicBezTo>
                <a:cubicBezTo>
                  <a:pt x="6459" y="3730"/>
                  <a:pt x="4203" y="5986"/>
                  <a:pt x="4203" y="8769"/>
                </a:cubicBezTo>
                <a:cubicBezTo>
                  <a:pt x="4203" y="8924"/>
                  <a:pt x="4212" y="9069"/>
                  <a:pt x="4221" y="9215"/>
                </a:cubicBezTo>
                <a:cubicBezTo>
                  <a:pt x="3866" y="9060"/>
                  <a:pt x="3466" y="8978"/>
                  <a:pt x="3048" y="8978"/>
                </a:cubicBezTo>
                <a:cubicBezTo>
                  <a:pt x="1365" y="8978"/>
                  <a:pt x="1" y="10342"/>
                  <a:pt x="1" y="12025"/>
                </a:cubicBezTo>
                <a:cubicBezTo>
                  <a:pt x="1" y="13708"/>
                  <a:pt x="1365" y="15072"/>
                  <a:pt x="3048" y="15072"/>
                </a:cubicBezTo>
                <a:lnTo>
                  <a:pt x="24458" y="15072"/>
                </a:lnTo>
                <a:cubicBezTo>
                  <a:pt x="26141" y="15072"/>
                  <a:pt x="27505" y="13708"/>
                  <a:pt x="27505" y="12025"/>
                </a:cubicBezTo>
                <a:cubicBezTo>
                  <a:pt x="27505" y="10888"/>
                  <a:pt x="26878" y="9897"/>
                  <a:pt x="25959" y="9378"/>
                </a:cubicBezTo>
                <a:lnTo>
                  <a:pt x="32080" y="9378"/>
                </a:lnTo>
                <a:cubicBezTo>
                  <a:pt x="33472" y="9378"/>
                  <a:pt x="34600" y="8250"/>
                  <a:pt x="34600" y="6859"/>
                </a:cubicBezTo>
                <a:cubicBezTo>
                  <a:pt x="34600" y="5467"/>
                  <a:pt x="33472" y="4339"/>
                  <a:pt x="32080" y="4339"/>
                </a:cubicBezTo>
                <a:cubicBezTo>
                  <a:pt x="31989" y="4339"/>
                  <a:pt x="31898" y="4349"/>
                  <a:pt x="31807" y="4358"/>
                </a:cubicBezTo>
                <a:cubicBezTo>
                  <a:pt x="31816" y="4294"/>
                  <a:pt x="31826" y="4230"/>
                  <a:pt x="31826" y="4167"/>
                </a:cubicBezTo>
                <a:cubicBezTo>
                  <a:pt x="31826" y="2539"/>
                  <a:pt x="30498" y="1220"/>
                  <a:pt x="28870" y="1220"/>
                </a:cubicBezTo>
                <a:cubicBezTo>
                  <a:pt x="28015" y="1220"/>
                  <a:pt x="27251" y="1584"/>
                  <a:pt x="26714" y="2166"/>
                </a:cubicBezTo>
                <a:cubicBezTo>
                  <a:pt x="26159" y="1947"/>
                  <a:pt x="25559" y="1829"/>
                  <a:pt x="24922" y="1829"/>
                </a:cubicBezTo>
                <a:cubicBezTo>
                  <a:pt x="24295" y="1829"/>
                  <a:pt x="23703" y="1947"/>
                  <a:pt x="23149" y="2157"/>
                </a:cubicBezTo>
                <a:cubicBezTo>
                  <a:pt x="22439" y="874"/>
                  <a:pt x="21075" y="1"/>
                  <a:pt x="19501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606;p8">
            <a:extLst>
              <a:ext uri="{FF2B5EF4-FFF2-40B4-BE49-F238E27FC236}">
                <a16:creationId xmlns:a16="http://schemas.microsoft.com/office/drawing/2014/main" id="{1EFFB684-4E2A-796B-6178-63601BAD0866}"/>
              </a:ext>
            </a:extLst>
          </p:cNvPr>
          <p:cNvSpPr/>
          <p:nvPr/>
        </p:nvSpPr>
        <p:spPr>
          <a:xfrm>
            <a:off x="4558323" y="1347859"/>
            <a:ext cx="3075349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628F31"/>
                </a:solidFill>
                <a:latin typeface="UTM Avo" panose="02040603050506020204" pitchFamily="18" charset="0"/>
                <a:cs typeface="Arial"/>
                <a:sym typeface="Arial"/>
              </a:rPr>
              <a:t>VIẾT BÀI VĂN</a:t>
            </a:r>
          </a:p>
        </p:txBody>
      </p:sp>
      <p:sp>
        <p:nvSpPr>
          <p:cNvPr id="3" name="Google Shape;2221;p11">
            <a:extLst>
              <a:ext uri="{FF2B5EF4-FFF2-40B4-BE49-F238E27FC236}">
                <a16:creationId xmlns:a16="http://schemas.microsoft.com/office/drawing/2014/main" id="{A7CF55E7-5802-D07C-1ADB-4514C02B01E4}"/>
              </a:ext>
            </a:extLst>
          </p:cNvPr>
          <p:cNvSpPr txBox="1">
            <a:spLocks/>
          </p:cNvSpPr>
          <p:nvPr/>
        </p:nvSpPr>
        <p:spPr>
          <a:xfrm>
            <a:off x="1693680" y="2627744"/>
            <a:ext cx="8804637" cy="245687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120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aytone One"/>
              <a:buNone/>
              <a:defRPr sz="6400" b="0" i="0" u="none" strike="noStrike" cap="none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Paytone One"/>
              <a:buNone/>
              <a:tabLst/>
              <a:defRPr/>
            </a:pPr>
            <a:r>
              <a:rPr lang="vi-VN" sz="2800" kern="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/>
                <a:sym typeface="Arial"/>
              </a:rPr>
              <a:t>Dựa vào dàn ý đã lập ở </a:t>
            </a:r>
            <a:r>
              <a:rPr lang="en-US" sz="2800" kern="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/>
                <a:sym typeface="Arial"/>
              </a:rPr>
              <a:t>B</a:t>
            </a:r>
            <a:r>
              <a:rPr lang="vi-VN" sz="2800" kern="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/>
                <a:sym typeface="Arial"/>
              </a:rPr>
              <a:t>ài 4, viết bài văn tả một cây hoa (hoặc cây ăn quả, cây bóng mát, cây lương thực, cây cảnh) mà em yêu thích.</a:t>
            </a:r>
          </a:p>
        </p:txBody>
      </p:sp>
    </p:spTree>
    <p:extLst>
      <p:ext uri="{BB962C8B-B14F-4D97-AF65-F5344CB8AC3E}">
        <p14:creationId xmlns:p14="http://schemas.microsoft.com/office/powerpoint/2010/main" val="402459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7;p8">
            <a:extLst>
              <a:ext uri="{FF2B5EF4-FFF2-40B4-BE49-F238E27FC236}">
                <a16:creationId xmlns:a16="http://schemas.microsoft.com/office/drawing/2014/main" id="{0DCCCFCE-911A-C993-99E4-E4CEC3F60ACF}"/>
              </a:ext>
            </a:extLst>
          </p:cNvPr>
          <p:cNvSpPr/>
          <p:nvPr/>
        </p:nvSpPr>
        <p:spPr>
          <a:xfrm flipH="1">
            <a:off x="10730168" y="1281476"/>
            <a:ext cx="859267" cy="374133"/>
          </a:xfrm>
          <a:custGeom>
            <a:avLst/>
            <a:gdLst/>
            <a:ahLst/>
            <a:cxnLst/>
            <a:rect l="l" t="t" r="r" b="b"/>
            <a:pathLst>
              <a:path w="25778" h="11224" extrusionOk="0">
                <a:moveTo>
                  <a:pt x="14535" y="0"/>
                </a:moveTo>
                <a:cubicBezTo>
                  <a:pt x="12816" y="0"/>
                  <a:pt x="11425" y="1383"/>
                  <a:pt x="11425" y="3102"/>
                </a:cubicBezTo>
                <a:cubicBezTo>
                  <a:pt x="11425" y="3193"/>
                  <a:pt x="11434" y="3284"/>
                  <a:pt x="11443" y="3375"/>
                </a:cubicBezTo>
                <a:cubicBezTo>
                  <a:pt x="11215" y="3284"/>
                  <a:pt x="10979" y="3229"/>
                  <a:pt x="10715" y="3229"/>
                </a:cubicBezTo>
                <a:cubicBezTo>
                  <a:pt x="10206" y="3229"/>
                  <a:pt x="9751" y="3429"/>
                  <a:pt x="9415" y="3766"/>
                </a:cubicBezTo>
                <a:cubicBezTo>
                  <a:pt x="8741" y="3156"/>
                  <a:pt x="7859" y="2774"/>
                  <a:pt x="6886" y="2774"/>
                </a:cubicBezTo>
                <a:cubicBezTo>
                  <a:pt x="4812" y="2774"/>
                  <a:pt x="3130" y="4457"/>
                  <a:pt x="3130" y="6531"/>
                </a:cubicBezTo>
                <a:cubicBezTo>
                  <a:pt x="3130" y="6640"/>
                  <a:pt x="3139" y="6749"/>
                  <a:pt x="3148" y="6858"/>
                </a:cubicBezTo>
                <a:cubicBezTo>
                  <a:pt x="2875" y="6749"/>
                  <a:pt x="2584" y="6685"/>
                  <a:pt x="2275" y="6685"/>
                </a:cubicBezTo>
                <a:cubicBezTo>
                  <a:pt x="1019" y="6685"/>
                  <a:pt x="1" y="7704"/>
                  <a:pt x="1" y="8950"/>
                </a:cubicBezTo>
                <a:cubicBezTo>
                  <a:pt x="1" y="10205"/>
                  <a:pt x="1019" y="11224"/>
                  <a:pt x="2275" y="11224"/>
                </a:cubicBezTo>
                <a:lnTo>
                  <a:pt x="18228" y="11224"/>
                </a:lnTo>
                <a:cubicBezTo>
                  <a:pt x="19483" y="11224"/>
                  <a:pt x="20493" y="10205"/>
                  <a:pt x="20493" y="8950"/>
                </a:cubicBezTo>
                <a:cubicBezTo>
                  <a:pt x="20493" y="8104"/>
                  <a:pt x="20029" y="7367"/>
                  <a:pt x="19347" y="6976"/>
                </a:cubicBezTo>
                <a:lnTo>
                  <a:pt x="23903" y="6976"/>
                </a:lnTo>
                <a:cubicBezTo>
                  <a:pt x="24940" y="6976"/>
                  <a:pt x="25777" y="6140"/>
                  <a:pt x="25777" y="5103"/>
                </a:cubicBezTo>
                <a:cubicBezTo>
                  <a:pt x="25777" y="4066"/>
                  <a:pt x="24940" y="3229"/>
                  <a:pt x="23903" y="3229"/>
                </a:cubicBezTo>
                <a:cubicBezTo>
                  <a:pt x="23840" y="3229"/>
                  <a:pt x="23767" y="3229"/>
                  <a:pt x="23703" y="3238"/>
                </a:cubicBezTo>
                <a:cubicBezTo>
                  <a:pt x="23703" y="3193"/>
                  <a:pt x="23712" y="3147"/>
                  <a:pt x="23712" y="3102"/>
                </a:cubicBezTo>
                <a:cubicBezTo>
                  <a:pt x="23712" y="1883"/>
                  <a:pt x="22730" y="901"/>
                  <a:pt x="21511" y="901"/>
                </a:cubicBezTo>
                <a:cubicBezTo>
                  <a:pt x="20875" y="901"/>
                  <a:pt x="20302" y="1173"/>
                  <a:pt x="19902" y="1610"/>
                </a:cubicBezTo>
                <a:cubicBezTo>
                  <a:pt x="19492" y="1446"/>
                  <a:pt x="19047" y="1355"/>
                  <a:pt x="18574" y="1355"/>
                </a:cubicBezTo>
                <a:cubicBezTo>
                  <a:pt x="18110" y="1355"/>
                  <a:pt x="17664" y="1446"/>
                  <a:pt x="17246" y="1601"/>
                </a:cubicBezTo>
                <a:cubicBezTo>
                  <a:pt x="16718" y="646"/>
                  <a:pt x="15699" y="0"/>
                  <a:pt x="14535" y="0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1419;p8">
            <a:extLst>
              <a:ext uri="{FF2B5EF4-FFF2-40B4-BE49-F238E27FC236}">
                <a16:creationId xmlns:a16="http://schemas.microsoft.com/office/drawing/2014/main" id="{B1E45C2B-982C-A9E7-35A4-563305D446B3}"/>
              </a:ext>
            </a:extLst>
          </p:cNvPr>
          <p:cNvSpPr/>
          <p:nvPr/>
        </p:nvSpPr>
        <p:spPr>
          <a:xfrm flipH="1">
            <a:off x="166935" y="5258760"/>
            <a:ext cx="1153333" cy="502400"/>
          </a:xfrm>
          <a:custGeom>
            <a:avLst/>
            <a:gdLst/>
            <a:ahLst/>
            <a:cxnLst/>
            <a:rect l="l" t="t" r="r" b="b"/>
            <a:pathLst>
              <a:path w="34600" h="15072" extrusionOk="0">
                <a:moveTo>
                  <a:pt x="19501" y="1"/>
                </a:moveTo>
                <a:cubicBezTo>
                  <a:pt x="17200" y="1"/>
                  <a:pt x="15336" y="1866"/>
                  <a:pt x="15336" y="4167"/>
                </a:cubicBezTo>
                <a:cubicBezTo>
                  <a:pt x="15336" y="4294"/>
                  <a:pt x="15345" y="4412"/>
                  <a:pt x="15354" y="4540"/>
                </a:cubicBezTo>
                <a:cubicBezTo>
                  <a:pt x="15054" y="4412"/>
                  <a:pt x="14726" y="4339"/>
                  <a:pt x="14381" y="4339"/>
                </a:cubicBezTo>
                <a:cubicBezTo>
                  <a:pt x="13698" y="4339"/>
                  <a:pt x="13089" y="4612"/>
                  <a:pt x="12634" y="5058"/>
                </a:cubicBezTo>
                <a:cubicBezTo>
                  <a:pt x="11734" y="4239"/>
                  <a:pt x="10551" y="3730"/>
                  <a:pt x="9242" y="3730"/>
                </a:cubicBezTo>
                <a:cubicBezTo>
                  <a:pt x="6459" y="3730"/>
                  <a:pt x="4203" y="5986"/>
                  <a:pt x="4203" y="8769"/>
                </a:cubicBezTo>
                <a:cubicBezTo>
                  <a:pt x="4203" y="8924"/>
                  <a:pt x="4212" y="9069"/>
                  <a:pt x="4221" y="9215"/>
                </a:cubicBezTo>
                <a:cubicBezTo>
                  <a:pt x="3866" y="9060"/>
                  <a:pt x="3466" y="8978"/>
                  <a:pt x="3048" y="8978"/>
                </a:cubicBezTo>
                <a:cubicBezTo>
                  <a:pt x="1365" y="8978"/>
                  <a:pt x="1" y="10342"/>
                  <a:pt x="1" y="12025"/>
                </a:cubicBezTo>
                <a:cubicBezTo>
                  <a:pt x="1" y="13708"/>
                  <a:pt x="1365" y="15072"/>
                  <a:pt x="3048" y="15072"/>
                </a:cubicBezTo>
                <a:lnTo>
                  <a:pt x="24458" y="15072"/>
                </a:lnTo>
                <a:cubicBezTo>
                  <a:pt x="26141" y="15072"/>
                  <a:pt x="27505" y="13708"/>
                  <a:pt x="27505" y="12025"/>
                </a:cubicBezTo>
                <a:cubicBezTo>
                  <a:pt x="27505" y="10888"/>
                  <a:pt x="26878" y="9897"/>
                  <a:pt x="25959" y="9378"/>
                </a:cubicBezTo>
                <a:lnTo>
                  <a:pt x="32080" y="9378"/>
                </a:lnTo>
                <a:cubicBezTo>
                  <a:pt x="33472" y="9378"/>
                  <a:pt x="34600" y="8250"/>
                  <a:pt x="34600" y="6859"/>
                </a:cubicBezTo>
                <a:cubicBezTo>
                  <a:pt x="34600" y="5467"/>
                  <a:pt x="33472" y="4339"/>
                  <a:pt x="32080" y="4339"/>
                </a:cubicBezTo>
                <a:cubicBezTo>
                  <a:pt x="31989" y="4339"/>
                  <a:pt x="31898" y="4349"/>
                  <a:pt x="31807" y="4358"/>
                </a:cubicBezTo>
                <a:cubicBezTo>
                  <a:pt x="31816" y="4294"/>
                  <a:pt x="31826" y="4230"/>
                  <a:pt x="31826" y="4167"/>
                </a:cubicBezTo>
                <a:cubicBezTo>
                  <a:pt x="31826" y="2539"/>
                  <a:pt x="30498" y="1220"/>
                  <a:pt x="28870" y="1220"/>
                </a:cubicBezTo>
                <a:cubicBezTo>
                  <a:pt x="28015" y="1220"/>
                  <a:pt x="27251" y="1584"/>
                  <a:pt x="26714" y="2166"/>
                </a:cubicBezTo>
                <a:cubicBezTo>
                  <a:pt x="26159" y="1947"/>
                  <a:pt x="25559" y="1829"/>
                  <a:pt x="24922" y="1829"/>
                </a:cubicBezTo>
                <a:cubicBezTo>
                  <a:pt x="24295" y="1829"/>
                  <a:pt x="23703" y="1947"/>
                  <a:pt x="23149" y="2157"/>
                </a:cubicBezTo>
                <a:cubicBezTo>
                  <a:pt x="22439" y="874"/>
                  <a:pt x="21075" y="1"/>
                  <a:pt x="19501" y="1"/>
                </a:cubicBezTo>
                <a:close/>
              </a:path>
            </a:pathLst>
          </a:custGeom>
          <a:solidFill>
            <a:srgbClr val="73C0E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606;p8">
            <a:extLst>
              <a:ext uri="{FF2B5EF4-FFF2-40B4-BE49-F238E27FC236}">
                <a16:creationId xmlns:a16="http://schemas.microsoft.com/office/drawing/2014/main" id="{1EFFB684-4E2A-796B-6178-63601BAD0866}"/>
              </a:ext>
            </a:extLst>
          </p:cNvPr>
          <p:cNvSpPr/>
          <p:nvPr/>
        </p:nvSpPr>
        <p:spPr>
          <a:xfrm>
            <a:off x="4558323" y="1347859"/>
            <a:ext cx="3075349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628F31"/>
                </a:solidFill>
                <a:latin typeface="UTM Avo" panose="02040603050506020204" pitchFamily="18" charset="0"/>
                <a:cs typeface="Arial"/>
                <a:sym typeface="Arial"/>
              </a:rPr>
              <a:t>VIẾT BÀI VĂN</a:t>
            </a:r>
          </a:p>
        </p:txBody>
      </p:sp>
      <p:sp>
        <p:nvSpPr>
          <p:cNvPr id="5" name="Google Shape;2381;p12">
            <a:extLst>
              <a:ext uri="{FF2B5EF4-FFF2-40B4-BE49-F238E27FC236}">
                <a16:creationId xmlns:a16="http://schemas.microsoft.com/office/drawing/2014/main" id="{66CF2538-6FFF-AC2A-5D9B-DBE9A793F1E0}"/>
              </a:ext>
            </a:extLst>
          </p:cNvPr>
          <p:cNvSpPr txBox="1">
            <a:spLocks/>
          </p:cNvSpPr>
          <p:nvPr/>
        </p:nvSpPr>
        <p:spPr>
          <a:xfrm>
            <a:off x="460710" y="2258246"/>
            <a:ext cx="5430335" cy="32517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/>
                <a:sym typeface="Arial"/>
              </a:rPr>
              <a:t>Lưu ý:</a:t>
            </a:r>
            <a:br>
              <a:rPr lang="vi-VN" sz="2400" kern="0" dirty="0">
                <a:latin typeface="UTM Avo" panose="02040603050506020204" pitchFamily="18" charset="0"/>
                <a:ea typeface="+mn-ea"/>
                <a:cs typeface="Arial"/>
                <a:sym typeface="Arial"/>
              </a:rPr>
            </a:br>
            <a:r>
              <a:rPr lang="vi-VN" sz="2400" kern="0" dirty="0">
                <a:latin typeface="UTM Avo" panose="02040603050506020204" pitchFamily="18" charset="0"/>
                <a:ea typeface="+mn-ea"/>
                <a:cs typeface="Arial"/>
                <a:sym typeface="Arial"/>
              </a:rPr>
              <a:t>- Viết câu văn có hình ảnh.</a:t>
            </a:r>
            <a:br>
              <a:rPr lang="vi-VN" sz="2400" kern="0" dirty="0">
                <a:latin typeface="UTM Avo" panose="02040603050506020204" pitchFamily="18" charset="0"/>
                <a:ea typeface="+mn-ea"/>
                <a:cs typeface="Arial"/>
                <a:sym typeface="Arial"/>
              </a:rPr>
            </a:br>
            <a:r>
              <a:rPr lang="vi-VN" sz="2400" kern="0" dirty="0">
                <a:latin typeface="UTM Avo" panose="02040603050506020204" pitchFamily="18" charset="0"/>
                <a:ea typeface="+mn-ea"/>
                <a:cs typeface="Arial"/>
                <a:sym typeface="Arial"/>
              </a:rPr>
              <a:t>- Viết xong đọc lại, sửa các lỗi về cấu tạo và nội dung bài văn, lỗi dùng từ đặt câu, chính tả.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1DB4C0-37CC-8B74-ED54-D254CAEA6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820" y="1963358"/>
            <a:ext cx="5626001" cy="430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1D41FFC-9656-5023-CAA1-B6AFCB8F348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9092DA9A-B3FF-5F1E-0B52-655D888A6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2FC9EAC-DB47-261E-76E8-46016F75F8B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9">
            <a:extLst>
              <a:ext uri="{FF2B5EF4-FFF2-40B4-BE49-F238E27FC236}">
                <a16:creationId xmlns:a16="http://schemas.microsoft.com/office/drawing/2014/main" id="{C7C02B84-E59A-B381-ED1D-AEF23245B50D}"/>
              </a:ext>
            </a:extLst>
          </p:cNvPr>
          <p:cNvSpPr/>
          <p:nvPr/>
        </p:nvSpPr>
        <p:spPr>
          <a:xfrm rot="16200000">
            <a:off x="6876663" y="699794"/>
            <a:ext cx="2183363" cy="5971594"/>
          </a:xfrm>
          <a:custGeom>
            <a:avLst/>
            <a:gdLst/>
            <a:ahLst/>
            <a:cxnLst/>
            <a:rect l="l" t="t" r="r" b="b"/>
            <a:pathLst>
              <a:path w="2982712" h="7253794" extrusionOk="0">
                <a:moveTo>
                  <a:pt x="63030" y="6660241"/>
                </a:moveTo>
                <a:cubicBezTo>
                  <a:pt x="63030" y="6660241"/>
                  <a:pt x="0" y="64136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2089639" y="6965"/>
                </a:cubicBezTo>
                <a:lnTo>
                  <a:pt x="2089640" y="6965"/>
                </a:lnTo>
                <a:cubicBezTo>
                  <a:pt x="2306387" y="16819"/>
                  <a:pt x="2510702" y="36481"/>
                  <a:pt x="2644890" y="101690"/>
                </a:cubicBezTo>
                <a:cubicBezTo>
                  <a:pt x="2900936" y="226120"/>
                  <a:pt x="2982712" y="459160"/>
                  <a:pt x="2977224" y="704684"/>
                </a:cubicBezTo>
                <a:cubicBezTo>
                  <a:pt x="2977224" y="704684"/>
                  <a:pt x="2933936" y="1013073"/>
                  <a:pt x="2941369" y="1248607"/>
                </a:cubicBezTo>
                <a:cubicBezTo>
                  <a:pt x="2948493" y="6402042"/>
                  <a:pt x="2955649" y="6597645"/>
                  <a:pt x="2955649" y="6597645"/>
                </a:cubicBezTo>
                <a:cubicBezTo>
                  <a:pt x="2938968" y="6813377"/>
                  <a:pt x="2824323" y="7023989"/>
                  <a:pt x="2627454" y="7135613"/>
                </a:cubicBezTo>
                <a:cubicBezTo>
                  <a:pt x="2477103" y="7220862"/>
                  <a:pt x="2279072" y="7235960"/>
                  <a:pt x="1803003" y="7225218"/>
                </a:cubicBezTo>
                <a:lnTo>
                  <a:pt x="1802987" y="7225218"/>
                </a:lnTo>
                <a:cubicBezTo>
                  <a:pt x="645952" y="7219942"/>
                  <a:pt x="384604" y="7253795"/>
                  <a:pt x="254278" y="7144637"/>
                </a:cubicBezTo>
                <a:cubicBezTo>
                  <a:pt x="145767" y="7053752"/>
                  <a:pt x="81795" y="6860440"/>
                  <a:pt x="63030" y="6660241"/>
                </a:cubicBezTo>
                <a:close/>
              </a:path>
            </a:pathLst>
          </a:custGeom>
          <a:solidFill>
            <a:srgbClr val="D6E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Google Shape;181;p9">
            <a:extLst>
              <a:ext uri="{FF2B5EF4-FFF2-40B4-BE49-F238E27FC236}">
                <a16:creationId xmlns:a16="http://schemas.microsoft.com/office/drawing/2014/main" id="{324B6379-FED4-DD25-99B8-5CBA986D69F2}"/>
              </a:ext>
            </a:extLst>
          </p:cNvPr>
          <p:cNvSpPr txBox="1"/>
          <p:nvPr/>
        </p:nvSpPr>
        <p:spPr>
          <a:xfrm>
            <a:off x="5596108" y="2998862"/>
            <a:ext cx="4987451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bị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800" b="1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</a:t>
            </a:r>
            <a:r>
              <a:rPr lang="en-US" sz="2800" b="1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3: </a:t>
            </a:r>
          </a:p>
          <a:p>
            <a:pPr lvl="0" algn="ctr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en-US" sz="28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Nếu</a:t>
            </a:r>
            <a:r>
              <a:rPr lang="en-US" sz="2800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chúng</a:t>
            </a:r>
            <a:r>
              <a:rPr lang="en-US" sz="2800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mình</a:t>
            </a:r>
            <a:r>
              <a:rPr lang="en-US" sz="2800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có </a:t>
            </a:r>
            <a:r>
              <a:rPr lang="en-US" sz="28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phép</a:t>
            </a:r>
            <a:r>
              <a:rPr lang="en-US" sz="2800" i="1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lạ</a:t>
            </a:r>
            <a:endParaRPr lang="en-US" sz="2800" i="1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7711FDC2-7A8D-34C6-B799-8F019FE9C9DA}"/>
              </a:ext>
            </a:extLst>
          </p:cNvPr>
          <p:cNvSpPr/>
          <p:nvPr/>
        </p:nvSpPr>
        <p:spPr>
          <a:xfrm>
            <a:off x="684744" y="2323185"/>
            <a:ext cx="3390296" cy="3131401"/>
          </a:xfrm>
          <a:custGeom>
            <a:avLst/>
            <a:gdLst/>
            <a:ahLst/>
            <a:cxnLst/>
            <a:rect l="l" t="t" r="r" b="b"/>
            <a:pathLst>
              <a:path w="6158601" h="5688308">
                <a:moveTo>
                  <a:pt x="0" y="0"/>
                </a:moveTo>
                <a:lnTo>
                  <a:pt x="6158601" y="0"/>
                </a:lnTo>
                <a:lnTo>
                  <a:pt x="6158601" y="5688308"/>
                </a:lnTo>
                <a:lnTo>
                  <a:pt x="0" y="56883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5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10-Bài viết 1-Luyện tập tả cây cối</Template>
  <TotalTime>29</TotalTime>
  <Words>407</Words>
  <Application>Microsoft Office PowerPoint</Application>
  <PresentationFormat>Widescreen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UTM Avo</vt:lpstr>
      <vt:lpstr>Calibri</vt:lpstr>
      <vt:lpstr>Arial</vt:lpstr>
      <vt:lpstr>Paytone One</vt:lpstr>
      <vt:lpstr>Calibri Light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hung.nv2510hung.nv2510</dc:creator>
  <cp:lastModifiedBy>OnePercent</cp:lastModifiedBy>
  <cp:revision>4</cp:revision>
  <dcterms:created xsi:type="dcterms:W3CDTF">2023-10-27T04:19:14Z</dcterms:created>
  <dcterms:modified xsi:type="dcterms:W3CDTF">2023-10-31T02:08:26Z</dcterms:modified>
</cp:coreProperties>
</file>