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8"/>
  </p:notesMasterIdLst>
  <p:sldIdLst>
    <p:sldId id="256" r:id="rId4"/>
    <p:sldId id="259" r:id="rId5"/>
    <p:sldId id="266" r:id="rId6"/>
    <p:sldId id="297" r:id="rId7"/>
    <p:sldId id="308" r:id="rId8"/>
    <p:sldId id="309" r:id="rId9"/>
    <p:sldId id="310" r:id="rId10"/>
    <p:sldId id="311" r:id="rId11"/>
    <p:sldId id="312" r:id="rId12"/>
    <p:sldId id="313" r:id="rId13"/>
    <p:sldId id="263" r:id="rId14"/>
    <p:sldId id="270" r:id="rId15"/>
    <p:sldId id="279" r:id="rId16"/>
    <p:sldId id="28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iCiel Cadena" panose="02000503000000020004" charset="0"/>
      <p:bold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0F0F0"/>
    <a:srgbClr val="FFFFFF"/>
    <a:srgbClr val="FEF2E8"/>
    <a:srgbClr val="F58220"/>
    <a:srgbClr val="3FA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557" autoAdjust="0"/>
  </p:normalViewPr>
  <p:slideViewPr>
    <p:cSldViewPr snapToGrid="0">
      <p:cViewPr varScale="1">
        <p:scale>
          <a:sx n="107" d="100"/>
          <a:sy n="107" d="100"/>
        </p:scale>
        <p:origin x="7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7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7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808592" y="2195423"/>
            <a:ext cx="10574816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9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Ôn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tập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giữa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kì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I -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Tiết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6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073248F-8D01-CF1F-450E-88A84869BE57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2C9FF0A5-30A0-B98B-6B11-F3F5E77B2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B11D0DC-6F8D-F3C1-7D83-15EF28EA90D7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Ảnh Trò Chơi Dân Gian Việt Nam Đẹp Ý Nghĩa Nhất Cho Thiếu Nhi">
            <a:extLst>
              <a:ext uri="{FF2B5EF4-FFF2-40B4-BE49-F238E27FC236}">
                <a16:creationId xmlns:a16="http://schemas.microsoft.com/office/drawing/2014/main" id="{F171822E-E55D-C043-16BB-F75FA6CCE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4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oc10 - Học 1 biết 10 | Facebook">
            <a:extLst>
              <a:ext uri="{FF2B5EF4-FFF2-40B4-BE49-F238E27FC236}">
                <a16:creationId xmlns:a16="http://schemas.microsoft.com/office/drawing/2014/main" id="{FAEA7B99-D2A1-3A39-B44C-E7F51CB1D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1858847-4C4E-9F1F-036F-20D8354F77B1}"/>
              </a:ext>
            </a:extLst>
          </p:cNvPr>
          <p:cNvSpPr/>
          <p:nvPr/>
        </p:nvSpPr>
        <p:spPr>
          <a:xfrm>
            <a:off x="5659821" y="1600202"/>
            <a:ext cx="6327228" cy="1828799"/>
          </a:xfrm>
          <a:prstGeom prst="wedgeRoundRectCallout">
            <a:avLst>
              <a:gd name="adj1" fmla="val -47218"/>
              <a:gd name="adj2" fmla="val 86063"/>
              <a:gd name="adj3" fmla="val 1666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chẳng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thiếu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chẳng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thừa</a:t>
            </a:r>
            <a:endParaRPr lang="en-US" sz="2400" dirty="0">
              <a:solidFill>
                <a:schemeClr val="bg1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Chín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vàng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ngon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ngọt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rất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vừa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lòng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anh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?</a:t>
            </a:r>
          </a:p>
          <a:p>
            <a:pPr algn="r"/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 charset="0"/>
              </a:rPr>
              <a:t>Là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 charset="0"/>
              </a:rPr>
              <a:t>quả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 charset="0"/>
              </a:rPr>
              <a:t>gì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33B0C7-69D8-76C4-CA74-1E9C714D5BB3}"/>
              </a:ext>
            </a:extLst>
          </p:cNvPr>
          <p:cNvSpPr txBox="1"/>
          <p:nvPr/>
        </p:nvSpPr>
        <p:spPr>
          <a:xfrm>
            <a:off x="6595981" y="338436"/>
            <a:ext cx="4640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2">
                    <a:lumMod val="75000"/>
                  </a:schemeClr>
                </a:solidFill>
                <a:latin typeface="iCiel Cadena" panose="02000503000000020004" pitchFamily="50" charset="0"/>
              </a:rPr>
              <a:t>ĐỐ CÁC CẬU!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F895D5E-CCFF-949A-D942-B19AD6E445D5}"/>
              </a:ext>
            </a:extLst>
          </p:cNvPr>
          <p:cNvGrpSpPr/>
          <p:nvPr/>
        </p:nvGrpSpPr>
        <p:grpSpPr>
          <a:xfrm>
            <a:off x="7003721" y="3829048"/>
            <a:ext cx="4782207" cy="2857500"/>
            <a:chOff x="6716110" y="3829048"/>
            <a:chExt cx="4782207" cy="28575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79EA2BA-AF43-FD17-230C-AFA18CF7A433}"/>
                </a:ext>
              </a:extLst>
            </p:cNvPr>
            <p:cNvSpPr/>
            <p:nvPr/>
          </p:nvSpPr>
          <p:spPr>
            <a:xfrm>
              <a:off x="6716110" y="4309241"/>
              <a:ext cx="4782207" cy="196543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4F15115-7B16-55B8-437C-333E68E5727D}"/>
                </a:ext>
              </a:extLst>
            </p:cNvPr>
            <p:cNvGrpSpPr/>
            <p:nvPr/>
          </p:nvGrpSpPr>
          <p:grpSpPr>
            <a:xfrm>
              <a:off x="6737788" y="3829048"/>
              <a:ext cx="4654351" cy="2857500"/>
              <a:chOff x="6737788" y="3829048"/>
              <a:chExt cx="4654351" cy="2857500"/>
            </a:xfrm>
          </p:grpSpPr>
          <p:pic>
            <p:nvPicPr>
              <p:cNvPr id="1028" name="Picture 4" descr="Đu đủ – Siêu thị thực phẩm sạch Hada Mart">
                <a:extLst>
                  <a:ext uri="{FF2B5EF4-FFF2-40B4-BE49-F238E27FC236}">
                    <a16:creationId xmlns:a16="http://schemas.microsoft.com/office/drawing/2014/main" id="{0033F288-9738-EA76-AB3A-8885120A54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37788" y="3829048"/>
                <a:ext cx="2857500" cy="2857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0FEF410-B01E-C54F-E871-8863D5EBC2B4}"/>
                  </a:ext>
                </a:extLst>
              </p:cNvPr>
              <p:cNvSpPr txBox="1"/>
              <p:nvPr/>
            </p:nvSpPr>
            <p:spPr>
              <a:xfrm>
                <a:off x="9238985" y="5029203"/>
                <a:ext cx="21531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</a:rPr>
                  <a:t>Quả</a:t>
                </a:r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</a:rPr>
                  <a:t>đu</a:t>
                </a:r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</a:rPr>
                  <a:t>đủ</a:t>
                </a:r>
                <a:endPara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0938C50-FCBE-58D2-65A6-3D4407797A43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8144EAA6-1613-2790-E33F-438DB86655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11EC3B0-0B63-15D3-EAFE-BD3B35CBF473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515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7;p4">
            <a:extLst>
              <a:ext uri="{FF2B5EF4-FFF2-40B4-BE49-F238E27FC236}">
                <a16:creationId xmlns:a16="http://schemas.microsoft.com/office/drawing/2014/main" id="{42F13500-0CC1-3773-6BCB-50D3130A2F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849" t="10741" r="2873" b="53703"/>
          <a:stretch/>
        </p:blipFill>
        <p:spPr>
          <a:xfrm>
            <a:off x="6096000" y="1966163"/>
            <a:ext cx="5994315" cy="309384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/>
        </p:spPr>
      </p:pic>
      <p:sp>
        <p:nvSpPr>
          <p:cNvPr id="3" name="Google Shape;118;p4">
            <a:extLst>
              <a:ext uri="{FF2B5EF4-FFF2-40B4-BE49-F238E27FC236}">
                <a16:creationId xmlns:a16="http://schemas.microsoft.com/office/drawing/2014/main" id="{80A872D0-1146-6DDE-2AB5-6E6169D2D990}"/>
              </a:ext>
            </a:extLst>
          </p:cNvPr>
          <p:cNvSpPr txBox="1"/>
          <p:nvPr/>
        </p:nvSpPr>
        <p:spPr>
          <a:xfrm>
            <a:off x="347289" y="3237626"/>
            <a:ext cx="562258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vi-VN" sz="32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hãy đọc thầm bài đọc </a:t>
            </a:r>
            <a:r>
              <a:rPr lang="vi-VN" sz="3200" b="1" i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Đi làm nương</a:t>
            </a:r>
          </a:p>
        </p:txBody>
      </p:sp>
    </p:spTree>
    <p:extLst>
      <p:ext uri="{BB962C8B-B14F-4D97-AF65-F5344CB8AC3E}">
        <p14:creationId xmlns:p14="http://schemas.microsoft.com/office/powerpoint/2010/main" val="213572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3;p5">
            <a:extLst>
              <a:ext uri="{FF2B5EF4-FFF2-40B4-BE49-F238E27FC236}">
                <a16:creationId xmlns:a16="http://schemas.microsoft.com/office/drawing/2014/main" id="{F23D6A2E-0B7C-5FB4-5F0A-720052F45020}"/>
              </a:ext>
            </a:extLst>
          </p:cNvPr>
          <p:cNvSpPr txBox="1"/>
          <p:nvPr/>
        </p:nvSpPr>
        <p:spPr>
          <a:xfrm>
            <a:off x="525516" y="1263662"/>
            <a:ext cx="11140966" cy="170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</a:pPr>
            <a:r>
              <a:rPr lang="vi-VN" sz="2800" b="1" dirty="0">
                <a:solidFill>
                  <a:schemeClr val="dk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Calibri"/>
                <a:sym typeface="Calibri"/>
              </a:rPr>
              <a:t>Đánh dấu ✔ vào ô đúng/sai </a:t>
            </a:r>
          </a:p>
          <a:p>
            <a:pPr lvl="0">
              <a:lnSpc>
                <a:spcPct val="125000"/>
              </a:lnSpc>
            </a:pPr>
            <a:r>
              <a:rPr lang="vi-VN" sz="2800" b="1" dirty="0">
                <a:solidFill>
                  <a:schemeClr val="dk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Calibri"/>
                <a:sym typeface="Calibri"/>
              </a:rPr>
              <a:t>Câu 1:</a:t>
            </a: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Calibri"/>
                <a:sym typeface="Calibri"/>
              </a:rPr>
              <a:t> Từ ngữ, hình ảnh nào trong bài đọc cho biết mọi người trong làng đều đi làm nương?</a:t>
            </a:r>
          </a:p>
        </p:txBody>
      </p:sp>
      <p:graphicFrame>
        <p:nvGraphicFramePr>
          <p:cNvPr id="6" name="Google Shape;124;p5">
            <a:extLst>
              <a:ext uri="{FF2B5EF4-FFF2-40B4-BE49-F238E27FC236}">
                <a16:creationId xmlns:a16="http://schemas.microsoft.com/office/drawing/2014/main" id="{2ECFA5AF-B02D-024C-8455-A0D413B92B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6662735"/>
              </p:ext>
            </p:extLst>
          </p:nvPr>
        </p:nvGraphicFramePr>
        <p:xfrm>
          <a:off x="525516" y="3057316"/>
          <a:ext cx="11140966" cy="347844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360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7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Từ</a:t>
                      </a:r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ngữ</a:t>
                      </a:r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400" b="1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hình</a:t>
                      </a:r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ảnh</a:t>
                      </a:r>
                      <a:endParaRPr lang="en-US" sz="2400" b="1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Đúng</a:t>
                      </a: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Sai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D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a. Cả làng đều đi làm nương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.</a:t>
                      </a:r>
                      <a:endParaRPr lang="vi-VN"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b. Trên nương, mỗi người một việc.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c. Trên sàn, dưới đất mọi nhà đều vắng tanh.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034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d. Con ngựa đeo tất cả đồ đạc và nông cụ trên lưng.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Google Shape;125;p5">
            <a:extLst>
              <a:ext uri="{FF2B5EF4-FFF2-40B4-BE49-F238E27FC236}">
                <a16:creationId xmlns:a16="http://schemas.microsoft.com/office/drawing/2014/main" id="{78E5E86B-1801-215B-8C1C-6CA35B14B7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0725" y="3791249"/>
            <a:ext cx="61282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6;p5">
            <a:extLst>
              <a:ext uri="{FF2B5EF4-FFF2-40B4-BE49-F238E27FC236}">
                <a16:creationId xmlns:a16="http://schemas.microsoft.com/office/drawing/2014/main" id="{CB274DA0-2C8B-C72E-2DDC-E932692F0F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47252" y="4529840"/>
            <a:ext cx="61282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7;p5">
            <a:extLst>
              <a:ext uri="{FF2B5EF4-FFF2-40B4-BE49-F238E27FC236}">
                <a16:creationId xmlns:a16="http://schemas.microsoft.com/office/drawing/2014/main" id="{C8DFBB74-766D-F9A3-0872-FFB31031D21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0725" y="5163507"/>
            <a:ext cx="61282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8;p5">
            <a:extLst>
              <a:ext uri="{FF2B5EF4-FFF2-40B4-BE49-F238E27FC236}">
                <a16:creationId xmlns:a16="http://schemas.microsoft.com/office/drawing/2014/main" id="{E40A5BAB-0149-7E00-DEA0-F5DD3DCAF6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47252" y="5882707"/>
            <a:ext cx="612820" cy="53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824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oogle Shape;134;p6">
            <a:extLst>
              <a:ext uri="{FF2B5EF4-FFF2-40B4-BE49-F238E27FC236}">
                <a16:creationId xmlns:a16="http://schemas.microsoft.com/office/drawing/2014/main" id="{43AEB835-781C-055D-04CD-6EFBDE2CD2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4005676"/>
              </p:ext>
            </p:extLst>
          </p:nvPr>
        </p:nvGraphicFramePr>
        <p:xfrm>
          <a:off x="387349" y="3006831"/>
          <a:ext cx="11417300" cy="359716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360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3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2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Từ</a:t>
                      </a:r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ngữ</a:t>
                      </a:r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400" b="1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hình</a:t>
                      </a:r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ảnh</a:t>
                      </a:r>
                      <a:endParaRPr lang="en-US" sz="2400" b="1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Đúng</a:t>
                      </a:r>
                      <a:r>
                        <a:rPr lang="vi-VN" sz="2400" b="1" u="none" strike="noStrike" cap="none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sz="2400" b="1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Sai</a:t>
                      </a:r>
                      <a:endParaRPr sz="2400" b="1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D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40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a. Nương xa, nhiều người đi lên tận ngọn núi.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b. Người lớn đánh trâu ra cày.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c. Mấy chú bé tìm chỗ bắc bếp thổi cơm ở ven suối.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834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d.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Các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bà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mẹ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cúi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lom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khom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tra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ngô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.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Google Shape;123;p5">
            <a:extLst>
              <a:ext uri="{FF2B5EF4-FFF2-40B4-BE49-F238E27FC236}">
                <a16:creationId xmlns:a16="http://schemas.microsoft.com/office/drawing/2014/main" id="{BE1443DF-055D-3A44-DC0C-C1CC922BEC11}"/>
              </a:ext>
            </a:extLst>
          </p:cNvPr>
          <p:cNvSpPr txBox="1"/>
          <p:nvPr/>
        </p:nvSpPr>
        <p:spPr>
          <a:xfrm>
            <a:off x="387349" y="1298711"/>
            <a:ext cx="11417300" cy="170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lvl="0" algn="ctr">
              <a:lnSpc>
                <a:spcPct val="125000"/>
              </a:lnSpc>
            </a:pPr>
            <a:r>
              <a:rPr lang="vi-VN" sz="2800" b="1" dirty="0">
                <a:solidFill>
                  <a:prstClr val="black"/>
                </a:solidFill>
                <a:latin typeface="UTM Avo" panose="02040603050506020204" pitchFamily="18" charset="0"/>
                <a:ea typeface="Yu Gothic" panose="020B0400000000000000" pitchFamily="34" charset="-128"/>
                <a:cs typeface="Calibri"/>
                <a:sym typeface="Calibri"/>
              </a:rPr>
              <a:t>Đánh dấu ✔ vào ô đúng/sai </a:t>
            </a:r>
            <a:endParaRPr lang="en-US" sz="2800" b="1" dirty="0">
              <a:solidFill>
                <a:schemeClr val="dk1"/>
              </a:solidFill>
              <a:latin typeface="UTM Avo" panose="02040603050506020204" pitchFamily="18" charset="0"/>
              <a:ea typeface="Yu Gothic" panose="020B0400000000000000" pitchFamily="34" charset="-128"/>
              <a:cs typeface="Calibri"/>
              <a:sym typeface="Calibri"/>
            </a:endParaRPr>
          </a:p>
          <a:p>
            <a:pPr lvl="0">
              <a:lnSpc>
                <a:spcPct val="125000"/>
              </a:lnSpc>
            </a:pPr>
            <a:r>
              <a:rPr lang="vi-VN" sz="2800" b="1" dirty="0">
                <a:solidFill>
                  <a:schemeClr val="dk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Calibri"/>
                <a:sym typeface="Calibri"/>
              </a:rPr>
              <a:t>Câu 2: </a:t>
            </a: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Calibri"/>
                <a:sym typeface="Calibri"/>
              </a:rPr>
              <a:t>Những chi tiết nào trong bài đọc cho thấy cảnh làm nương diễn ra ở miền núi.</a:t>
            </a:r>
          </a:p>
        </p:txBody>
      </p:sp>
      <p:pic>
        <p:nvPicPr>
          <p:cNvPr id="2" name="Google Shape;125;p5">
            <a:extLst>
              <a:ext uri="{FF2B5EF4-FFF2-40B4-BE49-F238E27FC236}">
                <a16:creationId xmlns:a16="http://schemas.microsoft.com/office/drawing/2014/main" id="{A43CAFBF-AC3F-350E-DA2F-8D4F794119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0725" y="3692912"/>
            <a:ext cx="61282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6;p5">
            <a:extLst>
              <a:ext uri="{FF2B5EF4-FFF2-40B4-BE49-F238E27FC236}">
                <a16:creationId xmlns:a16="http://schemas.microsoft.com/office/drawing/2014/main" id="{1203F17F-30A1-3302-641E-2BC97A809D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47252" y="4425762"/>
            <a:ext cx="61282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27;p5">
            <a:extLst>
              <a:ext uri="{FF2B5EF4-FFF2-40B4-BE49-F238E27FC236}">
                <a16:creationId xmlns:a16="http://schemas.microsoft.com/office/drawing/2014/main" id="{BF994A1F-6B45-A23F-6969-1A3895BA12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0725" y="5219947"/>
            <a:ext cx="61282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8;p5">
            <a:extLst>
              <a:ext uri="{FF2B5EF4-FFF2-40B4-BE49-F238E27FC236}">
                <a16:creationId xmlns:a16="http://schemas.microsoft.com/office/drawing/2014/main" id="{6A080FD9-8B11-2D68-2038-526B8F6CED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47252" y="5918566"/>
            <a:ext cx="612820" cy="533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153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oogle Shape;144;p7">
            <a:extLst>
              <a:ext uri="{FF2B5EF4-FFF2-40B4-BE49-F238E27FC236}">
                <a16:creationId xmlns:a16="http://schemas.microsoft.com/office/drawing/2014/main" id="{F6A38760-FDB9-CECF-D068-EFDD1A3DF2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6729908"/>
              </p:ext>
            </p:extLst>
          </p:nvPr>
        </p:nvGraphicFramePr>
        <p:xfrm>
          <a:off x="1270000" y="2647896"/>
          <a:ext cx="9969500" cy="414472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444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078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400" b="1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Người</a:t>
                      </a:r>
                    </a:p>
                  </a:txBody>
                  <a:tcPr marL="91450" marR="91450" marT="45725" marB="457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</a:rPr>
                        <a:t>Việc</a:t>
                      </a:r>
                      <a:endParaRPr lang="en-US" sz="2400" b="1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91450" marR="91450" marT="45725" marB="4572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78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Cụ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già</a:t>
                      </a:r>
                      <a:endParaRPr lang="en-US"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78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Người lớn</a:t>
                      </a: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78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Bà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mẹ</a:t>
                      </a:r>
                      <a:endParaRPr lang="en-US"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78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Trẻ</a:t>
                      </a: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em</a:t>
                      </a:r>
                      <a:endParaRPr lang="en-US"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78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Em </a:t>
                      </a:r>
                      <a:r>
                        <a:rPr lang="en-US" sz="2400" u="none" strike="noStrike" cap="none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Calibri"/>
                          <a:cs typeface="Calibri"/>
                          <a:sym typeface="Calibri"/>
                        </a:rPr>
                        <a:t>bé</a:t>
                      </a:r>
                      <a:endParaRPr lang="en-US" sz="2400" u="none" strike="noStrike" cap="none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Google Shape;145;p7">
            <a:extLst>
              <a:ext uri="{FF2B5EF4-FFF2-40B4-BE49-F238E27FC236}">
                <a16:creationId xmlns:a16="http://schemas.microsoft.com/office/drawing/2014/main" id="{D086D478-5D2B-CA5D-886F-41C9E5A9571D}"/>
              </a:ext>
            </a:extLst>
          </p:cNvPr>
          <p:cNvSpPr txBox="1"/>
          <p:nvPr/>
        </p:nvSpPr>
        <p:spPr>
          <a:xfrm>
            <a:off x="4914899" y="3301239"/>
            <a:ext cx="277384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hặt</a:t>
            </a:r>
            <a:r>
              <a:rPr lang="vi-VN" sz="40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cỏ, 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ốt lá</a:t>
            </a:r>
            <a:endParaRPr sz="2400" dirty="0">
              <a:solidFill>
                <a:srgbClr val="C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46;p7">
            <a:extLst>
              <a:ext uri="{FF2B5EF4-FFF2-40B4-BE49-F238E27FC236}">
                <a16:creationId xmlns:a16="http://schemas.microsoft.com/office/drawing/2014/main" id="{1F11BD35-1FC1-CD10-D6AD-A8276EEE9FB6}"/>
              </a:ext>
            </a:extLst>
          </p:cNvPr>
          <p:cNvSpPr txBox="1"/>
          <p:nvPr/>
        </p:nvSpPr>
        <p:spPr>
          <a:xfrm>
            <a:off x="4914899" y="4070780"/>
            <a:ext cx="277384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ánh trâu</a:t>
            </a:r>
            <a:r>
              <a:rPr lang="vi-VN" sz="40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ra cày</a:t>
            </a:r>
            <a:endParaRPr sz="2400" dirty="0">
              <a:solidFill>
                <a:srgbClr val="C00000"/>
              </a:solidFill>
              <a:latin typeface="UTM Avo" panose="02040603050506020204" pitchFamily="18" charset="0"/>
              <a:ea typeface="Calibri"/>
              <a:cs typeface="Calibri"/>
            </a:endParaRPr>
          </a:p>
        </p:txBody>
      </p:sp>
      <p:sp>
        <p:nvSpPr>
          <p:cNvPr id="13" name="Google Shape;147;p7">
            <a:extLst>
              <a:ext uri="{FF2B5EF4-FFF2-40B4-BE49-F238E27FC236}">
                <a16:creationId xmlns:a16="http://schemas.microsoft.com/office/drawing/2014/main" id="{B3606C3C-C326-82A3-3A65-F3839E506822}"/>
              </a:ext>
            </a:extLst>
          </p:cNvPr>
          <p:cNvSpPr txBox="1"/>
          <p:nvPr/>
        </p:nvSpPr>
        <p:spPr>
          <a:xfrm>
            <a:off x="4914899" y="4901757"/>
            <a:ext cx="1714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ra ngô</a:t>
            </a:r>
            <a:endParaRPr sz="2400" dirty="0">
              <a:solidFill>
                <a:srgbClr val="C00000"/>
              </a:solidFill>
              <a:latin typeface="UTM Avo" panose="02040603050506020204" pitchFamily="18" charset="0"/>
              <a:ea typeface="Calibri"/>
              <a:cs typeface="Calibri"/>
            </a:endParaRPr>
          </a:p>
        </p:txBody>
      </p:sp>
      <p:sp>
        <p:nvSpPr>
          <p:cNvPr id="14" name="Google Shape;148;p7">
            <a:extLst>
              <a:ext uri="{FF2B5EF4-FFF2-40B4-BE49-F238E27FC236}">
                <a16:creationId xmlns:a16="http://schemas.microsoft.com/office/drawing/2014/main" id="{4E96D2E0-7D7C-CE3D-0D34-ED81463E9EC8}"/>
              </a:ext>
            </a:extLst>
          </p:cNvPr>
          <p:cNvSpPr txBox="1"/>
          <p:nvPr/>
        </p:nvSpPr>
        <p:spPr>
          <a:xfrm>
            <a:off x="4914899" y="5616375"/>
            <a:ext cx="64008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Arial"/>
              </a:rPr>
              <a:t>t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Arial"/>
              </a:rPr>
              <a:t>ìm chỗ ven suối để bắc bếp thổi cơm</a:t>
            </a:r>
            <a:endParaRPr sz="2400" dirty="0">
              <a:solidFill>
                <a:srgbClr val="C00000"/>
              </a:solidFill>
              <a:latin typeface="UTM Avo" panose="02040603050506020204" pitchFamily="18" charset="0"/>
              <a:ea typeface="Calibri"/>
              <a:cs typeface="Calibri"/>
              <a:sym typeface="Arial"/>
            </a:endParaRPr>
          </a:p>
        </p:txBody>
      </p:sp>
      <p:sp>
        <p:nvSpPr>
          <p:cNvPr id="15" name="Google Shape;149;p7">
            <a:extLst>
              <a:ext uri="{FF2B5EF4-FFF2-40B4-BE49-F238E27FC236}">
                <a16:creationId xmlns:a16="http://schemas.microsoft.com/office/drawing/2014/main" id="{00298E3D-934B-0FA1-F0F1-4D988F0D3811}"/>
              </a:ext>
            </a:extLst>
          </p:cNvPr>
          <p:cNvSpPr txBox="1"/>
          <p:nvPr/>
        </p:nvSpPr>
        <p:spPr>
          <a:xfrm>
            <a:off x="4914899" y="6226679"/>
            <a:ext cx="30226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Arial"/>
              </a:rPr>
              <a:t>n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Arial"/>
              </a:rPr>
              <a:t>gủ trên lưng mẹ</a:t>
            </a:r>
            <a:endParaRPr sz="2400" dirty="0">
              <a:solidFill>
                <a:srgbClr val="C00000"/>
              </a:solidFill>
              <a:latin typeface="UTM Avo" panose="02040603050506020204" pitchFamily="18" charset="0"/>
              <a:ea typeface="Calibri"/>
              <a:cs typeface="Calibri"/>
            </a:endParaRPr>
          </a:p>
        </p:txBody>
      </p:sp>
      <p:sp>
        <p:nvSpPr>
          <p:cNvPr id="16" name="Google Shape;123;p5">
            <a:extLst>
              <a:ext uri="{FF2B5EF4-FFF2-40B4-BE49-F238E27FC236}">
                <a16:creationId xmlns:a16="http://schemas.microsoft.com/office/drawing/2014/main" id="{61CB993F-5295-7FAE-0753-20889D89F384}"/>
              </a:ext>
            </a:extLst>
          </p:cNvPr>
          <p:cNvSpPr txBox="1"/>
          <p:nvPr/>
        </p:nvSpPr>
        <p:spPr>
          <a:xfrm>
            <a:off x="2628764" y="1529185"/>
            <a:ext cx="6934471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25000"/>
              </a:lnSpc>
            </a:pPr>
            <a:r>
              <a:rPr lang="vi-VN" sz="2800" b="1" dirty="0">
                <a:solidFill>
                  <a:schemeClr val="dk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Calibri"/>
                <a:sym typeface="Calibri"/>
              </a:rPr>
              <a:t>Câu 3: </a:t>
            </a: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Calibri"/>
                <a:sym typeface="Calibri"/>
              </a:rPr>
              <a:t>Trên nương, mỗi người làm gì? Hoàn thành bảng sau:</a:t>
            </a:r>
          </a:p>
        </p:txBody>
      </p:sp>
    </p:spTree>
    <p:extLst>
      <p:ext uri="{BB962C8B-B14F-4D97-AF65-F5344CB8AC3E}">
        <p14:creationId xmlns:p14="http://schemas.microsoft.com/office/powerpoint/2010/main" val="171935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4;p8">
            <a:extLst>
              <a:ext uri="{FF2B5EF4-FFF2-40B4-BE49-F238E27FC236}">
                <a16:creationId xmlns:a16="http://schemas.microsoft.com/office/drawing/2014/main" id="{5A98B489-209C-F243-26F7-891563776020}"/>
              </a:ext>
            </a:extLst>
          </p:cNvPr>
          <p:cNvSpPr/>
          <p:nvPr/>
        </p:nvSpPr>
        <p:spPr>
          <a:xfrm>
            <a:off x="2090887" y="4088488"/>
            <a:ext cx="8010225" cy="101736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25000"/>
              </a:lnSpc>
            </a:pPr>
            <a:r>
              <a:rPr lang="vi-VN" sz="240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vi-VN" sz="24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nương, người, việc, người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lớn</a:t>
            </a:r>
            <a:r>
              <a:rPr lang="vi-VN" sz="24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trâu, cụ già, cỏ, lá.</a:t>
            </a:r>
            <a:endParaRPr sz="2400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56;p8">
            <a:extLst>
              <a:ext uri="{FF2B5EF4-FFF2-40B4-BE49-F238E27FC236}">
                <a16:creationId xmlns:a16="http://schemas.microsoft.com/office/drawing/2014/main" id="{255CCD1E-61B8-28B8-2E80-8E0BCF4DCD30}"/>
              </a:ext>
            </a:extLst>
          </p:cNvPr>
          <p:cNvSpPr txBox="1"/>
          <p:nvPr/>
        </p:nvSpPr>
        <p:spPr>
          <a:xfrm>
            <a:off x="723666" y="1795864"/>
            <a:ext cx="10744668" cy="170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25000"/>
              </a:lnSpc>
            </a:pPr>
            <a:r>
              <a:rPr lang="vi-VN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4: </a:t>
            </a: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Tìm danh từ trong các câu:</a:t>
            </a:r>
          </a:p>
          <a:p>
            <a:pPr lvl="0" algn="just">
              <a:lnSpc>
                <a:spcPct val="125000"/>
              </a:lnSpc>
            </a:pPr>
            <a:r>
              <a:rPr lang="vi-VN" sz="28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Trên nương, mỗi người một việc. Người lớn đánh trâu ra cày. Các cụ già nhặt cỏ, đốt lá.</a:t>
            </a:r>
          </a:p>
        </p:txBody>
      </p:sp>
      <p:cxnSp>
        <p:nvCxnSpPr>
          <p:cNvPr id="15" name="Google Shape;157;p8">
            <a:extLst>
              <a:ext uri="{FF2B5EF4-FFF2-40B4-BE49-F238E27FC236}">
                <a16:creationId xmlns:a16="http://schemas.microsoft.com/office/drawing/2014/main" id="{A10909D1-0297-91B1-5AD8-74678F28354B}"/>
              </a:ext>
            </a:extLst>
          </p:cNvPr>
          <p:cNvCxnSpPr>
            <a:cxnSpLocks/>
          </p:cNvCxnSpPr>
          <p:nvPr/>
        </p:nvCxnSpPr>
        <p:spPr>
          <a:xfrm>
            <a:off x="1600671" y="2878839"/>
            <a:ext cx="1214201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158;p8">
            <a:extLst>
              <a:ext uri="{FF2B5EF4-FFF2-40B4-BE49-F238E27FC236}">
                <a16:creationId xmlns:a16="http://schemas.microsoft.com/office/drawing/2014/main" id="{049494B8-3789-C4AC-DFB3-C14BC445F912}"/>
              </a:ext>
            </a:extLst>
          </p:cNvPr>
          <p:cNvCxnSpPr>
            <a:cxnSpLocks/>
          </p:cNvCxnSpPr>
          <p:nvPr/>
        </p:nvCxnSpPr>
        <p:spPr>
          <a:xfrm>
            <a:off x="3676884" y="2878839"/>
            <a:ext cx="982980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" name="Google Shape;159;p8">
            <a:extLst>
              <a:ext uri="{FF2B5EF4-FFF2-40B4-BE49-F238E27FC236}">
                <a16:creationId xmlns:a16="http://schemas.microsoft.com/office/drawing/2014/main" id="{FD772445-AF05-E69F-8EB1-0295FDC2570C}"/>
              </a:ext>
            </a:extLst>
          </p:cNvPr>
          <p:cNvCxnSpPr>
            <a:cxnSpLocks/>
          </p:cNvCxnSpPr>
          <p:nvPr/>
        </p:nvCxnSpPr>
        <p:spPr>
          <a:xfrm>
            <a:off x="5583920" y="2895349"/>
            <a:ext cx="804414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60;p8">
            <a:extLst>
              <a:ext uri="{FF2B5EF4-FFF2-40B4-BE49-F238E27FC236}">
                <a16:creationId xmlns:a16="http://schemas.microsoft.com/office/drawing/2014/main" id="{C64A38EC-F6B9-4133-9E13-8F7AC5F327B4}"/>
              </a:ext>
            </a:extLst>
          </p:cNvPr>
          <p:cNvCxnSpPr>
            <a:cxnSpLocks/>
          </p:cNvCxnSpPr>
          <p:nvPr/>
        </p:nvCxnSpPr>
        <p:spPr>
          <a:xfrm>
            <a:off x="6558595" y="2908049"/>
            <a:ext cx="1679970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" name="Google Shape;161;p8">
            <a:extLst>
              <a:ext uri="{FF2B5EF4-FFF2-40B4-BE49-F238E27FC236}">
                <a16:creationId xmlns:a16="http://schemas.microsoft.com/office/drawing/2014/main" id="{10BE165C-30F1-E5BF-9362-B27226BAF8AC}"/>
              </a:ext>
            </a:extLst>
          </p:cNvPr>
          <p:cNvCxnSpPr>
            <a:cxnSpLocks/>
          </p:cNvCxnSpPr>
          <p:nvPr/>
        </p:nvCxnSpPr>
        <p:spPr>
          <a:xfrm>
            <a:off x="5113597" y="3480701"/>
            <a:ext cx="383620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" name="Google Shape;162;p8">
            <a:extLst>
              <a:ext uri="{FF2B5EF4-FFF2-40B4-BE49-F238E27FC236}">
                <a16:creationId xmlns:a16="http://schemas.microsoft.com/office/drawing/2014/main" id="{C78290BC-0BAE-9D5D-D963-960CFAEB56D4}"/>
              </a:ext>
            </a:extLst>
          </p:cNvPr>
          <p:cNvCxnSpPr>
            <a:cxnSpLocks/>
          </p:cNvCxnSpPr>
          <p:nvPr/>
        </p:nvCxnSpPr>
        <p:spPr>
          <a:xfrm>
            <a:off x="9400234" y="2908049"/>
            <a:ext cx="723900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" name="Google Shape;163;p8">
            <a:extLst>
              <a:ext uri="{FF2B5EF4-FFF2-40B4-BE49-F238E27FC236}">
                <a16:creationId xmlns:a16="http://schemas.microsoft.com/office/drawing/2014/main" id="{7A92C90F-C4F3-E50C-F2B7-4E53BCCA120C}"/>
              </a:ext>
            </a:extLst>
          </p:cNvPr>
          <p:cNvCxnSpPr>
            <a:cxnSpLocks/>
          </p:cNvCxnSpPr>
          <p:nvPr/>
        </p:nvCxnSpPr>
        <p:spPr>
          <a:xfrm>
            <a:off x="1728009" y="3456860"/>
            <a:ext cx="995718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" name="Google Shape;164;p8">
            <a:extLst>
              <a:ext uri="{FF2B5EF4-FFF2-40B4-BE49-F238E27FC236}">
                <a16:creationId xmlns:a16="http://schemas.microsoft.com/office/drawing/2014/main" id="{C8EB899A-7F4F-9D09-6DD5-489DCFCF1D5B}"/>
              </a:ext>
            </a:extLst>
          </p:cNvPr>
          <p:cNvCxnSpPr>
            <a:cxnSpLocks/>
          </p:cNvCxnSpPr>
          <p:nvPr/>
        </p:nvCxnSpPr>
        <p:spPr>
          <a:xfrm>
            <a:off x="3737844" y="3463344"/>
            <a:ext cx="506730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6545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5;p9">
            <a:extLst>
              <a:ext uri="{FF2B5EF4-FFF2-40B4-BE49-F238E27FC236}">
                <a16:creationId xmlns:a16="http://schemas.microsoft.com/office/drawing/2014/main" id="{B687A8B0-F4D1-4003-ED00-85BB73499BB9}"/>
              </a:ext>
            </a:extLst>
          </p:cNvPr>
          <p:cNvSpPr/>
          <p:nvPr/>
        </p:nvSpPr>
        <p:spPr>
          <a:xfrm>
            <a:off x="6907732" y="2954375"/>
            <a:ext cx="4711639" cy="1428153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</a:rPr>
              <a:t>B. Tình cảm gắn bó, thân thiết giữa mọi người trong gia đ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ì</a:t>
            </a: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</a:rPr>
              <a:t>nh, làng xóm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.</a:t>
            </a:r>
            <a:endParaRPr lang="vi-VN" sz="20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176;p9">
            <a:extLst>
              <a:ext uri="{FF2B5EF4-FFF2-40B4-BE49-F238E27FC236}">
                <a16:creationId xmlns:a16="http://schemas.microsoft.com/office/drawing/2014/main" id="{0D5A93E7-0224-FDF9-8ED6-42F7E1DB8CCE}"/>
              </a:ext>
            </a:extLst>
          </p:cNvPr>
          <p:cNvSpPr/>
          <p:nvPr/>
        </p:nvSpPr>
        <p:spPr>
          <a:xfrm>
            <a:off x="586432" y="4629788"/>
            <a:ext cx="4711640" cy="1384668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</a:rPr>
              <a:t>C. Cảnh lao động hăng say của mọi người trong gia đ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ì</a:t>
            </a: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</a:rPr>
              <a:t>nh, làng xóm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.</a:t>
            </a:r>
            <a:endParaRPr lang="vi-VN" sz="20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Google Shape;177;p9">
            <a:extLst>
              <a:ext uri="{FF2B5EF4-FFF2-40B4-BE49-F238E27FC236}">
                <a16:creationId xmlns:a16="http://schemas.microsoft.com/office/drawing/2014/main" id="{7A492219-CF4A-12FA-9668-988A548A686E}"/>
              </a:ext>
            </a:extLst>
          </p:cNvPr>
          <p:cNvSpPr/>
          <p:nvPr/>
        </p:nvSpPr>
        <p:spPr>
          <a:xfrm>
            <a:off x="572630" y="2954375"/>
            <a:ext cx="4711640" cy="1428153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A.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Thời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tiết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giá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lạnh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ở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miền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núi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khi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màn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đêm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buông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xuống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4" name="Google Shape;178;p9">
            <a:extLst>
              <a:ext uri="{FF2B5EF4-FFF2-40B4-BE49-F238E27FC236}">
                <a16:creationId xmlns:a16="http://schemas.microsoft.com/office/drawing/2014/main" id="{715C64FA-0843-D661-C339-6F7B3695A54B}"/>
              </a:ext>
            </a:extLst>
          </p:cNvPr>
          <p:cNvSpPr/>
          <p:nvPr/>
        </p:nvSpPr>
        <p:spPr>
          <a:xfrm>
            <a:off x="6907732" y="4629789"/>
            <a:ext cx="4711639" cy="1384667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</a:rPr>
              <a:t>D. Cảnh vắng ở bản làng trong mùa đi làm nương.</a:t>
            </a:r>
          </a:p>
        </p:txBody>
      </p:sp>
      <p:pic>
        <p:nvPicPr>
          <p:cNvPr id="15" name="Google Shape;179;p9">
            <a:extLst>
              <a:ext uri="{FF2B5EF4-FFF2-40B4-BE49-F238E27FC236}">
                <a16:creationId xmlns:a16="http://schemas.microsoft.com/office/drawing/2014/main" id="{354C353E-C24E-7B16-FA2B-330808EA63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8732" y="3209365"/>
            <a:ext cx="1113268" cy="742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80;p9">
            <a:extLst>
              <a:ext uri="{FF2B5EF4-FFF2-40B4-BE49-F238E27FC236}">
                <a16:creationId xmlns:a16="http://schemas.microsoft.com/office/drawing/2014/main" id="{EFACC4AD-ABAC-CF49-C459-C1F6EBD0288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3971" y="3146288"/>
            <a:ext cx="1199027" cy="887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81;p9">
            <a:extLst>
              <a:ext uri="{FF2B5EF4-FFF2-40B4-BE49-F238E27FC236}">
                <a16:creationId xmlns:a16="http://schemas.microsoft.com/office/drawing/2014/main" id="{76BF4776-F606-4D6A-5E6C-D6AF746D4B0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03683" y="4766055"/>
            <a:ext cx="1427420" cy="88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2;p9">
            <a:extLst>
              <a:ext uri="{FF2B5EF4-FFF2-40B4-BE49-F238E27FC236}">
                <a16:creationId xmlns:a16="http://schemas.microsoft.com/office/drawing/2014/main" id="{B40D3A7B-4A6C-00FA-9E17-0373E6072C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96973" y="5102050"/>
            <a:ext cx="1199027" cy="88775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56;p8">
            <a:extLst>
              <a:ext uri="{FF2B5EF4-FFF2-40B4-BE49-F238E27FC236}">
                <a16:creationId xmlns:a16="http://schemas.microsoft.com/office/drawing/2014/main" id="{C9C5DC83-EAE1-B50F-34B3-6484AC7A2719}"/>
              </a:ext>
            </a:extLst>
          </p:cNvPr>
          <p:cNvSpPr txBox="1"/>
          <p:nvPr/>
        </p:nvSpPr>
        <p:spPr>
          <a:xfrm>
            <a:off x="723666" y="1795864"/>
            <a:ext cx="10744668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25000"/>
              </a:lnSpc>
            </a:pPr>
            <a:r>
              <a:rPr lang="vi-VN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5: </a:t>
            </a: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Qua câu cuối bài đọc, chúng ta thấy được điều gì? </a:t>
            </a:r>
          </a:p>
        </p:txBody>
      </p:sp>
    </p:spTree>
    <p:extLst>
      <p:ext uri="{BB962C8B-B14F-4D97-AF65-F5344CB8AC3E}">
        <p14:creationId xmlns:p14="http://schemas.microsoft.com/office/powerpoint/2010/main" val="51658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AC291B7-45C8-BAB2-8489-682B40C13D47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590E25E-3541-FC2A-602B-5C269C3BA5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BC26169-7AF5-7D91-055F-AC23D43686E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hú Mèo Hồng, Con Mèo Hồng, Chú Mèo Ngộ Nghĩnh 5 - KhoThietKe.Net">
            <a:extLst>
              <a:ext uri="{FF2B5EF4-FFF2-40B4-BE49-F238E27FC236}">
                <a16:creationId xmlns:a16="http://schemas.microsoft.com/office/drawing/2014/main" id="{059E55D6-6147-1B52-7FD3-488B8FDB22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5" r="18035" b="42202"/>
          <a:stretch/>
        </p:blipFill>
        <p:spPr bwMode="auto">
          <a:xfrm>
            <a:off x="7800475" y="1725021"/>
            <a:ext cx="1511165" cy="120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hú Mèo Hồng, Con Mèo Hồng, Chú Mèo Ngộ Nghĩnh 5 - KhoThietKe.Net">
            <a:extLst>
              <a:ext uri="{FF2B5EF4-FFF2-40B4-BE49-F238E27FC236}">
                <a16:creationId xmlns:a16="http://schemas.microsoft.com/office/drawing/2014/main" id="{2CB5BFE8-8775-8CE6-60B7-F7673DE23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5" r="18035" b="42202"/>
          <a:stretch/>
        </p:blipFill>
        <p:spPr bwMode="auto">
          <a:xfrm>
            <a:off x="2437596" y="1725022"/>
            <a:ext cx="1511165" cy="120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E76EED7-5E94-41AC-9BF8-D886404C870F}"/>
              </a:ext>
            </a:extLst>
          </p:cNvPr>
          <p:cNvSpPr/>
          <p:nvPr/>
        </p:nvSpPr>
        <p:spPr>
          <a:xfrm>
            <a:off x="683393" y="2933299"/>
            <a:ext cx="5019573" cy="179992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Ôn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</a:p>
          <a:p>
            <a:pPr algn="ctr"/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kiến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thức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học</a:t>
            </a:r>
            <a:endParaRPr lang="en-US" sz="2400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4203F28-C0A7-BF6B-0E20-7AC524112434}"/>
              </a:ext>
            </a:extLst>
          </p:cNvPr>
          <p:cNvSpPr/>
          <p:nvPr/>
        </p:nvSpPr>
        <p:spPr>
          <a:xfrm>
            <a:off x="5953225" y="2933299"/>
            <a:ext cx="5019573" cy="179992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tiết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sau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: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</a:rPr>
              <a:t>Ôn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</a:rPr>
              <a:t>tập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</a:rPr>
              <a:t>giữa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</a:rPr>
              <a:t>kì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 1 </a:t>
            </a:r>
          </a:p>
          <a:p>
            <a:pPr algn="ctr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(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</a:rPr>
              <a:t>Tiết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 7)</a:t>
            </a: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9-Ôn tập giữa kì I-Tiết 5</Template>
  <TotalTime>82</TotalTime>
  <Words>498</Words>
  <Application>Microsoft Office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Calibri</vt:lpstr>
      <vt:lpstr>Arial</vt:lpstr>
      <vt:lpstr>iCiel Cadena</vt:lpstr>
      <vt:lpstr>Calibri Light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10</cp:revision>
  <dcterms:created xsi:type="dcterms:W3CDTF">2023-10-26T01:39:07Z</dcterms:created>
  <dcterms:modified xsi:type="dcterms:W3CDTF">2023-11-02T08:09:12Z</dcterms:modified>
</cp:coreProperties>
</file>