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0"/>
  </p:notesMasterIdLst>
  <p:sldIdLst>
    <p:sldId id="256" r:id="rId4"/>
    <p:sldId id="259" r:id="rId5"/>
    <p:sldId id="266" r:id="rId6"/>
    <p:sldId id="260" r:id="rId7"/>
    <p:sldId id="264" r:id="rId8"/>
    <p:sldId id="304" r:id="rId9"/>
    <p:sldId id="300" r:id="rId10"/>
    <p:sldId id="313" r:id="rId11"/>
    <p:sldId id="314" r:id="rId12"/>
    <p:sldId id="301" r:id="rId13"/>
    <p:sldId id="297" r:id="rId14"/>
    <p:sldId id="298" r:id="rId15"/>
    <p:sldId id="263" r:id="rId16"/>
    <p:sldId id="270" r:id="rId17"/>
    <p:sldId id="279" r:id="rId18"/>
    <p:sldId id="280" r:id="rId19"/>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UTM Avo" panose="02040603050506020204" pitchFamily="18" charset="0"/>
      <p:regular r:id="rId27"/>
      <p:bold r:id="rId28"/>
      <p:italic r:id="rId29"/>
      <p:boldItalic r:id="rId3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0E88"/>
    <a:srgbClr val="FFFAF7"/>
    <a:srgbClr val="CA7A9C"/>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10/31/2023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77/"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77/"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77/"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77/"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9.jpg"/><Relationship Id="rId1" Type="http://schemas.openxmlformats.org/officeDocument/2006/relationships/slideLayout" Target="../slideLayouts/slideLayout23.xml"/><Relationship Id="rId6" Type="http://schemas.openxmlformats.org/officeDocument/2006/relationships/image" Target="../media/image21.png"/><Relationship Id="rId5" Type="http://schemas.microsoft.com/office/2007/relationships/hdphoto" Target="../media/hdphoto2.wdp"/><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1726443"/>
            <a:ext cx="10574816" cy="340511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11</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viết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3:</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Viết đoạn văn tưởng tượng</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6B2C99F-32B3-BC87-D593-ABDCBB136D8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354C390-D647-CA3E-ED2A-FBF982F264B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63721B6-C159-AC2A-9BEB-265916EFF3D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38;p3">
            <a:extLst>
              <a:ext uri="{FF2B5EF4-FFF2-40B4-BE49-F238E27FC236}">
                <a16:creationId xmlns:a16="http://schemas.microsoft.com/office/drawing/2014/main" id="{8B9361B2-F0DC-6DD1-ED7C-474FCC50166B}"/>
              </a:ext>
            </a:extLst>
          </p:cNvPr>
          <p:cNvSpPr/>
          <p:nvPr/>
        </p:nvSpPr>
        <p:spPr>
          <a:xfrm>
            <a:off x="937052" y="2657795"/>
            <a:ext cx="5589872" cy="2429211"/>
          </a:xfrm>
          <a:prstGeom prst="roundRect">
            <a:avLst>
              <a:gd name="adj" fmla="val 16667"/>
            </a:avLst>
          </a:prstGeom>
          <a:solidFill>
            <a:srgbClr val="FFFFFF"/>
          </a:solidFill>
          <a:ln w="25400" cap="flat" cmpd="sng">
            <a:solidFill>
              <a:srgbClr val="622020"/>
            </a:solidFill>
            <a:prstDash val="solid"/>
            <a:round/>
            <a:headEnd type="none" w="sm" len="sm"/>
            <a:tailEnd type="none" w="sm" len="sm"/>
          </a:ln>
        </p:spPr>
        <p:txBody>
          <a:bodyPr spcFirstLastPara="1" wrap="square" lIns="121900" tIns="60933" rIns="121900" bIns="60933" anchor="ctr" anchorCtr="0">
            <a:noAutofit/>
          </a:bodyPr>
          <a:lstStyle/>
          <a:p>
            <a:pPr lvl="0" algn="ctr">
              <a:buClr>
                <a:srgbClr val="000000"/>
              </a:buClr>
            </a:pPr>
            <a:r>
              <a:rPr lang="vi-VN" sz="2800" kern="0">
                <a:solidFill>
                  <a:srgbClr val="39303E"/>
                </a:solidFill>
                <a:latin typeface="UTM Avo" panose="02040603050506020204" pitchFamily="18" charset="0"/>
                <a:cs typeface="Arial"/>
                <a:sym typeface="Arial"/>
              </a:rPr>
              <a:t>Em hãy tưởng tượng 10 năm nữa em sẽ như thế nào?</a:t>
            </a:r>
            <a:endParaRPr lang="vi-VN" sz="2800" kern="0" dirty="0">
              <a:solidFill>
                <a:srgbClr val="39303E"/>
              </a:solidFill>
              <a:latin typeface="UTM Avo" panose="02040603050506020204" pitchFamily="18" charset="0"/>
              <a:cs typeface="Arial"/>
              <a:sym typeface="Arial"/>
            </a:endParaRPr>
          </a:p>
        </p:txBody>
      </p:sp>
      <p:pic>
        <p:nvPicPr>
          <p:cNvPr id="8" name="Google Shape;139;p3">
            <a:extLst>
              <a:ext uri="{FF2B5EF4-FFF2-40B4-BE49-F238E27FC236}">
                <a16:creationId xmlns:a16="http://schemas.microsoft.com/office/drawing/2014/main" id="{F5408FA6-EBBD-43FB-9269-ABC46B12AD89}"/>
              </a:ext>
            </a:extLst>
          </p:cNvPr>
          <p:cNvPicPr preferRelativeResize="0"/>
          <p:nvPr/>
        </p:nvPicPr>
        <p:blipFill rotWithShape="1">
          <a:blip r:embed="rId3">
            <a:alphaModFix/>
          </a:blip>
          <a:srcRect/>
          <a:stretch/>
        </p:blipFill>
        <p:spPr>
          <a:xfrm>
            <a:off x="622093" y="2225969"/>
            <a:ext cx="1112208" cy="1101545"/>
          </a:xfrm>
          <a:prstGeom prst="rect">
            <a:avLst/>
          </a:prstGeom>
          <a:noFill/>
          <a:ln>
            <a:noFill/>
          </a:ln>
        </p:spPr>
      </p:pic>
      <p:pic>
        <p:nvPicPr>
          <p:cNvPr id="10" name="Google Shape;141;p3">
            <a:extLst>
              <a:ext uri="{FF2B5EF4-FFF2-40B4-BE49-F238E27FC236}">
                <a16:creationId xmlns:a16="http://schemas.microsoft.com/office/drawing/2014/main" id="{565490CB-839E-D384-FEFD-9513E351F634}"/>
              </a:ext>
            </a:extLst>
          </p:cNvPr>
          <p:cNvPicPr preferRelativeResize="0"/>
          <p:nvPr/>
        </p:nvPicPr>
        <p:blipFill rotWithShape="1">
          <a:blip r:embed="rId4">
            <a:alphaModFix/>
          </a:blip>
          <a:srcRect l="16728" t="14478" r="22518" b="26191"/>
          <a:stretch/>
        </p:blipFill>
        <p:spPr>
          <a:xfrm>
            <a:off x="7283669" y="1650124"/>
            <a:ext cx="3971279" cy="3878318"/>
          </a:xfrm>
          <a:prstGeom prst="rect">
            <a:avLst/>
          </a:prstGeom>
          <a:noFill/>
          <a:ln>
            <a:noFill/>
          </a:ln>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8" presetClass="emph" presetSubtype="0" fill="hold" nodeType="withEffect">
                                  <p:stCondLst>
                                    <p:cond delay="0"/>
                                  </p:stCondLst>
                                  <p:childTnLst>
                                    <p:animRot by="-21600000">
                                      <p:cBhvr>
                                        <p:cTn id="12" dur="750" fill="hold"/>
                                        <p:tgtEl>
                                          <p:spTgt spid="8"/>
                                        </p:tgtEl>
                                        <p:attrNameLst>
                                          <p:attrName>r</p:attrName>
                                        </p:attrNameLst>
                                      </p:cBhvr>
                                    </p:animRo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7CADCB0-D263-22BA-F7BE-70C49C6D034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89B91C5-D68E-4276-290A-2DCE60E998D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D342DE9-5CFA-FB51-7627-BAC6206DA05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80;p6">
            <a:extLst>
              <a:ext uri="{FF2B5EF4-FFF2-40B4-BE49-F238E27FC236}">
                <a16:creationId xmlns:a16="http://schemas.microsoft.com/office/drawing/2014/main" id="{5A7B21CE-39CD-3562-C398-0B7DCAC3DDC6}"/>
              </a:ext>
            </a:extLst>
          </p:cNvPr>
          <p:cNvSpPr/>
          <p:nvPr/>
        </p:nvSpPr>
        <p:spPr>
          <a:xfrm>
            <a:off x="2155346" y="1802552"/>
            <a:ext cx="7881308" cy="572700"/>
          </a:xfrm>
          <a:prstGeom prst="roundRect">
            <a:avLst>
              <a:gd name="adj" fmla="val 16667"/>
            </a:avLst>
          </a:prstGeom>
          <a:solidFill>
            <a:schemeClr val="lt1"/>
          </a:solidFill>
          <a:ln w="25400" cap="flat" cmpd="sng">
            <a:solidFill>
              <a:srgbClr val="62202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vi-VN" sz="2400" b="1" i="0" u="none" strike="noStrike" cap="none" dirty="0">
                <a:solidFill>
                  <a:schemeClr val="accent2">
                    <a:lumMod val="50000"/>
                  </a:schemeClr>
                </a:solidFill>
                <a:latin typeface="UTM Avo" panose="02040603050506020204" pitchFamily="18" charset="0"/>
                <a:ea typeface="Arial"/>
                <a:cs typeface="Arial"/>
                <a:sym typeface="Arial"/>
              </a:rPr>
              <a:t>Đọc đoạn văn dưới đây và trả lời câu hỏi:</a:t>
            </a:r>
          </a:p>
        </p:txBody>
      </p:sp>
      <p:sp>
        <p:nvSpPr>
          <p:cNvPr id="9" name="Google Shape;182;p6">
            <a:extLst>
              <a:ext uri="{FF2B5EF4-FFF2-40B4-BE49-F238E27FC236}">
                <a16:creationId xmlns:a16="http://schemas.microsoft.com/office/drawing/2014/main" id="{8E028792-5EC1-F3C7-977E-CD0E3FB14B42}"/>
              </a:ext>
            </a:extLst>
          </p:cNvPr>
          <p:cNvSpPr/>
          <p:nvPr/>
        </p:nvSpPr>
        <p:spPr>
          <a:xfrm>
            <a:off x="404648" y="2527431"/>
            <a:ext cx="11382704" cy="3939500"/>
          </a:xfrm>
          <a:prstGeom prst="rect">
            <a:avLst/>
          </a:prstGeom>
          <a:noFill/>
          <a:ln>
            <a:noFill/>
          </a:ln>
        </p:spPr>
        <p:txBody>
          <a:bodyPr spcFirstLastPara="1" wrap="square" lIns="91425" tIns="45700" rIns="91425" bIns="45700" anchor="t" anchorCtr="0">
            <a:spAutoFit/>
          </a:bodyPr>
          <a:lstStyle/>
          <a:p>
            <a:pPr lvl="0" indent="461963" algn="just">
              <a:lnSpc>
                <a:spcPct val="125000"/>
              </a:lnSpc>
            </a:pPr>
            <a:r>
              <a:rPr lang="vi-VN" sz="2000" dirty="0">
                <a:solidFill>
                  <a:schemeClr val="bg1"/>
                </a:solidFill>
                <a:latin typeface="UTM Avo" panose="02040603050506020204" pitchFamily="18" charset="0"/>
                <a:ea typeface="Arial"/>
                <a:cs typeface="Arial"/>
                <a:sym typeface="Arial"/>
              </a:rPr>
              <a:t>Tin-tin và Mi-tin dùng lại trước một cánh cửa rất lớn. Hai anh em chưa biết mở bằng cách nào thì cánh cửa đã từ từ mở ra. Một luồng ánh sáng mát dịu lan toả. Tin-tin nhìn quanh. Cậu chưa bao giờ được thấy một gian phòng rộng lớn và đẹp lộng lẫy đến như vậy. Những bức tư</a:t>
            </a:r>
            <a:r>
              <a:rPr lang="en-US" sz="2000" dirty="0">
                <a:solidFill>
                  <a:schemeClr val="bg1"/>
                </a:solidFill>
                <a:latin typeface="UTM Avo" panose="02040603050506020204" pitchFamily="18" charset="0"/>
                <a:ea typeface="Arial"/>
                <a:cs typeface="Arial"/>
                <a:sym typeface="Arial"/>
              </a:rPr>
              <a:t>ờ</a:t>
            </a:r>
            <a:r>
              <a:rPr lang="vi-VN" sz="2000" dirty="0">
                <a:solidFill>
                  <a:schemeClr val="bg1"/>
                </a:solidFill>
                <a:latin typeface="UTM Avo" panose="02040603050506020204" pitchFamily="18" charset="0"/>
                <a:ea typeface="Arial"/>
                <a:cs typeface="Arial"/>
                <a:sym typeface="Arial"/>
              </a:rPr>
              <a:t>ng được ghép từ những viên đá trắng muốt, điểm những viên hồng ngọc lấp lánh. Một mái vòm ngọc bích toả ánh sáng xanh dịu xuống những bông hoa khổng lồ, đủ màu sắc, đang xoè nở hết cỡ. Trên mỗi bông hoa là một em bé t</a:t>
            </a:r>
            <a:r>
              <a:rPr lang="en-US" sz="2000" dirty="0">
                <a:solidFill>
                  <a:schemeClr val="bg1"/>
                </a:solidFill>
                <a:latin typeface="UTM Avo" panose="02040603050506020204" pitchFamily="18" charset="0"/>
                <a:ea typeface="Arial"/>
                <a:cs typeface="Arial"/>
                <a:sym typeface="Arial"/>
              </a:rPr>
              <a:t>í</a:t>
            </a:r>
            <a:r>
              <a:rPr lang="vi-VN" sz="2000" dirty="0">
                <a:solidFill>
                  <a:schemeClr val="bg1"/>
                </a:solidFill>
                <a:latin typeface="UTM Avo" panose="02040603050506020204" pitchFamily="18" charset="0"/>
                <a:ea typeface="Arial"/>
                <a:cs typeface="Arial"/>
                <a:sym typeface="Arial"/>
              </a:rPr>
              <a:t> hon xinh đẹp đang mải mê làm việc. Mi-</a:t>
            </a:r>
            <a:r>
              <a:rPr lang="en-US" sz="2000" dirty="0">
                <a:solidFill>
                  <a:schemeClr val="bg1"/>
                </a:solidFill>
                <a:latin typeface="UTM Avo" panose="02040603050506020204" pitchFamily="18" charset="0"/>
                <a:ea typeface="Arial"/>
                <a:cs typeface="Arial"/>
                <a:sym typeface="Arial"/>
              </a:rPr>
              <a:t>t</a:t>
            </a:r>
            <a:r>
              <a:rPr lang="vi-VN" sz="2000" dirty="0">
                <a:solidFill>
                  <a:schemeClr val="bg1"/>
                </a:solidFill>
                <a:latin typeface="UTM Avo" panose="02040603050506020204" pitchFamily="18" charset="0"/>
                <a:ea typeface="Arial"/>
                <a:cs typeface="Arial"/>
                <a:sym typeface="Arial"/>
              </a:rPr>
              <a:t>in nhìn thấy một em bé tóc nâu đang chăm chú lắp ghép đôi cánh màu xanh biếc. Ở bông hoa bên cạnh, một bé gái tóc vàng ngắm nghía những chiếc bình pha lê chứa đầy chất lỏng màu hồng. Mi-tin giật tay anh: “Mình qua đó hỏi chuyện các bạn nhỏ đi!".</a:t>
            </a:r>
            <a:endParaRPr sz="2000" b="0" i="0" u="none" strike="noStrike" cap="none" dirty="0">
              <a:solidFill>
                <a:schemeClr val="bg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87;p7">
            <a:extLst>
              <a:ext uri="{FF2B5EF4-FFF2-40B4-BE49-F238E27FC236}">
                <a16:creationId xmlns:a16="http://schemas.microsoft.com/office/drawing/2014/main" id="{A7351E8F-71C4-9BDF-73A5-677010F6ACF5}"/>
              </a:ext>
            </a:extLst>
          </p:cNvPr>
          <p:cNvSpPr/>
          <p:nvPr/>
        </p:nvSpPr>
        <p:spPr>
          <a:xfrm>
            <a:off x="796348" y="2380270"/>
            <a:ext cx="10186961" cy="2633165"/>
          </a:xfrm>
          <a:prstGeom prst="rect">
            <a:avLst/>
          </a:prstGeom>
          <a:solidFill>
            <a:srgbClr val="FFFFFF"/>
          </a:solidFill>
          <a:ln w="25400" cap="flat" cmpd="sng">
            <a:solidFill>
              <a:srgbClr val="622020"/>
            </a:solidFill>
            <a:prstDash val="solid"/>
            <a:round/>
            <a:headEnd type="none" w="sm" len="sm"/>
            <a:tailEnd type="none" w="sm" len="sm"/>
          </a:ln>
        </p:spPr>
        <p:txBody>
          <a:bodyPr spcFirstLastPara="1" wrap="square" lIns="91425" tIns="45700" rIns="91425" bIns="45700" anchor="b" anchorCtr="0">
            <a:noAutofit/>
          </a:bodyPr>
          <a:lstStyle/>
          <a:p>
            <a:pPr marR="0" lvl="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a) Câu mở đoạn có tác dụng gì?</a:t>
            </a:r>
          </a:p>
          <a:p>
            <a:pPr marR="0" lvl="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b) Các câu tiếp theo phát triển những ý nào của câu mở đoạn? </a:t>
            </a:r>
          </a:p>
          <a:p>
            <a:pPr marR="0" lvl="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c) Tìm trong đoạn văn những chi tiết hoàn toàn do người viết tưởng tượng ra.</a:t>
            </a:r>
          </a:p>
        </p:txBody>
      </p:sp>
      <p:sp>
        <p:nvSpPr>
          <p:cNvPr id="11" name="Google Shape;189;p7">
            <a:extLst>
              <a:ext uri="{FF2B5EF4-FFF2-40B4-BE49-F238E27FC236}">
                <a16:creationId xmlns:a16="http://schemas.microsoft.com/office/drawing/2014/main" id="{AA47C23E-F6B0-9BF1-D267-F43BD6C4E621}"/>
              </a:ext>
            </a:extLst>
          </p:cNvPr>
          <p:cNvSpPr/>
          <p:nvPr/>
        </p:nvSpPr>
        <p:spPr>
          <a:xfrm>
            <a:off x="796349" y="2133600"/>
            <a:ext cx="3754630" cy="625690"/>
          </a:xfrm>
          <a:custGeom>
            <a:avLst/>
            <a:gdLst/>
            <a:ahLst/>
            <a:cxnLst/>
            <a:rect l="l" t="t" r="r" b="b"/>
            <a:pathLst>
              <a:path w="3456878" h="587298" extrusionOk="0">
                <a:moveTo>
                  <a:pt x="0" y="0"/>
                </a:moveTo>
                <a:lnTo>
                  <a:pt x="3055434" y="0"/>
                </a:lnTo>
                <a:lnTo>
                  <a:pt x="3456878" y="223025"/>
                </a:lnTo>
                <a:lnTo>
                  <a:pt x="3092605" y="587298"/>
                </a:lnTo>
                <a:lnTo>
                  <a:pt x="7434" y="587298"/>
                </a:lnTo>
                <a:lnTo>
                  <a:pt x="0" y="0"/>
                </a:lnTo>
                <a:close/>
              </a:path>
            </a:pathLst>
          </a:custGeom>
          <a:solidFill>
            <a:srgbClr val="783F04"/>
          </a:solidFill>
          <a:ln w="25400" cap="flat" cmpd="sng">
            <a:solidFill>
              <a:srgbClr val="572D02"/>
            </a:solidFill>
            <a:prstDash val="solid"/>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Arial"/>
                <a:cs typeface="Arial"/>
                <a:sym typeface="Arial"/>
              </a:rPr>
              <a:t>Thảo</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Arial"/>
                <a:cs typeface="Arial"/>
                <a:sym typeface="Arial"/>
              </a:rPr>
              <a:t>luận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Arial"/>
                <a:cs typeface="Arial"/>
                <a:sym typeface="Arial"/>
              </a:rPr>
              <a:t>nhóm</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99073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4;p8">
            <a:extLst>
              <a:ext uri="{FF2B5EF4-FFF2-40B4-BE49-F238E27FC236}">
                <a16:creationId xmlns:a16="http://schemas.microsoft.com/office/drawing/2014/main" id="{66B70296-0E15-3166-6156-3CFBBFB03B53}"/>
              </a:ext>
            </a:extLst>
          </p:cNvPr>
          <p:cNvSpPr/>
          <p:nvPr/>
        </p:nvSpPr>
        <p:spPr>
          <a:xfrm>
            <a:off x="1721439" y="2760992"/>
            <a:ext cx="7759947" cy="1720794"/>
          </a:xfrm>
          <a:prstGeom prst="rect">
            <a:avLst/>
          </a:prstGeom>
          <a:solidFill>
            <a:srgbClr val="FFFFFF"/>
          </a:solidFill>
          <a:ln w="25400" cap="flat" cmpd="sng">
            <a:solidFill>
              <a:srgbClr val="71531A"/>
            </a:solidFill>
            <a:prstDash val="solid"/>
            <a:round/>
            <a:headEnd type="none" w="sm" len="sm"/>
            <a:tailEnd type="none" w="sm" len="sm"/>
          </a:ln>
        </p:spPr>
        <p:txBody>
          <a:bodyPr spcFirstLastPara="1" wrap="square" lIns="91425" tIns="45700" rIns="91425" bIns="45700" anchor="b" anchorCtr="0">
            <a:no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Câu mở đoạn giới thiệu sự việc: </a:t>
            </a:r>
            <a:r>
              <a:rPr kumimoji="0" lang="vi-VN" sz="2400" b="1"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Tin-tin và Mi-tin đến một căn phòng ở Vương quốc Tương Lai.</a:t>
            </a:r>
          </a:p>
        </p:txBody>
      </p:sp>
      <p:sp>
        <p:nvSpPr>
          <p:cNvPr id="42" name="Google Shape;196;p8">
            <a:extLst>
              <a:ext uri="{FF2B5EF4-FFF2-40B4-BE49-F238E27FC236}">
                <a16:creationId xmlns:a16="http://schemas.microsoft.com/office/drawing/2014/main" id="{545CEFF5-602C-FD5A-8695-0D413F0138F9}"/>
              </a:ext>
            </a:extLst>
          </p:cNvPr>
          <p:cNvSpPr/>
          <p:nvPr/>
        </p:nvSpPr>
        <p:spPr>
          <a:xfrm>
            <a:off x="1710929" y="2492488"/>
            <a:ext cx="7306947" cy="712594"/>
          </a:xfrm>
          <a:custGeom>
            <a:avLst/>
            <a:gdLst/>
            <a:ahLst/>
            <a:cxnLst/>
            <a:rect l="l" t="t" r="r" b="b"/>
            <a:pathLst>
              <a:path w="3456878" h="587298" extrusionOk="0">
                <a:moveTo>
                  <a:pt x="0" y="0"/>
                </a:moveTo>
                <a:lnTo>
                  <a:pt x="3055434" y="0"/>
                </a:lnTo>
                <a:lnTo>
                  <a:pt x="3456878" y="223025"/>
                </a:lnTo>
                <a:lnTo>
                  <a:pt x="3092605" y="587298"/>
                </a:lnTo>
                <a:lnTo>
                  <a:pt x="7434" y="587298"/>
                </a:lnTo>
                <a:lnTo>
                  <a:pt x="0" y="0"/>
                </a:lnTo>
                <a:close/>
              </a:path>
            </a:pathLst>
          </a:custGeom>
          <a:solidFill>
            <a:srgbClr val="D3A245"/>
          </a:solidFill>
          <a:ln w="25400" cap="flat" cmpd="sng">
            <a:solidFill>
              <a:srgbClr val="997632"/>
            </a:solidFill>
            <a:prstDash val="solid"/>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a)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mở</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đoạn</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có</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tác</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dụng</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gì</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a:t>
            </a:r>
          </a:p>
        </p:txBody>
      </p:sp>
    </p:spTree>
    <p:extLst>
      <p:ext uri="{BB962C8B-B14F-4D97-AF65-F5344CB8AC3E}">
        <p14:creationId xmlns:p14="http://schemas.microsoft.com/office/powerpoint/2010/main" val="391118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4;p8">
            <a:extLst>
              <a:ext uri="{FF2B5EF4-FFF2-40B4-BE49-F238E27FC236}">
                <a16:creationId xmlns:a16="http://schemas.microsoft.com/office/drawing/2014/main" id="{66B70296-0E15-3166-6156-3CFBBFB03B53}"/>
              </a:ext>
            </a:extLst>
          </p:cNvPr>
          <p:cNvSpPr/>
          <p:nvPr/>
        </p:nvSpPr>
        <p:spPr>
          <a:xfrm>
            <a:off x="1721439" y="2641920"/>
            <a:ext cx="8378906" cy="1720794"/>
          </a:xfrm>
          <a:prstGeom prst="rect">
            <a:avLst/>
          </a:prstGeom>
          <a:solidFill>
            <a:srgbClr val="FFFFFF"/>
          </a:solidFill>
          <a:ln w="25400" cap="flat" cmpd="sng">
            <a:solidFill>
              <a:srgbClr val="71531A"/>
            </a:solidFill>
            <a:prstDash val="solid"/>
            <a:round/>
            <a:headEnd type="none" w="sm" len="sm"/>
            <a:tailEnd type="none" w="sm" len="sm"/>
          </a:ln>
        </p:spPr>
        <p:txBody>
          <a:bodyPr spcFirstLastPara="1" wrap="square" lIns="91425" tIns="45700" rIns="91425" bIns="45700" anchor="b" anchorCtr="0">
            <a:no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Các câu tiếp theo kể về </a:t>
            </a:r>
            <a:r>
              <a:rPr kumimoji="0" lang="vi-VN" sz="2400" b="1"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những điều Tin-tin và Mi-tin chứng kiến trong căn phòng.</a:t>
            </a:r>
          </a:p>
        </p:txBody>
      </p:sp>
      <p:sp>
        <p:nvSpPr>
          <p:cNvPr id="42" name="Google Shape;196;p8">
            <a:extLst>
              <a:ext uri="{FF2B5EF4-FFF2-40B4-BE49-F238E27FC236}">
                <a16:creationId xmlns:a16="http://schemas.microsoft.com/office/drawing/2014/main" id="{545CEFF5-602C-FD5A-8695-0D413F0138F9}"/>
              </a:ext>
            </a:extLst>
          </p:cNvPr>
          <p:cNvSpPr/>
          <p:nvPr/>
        </p:nvSpPr>
        <p:spPr>
          <a:xfrm>
            <a:off x="1710930" y="2280745"/>
            <a:ext cx="6918064" cy="955867"/>
          </a:xfrm>
          <a:custGeom>
            <a:avLst/>
            <a:gdLst/>
            <a:ahLst/>
            <a:cxnLst/>
            <a:rect l="l" t="t" r="r" b="b"/>
            <a:pathLst>
              <a:path w="3456878" h="587298" extrusionOk="0">
                <a:moveTo>
                  <a:pt x="0" y="0"/>
                </a:moveTo>
                <a:lnTo>
                  <a:pt x="3055434" y="0"/>
                </a:lnTo>
                <a:lnTo>
                  <a:pt x="3456878" y="223025"/>
                </a:lnTo>
                <a:lnTo>
                  <a:pt x="3092605" y="587298"/>
                </a:lnTo>
                <a:lnTo>
                  <a:pt x="7434" y="587298"/>
                </a:lnTo>
                <a:lnTo>
                  <a:pt x="0" y="0"/>
                </a:lnTo>
                <a:close/>
              </a:path>
            </a:pathLst>
          </a:custGeom>
          <a:solidFill>
            <a:srgbClr val="D3A245"/>
          </a:solidFill>
          <a:ln w="25400" cap="flat" cmpd="sng">
            <a:solidFill>
              <a:srgbClr val="997632"/>
            </a:solidFill>
            <a:prstDash val="solid"/>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b)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Các</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tiếp</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theo</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phát</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triển</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những</a:t>
            </a:r>
            <a:r>
              <a:rPr lang="en-US" sz="2800" b="1" kern="0" dirty="0">
                <a:latin typeface="UTM Avo" panose="02040603050506020204" pitchFamily="18" charset="0"/>
                <a:cs typeface="Arial"/>
                <a:sym typeface="Arial"/>
              </a:rPr>
              <a:t> </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ý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nào</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của</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mở</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đoạn</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p>
        </p:txBody>
      </p:sp>
    </p:spTree>
    <p:extLst>
      <p:ext uri="{BB962C8B-B14F-4D97-AF65-F5344CB8AC3E}">
        <p14:creationId xmlns:p14="http://schemas.microsoft.com/office/powerpoint/2010/main" val="119577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4;p8">
            <a:extLst>
              <a:ext uri="{FF2B5EF4-FFF2-40B4-BE49-F238E27FC236}">
                <a16:creationId xmlns:a16="http://schemas.microsoft.com/office/drawing/2014/main" id="{66B70296-0E15-3166-6156-3CFBBFB03B53}"/>
              </a:ext>
            </a:extLst>
          </p:cNvPr>
          <p:cNvSpPr/>
          <p:nvPr/>
        </p:nvSpPr>
        <p:spPr>
          <a:xfrm>
            <a:off x="987972" y="2259722"/>
            <a:ext cx="10279117" cy="4162097"/>
          </a:xfrm>
          <a:prstGeom prst="rect">
            <a:avLst/>
          </a:prstGeom>
          <a:solidFill>
            <a:srgbClr val="FFFFFF"/>
          </a:solidFill>
          <a:ln w="25400" cap="flat" cmpd="sng">
            <a:solidFill>
              <a:srgbClr val="71531A"/>
            </a:solidFill>
            <a:prstDash val="solid"/>
            <a:round/>
            <a:headEnd type="none" w="sm" len="sm"/>
            <a:tailEnd type="none" w="sm" len="sm"/>
          </a:ln>
        </p:spPr>
        <p:txBody>
          <a:bodyPr spcFirstLastPara="1" wrap="square" lIns="91425" tIns="45700" rIns="91425" bIns="45700" anchor="b" anchorCtr="0">
            <a:no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Đó là các chi tiết không có trong vở kịch: </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Những bông hoa khổng lồ, đủ màu sắc, đang xoè nở hết cỡ.</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Trên mỗi bông hoa là một em bé ti hon xinh đẹp đang mải mê làm việc: </a:t>
            </a:r>
          </a:p>
          <a:p>
            <a:pPr marL="342900" marR="0" lvl="0" indent="519113" algn="just" defTabSz="914400" eaLnBrk="1" fontAlgn="auto" latinLnBrk="0" hangingPunct="1">
              <a:lnSpc>
                <a:spcPct val="150000"/>
              </a:lnSpc>
              <a:spcBef>
                <a:spcPts val="0"/>
              </a:spcBef>
              <a:spcAft>
                <a:spcPts val="0"/>
              </a:spcAft>
              <a:buClr>
                <a:srgbClr val="000000"/>
              </a:buClr>
              <a:buSzTx/>
              <a:buFont typeface="Courier New" panose="02070309020205020404" pitchFamily="49" charset="0"/>
              <a:buChar char="o"/>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Một em bé tóc nâu đang lắp ghép đôi cánh màu xanh biếc.</a:t>
            </a:r>
          </a:p>
          <a:p>
            <a:pPr marL="342900" marR="0" lvl="0" indent="519113" algn="just" defTabSz="914400" eaLnBrk="1" fontAlgn="auto" latinLnBrk="0" hangingPunct="1">
              <a:lnSpc>
                <a:spcPct val="150000"/>
              </a:lnSpc>
              <a:spcBef>
                <a:spcPts val="0"/>
              </a:spcBef>
              <a:spcAft>
                <a:spcPts val="0"/>
              </a:spcAft>
              <a:buClr>
                <a:srgbClr val="000000"/>
              </a:buClr>
              <a:buSzTx/>
              <a:buFont typeface="Courier New" panose="02070309020205020404" pitchFamily="49" charset="0"/>
              <a:buChar char="o"/>
              <a:tabLst/>
              <a:defRPr/>
            </a:pPr>
            <a:r>
              <a:rPr kumimoji="0" lang="vi-VN" sz="2400" b="0" i="0" u="none" strike="noStrike" kern="0" cap="none" spc="0" normalizeH="0" baseline="0" noProof="0" dirty="0">
                <a:ln>
                  <a:noFill/>
                </a:ln>
                <a:solidFill>
                  <a:srgbClr val="39303E"/>
                </a:solidFill>
                <a:effectLst/>
                <a:uLnTx/>
                <a:uFillTx/>
                <a:latin typeface="UTM Avo" panose="02040603050506020204" pitchFamily="18" charset="0"/>
                <a:ea typeface="Arial"/>
                <a:cs typeface="Arial"/>
                <a:sym typeface="Arial"/>
              </a:rPr>
              <a:t>Em bé tóc vàng với những chiếc bình pha lê.</a:t>
            </a:r>
          </a:p>
        </p:txBody>
      </p:sp>
      <p:sp>
        <p:nvSpPr>
          <p:cNvPr id="42" name="Google Shape;196;p8">
            <a:extLst>
              <a:ext uri="{FF2B5EF4-FFF2-40B4-BE49-F238E27FC236}">
                <a16:creationId xmlns:a16="http://schemas.microsoft.com/office/drawing/2014/main" id="{545CEFF5-602C-FD5A-8695-0D413F0138F9}"/>
              </a:ext>
            </a:extLst>
          </p:cNvPr>
          <p:cNvSpPr/>
          <p:nvPr/>
        </p:nvSpPr>
        <p:spPr>
          <a:xfrm>
            <a:off x="966951" y="1828799"/>
            <a:ext cx="8450317" cy="1150595"/>
          </a:xfrm>
          <a:custGeom>
            <a:avLst/>
            <a:gdLst/>
            <a:ahLst/>
            <a:cxnLst/>
            <a:rect l="l" t="t" r="r" b="b"/>
            <a:pathLst>
              <a:path w="3456878" h="587298" extrusionOk="0">
                <a:moveTo>
                  <a:pt x="0" y="0"/>
                </a:moveTo>
                <a:lnTo>
                  <a:pt x="3055434" y="0"/>
                </a:lnTo>
                <a:lnTo>
                  <a:pt x="3456878" y="223025"/>
                </a:lnTo>
                <a:lnTo>
                  <a:pt x="3092605" y="587298"/>
                </a:lnTo>
                <a:lnTo>
                  <a:pt x="7434" y="587298"/>
                </a:lnTo>
                <a:lnTo>
                  <a:pt x="0" y="0"/>
                </a:lnTo>
                <a:close/>
              </a:path>
            </a:pathLst>
          </a:custGeom>
          <a:solidFill>
            <a:srgbClr val="D3A245"/>
          </a:solidFill>
          <a:ln w="25400" cap="flat" cmpd="sng">
            <a:solidFill>
              <a:srgbClr val="997632"/>
            </a:solidFill>
            <a:prstDash val="solid"/>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dirty="0">
                <a:ln>
                  <a:noFill/>
                </a:ln>
                <a:effectLst/>
                <a:uLnTx/>
                <a:uFillTx/>
                <a:latin typeface="UTM Avo" panose="02040603050506020204" pitchFamily="18" charset="0"/>
                <a:cs typeface="Arial"/>
                <a:sym typeface="Arial"/>
              </a:rPr>
              <a:t>c) Tìm trong đoạn văn những chi tiết hoàn toàn do người viết tưởng tượng ra.</a:t>
            </a:r>
          </a:p>
        </p:txBody>
      </p:sp>
    </p:spTree>
    <p:extLst>
      <p:ext uri="{BB962C8B-B14F-4D97-AF65-F5344CB8AC3E}">
        <p14:creationId xmlns:p14="http://schemas.microsoft.com/office/powerpoint/2010/main" val="193759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Google Shape;227;p12">
            <a:extLst>
              <a:ext uri="{FF2B5EF4-FFF2-40B4-BE49-F238E27FC236}">
                <a16:creationId xmlns:a16="http://schemas.microsoft.com/office/drawing/2014/main" id="{A8F03BC0-93CA-E5E4-F4B1-758D9530B0EA}"/>
              </a:ext>
            </a:extLst>
          </p:cNvPr>
          <p:cNvSpPr/>
          <p:nvPr/>
        </p:nvSpPr>
        <p:spPr>
          <a:xfrm>
            <a:off x="6054463" y="2732305"/>
            <a:ext cx="3499439" cy="605893"/>
          </a:xfrm>
          <a:custGeom>
            <a:avLst/>
            <a:gdLst/>
            <a:ahLst/>
            <a:cxnLst/>
            <a:rect l="l" t="t" r="r" b="b"/>
            <a:pathLst>
              <a:path w="120000" h="120000" extrusionOk="0">
                <a:moveTo>
                  <a:pt x="0" y="0"/>
                </a:moveTo>
                <a:lnTo>
                  <a:pt x="0" y="53453"/>
                </a:lnTo>
                <a:lnTo>
                  <a:pt x="120000" y="53453"/>
                </a:lnTo>
                <a:lnTo>
                  <a:pt x="120000" y="120000"/>
                </a:lnTo>
              </a:path>
            </a:pathLst>
          </a:custGeom>
          <a:noFill/>
          <a:ln w="25400" cap="flat" cmpd="sng">
            <a:solidFill>
              <a:srgbClr val="5F3000"/>
            </a:solidFill>
            <a:prstDash val="solid"/>
            <a:round/>
            <a:headEnd type="none" w="sm" len="sm"/>
            <a:tailEnd type="none" w="sm" len="sm"/>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3" name="Google Shape;228;p12">
            <a:extLst>
              <a:ext uri="{FF2B5EF4-FFF2-40B4-BE49-F238E27FC236}">
                <a16:creationId xmlns:a16="http://schemas.microsoft.com/office/drawing/2014/main" id="{2979E18A-6736-34E9-B2B6-268C445E40F8}"/>
              </a:ext>
            </a:extLst>
          </p:cNvPr>
          <p:cNvSpPr/>
          <p:nvPr/>
        </p:nvSpPr>
        <p:spPr>
          <a:xfrm>
            <a:off x="2854432" y="2732305"/>
            <a:ext cx="3200031" cy="605893"/>
          </a:xfrm>
          <a:custGeom>
            <a:avLst/>
            <a:gdLst/>
            <a:ahLst/>
            <a:cxnLst/>
            <a:rect l="l" t="t" r="r" b="b"/>
            <a:pathLst>
              <a:path w="120000" h="120000" extrusionOk="0">
                <a:moveTo>
                  <a:pt x="120000" y="0"/>
                </a:moveTo>
                <a:lnTo>
                  <a:pt x="120000" y="53453"/>
                </a:lnTo>
                <a:lnTo>
                  <a:pt x="0" y="53453"/>
                </a:lnTo>
                <a:lnTo>
                  <a:pt x="0" y="120000"/>
                </a:lnTo>
              </a:path>
            </a:pathLst>
          </a:custGeom>
          <a:noFill/>
          <a:ln w="25400" cap="flat" cmpd="sng">
            <a:solidFill>
              <a:srgbClr val="5F3000"/>
            </a:solidFill>
            <a:prstDash val="solid"/>
            <a:round/>
            <a:headEnd type="none" w="sm" len="sm"/>
            <a:tailEnd type="none" w="sm" len="sm"/>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14" name="Google Shape;229;p12">
            <a:extLst>
              <a:ext uri="{FF2B5EF4-FFF2-40B4-BE49-F238E27FC236}">
                <a16:creationId xmlns:a16="http://schemas.microsoft.com/office/drawing/2014/main" id="{43668FEE-9B4B-3417-6EC1-F46991D9C8EC}"/>
              </a:ext>
            </a:extLst>
          </p:cNvPr>
          <p:cNvSpPr/>
          <p:nvPr/>
        </p:nvSpPr>
        <p:spPr>
          <a:xfrm>
            <a:off x="4454448" y="1960585"/>
            <a:ext cx="3200031" cy="771719"/>
          </a:xfrm>
          <a:prstGeom prst="rect">
            <a:avLst/>
          </a:prstGeom>
          <a:solidFill>
            <a:srgbClr val="FFFFFF"/>
          </a:solidFill>
          <a:ln w="25400" cap="flat" cmpd="sng">
            <a:solidFill>
              <a:srgbClr val="6B370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rPr>
              <a:t>BÀI HỌC</a:t>
            </a:r>
          </a:p>
        </p:txBody>
      </p:sp>
      <p:sp>
        <p:nvSpPr>
          <p:cNvPr id="16" name="Google Shape;231;p12">
            <a:extLst>
              <a:ext uri="{FF2B5EF4-FFF2-40B4-BE49-F238E27FC236}">
                <a16:creationId xmlns:a16="http://schemas.microsoft.com/office/drawing/2014/main" id="{B3A0B82E-BA3B-B3C3-867C-C3BB00F9A176}"/>
              </a:ext>
            </a:extLst>
          </p:cNvPr>
          <p:cNvSpPr/>
          <p:nvPr/>
        </p:nvSpPr>
        <p:spPr>
          <a:xfrm>
            <a:off x="735724" y="3338198"/>
            <a:ext cx="4572397" cy="2379431"/>
          </a:xfrm>
          <a:prstGeom prst="rect">
            <a:avLst/>
          </a:prstGeom>
          <a:solidFill>
            <a:srgbClr val="FFFFFF"/>
          </a:solidFill>
          <a:ln w="25400" cap="flat" cmpd="sng">
            <a:solidFill>
              <a:srgbClr val="6B3701"/>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Viết đoạn văn tưởng tượng là kể về </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những điều chưa xảy ra hoặc không có thật, do người viết tưởng tượng ra. </a:t>
            </a:r>
          </a:p>
        </p:txBody>
      </p:sp>
      <p:sp>
        <p:nvSpPr>
          <p:cNvPr id="18" name="Google Shape;233;p12">
            <a:extLst>
              <a:ext uri="{FF2B5EF4-FFF2-40B4-BE49-F238E27FC236}">
                <a16:creationId xmlns:a16="http://schemas.microsoft.com/office/drawing/2014/main" id="{6FC4F15A-8A9A-3017-F2DC-1DDF7D864F28}"/>
              </a:ext>
            </a:extLst>
          </p:cNvPr>
          <p:cNvSpPr/>
          <p:nvPr/>
        </p:nvSpPr>
        <p:spPr>
          <a:xfrm>
            <a:off x="6971177" y="3338198"/>
            <a:ext cx="4569182" cy="2379431"/>
          </a:xfrm>
          <a:prstGeom prst="rect">
            <a:avLst/>
          </a:prstGeom>
          <a:solidFill>
            <a:srgbClr val="FFFFFF"/>
          </a:solidFill>
          <a:ln w="25400" cap="flat" cmpd="sng">
            <a:solidFill>
              <a:srgbClr val="6B3701"/>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Câu mở đoạn </a:t>
            </a:r>
            <a:r>
              <a:rPr kumimoji="0" lang="vi-VN" sz="240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thường </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giới thiệu </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về sự việc tưởng tượng. </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Các câu sau </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tiếp tục </a:t>
            </a: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phát triển</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sự tưởng tượng đã nêu ở câu mở đoạn.</a:t>
            </a:r>
          </a:p>
        </p:txBody>
      </p:sp>
    </p:spTree>
    <p:extLst>
      <p:ext uri="{BB962C8B-B14F-4D97-AF65-F5344CB8AC3E}">
        <p14:creationId xmlns:p14="http://schemas.microsoft.com/office/powerpoint/2010/main" val="42827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3B4FEA-EBBB-107A-261D-E38611DB468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1CD8D24-31FA-0575-E00D-851CAF6C372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EF0AECB8-FD29-1863-2B30-90A476D630E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oogle Shape;253;p14">
            <a:extLst>
              <a:ext uri="{FF2B5EF4-FFF2-40B4-BE49-F238E27FC236}">
                <a16:creationId xmlns:a16="http://schemas.microsoft.com/office/drawing/2014/main" id="{F780BA43-773B-01D5-58B9-7C2651AF26D6}"/>
              </a:ext>
            </a:extLst>
          </p:cNvPr>
          <p:cNvPicPr preferRelativeResize="0"/>
          <p:nvPr/>
        </p:nvPicPr>
        <p:blipFill rotWithShape="1">
          <a:blip r:embed="rId3">
            <a:alphaModFix/>
          </a:blip>
          <a:srcRect/>
          <a:stretch/>
        </p:blipFill>
        <p:spPr>
          <a:xfrm>
            <a:off x="7837672" y="4259067"/>
            <a:ext cx="1068750" cy="1311399"/>
          </a:xfrm>
          <a:prstGeom prst="rect">
            <a:avLst/>
          </a:prstGeom>
          <a:noFill/>
          <a:ln>
            <a:noFill/>
          </a:ln>
        </p:spPr>
      </p:pic>
      <p:pic>
        <p:nvPicPr>
          <p:cNvPr id="8" name="Google Shape;254;p14">
            <a:extLst>
              <a:ext uri="{FF2B5EF4-FFF2-40B4-BE49-F238E27FC236}">
                <a16:creationId xmlns:a16="http://schemas.microsoft.com/office/drawing/2014/main" id="{5157D0DD-7F00-8167-4107-333EEE11098F}"/>
              </a:ext>
            </a:extLst>
          </p:cNvPr>
          <p:cNvPicPr preferRelativeResize="0"/>
          <p:nvPr/>
        </p:nvPicPr>
        <p:blipFill rotWithShape="1">
          <a:blip r:embed="rId4">
            <a:alphaModFix/>
          </a:blip>
          <a:srcRect/>
          <a:stretch/>
        </p:blipFill>
        <p:spPr>
          <a:xfrm>
            <a:off x="8625300" y="1765029"/>
            <a:ext cx="823500" cy="2494038"/>
          </a:xfrm>
          <a:prstGeom prst="rect">
            <a:avLst/>
          </a:prstGeom>
          <a:noFill/>
          <a:ln>
            <a:noFill/>
          </a:ln>
        </p:spPr>
      </p:pic>
      <p:sp>
        <p:nvSpPr>
          <p:cNvPr id="9" name="Google Shape;255;p14">
            <a:extLst>
              <a:ext uri="{FF2B5EF4-FFF2-40B4-BE49-F238E27FC236}">
                <a16:creationId xmlns:a16="http://schemas.microsoft.com/office/drawing/2014/main" id="{E905CC04-88ED-AA03-E341-FD3BA3D3B08E}"/>
              </a:ext>
            </a:extLst>
          </p:cNvPr>
          <p:cNvSpPr/>
          <p:nvPr/>
        </p:nvSpPr>
        <p:spPr>
          <a:xfrm>
            <a:off x="1017351" y="1986633"/>
            <a:ext cx="4207792" cy="523180"/>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US" sz="2800" b="1" kern="0">
                <a:solidFill>
                  <a:srgbClr val="C24445"/>
                </a:solidFill>
                <a:latin typeface="UTM Avo" panose="02040603050506020204" pitchFamily="18" charset="0"/>
                <a:ea typeface="Arial"/>
                <a:cs typeface="Arial"/>
                <a:sym typeface="Arial"/>
              </a:rPr>
              <a:t>TRAO ĐỔI NHÓM ĐÔI</a:t>
            </a:r>
            <a:endParaRPr lang="en-US" sz="2800" b="1" kern="0" dirty="0">
              <a:solidFill>
                <a:srgbClr val="C24445"/>
              </a:solidFill>
              <a:latin typeface="UTM Avo" panose="02040603050506020204" pitchFamily="18" charset="0"/>
              <a:ea typeface="Arial"/>
              <a:cs typeface="Arial"/>
              <a:sym typeface="Arial"/>
            </a:endParaRPr>
          </a:p>
        </p:txBody>
      </p:sp>
      <p:sp>
        <p:nvSpPr>
          <p:cNvPr id="10" name="Google Shape;256;p14">
            <a:extLst>
              <a:ext uri="{FF2B5EF4-FFF2-40B4-BE49-F238E27FC236}">
                <a16:creationId xmlns:a16="http://schemas.microsoft.com/office/drawing/2014/main" id="{E991077C-42ED-7219-7571-17A5B7DDB277}"/>
              </a:ext>
            </a:extLst>
          </p:cNvPr>
          <p:cNvSpPr/>
          <p:nvPr/>
        </p:nvSpPr>
        <p:spPr>
          <a:xfrm>
            <a:off x="1017351" y="2509853"/>
            <a:ext cx="5078649" cy="2862282"/>
          </a:xfrm>
          <a:prstGeom prst="rect">
            <a:avLst/>
          </a:prstGeom>
          <a:noFill/>
          <a:ln>
            <a:noFill/>
          </a:ln>
        </p:spPr>
        <p:txBody>
          <a:bodyPr spcFirstLastPara="1" wrap="square" lIns="91425" tIns="45700" rIns="91425" bIns="45700" anchor="t" anchorCtr="0">
            <a:spAutoFit/>
          </a:bodyPr>
          <a:lstStyle/>
          <a:p>
            <a:pPr algn="just">
              <a:lnSpc>
                <a:spcPct val="150000"/>
              </a:lnSpc>
              <a:buClr>
                <a:srgbClr val="000000"/>
              </a:buClr>
              <a:buFont typeface="Arial"/>
              <a:buNone/>
            </a:pPr>
            <a:r>
              <a:rPr lang="vi-VN" sz="2400" kern="0" dirty="0">
                <a:solidFill>
                  <a:srgbClr val="783F04"/>
                </a:solidFill>
                <a:latin typeface="UTM Avo" panose="02040603050506020204" pitchFamily="18" charset="0"/>
                <a:ea typeface="Arial"/>
                <a:cs typeface="Arial"/>
                <a:sym typeface="Arial"/>
              </a:rPr>
              <a:t>Dựa vào đoạn văn ở phần</a:t>
            </a:r>
            <a:r>
              <a:rPr lang="en-US" sz="2400" kern="0" dirty="0">
                <a:solidFill>
                  <a:srgbClr val="783F04"/>
                </a:solidFill>
                <a:latin typeface="UTM Avo" panose="02040603050506020204" pitchFamily="18" charset="0"/>
                <a:ea typeface="Arial"/>
                <a:cs typeface="Arial"/>
                <a:sym typeface="Arial"/>
              </a:rPr>
              <a:t> </a:t>
            </a:r>
            <a:r>
              <a:rPr lang="en-US" sz="2400" i="1" kern="0" dirty="0" err="1">
                <a:solidFill>
                  <a:srgbClr val="783F04"/>
                </a:solidFill>
                <a:latin typeface="UTM Avo" panose="02040603050506020204" pitchFamily="18" charset="0"/>
                <a:ea typeface="Arial"/>
                <a:cs typeface="Arial"/>
                <a:sym typeface="Arial"/>
              </a:rPr>
              <a:t>Thảo</a:t>
            </a:r>
            <a:r>
              <a:rPr lang="en-US" sz="2400" i="1" kern="0" dirty="0">
                <a:solidFill>
                  <a:srgbClr val="783F04"/>
                </a:solidFill>
                <a:latin typeface="UTM Avo" panose="02040603050506020204" pitchFamily="18" charset="0"/>
                <a:ea typeface="Arial"/>
                <a:cs typeface="Arial"/>
                <a:sym typeface="Arial"/>
              </a:rPr>
              <a:t> </a:t>
            </a:r>
            <a:r>
              <a:rPr lang="en-US" sz="2400" i="1" kern="0" dirty="0" err="1">
                <a:solidFill>
                  <a:srgbClr val="783F04"/>
                </a:solidFill>
                <a:latin typeface="UTM Avo" panose="02040603050506020204" pitchFamily="18" charset="0"/>
                <a:ea typeface="Arial"/>
                <a:cs typeface="Arial"/>
                <a:sym typeface="Arial"/>
              </a:rPr>
              <a:t>luận</a:t>
            </a:r>
            <a:r>
              <a:rPr lang="en-US" sz="2400" i="1" kern="0" dirty="0">
                <a:solidFill>
                  <a:srgbClr val="783F04"/>
                </a:solidFill>
                <a:latin typeface="UTM Avo" panose="02040603050506020204" pitchFamily="18" charset="0"/>
                <a:ea typeface="Arial"/>
                <a:cs typeface="Arial"/>
                <a:sym typeface="Arial"/>
              </a:rPr>
              <a:t> </a:t>
            </a:r>
            <a:r>
              <a:rPr lang="en-US" sz="2400" i="1" kern="0" dirty="0" err="1">
                <a:solidFill>
                  <a:srgbClr val="783F04"/>
                </a:solidFill>
                <a:latin typeface="UTM Avo" panose="02040603050506020204" pitchFamily="18" charset="0"/>
                <a:ea typeface="Arial"/>
                <a:cs typeface="Arial"/>
                <a:sym typeface="Arial"/>
              </a:rPr>
              <a:t>nhóm</a:t>
            </a:r>
            <a:r>
              <a:rPr lang="vi-VN" sz="2400" kern="0" dirty="0">
                <a:solidFill>
                  <a:srgbClr val="783F04"/>
                </a:solidFill>
                <a:latin typeface="UTM Avo" panose="02040603050506020204" pitchFamily="18" charset="0"/>
                <a:ea typeface="Arial"/>
                <a:cs typeface="Arial"/>
                <a:sym typeface="Arial"/>
              </a:rPr>
              <a:t>, em hãy tưởng tượng cảnh Tin-tin và Mi-tin bước vào khu vườn kì diệu ở Vương quốc Tương Lai. Ghi lại các ý đó.</a:t>
            </a:r>
          </a:p>
        </p:txBody>
      </p:sp>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0B64F78-B618-0E2B-4888-B1D601134A1A}"/>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1738AA27-866A-4C4C-1C70-70F69DDBA0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2D4188C-2420-AB8D-2E88-C39A817E906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D468CD7-5853-6C32-93ED-1E29A53C5AB4}"/>
              </a:ext>
            </a:extLst>
          </p:cNvPr>
          <p:cNvGrpSpPr/>
          <p:nvPr/>
        </p:nvGrpSpPr>
        <p:grpSpPr>
          <a:xfrm>
            <a:off x="1128135" y="2256619"/>
            <a:ext cx="8463188" cy="4664881"/>
            <a:chOff x="421481" y="1738145"/>
            <a:chExt cx="8463188" cy="4664881"/>
          </a:xfrm>
        </p:grpSpPr>
        <p:grpSp>
          <p:nvGrpSpPr>
            <p:cNvPr id="3" name="Group 14">
              <a:extLst>
                <a:ext uri="{FF2B5EF4-FFF2-40B4-BE49-F238E27FC236}">
                  <a16:creationId xmlns:a16="http://schemas.microsoft.com/office/drawing/2014/main" id="{8E30B7B4-21B2-E4CC-AE89-4EC937FFCB9A}"/>
                </a:ext>
              </a:extLst>
            </p:cNvPr>
            <p:cNvGrpSpPr/>
            <p:nvPr/>
          </p:nvGrpSpPr>
          <p:grpSpPr>
            <a:xfrm>
              <a:off x="953310" y="2045106"/>
              <a:ext cx="7931359" cy="4357920"/>
              <a:chOff x="0" y="-9525"/>
              <a:chExt cx="3788448" cy="822325"/>
            </a:xfrm>
          </p:grpSpPr>
          <p:sp>
            <p:nvSpPr>
              <p:cNvPr id="4" name="Freeform 15">
                <a:extLst>
                  <a:ext uri="{FF2B5EF4-FFF2-40B4-BE49-F238E27FC236}">
                    <a16:creationId xmlns:a16="http://schemas.microsoft.com/office/drawing/2014/main" id="{1FFFBA14-3783-D65B-2E26-5A54B69867C6}"/>
                  </a:ext>
                </a:extLst>
              </p:cNvPr>
              <p:cNvSpPr/>
              <p:nvPr/>
            </p:nvSpPr>
            <p:spPr>
              <a:xfrm>
                <a:off x="0" y="-158"/>
                <a:ext cx="3788448" cy="549592"/>
              </a:xfrm>
              <a:custGeom>
                <a:avLst/>
                <a:gdLst/>
                <a:ahLst/>
                <a:cxnLst/>
                <a:rect l="l" t="t" r="r" b="b"/>
                <a:pathLst>
                  <a:path w="4088885" h="643507">
                    <a:moveTo>
                      <a:pt x="0" y="0"/>
                    </a:moveTo>
                    <a:lnTo>
                      <a:pt x="4088885" y="0"/>
                    </a:lnTo>
                    <a:lnTo>
                      <a:pt x="4088885" y="643507"/>
                    </a:lnTo>
                    <a:lnTo>
                      <a:pt x="0" y="643507"/>
                    </a:lnTo>
                    <a:close/>
                  </a:path>
                </a:pathLst>
              </a:custGeom>
              <a:solidFill>
                <a:srgbClr val="D2EDFF"/>
              </a:solidFill>
            </p:spPr>
            <p:txBody>
              <a:bodyPr/>
              <a:lstStyle/>
              <a:p>
                <a:endParaRPr lang="en-US">
                  <a:latin typeface="UTM Avo" panose="02040603050506020204" pitchFamily="18" charset="0"/>
                </a:endParaRPr>
              </a:p>
            </p:txBody>
          </p:sp>
          <p:sp>
            <p:nvSpPr>
              <p:cNvPr id="5" name="TextBox 16">
                <a:extLst>
                  <a:ext uri="{FF2B5EF4-FFF2-40B4-BE49-F238E27FC236}">
                    <a16:creationId xmlns:a16="http://schemas.microsoft.com/office/drawing/2014/main" id="{25EC2F63-7F2A-C1BD-5DE5-BA536DDD0B70}"/>
                  </a:ext>
                </a:extLst>
              </p:cNvPr>
              <p:cNvSpPr txBox="1"/>
              <p:nvPr/>
            </p:nvSpPr>
            <p:spPr>
              <a:xfrm>
                <a:off x="0" y="-9525"/>
                <a:ext cx="812800" cy="822325"/>
              </a:xfrm>
              <a:prstGeom prst="rect">
                <a:avLst/>
              </a:prstGeom>
            </p:spPr>
            <p:txBody>
              <a:bodyPr lIns="27432" tIns="27432" rIns="27432" bIns="27432" rtlCol="0" anchor="t"/>
              <a:lstStyle/>
              <a:p>
                <a:pPr algn="ctr">
                  <a:lnSpc>
                    <a:spcPts val="1191"/>
                  </a:lnSpc>
                </a:pPr>
                <a:endParaRPr>
                  <a:latin typeface="UTM Avo" panose="02040603050506020204" pitchFamily="18" charset="0"/>
                </a:endParaRPr>
              </a:p>
            </p:txBody>
          </p:sp>
        </p:grpSp>
        <p:grpSp>
          <p:nvGrpSpPr>
            <p:cNvPr id="6" name="Group 17">
              <a:extLst>
                <a:ext uri="{FF2B5EF4-FFF2-40B4-BE49-F238E27FC236}">
                  <a16:creationId xmlns:a16="http://schemas.microsoft.com/office/drawing/2014/main" id="{6189131B-46E4-C3CC-FF3B-5BAEDCA07577}"/>
                </a:ext>
              </a:extLst>
            </p:cNvPr>
            <p:cNvGrpSpPr/>
            <p:nvPr/>
          </p:nvGrpSpPr>
          <p:grpSpPr>
            <a:xfrm>
              <a:off x="421481" y="1738145"/>
              <a:ext cx="1690855" cy="1690855"/>
              <a:chOff x="0" y="0"/>
              <a:chExt cx="812800" cy="812800"/>
            </a:xfrm>
          </p:grpSpPr>
          <p:sp>
            <p:nvSpPr>
              <p:cNvPr id="7" name="Freeform 18">
                <a:extLst>
                  <a:ext uri="{FF2B5EF4-FFF2-40B4-BE49-F238E27FC236}">
                    <a16:creationId xmlns:a16="http://schemas.microsoft.com/office/drawing/2014/main" id="{6645C2A2-2485-7B0F-A5AE-B1AAC410B46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D2EDFF"/>
              </a:solidFill>
            </p:spPr>
            <p:txBody>
              <a:bodyPr/>
              <a:lstStyle/>
              <a:p>
                <a:endParaRPr lang="en-US">
                  <a:latin typeface="UTM Avo" panose="02040603050506020204" pitchFamily="18" charset="0"/>
                </a:endParaRPr>
              </a:p>
            </p:txBody>
          </p:sp>
          <p:sp>
            <p:nvSpPr>
              <p:cNvPr id="8" name="TextBox 19">
                <a:extLst>
                  <a:ext uri="{FF2B5EF4-FFF2-40B4-BE49-F238E27FC236}">
                    <a16:creationId xmlns:a16="http://schemas.microsoft.com/office/drawing/2014/main" id="{DC1EEF0C-B850-C1AA-F5BB-5897011C4561}"/>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grpSp>
          <p:nvGrpSpPr>
            <p:cNvPr id="9" name="Group 20">
              <a:extLst>
                <a:ext uri="{FF2B5EF4-FFF2-40B4-BE49-F238E27FC236}">
                  <a16:creationId xmlns:a16="http://schemas.microsoft.com/office/drawing/2014/main" id="{71C24F3E-8D3B-7121-7FF5-582085BBF324}"/>
                </a:ext>
              </a:extLst>
            </p:cNvPr>
            <p:cNvGrpSpPr/>
            <p:nvPr/>
          </p:nvGrpSpPr>
          <p:grpSpPr>
            <a:xfrm>
              <a:off x="612360" y="1932516"/>
              <a:ext cx="1309097" cy="1309097"/>
              <a:chOff x="0" y="0"/>
              <a:chExt cx="1745463" cy="1745463"/>
            </a:xfrm>
          </p:grpSpPr>
          <p:grpSp>
            <p:nvGrpSpPr>
              <p:cNvPr id="10" name="Group 21">
                <a:extLst>
                  <a:ext uri="{FF2B5EF4-FFF2-40B4-BE49-F238E27FC236}">
                    <a16:creationId xmlns:a16="http://schemas.microsoft.com/office/drawing/2014/main" id="{FFF65B07-8D36-69A7-2EB3-9FE7A4A80FA2}"/>
                  </a:ext>
                </a:extLst>
              </p:cNvPr>
              <p:cNvGrpSpPr/>
              <p:nvPr/>
            </p:nvGrpSpPr>
            <p:grpSpPr>
              <a:xfrm>
                <a:off x="0" y="0"/>
                <a:ext cx="1745463" cy="1745463"/>
                <a:chOff x="0" y="0"/>
                <a:chExt cx="812800" cy="812800"/>
              </a:xfrm>
            </p:grpSpPr>
            <p:sp>
              <p:nvSpPr>
                <p:cNvPr id="12" name="Freeform 22">
                  <a:extLst>
                    <a:ext uri="{FF2B5EF4-FFF2-40B4-BE49-F238E27FC236}">
                      <a16:creationId xmlns:a16="http://schemas.microsoft.com/office/drawing/2014/main" id="{73B2694F-1A82-4A24-4A42-4D758C16765E}"/>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txBody>
                <a:bodyPr/>
                <a:lstStyle/>
                <a:p>
                  <a:endParaRPr lang="en-US">
                    <a:latin typeface="UTM Avo" panose="02040603050506020204" pitchFamily="18" charset="0"/>
                  </a:endParaRPr>
                </a:p>
              </p:txBody>
            </p:sp>
            <p:sp>
              <p:nvSpPr>
                <p:cNvPr id="13" name="TextBox 23">
                  <a:extLst>
                    <a:ext uri="{FF2B5EF4-FFF2-40B4-BE49-F238E27FC236}">
                      <a16:creationId xmlns:a16="http://schemas.microsoft.com/office/drawing/2014/main" id="{5D4C3A68-28CD-4760-6901-9B9617973558}"/>
                    </a:ext>
                  </a:extLst>
                </p:cNvPr>
                <p:cNvSpPr txBox="1"/>
                <p:nvPr/>
              </p:nvSpPr>
              <p:spPr>
                <a:xfrm>
                  <a:off x="76200" y="-38100"/>
                  <a:ext cx="660400" cy="774700"/>
                </a:xfrm>
                <a:prstGeom prst="rect">
                  <a:avLst/>
                </a:prstGeom>
              </p:spPr>
              <p:txBody>
                <a:bodyPr lIns="50800" tIns="50800" rIns="50800" bIns="50800" rtlCol="0" anchor="ctr"/>
                <a:lstStyle/>
                <a:p>
                  <a:pPr algn="ctr">
                    <a:lnSpc>
                      <a:spcPts val="3281"/>
                    </a:lnSpc>
                  </a:pPr>
                  <a:endParaRPr>
                    <a:latin typeface="UTM Avo" panose="02040603050506020204" pitchFamily="18" charset="0"/>
                  </a:endParaRPr>
                </a:p>
              </p:txBody>
            </p:sp>
          </p:grpSp>
          <p:sp>
            <p:nvSpPr>
              <p:cNvPr id="11" name="Freeform 24">
                <a:extLst>
                  <a:ext uri="{FF2B5EF4-FFF2-40B4-BE49-F238E27FC236}">
                    <a16:creationId xmlns:a16="http://schemas.microsoft.com/office/drawing/2014/main" id="{F5A8E442-7C43-3C24-1752-91498D9DD96C}"/>
                  </a:ext>
                </a:extLst>
              </p:cNvPr>
              <p:cNvSpPr/>
              <p:nvPr/>
            </p:nvSpPr>
            <p:spPr>
              <a:xfrm>
                <a:off x="197195" y="0"/>
                <a:ext cx="1351072" cy="1546291"/>
              </a:xfrm>
              <a:custGeom>
                <a:avLst/>
                <a:gdLst/>
                <a:ahLst/>
                <a:cxnLst/>
                <a:rect l="l" t="t" r="r" b="b"/>
                <a:pathLst>
                  <a:path w="1351072" h="1546291">
                    <a:moveTo>
                      <a:pt x="0" y="0"/>
                    </a:moveTo>
                    <a:lnTo>
                      <a:pt x="1351073" y="0"/>
                    </a:lnTo>
                    <a:lnTo>
                      <a:pt x="1351073" y="1546291"/>
                    </a:lnTo>
                    <a:lnTo>
                      <a:pt x="0" y="1546291"/>
                    </a:lnTo>
                    <a:lnTo>
                      <a:pt x="0" y="0"/>
                    </a:lnTo>
                    <a:close/>
                  </a:path>
                </a:pathLst>
              </a:custGeom>
              <a:blipFill>
                <a:blip r:embed="rId3"/>
                <a:stretch>
                  <a:fillRect/>
                </a:stretch>
              </a:blipFill>
            </p:spPr>
            <p:txBody>
              <a:bodyPr/>
              <a:lstStyle/>
              <a:p>
                <a:endParaRPr lang="en-US">
                  <a:latin typeface="UTM Avo" panose="02040603050506020204" pitchFamily="18" charset="0"/>
                </a:endParaRPr>
              </a:p>
            </p:txBody>
          </p:sp>
        </p:grpSp>
        <p:sp>
          <p:nvSpPr>
            <p:cNvPr id="15" name="TextBox 27">
              <a:extLst>
                <a:ext uri="{FF2B5EF4-FFF2-40B4-BE49-F238E27FC236}">
                  <a16:creationId xmlns:a16="http://schemas.microsoft.com/office/drawing/2014/main" id="{C55FCB79-9316-E4A8-4FF8-BCCAB83698D4}"/>
                </a:ext>
              </a:extLst>
            </p:cNvPr>
            <p:cNvSpPr txBox="1"/>
            <p:nvPr/>
          </p:nvSpPr>
          <p:spPr>
            <a:xfrm>
              <a:off x="1064114" y="2745250"/>
              <a:ext cx="7505629" cy="1381468"/>
            </a:xfrm>
            <a:prstGeom prst="rect">
              <a:avLst/>
            </a:prstGeom>
          </p:spPr>
          <p:txBody>
            <a:bodyPr wrap="square" lIns="0" tIns="0" rIns="0" bIns="0" rtlCol="0" anchor="t">
              <a:spAutoFit/>
            </a:bodyPr>
            <a:lstStyle/>
            <a:p>
              <a:pPr marL="259080" lvl="1" algn="ctr">
                <a:lnSpc>
                  <a:spcPct val="150000"/>
                </a:lnSpc>
              </a:pPr>
              <a:r>
                <a:rPr lang="vi-VN" sz="3200" dirty="0">
                  <a:solidFill>
                    <a:srgbClr val="000000"/>
                  </a:solidFill>
                  <a:latin typeface="UTM Avo" panose="02040603050506020204" pitchFamily="18" charset="0"/>
                </a:rPr>
                <a:t>Chuẩn bị bài mới:</a:t>
              </a:r>
            </a:p>
            <a:p>
              <a:pPr marL="259080" lvl="1" algn="ctr">
                <a:lnSpc>
                  <a:spcPct val="150000"/>
                </a:lnSpc>
              </a:pPr>
              <a:r>
                <a:rPr lang="en-US" sz="3200" b="1" dirty="0">
                  <a:solidFill>
                    <a:srgbClr val="000000"/>
                  </a:solidFill>
                  <a:latin typeface="UTM Avo" panose="02040603050506020204" pitchFamily="18" charset="0"/>
                </a:rPr>
                <a:t>Trao </a:t>
              </a:r>
              <a:r>
                <a:rPr lang="en-US" sz="3200" b="1" dirty="0" err="1">
                  <a:solidFill>
                    <a:srgbClr val="000000"/>
                  </a:solidFill>
                  <a:latin typeface="UTM Avo" panose="02040603050506020204" pitchFamily="18" charset="0"/>
                </a:rPr>
                <a:t>đổi</a:t>
              </a:r>
              <a:r>
                <a:rPr lang="vi-VN" sz="3200" b="1" dirty="0">
                  <a:solidFill>
                    <a:srgbClr val="000000"/>
                  </a:solidFill>
                  <a:latin typeface="UTM Avo" panose="02040603050506020204" pitchFamily="18" charset="0"/>
                </a:rPr>
                <a:t>: Em đọc sách báo</a:t>
              </a:r>
            </a:p>
          </p:txBody>
        </p:sp>
      </p:grpSp>
      <p:sp>
        <p:nvSpPr>
          <p:cNvPr id="14" name="Freeform 25">
            <a:extLst>
              <a:ext uri="{FF2B5EF4-FFF2-40B4-BE49-F238E27FC236}">
                <a16:creationId xmlns:a16="http://schemas.microsoft.com/office/drawing/2014/main" id="{C5057E92-5E8C-3043-698A-4717A6DC1B8C}"/>
              </a:ext>
            </a:extLst>
          </p:cNvPr>
          <p:cNvSpPr/>
          <p:nvPr/>
        </p:nvSpPr>
        <p:spPr>
          <a:xfrm>
            <a:off x="9039535" y="2051401"/>
            <a:ext cx="2159690" cy="4499355"/>
          </a:xfrm>
          <a:custGeom>
            <a:avLst/>
            <a:gdLst/>
            <a:ahLst/>
            <a:cxnLst/>
            <a:rect l="l" t="t" r="r" b="b"/>
            <a:pathLst>
              <a:path w="2868373" h="5975778">
                <a:moveTo>
                  <a:pt x="0" y="0"/>
                </a:moveTo>
                <a:lnTo>
                  <a:pt x="2868374" y="0"/>
                </a:lnTo>
                <a:lnTo>
                  <a:pt x="2868374" y="5975778"/>
                </a:lnTo>
                <a:lnTo>
                  <a:pt x="0" y="59757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UTM Avo" panose="02040603050506020204" pitchFamily="18" charset="0"/>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11-Bài đọc 3-Nếu chúng mình có phép lạ</Template>
  <TotalTime>50</TotalTime>
  <Words>602</Words>
  <Application>Microsoft Office PowerPoint</Application>
  <PresentationFormat>Widescreen</PresentationFormat>
  <Paragraphs>38</Paragraphs>
  <Slides>16</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Calibri</vt:lpstr>
      <vt:lpstr>Arial</vt:lpstr>
      <vt:lpstr>Courier New</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9</cp:revision>
  <dcterms:created xsi:type="dcterms:W3CDTF">2023-10-29T16:37:42Z</dcterms:created>
  <dcterms:modified xsi:type="dcterms:W3CDTF">2023-10-31T03:27:01Z</dcterms:modified>
</cp:coreProperties>
</file>