
<file path=[Content_Types].xml><?xml version="1.0" encoding="utf-8"?>
<Types xmlns="http://schemas.openxmlformats.org/package/2006/content-types">
  <Default Extension="gif" ContentType="image/gif"/>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Lst>
  <p:notesMasterIdLst>
    <p:notesMasterId r:id="rId30"/>
  </p:notesMasterIdLst>
  <p:sldIdLst>
    <p:sldId id="256" r:id="rId4"/>
    <p:sldId id="257" r:id="rId5"/>
    <p:sldId id="258" r:id="rId6"/>
    <p:sldId id="259" r:id="rId7"/>
    <p:sldId id="260" r:id="rId8"/>
    <p:sldId id="363" r:id="rId9"/>
    <p:sldId id="364" r:id="rId10"/>
    <p:sldId id="365" r:id="rId11"/>
    <p:sldId id="366" r:id="rId12"/>
    <p:sldId id="367" r:id="rId13"/>
    <p:sldId id="368" r:id="rId14"/>
    <p:sldId id="369" r:id="rId15"/>
    <p:sldId id="370" r:id="rId16"/>
    <p:sldId id="371" r:id="rId17"/>
    <p:sldId id="372" r:id="rId18"/>
    <p:sldId id="261" r:id="rId19"/>
    <p:sldId id="267" r:id="rId20"/>
    <p:sldId id="356" r:id="rId21"/>
    <p:sldId id="357" r:id="rId22"/>
    <p:sldId id="358" r:id="rId23"/>
    <p:sldId id="359" r:id="rId24"/>
    <p:sldId id="262" r:id="rId25"/>
    <p:sldId id="263" r:id="rId26"/>
    <p:sldId id="264" r:id="rId27"/>
    <p:sldId id="265" r:id="rId28"/>
    <p:sldId id="362" r:id="rId2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gWdNpDqWeJw7b6OjSEYMiih9n2+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149" autoAdjust="0"/>
  </p:normalViewPr>
  <p:slideViewPr>
    <p:cSldViewPr snapToGrid="0">
      <p:cViewPr varScale="1">
        <p:scale>
          <a:sx n="81" d="100"/>
          <a:sy n="81" d="100"/>
        </p:scale>
        <p:origin x="234" y="120"/>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51"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4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6916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7812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7917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4344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6770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9569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9212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8459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2363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16548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con </a:t>
            </a:r>
            <a:r>
              <a:rPr lang="en-US" baseline="0" dirty="0" err="1"/>
              <a:t>bướm</a:t>
            </a:r>
            <a:r>
              <a:rPr lang="en-US" baseline="0" dirty="0"/>
              <a:t> </a:t>
            </a:r>
            <a:r>
              <a:rPr lang="en-US" baseline="0" dirty="0" err="1"/>
              <a:t>để</a:t>
            </a:r>
            <a:r>
              <a:rPr lang="en-US" baseline="0" dirty="0"/>
              <a:t> </a:t>
            </a:r>
            <a:r>
              <a:rPr lang="en-US" baseline="0" dirty="0" err="1"/>
              <a:t>xuất</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a:t>
            </a:r>
            <a:r>
              <a:rPr lang="en-US" baseline="0" dirty="0" err="1"/>
              <a:t>ấy</a:t>
            </a:r>
            <a:r>
              <a:rPr lang="en-US" baseline="0" dirty="0"/>
              <a:t> </a:t>
            </a:r>
            <a:r>
              <a:rPr lang="en-US" baseline="0" dirty="0" err="1"/>
              <a:t>vào</a:t>
            </a:r>
            <a:r>
              <a:rPr lang="en-US" baseline="0" dirty="0"/>
              <a:t> </a:t>
            </a:r>
            <a:r>
              <a:rPr lang="en-US" baseline="0" dirty="0" err="1"/>
              <a:t>dấu</a:t>
            </a:r>
            <a:r>
              <a:rPr lang="en-US" baseline="0" dirty="0"/>
              <a:t> </a:t>
            </a:r>
            <a:r>
              <a:rPr lang="en-US" baseline="0" dirty="0" err="1"/>
              <a:t>cộng</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của</a:t>
            </a:r>
            <a:r>
              <a:rPr lang="en-US" baseline="0" dirty="0"/>
              <a:t> </a:t>
            </a:r>
            <a:r>
              <a:rPr lang="en-US" baseline="0" dirty="0" err="1"/>
              <a:t>đội</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a:t>
            </a:r>
            <a:r>
              <a:rPr lang="en-US" baseline="0" dirty="0" err="1"/>
              <a:t>để</a:t>
            </a:r>
            <a:r>
              <a:rPr lang="en-US" baseline="0" dirty="0"/>
              <a:t> </a:t>
            </a:r>
            <a:r>
              <a:rPr lang="en-US" baseline="0" dirty="0" err="1"/>
              <a:t>tính</a:t>
            </a:r>
            <a:r>
              <a:rPr lang="en-US" baseline="0" dirty="0"/>
              <a:t> </a:t>
            </a:r>
            <a:r>
              <a:rPr lang="en-US" baseline="0" dirty="0" err="1"/>
              <a:t>điểm</a:t>
            </a:r>
            <a:r>
              <a:rPr lang="en-US" baseline="0" dirty="0"/>
              <a:t>.</a:t>
            </a:r>
          </a:p>
          <a:p>
            <a:r>
              <a:rPr lang="en-US" baseline="0" dirty="0" err="1"/>
              <a:t>Sau</a:t>
            </a:r>
            <a:r>
              <a:rPr lang="en-US" baseline="0" dirty="0"/>
              <a:t> </a:t>
            </a:r>
            <a:r>
              <a:rPr lang="en-US" baseline="0" dirty="0" err="1"/>
              <a:t>đó</a:t>
            </a:r>
            <a:r>
              <a:rPr lang="en-US" baseline="0" dirty="0"/>
              <a:t> </a:t>
            </a:r>
            <a:r>
              <a:rPr lang="en-US" baseline="0" dirty="0" err="1"/>
              <a:t>chọn</a:t>
            </a:r>
            <a:r>
              <a:rPr lang="en-US" baseline="0" dirty="0"/>
              <a:t> con </a:t>
            </a:r>
            <a:r>
              <a:rPr lang="en-US" baseline="0" dirty="0" err="1"/>
              <a:t>bướm</a:t>
            </a:r>
            <a:r>
              <a:rPr lang="en-US" baseline="0" dirty="0"/>
              <a:t> </a:t>
            </a:r>
            <a:r>
              <a:rPr lang="en-US" baseline="0" dirty="0" err="1"/>
              <a:t>khác</a:t>
            </a:r>
            <a:r>
              <a:rPr lang="en-US" baseline="0" dirty="0"/>
              <a:t> </a:t>
            </a:r>
            <a:r>
              <a:rPr lang="en-US" baseline="0" dirty="0" err="1"/>
              <a:t>để</a:t>
            </a:r>
            <a:r>
              <a:rPr lang="en-US" baseline="0" dirty="0"/>
              <a:t> </a:t>
            </a:r>
            <a:r>
              <a:rPr lang="en-US" baseline="0" dirty="0" err="1"/>
              <a:t>tiếp</a:t>
            </a:r>
            <a:r>
              <a:rPr lang="en-US" baseline="0" dirty="0"/>
              <a:t> </a:t>
            </a:r>
            <a:r>
              <a:rPr lang="en-US" baseline="0" dirty="0" err="1"/>
              <a:t>tục</a:t>
            </a:r>
            <a:r>
              <a:rPr lang="en-US" baseline="0" dirty="0"/>
              <a:t> </a:t>
            </a:r>
            <a:r>
              <a:rPr lang="en-US" baseline="0" dirty="0" err="1"/>
              <a:t>trò</a:t>
            </a:r>
            <a:r>
              <a:rPr lang="en-US" baseline="0" dirty="0"/>
              <a:t> </a:t>
            </a:r>
            <a:r>
              <a:rPr lang="en-US" baseline="0" dirty="0" err="1"/>
              <a:t>chơi</a:t>
            </a:r>
            <a:r>
              <a:rPr lang="en-US" baseline="0" dirty="0"/>
              <a:t>.</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7065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1343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51517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0742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1163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AD2D-E155-4930-B7B6-C4DEBF7569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AC1CCB-7135-4B10-AA59-58B0F748DF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97B24AA-8C5B-489B-8D76-26520A47235C}"/>
              </a:ext>
            </a:extLst>
          </p:cNvPr>
          <p:cNvSpPr>
            <a:spLocks noGrp="1"/>
          </p:cNvSpPr>
          <p:nvPr>
            <p:ph type="dt" sz="half" idx="10"/>
          </p:nvPr>
        </p:nvSpPr>
        <p:spPr/>
        <p:txBody>
          <a:bodyPr/>
          <a:lstStyle/>
          <a:p>
            <a:fld id="{0D838988-15A6-4647-86D7-062E8698D868}" type="datetimeFigureOut">
              <a:rPr lang="en-US" smtClean="0"/>
              <a:t>11/8/2023</a:t>
            </a:fld>
            <a:endParaRPr lang="en-US"/>
          </a:p>
        </p:txBody>
      </p:sp>
      <p:sp>
        <p:nvSpPr>
          <p:cNvPr id="5" name="Footer Placeholder 4">
            <a:extLst>
              <a:ext uri="{FF2B5EF4-FFF2-40B4-BE49-F238E27FC236}">
                <a16:creationId xmlns:a16="http://schemas.microsoft.com/office/drawing/2014/main" id="{C3583610-7093-4756-9548-A446332899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21917-1AE1-4786-B80F-949542DEEAA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832070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ED7E-5E45-430A-8151-2B2A599911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380687-B7A4-42A2-89F2-ED91DB7A726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6AEC17-1600-4203-9089-5C7E876BAAF0}"/>
              </a:ext>
            </a:extLst>
          </p:cNvPr>
          <p:cNvSpPr>
            <a:spLocks noGrp="1"/>
          </p:cNvSpPr>
          <p:nvPr>
            <p:ph type="dt" sz="half" idx="10"/>
          </p:nvPr>
        </p:nvSpPr>
        <p:spPr/>
        <p:txBody>
          <a:bodyPr/>
          <a:lstStyle/>
          <a:p>
            <a:fld id="{0D838988-15A6-4647-86D7-062E8698D868}" type="datetimeFigureOut">
              <a:rPr lang="en-US" smtClean="0"/>
              <a:t>11/8/2023</a:t>
            </a:fld>
            <a:endParaRPr lang="en-US"/>
          </a:p>
        </p:txBody>
      </p:sp>
      <p:sp>
        <p:nvSpPr>
          <p:cNvPr id="5" name="Footer Placeholder 4">
            <a:extLst>
              <a:ext uri="{FF2B5EF4-FFF2-40B4-BE49-F238E27FC236}">
                <a16:creationId xmlns:a16="http://schemas.microsoft.com/office/drawing/2014/main" id="{F7540B89-4B0C-4D59-9C29-F663AFCFB8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133160-9222-48B8-8487-67F6F8DCFA63}"/>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712447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D804-AC27-4302-BCD5-67B885BB86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03EE7E-B580-4825-AF42-1EC0FE9BD0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CB418C6-8329-4AF6-A23C-A359B33D7E70}"/>
              </a:ext>
            </a:extLst>
          </p:cNvPr>
          <p:cNvSpPr>
            <a:spLocks noGrp="1"/>
          </p:cNvSpPr>
          <p:nvPr>
            <p:ph type="dt" sz="half" idx="10"/>
          </p:nvPr>
        </p:nvSpPr>
        <p:spPr/>
        <p:txBody>
          <a:bodyPr/>
          <a:lstStyle/>
          <a:p>
            <a:fld id="{0D838988-15A6-4647-86D7-062E8698D868}" type="datetimeFigureOut">
              <a:rPr lang="en-US" smtClean="0"/>
              <a:t>11/8/2023</a:t>
            </a:fld>
            <a:endParaRPr lang="en-US"/>
          </a:p>
        </p:txBody>
      </p:sp>
      <p:sp>
        <p:nvSpPr>
          <p:cNvPr id="5" name="Footer Placeholder 4">
            <a:extLst>
              <a:ext uri="{FF2B5EF4-FFF2-40B4-BE49-F238E27FC236}">
                <a16:creationId xmlns:a16="http://schemas.microsoft.com/office/drawing/2014/main" id="{53745CC2-EF71-449B-8BFC-645536AE9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6F3669-86B0-4086-9909-9793EDE6B4B6}"/>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400941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439E6-4F47-40B6-8E5B-3C0FD4E826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5D94E9-8A9E-4BFE-8AFF-2FD37BDA377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94CD48-3081-4ED0-A9D7-AD99BC89AE2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21C2EB-ED80-448C-A415-C71E76BE4628}"/>
              </a:ext>
            </a:extLst>
          </p:cNvPr>
          <p:cNvSpPr>
            <a:spLocks noGrp="1"/>
          </p:cNvSpPr>
          <p:nvPr>
            <p:ph type="dt" sz="half" idx="10"/>
          </p:nvPr>
        </p:nvSpPr>
        <p:spPr/>
        <p:txBody>
          <a:bodyPr/>
          <a:lstStyle/>
          <a:p>
            <a:fld id="{0D838988-15A6-4647-86D7-062E8698D868}" type="datetimeFigureOut">
              <a:rPr lang="en-US" smtClean="0"/>
              <a:t>11/8/2023</a:t>
            </a:fld>
            <a:endParaRPr lang="en-US"/>
          </a:p>
        </p:txBody>
      </p:sp>
      <p:sp>
        <p:nvSpPr>
          <p:cNvPr id="6" name="Footer Placeholder 5">
            <a:extLst>
              <a:ext uri="{FF2B5EF4-FFF2-40B4-BE49-F238E27FC236}">
                <a16:creationId xmlns:a16="http://schemas.microsoft.com/office/drawing/2014/main" id="{49C98061-F78D-41AC-BC66-566828D0F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CB79CE-8C66-42E8-8218-D834D02992D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9683431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5E0DA-6E9D-463F-A2DD-29DE51FAC5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6AA701-00FA-4298-9CAA-877EF5410C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1351546-7C59-4175-9BFE-17003AC341E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240F54-C375-4504-BECC-DF497AD203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6B05408-1F3D-493D-B7A2-C776BFDD190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851279-2D44-45B8-B481-029791165588}"/>
              </a:ext>
            </a:extLst>
          </p:cNvPr>
          <p:cNvSpPr>
            <a:spLocks noGrp="1"/>
          </p:cNvSpPr>
          <p:nvPr>
            <p:ph type="dt" sz="half" idx="10"/>
          </p:nvPr>
        </p:nvSpPr>
        <p:spPr/>
        <p:txBody>
          <a:bodyPr/>
          <a:lstStyle/>
          <a:p>
            <a:fld id="{0D838988-15A6-4647-86D7-062E8698D868}" type="datetimeFigureOut">
              <a:rPr lang="en-US" smtClean="0"/>
              <a:t>11/8/2023</a:t>
            </a:fld>
            <a:endParaRPr lang="en-US"/>
          </a:p>
        </p:txBody>
      </p:sp>
      <p:sp>
        <p:nvSpPr>
          <p:cNvPr id="8" name="Footer Placeholder 7">
            <a:extLst>
              <a:ext uri="{FF2B5EF4-FFF2-40B4-BE49-F238E27FC236}">
                <a16:creationId xmlns:a16="http://schemas.microsoft.com/office/drawing/2014/main" id="{D5B88272-16C8-4CDC-ADCB-02EBA95517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BF59B6-FDC9-49CA-89E6-318F2BB32F3D}"/>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3657856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889BE-2EA3-4F1E-AD4A-720EC39BC7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8120AF-995E-43E9-9C76-D00D3CE45D52}"/>
              </a:ext>
            </a:extLst>
          </p:cNvPr>
          <p:cNvSpPr>
            <a:spLocks noGrp="1"/>
          </p:cNvSpPr>
          <p:nvPr>
            <p:ph type="dt" sz="half" idx="10"/>
          </p:nvPr>
        </p:nvSpPr>
        <p:spPr/>
        <p:txBody>
          <a:bodyPr/>
          <a:lstStyle/>
          <a:p>
            <a:fld id="{0D838988-15A6-4647-86D7-062E8698D868}" type="datetimeFigureOut">
              <a:rPr lang="en-US" smtClean="0"/>
              <a:t>11/8/2023</a:t>
            </a:fld>
            <a:endParaRPr lang="en-US"/>
          </a:p>
        </p:txBody>
      </p:sp>
      <p:sp>
        <p:nvSpPr>
          <p:cNvPr id="4" name="Footer Placeholder 3">
            <a:extLst>
              <a:ext uri="{FF2B5EF4-FFF2-40B4-BE49-F238E27FC236}">
                <a16:creationId xmlns:a16="http://schemas.microsoft.com/office/drawing/2014/main" id="{D8CA7BFF-56B8-439F-8678-ADC75895C7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20069F-E42F-4FCF-9889-ACCD9C80A4EC}"/>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4264968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EAE7B8-C2C1-404D-9AAE-D00086810180}"/>
              </a:ext>
            </a:extLst>
          </p:cNvPr>
          <p:cNvSpPr>
            <a:spLocks noGrp="1"/>
          </p:cNvSpPr>
          <p:nvPr>
            <p:ph type="dt" sz="half" idx="10"/>
          </p:nvPr>
        </p:nvSpPr>
        <p:spPr/>
        <p:txBody>
          <a:bodyPr/>
          <a:lstStyle/>
          <a:p>
            <a:fld id="{0D838988-15A6-4647-86D7-062E8698D868}" type="datetimeFigureOut">
              <a:rPr lang="en-US" smtClean="0"/>
              <a:t>11/8/2023</a:t>
            </a:fld>
            <a:endParaRPr lang="en-US"/>
          </a:p>
        </p:txBody>
      </p:sp>
      <p:sp>
        <p:nvSpPr>
          <p:cNvPr id="3" name="Footer Placeholder 2">
            <a:extLst>
              <a:ext uri="{FF2B5EF4-FFF2-40B4-BE49-F238E27FC236}">
                <a16:creationId xmlns:a16="http://schemas.microsoft.com/office/drawing/2014/main" id="{753B9C5F-6E06-4FCE-B0DD-781AD2B34C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D301F8-B063-4A27-9601-D5980F7C7A2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174810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232F5-D7F7-441C-ADA4-49F9AD638D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380A6A-41BE-418E-A8DD-DCDE6C6BBE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C981A5-B44A-4A15-B682-5429809AF9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2F0E258-2AFB-4C0D-91D3-8DD539CD456A}"/>
              </a:ext>
            </a:extLst>
          </p:cNvPr>
          <p:cNvSpPr>
            <a:spLocks noGrp="1"/>
          </p:cNvSpPr>
          <p:nvPr>
            <p:ph type="dt" sz="half" idx="10"/>
          </p:nvPr>
        </p:nvSpPr>
        <p:spPr/>
        <p:txBody>
          <a:bodyPr/>
          <a:lstStyle/>
          <a:p>
            <a:fld id="{0D838988-15A6-4647-86D7-062E8698D868}" type="datetimeFigureOut">
              <a:rPr lang="en-US" smtClean="0"/>
              <a:t>11/8/2023</a:t>
            </a:fld>
            <a:endParaRPr lang="en-US"/>
          </a:p>
        </p:txBody>
      </p:sp>
      <p:sp>
        <p:nvSpPr>
          <p:cNvPr id="6" name="Footer Placeholder 5">
            <a:extLst>
              <a:ext uri="{FF2B5EF4-FFF2-40B4-BE49-F238E27FC236}">
                <a16:creationId xmlns:a16="http://schemas.microsoft.com/office/drawing/2014/main" id="{2E672DAF-38C7-40CF-87CF-054BCE0D43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62FD2-8875-4D0D-B230-163296AEF4D9}"/>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4008321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06CF-D2B2-498E-B1A4-E035CFCDAE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F30A05-212A-451C-8E7A-96F49FF82E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7FD212-2C7E-45EE-AC46-E2223238AB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53533D7-6C68-40EC-979B-D92512285798}"/>
              </a:ext>
            </a:extLst>
          </p:cNvPr>
          <p:cNvSpPr>
            <a:spLocks noGrp="1"/>
          </p:cNvSpPr>
          <p:nvPr>
            <p:ph type="dt" sz="half" idx="10"/>
          </p:nvPr>
        </p:nvSpPr>
        <p:spPr/>
        <p:txBody>
          <a:bodyPr/>
          <a:lstStyle/>
          <a:p>
            <a:fld id="{0D838988-15A6-4647-86D7-062E8698D868}" type="datetimeFigureOut">
              <a:rPr lang="en-US" smtClean="0"/>
              <a:t>11/8/2023</a:t>
            </a:fld>
            <a:endParaRPr lang="en-US"/>
          </a:p>
        </p:txBody>
      </p:sp>
      <p:sp>
        <p:nvSpPr>
          <p:cNvPr id="6" name="Footer Placeholder 5">
            <a:extLst>
              <a:ext uri="{FF2B5EF4-FFF2-40B4-BE49-F238E27FC236}">
                <a16:creationId xmlns:a16="http://schemas.microsoft.com/office/drawing/2014/main" id="{CE655689-4232-4DF3-9715-90AFC1597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96D20C-BCB5-48A1-A7B0-016FB546E1AA}"/>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5536670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ECCB9-4BCD-46B0-953E-1AB9463C7B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453EB7-9C22-4F76-A0C1-09917E1076D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241B2F-D552-48D4-937C-514AAE63A578}"/>
              </a:ext>
            </a:extLst>
          </p:cNvPr>
          <p:cNvSpPr>
            <a:spLocks noGrp="1"/>
          </p:cNvSpPr>
          <p:nvPr>
            <p:ph type="dt" sz="half" idx="10"/>
          </p:nvPr>
        </p:nvSpPr>
        <p:spPr/>
        <p:txBody>
          <a:bodyPr/>
          <a:lstStyle/>
          <a:p>
            <a:fld id="{0D838988-15A6-4647-86D7-062E8698D868}" type="datetimeFigureOut">
              <a:rPr lang="en-US" smtClean="0"/>
              <a:t>11/8/2023</a:t>
            </a:fld>
            <a:endParaRPr lang="en-US"/>
          </a:p>
        </p:txBody>
      </p:sp>
      <p:sp>
        <p:nvSpPr>
          <p:cNvPr id="5" name="Footer Placeholder 4">
            <a:extLst>
              <a:ext uri="{FF2B5EF4-FFF2-40B4-BE49-F238E27FC236}">
                <a16:creationId xmlns:a16="http://schemas.microsoft.com/office/drawing/2014/main" id="{E8FEC662-9187-4C31-BD3C-A06B7A15B8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CA6AAB-C339-47CB-85C4-7E0F26ABB36E}"/>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7230071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B1161F-716E-4BB5-9AAA-4BED10A7E6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43BFCA-4B6F-402E-8ADF-5FD82E1D4E2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338A54-1739-44FE-94BE-9F6A839C6854}"/>
              </a:ext>
            </a:extLst>
          </p:cNvPr>
          <p:cNvSpPr>
            <a:spLocks noGrp="1"/>
          </p:cNvSpPr>
          <p:nvPr>
            <p:ph type="dt" sz="half" idx="10"/>
          </p:nvPr>
        </p:nvSpPr>
        <p:spPr/>
        <p:txBody>
          <a:bodyPr/>
          <a:lstStyle/>
          <a:p>
            <a:fld id="{0D838988-15A6-4647-86D7-062E8698D868}" type="datetimeFigureOut">
              <a:rPr lang="en-US" smtClean="0"/>
              <a:t>11/8/2023</a:t>
            </a:fld>
            <a:endParaRPr lang="en-US"/>
          </a:p>
        </p:txBody>
      </p:sp>
      <p:sp>
        <p:nvSpPr>
          <p:cNvPr id="5" name="Footer Placeholder 4">
            <a:extLst>
              <a:ext uri="{FF2B5EF4-FFF2-40B4-BE49-F238E27FC236}">
                <a16:creationId xmlns:a16="http://schemas.microsoft.com/office/drawing/2014/main" id="{C0075CA6-3F6F-4465-A774-09ABDBB3FF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D3999-CBFE-4CA8-8B6C-A53A2448DD99}"/>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9689494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733316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543076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62070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918241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81339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569468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791344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60742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818372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765575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43412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74EEB9EB-9EA9-4E70-AE5E-9E370C1C795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96DAC541-7B7A-43D3-8B79-37D633B846F1}">
                <asvg:svgBlip xmlns:asvg="http://schemas.microsoft.com/office/drawing/2016/SVG/main" r:embed="rId14"/>
              </a:ext>
            </a:extLst>
          </a:blip>
          <a:srcRect/>
          <a:stretch>
            <a:fillRect t="-39000" b="-39000"/>
          </a:stretch>
        </a:blipFill>
        <a:effectLst/>
      </p:bgPr>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ED92883A-0C66-4DB6-B07F-F09A8604962D}"/>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FF9D1CF6-06F4-4E97-B3A3-986F040E3C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15A3EE-2B69-4F61-9D6B-E41538689E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118F42-D90A-454D-BCF8-D95CF83F7C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38988-15A6-4647-86D7-062E8698D868}" type="datetimeFigureOut">
              <a:rPr lang="en-US" smtClean="0"/>
              <a:t>11/8/2023</a:t>
            </a:fld>
            <a:endParaRPr lang="en-US"/>
          </a:p>
        </p:txBody>
      </p:sp>
      <p:sp>
        <p:nvSpPr>
          <p:cNvPr id="5" name="Footer Placeholder 4">
            <a:extLst>
              <a:ext uri="{FF2B5EF4-FFF2-40B4-BE49-F238E27FC236}">
                <a16:creationId xmlns:a16="http://schemas.microsoft.com/office/drawing/2014/main" id="{DDA2430F-0F2C-4DAD-95FF-057245B7AA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AFC7AF-5ACB-4B84-A4B9-3F81B87B23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1BDB4-6E33-4EB0-BC1A-E3E463951136}" type="slidenum">
              <a:rPr lang="en-US" smtClean="0"/>
              <a:t>‹#›</a:t>
            </a:fld>
            <a:endParaRPr lang="en-US"/>
          </a:p>
        </p:txBody>
      </p:sp>
    </p:spTree>
    <p:extLst>
      <p:ext uri="{BB962C8B-B14F-4D97-AF65-F5344CB8AC3E}">
        <p14:creationId xmlns:p14="http://schemas.microsoft.com/office/powerpoint/2010/main" val="5615678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0028DC87-C53C-4B07-A7C3-E3FF9D80881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8099311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hoc10.vn/doc-sach/khoa-hoc-tu-nhien-6/1/25/89/"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hoc10.vn/doc-sach/khoa-hoc-tu-nhien-6/1/25/89/"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hoc10.vn/doc-sach/khoa-hoc-tu-nhien-6/1/25/90/"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slideLayout" Target="../slideLayouts/slideLayout12.xml"/><Relationship Id="rId7" Type="http://schemas.openxmlformats.org/officeDocument/2006/relationships/image" Target="../media/image20.gif"/><Relationship Id="rId12" Type="http://schemas.openxmlformats.org/officeDocument/2006/relationships/image" Target="../media/image25.gif"/><Relationship Id="rId2" Type="http://schemas.openxmlformats.org/officeDocument/2006/relationships/audio" Target="../media/media1.mp3"/><Relationship Id="rId16" Type="http://schemas.openxmlformats.org/officeDocument/2006/relationships/image" Target="../media/image29.png"/><Relationship Id="rId1" Type="http://schemas.microsoft.com/office/2007/relationships/media" Target="../media/media1.mp3"/><Relationship Id="rId6" Type="http://schemas.openxmlformats.org/officeDocument/2006/relationships/image" Target="../media/image19.gif"/><Relationship Id="rId11" Type="http://schemas.openxmlformats.org/officeDocument/2006/relationships/image" Target="../media/image24.png"/><Relationship Id="rId5" Type="http://schemas.openxmlformats.org/officeDocument/2006/relationships/image" Target="../media/image18.gif"/><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image" Target="../media/image17.gif"/><Relationship Id="rId9" Type="http://schemas.openxmlformats.org/officeDocument/2006/relationships/image" Target="../media/image22.png"/><Relationship Id="rId14" Type="http://schemas.openxmlformats.org/officeDocument/2006/relationships/image" Target="../media/image27.png"/></Relationships>
</file>

<file path=ppt/slides/_rels/slide18.xml.rels><?xml version="1.0" encoding="UTF-8" standalone="yes"?>
<Relationships xmlns="http://schemas.openxmlformats.org/package/2006/relationships"><Relationship Id="rId8" Type="http://schemas.openxmlformats.org/officeDocument/2006/relationships/image" Target="../media/image20.gif"/><Relationship Id="rId13" Type="http://schemas.openxmlformats.org/officeDocument/2006/relationships/image" Target="../media/image32.png"/><Relationship Id="rId3" Type="http://schemas.openxmlformats.org/officeDocument/2006/relationships/audio" Target="../media/audio1.wav"/><Relationship Id="rId7" Type="http://schemas.openxmlformats.org/officeDocument/2006/relationships/slide" Target="slide21.xml"/><Relationship Id="rId12" Type="http://schemas.openxmlformats.org/officeDocument/2006/relationships/image" Target="../media/image31.gif"/><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30.gif"/><Relationship Id="rId11" Type="http://schemas.openxmlformats.org/officeDocument/2006/relationships/slide" Target="slide20.xml"/><Relationship Id="rId5" Type="http://schemas.openxmlformats.org/officeDocument/2006/relationships/slide" Target="slide22.xml"/><Relationship Id="rId15" Type="http://schemas.openxmlformats.org/officeDocument/2006/relationships/image" Target="../media/image29.png"/><Relationship Id="rId10" Type="http://schemas.openxmlformats.org/officeDocument/2006/relationships/image" Target="../media/image17.gif"/><Relationship Id="rId4" Type="http://schemas.openxmlformats.org/officeDocument/2006/relationships/audio" Target="../media/audio2.wav"/><Relationship Id="rId9" Type="http://schemas.openxmlformats.org/officeDocument/2006/relationships/slide" Target="slide19.xml"/><Relationship Id="rId14" Type="http://schemas.openxmlformats.org/officeDocument/2006/relationships/slide" Target="slide23.xml"/></Relationships>
</file>

<file path=ppt/slides/_rels/slide19.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slide" Target="slide18.xml"/><Relationship Id="rId5" Type="http://schemas.openxmlformats.org/officeDocument/2006/relationships/image" Target="../media/image17.gif"/><Relationship Id="rId4" Type="http://schemas.openxmlformats.org/officeDocument/2006/relationships/audio" Target="../media/audio4.wav"/></Relationships>
</file>

<file path=ppt/slides/_rels/slide20.xml.rels><?xml version="1.0" encoding="UTF-8" standalone="yes"?>
<Relationships xmlns="http://schemas.openxmlformats.org/package/2006/relationships"><Relationship Id="rId3" Type="http://schemas.openxmlformats.org/officeDocument/2006/relationships/audio" Target="../media/audio4.wav"/><Relationship Id="rId7"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31.gif"/><Relationship Id="rId5" Type="http://schemas.openxmlformats.org/officeDocument/2006/relationships/slide" Target="slide18.xml"/><Relationship Id="rId4" Type="http://schemas.openxmlformats.org/officeDocument/2006/relationships/audio" Target="../media/audio3.wav"/></Relationships>
</file>

<file path=ppt/slides/_rels/slide21.xml.rels><?xml version="1.0" encoding="UTF-8" standalone="yes"?>
<Relationships xmlns="http://schemas.openxmlformats.org/package/2006/relationships"><Relationship Id="rId3" Type="http://schemas.openxmlformats.org/officeDocument/2006/relationships/audio" Target="../media/audio4.wav"/><Relationship Id="rId7"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slide" Target="slide18.xml"/><Relationship Id="rId5" Type="http://schemas.openxmlformats.org/officeDocument/2006/relationships/image" Target="../media/image20.gif"/><Relationship Id="rId4" Type="http://schemas.openxmlformats.org/officeDocument/2006/relationships/audio" Target="../media/audio3.wav"/></Relationships>
</file>

<file path=ppt/slides/_rels/slide22.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slide" Target="slide18.xml"/><Relationship Id="rId5" Type="http://schemas.openxmlformats.org/officeDocument/2006/relationships/image" Target="../media/image30.gif"/><Relationship Id="rId4" Type="http://schemas.openxmlformats.org/officeDocument/2006/relationships/audio" Target="../media/audio4.wav"/></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hoc10.vn/doc-sach/khoa-hoc-tu-nhien-6/1/25/90/"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7.jpg"/><Relationship Id="rId7" Type="http://schemas.microsoft.com/office/2007/relationships/hdphoto" Target="../media/hdphoto1.wdp"/><Relationship Id="rId2" Type="http://schemas.openxmlformats.org/officeDocument/2006/relationships/slideLayout" Target="../slideLayouts/slideLayout23.xml"/><Relationship Id="rId1" Type="http://schemas.openxmlformats.org/officeDocument/2006/relationships/tags" Target="../tags/tag1.xml"/><Relationship Id="rId6" Type="http://schemas.openxmlformats.org/officeDocument/2006/relationships/image" Target="../media/image38.png"/><Relationship Id="rId5" Type="http://schemas.openxmlformats.org/officeDocument/2006/relationships/hyperlink" Target="https://www.facebook.com/hoc10fb/" TargetMode="External"/><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6" name="Title 1">
            <a:extLst>
              <a:ext uri="{FF2B5EF4-FFF2-40B4-BE49-F238E27FC236}">
                <a16:creationId xmlns:a16="http://schemas.microsoft.com/office/drawing/2014/main" id="{C1E5D1FB-64B9-450A-8A04-CB5D55E9B954}"/>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a:solidFill>
                  <a:schemeClr val="bg1"/>
                </a:solidFill>
                <a:effectLst>
                  <a:outerShdw blurRad="38100" dist="38100" dir="2700000" algn="tl">
                    <a:srgbClr val="000000">
                      <a:alpha val="43137"/>
                    </a:srgbClr>
                  </a:outerShdw>
                </a:effectLst>
                <a:latin typeface="UTM Avo" panose="02040603050506020204" pitchFamily="18" charset="0"/>
              </a:rPr>
              <a:t>TN </a:t>
            </a:r>
            <a:r>
              <a:rPr lang="vi-VN" sz="3600">
                <a:solidFill>
                  <a:schemeClr val="bg1"/>
                </a:solidFill>
                <a:effectLst>
                  <a:outerShdw blurRad="38100" dist="38100" dir="2700000" algn="tl">
                    <a:srgbClr val="000000">
                      <a:alpha val="43137"/>
                    </a:srgbClr>
                  </a:outerShdw>
                </a:effectLst>
                <a:latin typeface="UTM Avo" panose="02040603050506020204" pitchFamily="18" charset="0"/>
              </a:rPr>
              <a:t>6</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2" name="Title 1">
            <a:extLst>
              <a:ext uri="{FF2B5EF4-FFF2-40B4-BE49-F238E27FC236}">
                <a16:creationId xmlns:a16="http://schemas.microsoft.com/office/drawing/2014/main" id="{F82549B6-5B47-1552-D309-570F5BDF3252}"/>
              </a:ext>
            </a:extLst>
          </p:cNvPr>
          <p:cNvSpPr txBox="1">
            <a:spLocks/>
          </p:cNvSpPr>
          <p:nvPr/>
        </p:nvSpPr>
        <p:spPr>
          <a:xfrm>
            <a:off x="346461" y="80878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8</a:t>
            </a:r>
            <a:r>
              <a:rPr lang="vi-VN" sz="5400" b="1" dirty="0">
                <a:solidFill>
                  <a:srgbClr val="002060"/>
                </a:solidFill>
                <a:latin typeface="UTM Avo" panose="02040603050506020204" pitchFamily="18" charset="0"/>
              </a:rPr>
              <a:t>: Đa dạng thế giới sống</a:t>
            </a:r>
            <a:endParaRPr lang="en-US" sz="54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C899EA78-3BA3-58FA-A2BD-486A22978561}"/>
              </a:ext>
            </a:extLst>
          </p:cNvPr>
          <p:cNvSpPr txBox="1">
            <a:spLocks/>
          </p:cNvSpPr>
          <p:nvPr/>
        </p:nvSpPr>
        <p:spPr>
          <a:xfrm>
            <a:off x="0" y="3107794"/>
            <a:ext cx="1219200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1</a:t>
            </a:r>
            <a:r>
              <a:rPr lang="en-US" sz="6000" b="1" dirty="0">
                <a:solidFill>
                  <a:srgbClr val="FF0000"/>
                </a:solidFill>
                <a:latin typeface="UTM Avo" panose="02040603050506020204" pitchFamily="18" charset="0"/>
              </a:rPr>
              <a:t>5</a:t>
            </a:r>
            <a:r>
              <a:rPr lang="vi-VN"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Khóa</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lưỡng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phân</a:t>
            </a:r>
            <a:endParaRPr lang="en-US" sz="6000" b="1" dirty="0">
              <a:solidFill>
                <a:srgbClr val="FF0000"/>
              </a:solidFill>
              <a:latin typeface="UTM Avo" panose="02040603050506020204" pitchFamily="18"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C733B37B-7E4D-48D3-BC42-BC43A1620191}"/>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10" name="Rectangle 9">
            <a:extLst>
              <a:ext uri="{FF2B5EF4-FFF2-40B4-BE49-F238E27FC236}">
                <a16:creationId xmlns:a16="http://schemas.microsoft.com/office/drawing/2014/main" id="{19C29691-F8CD-4982-A914-98CF2ADC6E60}"/>
              </a:ext>
            </a:extLst>
          </p:cNvPr>
          <p:cNvSpPr/>
          <p:nvPr/>
        </p:nvSpPr>
        <p:spPr>
          <a:xfrm>
            <a:off x="1983694" y="1745125"/>
            <a:ext cx="8224611" cy="913199"/>
          </a:xfrm>
          <a:prstGeom prst="rect">
            <a:avLst/>
          </a:prstGeom>
        </p:spPr>
        <p:txBody>
          <a:bodyPr wrap="square">
            <a:spAutoFit/>
          </a:bodyPr>
          <a:lstStyle/>
          <a:p>
            <a:pPr algn="ctr"/>
            <a:r>
              <a:rPr lang="en-US" sz="2667" i="1" dirty="0">
                <a:solidFill>
                  <a:schemeClr val="tx1"/>
                </a:solidFill>
                <a:latin typeface="UTM Avo" panose="02040603050506020204" pitchFamily="18" charset="0"/>
              </a:rPr>
              <a:t>Em hãy giúp hai bạn phân chia các loại đồ vật </a:t>
            </a:r>
          </a:p>
          <a:p>
            <a:pPr algn="ctr"/>
            <a:r>
              <a:rPr lang="en-US" sz="2667" i="1" dirty="0">
                <a:solidFill>
                  <a:schemeClr val="tx1"/>
                </a:solidFill>
                <a:latin typeface="UTM Avo" panose="02040603050506020204" pitchFamily="18" charset="0"/>
              </a:rPr>
              <a:t>thành từng nhóm theo màu sắc và hình dạng.  </a:t>
            </a:r>
          </a:p>
        </p:txBody>
      </p:sp>
      <p:pic>
        <p:nvPicPr>
          <p:cNvPr id="6" name="Picture 5">
            <a:extLst>
              <a:ext uri="{FF2B5EF4-FFF2-40B4-BE49-F238E27FC236}">
                <a16:creationId xmlns:a16="http://schemas.microsoft.com/office/drawing/2014/main" id="{C35C2D21-8917-4CA1-813A-49059C34CBB6}"/>
              </a:ext>
            </a:extLst>
          </p:cNvPr>
          <p:cNvPicPr>
            <a:picLocks noChangeAspect="1"/>
          </p:cNvPicPr>
          <p:nvPr/>
        </p:nvPicPr>
        <p:blipFill>
          <a:blip r:embed="rId4"/>
          <a:stretch>
            <a:fillRect/>
          </a:stretch>
        </p:blipFill>
        <p:spPr>
          <a:xfrm>
            <a:off x="3013197" y="2780201"/>
            <a:ext cx="6165605" cy="3050266"/>
          </a:xfrm>
          <a:prstGeom prst="rect">
            <a:avLst/>
          </a:prstGeom>
        </p:spPr>
      </p:pic>
      <p:sp>
        <p:nvSpPr>
          <p:cNvPr id="11" name="Rectangle 10">
            <a:extLst>
              <a:ext uri="{FF2B5EF4-FFF2-40B4-BE49-F238E27FC236}">
                <a16:creationId xmlns:a16="http://schemas.microsoft.com/office/drawing/2014/main" id="{160E58AB-DAA9-42FF-98F0-8254619A3187}"/>
              </a:ext>
            </a:extLst>
          </p:cNvPr>
          <p:cNvSpPr/>
          <p:nvPr/>
        </p:nvSpPr>
        <p:spPr>
          <a:xfrm>
            <a:off x="1831294" y="5952344"/>
            <a:ext cx="8224611" cy="502766"/>
          </a:xfrm>
          <a:prstGeom prst="rect">
            <a:avLst/>
          </a:prstGeom>
        </p:spPr>
        <p:txBody>
          <a:bodyPr wrap="square">
            <a:spAutoFit/>
          </a:bodyPr>
          <a:lstStyle/>
          <a:p>
            <a:pPr algn="ctr"/>
            <a:r>
              <a:rPr lang="en-US" sz="2667" b="1">
                <a:solidFill>
                  <a:schemeClr val="tx1"/>
                </a:solidFill>
                <a:latin typeface="UTM Avo" panose="02040603050506020204" pitchFamily="18" charset="0"/>
              </a:rPr>
              <a:t>Hình 15.1.</a:t>
            </a:r>
            <a:r>
              <a:rPr lang="en-US" sz="2667">
                <a:solidFill>
                  <a:schemeClr val="tx1"/>
                </a:solidFill>
                <a:latin typeface="UTM Avo" panose="02040603050506020204" pitchFamily="18" charset="0"/>
              </a:rPr>
              <a:t> Phân chia đồ vật thành từng nhóm</a:t>
            </a:r>
            <a:endParaRPr lang="en-US" sz="2667" dirty="0">
              <a:solidFill>
                <a:schemeClr val="tx1"/>
              </a:solidFill>
              <a:latin typeface="UTM Avo" panose="02040603050506020204"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4" name="Picture 3">
            <a:hlinkClick r:id="rId4"/>
            <a:extLst>
              <a:ext uri="{FF2B5EF4-FFF2-40B4-BE49-F238E27FC236}">
                <a16:creationId xmlns:a16="http://schemas.microsoft.com/office/drawing/2014/main" id="{7AE3E2C0-7D65-42F2-A845-C2A384CA2240}"/>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8" name="Google Shape;600;p25">
            <a:extLst>
              <a:ext uri="{FF2B5EF4-FFF2-40B4-BE49-F238E27FC236}">
                <a16:creationId xmlns:a16="http://schemas.microsoft.com/office/drawing/2014/main" id="{F858A867-22EE-4AD7-9494-5556E693A1B9}"/>
              </a:ext>
            </a:extLst>
          </p:cNvPr>
          <p:cNvSpPr txBox="1">
            <a:spLocks/>
          </p:cNvSpPr>
          <p:nvPr/>
        </p:nvSpPr>
        <p:spPr>
          <a:xfrm>
            <a:off x="1219680" y="1936392"/>
            <a:ext cx="9752639" cy="9772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3200" b="1" dirty="0">
                <a:solidFill>
                  <a:schemeClr val="accent2"/>
                </a:solidFill>
                <a:latin typeface="UTM Avo" panose="02040603050506020204" pitchFamily="18" charset="0"/>
              </a:rPr>
              <a:t>1. SỬ DỤNG KHÓA LƯỠNG PHÂN TRONG PHÂN LOẠI SINH VẬT</a:t>
            </a:r>
          </a:p>
        </p:txBody>
      </p:sp>
      <p:sp>
        <p:nvSpPr>
          <p:cNvPr id="9" name="Rounded Rectangle 4">
            <a:extLst>
              <a:ext uri="{FF2B5EF4-FFF2-40B4-BE49-F238E27FC236}">
                <a16:creationId xmlns:a16="http://schemas.microsoft.com/office/drawing/2014/main" id="{B3C6B1EA-B9FE-4427-AA90-0604ACE47C80}"/>
              </a:ext>
            </a:extLst>
          </p:cNvPr>
          <p:cNvSpPr/>
          <p:nvPr/>
        </p:nvSpPr>
        <p:spPr>
          <a:xfrm>
            <a:off x="765066" y="3054784"/>
            <a:ext cx="5851002" cy="936345"/>
          </a:xfrm>
          <a:prstGeom prst="roundRect">
            <a:avLst/>
          </a:prstGeom>
          <a:solidFill>
            <a:schemeClr val="accent2"/>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dirty="0">
                <a:latin typeface="UTM Avo" panose="02040603050506020204" pitchFamily="18" charset="0"/>
              </a:rPr>
              <a:t>Định nghĩa khóa lưỡng phân</a:t>
            </a:r>
          </a:p>
        </p:txBody>
      </p:sp>
      <p:sp>
        <p:nvSpPr>
          <p:cNvPr id="10" name="Rounded Rectangle 5">
            <a:extLst>
              <a:ext uri="{FF2B5EF4-FFF2-40B4-BE49-F238E27FC236}">
                <a16:creationId xmlns:a16="http://schemas.microsoft.com/office/drawing/2014/main" id="{48149504-58EA-42BD-9EA7-62D9A9F98D66}"/>
              </a:ext>
            </a:extLst>
          </p:cNvPr>
          <p:cNvSpPr/>
          <p:nvPr/>
        </p:nvSpPr>
        <p:spPr>
          <a:xfrm>
            <a:off x="7418973" y="3054784"/>
            <a:ext cx="3797945" cy="936345"/>
          </a:xfrm>
          <a:prstGeom prst="roundRect">
            <a:avLst/>
          </a:prstGeom>
          <a:solidFill>
            <a:schemeClr val="accent2"/>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dirty="0">
                <a:latin typeface="UTM Avo" panose="02040603050506020204" pitchFamily="18" charset="0"/>
              </a:rPr>
              <a:t>Các dạng khóa lưỡng phân</a:t>
            </a:r>
          </a:p>
        </p:txBody>
      </p:sp>
      <p:sp>
        <p:nvSpPr>
          <p:cNvPr id="11" name="Rectangle 10">
            <a:extLst>
              <a:ext uri="{FF2B5EF4-FFF2-40B4-BE49-F238E27FC236}">
                <a16:creationId xmlns:a16="http://schemas.microsoft.com/office/drawing/2014/main" id="{A2F2F8D5-2CFF-4638-A487-2C1E61731FE5}"/>
              </a:ext>
            </a:extLst>
          </p:cNvPr>
          <p:cNvSpPr/>
          <p:nvPr/>
        </p:nvSpPr>
        <p:spPr>
          <a:xfrm>
            <a:off x="590842" y="4247236"/>
            <a:ext cx="6025225" cy="2144177"/>
          </a:xfrm>
          <a:prstGeom prst="rect">
            <a:avLst/>
          </a:prstGeom>
        </p:spPr>
        <p:txBody>
          <a:bodyPr wrap="square">
            <a:spAutoFit/>
          </a:bodyPr>
          <a:lstStyle/>
          <a:p>
            <a:pPr marL="457189" indent="-457189" algn="just">
              <a:lnSpc>
                <a:spcPts val="3200"/>
              </a:lnSpc>
              <a:spcBef>
                <a:spcPts val="267"/>
              </a:spcBef>
              <a:spcAft>
                <a:spcPts val="267"/>
              </a:spcAft>
              <a:buFont typeface="Wingdings" panose="05000000000000000000" pitchFamily="2" charset="2"/>
              <a:buChar char="§"/>
            </a:pPr>
            <a:r>
              <a:rPr lang="en-US" sz="2667" dirty="0">
                <a:solidFill>
                  <a:schemeClr val="tx1"/>
                </a:solidFill>
                <a:latin typeface="UTM Avo" panose="02040603050506020204" pitchFamily="18" charset="0"/>
                <a:ea typeface="Calibri" panose="020F0502020204030204" pitchFamily="34" charset="0"/>
                <a:cs typeface="Times New Roman" panose="02020603050405020304" pitchFamily="18" charset="0"/>
              </a:rPr>
              <a:t>Là phương pháp được dùng để xác định một loài bằng cách trả lời một loạt các câu hỏi dựa trên các đặc điểm tương phản khi có hai kết quả xảy ra.</a:t>
            </a:r>
          </a:p>
        </p:txBody>
      </p:sp>
      <p:sp>
        <p:nvSpPr>
          <p:cNvPr id="12" name="Rectangle 11">
            <a:extLst>
              <a:ext uri="{FF2B5EF4-FFF2-40B4-BE49-F238E27FC236}">
                <a16:creationId xmlns:a16="http://schemas.microsoft.com/office/drawing/2014/main" id="{2CBC3484-77F0-4B4E-AE38-95B224C0A9E0}"/>
              </a:ext>
            </a:extLst>
          </p:cNvPr>
          <p:cNvSpPr/>
          <p:nvPr/>
        </p:nvSpPr>
        <p:spPr>
          <a:xfrm>
            <a:off x="7567317" y="4247236"/>
            <a:ext cx="3405002" cy="1400383"/>
          </a:xfrm>
          <a:prstGeom prst="rect">
            <a:avLst/>
          </a:prstGeom>
        </p:spPr>
        <p:txBody>
          <a:bodyPr wrap="square">
            <a:spAutoFit/>
          </a:bodyPr>
          <a:lstStyle/>
          <a:p>
            <a:pPr marL="457189" indent="-457189" algn="just">
              <a:lnSpc>
                <a:spcPts val="3200"/>
              </a:lnSpc>
              <a:spcBef>
                <a:spcPts val="267"/>
              </a:spcBef>
              <a:spcAft>
                <a:spcPts val="267"/>
              </a:spcAft>
              <a:buFont typeface="Wingdings" panose="05000000000000000000" pitchFamily="2" charset="2"/>
              <a:buChar char="§"/>
            </a:pPr>
            <a:r>
              <a:rPr lang="en-US" sz="2667" dirty="0">
                <a:solidFill>
                  <a:schemeClr val="tx1"/>
                </a:solidFill>
                <a:latin typeface="UTM Avo" panose="02040603050506020204" pitchFamily="18" charset="0"/>
                <a:ea typeface="Calibri" panose="020F0502020204030204" pitchFamily="34" charset="0"/>
                <a:cs typeface="Times New Roman" panose="02020603050405020304" pitchFamily="18" charset="0"/>
              </a:rPr>
              <a:t>Dạng sơ đồ </a:t>
            </a:r>
            <a:r>
              <a:rPr lang="en-US" sz="2667"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phân</a:t>
            </a:r>
            <a:r>
              <a:rPr lang="en-US" sz="2667"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667"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nhánh</a:t>
            </a:r>
            <a:r>
              <a:rPr lang="en-US" sz="2667" dirty="0">
                <a:solidFill>
                  <a:schemeClr val="tx1"/>
                </a:solidFill>
                <a:latin typeface="UTM Avo" panose="02040603050506020204" pitchFamily="18" charset="0"/>
                <a:ea typeface="Calibri" panose="020F0502020204030204" pitchFamily="34" charset="0"/>
                <a:cs typeface="Times New Roman" panose="02020603050405020304" pitchFamily="18" charset="0"/>
              </a:rPr>
              <a:t>.</a:t>
            </a:r>
          </a:p>
          <a:p>
            <a:pPr marL="457189" indent="-457189" algn="just">
              <a:lnSpc>
                <a:spcPts val="3200"/>
              </a:lnSpc>
              <a:spcBef>
                <a:spcPts val="267"/>
              </a:spcBef>
              <a:spcAft>
                <a:spcPts val="267"/>
              </a:spcAft>
              <a:buFont typeface="Wingdings" panose="05000000000000000000" pitchFamily="2" charset="2"/>
              <a:buChar char="§"/>
            </a:pPr>
            <a:r>
              <a:rPr lang="en-US" sz="2667"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Dạng</a:t>
            </a:r>
            <a:r>
              <a:rPr lang="en-US" sz="2667"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667"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viết</a:t>
            </a:r>
            <a:r>
              <a:rPr lang="en-US" sz="2667" dirty="0">
                <a:solidFill>
                  <a:schemeClr val="tx1"/>
                </a:solidFill>
                <a:latin typeface="UTM Avo" panose="02040603050506020204" pitchFamily="18" charset="0"/>
                <a:ea typeface="Calibri" panose="020F0502020204030204" pitchFamily="34" charset="0"/>
                <a:cs typeface="Times New Roman" panose="02020603050405020304" pitchFamily="18" charset="0"/>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9" grpId="0" animBg="1"/>
      <p:bldP spid="10" grpId="0" animBg="1"/>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Title 1">
            <a:extLst>
              <a:ext uri="{FF2B5EF4-FFF2-40B4-BE49-F238E27FC236}">
                <a16:creationId xmlns:a16="http://schemas.microsoft.com/office/drawing/2014/main" id="{3EEA1A65-F03C-4D38-A2BD-73970E270A2B}"/>
              </a:ext>
            </a:extLst>
          </p:cNvPr>
          <p:cNvSpPr txBox="1">
            <a:spLocks/>
          </p:cNvSpPr>
          <p:nvPr/>
        </p:nvSpPr>
        <p:spPr>
          <a:xfrm>
            <a:off x="0" y="1707623"/>
            <a:ext cx="12192000" cy="629972"/>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400" b="1" dirty="0" err="1">
                <a:latin typeface="UTM Avo" panose="02040603050506020204" pitchFamily="18" charset="0"/>
              </a:rPr>
              <a:t>Các</a:t>
            </a:r>
            <a:r>
              <a:rPr lang="en-US" sz="2400" b="1" dirty="0">
                <a:latin typeface="UTM Avo" panose="02040603050506020204" pitchFamily="18" charset="0"/>
              </a:rPr>
              <a:t> </a:t>
            </a:r>
            <a:r>
              <a:rPr lang="en-US" sz="2400" b="1" dirty="0" err="1">
                <a:latin typeface="UTM Avo" panose="02040603050506020204" pitchFamily="18" charset="0"/>
              </a:rPr>
              <a:t>bước</a:t>
            </a:r>
            <a:r>
              <a:rPr lang="en-US" sz="2400" b="1" dirty="0">
                <a:latin typeface="UTM Avo" panose="02040603050506020204" pitchFamily="18" charset="0"/>
              </a:rPr>
              <a:t> </a:t>
            </a:r>
            <a:r>
              <a:rPr lang="en-US" sz="2400" b="1" dirty="0" err="1">
                <a:latin typeface="UTM Avo" panose="02040603050506020204" pitchFamily="18" charset="0"/>
              </a:rPr>
              <a:t>để</a:t>
            </a:r>
            <a:r>
              <a:rPr lang="en-US" sz="2400" b="1" dirty="0">
                <a:latin typeface="UTM Avo" panose="02040603050506020204" pitchFamily="18" charset="0"/>
              </a:rPr>
              <a:t> </a:t>
            </a:r>
            <a:r>
              <a:rPr lang="en-US" sz="2400" b="1" dirty="0" err="1">
                <a:latin typeface="UTM Avo" panose="02040603050506020204" pitchFamily="18" charset="0"/>
              </a:rPr>
              <a:t>xây</a:t>
            </a:r>
            <a:r>
              <a:rPr lang="en-US" sz="2400" b="1" dirty="0">
                <a:latin typeface="UTM Avo" panose="02040603050506020204" pitchFamily="18" charset="0"/>
              </a:rPr>
              <a:t> </a:t>
            </a:r>
            <a:r>
              <a:rPr lang="en-US" sz="2400" b="1" dirty="0" err="1">
                <a:latin typeface="UTM Avo" panose="02040603050506020204" pitchFamily="18" charset="0"/>
              </a:rPr>
              <a:t>dựng</a:t>
            </a:r>
            <a:r>
              <a:rPr lang="en-US" sz="2400" b="1" dirty="0">
                <a:latin typeface="UTM Avo" panose="02040603050506020204" pitchFamily="18" charset="0"/>
              </a:rPr>
              <a:t> </a:t>
            </a:r>
            <a:r>
              <a:rPr lang="en-US" sz="2400" b="1" dirty="0" err="1">
                <a:latin typeface="UTM Avo" panose="02040603050506020204" pitchFamily="18" charset="0"/>
              </a:rPr>
              <a:t>một</a:t>
            </a:r>
            <a:r>
              <a:rPr lang="en-US" sz="2400" b="1" dirty="0">
                <a:latin typeface="UTM Avo" panose="02040603050506020204" pitchFamily="18" charset="0"/>
              </a:rPr>
              <a:t> </a:t>
            </a:r>
            <a:r>
              <a:rPr lang="en-US" sz="2400" b="1" dirty="0" err="1">
                <a:latin typeface="UTM Avo" panose="02040603050506020204" pitchFamily="18" charset="0"/>
              </a:rPr>
              <a:t>khóa</a:t>
            </a:r>
            <a:r>
              <a:rPr lang="en-US" sz="2400" b="1" dirty="0">
                <a:latin typeface="UTM Avo" panose="02040603050506020204" pitchFamily="18" charset="0"/>
              </a:rPr>
              <a:t> </a:t>
            </a:r>
            <a:r>
              <a:rPr lang="en-US" sz="2400" b="1" dirty="0" err="1">
                <a:latin typeface="UTM Avo" panose="02040603050506020204" pitchFamily="18" charset="0"/>
              </a:rPr>
              <a:t>lưỡng</a:t>
            </a:r>
            <a:r>
              <a:rPr lang="en-US" sz="2400" b="1" dirty="0">
                <a:latin typeface="UTM Avo" panose="02040603050506020204" pitchFamily="18" charset="0"/>
              </a:rPr>
              <a:t> </a:t>
            </a:r>
            <a:r>
              <a:rPr lang="en-US" sz="2400" b="1" dirty="0" err="1">
                <a:latin typeface="UTM Avo" panose="02040603050506020204" pitchFamily="18" charset="0"/>
              </a:rPr>
              <a:t>phân</a:t>
            </a:r>
            <a:endParaRPr lang="en-US" sz="2400" b="1" dirty="0">
              <a:latin typeface="UTM Avo" panose="02040603050506020204" pitchFamily="18" charset="0"/>
            </a:endParaRPr>
          </a:p>
        </p:txBody>
      </p:sp>
      <p:sp>
        <p:nvSpPr>
          <p:cNvPr id="13" name="Rounded Rectangle 3">
            <a:extLst>
              <a:ext uri="{FF2B5EF4-FFF2-40B4-BE49-F238E27FC236}">
                <a16:creationId xmlns:a16="http://schemas.microsoft.com/office/drawing/2014/main" id="{ADFAD026-843D-49D1-BE80-F28BA7789DBE}"/>
              </a:ext>
            </a:extLst>
          </p:cNvPr>
          <p:cNvSpPr/>
          <p:nvPr/>
        </p:nvSpPr>
        <p:spPr>
          <a:xfrm>
            <a:off x="401188" y="2475711"/>
            <a:ext cx="4642715" cy="850208"/>
          </a:xfrm>
          <a:prstGeom prst="roundRect">
            <a:avLst/>
          </a:prstGeom>
          <a:solidFill>
            <a:schemeClr val="accent2">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UTM Avo" panose="02040603050506020204" pitchFamily="18" charset="0"/>
              </a:rPr>
              <a:t>Bước 1: </a:t>
            </a:r>
            <a:r>
              <a:rPr lang="en-US" sz="1800" dirty="0">
                <a:solidFill>
                  <a:schemeClr val="tx1"/>
                </a:solidFill>
                <a:latin typeface="UTM Avo" panose="02040603050506020204" pitchFamily="18" charset="0"/>
              </a:rPr>
              <a:t>Liệt kê các đặc điểm có thể quan </a:t>
            </a:r>
            <a:r>
              <a:rPr lang="en-US" sz="1800" dirty="0" err="1">
                <a:solidFill>
                  <a:schemeClr val="tx1"/>
                </a:solidFill>
                <a:latin typeface="UTM Avo" panose="02040603050506020204" pitchFamily="18" charset="0"/>
              </a:rPr>
              <a:t>sát</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được</a:t>
            </a:r>
            <a:r>
              <a:rPr lang="vi-VN" sz="1800" dirty="0">
                <a:solidFill>
                  <a:schemeClr val="tx1"/>
                </a:solidFill>
                <a:latin typeface="UTM Avo" panose="02040603050506020204" pitchFamily="18" charset="0"/>
              </a:rPr>
              <a:t>.</a:t>
            </a:r>
            <a:endParaRPr lang="en-US" sz="1800" dirty="0">
              <a:solidFill>
                <a:schemeClr val="tx1"/>
              </a:solidFill>
              <a:latin typeface="UTM Avo" panose="02040603050506020204" pitchFamily="18" charset="0"/>
            </a:endParaRPr>
          </a:p>
        </p:txBody>
      </p:sp>
      <p:sp>
        <p:nvSpPr>
          <p:cNvPr id="14" name="Rounded Rectangle 4">
            <a:extLst>
              <a:ext uri="{FF2B5EF4-FFF2-40B4-BE49-F238E27FC236}">
                <a16:creationId xmlns:a16="http://schemas.microsoft.com/office/drawing/2014/main" id="{9EF11C8A-9109-45BB-8292-24B86BCC5AC0}"/>
              </a:ext>
            </a:extLst>
          </p:cNvPr>
          <p:cNvSpPr/>
          <p:nvPr/>
        </p:nvSpPr>
        <p:spPr>
          <a:xfrm>
            <a:off x="401188" y="3422275"/>
            <a:ext cx="4642715" cy="1419612"/>
          </a:xfrm>
          <a:prstGeom prst="roundRect">
            <a:avLst/>
          </a:prstGeom>
          <a:solidFill>
            <a:schemeClr val="accent2">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UTM Avo" panose="02040603050506020204" pitchFamily="18" charset="0"/>
              </a:rPr>
              <a:t>Bước 2: </a:t>
            </a:r>
            <a:r>
              <a:rPr lang="en-US" sz="1800" dirty="0">
                <a:solidFill>
                  <a:schemeClr val="tx1"/>
                </a:solidFill>
                <a:latin typeface="UTM Avo" panose="02040603050506020204" pitchFamily="18" charset="0"/>
              </a:rPr>
              <a:t>Sắp xếp các đặc điểm theo thứ tự, bắt đầu với các đặc điểm chung nhất. Sau đó, chuyển sang đặc điểm cụ </a:t>
            </a:r>
            <a:r>
              <a:rPr lang="en-US" sz="1800" dirty="0" err="1">
                <a:solidFill>
                  <a:schemeClr val="tx1"/>
                </a:solidFill>
                <a:latin typeface="UTM Avo" panose="02040603050506020204" pitchFamily="18" charset="0"/>
              </a:rPr>
              <a:t>thể</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hơn</a:t>
            </a:r>
            <a:r>
              <a:rPr lang="vi-VN" sz="1800" dirty="0">
                <a:solidFill>
                  <a:schemeClr val="tx1"/>
                </a:solidFill>
                <a:latin typeface="UTM Avo" panose="02040603050506020204" pitchFamily="18" charset="0"/>
              </a:rPr>
              <a:t>.</a:t>
            </a:r>
            <a:endParaRPr lang="en-US" sz="1800" dirty="0">
              <a:solidFill>
                <a:schemeClr val="tx1"/>
              </a:solidFill>
              <a:latin typeface="UTM Avo" panose="02040603050506020204" pitchFamily="18" charset="0"/>
            </a:endParaRPr>
          </a:p>
        </p:txBody>
      </p:sp>
      <p:sp>
        <p:nvSpPr>
          <p:cNvPr id="16" name="Rounded Rectangle 8">
            <a:extLst>
              <a:ext uri="{FF2B5EF4-FFF2-40B4-BE49-F238E27FC236}">
                <a16:creationId xmlns:a16="http://schemas.microsoft.com/office/drawing/2014/main" id="{A1BDD284-988B-4515-BB75-F74DF0B7B786}"/>
              </a:ext>
            </a:extLst>
          </p:cNvPr>
          <p:cNvSpPr/>
          <p:nvPr/>
        </p:nvSpPr>
        <p:spPr>
          <a:xfrm>
            <a:off x="5388820" y="2377236"/>
            <a:ext cx="6515405" cy="1484728"/>
          </a:xfrm>
          <a:prstGeom prst="roundRect">
            <a:avLst/>
          </a:prstGeom>
          <a:solidFill>
            <a:schemeClr val="accent2">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800" b="1" dirty="0">
                <a:solidFill>
                  <a:schemeClr val="tx1"/>
                </a:solidFill>
                <a:latin typeface="UTM Avo" panose="02040603050506020204" pitchFamily="18" charset="0"/>
              </a:rPr>
              <a:t>Bước 4</a:t>
            </a:r>
            <a:r>
              <a:rPr lang="en-US" sz="1800" dirty="0">
                <a:solidFill>
                  <a:schemeClr val="tx1"/>
                </a:solidFill>
                <a:latin typeface="UTM Avo" panose="02040603050506020204" pitchFamily="18" charset="0"/>
              </a:rPr>
              <a:t>: Dựa vào đặc điểm tương phản tiếp theo, chia nhỏ mẫu vật. Tiếp tục chia nhỏ các mẫu còn lại bằng cách đặt câu hỏi cho đến khi xác định và đặt tên cho tất cả chúng. </a:t>
            </a:r>
          </a:p>
        </p:txBody>
      </p:sp>
      <p:sp>
        <p:nvSpPr>
          <p:cNvPr id="17" name="Rounded Rectangle 10">
            <a:extLst>
              <a:ext uri="{FF2B5EF4-FFF2-40B4-BE49-F238E27FC236}">
                <a16:creationId xmlns:a16="http://schemas.microsoft.com/office/drawing/2014/main" id="{5A1D7FB7-69A3-412C-BBF0-2D1D25F4F7ED}"/>
              </a:ext>
            </a:extLst>
          </p:cNvPr>
          <p:cNvSpPr/>
          <p:nvPr/>
        </p:nvSpPr>
        <p:spPr>
          <a:xfrm>
            <a:off x="5388821" y="3936829"/>
            <a:ext cx="6515404" cy="840482"/>
          </a:xfrm>
          <a:prstGeom prst="roundRect">
            <a:avLst/>
          </a:prstGeom>
          <a:solidFill>
            <a:schemeClr val="accent2">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800" b="1" dirty="0">
                <a:solidFill>
                  <a:schemeClr val="tx1"/>
                </a:solidFill>
                <a:latin typeface="UTM Avo" panose="02040603050506020204" pitchFamily="18" charset="0"/>
              </a:rPr>
              <a:t>Bước 5: </a:t>
            </a:r>
            <a:r>
              <a:rPr lang="en-US" sz="1800" dirty="0">
                <a:solidFill>
                  <a:schemeClr val="tx1"/>
                </a:solidFill>
                <a:latin typeface="UTM Avo" panose="02040603050506020204" pitchFamily="18" charset="0"/>
              </a:rPr>
              <a:t>Vẽ sơ đồ khoá lưỡng phân bằng cách viết hoặc vẽ sơ đồ.</a:t>
            </a:r>
          </a:p>
        </p:txBody>
      </p:sp>
      <p:sp>
        <p:nvSpPr>
          <p:cNvPr id="18" name="Rounded Rectangle 11">
            <a:extLst>
              <a:ext uri="{FF2B5EF4-FFF2-40B4-BE49-F238E27FC236}">
                <a16:creationId xmlns:a16="http://schemas.microsoft.com/office/drawing/2014/main" id="{6AAB7E1B-A7D7-4AC4-B10D-6DB618A8B0EF}"/>
              </a:ext>
            </a:extLst>
          </p:cNvPr>
          <p:cNvSpPr/>
          <p:nvPr/>
        </p:nvSpPr>
        <p:spPr>
          <a:xfrm>
            <a:off x="5388820" y="4852176"/>
            <a:ext cx="6515404" cy="1281219"/>
          </a:xfrm>
          <a:prstGeom prst="roundRect">
            <a:avLst/>
          </a:prstGeom>
          <a:solidFill>
            <a:schemeClr val="accent2">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800" b="1" dirty="0">
                <a:solidFill>
                  <a:schemeClr val="tx1"/>
                </a:solidFill>
                <a:latin typeface="UTM Avo" panose="02040603050506020204" pitchFamily="18" charset="0"/>
              </a:rPr>
              <a:t>Bước 6: </a:t>
            </a:r>
            <a:r>
              <a:rPr lang="en-US" sz="1800" dirty="0">
                <a:solidFill>
                  <a:schemeClr val="tx1"/>
                </a:solidFill>
                <a:latin typeface="UTM Avo" panose="02040603050506020204" pitchFamily="18" charset="0"/>
              </a:rPr>
              <a:t>Khi đã hoàn thành khoá lưỡng phân, kiểm tra lại để chắc chắn khoá lưỡng phân vừa tạo hoạt động một cách chính xác. </a:t>
            </a:r>
          </a:p>
        </p:txBody>
      </p:sp>
      <p:sp>
        <p:nvSpPr>
          <p:cNvPr id="2" name="Rounded Rectangle 4">
            <a:extLst>
              <a:ext uri="{FF2B5EF4-FFF2-40B4-BE49-F238E27FC236}">
                <a16:creationId xmlns:a16="http://schemas.microsoft.com/office/drawing/2014/main" id="{673E3E5F-F27B-D648-DC84-652BC0798C44}"/>
              </a:ext>
            </a:extLst>
          </p:cNvPr>
          <p:cNvSpPr/>
          <p:nvPr/>
        </p:nvSpPr>
        <p:spPr>
          <a:xfrm>
            <a:off x="401188" y="4963542"/>
            <a:ext cx="4642715" cy="1099636"/>
          </a:xfrm>
          <a:prstGeom prst="roundRect">
            <a:avLst/>
          </a:prstGeom>
          <a:solidFill>
            <a:schemeClr val="accent2">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err="1">
                <a:solidFill>
                  <a:schemeClr val="tx1"/>
                </a:solidFill>
                <a:latin typeface="UTM Avo" panose="02040603050506020204" pitchFamily="18" charset="0"/>
              </a:rPr>
              <a:t>Bước</a:t>
            </a:r>
            <a:r>
              <a:rPr lang="en-US" sz="1800" b="1" dirty="0">
                <a:solidFill>
                  <a:schemeClr val="tx1"/>
                </a:solidFill>
                <a:latin typeface="UTM Avo" panose="02040603050506020204" pitchFamily="18" charset="0"/>
              </a:rPr>
              <a:t> 3: </a:t>
            </a:r>
            <a:r>
              <a:rPr lang="en-US" sz="1800" dirty="0" err="1">
                <a:solidFill>
                  <a:schemeClr val="tx1"/>
                </a:solidFill>
                <a:latin typeface="UTM Avo" panose="02040603050506020204" pitchFamily="18" charset="0"/>
              </a:rPr>
              <a:t>Sử</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dụng</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câu</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hỏi</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để</a:t>
            </a:r>
            <a:r>
              <a:rPr lang="en-US" sz="1800" dirty="0">
                <a:solidFill>
                  <a:schemeClr val="tx1"/>
                </a:solidFill>
                <a:latin typeface="UTM Avo" panose="02040603050506020204" pitchFamily="18" charset="0"/>
              </a:rPr>
              <a:t> chia </a:t>
            </a:r>
            <a:r>
              <a:rPr lang="en-US" sz="1800" dirty="0" err="1">
                <a:solidFill>
                  <a:schemeClr val="tx1"/>
                </a:solidFill>
                <a:latin typeface="UTM Avo" panose="02040603050506020204" pitchFamily="18" charset="0"/>
              </a:rPr>
              <a:t>mẫu</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vật</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thành</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hai</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nhóm</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bắt</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và</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đầu</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từ</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đặc</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điểm</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chung</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nhất</a:t>
            </a:r>
            <a:r>
              <a:rPr lang="en-US" sz="1800" dirty="0">
                <a:solidFill>
                  <a:schemeClr val="tx1"/>
                </a:solidFill>
                <a:latin typeface="UTM Avo" panose="02040603050506020204" pitchFamily="18" charset="0"/>
              </a:rPr>
              <a:t>.</a:t>
            </a:r>
          </a:p>
        </p:txBody>
      </p:sp>
    </p:spTree>
    <p:extLst>
      <p:ext uri="{BB962C8B-B14F-4D97-AF65-F5344CB8AC3E}">
        <p14:creationId xmlns:p14="http://schemas.microsoft.com/office/powerpoint/2010/main" val="33017479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ppt_x"/>
                                          </p:val>
                                        </p:tav>
                                        <p:tav tm="100000">
                                          <p:val>
                                            <p:strVal val="#ppt_x"/>
                                          </p:val>
                                        </p:tav>
                                      </p:tavLst>
                                    </p:anim>
                                    <p:anim calcmode="lin" valueType="num">
                                      <p:cBhvr additive="base">
                                        <p:cTn id="3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ppt_x"/>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animBg="1"/>
      <p:bldP spid="14" grpId="0" animBg="1"/>
      <p:bldP spid="16" grpId="0" animBg="1"/>
      <p:bldP spid="17" grpId="0" animBg="1"/>
      <p:bldP spid="18" grpId="0"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Google Shape;193;p19">
            <a:extLst>
              <a:ext uri="{FF2B5EF4-FFF2-40B4-BE49-F238E27FC236}">
                <a16:creationId xmlns:a16="http://schemas.microsoft.com/office/drawing/2014/main" id="{C5A96589-B83D-4280-924A-B9C80D58AE8E}"/>
              </a:ext>
            </a:extLst>
          </p:cNvPr>
          <p:cNvSpPr txBox="1">
            <a:spLocks/>
          </p:cNvSpPr>
          <p:nvPr/>
        </p:nvSpPr>
        <p:spPr>
          <a:xfrm>
            <a:off x="580672" y="1888188"/>
            <a:ext cx="6960400" cy="815292"/>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vi-VN" sz="3467" b="1">
                <a:latin typeface="UTM Avo" panose="02040603050506020204" pitchFamily="18" charset="0"/>
              </a:rPr>
              <a:t>Lưu ý</a:t>
            </a:r>
            <a:endParaRPr lang="vi-VN" sz="3467" b="1" dirty="0">
              <a:latin typeface="UTM Avo" panose="02040603050506020204" pitchFamily="18" charset="0"/>
            </a:endParaRPr>
          </a:p>
        </p:txBody>
      </p:sp>
      <p:sp>
        <p:nvSpPr>
          <p:cNvPr id="10" name="Rectangle 9">
            <a:extLst>
              <a:ext uri="{FF2B5EF4-FFF2-40B4-BE49-F238E27FC236}">
                <a16:creationId xmlns:a16="http://schemas.microsoft.com/office/drawing/2014/main" id="{11B50206-3DE5-406E-A1AA-6068D75D9D7F}"/>
              </a:ext>
            </a:extLst>
          </p:cNvPr>
          <p:cNvSpPr/>
          <p:nvPr/>
        </p:nvSpPr>
        <p:spPr>
          <a:xfrm>
            <a:off x="580672" y="2679790"/>
            <a:ext cx="10975787" cy="2505879"/>
          </a:xfrm>
          <a:prstGeom prst="rect">
            <a:avLst/>
          </a:prstGeom>
        </p:spPr>
        <p:txBody>
          <a:bodyPr wrap="square">
            <a:spAutoFit/>
          </a:bodyPr>
          <a:lstStyle/>
          <a:p>
            <a:pPr marL="457189" indent="-457189" algn="just">
              <a:lnSpc>
                <a:spcPts val="3600"/>
              </a:lnSpc>
              <a:spcBef>
                <a:spcPts val="267"/>
              </a:spcBef>
              <a:spcAft>
                <a:spcPts val="267"/>
              </a:spcAft>
              <a:buFont typeface="Wingdings" panose="05000000000000000000" pitchFamily="2" charset="2"/>
              <a:buChar char="§"/>
            </a:pPr>
            <a:r>
              <a:rPr lang="en-US" sz="2667" dirty="0">
                <a:solidFill>
                  <a:schemeClr val="tx1"/>
                </a:solidFill>
                <a:latin typeface="UTM Avo" panose="02040603050506020204" pitchFamily="18" charset="0"/>
                <a:ea typeface="Calibri" panose="020F0502020204030204" pitchFamily="34" charset="0"/>
                <a:cs typeface="Times New Roman" panose="02020603050405020304" pitchFamily="18" charset="0"/>
              </a:rPr>
              <a:t>Sử dụng các đặc điểm hình thái nhiều nhất có thể.</a:t>
            </a:r>
          </a:p>
          <a:p>
            <a:pPr marL="457189" indent="-457189" algn="just">
              <a:lnSpc>
                <a:spcPts val="3600"/>
              </a:lnSpc>
              <a:spcBef>
                <a:spcPts val="267"/>
              </a:spcBef>
              <a:spcAft>
                <a:spcPts val="267"/>
              </a:spcAft>
              <a:buFont typeface="Wingdings" panose="05000000000000000000" pitchFamily="2" charset="2"/>
              <a:buChar char="§"/>
            </a:pPr>
            <a:r>
              <a:rPr lang="en-US" sz="2667" dirty="0">
                <a:solidFill>
                  <a:schemeClr val="tx1"/>
                </a:solidFill>
                <a:latin typeface="UTM Avo" panose="02040603050506020204" pitchFamily="18" charset="0"/>
                <a:ea typeface="Calibri" panose="020F0502020204030204" pitchFamily="34" charset="0"/>
                <a:cs typeface="Times New Roman" panose="02020603050405020304" pitchFamily="18" charset="0"/>
              </a:rPr>
              <a:t>Sử dụng các đặc điểm chung nhất ở bước đầu và sử dụng các đặc điểm ít điểm chung hoặc ít rõ ràng hơn để chia chúng thành các nhóm nhỏ hơn.</a:t>
            </a:r>
          </a:p>
          <a:p>
            <a:pPr marL="457189" indent="-457189" algn="just">
              <a:lnSpc>
                <a:spcPts val="3600"/>
              </a:lnSpc>
              <a:spcBef>
                <a:spcPts val="267"/>
              </a:spcBef>
              <a:spcAft>
                <a:spcPts val="267"/>
              </a:spcAft>
              <a:buFont typeface="Wingdings" panose="05000000000000000000" pitchFamily="2" charset="2"/>
              <a:buChar char="§"/>
            </a:pPr>
            <a:r>
              <a:rPr lang="en-US" sz="2667" dirty="0">
                <a:solidFill>
                  <a:schemeClr val="tx1"/>
                </a:solidFill>
                <a:latin typeface="UTM Avo" panose="02040603050506020204" pitchFamily="18" charset="0"/>
                <a:ea typeface="Calibri" panose="020F0502020204030204" pitchFamily="34" charset="0"/>
                <a:cs typeface="Times New Roman" panose="02020603050405020304" pitchFamily="18" charset="0"/>
              </a:rPr>
              <a:t>Khi viết, hãy sử dụng các từ tương phản.</a:t>
            </a:r>
          </a:p>
        </p:txBody>
      </p:sp>
    </p:spTree>
    <p:extLst>
      <p:ext uri="{BB962C8B-B14F-4D97-AF65-F5344CB8AC3E}">
        <p14:creationId xmlns:p14="http://schemas.microsoft.com/office/powerpoint/2010/main" val="40040669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fade">
                                      <p:cBhvr>
                                        <p:cTn id="22"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4" name="Text Placeholder 1">
            <a:extLst>
              <a:ext uri="{FF2B5EF4-FFF2-40B4-BE49-F238E27FC236}">
                <a16:creationId xmlns:a16="http://schemas.microsoft.com/office/drawing/2014/main" id="{84B1FB3B-42F9-438D-B84A-73D7B7880A8D}"/>
              </a:ext>
            </a:extLst>
          </p:cNvPr>
          <p:cNvSpPr txBox="1">
            <a:spLocks/>
          </p:cNvSpPr>
          <p:nvPr/>
        </p:nvSpPr>
        <p:spPr>
          <a:xfrm>
            <a:off x="577076" y="3331435"/>
            <a:ext cx="3404680" cy="749521"/>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800" b="1" dirty="0">
                <a:latin typeface="UTM Avo" panose="02040603050506020204" pitchFamily="18" charset="0"/>
              </a:rPr>
              <a:t>Quan </a:t>
            </a:r>
            <a:r>
              <a:rPr lang="en-US" sz="2800" b="1" dirty="0" err="1">
                <a:latin typeface="UTM Avo" panose="02040603050506020204" pitchFamily="18" charset="0"/>
              </a:rPr>
              <a:t>sát</a:t>
            </a:r>
            <a:r>
              <a:rPr lang="en-US" sz="2800" b="1" dirty="0">
                <a:latin typeface="UTM Avo" panose="02040603050506020204" pitchFamily="18" charset="0"/>
              </a:rPr>
              <a:t> </a:t>
            </a:r>
            <a:r>
              <a:rPr lang="en-US" sz="2800" b="1" dirty="0" err="1">
                <a:latin typeface="UTM Avo" panose="02040603050506020204" pitchFamily="18" charset="0"/>
              </a:rPr>
              <a:t>Bảng</a:t>
            </a:r>
            <a:r>
              <a:rPr lang="en-US" sz="2800" b="1" dirty="0">
                <a:latin typeface="UTM Avo" panose="02040603050506020204" pitchFamily="18" charset="0"/>
              </a:rPr>
              <a:t> 15.1, </a:t>
            </a:r>
            <a:r>
              <a:rPr lang="en-US" sz="2800" b="1" dirty="0" err="1">
                <a:latin typeface="UTM Avo" panose="02040603050506020204" pitchFamily="18" charset="0"/>
              </a:rPr>
              <a:t>Hình</a:t>
            </a:r>
            <a:r>
              <a:rPr lang="en-US" sz="2800" b="1" dirty="0">
                <a:latin typeface="UTM Avo" panose="02040603050506020204" pitchFamily="18" charset="0"/>
              </a:rPr>
              <a:t> 15.2</a:t>
            </a:r>
          </a:p>
        </p:txBody>
      </p:sp>
      <p:pic>
        <p:nvPicPr>
          <p:cNvPr id="3" name="Picture 2">
            <a:extLst>
              <a:ext uri="{FF2B5EF4-FFF2-40B4-BE49-F238E27FC236}">
                <a16:creationId xmlns:a16="http://schemas.microsoft.com/office/drawing/2014/main" id="{F62384DF-5B2B-4110-8AF9-90FD80445ED1}"/>
              </a:ext>
            </a:extLst>
          </p:cNvPr>
          <p:cNvPicPr>
            <a:picLocks noChangeAspect="1"/>
          </p:cNvPicPr>
          <p:nvPr/>
        </p:nvPicPr>
        <p:blipFill>
          <a:blip r:embed="rId4"/>
          <a:stretch>
            <a:fillRect/>
          </a:stretch>
        </p:blipFill>
        <p:spPr>
          <a:xfrm>
            <a:off x="4321556" y="1344769"/>
            <a:ext cx="7491103" cy="5472374"/>
          </a:xfrm>
          <a:prstGeom prst="rect">
            <a:avLst/>
          </a:prstGeom>
        </p:spPr>
      </p:pic>
    </p:spTree>
    <p:extLst>
      <p:ext uri="{BB962C8B-B14F-4D97-AF65-F5344CB8AC3E}">
        <p14:creationId xmlns:p14="http://schemas.microsoft.com/office/powerpoint/2010/main" val="16066849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Rectangle 4">
            <a:extLst>
              <a:ext uri="{FF2B5EF4-FFF2-40B4-BE49-F238E27FC236}">
                <a16:creationId xmlns:a16="http://schemas.microsoft.com/office/drawing/2014/main" id="{230E6F17-F54A-499A-8752-0CF0BBCEB885}"/>
              </a:ext>
            </a:extLst>
          </p:cNvPr>
          <p:cNvSpPr/>
          <p:nvPr/>
        </p:nvSpPr>
        <p:spPr>
          <a:xfrm>
            <a:off x="615969" y="2381707"/>
            <a:ext cx="11082065" cy="913199"/>
          </a:xfrm>
          <a:prstGeom prst="rect">
            <a:avLst/>
          </a:prstGeom>
        </p:spPr>
        <p:txBody>
          <a:bodyPr wrap="square">
            <a:spAutoFit/>
          </a:bodyPr>
          <a:lstStyle/>
          <a:p>
            <a:pPr algn="just"/>
            <a:r>
              <a:rPr lang="en-US" sz="2667" i="1" dirty="0">
                <a:solidFill>
                  <a:schemeClr val="tx1"/>
                </a:solidFill>
                <a:latin typeface="UTM Avo" panose="02040603050506020204" pitchFamily="18" charset="0"/>
                <a:ea typeface="Calibri" panose="020F0502020204030204" pitchFamily="34" charset="0"/>
                <a:cs typeface="Times New Roman" panose="02020603050405020304" pitchFamily="18" charset="0"/>
              </a:rPr>
              <a:t>Những đặc điểm nào của sinh vật đã được sử dụng để phân loại đ</a:t>
            </a:r>
            <a:r>
              <a:rPr lang="en-US" sz="2667" i="1" dirty="0">
                <a:solidFill>
                  <a:schemeClr val="tx1"/>
                </a:solidFill>
                <a:latin typeface="UTM Avo" panose="02040603050506020204" pitchFamily="18" charset="0"/>
                <a:cs typeface="Times New Roman" panose="02020603050405020304" pitchFamily="18" charset="0"/>
              </a:rPr>
              <a:t>ộng vật trong khóa lưỡng phân trên?</a:t>
            </a:r>
            <a:endParaRPr lang="en-US" sz="2667" i="1" dirty="0">
              <a:solidFill>
                <a:schemeClr val="tx1"/>
              </a:solidFill>
              <a:latin typeface="UTM Avo" panose="02040603050506020204" pitchFamily="18" charset="0"/>
            </a:endParaRPr>
          </a:p>
        </p:txBody>
      </p:sp>
      <p:sp>
        <p:nvSpPr>
          <p:cNvPr id="6" name="Rectangle 5">
            <a:extLst>
              <a:ext uri="{FF2B5EF4-FFF2-40B4-BE49-F238E27FC236}">
                <a16:creationId xmlns:a16="http://schemas.microsoft.com/office/drawing/2014/main" id="{0A1B6095-C274-42BC-B139-F7674E4EF975}"/>
              </a:ext>
            </a:extLst>
          </p:cNvPr>
          <p:cNvSpPr/>
          <p:nvPr/>
        </p:nvSpPr>
        <p:spPr>
          <a:xfrm>
            <a:off x="615969" y="3509925"/>
            <a:ext cx="9537425" cy="1582549"/>
          </a:xfrm>
          <a:prstGeom prst="rect">
            <a:avLst/>
          </a:prstGeom>
        </p:spPr>
        <p:txBody>
          <a:bodyPr wrap="square">
            <a:spAutoFit/>
          </a:bodyPr>
          <a:lstStyle/>
          <a:p>
            <a:pPr marL="457189" indent="-457189" algn="just">
              <a:lnSpc>
                <a:spcPts val="3600"/>
              </a:lnSpc>
              <a:spcBef>
                <a:spcPts val="267"/>
              </a:spcBef>
              <a:spcAft>
                <a:spcPts val="267"/>
              </a:spcAft>
              <a:buFont typeface="Wingdings" panose="05000000000000000000" pitchFamily="2" charset="2"/>
              <a:buChar char="§"/>
            </a:pPr>
            <a:r>
              <a:rPr lang="vi-VN" sz="2667" dirty="0">
                <a:solidFill>
                  <a:schemeClr val="tx1"/>
                </a:solidFill>
                <a:latin typeface="UTM Avo" panose="02040603050506020204" pitchFamily="18" charset="0"/>
                <a:ea typeface="Calibri" panose="020F0502020204030204" pitchFamily="34" charset="0"/>
                <a:cs typeface="Times New Roman" panose="02020603050405020304" pitchFamily="18" charset="0"/>
              </a:rPr>
              <a:t>Môi trường sống (trên cạn/dưới nước).</a:t>
            </a:r>
          </a:p>
          <a:p>
            <a:pPr marL="457189" indent="-457189" algn="just">
              <a:lnSpc>
                <a:spcPts val="3600"/>
              </a:lnSpc>
              <a:spcBef>
                <a:spcPts val="267"/>
              </a:spcBef>
              <a:spcAft>
                <a:spcPts val="267"/>
              </a:spcAft>
              <a:buFont typeface="Wingdings" panose="05000000000000000000" pitchFamily="2" charset="2"/>
              <a:buChar char="§"/>
            </a:pPr>
            <a:r>
              <a:rPr lang="vi-VN" sz="2667" dirty="0">
                <a:solidFill>
                  <a:schemeClr val="tx1"/>
                </a:solidFill>
                <a:latin typeface="UTM Avo" panose="02040603050506020204" pitchFamily="18" charset="0"/>
                <a:ea typeface="Calibri" panose="020F0502020204030204" pitchFamily="34" charset="0"/>
                <a:cs typeface="Times New Roman" panose="02020603050405020304" pitchFamily="18" charset="0"/>
              </a:rPr>
              <a:t>Kích thước, hình dáng tai (nhỏ/lớn).</a:t>
            </a:r>
          </a:p>
          <a:p>
            <a:pPr marL="457189" indent="-457189" algn="just">
              <a:lnSpc>
                <a:spcPts val="3600"/>
              </a:lnSpc>
              <a:spcBef>
                <a:spcPts val="267"/>
              </a:spcBef>
              <a:spcAft>
                <a:spcPts val="267"/>
              </a:spcAft>
              <a:buFont typeface="Wingdings" panose="05000000000000000000" pitchFamily="2" charset="2"/>
              <a:buChar char="§"/>
            </a:pPr>
            <a:r>
              <a:rPr lang="vi-VN" sz="2667" dirty="0">
                <a:solidFill>
                  <a:schemeClr val="tx1"/>
                </a:solidFill>
                <a:latin typeface="UTM Avo" panose="02040603050506020204" pitchFamily="18" charset="0"/>
                <a:ea typeface="Calibri" panose="020F0502020204030204" pitchFamily="34" charset="0"/>
                <a:cs typeface="Times New Roman" panose="02020603050405020304" pitchFamily="18" charset="0"/>
              </a:rPr>
              <a:t>Đặc điểm tiếng kêu (có thể sủa/không thể sủa).</a:t>
            </a:r>
          </a:p>
        </p:txBody>
      </p:sp>
    </p:spTree>
    <p:extLst>
      <p:ext uri="{BB962C8B-B14F-4D97-AF65-F5344CB8AC3E}">
        <p14:creationId xmlns:p14="http://schemas.microsoft.com/office/powerpoint/2010/main" val="14358116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down)">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ipe(down)">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ipe(down)">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Rectangle 7">
            <a:extLst>
              <a:ext uri="{FF2B5EF4-FFF2-40B4-BE49-F238E27FC236}">
                <a16:creationId xmlns:a16="http://schemas.microsoft.com/office/drawing/2014/main" id="{D42F7B6C-C79C-4F50-985F-BE542DBBF9FC}"/>
              </a:ext>
            </a:extLst>
          </p:cNvPr>
          <p:cNvSpPr/>
          <p:nvPr/>
        </p:nvSpPr>
        <p:spPr>
          <a:xfrm>
            <a:off x="704098" y="1640932"/>
            <a:ext cx="5981125" cy="584775"/>
          </a:xfrm>
          <a:prstGeom prst="rect">
            <a:avLst/>
          </a:prstGeom>
        </p:spPr>
        <p:txBody>
          <a:bodyPr wrap="none">
            <a:spAutoFit/>
          </a:bodyPr>
          <a:lstStyle/>
          <a:p>
            <a:r>
              <a:rPr lang="en" sz="3200" b="1" dirty="0">
                <a:latin typeface="UTM Avo" panose="02040603050506020204" pitchFamily="18" charset="0"/>
              </a:rPr>
              <a:t>Thảo luận và trả lời câu hỏi</a:t>
            </a:r>
            <a:endParaRPr lang="en-US" sz="3200" b="1" dirty="0">
              <a:latin typeface="UTM Avo" panose="02040603050506020204" pitchFamily="18" charset="0"/>
            </a:endParaRPr>
          </a:p>
        </p:txBody>
      </p:sp>
      <p:sp>
        <p:nvSpPr>
          <p:cNvPr id="9" name="Rectangle 8">
            <a:extLst>
              <a:ext uri="{FF2B5EF4-FFF2-40B4-BE49-F238E27FC236}">
                <a16:creationId xmlns:a16="http://schemas.microsoft.com/office/drawing/2014/main" id="{2D3F413D-CF55-44FE-9C05-F39DE67A669B}"/>
              </a:ext>
            </a:extLst>
          </p:cNvPr>
          <p:cNvSpPr/>
          <p:nvPr/>
        </p:nvSpPr>
        <p:spPr>
          <a:xfrm>
            <a:off x="704098" y="2266809"/>
            <a:ext cx="10599442" cy="913199"/>
          </a:xfrm>
          <a:prstGeom prst="rect">
            <a:avLst/>
          </a:prstGeom>
        </p:spPr>
        <p:txBody>
          <a:bodyPr wrap="square">
            <a:spAutoFit/>
          </a:bodyPr>
          <a:lstStyle/>
          <a:p>
            <a:pPr algn="just"/>
            <a:r>
              <a:rPr lang="en-US" sz="2667" i="1" dirty="0">
                <a:solidFill>
                  <a:schemeClr val="tx1"/>
                </a:solidFill>
                <a:latin typeface="UTM Avo" panose="02040603050506020204" pitchFamily="18" charset="0"/>
                <a:cs typeface="Times New Roman" panose="02020603050405020304" pitchFamily="18" charset="0"/>
              </a:rPr>
              <a:t>Hãy hoàn thành khóa lưỡng phân (Bảng 15.2) đễ xác định tên mỗi loại cây, dựa vào đặc điểm lá cây trong Hình 15.3. </a:t>
            </a:r>
            <a:endParaRPr lang="en-US" sz="2667" dirty="0">
              <a:solidFill>
                <a:schemeClr val="tx1"/>
              </a:solidFill>
              <a:latin typeface="UTM Avo" panose="02040603050506020204" pitchFamily="18" charset="0"/>
            </a:endParaRPr>
          </a:p>
        </p:txBody>
      </p:sp>
      <p:pic>
        <p:nvPicPr>
          <p:cNvPr id="2" name="Picture 1">
            <a:extLst>
              <a:ext uri="{FF2B5EF4-FFF2-40B4-BE49-F238E27FC236}">
                <a16:creationId xmlns:a16="http://schemas.microsoft.com/office/drawing/2014/main" id="{6E868F8C-E588-4BCC-AC14-5670E7086D1A}"/>
              </a:ext>
            </a:extLst>
          </p:cNvPr>
          <p:cNvPicPr>
            <a:picLocks noChangeAspect="1"/>
          </p:cNvPicPr>
          <p:nvPr/>
        </p:nvPicPr>
        <p:blipFill>
          <a:blip r:embed="rId4"/>
          <a:stretch>
            <a:fillRect/>
          </a:stretch>
        </p:blipFill>
        <p:spPr>
          <a:xfrm>
            <a:off x="704098" y="3445783"/>
            <a:ext cx="4671266" cy="2323656"/>
          </a:xfrm>
          <a:prstGeom prst="rect">
            <a:avLst/>
          </a:prstGeom>
        </p:spPr>
      </p:pic>
      <p:pic>
        <p:nvPicPr>
          <p:cNvPr id="3" name="Picture 2">
            <a:extLst>
              <a:ext uri="{FF2B5EF4-FFF2-40B4-BE49-F238E27FC236}">
                <a16:creationId xmlns:a16="http://schemas.microsoft.com/office/drawing/2014/main" id="{8D616B4D-1916-4E8D-A1C3-346DA8990C2F}"/>
              </a:ext>
            </a:extLst>
          </p:cNvPr>
          <p:cNvPicPr>
            <a:picLocks noChangeAspect="1"/>
          </p:cNvPicPr>
          <p:nvPr/>
        </p:nvPicPr>
        <p:blipFill>
          <a:blip r:embed="rId5"/>
          <a:stretch>
            <a:fillRect/>
          </a:stretch>
        </p:blipFill>
        <p:spPr>
          <a:xfrm>
            <a:off x="5745805" y="3429000"/>
            <a:ext cx="5925277" cy="2421531"/>
          </a:xfrm>
          <a:prstGeom prst="rect">
            <a:avLst/>
          </a:prstGeom>
        </p:spPr>
      </p:pic>
    </p:spTree>
    <p:extLst>
      <p:ext uri="{BB962C8B-B14F-4D97-AF65-F5344CB8AC3E}">
        <p14:creationId xmlns:p14="http://schemas.microsoft.com/office/powerpoint/2010/main" val="22647365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down)">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Google Shape;256;p23">
            <a:extLst>
              <a:ext uri="{FF2B5EF4-FFF2-40B4-BE49-F238E27FC236}">
                <a16:creationId xmlns:a16="http://schemas.microsoft.com/office/drawing/2014/main" id="{039FE005-77F6-48A3-94A3-AEBA3875698F}"/>
              </a:ext>
            </a:extLst>
          </p:cNvPr>
          <p:cNvSpPr txBox="1">
            <a:spLocks/>
          </p:cNvSpPr>
          <p:nvPr/>
        </p:nvSpPr>
        <p:spPr>
          <a:xfrm>
            <a:off x="29261" y="1396027"/>
            <a:ext cx="12162739" cy="9108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ts val="2933"/>
              </a:lnSpc>
              <a:spcBef>
                <a:spcPts val="267"/>
              </a:spcBef>
              <a:spcAft>
                <a:spcPts val="267"/>
              </a:spcAft>
            </a:pPr>
            <a:r>
              <a:rPr lang="vi-VN" sz="2933" b="1">
                <a:latin typeface="UTM Avo" panose="02040603050506020204" pitchFamily="18" charset="0"/>
              </a:rPr>
              <a:t>Bảng khóa lưỡng phân xác định tên các loại cây</a:t>
            </a:r>
            <a:endParaRPr lang="vi-VN" sz="2933" b="1" dirty="0">
              <a:latin typeface="UTM Avo" panose="02040603050506020204" pitchFamily="18" charset="0"/>
            </a:endParaRPr>
          </a:p>
        </p:txBody>
      </p:sp>
      <p:graphicFrame>
        <p:nvGraphicFramePr>
          <p:cNvPr id="7" name="Table 6">
            <a:extLst>
              <a:ext uri="{FF2B5EF4-FFF2-40B4-BE49-F238E27FC236}">
                <a16:creationId xmlns:a16="http://schemas.microsoft.com/office/drawing/2014/main" id="{74795F64-8FA0-43FC-9CA8-CB1ADE09A272}"/>
              </a:ext>
            </a:extLst>
          </p:cNvPr>
          <p:cNvGraphicFramePr>
            <a:graphicFrameLocks noGrp="1"/>
          </p:cNvGraphicFramePr>
          <p:nvPr>
            <p:extLst>
              <p:ext uri="{D42A27DB-BD31-4B8C-83A1-F6EECF244321}">
                <p14:modId xmlns:p14="http://schemas.microsoft.com/office/powerpoint/2010/main" val="1636552734"/>
              </p:ext>
            </p:extLst>
          </p:nvPr>
        </p:nvGraphicFramePr>
        <p:xfrm>
          <a:off x="523442" y="2377167"/>
          <a:ext cx="11174375" cy="4328126"/>
        </p:xfrm>
        <a:graphic>
          <a:graphicData uri="http://schemas.openxmlformats.org/drawingml/2006/table">
            <a:tbl>
              <a:tblPr firstRow="1" bandRow="1"/>
              <a:tblGrid>
                <a:gridCol w="1727389">
                  <a:extLst>
                    <a:ext uri="{9D8B030D-6E8A-4147-A177-3AD203B41FA5}">
                      <a16:colId xmlns:a16="http://schemas.microsoft.com/office/drawing/2014/main" val="20000"/>
                    </a:ext>
                  </a:extLst>
                </a:gridCol>
                <a:gridCol w="5683347">
                  <a:extLst>
                    <a:ext uri="{9D8B030D-6E8A-4147-A177-3AD203B41FA5}">
                      <a16:colId xmlns:a16="http://schemas.microsoft.com/office/drawing/2014/main" val="20001"/>
                    </a:ext>
                  </a:extLst>
                </a:gridCol>
                <a:gridCol w="3763639">
                  <a:extLst>
                    <a:ext uri="{9D8B030D-6E8A-4147-A177-3AD203B41FA5}">
                      <a16:colId xmlns:a16="http://schemas.microsoft.com/office/drawing/2014/main" val="20002"/>
                    </a:ext>
                  </a:extLst>
                </a:gridCol>
              </a:tblGrid>
              <a:tr h="393439">
                <a:tc>
                  <a:txBody>
                    <a:bodyPr/>
                    <a:lstStyle/>
                    <a:p>
                      <a:pPr algn="ctr" fontAlgn="t">
                        <a:lnSpc>
                          <a:spcPts val="2100"/>
                        </a:lnSpc>
                        <a:spcBef>
                          <a:spcPts val="200"/>
                        </a:spcBef>
                        <a:spcAft>
                          <a:spcPts val="200"/>
                        </a:spcAft>
                      </a:pPr>
                      <a:r>
                        <a:rPr lang="en-US" sz="2400" b="1" dirty="0">
                          <a:effectLst/>
                          <a:latin typeface="UTM Avo" panose="02040603050506020204" pitchFamily="18" charset="0"/>
                        </a:rPr>
                        <a:t>Các</a:t>
                      </a:r>
                      <a:r>
                        <a:rPr lang="en-US" sz="2400" b="1" baseline="0" dirty="0">
                          <a:effectLst/>
                          <a:latin typeface="UTM Avo" panose="02040603050506020204" pitchFamily="18" charset="0"/>
                        </a:rPr>
                        <a:t> bước</a:t>
                      </a:r>
                      <a:endParaRPr lang="vi-VN" sz="2400" b="1" dirty="0">
                        <a:effectLst/>
                      </a:endParaRPr>
                    </a:p>
                  </a:txBody>
                  <a:tcPr marL="42333" marR="42333" marT="42333" marB="42333">
                    <a:solidFill>
                      <a:schemeClr val="accent2"/>
                    </a:solidFill>
                  </a:tcPr>
                </a:tc>
                <a:tc>
                  <a:txBody>
                    <a:bodyPr/>
                    <a:lstStyle/>
                    <a:p>
                      <a:pPr algn="ctr">
                        <a:lnSpc>
                          <a:spcPts val="2100"/>
                        </a:lnSpc>
                        <a:spcBef>
                          <a:spcPts val="200"/>
                        </a:spcBef>
                        <a:spcAft>
                          <a:spcPts val="200"/>
                        </a:spcAft>
                      </a:pPr>
                      <a:r>
                        <a:rPr lang="en-US" sz="2400" b="1" dirty="0">
                          <a:latin typeface="UTM Avo" panose="02040603050506020204" pitchFamily="18" charset="0"/>
                        </a:rPr>
                        <a:t>Đặc</a:t>
                      </a:r>
                      <a:r>
                        <a:rPr lang="en-US" sz="2400" b="1" baseline="0" dirty="0">
                          <a:latin typeface="UTM Avo" panose="02040603050506020204" pitchFamily="18" charset="0"/>
                        </a:rPr>
                        <a:t> điểm</a:t>
                      </a:r>
                      <a:endParaRPr lang="en-US" sz="2400" b="1" dirty="0">
                        <a:latin typeface="UTM Avo" panose="02040603050506020204" pitchFamily="18" charset="0"/>
                      </a:endParaRPr>
                    </a:p>
                  </a:txBody>
                  <a:tcPr marL="121920" marR="121920" marT="60960" marB="60960">
                    <a:solidFill>
                      <a:schemeClr val="accent2"/>
                    </a:solidFill>
                  </a:tcPr>
                </a:tc>
                <a:tc>
                  <a:txBody>
                    <a:bodyPr/>
                    <a:lstStyle/>
                    <a:p>
                      <a:pPr algn="ctr">
                        <a:lnSpc>
                          <a:spcPts val="2100"/>
                        </a:lnSpc>
                        <a:spcBef>
                          <a:spcPts val="200"/>
                        </a:spcBef>
                        <a:spcAft>
                          <a:spcPts val="200"/>
                        </a:spcAft>
                      </a:pPr>
                      <a:r>
                        <a:rPr lang="en-US" sz="2400" b="1" dirty="0">
                          <a:latin typeface="UTM Avo" panose="02040603050506020204" pitchFamily="18" charset="0"/>
                        </a:rPr>
                        <a:t>Tên</a:t>
                      </a:r>
                      <a:r>
                        <a:rPr lang="en-US" sz="2400" b="1" baseline="0" dirty="0">
                          <a:latin typeface="UTM Avo" panose="02040603050506020204" pitchFamily="18" charset="0"/>
                        </a:rPr>
                        <a:t> cây</a:t>
                      </a:r>
                      <a:endParaRPr lang="en-US" sz="2400" b="1" dirty="0">
                        <a:latin typeface="UTM Avo" panose="02040603050506020204" pitchFamily="18" charset="0"/>
                      </a:endParaRPr>
                    </a:p>
                  </a:txBody>
                  <a:tcPr marL="121920" marR="121920" marT="60960" marB="60960">
                    <a:solidFill>
                      <a:schemeClr val="accent2"/>
                    </a:solidFill>
                  </a:tcPr>
                </a:tc>
                <a:extLst>
                  <a:ext uri="{0D108BD9-81ED-4DB2-BD59-A6C34878D82A}">
                    <a16:rowId xmlns:a16="http://schemas.microsoft.com/office/drawing/2014/main" val="10000"/>
                  </a:ext>
                </a:extLst>
              </a:tr>
              <a:tr h="635296">
                <a:tc rowSpan="2">
                  <a:txBody>
                    <a:bodyPr/>
                    <a:lstStyle/>
                    <a:p>
                      <a:pPr algn="ctr">
                        <a:lnSpc>
                          <a:spcPct val="150000"/>
                        </a:lnSpc>
                        <a:spcBef>
                          <a:spcPts val="200"/>
                        </a:spcBef>
                        <a:spcAft>
                          <a:spcPts val="200"/>
                        </a:spcAft>
                      </a:pPr>
                      <a:r>
                        <a:rPr lang="en-US" sz="2400" dirty="0">
                          <a:latin typeface="UTM Avo" panose="02040603050506020204" pitchFamily="18" charset="0"/>
                        </a:rPr>
                        <a:t>1a</a:t>
                      </a:r>
                    </a:p>
                    <a:p>
                      <a:pPr algn="ctr">
                        <a:lnSpc>
                          <a:spcPct val="150000"/>
                        </a:lnSpc>
                        <a:spcBef>
                          <a:spcPts val="200"/>
                        </a:spcBef>
                        <a:spcAft>
                          <a:spcPts val="200"/>
                        </a:spcAft>
                      </a:pPr>
                      <a:r>
                        <a:rPr lang="en-US" sz="2400" dirty="0">
                          <a:latin typeface="UTM Avo" panose="02040603050506020204" pitchFamily="18" charset="0"/>
                        </a:rPr>
                        <a:t>1b</a:t>
                      </a:r>
                    </a:p>
                  </a:txBody>
                  <a:tcPr marL="121920" marR="121920" marT="60960" marB="60960" anchor="ctr"/>
                </a:tc>
                <a:tc>
                  <a:txBody>
                    <a:bodyPr/>
                    <a:lstStyle/>
                    <a:p>
                      <a:pPr algn="ctr">
                        <a:lnSpc>
                          <a:spcPts val="2100"/>
                        </a:lnSpc>
                        <a:spcBef>
                          <a:spcPts val="200"/>
                        </a:spcBef>
                        <a:spcAft>
                          <a:spcPts val="200"/>
                        </a:spcAft>
                      </a:pPr>
                      <a:r>
                        <a:rPr lang="en-US" sz="2400" b="0" i="0" u="none" strike="noStrike" cap="none" dirty="0">
                          <a:solidFill>
                            <a:srgbClr val="000000"/>
                          </a:solidFill>
                          <a:effectLst/>
                          <a:latin typeface="UTM Avo" panose="02040603050506020204" pitchFamily="18" charset="0"/>
                          <a:ea typeface="Arial"/>
                          <a:cs typeface="Arial"/>
                          <a:sym typeface="Arial"/>
                        </a:rPr>
                        <a:t>Lá không xẻ thành nhiều thùy</a:t>
                      </a:r>
                      <a:endParaRPr lang="en-US" sz="2400" dirty="0">
                        <a:latin typeface="UTM Avo" panose="02040603050506020204" pitchFamily="18" charset="0"/>
                      </a:endParaRPr>
                    </a:p>
                  </a:txBody>
                  <a:tcPr marL="121920" marR="121920" marT="60960" marB="60960" anchor="ctr"/>
                </a:tc>
                <a:tc>
                  <a:txBody>
                    <a:bodyPr/>
                    <a:lstStyle/>
                    <a:p>
                      <a:pPr algn="ctr" fontAlgn="t">
                        <a:lnSpc>
                          <a:spcPts val="2100"/>
                        </a:lnSpc>
                        <a:spcBef>
                          <a:spcPts val="200"/>
                        </a:spcBef>
                        <a:spcAft>
                          <a:spcPts val="200"/>
                        </a:spcAft>
                      </a:pPr>
                      <a:r>
                        <a:rPr lang="en-US" sz="2400" dirty="0" err="1">
                          <a:effectLst/>
                          <a:latin typeface="UTM Avo" panose="02040603050506020204" pitchFamily="18" charset="0"/>
                        </a:rPr>
                        <a:t>Lá</a:t>
                      </a:r>
                      <a:r>
                        <a:rPr lang="en-US" sz="2400" dirty="0">
                          <a:effectLst/>
                          <a:latin typeface="UTM Avo" panose="02040603050506020204" pitchFamily="18" charset="0"/>
                        </a:rPr>
                        <a:t> bèo, lá cây ô rô</a:t>
                      </a:r>
                    </a:p>
                  </a:txBody>
                  <a:tcPr marL="42333" marR="42333" marT="42333" marB="42333" anchor="ctr"/>
                </a:tc>
                <a:extLst>
                  <a:ext uri="{0D108BD9-81ED-4DB2-BD59-A6C34878D82A}">
                    <a16:rowId xmlns:a16="http://schemas.microsoft.com/office/drawing/2014/main" val="10001"/>
                  </a:ext>
                </a:extLst>
              </a:tr>
              <a:tr h="662917">
                <a:tc vMerge="1">
                  <a:txBody>
                    <a:bodyPr/>
                    <a:lstStyle/>
                    <a:p>
                      <a:endParaRPr lang="en-US" sz="1800" dirty="0"/>
                    </a:p>
                  </a:txBody>
                  <a:tcPr/>
                </a:tc>
                <a:tc>
                  <a:txBody>
                    <a:bodyPr/>
                    <a:lstStyle/>
                    <a:p>
                      <a:pPr algn="ctr">
                        <a:lnSpc>
                          <a:spcPts val="2100"/>
                        </a:lnSpc>
                        <a:spcBef>
                          <a:spcPts val="200"/>
                        </a:spcBef>
                        <a:spcAft>
                          <a:spcPts val="200"/>
                        </a:spcAft>
                      </a:pPr>
                      <a:r>
                        <a:rPr lang="en-US" sz="2400" b="0" i="0" u="none" strike="noStrike" cap="none" dirty="0">
                          <a:solidFill>
                            <a:srgbClr val="000000"/>
                          </a:solidFill>
                          <a:effectLst/>
                          <a:latin typeface="UTM Avo" panose="02040603050506020204" pitchFamily="18" charset="0"/>
                          <a:ea typeface="Arial"/>
                          <a:cs typeface="Arial"/>
                          <a:sym typeface="Arial"/>
                        </a:rPr>
                        <a:t>Lá xẻ thành nhiều thùy hoặc lá xẻ thành nhiều lá con</a:t>
                      </a:r>
                      <a:endParaRPr lang="en-US" sz="2400" dirty="0">
                        <a:latin typeface="UTM Avo" panose="02040603050506020204" pitchFamily="18" charset="0"/>
                      </a:endParaRPr>
                    </a:p>
                  </a:txBody>
                  <a:tcPr marL="121920" marR="121920" marT="60960" marB="60960" anchor="ctr"/>
                </a:tc>
                <a:tc>
                  <a:txBody>
                    <a:bodyPr/>
                    <a:lstStyle/>
                    <a:p>
                      <a:pPr algn="ctr">
                        <a:lnSpc>
                          <a:spcPts val="2100"/>
                        </a:lnSpc>
                        <a:spcBef>
                          <a:spcPts val="200"/>
                        </a:spcBef>
                        <a:spcAft>
                          <a:spcPts val="200"/>
                        </a:spcAft>
                      </a:pPr>
                      <a:r>
                        <a:rPr lang="en-US" sz="2400" b="0" i="0" u="none" strike="noStrike" cap="none" dirty="0">
                          <a:solidFill>
                            <a:srgbClr val="000000"/>
                          </a:solidFill>
                          <a:effectLst/>
                          <a:latin typeface="UTM Avo" panose="02040603050506020204" pitchFamily="18" charset="0"/>
                          <a:ea typeface="Arial"/>
                          <a:cs typeface="Arial"/>
                          <a:sym typeface="Arial"/>
                        </a:rPr>
                        <a:t>Lá cây sắn, lá cây hoa hồng</a:t>
                      </a:r>
                      <a:endParaRPr lang="en-US" sz="2400" dirty="0">
                        <a:latin typeface="UTM Avo" panose="02040603050506020204" pitchFamily="18" charset="0"/>
                      </a:endParaRPr>
                    </a:p>
                  </a:txBody>
                  <a:tcPr marL="121920" marR="121920" marT="60960" marB="60960" anchor="ctr"/>
                </a:tc>
                <a:extLst>
                  <a:ext uri="{0D108BD9-81ED-4DB2-BD59-A6C34878D82A}">
                    <a16:rowId xmlns:a16="http://schemas.microsoft.com/office/drawing/2014/main" val="10002"/>
                  </a:ext>
                </a:extLst>
              </a:tr>
              <a:tr h="662917">
                <a:tc rowSpan="2">
                  <a:txBody>
                    <a:bodyPr/>
                    <a:lstStyle/>
                    <a:p>
                      <a:pPr algn="ctr">
                        <a:lnSpc>
                          <a:spcPct val="150000"/>
                        </a:lnSpc>
                        <a:spcBef>
                          <a:spcPts val="200"/>
                        </a:spcBef>
                        <a:spcAft>
                          <a:spcPts val="200"/>
                        </a:spcAft>
                      </a:pPr>
                      <a:r>
                        <a:rPr lang="en-US" sz="2400" dirty="0">
                          <a:latin typeface="UTM Avo" panose="02040603050506020204" pitchFamily="18" charset="0"/>
                        </a:rPr>
                        <a:t>2a</a:t>
                      </a:r>
                    </a:p>
                    <a:p>
                      <a:pPr algn="ctr">
                        <a:lnSpc>
                          <a:spcPct val="150000"/>
                        </a:lnSpc>
                        <a:spcBef>
                          <a:spcPts val="200"/>
                        </a:spcBef>
                        <a:spcAft>
                          <a:spcPts val="200"/>
                        </a:spcAft>
                      </a:pPr>
                      <a:r>
                        <a:rPr lang="en-US" sz="2400" dirty="0">
                          <a:latin typeface="UTM Avo" panose="02040603050506020204" pitchFamily="18" charset="0"/>
                        </a:rPr>
                        <a:t>2b</a:t>
                      </a:r>
                    </a:p>
                  </a:txBody>
                  <a:tcPr marL="121920" marR="121920" marT="60960" marB="60960" anchor="ctr"/>
                </a:tc>
                <a:tc>
                  <a:txBody>
                    <a:bodyPr/>
                    <a:lstStyle/>
                    <a:p>
                      <a:pPr algn="ctr">
                        <a:lnSpc>
                          <a:spcPts val="2100"/>
                        </a:lnSpc>
                        <a:spcBef>
                          <a:spcPts val="200"/>
                        </a:spcBef>
                        <a:spcAft>
                          <a:spcPts val="200"/>
                        </a:spcAft>
                      </a:pPr>
                      <a:r>
                        <a:rPr lang="en-US" sz="2400" b="0" i="0" u="none" strike="noStrike" cap="none" dirty="0">
                          <a:solidFill>
                            <a:srgbClr val="000000"/>
                          </a:solidFill>
                          <a:effectLst/>
                          <a:latin typeface="UTM Avo" panose="02040603050506020204" pitchFamily="18" charset="0"/>
                          <a:ea typeface="Arial"/>
                          <a:cs typeface="Arial"/>
                          <a:sym typeface="Arial"/>
                        </a:rPr>
                        <a:t>Lá có mép lá nhẵn</a:t>
                      </a:r>
                      <a:endParaRPr lang="en-US" sz="2400" dirty="0">
                        <a:latin typeface="UTM Avo" panose="02040603050506020204" pitchFamily="18" charset="0"/>
                      </a:endParaRPr>
                    </a:p>
                  </a:txBody>
                  <a:tcPr marL="121920" marR="121920" marT="60960" marB="60960" anchor="ctr"/>
                </a:tc>
                <a:tc>
                  <a:txBody>
                    <a:bodyPr/>
                    <a:lstStyle/>
                    <a:p>
                      <a:pPr algn="ctr">
                        <a:lnSpc>
                          <a:spcPts val="2100"/>
                        </a:lnSpc>
                        <a:spcBef>
                          <a:spcPts val="200"/>
                        </a:spcBef>
                        <a:spcAft>
                          <a:spcPts val="200"/>
                        </a:spcAft>
                      </a:pPr>
                      <a:r>
                        <a:rPr lang="en-US" sz="2400" b="0" i="0" u="none" strike="noStrike" cap="none" dirty="0">
                          <a:solidFill>
                            <a:srgbClr val="000000"/>
                          </a:solidFill>
                          <a:effectLst/>
                          <a:latin typeface="UTM Avo" panose="02040603050506020204" pitchFamily="18" charset="0"/>
                          <a:ea typeface="Arial"/>
                          <a:cs typeface="Arial"/>
                          <a:sym typeface="Arial"/>
                        </a:rPr>
                        <a:t>Lá bèo, lá cây sắn</a:t>
                      </a:r>
                      <a:endParaRPr lang="en-US" sz="2400" dirty="0">
                        <a:latin typeface="UTM Avo" panose="02040603050506020204" pitchFamily="18" charset="0"/>
                      </a:endParaRPr>
                    </a:p>
                  </a:txBody>
                  <a:tcPr marL="121920" marR="121920" marT="60960" marB="60960" anchor="ctr"/>
                </a:tc>
                <a:extLst>
                  <a:ext uri="{0D108BD9-81ED-4DB2-BD59-A6C34878D82A}">
                    <a16:rowId xmlns:a16="http://schemas.microsoft.com/office/drawing/2014/main" val="10003"/>
                  </a:ext>
                </a:extLst>
              </a:tr>
              <a:tr h="501446">
                <a:tc vMerge="1">
                  <a:txBody>
                    <a:bodyPr/>
                    <a:lstStyle/>
                    <a:p>
                      <a:endParaRPr lang="en-US" sz="1800" dirty="0"/>
                    </a:p>
                  </a:txBody>
                  <a:tcPr/>
                </a:tc>
                <a:tc>
                  <a:txBody>
                    <a:bodyPr/>
                    <a:lstStyle/>
                    <a:p>
                      <a:pPr algn="ctr">
                        <a:lnSpc>
                          <a:spcPts val="2100"/>
                        </a:lnSpc>
                        <a:spcBef>
                          <a:spcPts val="200"/>
                        </a:spcBef>
                        <a:spcAft>
                          <a:spcPts val="200"/>
                        </a:spcAft>
                      </a:pPr>
                      <a:r>
                        <a:rPr lang="pt-BR" sz="2400" b="0" i="0" u="none" strike="noStrike" cap="none" dirty="0">
                          <a:solidFill>
                            <a:srgbClr val="000000"/>
                          </a:solidFill>
                          <a:effectLst/>
                          <a:latin typeface="UTM Avo" panose="02040603050506020204" pitchFamily="18" charset="0"/>
                          <a:ea typeface="Arial"/>
                          <a:cs typeface="Arial"/>
                          <a:sym typeface="Arial"/>
                        </a:rPr>
                        <a:t>Lá có mép lá răng cưa</a:t>
                      </a:r>
                    </a:p>
                  </a:txBody>
                  <a:tcPr marL="121920" marR="121920" marT="60960" marB="60960" anchor="ctr"/>
                </a:tc>
                <a:tc>
                  <a:txBody>
                    <a:bodyPr/>
                    <a:lstStyle/>
                    <a:p>
                      <a:pPr algn="ctr">
                        <a:lnSpc>
                          <a:spcPts val="2100"/>
                        </a:lnSpc>
                        <a:spcBef>
                          <a:spcPts val="200"/>
                        </a:spcBef>
                        <a:spcAft>
                          <a:spcPts val="200"/>
                        </a:spcAft>
                      </a:pPr>
                      <a:r>
                        <a:rPr lang="en-US" sz="2400" b="0" i="0" u="none" strike="noStrike" cap="none" dirty="0">
                          <a:solidFill>
                            <a:srgbClr val="000000"/>
                          </a:solidFill>
                          <a:effectLst/>
                          <a:latin typeface="UTM Avo" panose="02040603050506020204" pitchFamily="18" charset="0"/>
                          <a:ea typeface="Arial"/>
                          <a:cs typeface="Arial"/>
                          <a:sym typeface="Arial"/>
                        </a:rPr>
                        <a:t>Lá cây ô rô, lá cây hoa hồng</a:t>
                      </a:r>
                      <a:endParaRPr lang="en-US" sz="2400" dirty="0">
                        <a:latin typeface="UTM Avo" panose="02040603050506020204" pitchFamily="18" charset="0"/>
                      </a:endParaRPr>
                    </a:p>
                  </a:txBody>
                  <a:tcPr marL="121920" marR="121920" marT="60960" marB="60960" anchor="ctr"/>
                </a:tc>
                <a:extLst>
                  <a:ext uri="{0D108BD9-81ED-4DB2-BD59-A6C34878D82A}">
                    <a16:rowId xmlns:a16="http://schemas.microsoft.com/office/drawing/2014/main" val="10004"/>
                  </a:ext>
                </a:extLst>
              </a:tr>
              <a:tr h="393439">
                <a:tc rowSpan="2">
                  <a:txBody>
                    <a:bodyPr/>
                    <a:lstStyle/>
                    <a:p>
                      <a:pPr algn="ctr">
                        <a:lnSpc>
                          <a:spcPct val="150000"/>
                        </a:lnSpc>
                        <a:spcBef>
                          <a:spcPts val="200"/>
                        </a:spcBef>
                        <a:spcAft>
                          <a:spcPts val="200"/>
                        </a:spcAft>
                      </a:pPr>
                      <a:r>
                        <a:rPr lang="en-US" sz="2400" dirty="0">
                          <a:latin typeface="UTM Avo" panose="02040603050506020204" pitchFamily="18" charset="0"/>
                        </a:rPr>
                        <a:t>3a</a:t>
                      </a:r>
                    </a:p>
                    <a:p>
                      <a:pPr algn="ctr">
                        <a:lnSpc>
                          <a:spcPct val="150000"/>
                        </a:lnSpc>
                        <a:spcBef>
                          <a:spcPts val="200"/>
                        </a:spcBef>
                        <a:spcAft>
                          <a:spcPts val="200"/>
                        </a:spcAft>
                      </a:pPr>
                      <a:r>
                        <a:rPr lang="en-US" sz="2400" dirty="0">
                          <a:latin typeface="UTM Avo" panose="02040603050506020204" pitchFamily="18" charset="0"/>
                        </a:rPr>
                        <a:t>3b</a:t>
                      </a:r>
                    </a:p>
                  </a:txBody>
                  <a:tcPr marL="121920" marR="121920" marT="60960" marB="60960" anchor="ctr"/>
                </a:tc>
                <a:tc>
                  <a:txBody>
                    <a:bodyPr/>
                    <a:lstStyle/>
                    <a:p>
                      <a:pPr algn="ctr">
                        <a:lnSpc>
                          <a:spcPts val="2100"/>
                        </a:lnSpc>
                        <a:spcBef>
                          <a:spcPts val="200"/>
                        </a:spcBef>
                        <a:spcAft>
                          <a:spcPts val="200"/>
                        </a:spcAft>
                      </a:pPr>
                      <a:r>
                        <a:rPr lang="en-US" sz="2400" b="0" i="0" u="none" strike="noStrike" cap="none" dirty="0">
                          <a:solidFill>
                            <a:srgbClr val="000000"/>
                          </a:solidFill>
                          <a:effectLst/>
                          <a:latin typeface="UTM Avo" panose="02040603050506020204" pitchFamily="18" charset="0"/>
                          <a:ea typeface="Arial"/>
                          <a:cs typeface="Arial"/>
                          <a:sym typeface="Arial"/>
                        </a:rPr>
                        <a:t>Lá xẻ thành nhiều thùy, các thùy xẻ sâu</a:t>
                      </a:r>
                      <a:endParaRPr lang="en-US" sz="2400" dirty="0">
                        <a:latin typeface="UTM Avo" panose="02040603050506020204" pitchFamily="18" charset="0"/>
                      </a:endParaRPr>
                    </a:p>
                  </a:txBody>
                  <a:tcPr marL="121920" marR="121920" marT="60960" marB="60960" anchor="ctr"/>
                </a:tc>
                <a:tc>
                  <a:txBody>
                    <a:bodyPr/>
                    <a:lstStyle/>
                    <a:p>
                      <a:pPr algn="ctr">
                        <a:lnSpc>
                          <a:spcPts val="2100"/>
                        </a:lnSpc>
                        <a:spcBef>
                          <a:spcPts val="200"/>
                        </a:spcBef>
                        <a:spcAft>
                          <a:spcPts val="200"/>
                        </a:spcAft>
                      </a:pPr>
                      <a:r>
                        <a:rPr lang="en-US" sz="2400" b="0" i="0" u="none" strike="noStrike" cap="none" dirty="0">
                          <a:solidFill>
                            <a:srgbClr val="000000"/>
                          </a:solidFill>
                          <a:effectLst/>
                          <a:latin typeface="UTM Avo" panose="02040603050506020204" pitchFamily="18" charset="0"/>
                          <a:ea typeface="Arial"/>
                          <a:cs typeface="Arial"/>
                          <a:sym typeface="Arial"/>
                        </a:rPr>
                        <a:t>Lá cây sắn</a:t>
                      </a:r>
                      <a:endParaRPr lang="en-US" sz="2400" dirty="0">
                        <a:latin typeface="UTM Avo" panose="02040603050506020204" pitchFamily="18" charset="0"/>
                      </a:endParaRPr>
                    </a:p>
                  </a:txBody>
                  <a:tcPr marL="121920" marR="121920" marT="60960" marB="60960" anchor="ctr"/>
                </a:tc>
                <a:extLst>
                  <a:ext uri="{0D108BD9-81ED-4DB2-BD59-A6C34878D82A}">
                    <a16:rowId xmlns:a16="http://schemas.microsoft.com/office/drawing/2014/main" val="10005"/>
                  </a:ext>
                </a:extLst>
              </a:tr>
              <a:tr h="662917">
                <a:tc vMerge="1">
                  <a:txBody>
                    <a:bodyPr/>
                    <a:lstStyle/>
                    <a:p>
                      <a:endParaRPr lang="en-US" sz="1800" dirty="0"/>
                    </a:p>
                  </a:txBody>
                  <a:tcPr/>
                </a:tc>
                <a:tc>
                  <a:txBody>
                    <a:bodyPr/>
                    <a:lstStyle/>
                    <a:p>
                      <a:pPr algn="ctr">
                        <a:lnSpc>
                          <a:spcPts val="2100"/>
                        </a:lnSpc>
                        <a:spcBef>
                          <a:spcPts val="200"/>
                        </a:spcBef>
                        <a:spcAft>
                          <a:spcPts val="200"/>
                        </a:spcAft>
                      </a:pPr>
                      <a:r>
                        <a:rPr lang="en-US" sz="2400" b="0" i="0" u="none" strike="noStrike" cap="none" dirty="0">
                          <a:solidFill>
                            <a:srgbClr val="000000"/>
                          </a:solidFill>
                          <a:effectLst/>
                          <a:latin typeface="UTM Avo" panose="02040603050506020204" pitchFamily="18" charset="0"/>
                          <a:ea typeface="Arial"/>
                          <a:cs typeface="Arial"/>
                          <a:sym typeface="Arial"/>
                        </a:rPr>
                        <a:t>Lá xẻ thành nhiều thùy là những lá con, xếp dọc hai bên cuống lá</a:t>
                      </a:r>
                      <a:endParaRPr lang="en-US" sz="2400" dirty="0">
                        <a:latin typeface="UTM Avo" panose="02040603050506020204" pitchFamily="18" charset="0"/>
                      </a:endParaRPr>
                    </a:p>
                  </a:txBody>
                  <a:tcPr marL="121920" marR="121920" marT="60960" marB="60960" anchor="ctr"/>
                </a:tc>
                <a:tc>
                  <a:txBody>
                    <a:bodyPr/>
                    <a:lstStyle/>
                    <a:p>
                      <a:pPr algn="ctr">
                        <a:lnSpc>
                          <a:spcPts val="2100"/>
                        </a:lnSpc>
                        <a:spcBef>
                          <a:spcPts val="200"/>
                        </a:spcBef>
                        <a:spcAft>
                          <a:spcPts val="200"/>
                        </a:spcAft>
                      </a:pPr>
                      <a:r>
                        <a:rPr lang="en-US" sz="2400" b="0" i="0" u="none" strike="noStrike" cap="none" dirty="0">
                          <a:solidFill>
                            <a:srgbClr val="000000"/>
                          </a:solidFill>
                          <a:effectLst/>
                          <a:latin typeface="UTM Avo" panose="02040603050506020204" pitchFamily="18" charset="0"/>
                          <a:ea typeface="Arial"/>
                          <a:cs typeface="Arial"/>
                          <a:sym typeface="Arial"/>
                        </a:rPr>
                        <a:t>Lá cây hoa hồng</a:t>
                      </a:r>
                      <a:endParaRPr lang="en-US" sz="2400" dirty="0">
                        <a:latin typeface="UTM Avo" panose="02040603050506020204" pitchFamily="18" charset="0"/>
                      </a:endParaRPr>
                    </a:p>
                  </a:txBody>
                  <a:tcPr marL="121920" marR="121920" marT="60960" marB="60960" anchor="ct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1578567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8" name="Google Shape;600;p25">
            <a:extLst>
              <a:ext uri="{FF2B5EF4-FFF2-40B4-BE49-F238E27FC236}">
                <a16:creationId xmlns:a16="http://schemas.microsoft.com/office/drawing/2014/main" id="{F858A867-22EE-4AD7-9494-5556E693A1B9}"/>
              </a:ext>
            </a:extLst>
          </p:cNvPr>
          <p:cNvSpPr txBox="1">
            <a:spLocks/>
          </p:cNvSpPr>
          <p:nvPr/>
        </p:nvSpPr>
        <p:spPr>
          <a:xfrm>
            <a:off x="0" y="1999764"/>
            <a:ext cx="11047698" cy="977200"/>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3200" b="1" dirty="0">
                <a:solidFill>
                  <a:schemeClr val="accent2"/>
                </a:solidFill>
                <a:latin typeface="UTM Avo" panose="02040603050506020204" pitchFamily="18" charset="0"/>
              </a:rPr>
              <a:t>II. THỰC HÀNH XÂY DỰNG KHÓA LƯỠNG PHÂN</a:t>
            </a:r>
          </a:p>
        </p:txBody>
      </p:sp>
      <p:sp>
        <p:nvSpPr>
          <p:cNvPr id="8" name="Rectangle 7">
            <a:extLst>
              <a:ext uri="{FF2B5EF4-FFF2-40B4-BE49-F238E27FC236}">
                <a16:creationId xmlns:a16="http://schemas.microsoft.com/office/drawing/2014/main" id="{308DEE2E-1740-4C55-B877-7D90A71BDABA}"/>
              </a:ext>
            </a:extLst>
          </p:cNvPr>
          <p:cNvSpPr/>
          <p:nvPr/>
        </p:nvSpPr>
        <p:spPr>
          <a:xfrm>
            <a:off x="2059844" y="3552207"/>
            <a:ext cx="8072311" cy="1000530"/>
          </a:xfrm>
          <a:prstGeom prst="rect">
            <a:avLst/>
          </a:prstGeom>
        </p:spPr>
        <p:txBody>
          <a:bodyPr wrap="square">
            <a:spAutoFit/>
          </a:bodyPr>
          <a:lstStyle/>
          <a:p>
            <a:pPr algn="ctr">
              <a:lnSpc>
                <a:spcPts val="3733"/>
              </a:lnSpc>
              <a:spcBef>
                <a:spcPts val="267"/>
              </a:spcBef>
              <a:spcAft>
                <a:spcPts val="267"/>
              </a:spcAft>
            </a:pPr>
            <a:r>
              <a:rPr lang="en" sz="2667" dirty="0">
                <a:solidFill>
                  <a:schemeClr val="tx1"/>
                </a:solidFill>
                <a:latin typeface="UTM Avo" panose="02040603050506020204" pitchFamily="18" charset="0"/>
              </a:rPr>
              <a:t>Xây dựng cây phân loại và khóa lưỡng phân một số cây có trong vườn (hoặc công viên). </a:t>
            </a:r>
            <a:endParaRPr lang="en-US" sz="2667" dirty="0">
              <a:solidFill>
                <a:schemeClr val="tx1"/>
              </a:solidFill>
              <a:latin typeface="UTM Avo" panose="02040603050506020204" pitchFamily="18" charset="0"/>
            </a:endParaRPr>
          </a:p>
        </p:txBody>
      </p:sp>
    </p:spTree>
    <p:extLst>
      <p:ext uri="{BB962C8B-B14F-4D97-AF65-F5344CB8AC3E}">
        <p14:creationId xmlns:p14="http://schemas.microsoft.com/office/powerpoint/2010/main" val="3283229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down)">
                                      <p:cBhvr>
                                        <p:cTn id="1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Google Shape;238;p22">
            <a:extLst>
              <a:ext uri="{FF2B5EF4-FFF2-40B4-BE49-F238E27FC236}">
                <a16:creationId xmlns:a16="http://schemas.microsoft.com/office/drawing/2014/main" id="{BEEF2228-75B7-4B5A-8A4C-BE7466AC20FC}"/>
              </a:ext>
            </a:extLst>
          </p:cNvPr>
          <p:cNvSpPr txBox="1">
            <a:spLocks/>
          </p:cNvSpPr>
          <p:nvPr/>
        </p:nvSpPr>
        <p:spPr>
          <a:xfrm>
            <a:off x="626821" y="1752539"/>
            <a:ext cx="6960400" cy="643895"/>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vi-VN" sz="3200" b="1">
                <a:latin typeface="UTM Avo" panose="02040603050506020204" pitchFamily="18" charset="0"/>
              </a:rPr>
              <a:t>Các bước tiến hành</a:t>
            </a:r>
            <a:endParaRPr lang="vi-VN" sz="3200" b="1" dirty="0">
              <a:latin typeface="UTM Avo" panose="02040603050506020204" pitchFamily="18" charset="0"/>
            </a:endParaRPr>
          </a:p>
        </p:txBody>
      </p:sp>
      <p:sp>
        <p:nvSpPr>
          <p:cNvPr id="6" name="Rounded Rectangle 4">
            <a:extLst>
              <a:ext uri="{FF2B5EF4-FFF2-40B4-BE49-F238E27FC236}">
                <a16:creationId xmlns:a16="http://schemas.microsoft.com/office/drawing/2014/main" id="{C8894652-41A3-4394-9F02-4990DAD42181}"/>
              </a:ext>
            </a:extLst>
          </p:cNvPr>
          <p:cNvSpPr/>
          <p:nvPr/>
        </p:nvSpPr>
        <p:spPr>
          <a:xfrm>
            <a:off x="626821" y="3142760"/>
            <a:ext cx="4564185" cy="1187937"/>
          </a:xfrm>
          <a:prstGeom prst="roundRect">
            <a:avLst/>
          </a:prstGeom>
          <a:solidFill>
            <a:schemeClr val="accent2"/>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667" b="1" dirty="0">
                <a:latin typeface="UTM Avo" panose="02040603050506020204" pitchFamily="18" charset="0"/>
              </a:rPr>
              <a:t>Bước 1:</a:t>
            </a:r>
            <a:r>
              <a:rPr lang="en-US" sz="2667" dirty="0">
                <a:latin typeface="UTM Avo" panose="02040603050506020204" pitchFamily="18" charset="0"/>
              </a:rPr>
              <a:t> Chuẩn bị kính lúp, giấy </a:t>
            </a:r>
            <a:r>
              <a:rPr lang="en-US" sz="2667">
                <a:latin typeface="UTM Avo" panose="02040603050506020204" pitchFamily="18" charset="0"/>
              </a:rPr>
              <a:t>bút cầm</a:t>
            </a:r>
            <a:r>
              <a:rPr lang="vi-VN" sz="2667">
                <a:latin typeface="UTM Avo" panose="02040603050506020204" pitchFamily="18" charset="0"/>
              </a:rPr>
              <a:t> </a:t>
            </a:r>
            <a:r>
              <a:rPr lang="en-US" sz="2667">
                <a:latin typeface="UTM Avo" panose="02040603050506020204" pitchFamily="18" charset="0"/>
              </a:rPr>
              <a:t>tay</a:t>
            </a:r>
            <a:r>
              <a:rPr lang="en-US" sz="2667" dirty="0">
                <a:latin typeface="UTM Avo" panose="02040603050506020204" pitchFamily="18" charset="0"/>
              </a:rPr>
              <a:t>.</a:t>
            </a:r>
          </a:p>
        </p:txBody>
      </p:sp>
      <p:sp>
        <p:nvSpPr>
          <p:cNvPr id="7" name="Rounded Rectangle 18">
            <a:extLst>
              <a:ext uri="{FF2B5EF4-FFF2-40B4-BE49-F238E27FC236}">
                <a16:creationId xmlns:a16="http://schemas.microsoft.com/office/drawing/2014/main" id="{9322D2EA-93B2-437E-847B-A4B33BDBF759}"/>
              </a:ext>
            </a:extLst>
          </p:cNvPr>
          <p:cNvSpPr/>
          <p:nvPr/>
        </p:nvSpPr>
        <p:spPr>
          <a:xfrm>
            <a:off x="6700911" y="2396434"/>
            <a:ext cx="5194807" cy="2680591"/>
          </a:xfrm>
          <a:prstGeom prst="roundRect">
            <a:avLst/>
          </a:prstGeom>
          <a:solidFill>
            <a:schemeClr val="accent2"/>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667" b="1" dirty="0">
                <a:latin typeface="UTM Avo" panose="02040603050506020204" pitchFamily="18" charset="0"/>
              </a:rPr>
              <a:t>Bước 2: </a:t>
            </a:r>
            <a:r>
              <a:rPr lang="en-US" sz="2667" dirty="0">
                <a:latin typeface="UTM Avo" panose="02040603050506020204" pitchFamily="18" charset="0"/>
              </a:rPr>
              <a:t>Tiến hành</a:t>
            </a:r>
          </a:p>
          <a:p>
            <a:pPr marL="457200" indent="-457200" algn="just">
              <a:buClr>
                <a:schemeClr val="bg1"/>
              </a:buClr>
              <a:buFont typeface="Arial" panose="020B0604020202020204" pitchFamily="34" charset="0"/>
              <a:buChar char="•"/>
            </a:pPr>
            <a:r>
              <a:rPr lang="en-US" sz="2667" dirty="0">
                <a:latin typeface="UTM Avo" panose="02040603050506020204" pitchFamily="18" charset="0"/>
              </a:rPr>
              <a:t>Lập danh sách các cây có trong vườn.</a:t>
            </a:r>
          </a:p>
          <a:p>
            <a:pPr marL="457200" indent="-457200" algn="just">
              <a:buClr>
                <a:schemeClr val="bg1"/>
              </a:buClr>
              <a:buFont typeface="Arial" panose="020B0604020202020204" pitchFamily="34" charset="0"/>
              <a:buChar char="•"/>
            </a:pPr>
            <a:r>
              <a:rPr lang="en-US" sz="2667" dirty="0">
                <a:latin typeface="UTM Avo" panose="02040603050506020204" pitchFamily="18" charset="0"/>
              </a:rPr>
              <a:t>Phân chia các cây có đặc điểm giống nhau vào từng nhóm.</a:t>
            </a:r>
          </a:p>
        </p:txBody>
      </p:sp>
      <p:sp>
        <p:nvSpPr>
          <p:cNvPr id="9" name="Rounded Rectangle 19">
            <a:extLst>
              <a:ext uri="{FF2B5EF4-FFF2-40B4-BE49-F238E27FC236}">
                <a16:creationId xmlns:a16="http://schemas.microsoft.com/office/drawing/2014/main" id="{76E96998-DBFF-4A80-A956-89991B887730}"/>
              </a:ext>
            </a:extLst>
          </p:cNvPr>
          <p:cNvSpPr/>
          <p:nvPr/>
        </p:nvSpPr>
        <p:spPr>
          <a:xfrm>
            <a:off x="3813907" y="5547827"/>
            <a:ext cx="4564185" cy="1187937"/>
          </a:xfrm>
          <a:prstGeom prst="roundRect">
            <a:avLst/>
          </a:prstGeom>
          <a:solidFill>
            <a:schemeClr val="accent2"/>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667" b="1" dirty="0">
                <a:latin typeface="UTM Avo" panose="02040603050506020204" pitchFamily="18" charset="0"/>
              </a:rPr>
              <a:t>Bước 3:</a:t>
            </a:r>
            <a:r>
              <a:rPr lang="en-US" sz="2667" dirty="0">
                <a:latin typeface="UTM Avo" panose="02040603050506020204" pitchFamily="18" charset="0"/>
              </a:rPr>
              <a:t> Trình bày khóa lưỡng phân trước lớp.</a:t>
            </a:r>
          </a:p>
        </p:txBody>
      </p:sp>
    </p:spTree>
    <p:extLst>
      <p:ext uri="{BB962C8B-B14F-4D97-AF65-F5344CB8AC3E}">
        <p14:creationId xmlns:p14="http://schemas.microsoft.com/office/powerpoint/2010/main" val="23245376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3" name="Picture 2">
            <a:extLst>
              <a:ext uri="{FF2B5EF4-FFF2-40B4-BE49-F238E27FC236}">
                <a16:creationId xmlns:a16="http://schemas.microsoft.com/office/drawing/2014/main" id="{1710F473-B088-457F-8739-0B11BAF26FA9}"/>
              </a:ext>
            </a:extLst>
          </p:cNvPr>
          <p:cNvPicPr>
            <a:picLocks noChangeAspect="1"/>
          </p:cNvPicPr>
          <p:nvPr/>
        </p:nvPicPr>
        <p:blipFill>
          <a:blip r:embed="rId4"/>
          <a:stretch>
            <a:fillRect/>
          </a:stretch>
        </p:blipFill>
        <p:spPr>
          <a:xfrm>
            <a:off x="546522" y="1455680"/>
            <a:ext cx="6476848" cy="2539941"/>
          </a:xfrm>
          <a:prstGeom prst="rect">
            <a:avLst/>
          </a:prstGeom>
        </p:spPr>
      </p:pic>
      <p:pic>
        <p:nvPicPr>
          <p:cNvPr id="8" name="Picture 7">
            <a:extLst>
              <a:ext uri="{FF2B5EF4-FFF2-40B4-BE49-F238E27FC236}">
                <a16:creationId xmlns:a16="http://schemas.microsoft.com/office/drawing/2014/main" id="{0C8D8950-0F61-43E6-BEEB-4487A43BB7AD}"/>
              </a:ext>
            </a:extLst>
          </p:cNvPr>
          <p:cNvPicPr>
            <a:picLocks noChangeAspect="1"/>
          </p:cNvPicPr>
          <p:nvPr/>
        </p:nvPicPr>
        <p:blipFill>
          <a:blip r:embed="rId5"/>
          <a:stretch>
            <a:fillRect/>
          </a:stretch>
        </p:blipFill>
        <p:spPr>
          <a:xfrm>
            <a:off x="5758296" y="3331725"/>
            <a:ext cx="6060331" cy="3030166"/>
          </a:xfrm>
          <a:prstGeom prst="rect">
            <a:avLst/>
          </a:prstGeom>
        </p:spPr>
      </p:pic>
    </p:spTree>
    <p:extLst>
      <p:ext uri="{BB962C8B-B14F-4D97-AF65-F5344CB8AC3E}">
        <p14:creationId xmlns:p14="http://schemas.microsoft.com/office/powerpoint/2010/main" val="341800286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EDC94EA-62B2-2775-8AF0-6956D799F37B}"/>
              </a:ext>
            </a:extLst>
          </p:cNvPr>
          <p:cNvSpPr/>
          <p:nvPr/>
        </p:nvSpPr>
        <p:spPr>
          <a:xfrm>
            <a:off x="573314" y="2650534"/>
            <a:ext cx="11045372" cy="1664731"/>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FF8B37D-9610-D956-54AC-0DDE863AA987}"/>
              </a:ext>
            </a:extLst>
          </p:cNvPr>
          <p:cNvSpPr txBox="1"/>
          <p:nvPr/>
        </p:nvSpPr>
        <p:spPr>
          <a:xfrm>
            <a:off x="738444" y="2943392"/>
            <a:ext cx="10715112" cy="1079013"/>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US" sz="2300" dirty="0" err="1">
                <a:solidFill>
                  <a:schemeClr val="accent1">
                    <a:lumMod val="25000"/>
                  </a:schemeClr>
                </a:solidFill>
                <a:latin typeface="UTM Avo" panose="02040603050506020204" pitchFamily="18" charset="0"/>
              </a:rPr>
              <a:t>Khóa</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lưỡng</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phân</a:t>
            </a:r>
            <a:r>
              <a:rPr lang="en-US" sz="2300" dirty="0">
                <a:solidFill>
                  <a:schemeClr val="accent1">
                    <a:lumMod val="25000"/>
                  </a:schemeClr>
                </a:solidFill>
                <a:latin typeface="UTM Avo" panose="02040603050506020204" pitchFamily="18" charset="0"/>
              </a:rPr>
              <a:t> dung </a:t>
            </a:r>
            <a:r>
              <a:rPr lang="en-US" sz="2300" dirty="0" err="1">
                <a:solidFill>
                  <a:schemeClr val="accent1">
                    <a:lumMod val="25000"/>
                  </a:schemeClr>
                </a:solidFill>
                <a:latin typeface="UTM Avo" panose="02040603050506020204" pitchFamily="18" charset="0"/>
              </a:rPr>
              <a:t>để</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phân</a:t>
            </a:r>
            <a:r>
              <a:rPr lang="en-US" sz="2300" dirty="0">
                <a:solidFill>
                  <a:schemeClr val="accent1">
                    <a:lumMod val="25000"/>
                  </a:schemeClr>
                </a:solidFill>
                <a:latin typeface="UTM Avo" panose="02040603050506020204" pitchFamily="18" charset="0"/>
              </a:rPr>
              <a:t> chia </a:t>
            </a:r>
            <a:r>
              <a:rPr lang="en-US" sz="2300" dirty="0" err="1">
                <a:solidFill>
                  <a:schemeClr val="accent1">
                    <a:lumMod val="25000"/>
                  </a:schemeClr>
                </a:solidFill>
                <a:latin typeface="UTM Avo" panose="02040603050506020204" pitchFamily="18" charset="0"/>
              </a:rPr>
              <a:t>các</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sinh</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vật</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thành</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từng</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nhóm</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dựa</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trên</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sự</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sống</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hoặc</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khác</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nhau</a:t>
            </a:r>
            <a:r>
              <a:rPr lang="en-US" sz="2300" dirty="0">
                <a:solidFill>
                  <a:schemeClr val="accent1">
                    <a:lumMod val="25000"/>
                  </a:schemeClr>
                </a:solidFill>
                <a:latin typeface="UTM Avo" panose="02040603050506020204" pitchFamily="18" charset="0"/>
              </a:rPr>
              <a:t> ở </a:t>
            </a:r>
            <a:r>
              <a:rPr lang="en-US" sz="2300" dirty="0" err="1">
                <a:solidFill>
                  <a:schemeClr val="accent1">
                    <a:lumMod val="25000"/>
                  </a:schemeClr>
                </a:solidFill>
                <a:latin typeface="UTM Avo" panose="02040603050506020204" pitchFamily="18" charset="0"/>
              </a:rPr>
              <a:t>mỗi</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đặc</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điểm</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của</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sinh</a:t>
            </a:r>
            <a:r>
              <a:rPr lang="en-US" sz="2300" dirty="0">
                <a:solidFill>
                  <a:schemeClr val="accent1">
                    <a:lumMod val="25000"/>
                  </a:schemeClr>
                </a:solidFill>
                <a:latin typeface="UTM Avo" panose="02040603050506020204" pitchFamily="18" charset="0"/>
              </a:rPr>
              <a:t> </a:t>
            </a:r>
            <a:r>
              <a:rPr lang="en-US" sz="2300" dirty="0" err="1">
                <a:solidFill>
                  <a:schemeClr val="accent1">
                    <a:lumMod val="25000"/>
                  </a:schemeClr>
                </a:solidFill>
                <a:latin typeface="UTM Avo" panose="02040603050506020204" pitchFamily="18" charset="0"/>
              </a:rPr>
              <a:t>vật</a:t>
            </a:r>
            <a:r>
              <a:rPr lang="en-US" sz="2300" dirty="0">
                <a:solidFill>
                  <a:schemeClr val="accent1">
                    <a:lumMod val="25000"/>
                  </a:schemeClr>
                </a:solidFill>
                <a:latin typeface="UTM Avo" panose="02040603050506020204" pitchFamily="18" charset="0"/>
              </a:rPr>
              <a:t>.</a:t>
            </a:r>
          </a:p>
        </p:txBody>
      </p:sp>
      <p:pic>
        <p:nvPicPr>
          <p:cNvPr id="4" name="Picture 3" descr="A light bulb and brain&#10;&#10;Description automatically generated">
            <a:extLst>
              <a:ext uri="{FF2B5EF4-FFF2-40B4-BE49-F238E27FC236}">
                <a16:creationId xmlns:a16="http://schemas.microsoft.com/office/drawing/2014/main" id="{98926B6F-70C8-CB57-1C82-3911A23209D0}"/>
              </a:ext>
            </a:extLst>
          </p:cNvPr>
          <p:cNvPicPr>
            <a:picLocks noChangeAspect="1"/>
          </p:cNvPicPr>
          <p:nvPr/>
        </p:nvPicPr>
        <p:blipFill>
          <a:blip r:embed="rId4"/>
          <a:stretch>
            <a:fillRect/>
          </a:stretch>
        </p:blipFill>
        <p:spPr>
          <a:xfrm>
            <a:off x="10108532" y="1770533"/>
            <a:ext cx="1816514" cy="1714891"/>
          </a:xfrm>
          <a:prstGeom prst="rect">
            <a:avLst/>
          </a:prstGeom>
        </p:spPr>
      </p:pic>
    </p:spTree>
    <p:extLst>
      <p:ext uri="{BB962C8B-B14F-4D97-AF65-F5344CB8AC3E}">
        <p14:creationId xmlns:p14="http://schemas.microsoft.com/office/powerpoint/2010/main" val="14145571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pic>
        <p:nvPicPr>
          <p:cNvPr id="4" name="Picture 3">
            <a:hlinkClick r:id="rId4"/>
            <a:extLst>
              <a:ext uri="{FF2B5EF4-FFF2-40B4-BE49-F238E27FC236}">
                <a16:creationId xmlns:a16="http://schemas.microsoft.com/office/drawing/2014/main" id="{0B132D5F-D82A-434D-8556-32A25FF03437}"/>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3B45AE42-8B51-4BF3-88EE-EDF9E2BD54E4}"/>
              </a:ext>
            </a:extLst>
          </p:cNvPr>
          <p:cNvSpPr/>
          <p:nvPr/>
        </p:nvSpPr>
        <p:spPr>
          <a:xfrm>
            <a:off x="0" y="2905822"/>
            <a:ext cx="12192000" cy="3952178"/>
          </a:xfrm>
          <a:custGeom>
            <a:avLst/>
            <a:gdLst>
              <a:gd name="connsiteX0" fmla="*/ 0 w 12252491"/>
              <a:gd name="connsiteY0" fmla="*/ 0 h 3258448"/>
              <a:gd name="connsiteX1" fmla="*/ 12252491 w 12252491"/>
              <a:gd name="connsiteY1" fmla="*/ 0 h 3258448"/>
              <a:gd name="connsiteX2" fmla="*/ 12252491 w 12252491"/>
              <a:gd name="connsiteY2" fmla="*/ 3258448 h 3258448"/>
              <a:gd name="connsiteX3" fmla="*/ 0 w 12252491"/>
              <a:gd name="connsiteY3" fmla="*/ 3258448 h 3258448"/>
              <a:gd name="connsiteX4" fmla="*/ 0 w 12252491"/>
              <a:gd name="connsiteY4" fmla="*/ 0 h 3258448"/>
              <a:gd name="connsiteX0" fmla="*/ 0 w 12252491"/>
              <a:gd name="connsiteY0" fmla="*/ 687540 h 3945988"/>
              <a:gd name="connsiteX1" fmla="*/ 3718091 w 12252491"/>
              <a:gd name="connsiteY1" fmla="*/ 0 h 3945988"/>
              <a:gd name="connsiteX2" fmla="*/ 12252491 w 12252491"/>
              <a:gd name="connsiteY2" fmla="*/ 687540 h 3945988"/>
              <a:gd name="connsiteX3" fmla="*/ 12252491 w 12252491"/>
              <a:gd name="connsiteY3" fmla="*/ 3945988 h 3945988"/>
              <a:gd name="connsiteX4" fmla="*/ 0 w 12252491"/>
              <a:gd name="connsiteY4" fmla="*/ 3945988 h 3945988"/>
              <a:gd name="connsiteX5" fmla="*/ 0 w 12252491"/>
              <a:gd name="connsiteY5"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93730 h 3952178"/>
              <a:gd name="connsiteX1" fmla="*/ 3718091 w 12252491"/>
              <a:gd name="connsiteY1" fmla="*/ 6190 h 3952178"/>
              <a:gd name="connsiteX2" fmla="*/ 8683986 w 12252491"/>
              <a:gd name="connsiteY2" fmla="*/ 1047200 h 3952178"/>
              <a:gd name="connsiteX3" fmla="*/ 12252491 w 12252491"/>
              <a:gd name="connsiteY3" fmla="*/ 693730 h 3952178"/>
              <a:gd name="connsiteX4" fmla="*/ 12252491 w 12252491"/>
              <a:gd name="connsiteY4" fmla="*/ 3952178 h 3952178"/>
              <a:gd name="connsiteX5" fmla="*/ 0 w 12252491"/>
              <a:gd name="connsiteY5" fmla="*/ 3952178 h 3952178"/>
              <a:gd name="connsiteX6" fmla="*/ 0 w 12252491"/>
              <a:gd name="connsiteY6" fmla="*/ 693730 h 3952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52491" h="3952178">
                <a:moveTo>
                  <a:pt x="0" y="693730"/>
                </a:moveTo>
                <a:cubicBezTo>
                  <a:pt x="1403486" y="-126293"/>
                  <a:pt x="2483417" y="10287"/>
                  <a:pt x="3718091" y="6190"/>
                </a:cubicBezTo>
                <a:cubicBezTo>
                  <a:pt x="5321808" y="137489"/>
                  <a:pt x="7080269" y="915901"/>
                  <a:pt x="8683986" y="1047200"/>
                </a:cubicBezTo>
                <a:cubicBezTo>
                  <a:pt x="10098571" y="760565"/>
                  <a:pt x="11006718" y="333252"/>
                  <a:pt x="12252491" y="693730"/>
                </a:cubicBezTo>
                <a:lnTo>
                  <a:pt x="12252491" y="3952178"/>
                </a:lnTo>
                <a:lnTo>
                  <a:pt x="0" y="3952178"/>
                </a:lnTo>
                <a:lnTo>
                  <a:pt x="0" y="69373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3" name="Picture 22">
            <a:extLst>
              <a:ext uri="{FF2B5EF4-FFF2-40B4-BE49-F238E27FC236}">
                <a16:creationId xmlns:a16="http://schemas.microsoft.com/office/drawing/2014/main" id="{1480DB5C-AD40-4CB4-B0E6-2D793DC098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555823" y="2046738"/>
            <a:ext cx="1609725" cy="1564653"/>
          </a:xfrm>
          <a:prstGeom prst="rect">
            <a:avLst/>
          </a:prstGeom>
        </p:spPr>
      </p:pic>
      <p:pic>
        <p:nvPicPr>
          <p:cNvPr id="29" name="Picture 28">
            <a:extLst>
              <a:ext uri="{FF2B5EF4-FFF2-40B4-BE49-F238E27FC236}">
                <a16:creationId xmlns:a16="http://schemas.microsoft.com/office/drawing/2014/main" id="{AE7CA0F8-5918-4985-B979-C4DEB786FD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8552" y="317055"/>
            <a:ext cx="1609725" cy="1506703"/>
          </a:xfrm>
          <a:prstGeom prst="rect">
            <a:avLst/>
          </a:prstGeom>
        </p:spPr>
      </p:pic>
      <p:pic>
        <p:nvPicPr>
          <p:cNvPr id="41" name="Picture 40">
            <a:extLst>
              <a:ext uri="{FF2B5EF4-FFF2-40B4-BE49-F238E27FC236}">
                <a16:creationId xmlns:a16="http://schemas.microsoft.com/office/drawing/2014/main" id="{37A05D7F-0940-41C2-99DE-FF09B18446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80124" y="2321086"/>
            <a:ext cx="1044772" cy="828355"/>
          </a:xfrm>
          <a:prstGeom prst="rect">
            <a:avLst/>
          </a:prstGeom>
        </p:spPr>
      </p:pic>
      <p:pic>
        <p:nvPicPr>
          <p:cNvPr id="19" name="Picture 18">
            <a:extLst>
              <a:ext uri="{FF2B5EF4-FFF2-40B4-BE49-F238E27FC236}">
                <a16:creationId xmlns:a16="http://schemas.microsoft.com/office/drawing/2014/main" id="{AB52584C-4833-4143-8FBD-887564BF829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97647" y="113229"/>
            <a:ext cx="1609725" cy="1590408"/>
          </a:xfrm>
          <a:prstGeom prst="rect">
            <a:avLst/>
          </a:prstGeom>
        </p:spPr>
      </p:pic>
      <p:sp>
        <p:nvSpPr>
          <p:cNvPr id="60" name="Rectangle 59">
            <a:extLst>
              <a:ext uri="{FF2B5EF4-FFF2-40B4-BE49-F238E27FC236}">
                <a16:creationId xmlns:a16="http://schemas.microsoft.com/office/drawing/2014/main" id="{5294391B-4247-4B6A-B075-02DA37E94502}"/>
              </a:ext>
            </a:extLst>
          </p:cNvPr>
          <p:cNvSpPr/>
          <p:nvPr/>
        </p:nvSpPr>
        <p:spPr>
          <a:xfrm>
            <a:off x="0" y="5372101"/>
            <a:ext cx="12192000" cy="1479493"/>
          </a:xfrm>
          <a:custGeom>
            <a:avLst/>
            <a:gdLst>
              <a:gd name="connsiteX0" fmla="*/ 0 w 12192000"/>
              <a:gd name="connsiteY0" fmla="*/ 0 h 1436631"/>
              <a:gd name="connsiteX1" fmla="*/ 12192000 w 12192000"/>
              <a:gd name="connsiteY1" fmla="*/ 0 h 1436631"/>
              <a:gd name="connsiteX2" fmla="*/ 12192000 w 12192000"/>
              <a:gd name="connsiteY2" fmla="*/ 1436631 h 1436631"/>
              <a:gd name="connsiteX3" fmla="*/ 0 w 12192000"/>
              <a:gd name="connsiteY3" fmla="*/ 1436631 h 1436631"/>
              <a:gd name="connsiteX4" fmla="*/ 0 w 12192000"/>
              <a:gd name="connsiteY4" fmla="*/ 0 h 1436631"/>
              <a:gd name="connsiteX0" fmla="*/ 0 w 12192000"/>
              <a:gd name="connsiteY0" fmla="*/ 54 h 1436685"/>
              <a:gd name="connsiteX1" fmla="*/ 4086225 w 12192000"/>
              <a:gd name="connsiteY1" fmla="*/ 300092 h 1436685"/>
              <a:gd name="connsiteX2" fmla="*/ 12192000 w 12192000"/>
              <a:gd name="connsiteY2" fmla="*/ 54 h 1436685"/>
              <a:gd name="connsiteX3" fmla="*/ 12192000 w 12192000"/>
              <a:gd name="connsiteY3" fmla="*/ 1436685 h 1436685"/>
              <a:gd name="connsiteX4" fmla="*/ 0 w 12192000"/>
              <a:gd name="connsiteY4" fmla="*/ 1436685 h 1436685"/>
              <a:gd name="connsiteX5" fmla="*/ 0 w 12192000"/>
              <a:gd name="connsiteY5" fmla="*/ 54 h 1436685"/>
              <a:gd name="connsiteX0" fmla="*/ 0 w 12192000"/>
              <a:gd name="connsiteY0" fmla="*/ 42862 h 1479493"/>
              <a:gd name="connsiteX1" fmla="*/ 4086225 w 12192000"/>
              <a:gd name="connsiteY1" fmla="*/ 342900 h 1479493"/>
              <a:gd name="connsiteX2" fmla="*/ 9786938 w 12192000"/>
              <a:gd name="connsiteY2" fmla="*/ 0 h 1479493"/>
              <a:gd name="connsiteX3" fmla="*/ 12192000 w 12192000"/>
              <a:gd name="connsiteY3" fmla="*/ 42862 h 1479493"/>
              <a:gd name="connsiteX4" fmla="*/ 12192000 w 12192000"/>
              <a:gd name="connsiteY4" fmla="*/ 1479493 h 1479493"/>
              <a:gd name="connsiteX5" fmla="*/ 0 w 12192000"/>
              <a:gd name="connsiteY5" fmla="*/ 1479493 h 1479493"/>
              <a:gd name="connsiteX6" fmla="*/ 0 w 12192000"/>
              <a:gd name="connsiteY6" fmla="*/ 42862 h 147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479493">
                <a:moveTo>
                  <a:pt x="0" y="42862"/>
                </a:moveTo>
                <a:cubicBezTo>
                  <a:pt x="1343025" y="38100"/>
                  <a:pt x="2743200" y="347662"/>
                  <a:pt x="4086225" y="342900"/>
                </a:cubicBezTo>
                <a:cubicBezTo>
                  <a:pt x="5886450" y="276225"/>
                  <a:pt x="7986713" y="66675"/>
                  <a:pt x="9786938" y="0"/>
                </a:cubicBezTo>
                <a:lnTo>
                  <a:pt x="12192000" y="42862"/>
                </a:lnTo>
                <a:lnTo>
                  <a:pt x="12192000" y="1479493"/>
                </a:lnTo>
                <a:lnTo>
                  <a:pt x="0" y="1479493"/>
                </a:lnTo>
                <a:lnTo>
                  <a:pt x="0" y="42862"/>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62" name="Picture 61">
            <a:extLst>
              <a:ext uri="{FF2B5EF4-FFF2-40B4-BE49-F238E27FC236}">
                <a16:creationId xmlns:a16="http://schemas.microsoft.com/office/drawing/2014/main" id="{08A33331-ED43-4961-8472-635A0DA967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51660" y="4783706"/>
            <a:ext cx="2045817" cy="1081649"/>
          </a:xfrm>
          <a:prstGeom prst="rect">
            <a:avLst/>
          </a:prstGeom>
        </p:spPr>
      </p:pic>
      <p:pic>
        <p:nvPicPr>
          <p:cNvPr id="70" name="Picture 69">
            <a:extLst>
              <a:ext uri="{FF2B5EF4-FFF2-40B4-BE49-F238E27FC236}">
                <a16:creationId xmlns:a16="http://schemas.microsoft.com/office/drawing/2014/main" id="{2CAB176B-5CEB-4019-B56E-B2E8DE6B7AB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95003" y="4496224"/>
            <a:ext cx="745136" cy="1081649"/>
          </a:xfrm>
          <a:prstGeom prst="rect">
            <a:avLst/>
          </a:prstGeom>
        </p:spPr>
      </p:pic>
      <p:pic>
        <p:nvPicPr>
          <p:cNvPr id="68" name="Picture 67">
            <a:extLst>
              <a:ext uri="{FF2B5EF4-FFF2-40B4-BE49-F238E27FC236}">
                <a16:creationId xmlns:a16="http://schemas.microsoft.com/office/drawing/2014/main" id="{05B912C0-A88D-4D04-BF86-10B5169F892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67105" y="2265172"/>
            <a:ext cx="3905262" cy="1952631"/>
          </a:xfrm>
          <a:prstGeom prst="rect">
            <a:avLst/>
          </a:prstGeom>
        </p:spPr>
      </p:pic>
      <p:pic>
        <p:nvPicPr>
          <p:cNvPr id="72" name="Picture 71">
            <a:extLst>
              <a:ext uri="{FF2B5EF4-FFF2-40B4-BE49-F238E27FC236}">
                <a16:creationId xmlns:a16="http://schemas.microsoft.com/office/drawing/2014/main" id="{A0E6B0FA-6EE2-4926-ABE7-B85F6ED3E9E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737" y="1845033"/>
            <a:ext cx="2644197" cy="3467799"/>
          </a:xfrm>
          <a:prstGeom prst="rect">
            <a:avLst/>
          </a:prstGeom>
        </p:spPr>
      </p:pic>
      <p:pic>
        <p:nvPicPr>
          <p:cNvPr id="73" name="Picture 72">
            <a:extLst>
              <a:ext uri="{FF2B5EF4-FFF2-40B4-BE49-F238E27FC236}">
                <a16:creationId xmlns:a16="http://schemas.microsoft.com/office/drawing/2014/main" id="{5BEE9461-E3F1-4183-9412-152BCC5A682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61094" y="4502162"/>
            <a:ext cx="558289" cy="442643"/>
          </a:xfrm>
          <a:prstGeom prst="rect">
            <a:avLst/>
          </a:prstGeom>
        </p:spPr>
      </p:pic>
      <p:pic>
        <p:nvPicPr>
          <p:cNvPr id="74" name="Picture 73">
            <a:extLst>
              <a:ext uri="{FF2B5EF4-FFF2-40B4-BE49-F238E27FC236}">
                <a16:creationId xmlns:a16="http://schemas.microsoft.com/office/drawing/2014/main" id="{070B01E2-E914-44A2-8F50-CDA5251B73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91733" y="4359896"/>
            <a:ext cx="558289" cy="442643"/>
          </a:xfrm>
          <a:prstGeom prst="rect">
            <a:avLst/>
          </a:prstGeom>
        </p:spPr>
      </p:pic>
      <p:pic>
        <p:nvPicPr>
          <p:cNvPr id="75" name="Picture 74">
            <a:extLst>
              <a:ext uri="{FF2B5EF4-FFF2-40B4-BE49-F238E27FC236}">
                <a16:creationId xmlns:a16="http://schemas.microsoft.com/office/drawing/2014/main" id="{E6361DD3-0A04-47FE-8E74-ADCBEA21587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15759" y="4944805"/>
            <a:ext cx="558289" cy="442643"/>
          </a:xfrm>
          <a:prstGeom prst="rect">
            <a:avLst/>
          </a:prstGeom>
        </p:spPr>
      </p:pic>
      <p:pic>
        <p:nvPicPr>
          <p:cNvPr id="77" name="Picture 76">
            <a:extLst>
              <a:ext uri="{FF2B5EF4-FFF2-40B4-BE49-F238E27FC236}">
                <a16:creationId xmlns:a16="http://schemas.microsoft.com/office/drawing/2014/main" id="{38B224A7-0FB7-4E20-B122-4E8E59DF8F6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282737" y="4682674"/>
            <a:ext cx="1917579" cy="1622567"/>
          </a:xfrm>
          <a:prstGeom prst="rect">
            <a:avLst/>
          </a:prstGeom>
        </p:spPr>
      </p:pic>
      <p:pic>
        <p:nvPicPr>
          <p:cNvPr id="81" name="Intro">
            <a:hlinkClick r:id="" action="ppaction://media"/>
            <a:extLst>
              <a:ext uri="{FF2B5EF4-FFF2-40B4-BE49-F238E27FC236}">
                <a16:creationId xmlns:a16="http://schemas.microsoft.com/office/drawing/2014/main" id="{7C2A0ED8-67CD-4A5F-BDC2-A56E7A3CF4B2}"/>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6257925" y="-871264"/>
            <a:ext cx="609600" cy="609600"/>
          </a:xfrm>
          <a:prstGeom prst="rect">
            <a:avLst/>
          </a:prstGeom>
        </p:spPr>
      </p:pic>
      <p:pic>
        <p:nvPicPr>
          <p:cNvPr id="64" name="Picture 63">
            <a:extLst>
              <a:ext uri="{FF2B5EF4-FFF2-40B4-BE49-F238E27FC236}">
                <a16:creationId xmlns:a16="http://schemas.microsoft.com/office/drawing/2014/main" id="{32D24676-19A4-4930-A1DF-32D5F249A8C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888709" y="59441"/>
            <a:ext cx="4522926" cy="2009540"/>
          </a:xfrm>
          <a:prstGeom prst="rect">
            <a:avLst/>
          </a:prstGeom>
        </p:spPr>
      </p:pic>
      <p:pic>
        <p:nvPicPr>
          <p:cNvPr id="3" name="Picture 2" descr="Text&#10;&#10;Description automatically generated">
            <a:extLst>
              <a:ext uri="{FF2B5EF4-FFF2-40B4-BE49-F238E27FC236}">
                <a16:creationId xmlns:a16="http://schemas.microsoft.com/office/drawing/2014/main" id="{C015D3BB-088F-C4DB-75A5-7D9B34C9827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54041" y="-337864"/>
            <a:ext cx="8206808" cy="4616329"/>
          </a:xfrm>
          <a:prstGeom prst="rect">
            <a:avLst/>
          </a:prstGeom>
        </p:spPr>
      </p:pic>
      <p:pic>
        <p:nvPicPr>
          <p:cNvPr id="2" name="Picture 1">
            <a:extLst>
              <a:ext uri="{FF2B5EF4-FFF2-40B4-BE49-F238E27FC236}">
                <a16:creationId xmlns:a16="http://schemas.microsoft.com/office/drawing/2014/main" id="{0932C267-6561-6DA6-5F0C-6B28B0622E86}"/>
              </a:ext>
            </a:extLst>
          </p:cNvPr>
          <p:cNvPicPr>
            <a:picLocks noChangeAspect="1"/>
          </p:cNvPicPr>
          <p:nvPr/>
        </p:nvPicPr>
        <p:blipFill>
          <a:blip r:embed="rId16"/>
          <a:stretch>
            <a:fillRect/>
          </a:stretch>
        </p:blipFill>
        <p:spPr>
          <a:xfrm>
            <a:off x="11582400" y="2560"/>
            <a:ext cx="609600" cy="679750"/>
          </a:xfrm>
          <a:prstGeom prst="rect">
            <a:avLst/>
          </a:prstGeom>
          <a:solidFill>
            <a:schemeClr val="bg1"/>
          </a:solidFill>
        </p:spPr>
      </p:pic>
    </p:spTree>
    <p:extLst>
      <p:ext uri="{BB962C8B-B14F-4D97-AF65-F5344CB8AC3E}">
        <p14:creationId xmlns:p14="http://schemas.microsoft.com/office/powerpoint/2010/main" val="40375466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040" fill="hold"/>
                                        <p:tgtEl>
                                          <p:spTgt spid="81"/>
                                        </p:tgtEl>
                                      </p:cBhvr>
                                    </p:cmd>
                                  </p:childTnLst>
                                </p:cTn>
                              </p:par>
                              <p:par>
                                <p:cTn id="7" presetID="2" presetClass="entr" presetSubtype="8" fill="hold" nodeType="withEffect">
                                  <p:stCondLst>
                                    <p:cond delay="0"/>
                                  </p:stCondLst>
                                  <p:childTnLst>
                                    <p:set>
                                      <p:cBhvr>
                                        <p:cTn id="8" dur="1" fill="hold">
                                          <p:stCondLst>
                                            <p:cond delay="0"/>
                                          </p:stCondLst>
                                        </p:cTn>
                                        <p:tgtEl>
                                          <p:spTgt spid="29"/>
                                        </p:tgtEl>
                                        <p:attrNameLst>
                                          <p:attrName>style.visibility</p:attrName>
                                        </p:attrNameLst>
                                      </p:cBhvr>
                                      <p:to>
                                        <p:strVal val="visible"/>
                                      </p:to>
                                    </p:set>
                                    <p:anim calcmode="lin" valueType="num">
                                      <p:cBhvr additive="base">
                                        <p:cTn id="9" dur="1250" fill="hold"/>
                                        <p:tgtEl>
                                          <p:spTgt spid="29"/>
                                        </p:tgtEl>
                                        <p:attrNameLst>
                                          <p:attrName>ppt_x</p:attrName>
                                        </p:attrNameLst>
                                      </p:cBhvr>
                                      <p:tavLst>
                                        <p:tav tm="0">
                                          <p:val>
                                            <p:strVal val="0-#ppt_w/2"/>
                                          </p:val>
                                        </p:tav>
                                        <p:tav tm="100000">
                                          <p:val>
                                            <p:strVal val="#ppt_x"/>
                                          </p:val>
                                        </p:tav>
                                      </p:tavLst>
                                    </p:anim>
                                    <p:anim calcmode="lin" valueType="num">
                                      <p:cBhvr additive="base">
                                        <p:cTn id="10" dur="1250" fill="hold"/>
                                        <p:tgtEl>
                                          <p:spTgt spid="29"/>
                                        </p:tgtEl>
                                        <p:attrNameLst>
                                          <p:attrName>ppt_y</p:attrName>
                                        </p:attrNameLst>
                                      </p:cBhvr>
                                      <p:tavLst>
                                        <p:tav tm="0">
                                          <p:val>
                                            <p:strVal val="#ppt_y"/>
                                          </p:val>
                                        </p:tav>
                                        <p:tav tm="100000">
                                          <p:val>
                                            <p:strVal val="#ppt_y"/>
                                          </p:val>
                                        </p:tav>
                                      </p:tavLst>
                                    </p:anim>
                                  </p:childTnLst>
                                </p:cTn>
                              </p:par>
                              <p:par>
                                <p:cTn id="11" presetID="2" presetClass="entr" presetSubtype="1"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750" fill="hold"/>
                                        <p:tgtEl>
                                          <p:spTgt spid="19"/>
                                        </p:tgtEl>
                                        <p:attrNameLst>
                                          <p:attrName>ppt_x</p:attrName>
                                        </p:attrNameLst>
                                      </p:cBhvr>
                                      <p:tavLst>
                                        <p:tav tm="0">
                                          <p:val>
                                            <p:strVal val="#ppt_x"/>
                                          </p:val>
                                        </p:tav>
                                        <p:tav tm="100000">
                                          <p:val>
                                            <p:strVal val="#ppt_x"/>
                                          </p:val>
                                        </p:tav>
                                      </p:tavLst>
                                    </p:anim>
                                    <p:anim calcmode="lin" valueType="num">
                                      <p:cBhvr additive="base">
                                        <p:cTn id="14" dur="1750" fill="hold"/>
                                        <p:tgtEl>
                                          <p:spTgt spid="19"/>
                                        </p:tgtEl>
                                        <p:attrNameLst>
                                          <p:attrName>ppt_y</p:attrName>
                                        </p:attrNameLst>
                                      </p:cBhvr>
                                      <p:tavLst>
                                        <p:tav tm="0">
                                          <p:val>
                                            <p:strVal val="0-#ppt_h/2"/>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3000" fill="hold"/>
                                        <p:tgtEl>
                                          <p:spTgt spid="23"/>
                                        </p:tgtEl>
                                        <p:attrNameLst>
                                          <p:attrName>ppt_x</p:attrName>
                                        </p:attrNameLst>
                                      </p:cBhvr>
                                      <p:tavLst>
                                        <p:tav tm="0">
                                          <p:val>
                                            <p:strVal val="1+#ppt_w/2"/>
                                          </p:val>
                                        </p:tav>
                                        <p:tav tm="100000">
                                          <p:val>
                                            <p:strVal val="#ppt_x"/>
                                          </p:val>
                                        </p:tav>
                                      </p:tavLst>
                                    </p:anim>
                                    <p:anim calcmode="lin" valueType="num">
                                      <p:cBhvr additive="base">
                                        <p:cTn id="18" dur="3000" fill="hold"/>
                                        <p:tgtEl>
                                          <p:spTgt spid="23"/>
                                        </p:tgtEl>
                                        <p:attrNameLst>
                                          <p:attrName>ppt_y</p:attrName>
                                        </p:attrNameLst>
                                      </p:cBhvr>
                                      <p:tavLst>
                                        <p:tav tm="0">
                                          <p:val>
                                            <p:strVal val="#ppt_y"/>
                                          </p:val>
                                        </p:tav>
                                        <p:tav tm="100000">
                                          <p:val>
                                            <p:strVal val="#ppt_y"/>
                                          </p:val>
                                        </p:tav>
                                      </p:tavLst>
                                    </p:anim>
                                  </p:childTnLst>
                                </p:cTn>
                              </p:par>
                              <p:par>
                                <p:cTn id="19" presetID="2" presetClass="exit" presetSubtype="8" repeatCount="indefinite" fill="hold" nodeType="withEffect">
                                  <p:stCondLst>
                                    <p:cond delay="0"/>
                                  </p:stCondLst>
                                  <p:childTnLst>
                                    <p:anim calcmode="lin" valueType="num">
                                      <p:cBhvr additive="base">
                                        <p:cTn id="20" dur="5000"/>
                                        <p:tgtEl>
                                          <p:spTgt spid="77"/>
                                        </p:tgtEl>
                                        <p:attrNameLst>
                                          <p:attrName>ppt_x</p:attrName>
                                        </p:attrNameLst>
                                      </p:cBhvr>
                                      <p:tavLst>
                                        <p:tav tm="0">
                                          <p:val>
                                            <p:strVal val="ppt_x"/>
                                          </p:val>
                                        </p:tav>
                                        <p:tav tm="100000">
                                          <p:val>
                                            <p:strVal val="0-ppt_w/2"/>
                                          </p:val>
                                        </p:tav>
                                      </p:tavLst>
                                    </p:anim>
                                    <p:anim calcmode="lin" valueType="num">
                                      <p:cBhvr additive="base">
                                        <p:cTn id="21" dur="5000"/>
                                        <p:tgtEl>
                                          <p:spTgt spid="77"/>
                                        </p:tgtEl>
                                        <p:attrNameLst>
                                          <p:attrName>ppt_y</p:attrName>
                                        </p:attrNameLst>
                                      </p:cBhvr>
                                      <p:tavLst>
                                        <p:tav tm="0">
                                          <p:val>
                                            <p:strVal val="ppt_y"/>
                                          </p:val>
                                        </p:tav>
                                        <p:tav tm="100000">
                                          <p:val>
                                            <p:strVal val="ppt_y"/>
                                          </p:val>
                                        </p:tav>
                                      </p:tavLst>
                                    </p:anim>
                                    <p:set>
                                      <p:cBhvr>
                                        <p:cTn id="22" dur="1" fill="hold">
                                          <p:stCondLst>
                                            <p:cond delay="4999"/>
                                          </p:stCondLst>
                                        </p:cTn>
                                        <p:tgtEl>
                                          <p:spTgt spid="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81"/>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AM A">
            <a:extLst>
              <a:ext uri="{FF2B5EF4-FFF2-40B4-BE49-F238E27FC236}">
                <a16:creationId xmlns:a16="http://schemas.microsoft.com/office/drawing/2014/main" id="{9E446D1E-2077-4201-A52A-247B179F568F}"/>
              </a:ext>
            </a:extLst>
          </p:cNvPr>
          <p:cNvSpPr/>
          <p:nvPr/>
        </p:nvSpPr>
        <p:spPr>
          <a:xfrm>
            <a:off x="147281" y="5556031"/>
            <a:ext cx="4596997" cy="113458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40" name="Rectangle: Rounded Corners 39">
            <a:extLst>
              <a:ext uri="{FF2B5EF4-FFF2-40B4-BE49-F238E27FC236}">
                <a16:creationId xmlns:a16="http://schemas.microsoft.com/office/drawing/2014/main" id="{695F2CD9-5337-45AC-9131-76B643135782}"/>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27" name="Rectangle: Rounded Corners 26">
            <a:extLst>
              <a:ext uri="{FF2B5EF4-FFF2-40B4-BE49-F238E27FC236}">
                <a16:creationId xmlns:a16="http://schemas.microsoft.com/office/drawing/2014/main" id="{C460FEC5-6A86-4A26-AF05-00DEC8883F13}"/>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1</a:t>
            </a:r>
          </a:p>
        </p:txBody>
      </p:sp>
      <p:sp>
        <p:nvSpPr>
          <p:cNvPr id="30" name="Rectangle 29">
            <a:extLst>
              <a:ext uri="{FF2B5EF4-FFF2-40B4-BE49-F238E27FC236}">
                <a16:creationId xmlns:a16="http://schemas.microsoft.com/office/drawing/2014/main" id="{A4C5C41E-5105-4CDF-95B0-4CD67F72B833}"/>
              </a:ext>
            </a:extLst>
          </p:cNvPr>
          <p:cNvSpPr/>
          <p:nvPr/>
        </p:nvSpPr>
        <p:spPr>
          <a:xfrm>
            <a:off x="250202" y="5742169"/>
            <a:ext cx="1885453" cy="76944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mn-ea"/>
                <a:cs typeface="+mn-cs"/>
              </a:rPr>
              <a:t>ĐỘI A</a:t>
            </a:r>
          </a:p>
        </p:txBody>
      </p:sp>
      <p:sp>
        <p:nvSpPr>
          <p:cNvPr id="28" name="Plus Sign 27">
            <a:extLst>
              <a:ext uri="{FF2B5EF4-FFF2-40B4-BE49-F238E27FC236}">
                <a16:creationId xmlns:a16="http://schemas.microsoft.com/office/drawing/2014/main" id="{C0ADA48E-FF62-4D6C-AEC7-76FE2BB22265}"/>
              </a:ext>
            </a:extLst>
          </p:cNvPr>
          <p:cNvSpPr/>
          <p:nvPr/>
        </p:nvSpPr>
        <p:spPr>
          <a:xfrm>
            <a:off x="3609696" y="5556031"/>
            <a:ext cx="1134582" cy="1134582"/>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31" name="Rectangle: Rounded Corners 30">
            <a:extLst>
              <a:ext uri="{FF2B5EF4-FFF2-40B4-BE49-F238E27FC236}">
                <a16:creationId xmlns:a16="http://schemas.microsoft.com/office/drawing/2014/main" id="{85F35C3C-A9B7-4D52-8BD9-7FC35D3B10CE}"/>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2</a:t>
            </a:r>
          </a:p>
        </p:txBody>
      </p:sp>
      <p:sp>
        <p:nvSpPr>
          <p:cNvPr id="32" name="Rectangle: Rounded Corners 31">
            <a:extLst>
              <a:ext uri="{FF2B5EF4-FFF2-40B4-BE49-F238E27FC236}">
                <a16:creationId xmlns:a16="http://schemas.microsoft.com/office/drawing/2014/main" id="{FE22CBCF-3661-4BE4-9E00-A356CF6DA704}"/>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3</a:t>
            </a:r>
          </a:p>
        </p:txBody>
      </p:sp>
      <p:sp>
        <p:nvSpPr>
          <p:cNvPr id="33" name="Rectangle: Rounded Corners 32">
            <a:extLst>
              <a:ext uri="{FF2B5EF4-FFF2-40B4-BE49-F238E27FC236}">
                <a16:creationId xmlns:a16="http://schemas.microsoft.com/office/drawing/2014/main" id="{0EC34A96-6D54-458C-A63A-5EC536E6A8B6}"/>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4</a:t>
            </a:r>
          </a:p>
        </p:txBody>
      </p:sp>
      <p:sp>
        <p:nvSpPr>
          <p:cNvPr id="34" name="Rectangle: Rounded Corners 33">
            <a:extLst>
              <a:ext uri="{FF2B5EF4-FFF2-40B4-BE49-F238E27FC236}">
                <a16:creationId xmlns:a16="http://schemas.microsoft.com/office/drawing/2014/main" id="{30F75734-8CFE-4DD9-AFD1-44D9617C5BEC}"/>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5</a:t>
            </a:r>
          </a:p>
        </p:txBody>
      </p:sp>
      <p:sp>
        <p:nvSpPr>
          <p:cNvPr id="35" name="Rectangle: Rounded Corners 34">
            <a:extLst>
              <a:ext uri="{FF2B5EF4-FFF2-40B4-BE49-F238E27FC236}">
                <a16:creationId xmlns:a16="http://schemas.microsoft.com/office/drawing/2014/main" id="{AF164F84-9A33-40A4-83BD-7C26986DA449}"/>
              </a:ext>
            </a:extLst>
          </p:cNvPr>
          <p:cNvSpPr/>
          <p:nvPr/>
        </p:nvSpPr>
        <p:spPr>
          <a:xfrm>
            <a:off x="2347694" y="5556031"/>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6</a:t>
            </a:r>
          </a:p>
        </p:txBody>
      </p:sp>
      <p:sp>
        <p:nvSpPr>
          <p:cNvPr id="63" name="Oval 62">
            <a:extLst>
              <a:ext uri="{FF2B5EF4-FFF2-40B4-BE49-F238E27FC236}">
                <a16:creationId xmlns:a16="http://schemas.microsoft.com/office/drawing/2014/main" id="{A9D48011-2F4F-407F-BC95-04A9F8CF1D22}"/>
              </a:ext>
            </a:extLst>
          </p:cNvPr>
          <p:cNvSpPr/>
          <p:nvPr/>
        </p:nvSpPr>
        <p:spPr>
          <a:xfrm>
            <a:off x="6674510" y="3918382"/>
            <a:ext cx="457200" cy="457200"/>
          </a:xfrm>
          <a:prstGeom prst="ellipse">
            <a:avLst/>
          </a:prstGeom>
          <a:solidFill>
            <a:srgbClr val="E9AA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4</a:t>
            </a:r>
          </a:p>
        </p:txBody>
      </p:sp>
      <p:pic>
        <p:nvPicPr>
          <p:cNvPr id="9" name="4">
            <a:hlinkClick r:id="rId5" action="ppaction://hlinksldjump"/>
            <a:extLst>
              <a:ext uri="{FF2B5EF4-FFF2-40B4-BE49-F238E27FC236}">
                <a16:creationId xmlns:a16="http://schemas.microsoft.com/office/drawing/2014/main" id="{31E8C7EC-5ADF-4B52-81DA-19A71DD790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15335" y="2793779"/>
            <a:ext cx="1749437" cy="1545336"/>
          </a:xfrm>
          <a:prstGeom prst="rect">
            <a:avLst/>
          </a:prstGeom>
        </p:spPr>
      </p:pic>
      <p:sp>
        <p:nvSpPr>
          <p:cNvPr id="62" name="Oval 61">
            <a:extLst>
              <a:ext uri="{FF2B5EF4-FFF2-40B4-BE49-F238E27FC236}">
                <a16:creationId xmlns:a16="http://schemas.microsoft.com/office/drawing/2014/main" id="{2D68B3E5-9131-42F1-9A38-93B49429375E}"/>
              </a:ext>
            </a:extLst>
          </p:cNvPr>
          <p:cNvSpPr/>
          <p:nvPr/>
        </p:nvSpPr>
        <p:spPr>
          <a:xfrm>
            <a:off x="9190935" y="2006195"/>
            <a:ext cx="457200" cy="457200"/>
          </a:xfrm>
          <a:prstGeom prst="ellipse">
            <a:avLst/>
          </a:prstGeom>
          <a:solidFill>
            <a:srgbClr val="668B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3</a:t>
            </a:r>
          </a:p>
        </p:txBody>
      </p:sp>
      <p:pic>
        <p:nvPicPr>
          <p:cNvPr id="17" name="3">
            <a:hlinkClick r:id="rId7" action="ppaction://hlinksldjump"/>
            <a:extLst>
              <a:ext uri="{FF2B5EF4-FFF2-40B4-BE49-F238E27FC236}">
                <a16:creationId xmlns:a16="http://schemas.microsoft.com/office/drawing/2014/main" id="{0AC88D0D-C6ED-4427-9F04-EFE3D66FDFD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08883" y="1055161"/>
            <a:ext cx="1564105" cy="1545336"/>
          </a:xfrm>
          <a:prstGeom prst="rect">
            <a:avLst/>
          </a:prstGeom>
        </p:spPr>
      </p:pic>
      <p:sp>
        <p:nvSpPr>
          <p:cNvPr id="60" name="Oval 59">
            <a:extLst>
              <a:ext uri="{FF2B5EF4-FFF2-40B4-BE49-F238E27FC236}">
                <a16:creationId xmlns:a16="http://schemas.microsoft.com/office/drawing/2014/main" id="{2ADECC48-64C5-4065-A7FB-C2E1698BDBE4}"/>
              </a:ext>
            </a:extLst>
          </p:cNvPr>
          <p:cNvSpPr/>
          <p:nvPr/>
        </p:nvSpPr>
        <p:spPr>
          <a:xfrm>
            <a:off x="5131843" y="461797"/>
            <a:ext cx="457200" cy="457200"/>
          </a:xfrm>
          <a:prstGeom prst="ellipse">
            <a:avLst/>
          </a:prstGeom>
          <a:solidFill>
            <a:srgbClr val="1BA3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1</a:t>
            </a:r>
          </a:p>
        </p:txBody>
      </p:sp>
      <p:pic>
        <p:nvPicPr>
          <p:cNvPr id="21" name="1">
            <a:hlinkClick r:id="rId9" action="ppaction://hlinksldjump"/>
            <a:extLst>
              <a:ext uri="{FF2B5EF4-FFF2-40B4-BE49-F238E27FC236}">
                <a16:creationId xmlns:a16="http://schemas.microsoft.com/office/drawing/2014/main" id="{A26CB5BD-9EBD-43C1-B03E-28EFF15618F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36917" y="314656"/>
            <a:ext cx="1589852" cy="1545336"/>
          </a:xfrm>
          <a:prstGeom prst="rect">
            <a:avLst/>
          </a:prstGeom>
        </p:spPr>
      </p:pic>
      <p:sp>
        <p:nvSpPr>
          <p:cNvPr id="61" name="Oval 60">
            <a:extLst>
              <a:ext uri="{FF2B5EF4-FFF2-40B4-BE49-F238E27FC236}">
                <a16:creationId xmlns:a16="http://schemas.microsoft.com/office/drawing/2014/main" id="{62918738-F451-477C-8FD2-39EB360D393C}"/>
              </a:ext>
            </a:extLst>
          </p:cNvPr>
          <p:cNvSpPr/>
          <p:nvPr/>
        </p:nvSpPr>
        <p:spPr>
          <a:xfrm>
            <a:off x="3200759" y="2861197"/>
            <a:ext cx="457200" cy="457200"/>
          </a:xfrm>
          <a:prstGeom prst="ellipse">
            <a:avLst/>
          </a:prstGeom>
          <a:solidFill>
            <a:srgbClr val="3E61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2</a:t>
            </a:r>
          </a:p>
        </p:txBody>
      </p:sp>
      <p:pic>
        <p:nvPicPr>
          <p:cNvPr id="25" name="2">
            <a:hlinkClick r:id="rId11" action="ppaction://hlinksldjump"/>
            <a:extLst>
              <a:ext uri="{FF2B5EF4-FFF2-40B4-BE49-F238E27FC236}">
                <a16:creationId xmlns:a16="http://schemas.microsoft.com/office/drawing/2014/main" id="{A34AD667-5D16-44A7-BF26-41E72565265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980715" y="1828978"/>
            <a:ext cx="2091294" cy="1545336"/>
          </a:xfrm>
          <a:prstGeom prst="rect">
            <a:avLst/>
          </a:prstGeom>
        </p:spPr>
      </p:pic>
      <p:sp>
        <p:nvSpPr>
          <p:cNvPr id="45" name="TEAM B">
            <a:extLst>
              <a:ext uri="{FF2B5EF4-FFF2-40B4-BE49-F238E27FC236}">
                <a16:creationId xmlns:a16="http://schemas.microsoft.com/office/drawing/2014/main" id="{3BABE20B-65A7-417B-90CD-AF05A98C5065}"/>
              </a:ext>
            </a:extLst>
          </p:cNvPr>
          <p:cNvSpPr/>
          <p:nvPr/>
        </p:nvSpPr>
        <p:spPr>
          <a:xfrm>
            <a:off x="7447722" y="5559919"/>
            <a:ext cx="4596997" cy="113458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46" name="Rectangle: Rounded Corners 45">
            <a:extLst>
              <a:ext uri="{FF2B5EF4-FFF2-40B4-BE49-F238E27FC236}">
                <a16:creationId xmlns:a16="http://schemas.microsoft.com/office/drawing/2014/main" id="{3A418AAB-14C4-43B9-A0B3-EB8B63CAD425}"/>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47" name="Rectangle: Rounded Corners 46">
            <a:extLst>
              <a:ext uri="{FF2B5EF4-FFF2-40B4-BE49-F238E27FC236}">
                <a16:creationId xmlns:a16="http://schemas.microsoft.com/office/drawing/2014/main" id="{E8926347-DC9E-4C00-ABDA-80769182014A}"/>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1</a:t>
            </a:r>
          </a:p>
        </p:txBody>
      </p:sp>
      <p:sp>
        <p:nvSpPr>
          <p:cNvPr id="48" name="Rectangle 47">
            <a:extLst>
              <a:ext uri="{FF2B5EF4-FFF2-40B4-BE49-F238E27FC236}">
                <a16:creationId xmlns:a16="http://schemas.microsoft.com/office/drawing/2014/main" id="{52CE2229-2B52-46F5-8794-CD28FD83C87A}"/>
              </a:ext>
            </a:extLst>
          </p:cNvPr>
          <p:cNvSpPr/>
          <p:nvPr/>
        </p:nvSpPr>
        <p:spPr>
          <a:xfrm>
            <a:off x="7581900" y="5746057"/>
            <a:ext cx="1822936" cy="769441"/>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mn-ea"/>
                <a:cs typeface="+mn-cs"/>
              </a:rPr>
              <a:t>ĐỘI B</a:t>
            </a:r>
          </a:p>
        </p:txBody>
      </p:sp>
      <p:sp>
        <p:nvSpPr>
          <p:cNvPr id="49" name="Plus Sign 48">
            <a:extLst>
              <a:ext uri="{FF2B5EF4-FFF2-40B4-BE49-F238E27FC236}">
                <a16:creationId xmlns:a16="http://schemas.microsoft.com/office/drawing/2014/main" id="{B4844364-978A-40EA-BDCF-251586E48617}"/>
              </a:ext>
            </a:extLst>
          </p:cNvPr>
          <p:cNvSpPr/>
          <p:nvPr/>
        </p:nvSpPr>
        <p:spPr>
          <a:xfrm>
            <a:off x="10910137" y="5559919"/>
            <a:ext cx="1134582" cy="1134582"/>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50" name="Rectangle: Rounded Corners 49">
            <a:extLst>
              <a:ext uri="{FF2B5EF4-FFF2-40B4-BE49-F238E27FC236}">
                <a16:creationId xmlns:a16="http://schemas.microsoft.com/office/drawing/2014/main" id="{B3EA558D-D123-4A63-962D-3D14C80FE4AC}"/>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2</a:t>
            </a:r>
          </a:p>
        </p:txBody>
      </p:sp>
      <p:sp>
        <p:nvSpPr>
          <p:cNvPr id="51" name="Rectangle: Rounded Corners 50">
            <a:extLst>
              <a:ext uri="{FF2B5EF4-FFF2-40B4-BE49-F238E27FC236}">
                <a16:creationId xmlns:a16="http://schemas.microsoft.com/office/drawing/2014/main" id="{391CB609-471D-4B72-8336-FEE182D3A2BF}"/>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3</a:t>
            </a:r>
          </a:p>
        </p:txBody>
      </p:sp>
      <p:sp>
        <p:nvSpPr>
          <p:cNvPr id="52" name="Rectangle: Rounded Corners 51">
            <a:extLst>
              <a:ext uri="{FF2B5EF4-FFF2-40B4-BE49-F238E27FC236}">
                <a16:creationId xmlns:a16="http://schemas.microsoft.com/office/drawing/2014/main" id="{5EF116F2-D354-4679-AF4B-3BBD1DF0FA2F}"/>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4</a:t>
            </a:r>
          </a:p>
        </p:txBody>
      </p:sp>
      <p:sp>
        <p:nvSpPr>
          <p:cNvPr id="53" name="Rectangle: Rounded Corners 52">
            <a:extLst>
              <a:ext uri="{FF2B5EF4-FFF2-40B4-BE49-F238E27FC236}">
                <a16:creationId xmlns:a16="http://schemas.microsoft.com/office/drawing/2014/main" id="{CD306276-6EC5-4B73-99AB-84B71B077E9B}"/>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5</a:t>
            </a:r>
          </a:p>
        </p:txBody>
      </p:sp>
      <p:sp>
        <p:nvSpPr>
          <p:cNvPr id="54" name="Rectangle: Rounded Corners 53">
            <a:extLst>
              <a:ext uri="{FF2B5EF4-FFF2-40B4-BE49-F238E27FC236}">
                <a16:creationId xmlns:a16="http://schemas.microsoft.com/office/drawing/2014/main" id="{B8B6CBCC-7C32-4D40-A382-6A254031C51F}"/>
              </a:ext>
            </a:extLst>
          </p:cNvPr>
          <p:cNvSpPr/>
          <p:nvPr/>
        </p:nvSpPr>
        <p:spPr>
          <a:xfrm>
            <a:off x="9648135" y="5559919"/>
            <a:ext cx="1310265" cy="1134582"/>
          </a:xfrm>
          <a:prstGeom prst="roundRect">
            <a:avLst>
              <a:gd name="adj" fmla="val 0"/>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UTM Avo" panose="02040603050506020204" pitchFamily="18" charset="0"/>
                <a:ea typeface="+mn-ea"/>
                <a:cs typeface="Times New Roman" panose="02020603050405020304" pitchFamily="18" charset="0"/>
              </a:rPr>
              <a:t>6</a:t>
            </a:r>
          </a:p>
        </p:txBody>
      </p:sp>
      <p:sp>
        <p:nvSpPr>
          <p:cNvPr id="8" name="Rectangle 7">
            <a:extLst>
              <a:ext uri="{FF2B5EF4-FFF2-40B4-BE49-F238E27FC236}">
                <a16:creationId xmlns:a16="http://schemas.microsoft.com/office/drawing/2014/main" id="{0DDC2A37-E953-4F38-95BF-78B9FF9FB939}"/>
              </a:ext>
            </a:extLst>
          </p:cNvPr>
          <p:cNvSpPr/>
          <p:nvPr/>
        </p:nvSpPr>
        <p:spPr>
          <a:xfrm>
            <a:off x="1094357" y="1290483"/>
            <a:ext cx="5000088"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UTM Avo" panose="02040603050506020204" pitchFamily="18" charset="0"/>
                <a:ea typeface="+mn-ea"/>
                <a:cs typeface="+mn-cs"/>
              </a:rPr>
              <a:t>CHÚC MỪNG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UTM Avo" panose="02040603050506020204" pitchFamily="18" charset="0"/>
                <a:ea typeface="+mn-ea"/>
                <a:cs typeface="+mn-cs"/>
              </a:rPr>
              <a:t>ĐỘI A</a:t>
            </a:r>
          </a:p>
        </p:txBody>
      </p:sp>
      <p:pic>
        <p:nvPicPr>
          <p:cNvPr id="12" name="Picture 11">
            <a:extLst>
              <a:ext uri="{FF2B5EF4-FFF2-40B4-BE49-F238E27FC236}">
                <a16:creationId xmlns:a16="http://schemas.microsoft.com/office/drawing/2014/main" id="{EE547C58-E03C-454C-8EB6-B1D4AB3122E2}"/>
              </a:ext>
            </a:extLst>
          </p:cNvPr>
          <p:cNvPicPr>
            <a:picLocks noChangeAspect="1"/>
          </p:cNvPicPr>
          <p:nvPr/>
        </p:nvPicPr>
        <p:blipFill>
          <a:blip r:embed="rId1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flipH="1">
            <a:off x="142119" y="4518118"/>
            <a:ext cx="1333986" cy="1333986"/>
          </a:xfrm>
          <a:prstGeom prst="rect">
            <a:avLst/>
          </a:prstGeom>
        </p:spPr>
      </p:pic>
      <p:pic>
        <p:nvPicPr>
          <p:cNvPr id="59" name="Picture 58">
            <a:extLst>
              <a:ext uri="{FF2B5EF4-FFF2-40B4-BE49-F238E27FC236}">
                <a16:creationId xmlns:a16="http://schemas.microsoft.com/office/drawing/2014/main" id="{AF431C90-0AEC-4B64-8486-EDE1AE305C51}"/>
              </a:ext>
            </a:extLst>
          </p:cNvPr>
          <p:cNvPicPr>
            <a:picLocks noChangeAspect="1"/>
          </p:cNvPicPr>
          <p:nvPr/>
        </p:nvPicPr>
        <p:blipFill>
          <a:blip r:embed="rId1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flipH="1">
            <a:off x="7447294" y="4518118"/>
            <a:ext cx="1333986" cy="1333986"/>
          </a:xfrm>
          <a:prstGeom prst="rect">
            <a:avLst/>
          </a:prstGeom>
        </p:spPr>
      </p:pic>
      <p:sp>
        <p:nvSpPr>
          <p:cNvPr id="70" name="Rectangle 69">
            <a:extLst>
              <a:ext uri="{FF2B5EF4-FFF2-40B4-BE49-F238E27FC236}">
                <a16:creationId xmlns:a16="http://schemas.microsoft.com/office/drawing/2014/main" id="{F7990285-D234-409A-A366-B0B4CE51FFC4}"/>
              </a:ext>
            </a:extLst>
          </p:cNvPr>
          <p:cNvSpPr/>
          <p:nvPr/>
        </p:nvSpPr>
        <p:spPr>
          <a:xfrm>
            <a:off x="6508078" y="1306083"/>
            <a:ext cx="5000088"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UTM Avo" panose="02040603050506020204" pitchFamily="18" charset="0"/>
                <a:ea typeface="+mn-ea"/>
                <a:cs typeface="+mn-cs"/>
              </a:rPr>
              <a:t>CHÚC MỪNG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UTM Avo" panose="02040603050506020204" pitchFamily="18" charset="0"/>
                <a:ea typeface="+mn-ea"/>
                <a:cs typeface="+mn-cs"/>
              </a:rPr>
              <a:t>ĐỘI B</a:t>
            </a:r>
          </a:p>
        </p:txBody>
      </p:sp>
      <p:sp>
        <p:nvSpPr>
          <p:cNvPr id="16" name="Heart 15">
            <a:hlinkClick r:id="rId14" action="ppaction://hlinksldjump"/>
            <a:extLst>
              <a:ext uri="{FF2B5EF4-FFF2-40B4-BE49-F238E27FC236}">
                <a16:creationId xmlns:a16="http://schemas.microsoft.com/office/drawing/2014/main" id="{DA69900A-F0DA-4B13-B9A0-C0120A855BBF}"/>
              </a:ext>
            </a:extLst>
          </p:cNvPr>
          <p:cNvSpPr/>
          <p:nvPr/>
        </p:nvSpPr>
        <p:spPr>
          <a:xfrm>
            <a:off x="5528709" y="5563486"/>
            <a:ext cx="1134582" cy="1134582"/>
          </a:xfrm>
          <a:prstGeom prst="hear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PIPI</a:t>
            </a:r>
          </a:p>
        </p:txBody>
      </p:sp>
      <p:pic>
        <p:nvPicPr>
          <p:cNvPr id="2" name="Picture 1">
            <a:extLst>
              <a:ext uri="{FF2B5EF4-FFF2-40B4-BE49-F238E27FC236}">
                <a16:creationId xmlns:a16="http://schemas.microsoft.com/office/drawing/2014/main" id="{733F8439-00B6-976D-8A74-22A833441C3F}"/>
              </a:ext>
            </a:extLst>
          </p:cNvPr>
          <p:cNvPicPr>
            <a:picLocks noChangeAspect="1"/>
          </p:cNvPicPr>
          <p:nvPr/>
        </p:nvPicPr>
        <p:blipFill>
          <a:blip r:embed="rId15"/>
          <a:stretch>
            <a:fillRect/>
          </a:stretch>
        </p:blipFill>
        <p:spPr>
          <a:xfrm>
            <a:off x="11582400" y="2560"/>
            <a:ext cx="609600" cy="679750"/>
          </a:xfrm>
          <a:prstGeom prst="rect">
            <a:avLst/>
          </a:prstGeom>
          <a:solidFill>
            <a:schemeClr val="bg1"/>
          </a:solidFill>
        </p:spPr>
      </p:pic>
    </p:spTree>
    <p:extLst>
      <p:ext uri="{BB962C8B-B14F-4D97-AF65-F5344CB8AC3E}">
        <p14:creationId xmlns:p14="http://schemas.microsoft.com/office/powerpoint/2010/main" val="4281345377"/>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28"/>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subTnLst>
                                    <p:audio>
                                      <p:cMediaNode>
                                        <p:cTn display="0" masterRel="sameClick">
                                          <p:stCondLst>
                                            <p:cond evt="begin" delay="0">
                                              <p:tn val="5"/>
                                            </p:cond>
                                          </p:stCondLst>
                                          <p:endCondLst>
                                            <p:cond evt="onStopAudio" delay="0">
                                              <p:tgtEl>
                                                <p:sldTgt/>
                                              </p:tgtEl>
                                            </p:cond>
                                          </p:endCondLst>
                                        </p:cTn>
                                        <p:tgtEl>
                                          <p:sndTgt r:embed="rId3" name="laser.wav"/>
                                        </p:tgtEl>
                                      </p:cMediaNode>
                                    </p:audio>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subTnLst>
                                    <p:audio>
                                      <p:cMediaNode>
                                        <p:cTn display="0" masterRel="sameClick">
                                          <p:stCondLst>
                                            <p:cond evt="begin" delay="0">
                                              <p:tn val="10"/>
                                            </p:cond>
                                          </p:stCondLst>
                                          <p:endCondLst>
                                            <p:cond evt="onStopAudio" delay="0">
                                              <p:tgtEl>
                                                <p:sldTgt/>
                                              </p:tgtEl>
                                            </p:cond>
                                          </p:endCondLst>
                                        </p:cTn>
                                        <p:tgtEl>
                                          <p:sndTgt r:embed="rId3" name="laser.wav"/>
                                        </p:tgtEl>
                                      </p:cMediaNode>
                                    </p:audio>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subTnLst>
                                    <p:audio>
                                      <p:cMediaNode>
                                        <p:cTn display="0" masterRel="sameClick">
                                          <p:stCondLst>
                                            <p:cond evt="begin" delay="0">
                                              <p:tn val="15"/>
                                            </p:cond>
                                          </p:stCondLst>
                                          <p:endCondLst>
                                            <p:cond evt="onStopAudio" delay="0">
                                              <p:tgtEl>
                                                <p:sldTgt/>
                                              </p:tgtEl>
                                            </p:cond>
                                          </p:endCondLst>
                                        </p:cTn>
                                        <p:tgtEl>
                                          <p:sndTgt r:embed="rId3" name="laser.wav"/>
                                        </p:tgtEl>
                                      </p:cMediaNode>
                                    </p:audio>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subTnLst>
                                    <p:audio>
                                      <p:cMediaNode>
                                        <p:cTn display="0" masterRel="sameClick">
                                          <p:stCondLst>
                                            <p:cond evt="begin" delay="0">
                                              <p:tn val="20"/>
                                            </p:cond>
                                          </p:stCondLst>
                                          <p:endCondLst>
                                            <p:cond evt="onStopAudio" delay="0">
                                              <p:tgtEl>
                                                <p:sldTgt/>
                                              </p:tgtEl>
                                            </p:cond>
                                          </p:endCondLst>
                                        </p:cTn>
                                        <p:tgtEl>
                                          <p:sndTgt r:embed="rId3" name="laser.wav"/>
                                        </p:tgtEl>
                                      </p:cMediaNode>
                                    </p:audio>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subTnLst>
                                    <p:audio>
                                      <p:cMediaNode>
                                        <p:cTn display="0" masterRel="sameClick">
                                          <p:stCondLst>
                                            <p:cond evt="begin" delay="0">
                                              <p:tn val="25"/>
                                            </p:cond>
                                          </p:stCondLst>
                                          <p:endCondLst>
                                            <p:cond evt="onStopAudio" delay="0">
                                              <p:tgtEl>
                                                <p:sldTgt/>
                                              </p:tgtEl>
                                            </p:cond>
                                          </p:endCondLst>
                                        </p:cTn>
                                        <p:tgtEl>
                                          <p:sndTgt r:embed="rId3" name="laser.wav"/>
                                        </p:tgtEl>
                                      </p:cMediaNode>
                                    </p:audio>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subTnLst>
                                    <p:audio>
                                      <p:cMediaNode>
                                        <p:cTn display="0" masterRel="sameClick">
                                          <p:stCondLst>
                                            <p:cond evt="begin" delay="0">
                                              <p:tn val="30"/>
                                            </p:cond>
                                          </p:stCondLst>
                                          <p:endCondLst>
                                            <p:cond evt="onStopAudio" delay="0">
                                              <p:tgtEl>
                                                <p:sldTgt/>
                                              </p:tgtEl>
                                            </p:cond>
                                          </p:endCondLst>
                                        </p:cTn>
                                        <p:tgtEl>
                                          <p:sndTgt r:embed="rId3" name="laser.wav"/>
                                        </p:tgtEl>
                                      </p:cMediaNode>
                                    </p:audio>
                                  </p:subTnLst>
                                </p:cTn>
                              </p:par>
                            </p:childTnLst>
                          </p:cTn>
                        </p:par>
                      </p:childTnLst>
                    </p:cTn>
                  </p:par>
                </p:childTnLst>
              </p:cTn>
              <p:nextCondLst>
                <p:cond evt="onClick" delay="0">
                  <p:tgtEl>
                    <p:spTgt spid="28"/>
                  </p:tgtEl>
                </p:cond>
              </p:nextCondLst>
            </p:seq>
            <p:seq concurrent="1" nextAc="seek">
              <p:cTn id="33" restart="whenNotActive" fill="hold" evtFilter="cancelBubble" nodeType="interactiveSeq">
                <p:stCondLst>
                  <p:cond evt="onClick" delay="0">
                    <p:tgtEl>
                      <p:spTgt spid="49"/>
                    </p:tgtEl>
                  </p:cond>
                </p:stCondLst>
                <p:endSync evt="end" delay="0">
                  <p:rtn val="all"/>
                </p:endSync>
                <p:childTnLst>
                  <p:par>
                    <p:cTn id="34" fill="hold">
                      <p:stCondLst>
                        <p:cond delay="0"/>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500"/>
                                        <p:tgtEl>
                                          <p:spTgt spid="47"/>
                                        </p:tgtEl>
                                      </p:cBhvr>
                                    </p:animEffect>
                                  </p:childTnLst>
                                  <p:subTnLst>
                                    <p:audio>
                                      <p:cMediaNode>
                                        <p:cTn display="0" masterRel="sameClick">
                                          <p:stCondLst>
                                            <p:cond evt="begin" delay="0">
                                              <p:tn val="36"/>
                                            </p:cond>
                                          </p:stCondLst>
                                          <p:endCondLst>
                                            <p:cond evt="onStopAudio" delay="0">
                                              <p:tgtEl>
                                                <p:sldTgt/>
                                              </p:tgtEl>
                                            </p:cond>
                                          </p:endCondLst>
                                        </p:cTn>
                                        <p:tgtEl>
                                          <p:sndTgt r:embed="rId3" name="laser.wav"/>
                                        </p:tgtEl>
                                      </p:cMediaNode>
                                    </p:audio>
                                  </p:sub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subTnLst>
                                    <p:audio>
                                      <p:cMediaNode>
                                        <p:cTn display="0" masterRel="sameClick">
                                          <p:stCondLst>
                                            <p:cond evt="begin" delay="0">
                                              <p:tn val="41"/>
                                            </p:cond>
                                          </p:stCondLst>
                                          <p:endCondLst>
                                            <p:cond evt="onStopAudio" delay="0">
                                              <p:tgtEl>
                                                <p:sldTgt/>
                                              </p:tgtEl>
                                            </p:cond>
                                          </p:endCondLst>
                                        </p:cTn>
                                        <p:tgtEl>
                                          <p:sndTgt r:embed="rId3" name="laser.wav"/>
                                        </p:tgtEl>
                                      </p:cMediaNode>
                                    </p:audio>
                                  </p:sub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fade">
                                      <p:cBhvr>
                                        <p:cTn id="48" dur="500"/>
                                        <p:tgtEl>
                                          <p:spTgt spid="51"/>
                                        </p:tgtEl>
                                      </p:cBhvr>
                                    </p:animEffect>
                                  </p:childTnLst>
                                  <p:subTnLst>
                                    <p:audio>
                                      <p:cMediaNode>
                                        <p:cTn display="0" masterRel="sameClick">
                                          <p:stCondLst>
                                            <p:cond evt="begin" delay="0">
                                              <p:tn val="46"/>
                                            </p:cond>
                                          </p:stCondLst>
                                          <p:endCondLst>
                                            <p:cond evt="onStopAudio" delay="0">
                                              <p:tgtEl>
                                                <p:sldTgt/>
                                              </p:tgtEl>
                                            </p:cond>
                                          </p:endCondLst>
                                        </p:cTn>
                                        <p:tgtEl>
                                          <p:sndTgt r:embed="rId3" name="laser.wav"/>
                                        </p:tgtEl>
                                      </p:cMediaNode>
                                    </p:audio>
                                  </p:sub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500"/>
                                        <p:tgtEl>
                                          <p:spTgt spid="52"/>
                                        </p:tgtEl>
                                      </p:cBhvr>
                                    </p:animEffect>
                                  </p:childTnLst>
                                  <p:subTnLst>
                                    <p:audio>
                                      <p:cMediaNode>
                                        <p:cTn display="0" masterRel="sameClick">
                                          <p:stCondLst>
                                            <p:cond evt="begin" delay="0">
                                              <p:tn val="51"/>
                                            </p:cond>
                                          </p:stCondLst>
                                          <p:endCondLst>
                                            <p:cond evt="onStopAudio" delay="0">
                                              <p:tgtEl>
                                                <p:sldTgt/>
                                              </p:tgtEl>
                                            </p:cond>
                                          </p:endCondLst>
                                        </p:cTn>
                                        <p:tgtEl>
                                          <p:sndTgt r:embed="rId3" name="laser.wav"/>
                                        </p:tgtEl>
                                      </p:cMediaNode>
                                    </p:audio>
                                  </p:sub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fade">
                                      <p:cBhvr>
                                        <p:cTn id="58" dur="500"/>
                                        <p:tgtEl>
                                          <p:spTgt spid="53"/>
                                        </p:tgtEl>
                                      </p:cBhvr>
                                    </p:animEffect>
                                  </p:childTnLst>
                                  <p:subTnLst>
                                    <p:audio>
                                      <p:cMediaNode>
                                        <p:cTn display="0" masterRel="sameClick">
                                          <p:stCondLst>
                                            <p:cond evt="begin" delay="0">
                                              <p:tn val="56"/>
                                            </p:cond>
                                          </p:stCondLst>
                                          <p:endCondLst>
                                            <p:cond evt="onStopAudio" delay="0">
                                              <p:tgtEl>
                                                <p:sldTgt/>
                                              </p:tgtEl>
                                            </p:cond>
                                          </p:endCondLst>
                                        </p:cTn>
                                        <p:tgtEl>
                                          <p:sndTgt r:embed="rId3" name="laser.wav"/>
                                        </p:tgtEl>
                                      </p:cMediaNode>
                                    </p:audio>
                                  </p:sub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500"/>
                                        <p:tgtEl>
                                          <p:spTgt spid="54"/>
                                        </p:tgtEl>
                                      </p:cBhvr>
                                    </p:animEffect>
                                  </p:childTnLst>
                                  <p:subTnLst>
                                    <p:audio>
                                      <p:cMediaNode>
                                        <p:cTn display="0" masterRel="sameClick">
                                          <p:stCondLst>
                                            <p:cond evt="begin" delay="0">
                                              <p:tn val="61"/>
                                            </p:cond>
                                          </p:stCondLst>
                                          <p:endCondLst>
                                            <p:cond evt="onStopAudio" delay="0">
                                              <p:tgtEl>
                                                <p:sldTgt/>
                                              </p:tgtEl>
                                            </p:cond>
                                          </p:endCondLst>
                                        </p:cTn>
                                        <p:tgtEl>
                                          <p:sndTgt r:embed="rId3" name="laser.wav"/>
                                        </p:tgtEl>
                                      </p:cMediaNode>
                                    </p:audio>
                                  </p:subTnLst>
                                </p:cTn>
                              </p:par>
                            </p:childTnLst>
                          </p:cTn>
                        </p:par>
                      </p:childTnLst>
                    </p:cTn>
                  </p:par>
                </p:childTnLst>
              </p:cTn>
              <p:nextCondLst>
                <p:cond evt="onClick" delay="0">
                  <p:tgtEl>
                    <p:spTgt spid="49"/>
                  </p:tgtEl>
                </p:cond>
              </p:nextCondLst>
            </p:seq>
            <p:seq concurrent="1" nextAc="seek">
              <p:cTn id="64" restart="whenNotActive" fill="hold" evtFilter="cancelBubble" nodeType="interactiveSeq">
                <p:stCondLst>
                  <p:cond evt="onClick" delay="0">
                    <p:tgtEl>
                      <p:spTgt spid="9"/>
                    </p:tgtEl>
                  </p:cond>
                </p:stCondLst>
                <p:endSync evt="end" delay="0">
                  <p:rtn val="all"/>
                </p:endSync>
                <p:childTnLst>
                  <p:par>
                    <p:cTn id="65" fill="hold">
                      <p:stCondLst>
                        <p:cond delay="0"/>
                      </p:stCondLst>
                      <p:childTnLst>
                        <p:par>
                          <p:cTn id="66" fill="hold">
                            <p:stCondLst>
                              <p:cond delay="0"/>
                            </p:stCondLst>
                            <p:childTnLst>
                              <p:par>
                                <p:cTn id="67" presetID="10" presetClass="exit" presetSubtype="0" fill="hold" grpId="0" nodeType="withEffect">
                                  <p:stCondLst>
                                    <p:cond delay="0"/>
                                  </p:stCondLst>
                                  <p:childTnLst>
                                    <p:animEffect transition="out" filter="fade">
                                      <p:cBhvr>
                                        <p:cTn id="68" dur="500"/>
                                        <p:tgtEl>
                                          <p:spTgt spid="63"/>
                                        </p:tgtEl>
                                      </p:cBhvr>
                                    </p:animEffect>
                                    <p:set>
                                      <p:cBhvr>
                                        <p:cTn id="69" dur="1" fill="hold">
                                          <p:stCondLst>
                                            <p:cond delay="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70" restart="whenNotActive" fill="hold" evtFilter="cancelBubble" nodeType="interactiveSeq">
                <p:stCondLst>
                  <p:cond evt="onClick" delay="0">
                    <p:tgtEl>
                      <p:spTgt spid="17"/>
                    </p:tgtEl>
                  </p:cond>
                </p:stCondLst>
                <p:endSync evt="end" delay="0">
                  <p:rtn val="all"/>
                </p:endSync>
                <p:childTnLst>
                  <p:par>
                    <p:cTn id="71" fill="hold">
                      <p:stCondLst>
                        <p:cond delay="0"/>
                      </p:stCondLst>
                      <p:childTnLst>
                        <p:par>
                          <p:cTn id="72" fill="hold">
                            <p:stCondLst>
                              <p:cond delay="0"/>
                            </p:stCondLst>
                            <p:childTnLst>
                              <p:par>
                                <p:cTn id="73" presetID="10" presetClass="exit" presetSubtype="0" fill="hold" grpId="0" nodeType="withEffect">
                                  <p:stCondLst>
                                    <p:cond delay="0"/>
                                  </p:stCondLst>
                                  <p:childTnLst>
                                    <p:animEffect transition="out" filter="fade">
                                      <p:cBhvr>
                                        <p:cTn id="74" dur="500"/>
                                        <p:tgtEl>
                                          <p:spTgt spid="62"/>
                                        </p:tgtEl>
                                      </p:cBhvr>
                                    </p:animEffect>
                                    <p:set>
                                      <p:cBhvr>
                                        <p:cTn id="75" dur="1" fill="hold">
                                          <p:stCondLst>
                                            <p:cond delay="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76" restart="whenNotActive" fill="hold" evtFilter="cancelBubble" nodeType="interactiveSeq">
                <p:stCondLst>
                  <p:cond evt="onClick" delay="0">
                    <p:tgtEl>
                      <p:spTgt spid="25"/>
                    </p:tgtEl>
                  </p:cond>
                </p:stCondLst>
                <p:endSync evt="end" delay="0">
                  <p:rtn val="all"/>
                </p:endSync>
                <p:childTnLst>
                  <p:par>
                    <p:cTn id="77" fill="hold">
                      <p:stCondLst>
                        <p:cond delay="0"/>
                      </p:stCondLst>
                      <p:childTnLst>
                        <p:par>
                          <p:cTn id="78" fill="hold">
                            <p:stCondLst>
                              <p:cond delay="0"/>
                            </p:stCondLst>
                            <p:childTnLst>
                              <p:par>
                                <p:cTn id="79" presetID="10" presetClass="exit" presetSubtype="0" fill="hold" grpId="0" nodeType="withEffect">
                                  <p:stCondLst>
                                    <p:cond delay="0"/>
                                  </p:stCondLst>
                                  <p:childTnLst>
                                    <p:animEffect transition="out" filter="fade">
                                      <p:cBhvr>
                                        <p:cTn id="80" dur="500"/>
                                        <p:tgtEl>
                                          <p:spTgt spid="61"/>
                                        </p:tgtEl>
                                      </p:cBhvr>
                                    </p:animEffect>
                                    <p:set>
                                      <p:cBhvr>
                                        <p:cTn id="81" dur="1" fill="hold">
                                          <p:stCondLst>
                                            <p:cond delay="4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82" restart="whenNotActive" fill="hold" evtFilter="cancelBubble" nodeType="interactiveSeq">
                <p:stCondLst>
                  <p:cond evt="onClick" delay="0">
                    <p:tgtEl>
                      <p:spTgt spid="21"/>
                    </p:tgtEl>
                  </p:cond>
                </p:stCondLst>
                <p:endSync evt="end" delay="0">
                  <p:rtn val="all"/>
                </p:endSync>
                <p:childTnLst>
                  <p:par>
                    <p:cTn id="83" fill="hold">
                      <p:stCondLst>
                        <p:cond delay="0"/>
                      </p:stCondLst>
                      <p:childTnLst>
                        <p:par>
                          <p:cTn id="84" fill="hold">
                            <p:stCondLst>
                              <p:cond delay="0"/>
                            </p:stCondLst>
                            <p:childTnLst>
                              <p:par>
                                <p:cTn id="85" presetID="10" presetClass="exit" presetSubtype="0" fill="hold" grpId="0" nodeType="withEffect">
                                  <p:stCondLst>
                                    <p:cond delay="0"/>
                                  </p:stCondLst>
                                  <p:childTnLst>
                                    <p:animEffect transition="out" filter="fade">
                                      <p:cBhvr>
                                        <p:cTn id="86" dur="500"/>
                                        <p:tgtEl>
                                          <p:spTgt spid="60"/>
                                        </p:tgtEl>
                                      </p:cBhvr>
                                    </p:animEffect>
                                    <p:set>
                                      <p:cBhvr>
                                        <p:cTn id="87"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88" restart="whenNotActive" fill="hold" evtFilter="cancelBubble" nodeType="interactiveSeq">
                <p:stCondLst>
                  <p:cond evt="onClick" delay="0">
                    <p:tgtEl>
                      <p:spTgt spid="12"/>
                    </p:tgtEl>
                  </p:cond>
                </p:stCondLst>
                <p:endSync evt="end" delay="0">
                  <p:rtn val="all"/>
                </p:endSync>
                <p:childTnLst>
                  <p:par>
                    <p:cTn id="89" fill="hold">
                      <p:stCondLst>
                        <p:cond delay="0"/>
                      </p:stCondLst>
                      <p:childTnLst>
                        <p:par>
                          <p:cTn id="90" fill="hold">
                            <p:stCondLst>
                              <p:cond delay="0"/>
                            </p:stCondLst>
                            <p:childTnLst>
                              <p:par>
                                <p:cTn id="91" presetID="26" presetClass="emph" presetSubtype="0" fill="hold" nodeType="clickEffect">
                                  <p:stCondLst>
                                    <p:cond delay="0"/>
                                  </p:stCondLst>
                                  <p:childTnLst>
                                    <p:animEffect transition="out" filter="fade">
                                      <p:cBhvr>
                                        <p:cTn id="92" dur="500" tmFilter="0, 0; .2, .5; .8, .5; 1, 0"/>
                                        <p:tgtEl>
                                          <p:spTgt spid="12"/>
                                        </p:tgtEl>
                                      </p:cBhvr>
                                    </p:animEffect>
                                    <p:animScale>
                                      <p:cBhvr>
                                        <p:cTn id="93" dur="250" autoRev="1" fill="hold"/>
                                        <p:tgtEl>
                                          <p:spTgt spid="12"/>
                                        </p:tgtEl>
                                      </p:cBhvr>
                                      <p:by x="105000" y="105000"/>
                                    </p:animScale>
                                  </p:childTnLst>
                                </p:cTn>
                              </p:par>
                              <p:par>
                                <p:cTn id="94" presetID="23" presetClass="entr" presetSubtype="32" fill="hold" grpId="0" nodeType="withEffect">
                                  <p:stCondLst>
                                    <p:cond delay="0"/>
                                  </p:stCondLst>
                                  <p:childTnLst>
                                    <p:set>
                                      <p:cBhvr>
                                        <p:cTn id="95" dur="1" fill="hold">
                                          <p:stCondLst>
                                            <p:cond delay="0"/>
                                          </p:stCondLst>
                                        </p:cTn>
                                        <p:tgtEl>
                                          <p:spTgt spid="8"/>
                                        </p:tgtEl>
                                        <p:attrNameLst>
                                          <p:attrName>style.visibility</p:attrName>
                                        </p:attrNameLst>
                                      </p:cBhvr>
                                      <p:to>
                                        <p:strVal val="visible"/>
                                      </p:to>
                                    </p:set>
                                    <p:anim calcmode="lin" valueType="num">
                                      <p:cBhvr>
                                        <p:cTn id="96" dur="500" fill="hold"/>
                                        <p:tgtEl>
                                          <p:spTgt spid="8"/>
                                        </p:tgtEl>
                                        <p:attrNameLst>
                                          <p:attrName>ppt_w</p:attrName>
                                        </p:attrNameLst>
                                      </p:cBhvr>
                                      <p:tavLst>
                                        <p:tav tm="0">
                                          <p:val>
                                            <p:strVal val="4*#ppt_w"/>
                                          </p:val>
                                        </p:tav>
                                        <p:tav tm="100000">
                                          <p:val>
                                            <p:strVal val="#ppt_w"/>
                                          </p:val>
                                        </p:tav>
                                      </p:tavLst>
                                    </p:anim>
                                    <p:anim calcmode="lin" valueType="num">
                                      <p:cBhvr>
                                        <p:cTn id="97" dur="500" fill="hold"/>
                                        <p:tgtEl>
                                          <p:spTgt spid="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4"/>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2"/>
                  </p:tgtEl>
                </p:cond>
              </p:nextCondLst>
            </p:seq>
            <p:seq concurrent="1" nextAc="seek">
              <p:cTn id="98" restart="whenNotActive" fill="hold" evtFilter="cancelBubble" nodeType="interactiveSeq">
                <p:stCondLst>
                  <p:cond evt="onClick" delay="0">
                    <p:tgtEl>
                      <p:spTgt spid="59"/>
                    </p:tgtEl>
                  </p:cond>
                </p:stCondLst>
                <p:endSync evt="end" delay="0">
                  <p:rtn val="all"/>
                </p:endSync>
                <p:childTnLst>
                  <p:par>
                    <p:cTn id="99" fill="hold">
                      <p:stCondLst>
                        <p:cond delay="0"/>
                      </p:stCondLst>
                      <p:childTnLst>
                        <p:par>
                          <p:cTn id="100" fill="hold">
                            <p:stCondLst>
                              <p:cond delay="0"/>
                            </p:stCondLst>
                            <p:childTnLst>
                              <p:par>
                                <p:cTn id="101" presetID="26" presetClass="emph" presetSubtype="0" fill="hold" nodeType="clickEffect">
                                  <p:stCondLst>
                                    <p:cond delay="0"/>
                                  </p:stCondLst>
                                  <p:childTnLst>
                                    <p:animEffect transition="out" filter="fade">
                                      <p:cBhvr>
                                        <p:cTn id="102" dur="500" tmFilter="0, 0; .2, .5; .8, .5; 1, 0"/>
                                        <p:tgtEl>
                                          <p:spTgt spid="59"/>
                                        </p:tgtEl>
                                      </p:cBhvr>
                                    </p:animEffect>
                                    <p:animScale>
                                      <p:cBhvr>
                                        <p:cTn id="103" dur="250" autoRev="1" fill="hold"/>
                                        <p:tgtEl>
                                          <p:spTgt spid="59"/>
                                        </p:tgtEl>
                                      </p:cBhvr>
                                      <p:by x="105000" y="105000"/>
                                    </p:animScale>
                                  </p:childTnLst>
                                </p:cTn>
                              </p:par>
                              <p:par>
                                <p:cTn id="104" presetID="23" presetClass="entr" presetSubtype="32" fill="hold" nodeType="withEffect">
                                  <p:stCondLst>
                                    <p:cond delay="0"/>
                                  </p:stCondLst>
                                  <p:childTnLst>
                                    <p:set>
                                      <p:cBhvr>
                                        <p:cTn id="105" dur="1" fill="hold">
                                          <p:stCondLst>
                                            <p:cond delay="0"/>
                                          </p:stCondLst>
                                        </p:cTn>
                                        <p:tgtEl>
                                          <p:spTgt spid="70"/>
                                        </p:tgtEl>
                                        <p:attrNameLst>
                                          <p:attrName>style.visibility</p:attrName>
                                        </p:attrNameLst>
                                      </p:cBhvr>
                                      <p:to>
                                        <p:strVal val="visible"/>
                                      </p:to>
                                    </p:set>
                                    <p:anim calcmode="lin" valueType="num">
                                      <p:cBhvr>
                                        <p:cTn id="106" dur="500" fill="hold"/>
                                        <p:tgtEl>
                                          <p:spTgt spid="70"/>
                                        </p:tgtEl>
                                        <p:attrNameLst>
                                          <p:attrName>ppt_w</p:attrName>
                                        </p:attrNameLst>
                                      </p:cBhvr>
                                      <p:tavLst>
                                        <p:tav tm="0">
                                          <p:val>
                                            <p:strVal val="4*#ppt_w"/>
                                          </p:val>
                                        </p:tav>
                                        <p:tav tm="100000">
                                          <p:val>
                                            <p:strVal val="#ppt_w"/>
                                          </p:val>
                                        </p:tav>
                                      </p:tavLst>
                                    </p:anim>
                                    <p:anim calcmode="lin" valueType="num">
                                      <p:cBhvr>
                                        <p:cTn id="107" dur="500" fill="hold"/>
                                        <p:tgtEl>
                                          <p:spTgt spid="70"/>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104"/>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59"/>
                  </p:tgtEl>
                </p:cond>
              </p:nextCondLst>
            </p:seq>
          </p:childTnLst>
        </p:cTn>
      </p:par>
    </p:tnLst>
    <p:bldLst>
      <p:bldP spid="27" grpId="0" animBg="1"/>
      <p:bldP spid="31" grpId="0" animBg="1"/>
      <p:bldP spid="32" grpId="0" animBg="1"/>
      <p:bldP spid="33" grpId="0" animBg="1"/>
      <p:bldP spid="34" grpId="0" animBg="1"/>
      <p:bldP spid="35" grpId="0" animBg="1"/>
      <p:bldP spid="63" grpId="0" animBg="1"/>
      <p:bldP spid="62" grpId="0" animBg="1"/>
      <p:bldP spid="60" grpId="0" animBg="1"/>
      <p:bldP spid="61" grpId="0" animBg="1"/>
      <p:bldP spid="47" grpId="0" animBg="1"/>
      <p:bldP spid="50" grpId="0" animBg="1"/>
      <p:bldP spid="51" grpId="0" animBg="1"/>
      <p:bldP spid="52" grpId="0" animBg="1"/>
      <p:bldP spid="53" grpId="0" animBg="1"/>
      <p:bldP spid="54" grpId="0" animBg="1"/>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411AB175-5CFC-8763-A526-947DBC8643A3}"/>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Freeform: Shape 2">
            <a:extLst>
              <a:ext uri="{FF2B5EF4-FFF2-40B4-BE49-F238E27FC236}">
                <a16:creationId xmlns:a16="http://schemas.microsoft.com/office/drawing/2014/main" id="{51B686B3-9BCA-60F6-CA8F-E3FD524C26C9}"/>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0482673" y="622335"/>
            <a:ext cx="1589852" cy="1545336"/>
          </a:xfrm>
          <a:prstGeom prst="rect">
            <a:avLst/>
          </a:prstGeom>
        </p:spPr>
      </p:pic>
      <p:sp>
        <p:nvSpPr>
          <p:cNvPr id="11" name="Arrow: Pentagon 10">
            <a:hlinkClick r:id="rId6"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UTM Avo" panose="02040603050506020204" pitchFamily="18" charset="0"/>
                <a:ea typeface="+mn-ea"/>
                <a:cs typeface="Times New Roman" panose="02020603050405020304" pitchFamily="18" charset="0"/>
              </a:rPr>
              <a:t>GO HOME</a:t>
            </a:r>
          </a:p>
        </p:txBody>
      </p:sp>
      <p:grpSp>
        <p:nvGrpSpPr>
          <p:cNvPr id="21" name="Group 20">
            <a:extLst>
              <a:ext uri="{FF2B5EF4-FFF2-40B4-BE49-F238E27FC236}">
                <a16:creationId xmlns:a16="http://schemas.microsoft.com/office/drawing/2014/main" id="{55FA34DF-6CAA-11D0-EF20-2043BA07A0E8}"/>
              </a:ext>
            </a:extLst>
          </p:cNvPr>
          <p:cNvGrpSpPr/>
          <p:nvPr/>
        </p:nvGrpSpPr>
        <p:grpSpPr>
          <a:xfrm>
            <a:off x="914401" y="296195"/>
            <a:ext cx="10237494" cy="2016846"/>
            <a:chOff x="313163" y="231911"/>
            <a:chExt cx="11502886" cy="2054087"/>
          </a:xfrm>
        </p:grpSpPr>
        <p:sp>
          <p:nvSpPr>
            <p:cNvPr id="22" name="Rectangle: Diagonal Corners Snipped 21">
              <a:extLst>
                <a:ext uri="{FF2B5EF4-FFF2-40B4-BE49-F238E27FC236}">
                  <a16:creationId xmlns:a16="http://schemas.microsoft.com/office/drawing/2014/main" id="{A2FF42D2-A190-42ED-9BE3-2C5000C0FB1F}"/>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3" name="TextBox 22">
              <a:extLst>
                <a:ext uri="{FF2B5EF4-FFF2-40B4-BE49-F238E27FC236}">
                  <a16:creationId xmlns:a16="http://schemas.microsoft.com/office/drawing/2014/main" id="{29BFE608-3D23-0758-35C8-1621DFFD7717}"/>
                </a:ext>
              </a:extLst>
            </p:cNvPr>
            <p:cNvSpPr txBox="1"/>
            <p:nvPr/>
          </p:nvSpPr>
          <p:spPr>
            <a:xfrm>
              <a:off x="711692" y="351224"/>
              <a:ext cx="10705829" cy="1786720"/>
            </a:xfrm>
            <a:prstGeom prst="rect">
              <a:avLst/>
            </a:prstGeom>
            <a:noFill/>
          </p:spPr>
          <p:txBody>
            <a:bodyPr wrap="square" rtlCol="0">
              <a:spAutoFit/>
            </a:bodyPr>
            <a:lstStyle/>
            <a:p>
              <a:pPr lvl="0" algn="ctr">
                <a:buClrTx/>
              </a:pPr>
              <a:r>
                <a:rPr lang="vi-VN" sz="3600" kern="1200">
                  <a:solidFill>
                    <a:prstClr val="black"/>
                  </a:solidFill>
                  <a:latin typeface="UTM Avo" panose="02040603050506020204" pitchFamily="18" charset="0"/>
                  <a:ea typeface="+mn-ea"/>
                  <a:cs typeface="+mn-cs"/>
                </a:rPr>
                <a:t> Khi tiến hành xây dựng khóa lưỡng phân để phân loại một nhóm sinh vật cần tuân thủ theo nguyên tắc nào?</a:t>
              </a:r>
              <a:endPar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nvGrpSpPr>
          <p:cNvPr id="24" name="Group 23">
            <a:extLst>
              <a:ext uri="{FF2B5EF4-FFF2-40B4-BE49-F238E27FC236}">
                <a16:creationId xmlns:a16="http://schemas.microsoft.com/office/drawing/2014/main" id="{182C3EF7-F8ED-3357-87C6-19ACB13B8CD2}"/>
              </a:ext>
            </a:extLst>
          </p:cNvPr>
          <p:cNvGrpSpPr/>
          <p:nvPr/>
        </p:nvGrpSpPr>
        <p:grpSpPr>
          <a:xfrm>
            <a:off x="927464" y="2497522"/>
            <a:ext cx="8151222" cy="1242223"/>
            <a:chOff x="689113" y="2497522"/>
            <a:chExt cx="7354957" cy="1242223"/>
          </a:xfrm>
        </p:grpSpPr>
        <p:sp>
          <p:nvSpPr>
            <p:cNvPr id="25" name="Rectangle: Diagonal Corners Snipped 24">
              <a:extLst>
                <a:ext uri="{FF2B5EF4-FFF2-40B4-BE49-F238E27FC236}">
                  <a16:creationId xmlns:a16="http://schemas.microsoft.com/office/drawing/2014/main" id="{0AD061B6-9A27-EDB5-0D42-6C889A9C88F8}"/>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26" name="TextBox 25">
              <a:extLst>
                <a:ext uri="{FF2B5EF4-FFF2-40B4-BE49-F238E27FC236}">
                  <a16:creationId xmlns:a16="http://schemas.microsoft.com/office/drawing/2014/main" id="{34C5E7B8-894D-8857-DA5B-C38571CFC851}"/>
                </a:ext>
              </a:extLst>
            </p:cNvPr>
            <p:cNvSpPr txBox="1"/>
            <p:nvPr/>
          </p:nvSpPr>
          <p:spPr>
            <a:xfrm>
              <a:off x="914400" y="2539416"/>
              <a:ext cx="6913735" cy="1200329"/>
            </a:xfrm>
            <a:prstGeom prst="rect">
              <a:avLst/>
            </a:prstGeom>
            <a:noFill/>
          </p:spPr>
          <p:txBody>
            <a:bodyPr wrap="square" rtlCol="0">
              <a:spAutoFit/>
            </a:bodyPr>
            <a:lstStyle/>
            <a:p>
              <a:pPr lvl="0">
                <a:buClrTx/>
              </a:pPr>
              <a:r>
                <a:rPr lang="en-US" sz="2400" kern="1200">
                  <a:solidFill>
                    <a:prstClr val="white"/>
                  </a:solidFill>
                  <a:latin typeface="UTM Avo" panose="02040603050506020204" pitchFamily="18" charset="0"/>
                  <a:ea typeface="+mn-ea"/>
                  <a:cs typeface="+mn-cs"/>
                </a:rPr>
                <a:t>A. Từ một tập hợp sinh vật ban đầu tách thành hai nhóm có những đặc điểm đối lập nhau.</a:t>
              </a:r>
              <a:endPar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27" name="Group 26">
            <a:extLst>
              <a:ext uri="{FF2B5EF4-FFF2-40B4-BE49-F238E27FC236}">
                <a16:creationId xmlns:a16="http://schemas.microsoft.com/office/drawing/2014/main" id="{BAE8B35F-D3D8-8B2F-942A-50B09253AC86}"/>
              </a:ext>
            </a:extLst>
          </p:cNvPr>
          <p:cNvGrpSpPr/>
          <p:nvPr/>
        </p:nvGrpSpPr>
        <p:grpSpPr>
          <a:xfrm>
            <a:off x="927464" y="3567637"/>
            <a:ext cx="8151222" cy="918222"/>
            <a:chOff x="689113" y="3567637"/>
            <a:chExt cx="7354957" cy="918222"/>
          </a:xfrm>
        </p:grpSpPr>
        <p:sp>
          <p:nvSpPr>
            <p:cNvPr id="28" name="Rectangle: Diagonal Corners Snipped 27">
              <a:extLst>
                <a:ext uri="{FF2B5EF4-FFF2-40B4-BE49-F238E27FC236}">
                  <a16:creationId xmlns:a16="http://schemas.microsoft.com/office/drawing/2014/main" id="{F9057D51-71C2-C9C2-305C-B2B278C09BBC}"/>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29" name="TextBox 28">
              <a:extLst>
                <a:ext uri="{FF2B5EF4-FFF2-40B4-BE49-F238E27FC236}">
                  <a16:creationId xmlns:a16="http://schemas.microsoft.com/office/drawing/2014/main" id="{E42E6BB7-4BDF-2E45-B432-F9389688E980}"/>
                </a:ext>
              </a:extLst>
            </p:cNvPr>
            <p:cNvSpPr txBox="1"/>
            <p:nvPr/>
          </p:nvSpPr>
          <p:spPr>
            <a:xfrm>
              <a:off x="914400" y="3618518"/>
              <a:ext cx="6677843" cy="830997"/>
            </a:xfrm>
            <a:prstGeom prst="rect">
              <a:avLst/>
            </a:prstGeom>
            <a:noFill/>
          </p:spPr>
          <p:txBody>
            <a:bodyPr wrap="square" rtlCol="0">
              <a:spAutoFit/>
            </a:bodyPr>
            <a:lstStyle/>
            <a:p>
              <a:pPr lvl="0">
                <a:buClrTx/>
              </a:pPr>
              <a:r>
                <a:rPr lang="vi-VN" sz="2400" kern="1200">
                  <a:solidFill>
                    <a:prstClr val="white"/>
                  </a:solidFill>
                  <a:latin typeface="UTM Avo" panose="02040603050506020204" pitchFamily="18" charset="0"/>
                  <a:ea typeface="+mn-ea"/>
                  <a:cs typeface="+mn-cs"/>
                </a:rPr>
                <a:t>B. Từ một tập hợp sinh vật ban đầu tách thành hai nhóm có cơ quan di chuyển khác nhau.</a:t>
              </a:r>
              <a:endPar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30" name="Group 29">
            <a:extLst>
              <a:ext uri="{FF2B5EF4-FFF2-40B4-BE49-F238E27FC236}">
                <a16:creationId xmlns:a16="http://schemas.microsoft.com/office/drawing/2014/main" id="{B4919C62-364E-63CC-EB4E-55B3B4141953}"/>
              </a:ext>
            </a:extLst>
          </p:cNvPr>
          <p:cNvGrpSpPr/>
          <p:nvPr/>
        </p:nvGrpSpPr>
        <p:grpSpPr>
          <a:xfrm>
            <a:off x="927464" y="4637752"/>
            <a:ext cx="8151222" cy="918222"/>
            <a:chOff x="689113" y="4637752"/>
            <a:chExt cx="7354957" cy="918222"/>
          </a:xfrm>
        </p:grpSpPr>
        <p:sp>
          <p:nvSpPr>
            <p:cNvPr id="31" name="Rectangle: Diagonal Corners Snipped 30">
              <a:extLst>
                <a:ext uri="{FF2B5EF4-FFF2-40B4-BE49-F238E27FC236}">
                  <a16:creationId xmlns:a16="http://schemas.microsoft.com/office/drawing/2014/main" id="{A5BA0E6A-43C1-D946-30C6-59D6E1D7D7BB}"/>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32" name="TextBox 31">
              <a:extLst>
                <a:ext uri="{FF2B5EF4-FFF2-40B4-BE49-F238E27FC236}">
                  <a16:creationId xmlns:a16="http://schemas.microsoft.com/office/drawing/2014/main" id="{E5B7CD02-7005-4A90-B984-F1B9E4D44451}"/>
                </a:ext>
              </a:extLst>
            </p:cNvPr>
            <p:cNvSpPr txBox="1"/>
            <p:nvPr/>
          </p:nvSpPr>
          <p:spPr>
            <a:xfrm>
              <a:off x="914400" y="4703943"/>
              <a:ext cx="6913735" cy="830997"/>
            </a:xfrm>
            <a:prstGeom prst="rect">
              <a:avLst/>
            </a:prstGeom>
            <a:noFill/>
          </p:spPr>
          <p:txBody>
            <a:bodyPr wrap="square" rtlCol="0">
              <a:spAutoFit/>
            </a:bodyPr>
            <a:lstStyle/>
            <a:p>
              <a:pPr lvl="0">
                <a:buClrTx/>
              </a:pPr>
              <a:r>
                <a:rPr lang="vi-VN" sz="2400" kern="1200">
                  <a:solidFill>
                    <a:prstClr val="white"/>
                  </a:solidFill>
                  <a:latin typeface="UTM Avo" panose="02040603050506020204" pitchFamily="18" charset="0"/>
                  <a:ea typeface="+mn-ea"/>
                  <a:cs typeface="+mn-cs"/>
                </a:rPr>
                <a:t>C. Từ một tập hợp sinh vật ban đầu tách thành hai nhóm có môi trường sống khác nhau.</a:t>
              </a:r>
              <a:endPar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33" name="Group 32">
            <a:extLst>
              <a:ext uri="{FF2B5EF4-FFF2-40B4-BE49-F238E27FC236}">
                <a16:creationId xmlns:a16="http://schemas.microsoft.com/office/drawing/2014/main" id="{58777609-A6B9-DAC5-00B6-B8DBEC4D5BC0}"/>
              </a:ext>
            </a:extLst>
          </p:cNvPr>
          <p:cNvGrpSpPr/>
          <p:nvPr/>
        </p:nvGrpSpPr>
        <p:grpSpPr>
          <a:xfrm>
            <a:off x="927464" y="5707867"/>
            <a:ext cx="8151222" cy="918222"/>
            <a:chOff x="689113" y="5707867"/>
            <a:chExt cx="7354957" cy="918222"/>
          </a:xfrm>
        </p:grpSpPr>
        <p:sp>
          <p:nvSpPr>
            <p:cNvPr id="34" name="Rectangle: Diagonal Corners Snipped 33">
              <a:extLst>
                <a:ext uri="{FF2B5EF4-FFF2-40B4-BE49-F238E27FC236}">
                  <a16:creationId xmlns:a16="http://schemas.microsoft.com/office/drawing/2014/main" id="{AF886E4F-1320-9C76-4456-4C07653D28BE}"/>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35" name="TextBox 34">
              <a:extLst>
                <a:ext uri="{FF2B5EF4-FFF2-40B4-BE49-F238E27FC236}">
                  <a16:creationId xmlns:a16="http://schemas.microsoft.com/office/drawing/2014/main" id="{7F8324DB-F15B-81F7-5060-D38E4EEF21CC}"/>
                </a:ext>
              </a:extLst>
            </p:cNvPr>
            <p:cNvSpPr txBox="1"/>
            <p:nvPr/>
          </p:nvSpPr>
          <p:spPr>
            <a:xfrm>
              <a:off x="914400" y="5732400"/>
              <a:ext cx="6677843" cy="830997"/>
            </a:xfrm>
            <a:prstGeom prst="rect">
              <a:avLst/>
            </a:prstGeom>
            <a:noFill/>
          </p:spPr>
          <p:txBody>
            <a:bodyPr wrap="square" rtlCol="0">
              <a:spAutoFit/>
            </a:bodyPr>
            <a:lstStyle/>
            <a:p>
              <a:pPr lvl="0">
                <a:buClrTx/>
              </a:pPr>
              <a:r>
                <a:rPr lang="vi-VN" sz="2400" kern="1200">
                  <a:solidFill>
                    <a:prstClr val="white"/>
                  </a:solidFill>
                  <a:latin typeface="UTM Avo" panose="02040603050506020204" pitchFamily="18" charset="0"/>
                  <a:ea typeface="+mn-ea"/>
                  <a:cs typeface="+mn-cs"/>
                </a:rPr>
                <a:t>D. Từ một tập hợp sinh vật ban đầu tách thành hai nhóm có kiểu dinh dưỡng khác nhau.</a:t>
              </a:r>
              <a:endPar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pic>
        <p:nvPicPr>
          <p:cNvPr id="4" name="Picture 3">
            <a:extLst>
              <a:ext uri="{FF2B5EF4-FFF2-40B4-BE49-F238E27FC236}">
                <a16:creationId xmlns:a16="http://schemas.microsoft.com/office/drawing/2014/main" id="{D5B7D39C-F430-61F1-E1A3-88B768025B19}"/>
              </a:ext>
            </a:extLst>
          </p:cNvPr>
          <p:cNvPicPr>
            <a:picLocks noChangeAspect="1"/>
          </p:cNvPicPr>
          <p:nvPr/>
        </p:nvPicPr>
        <p:blipFill>
          <a:blip r:embed="rId7"/>
          <a:stretch>
            <a:fillRect/>
          </a:stretch>
        </p:blipFill>
        <p:spPr>
          <a:xfrm>
            <a:off x="11582400" y="2560"/>
            <a:ext cx="609600" cy="679750"/>
          </a:xfrm>
          <a:prstGeom prst="rect">
            <a:avLst/>
          </a:prstGeom>
          <a:solidFill>
            <a:schemeClr val="bg1"/>
          </a:solidFill>
        </p:spPr>
      </p:pic>
    </p:spTree>
    <p:extLst>
      <p:ext uri="{BB962C8B-B14F-4D97-AF65-F5344CB8AC3E}">
        <p14:creationId xmlns:p14="http://schemas.microsoft.com/office/powerpoint/2010/main" val="34230275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4"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 calcmode="lin" valueType="num">
                                      <p:cBhvr additive="base">
                                        <p:cTn id="10" dur="500" fill="hold"/>
                                        <p:tgtEl>
                                          <p:spTgt spid="30"/>
                                        </p:tgtEl>
                                        <p:attrNameLst>
                                          <p:attrName>ppt_x</p:attrName>
                                        </p:attrNameLst>
                                      </p:cBhvr>
                                      <p:tavLst>
                                        <p:tav tm="0">
                                          <p:val>
                                            <p:strVal val="#ppt_x"/>
                                          </p:val>
                                        </p:tav>
                                        <p:tav tm="100000">
                                          <p:val>
                                            <p:strVal val="#ppt_x"/>
                                          </p:val>
                                        </p:tav>
                                      </p:tavLst>
                                    </p:anim>
                                    <p:anim calcmode="lin" valueType="num">
                                      <p:cBhvr additive="base">
                                        <p:cTn id="11" dur="500" fill="hold"/>
                                        <p:tgtEl>
                                          <p:spTgt spid="30"/>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600" fill="hold"/>
                                        <p:tgtEl>
                                          <p:spTgt spid="33"/>
                                        </p:tgtEl>
                                        <p:attrNameLst>
                                          <p:attrName>ppt_x</p:attrName>
                                        </p:attrNameLst>
                                      </p:cBhvr>
                                      <p:tavLst>
                                        <p:tav tm="0">
                                          <p:val>
                                            <p:strVal val="#ppt_x"/>
                                          </p:val>
                                        </p:tav>
                                        <p:tav tm="100000">
                                          <p:val>
                                            <p:strVal val="#ppt_x"/>
                                          </p:val>
                                        </p:tav>
                                      </p:tavLst>
                                    </p:anim>
                                    <p:anim calcmode="lin" valueType="num">
                                      <p:cBhvr additive="base">
                                        <p:cTn id="15" dur="600" fill="hold"/>
                                        <p:tgtEl>
                                          <p:spTgt spid="33"/>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ppt_x"/>
                                          </p:val>
                                        </p:tav>
                                        <p:tav tm="100000">
                                          <p:val>
                                            <p:strVal val="#ppt_x"/>
                                          </p:val>
                                        </p:tav>
                                      </p:tavLst>
                                    </p:anim>
                                    <p:anim calcmode="lin" valueType="num">
                                      <p:cBhvr additive="base">
                                        <p:cTn id="19" dur="500" fill="hold"/>
                                        <p:tgtEl>
                                          <p:spTgt spid="24"/>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ppt_x"/>
                                          </p:val>
                                        </p:tav>
                                        <p:tav tm="100000">
                                          <p:val>
                                            <p:strVal val="#ppt_x"/>
                                          </p:val>
                                        </p:tav>
                                      </p:tavLst>
                                    </p:anim>
                                    <p:anim calcmode="lin" valueType="num">
                                      <p:cBhvr additive="base">
                                        <p:cTn id="23" dur="500" fill="hold"/>
                                        <p:tgtEl>
                                          <p:spTgt spid="27"/>
                                        </p:tgtEl>
                                        <p:attrNameLst>
                                          <p:attrName>ppt_y</p:attrName>
                                        </p:attrNameLst>
                                      </p:cBhvr>
                                      <p:tavLst>
                                        <p:tav tm="0">
                                          <p:val>
                                            <p:strVal val="1+#ppt_h/2"/>
                                          </p:val>
                                        </p:tav>
                                        <p:tav tm="100000">
                                          <p:val>
                                            <p:strVal val="#ppt_y"/>
                                          </p:val>
                                        </p:tav>
                                      </p:tavLst>
                                    </p:anim>
                                  </p:childTnLst>
                                </p:cTn>
                              </p:par>
                              <p:par>
                                <p:cTn id="24" presetID="26" presetClass="emph" presetSubtype="0" fill="hold" nodeType="withEffect">
                                  <p:stCondLst>
                                    <p:cond delay="0"/>
                                  </p:stCondLst>
                                  <p:childTnLst>
                                    <p:animEffect transition="out" filter="fade">
                                      <p:cBhvr>
                                        <p:cTn id="25" dur="500" tmFilter="0, 0; .2, .5; .8, .5; 1, 0"/>
                                        <p:tgtEl>
                                          <p:spTgt spid="10"/>
                                        </p:tgtEl>
                                      </p:cBhvr>
                                    </p:animEffect>
                                    <p:animScale>
                                      <p:cBhvr>
                                        <p:cTn id="26"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30"/>
                    </p:tgtEl>
                  </p:cond>
                </p:stCondLst>
                <p:endSync evt="end" delay="0">
                  <p:rtn val="all"/>
                </p:endSync>
                <p:childTnLst>
                  <p:par>
                    <p:cTn id="28" fill="hold">
                      <p:stCondLst>
                        <p:cond delay="0"/>
                      </p:stCondLst>
                      <p:childTnLst>
                        <p:par>
                          <p:cTn id="29" fill="hold">
                            <p:stCondLst>
                              <p:cond delay="0"/>
                            </p:stCondLst>
                            <p:childTnLst>
                              <p:par>
                                <p:cTn id="30" presetID="9" presetClass="emph" presetSubtype="0" nodeType="clickEffect">
                                  <p:stCondLst>
                                    <p:cond delay="0"/>
                                  </p:stCondLst>
                                  <p:childTnLst>
                                    <p:set>
                                      <p:cBhvr>
                                        <p:cTn id="31" dur="indefinite"/>
                                        <p:tgtEl>
                                          <p:spTgt spid="30"/>
                                        </p:tgtEl>
                                        <p:attrNameLst>
                                          <p:attrName>style.opacity</p:attrName>
                                        </p:attrNameLst>
                                      </p:cBhvr>
                                      <p:to>
                                        <p:strVal val="0.5"/>
                                      </p:to>
                                    </p:set>
                                    <p:animEffect filter="image" prLst="opacity: 0.5">
                                      <p:cBhvr rctx="IE">
                                        <p:cTn id="32" dur="indefinite"/>
                                        <p:tgtEl>
                                          <p:spTgt spid="30"/>
                                        </p:tgtEl>
                                      </p:cBhvr>
                                    </p:animEffect>
                                  </p:childTnLst>
                                  <p:subTnLst>
                                    <p:audio>
                                      <p:cMediaNode>
                                        <p:cTn display="0" masterRel="sameClick">
                                          <p:stCondLst>
                                            <p:cond evt="begin" delay="0">
                                              <p:tn val="30"/>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30"/>
                  </p:tgtEl>
                </p:cond>
              </p:nextCondLst>
            </p:seq>
            <p:seq concurrent="1" nextAc="seek">
              <p:cTn id="33" restart="whenNotActive" fill="hold" evtFilter="cancelBubble" nodeType="interactiveSeq">
                <p:stCondLst>
                  <p:cond evt="onClick" delay="0">
                    <p:tgtEl>
                      <p:spTgt spid="33"/>
                    </p:tgtEl>
                  </p:cond>
                </p:stCondLst>
                <p:endSync evt="end" delay="0">
                  <p:rtn val="all"/>
                </p:endSync>
                <p:childTnLst>
                  <p:par>
                    <p:cTn id="34" fill="hold">
                      <p:stCondLst>
                        <p:cond delay="0"/>
                      </p:stCondLst>
                      <p:childTnLst>
                        <p:par>
                          <p:cTn id="35" fill="hold">
                            <p:stCondLst>
                              <p:cond delay="0"/>
                            </p:stCondLst>
                            <p:childTnLst>
                              <p:par>
                                <p:cTn id="36" presetID="9" presetClass="emph" presetSubtype="0" nodeType="clickEffect">
                                  <p:stCondLst>
                                    <p:cond delay="0"/>
                                  </p:stCondLst>
                                  <p:childTnLst>
                                    <p:set>
                                      <p:cBhvr>
                                        <p:cTn id="37" dur="indefinite"/>
                                        <p:tgtEl>
                                          <p:spTgt spid="33"/>
                                        </p:tgtEl>
                                        <p:attrNameLst>
                                          <p:attrName>style.opacity</p:attrName>
                                        </p:attrNameLst>
                                      </p:cBhvr>
                                      <p:to>
                                        <p:strVal val="0.5"/>
                                      </p:to>
                                    </p:set>
                                    <p:animEffect filter="image" prLst="opacity: 0.5">
                                      <p:cBhvr rctx="IE">
                                        <p:cTn id="38" dur="indefinite"/>
                                        <p:tgtEl>
                                          <p:spTgt spid="33"/>
                                        </p:tgtEl>
                                      </p:cBhvr>
                                    </p:animEffect>
                                  </p:childTnLst>
                                  <p:subTnLst>
                                    <p:audio>
                                      <p:cMediaNode>
                                        <p:cTn display="0" masterRel="sameClick">
                                          <p:stCondLst>
                                            <p:cond evt="begin" delay="0">
                                              <p:tn val="36"/>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33"/>
                  </p:tgtEl>
                </p:cond>
              </p:nextCondLst>
            </p:seq>
            <p:seq concurrent="1" nextAc="seek">
              <p:cTn id="39" restart="whenNotActive" fill="hold" evtFilter="cancelBubble" nodeType="interactiveSeq">
                <p:stCondLst>
                  <p:cond evt="onClick" delay="0">
                    <p:tgtEl>
                      <p:spTgt spid="24"/>
                    </p:tgtEl>
                  </p:cond>
                </p:stCondLst>
                <p:endSync evt="end" delay="0">
                  <p:rtn val="all"/>
                </p:endSync>
                <p:childTnLst>
                  <p:par>
                    <p:cTn id="40" fill="hold">
                      <p:stCondLst>
                        <p:cond delay="0"/>
                      </p:stCondLst>
                      <p:childTnLst>
                        <p:par>
                          <p:cTn id="41" fill="hold">
                            <p:stCondLst>
                              <p:cond delay="0"/>
                            </p:stCondLst>
                            <p:childTnLst>
                              <p:par>
                                <p:cTn id="42" presetID="32" presetClass="emph" presetSubtype="0" fill="hold" nodeType="clickEffect">
                                  <p:stCondLst>
                                    <p:cond delay="0"/>
                                  </p:stCondLst>
                                  <p:childTnLst>
                                    <p:animRot by="120000">
                                      <p:cBhvr>
                                        <p:cTn id="43" dur="100" fill="hold">
                                          <p:stCondLst>
                                            <p:cond delay="0"/>
                                          </p:stCondLst>
                                        </p:cTn>
                                        <p:tgtEl>
                                          <p:spTgt spid="24"/>
                                        </p:tgtEl>
                                        <p:attrNameLst>
                                          <p:attrName>r</p:attrName>
                                        </p:attrNameLst>
                                      </p:cBhvr>
                                    </p:animRot>
                                    <p:animRot by="-240000">
                                      <p:cBhvr>
                                        <p:cTn id="44" dur="200" fill="hold">
                                          <p:stCondLst>
                                            <p:cond delay="200"/>
                                          </p:stCondLst>
                                        </p:cTn>
                                        <p:tgtEl>
                                          <p:spTgt spid="24"/>
                                        </p:tgtEl>
                                        <p:attrNameLst>
                                          <p:attrName>r</p:attrName>
                                        </p:attrNameLst>
                                      </p:cBhvr>
                                    </p:animRot>
                                    <p:animRot by="240000">
                                      <p:cBhvr>
                                        <p:cTn id="45" dur="200" fill="hold">
                                          <p:stCondLst>
                                            <p:cond delay="400"/>
                                          </p:stCondLst>
                                        </p:cTn>
                                        <p:tgtEl>
                                          <p:spTgt spid="24"/>
                                        </p:tgtEl>
                                        <p:attrNameLst>
                                          <p:attrName>r</p:attrName>
                                        </p:attrNameLst>
                                      </p:cBhvr>
                                    </p:animRot>
                                    <p:animRot by="-240000">
                                      <p:cBhvr>
                                        <p:cTn id="46" dur="200" fill="hold">
                                          <p:stCondLst>
                                            <p:cond delay="600"/>
                                          </p:stCondLst>
                                        </p:cTn>
                                        <p:tgtEl>
                                          <p:spTgt spid="24"/>
                                        </p:tgtEl>
                                        <p:attrNameLst>
                                          <p:attrName>r</p:attrName>
                                        </p:attrNameLst>
                                      </p:cBhvr>
                                    </p:animRot>
                                    <p:animRot by="120000">
                                      <p:cBhvr>
                                        <p:cTn id="47" dur="200" fill="hold">
                                          <p:stCondLst>
                                            <p:cond delay="800"/>
                                          </p:stCondLst>
                                        </p:cTn>
                                        <p:tgtEl>
                                          <p:spTgt spid="24"/>
                                        </p:tgtEl>
                                        <p:attrNameLst>
                                          <p:attrName>r</p:attrName>
                                        </p:attrNameLst>
                                      </p:cBhvr>
                                    </p:animRot>
                                  </p:childTnLst>
                                  <p:subTnLst>
                                    <p:audio>
                                      <p:cMediaNode>
                                        <p:cTn display="0" masterRel="sameClick">
                                          <p:stCondLst>
                                            <p:cond evt="begin" delay="0">
                                              <p:tn val="42"/>
                                            </p:cond>
                                          </p:stCondLst>
                                          <p:endCondLst>
                                            <p:cond evt="onStopAudio" delay="0">
                                              <p:tgtEl>
                                                <p:sldTgt/>
                                              </p:tgtEl>
                                            </p:cond>
                                          </p:endCondLst>
                                        </p:cTn>
                                        <p:tgtEl>
                                          <p:sndTgt r:embed="rId4" name="chimes.wav"/>
                                        </p:tgtEl>
                                      </p:cMediaNode>
                                    </p:audio>
                                  </p:subTnLst>
                                </p:cTn>
                              </p:par>
                              <p:par>
                                <p:cTn id="48" presetID="35" presetClass="path" presetSubtype="0" accel="50000" decel="50000" fill="hold" nodeType="withEffect">
                                  <p:stCondLst>
                                    <p:cond delay="0"/>
                                  </p:stCondLst>
                                  <p:childTnLst>
                                    <p:animMotion origin="layout" path="M 1.11022E-16 -7.40741E-7 L -0.17083 0.22523 " pathEditMode="relative" rAng="0" ptsTypes="AA">
                                      <p:cBhvr>
                                        <p:cTn id="49" dur="2000" fill="hold"/>
                                        <p:tgtEl>
                                          <p:spTgt spid="10"/>
                                        </p:tgtEl>
                                        <p:attrNameLst>
                                          <p:attrName>ppt_x</p:attrName>
                                          <p:attrName>ppt_y</p:attrName>
                                        </p:attrNameLst>
                                      </p:cBhvr>
                                      <p:rCtr x="-8542" y="11250"/>
                                    </p:animMotion>
                                  </p:childTnLst>
                                </p:cTn>
                              </p:par>
                            </p:childTnLst>
                          </p:cTn>
                        </p:par>
                      </p:childTnLst>
                    </p:cTn>
                  </p:par>
                </p:childTnLst>
              </p:cTn>
              <p:nextCondLst>
                <p:cond evt="onClick" delay="0">
                  <p:tgtEl>
                    <p:spTgt spid="24"/>
                  </p:tgtEl>
                </p:cond>
              </p:nextCondLst>
            </p:seq>
            <p:seq concurrent="1" nextAc="seek">
              <p:cTn id="50" restart="whenNotActive" fill="hold" evtFilter="cancelBubble" nodeType="interactiveSeq">
                <p:stCondLst>
                  <p:cond evt="onClick" delay="0">
                    <p:tgtEl>
                      <p:spTgt spid="27"/>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p:cTn id="54" dur="indefinite"/>
                                        <p:tgtEl>
                                          <p:spTgt spid="27"/>
                                        </p:tgtEl>
                                        <p:attrNameLst>
                                          <p:attrName>style.opacity</p:attrName>
                                        </p:attrNameLst>
                                      </p:cBhvr>
                                      <p:to>
                                        <p:strVal val="0.5"/>
                                      </p:to>
                                    </p:set>
                                    <p:animEffect filter="image" prLst="opacity: 0.5">
                                      <p:cBhvr rctx="IE">
                                        <p:cTn id="55" dur="indefinite"/>
                                        <p:tgtEl>
                                          <p:spTgt spid="27"/>
                                        </p:tgtEl>
                                      </p:cBhvr>
                                    </p:animEffect>
                                  </p:childTnLst>
                                  <p:subTnLst>
                                    <p:audio>
                                      <p:cMediaNode>
                                        <p:cTn display="0" masterRel="sameClick">
                                          <p:stCondLst>
                                            <p:cond evt="begin" delay="0">
                                              <p:tn val="53"/>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27"/>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Freeform: Shape 58">
            <a:extLst>
              <a:ext uri="{FF2B5EF4-FFF2-40B4-BE49-F238E27FC236}">
                <a16:creationId xmlns:a16="http://schemas.microsoft.com/office/drawing/2014/main" id="{6CF5F573-440D-FA6E-655B-D0DB6C064DB9}"/>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60" name="Freeform: Shape 59">
            <a:extLst>
              <a:ext uri="{FF2B5EF4-FFF2-40B4-BE49-F238E27FC236}">
                <a16:creationId xmlns:a16="http://schemas.microsoft.com/office/drawing/2014/main" id="{0D2A868D-ABC0-0102-F97A-1A33C2AC9AE3}"/>
              </a:ext>
            </a:extLst>
          </p:cNvPr>
          <p:cNvSpPr/>
          <p:nvPr/>
        </p:nvSpPr>
        <p:spPr>
          <a:xfrm>
            <a:off x="8171006"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1" name="Arrow: Pentagon 10">
            <a:hlinkClick r:id="rId5"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7030A0"/>
                </a:solidFill>
                <a:effectLst/>
                <a:uLnTx/>
                <a:uFillTx/>
                <a:latin typeface="UTM Avo" panose="02040603050506020204" pitchFamily="18" charset="0"/>
                <a:ea typeface="+mn-ea"/>
                <a:cs typeface="Times New Roman" panose="02020603050405020304" pitchFamily="18" charset="0"/>
              </a:rPr>
              <a:t>GO HOME</a:t>
            </a:r>
          </a:p>
        </p:txBody>
      </p:sp>
      <p:grpSp>
        <p:nvGrpSpPr>
          <p:cNvPr id="2" name="Group 1">
            <a:extLst>
              <a:ext uri="{FF2B5EF4-FFF2-40B4-BE49-F238E27FC236}">
                <a16:creationId xmlns:a16="http://schemas.microsoft.com/office/drawing/2014/main" id="{68DAE121-07AC-EC63-12FF-ECA555ECAD05}"/>
              </a:ext>
            </a:extLst>
          </p:cNvPr>
          <p:cNvGrpSpPr/>
          <p:nvPr/>
        </p:nvGrpSpPr>
        <p:grpSpPr>
          <a:xfrm>
            <a:off x="914401" y="296195"/>
            <a:ext cx="10237494" cy="2016846"/>
            <a:chOff x="313163" y="231911"/>
            <a:chExt cx="11502886" cy="2054087"/>
          </a:xfrm>
        </p:grpSpPr>
        <p:sp>
          <p:nvSpPr>
            <p:cNvPr id="3" name="Rectangle: Diagonal Corners Snipped 2">
              <a:extLst>
                <a:ext uri="{FF2B5EF4-FFF2-40B4-BE49-F238E27FC236}">
                  <a16:creationId xmlns:a16="http://schemas.microsoft.com/office/drawing/2014/main" id="{551EE01A-EF37-9E8F-5E91-3E82DB84C9C0}"/>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4" name="TextBox 3">
              <a:extLst>
                <a:ext uri="{FF2B5EF4-FFF2-40B4-BE49-F238E27FC236}">
                  <a16:creationId xmlns:a16="http://schemas.microsoft.com/office/drawing/2014/main" id="{286003AC-8D01-2472-CF5A-55A28C0C0C2D}"/>
                </a:ext>
              </a:extLst>
            </p:cNvPr>
            <p:cNvSpPr txBox="1"/>
            <p:nvPr/>
          </p:nvSpPr>
          <p:spPr>
            <a:xfrm>
              <a:off x="942797" y="645068"/>
              <a:ext cx="9428928" cy="1222493"/>
            </a:xfrm>
            <a:prstGeom prst="rect">
              <a:avLst/>
            </a:prstGeom>
            <a:noFill/>
          </p:spPr>
          <p:txBody>
            <a:bodyPr wrap="square" rtlCol="0">
              <a:spAutoFit/>
            </a:bodyPr>
            <a:lstStyle/>
            <a:p>
              <a:pPr lvl="0" algn="ctr">
                <a:buClrTx/>
              </a:pPr>
              <a:r>
                <a:rPr lang="vi-VN" sz="3600" kern="1200">
                  <a:solidFill>
                    <a:prstClr val="black"/>
                  </a:solidFill>
                  <a:latin typeface="UTM Avo" panose="02040603050506020204" pitchFamily="18" charset="0"/>
                  <a:ea typeface="+mn-ea"/>
                  <a:cs typeface="+mn-cs"/>
                </a:rPr>
                <a:t>Khóa lưỡng phân sẽ được dừng phân loại khi nào?</a:t>
              </a:r>
              <a:endPar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nvGrpSpPr>
          <p:cNvPr id="5" name="Group 4">
            <a:extLst>
              <a:ext uri="{FF2B5EF4-FFF2-40B4-BE49-F238E27FC236}">
                <a16:creationId xmlns:a16="http://schemas.microsoft.com/office/drawing/2014/main" id="{E0301AD9-941C-2C21-4327-512B1C962BFC}"/>
              </a:ext>
            </a:extLst>
          </p:cNvPr>
          <p:cNvGrpSpPr/>
          <p:nvPr/>
        </p:nvGrpSpPr>
        <p:grpSpPr>
          <a:xfrm>
            <a:off x="927464" y="2487218"/>
            <a:ext cx="7354957" cy="954107"/>
            <a:chOff x="689113" y="2487218"/>
            <a:chExt cx="7354957" cy="954107"/>
          </a:xfrm>
        </p:grpSpPr>
        <p:sp>
          <p:nvSpPr>
            <p:cNvPr id="6" name="Rectangle: Diagonal Corners Snipped 5">
              <a:extLst>
                <a:ext uri="{FF2B5EF4-FFF2-40B4-BE49-F238E27FC236}">
                  <a16:creationId xmlns:a16="http://schemas.microsoft.com/office/drawing/2014/main" id="{E0A0438C-8576-40BD-94A1-035C3FAA07EA}"/>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7" name="TextBox 6">
              <a:extLst>
                <a:ext uri="{FF2B5EF4-FFF2-40B4-BE49-F238E27FC236}">
                  <a16:creationId xmlns:a16="http://schemas.microsoft.com/office/drawing/2014/main" id="{541F93DF-9851-0116-BCE1-CA146B8E1F6E}"/>
                </a:ext>
              </a:extLst>
            </p:cNvPr>
            <p:cNvSpPr txBox="1"/>
            <p:nvPr/>
          </p:nvSpPr>
          <p:spPr>
            <a:xfrm>
              <a:off x="914400" y="2487218"/>
              <a:ext cx="6641420" cy="954107"/>
            </a:xfrm>
            <a:prstGeom prst="rect">
              <a:avLst/>
            </a:prstGeom>
            <a:noFill/>
          </p:spPr>
          <p:txBody>
            <a:bodyPr wrap="square" rtlCol="0">
              <a:spAutoFit/>
            </a:bodyPr>
            <a:lstStyle/>
            <a:p>
              <a:pPr lvl="0">
                <a:buClrTx/>
              </a:pPr>
              <a:r>
                <a:rPr lang="en-US" sz="2800" kern="1200">
                  <a:solidFill>
                    <a:prstClr val="white"/>
                  </a:solidFill>
                  <a:latin typeface="UTM Avo" panose="02040603050506020204" pitchFamily="18" charset="0"/>
                  <a:ea typeface="+mn-ea"/>
                  <a:cs typeface="+mn-cs"/>
                </a:rPr>
                <a:t>A. Khi các loài sinh vật cần phân loại quá nhiều</a:t>
              </a:r>
              <a:r>
                <a:rPr lang="vi-VN" sz="2800" kern="1200">
                  <a:solidFill>
                    <a:prstClr val="white"/>
                  </a:solidFill>
                  <a:latin typeface="UTM Avo" panose="02040603050506020204" pitchFamily="18" charset="0"/>
                  <a:ea typeface="+mn-ea"/>
                  <a:cs typeface="+mn-cs"/>
                </a:rPr>
                <a:t>.</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8" name="Group 7">
            <a:extLst>
              <a:ext uri="{FF2B5EF4-FFF2-40B4-BE49-F238E27FC236}">
                <a16:creationId xmlns:a16="http://schemas.microsoft.com/office/drawing/2014/main" id="{75338D36-9717-55CA-2D0C-0D62499845E6}"/>
              </a:ext>
            </a:extLst>
          </p:cNvPr>
          <p:cNvGrpSpPr/>
          <p:nvPr/>
        </p:nvGrpSpPr>
        <p:grpSpPr>
          <a:xfrm>
            <a:off x="927464" y="3567637"/>
            <a:ext cx="7354957" cy="955282"/>
            <a:chOff x="689113" y="3567637"/>
            <a:chExt cx="7354957" cy="955282"/>
          </a:xfrm>
        </p:grpSpPr>
        <p:sp>
          <p:nvSpPr>
            <p:cNvPr id="9" name="Rectangle: Diagonal Corners Snipped 8">
              <a:extLst>
                <a:ext uri="{FF2B5EF4-FFF2-40B4-BE49-F238E27FC236}">
                  <a16:creationId xmlns:a16="http://schemas.microsoft.com/office/drawing/2014/main" id="{4AF2B0D7-CE30-9652-FF16-360372B45797}"/>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2" name="TextBox 11">
              <a:extLst>
                <a:ext uri="{FF2B5EF4-FFF2-40B4-BE49-F238E27FC236}">
                  <a16:creationId xmlns:a16="http://schemas.microsoft.com/office/drawing/2014/main" id="{F32507E7-BC7C-68FC-79A7-3D80C26B326A}"/>
                </a:ext>
              </a:extLst>
            </p:cNvPr>
            <p:cNvSpPr txBox="1"/>
            <p:nvPr/>
          </p:nvSpPr>
          <p:spPr>
            <a:xfrm>
              <a:off x="914400" y="3568812"/>
              <a:ext cx="7129670" cy="954107"/>
            </a:xfrm>
            <a:prstGeom prst="rect">
              <a:avLst/>
            </a:prstGeom>
            <a:noFill/>
          </p:spPr>
          <p:txBody>
            <a:bodyPr wrap="square" rtlCol="0">
              <a:spAutoFit/>
            </a:bodyPr>
            <a:lstStyle/>
            <a:p>
              <a:pPr lvl="0">
                <a:buClrTx/>
              </a:pPr>
              <a:r>
                <a:rPr lang="vi-VN" sz="2800" kern="1200">
                  <a:solidFill>
                    <a:prstClr val="white"/>
                  </a:solidFill>
                  <a:latin typeface="UTM Avo" panose="02040603050506020204" pitchFamily="18" charset="0"/>
                  <a:ea typeface="+mn-ea"/>
                  <a:cs typeface="+mn-cs"/>
                </a:rPr>
                <a:t>B. Khi các loài sinh vật cần phân loại quá ít.</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13" name="Group 12">
            <a:extLst>
              <a:ext uri="{FF2B5EF4-FFF2-40B4-BE49-F238E27FC236}">
                <a16:creationId xmlns:a16="http://schemas.microsoft.com/office/drawing/2014/main" id="{26ECC2E7-92C6-887F-6C15-4273445D03E4}"/>
              </a:ext>
            </a:extLst>
          </p:cNvPr>
          <p:cNvGrpSpPr/>
          <p:nvPr/>
        </p:nvGrpSpPr>
        <p:grpSpPr>
          <a:xfrm>
            <a:off x="927464" y="4637752"/>
            <a:ext cx="7354957" cy="957843"/>
            <a:chOff x="689113" y="4637752"/>
            <a:chExt cx="7354957" cy="957843"/>
          </a:xfrm>
        </p:grpSpPr>
        <p:sp>
          <p:nvSpPr>
            <p:cNvPr id="14" name="Rectangle: Diagonal Corners Snipped 13">
              <a:extLst>
                <a:ext uri="{FF2B5EF4-FFF2-40B4-BE49-F238E27FC236}">
                  <a16:creationId xmlns:a16="http://schemas.microsoft.com/office/drawing/2014/main" id="{E85BB14A-F056-557C-F6A1-88EC9ECFBC95}"/>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5" name="TextBox 14">
              <a:extLst>
                <a:ext uri="{FF2B5EF4-FFF2-40B4-BE49-F238E27FC236}">
                  <a16:creationId xmlns:a16="http://schemas.microsoft.com/office/drawing/2014/main" id="{6855960D-0145-4517-B22A-0440C7A63B9B}"/>
                </a:ext>
              </a:extLst>
            </p:cNvPr>
            <p:cNvSpPr txBox="1"/>
            <p:nvPr/>
          </p:nvSpPr>
          <p:spPr>
            <a:xfrm>
              <a:off x="881316" y="4641488"/>
              <a:ext cx="6859136" cy="954107"/>
            </a:xfrm>
            <a:prstGeom prst="rect">
              <a:avLst/>
            </a:prstGeom>
            <a:noFill/>
          </p:spPr>
          <p:txBody>
            <a:bodyPr wrap="square" rtlCol="0">
              <a:spAutoFit/>
            </a:bodyPr>
            <a:lstStyle/>
            <a:p>
              <a:pPr lvl="0">
                <a:buClrTx/>
              </a:pPr>
              <a:r>
                <a:rPr lang="vi-VN" sz="2800" kern="1200">
                  <a:solidFill>
                    <a:prstClr val="white"/>
                  </a:solidFill>
                  <a:latin typeface="UTM Avo" panose="02040603050506020204" pitchFamily="18" charset="0"/>
                  <a:ea typeface="+mn-ea"/>
                  <a:cs typeface="+mn-cs"/>
                </a:rPr>
                <a:t>C. Khi đã phân loại triệt để được các loài sinh vật.</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16" name="Group 15">
            <a:extLst>
              <a:ext uri="{FF2B5EF4-FFF2-40B4-BE49-F238E27FC236}">
                <a16:creationId xmlns:a16="http://schemas.microsoft.com/office/drawing/2014/main" id="{00958216-DDF0-7B64-17B4-1A6012021D84}"/>
              </a:ext>
            </a:extLst>
          </p:cNvPr>
          <p:cNvGrpSpPr/>
          <p:nvPr/>
        </p:nvGrpSpPr>
        <p:grpSpPr>
          <a:xfrm>
            <a:off x="927464" y="5706585"/>
            <a:ext cx="7354957" cy="954107"/>
            <a:chOff x="689113" y="5706585"/>
            <a:chExt cx="7354957" cy="954107"/>
          </a:xfrm>
        </p:grpSpPr>
        <p:sp>
          <p:nvSpPr>
            <p:cNvPr id="17" name="Rectangle: Diagonal Corners Snipped 16">
              <a:extLst>
                <a:ext uri="{FF2B5EF4-FFF2-40B4-BE49-F238E27FC236}">
                  <a16:creationId xmlns:a16="http://schemas.microsoft.com/office/drawing/2014/main" id="{1564FC59-1118-570D-293A-00178515756A}"/>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8" name="TextBox 17">
              <a:extLst>
                <a:ext uri="{FF2B5EF4-FFF2-40B4-BE49-F238E27FC236}">
                  <a16:creationId xmlns:a16="http://schemas.microsoft.com/office/drawing/2014/main" id="{2EF773A2-4F9E-932D-8098-B76DEB421CFD}"/>
                </a:ext>
              </a:extLst>
            </p:cNvPr>
            <p:cNvSpPr txBox="1"/>
            <p:nvPr/>
          </p:nvSpPr>
          <p:spPr>
            <a:xfrm>
              <a:off x="881316" y="5706585"/>
              <a:ext cx="6817353" cy="954107"/>
            </a:xfrm>
            <a:prstGeom prst="rect">
              <a:avLst/>
            </a:prstGeom>
            <a:noFill/>
          </p:spPr>
          <p:txBody>
            <a:bodyPr wrap="square" rtlCol="0">
              <a:spAutoFit/>
            </a:bodyPr>
            <a:lstStyle/>
            <a:p>
              <a:pPr lvl="0">
                <a:buClrTx/>
              </a:pPr>
              <a:r>
                <a:rPr lang="en-US" sz="2800" kern="1200">
                  <a:solidFill>
                    <a:prstClr val="white"/>
                  </a:solidFill>
                  <a:latin typeface="UTM Avo" panose="02040603050506020204" pitchFamily="18" charset="0"/>
                  <a:ea typeface="+mn-ea"/>
                  <a:cs typeface="+mn-cs"/>
                </a:rPr>
                <a:t>D. Khi các loài sinh vật cần phân loại có điểm khác nhau</a:t>
              </a:r>
              <a:r>
                <a:rPr lang="vi-VN" sz="2800" kern="1200">
                  <a:solidFill>
                    <a:prstClr val="white"/>
                  </a:solidFill>
                  <a:latin typeface="UTM Avo" panose="02040603050506020204" pitchFamily="18" charset="0"/>
                  <a:ea typeface="+mn-ea"/>
                  <a:cs typeface="+mn-cs"/>
                </a:rPr>
                <a:t>.</a:t>
              </a:r>
              <a:endParaRPr kumimoji="0" lang="en-US" sz="28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4464556" flipH="1">
            <a:off x="10257591" y="992712"/>
            <a:ext cx="1589852" cy="1174802"/>
          </a:xfrm>
          <a:prstGeom prst="rect">
            <a:avLst/>
          </a:prstGeom>
        </p:spPr>
      </p:pic>
      <p:pic>
        <p:nvPicPr>
          <p:cNvPr id="19" name="Picture 18">
            <a:extLst>
              <a:ext uri="{FF2B5EF4-FFF2-40B4-BE49-F238E27FC236}">
                <a16:creationId xmlns:a16="http://schemas.microsoft.com/office/drawing/2014/main" id="{6942E834-7E41-3169-A02E-043CBA5ECFFA}"/>
              </a:ext>
            </a:extLst>
          </p:cNvPr>
          <p:cNvPicPr>
            <a:picLocks noChangeAspect="1"/>
          </p:cNvPicPr>
          <p:nvPr/>
        </p:nvPicPr>
        <p:blipFill>
          <a:blip r:embed="rId7"/>
          <a:stretch>
            <a:fillRect/>
          </a:stretch>
        </p:blipFill>
        <p:spPr>
          <a:xfrm>
            <a:off x="11582400" y="2560"/>
            <a:ext cx="609600" cy="679750"/>
          </a:xfrm>
          <a:prstGeom prst="rect">
            <a:avLst/>
          </a:prstGeom>
          <a:solidFill>
            <a:schemeClr val="bg1"/>
          </a:solidFill>
        </p:spPr>
      </p:pic>
    </p:spTree>
    <p:extLst>
      <p:ext uri="{BB962C8B-B14F-4D97-AF65-F5344CB8AC3E}">
        <p14:creationId xmlns:p14="http://schemas.microsoft.com/office/powerpoint/2010/main" val="34383334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4"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additive="base">
                                        <p:cTn id="10" dur="500" fill="hold"/>
                                        <p:tgtEl>
                                          <p:spTgt spid="13"/>
                                        </p:tgtEl>
                                        <p:attrNameLst>
                                          <p:attrName>ppt_x</p:attrName>
                                        </p:attrNameLst>
                                      </p:cBhvr>
                                      <p:tavLst>
                                        <p:tav tm="0">
                                          <p:val>
                                            <p:strVal val="#ppt_x"/>
                                          </p:val>
                                        </p:tav>
                                        <p:tav tm="100000">
                                          <p:val>
                                            <p:strVal val="#ppt_x"/>
                                          </p:val>
                                        </p:tav>
                                      </p:tavLst>
                                    </p:anim>
                                    <p:anim calcmode="lin" valueType="num">
                                      <p:cBhvr additive="base">
                                        <p:cTn id="11" dur="500" fill="hold"/>
                                        <p:tgtEl>
                                          <p:spTgt spid="13"/>
                                        </p:tgtEl>
                                        <p:attrNameLst>
                                          <p:attrName>ppt_y</p:attrName>
                                        </p:attrNameLst>
                                      </p:cBhvr>
                                      <p:tavLst>
                                        <p:tav tm="0">
                                          <p:val>
                                            <p:strVal val="1+#ppt_h/2"/>
                                          </p:val>
                                        </p:tav>
                                        <p:tav tm="100000">
                                          <p:val>
                                            <p:strVal val="#ppt_y"/>
                                          </p:val>
                                        </p:tav>
                                      </p:tavLst>
                                    </p:anim>
                                  </p:childTnLst>
                                </p:cTn>
                              </p:par>
                              <p:par>
                                <p:cTn id="12" presetID="26" presetClass="emph" presetSubtype="0" fill="hold" nodeType="withEffect">
                                  <p:stCondLst>
                                    <p:cond delay="0"/>
                                  </p:stCondLst>
                                  <p:childTnLst>
                                    <p:animEffect transition="out" filter="fade">
                                      <p:cBhvr>
                                        <p:cTn id="13" dur="500" tmFilter="0, 0; .2, .5; .8, .5; 1, 0"/>
                                        <p:tgtEl>
                                          <p:spTgt spid="10"/>
                                        </p:tgtEl>
                                      </p:cBhvr>
                                    </p:animEffect>
                                    <p:animScale>
                                      <p:cBhvr>
                                        <p:cTn id="14" dur="250" autoRev="1" fill="hold"/>
                                        <p:tgtEl>
                                          <p:spTgt spid="10"/>
                                        </p:tgtEl>
                                      </p:cBhvr>
                                      <p:by x="105000" y="105000"/>
                                    </p:animScale>
                                  </p:childTnLst>
                                </p:cTn>
                              </p:par>
                              <p:par>
                                <p:cTn id="15" presetID="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3"/>
                    </p:tgtEl>
                  </p:cond>
                </p:stCondLst>
                <p:endSync evt="end" delay="0">
                  <p:rtn val="all"/>
                </p:endSync>
                <p:childTnLst>
                  <p:par>
                    <p:cTn id="28" fill="hold">
                      <p:stCondLst>
                        <p:cond delay="0"/>
                      </p:stCondLst>
                      <p:childTnLst>
                        <p:par>
                          <p:cTn id="29" fill="hold">
                            <p:stCondLst>
                              <p:cond delay="0"/>
                            </p:stCondLst>
                            <p:childTnLst>
                              <p:par>
                                <p:cTn id="30" presetID="32" presetClass="emph" presetSubtype="0" fill="hold" nodeType="clickEffect">
                                  <p:stCondLst>
                                    <p:cond delay="0"/>
                                  </p:stCondLst>
                                  <p:childTnLst>
                                    <p:animRot by="120000">
                                      <p:cBhvr>
                                        <p:cTn id="31" dur="100" fill="hold">
                                          <p:stCondLst>
                                            <p:cond delay="0"/>
                                          </p:stCondLst>
                                        </p:cTn>
                                        <p:tgtEl>
                                          <p:spTgt spid="13"/>
                                        </p:tgtEl>
                                        <p:attrNameLst>
                                          <p:attrName>r</p:attrName>
                                        </p:attrNameLst>
                                      </p:cBhvr>
                                    </p:animRot>
                                    <p:animRot by="-240000">
                                      <p:cBhvr>
                                        <p:cTn id="32" dur="200" fill="hold">
                                          <p:stCondLst>
                                            <p:cond delay="200"/>
                                          </p:stCondLst>
                                        </p:cTn>
                                        <p:tgtEl>
                                          <p:spTgt spid="13"/>
                                        </p:tgtEl>
                                        <p:attrNameLst>
                                          <p:attrName>r</p:attrName>
                                        </p:attrNameLst>
                                      </p:cBhvr>
                                    </p:animRot>
                                    <p:animRot by="240000">
                                      <p:cBhvr>
                                        <p:cTn id="33" dur="200" fill="hold">
                                          <p:stCondLst>
                                            <p:cond delay="400"/>
                                          </p:stCondLst>
                                        </p:cTn>
                                        <p:tgtEl>
                                          <p:spTgt spid="13"/>
                                        </p:tgtEl>
                                        <p:attrNameLst>
                                          <p:attrName>r</p:attrName>
                                        </p:attrNameLst>
                                      </p:cBhvr>
                                    </p:animRot>
                                    <p:animRot by="-240000">
                                      <p:cBhvr>
                                        <p:cTn id="34" dur="200" fill="hold">
                                          <p:stCondLst>
                                            <p:cond delay="600"/>
                                          </p:stCondLst>
                                        </p:cTn>
                                        <p:tgtEl>
                                          <p:spTgt spid="13"/>
                                        </p:tgtEl>
                                        <p:attrNameLst>
                                          <p:attrName>r</p:attrName>
                                        </p:attrNameLst>
                                      </p:cBhvr>
                                    </p:animRot>
                                    <p:animRot by="120000">
                                      <p:cBhvr>
                                        <p:cTn id="35" dur="200" fill="hold">
                                          <p:stCondLst>
                                            <p:cond delay="800"/>
                                          </p:stCondLst>
                                        </p:cTn>
                                        <p:tgtEl>
                                          <p:spTgt spid="13"/>
                                        </p:tgtEl>
                                        <p:attrNameLst>
                                          <p:attrName>r</p:attrName>
                                        </p:attrNameLst>
                                      </p:cBhvr>
                                    </p:animRot>
                                  </p:childTnLst>
                                  <p:subTnLst>
                                    <p:audio>
                                      <p:cMediaNode>
                                        <p:cTn display="0" masterRel="sameClick">
                                          <p:stCondLst>
                                            <p:cond evt="begin" delay="0">
                                              <p:tn val="30"/>
                                            </p:cond>
                                          </p:stCondLst>
                                          <p:endCondLst>
                                            <p:cond evt="onStopAudio" delay="0">
                                              <p:tgtEl>
                                                <p:sldTgt/>
                                              </p:tgtEl>
                                            </p:cond>
                                          </p:endCondLst>
                                        </p:cTn>
                                        <p:tgtEl>
                                          <p:sndTgt r:embed="rId3" name="chimes.wav"/>
                                        </p:tgtEl>
                                      </p:cMediaNode>
                                    </p:audio>
                                  </p:subTnLst>
                                </p:cTn>
                              </p:par>
                              <p:par>
                                <p:cTn id="36" presetID="35" presetClass="path" presetSubtype="0" accel="50000" decel="50000" fill="hold" nodeType="withEffect">
                                  <p:stCondLst>
                                    <p:cond delay="0"/>
                                  </p:stCondLst>
                                  <p:childTnLst>
                                    <p:animMotion origin="layout" path="M -4.16667E-7 -4.07407E-6 L -0.18125 0.51667 " pathEditMode="relative" rAng="0" ptsTypes="AA">
                                      <p:cBhvr>
                                        <p:cTn id="37" dur="2000" fill="hold"/>
                                        <p:tgtEl>
                                          <p:spTgt spid="10"/>
                                        </p:tgtEl>
                                        <p:attrNameLst>
                                          <p:attrName>ppt_x</p:attrName>
                                          <p:attrName>ppt_y</p:attrName>
                                        </p:attrNameLst>
                                      </p:cBhvr>
                                      <p:rCtr x="-9063" y="25833"/>
                                    </p:animMotion>
                                  </p:childTnLst>
                                </p:cTn>
                              </p:par>
                            </p:childTnLst>
                          </p:cTn>
                        </p:par>
                      </p:childTnLst>
                    </p:cTn>
                  </p:par>
                </p:childTnLst>
              </p:cTn>
              <p:nextCondLst>
                <p:cond evt="onClick" delay="0">
                  <p:tgtEl>
                    <p:spTgt spid="13"/>
                  </p:tgtEl>
                </p:cond>
              </p:nextCondLst>
            </p:seq>
            <p:seq concurrent="1" nextAc="seek">
              <p:cTn id="38" restart="whenNotActive" fill="hold" evtFilter="cancelBubble" nodeType="interactiveSeq">
                <p:stCondLst>
                  <p:cond evt="onClick" delay="0">
                    <p:tgtEl>
                      <p:spTgt spid="5"/>
                    </p:tgtEl>
                  </p:cond>
                </p:stCondLst>
                <p:endSync evt="end" delay="0">
                  <p:rtn val="all"/>
                </p:endSync>
                <p:childTnLst>
                  <p:par>
                    <p:cTn id="39" fill="hold">
                      <p:stCondLst>
                        <p:cond delay="0"/>
                      </p:stCondLst>
                      <p:childTnLst>
                        <p:par>
                          <p:cTn id="40" fill="hold">
                            <p:stCondLst>
                              <p:cond delay="0"/>
                            </p:stCondLst>
                            <p:childTnLst>
                              <p:par>
                                <p:cTn id="41" presetID="9" presetClass="emph" presetSubtype="0" nodeType="clickEffect">
                                  <p:stCondLst>
                                    <p:cond delay="0"/>
                                  </p:stCondLst>
                                  <p:childTnLst>
                                    <p:set>
                                      <p:cBhvr>
                                        <p:cTn id="42" dur="indefinite"/>
                                        <p:tgtEl>
                                          <p:spTgt spid="5"/>
                                        </p:tgtEl>
                                        <p:attrNameLst>
                                          <p:attrName>style.opacity</p:attrName>
                                        </p:attrNameLst>
                                      </p:cBhvr>
                                      <p:to>
                                        <p:strVal val="0.5"/>
                                      </p:to>
                                    </p:set>
                                    <p:animEffect filter="image" prLst="opacity: 0.5">
                                      <p:cBhvr rctx="IE">
                                        <p:cTn id="43" dur="indefinite"/>
                                        <p:tgtEl>
                                          <p:spTgt spid="5"/>
                                        </p:tgtEl>
                                      </p:cBhvr>
                                    </p:animEffect>
                                  </p:childTnLst>
                                  <p:subTnLst>
                                    <p:audio>
                                      <p:cMediaNode>
                                        <p:cTn display="0" masterRel="sameClick">
                                          <p:stCondLst>
                                            <p:cond evt="begin" delay="0">
                                              <p:tn val="41"/>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5"/>
                  </p:tgtEl>
                </p:cond>
              </p:nextCondLst>
            </p:seq>
            <p:seq concurrent="1" nextAc="seek">
              <p:cTn id="44" restart="whenNotActive" fill="hold" evtFilter="cancelBubble" nodeType="interactiveSeq">
                <p:stCondLst>
                  <p:cond evt="onClick" delay="0">
                    <p:tgtEl>
                      <p:spTgt spid="8"/>
                    </p:tgtEl>
                  </p:cond>
                </p:stCondLst>
                <p:endSync evt="end" delay="0">
                  <p:rtn val="all"/>
                </p:endSync>
                <p:childTnLst>
                  <p:par>
                    <p:cTn id="45" fill="hold">
                      <p:stCondLst>
                        <p:cond delay="0"/>
                      </p:stCondLst>
                      <p:childTnLst>
                        <p:par>
                          <p:cTn id="46" fill="hold">
                            <p:stCondLst>
                              <p:cond delay="0"/>
                            </p:stCondLst>
                            <p:childTnLst>
                              <p:par>
                                <p:cTn id="47" presetID="9" presetClass="emph" presetSubtype="0" nodeType="clickEffect">
                                  <p:stCondLst>
                                    <p:cond delay="0"/>
                                  </p:stCondLst>
                                  <p:childTnLst>
                                    <p:set>
                                      <p:cBhvr>
                                        <p:cTn id="48" dur="indefinite"/>
                                        <p:tgtEl>
                                          <p:spTgt spid="8"/>
                                        </p:tgtEl>
                                        <p:attrNameLst>
                                          <p:attrName>style.opacity</p:attrName>
                                        </p:attrNameLst>
                                      </p:cBhvr>
                                      <p:to>
                                        <p:strVal val="0.5"/>
                                      </p:to>
                                    </p:set>
                                    <p:animEffect filter="image" prLst="opacity: 0.5">
                                      <p:cBhvr rctx="IE">
                                        <p:cTn id="49" dur="indefinite"/>
                                        <p:tgtEl>
                                          <p:spTgt spid="8"/>
                                        </p:tgtEl>
                                      </p:cBhvr>
                                    </p:animEffect>
                                  </p:childTnLst>
                                  <p:subTnLst>
                                    <p:audio>
                                      <p:cMediaNode>
                                        <p:cTn display="0" masterRel="sameClick">
                                          <p:stCondLst>
                                            <p:cond evt="begin" delay="0">
                                              <p:tn val="4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8"/>
                  </p:tgtEl>
                </p:cond>
              </p:nextCondLst>
            </p:seq>
            <p:seq concurrent="1" nextAc="seek">
              <p:cTn id="50" restart="whenNotActive" fill="hold" evtFilter="cancelBubble" nodeType="interactiveSeq">
                <p:stCondLst>
                  <p:cond evt="onClick" delay="0">
                    <p:tgtEl>
                      <p:spTgt spid="16"/>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p:cTn id="54" dur="indefinite"/>
                                        <p:tgtEl>
                                          <p:spTgt spid="16"/>
                                        </p:tgtEl>
                                        <p:attrNameLst>
                                          <p:attrName>style.opacity</p:attrName>
                                        </p:attrNameLst>
                                      </p:cBhvr>
                                      <p:to>
                                        <p:strVal val="0.5"/>
                                      </p:to>
                                    </p:set>
                                    <p:animEffect filter="image" prLst="opacity: 0.5">
                                      <p:cBhvr rctx="IE">
                                        <p:cTn id="55" dur="indefinite"/>
                                        <p:tgtEl>
                                          <p:spTgt spid="16"/>
                                        </p:tgtEl>
                                      </p:cBhvr>
                                    </p:animEffect>
                                  </p:childTnLst>
                                  <p:subTnLst>
                                    <p:audio>
                                      <p:cMediaNode>
                                        <p:cTn display="0" masterRel="sameClick">
                                          <p:stCondLst>
                                            <p:cond evt="begin" delay="0">
                                              <p:tn val="53"/>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6"/>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Shape 53">
            <a:extLst>
              <a:ext uri="{FF2B5EF4-FFF2-40B4-BE49-F238E27FC236}">
                <a16:creationId xmlns:a16="http://schemas.microsoft.com/office/drawing/2014/main" id="{8A480048-F2D3-A6D2-E2AC-20450F03404A}"/>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55" name="Freeform: Shape 54">
            <a:extLst>
              <a:ext uri="{FF2B5EF4-FFF2-40B4-BE49-F238E27FC236}">
                <a16:creationId xmlns:a16="http://schemas.microsoft.com/office/drawing/2014/main" id="{B2EF83D7-390C-8C87-7DA4-4EE4B91EF353}"/>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0495546" y="859946"/>
            <a:ext cx="1564105" cy="1545336"/>
          </a:xfrm>
          <a:prstGeom prst="rect">
            <a:avLst/>
          </a:prstGeom>
        </p:spPr>
      </p:pic>
      <p:sp>
        <p:nvSpPr>
          <p:cNvPr id="11" name="Arrow: Pentagon 10">
            <a:hlinkClick r:id="rId6"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7030A0"/>
                </a:solidFill>
                <a:effectLst/>
                <a:uLnTx/>
                <a:uFillTx/>
                <a:latin typeface="UTM Avo" panose="02040603050506020204" pitchFamily="18" charset="0"/>
                <a:ea typeface="+mn-ea"/>
                <a:cs typeface="Times New Roman" panose="02020603050405020304" pitchFamily="18" charset="0"/>
              </a:rPr>
              <a:t>GO HOME</a:t>
            </a:r>
          </a:p>
        </p:txBody>
      </p:sp>
      <p:grpSp>
        <p:nvGrpSpPr>
          <p:cNvPr id="2" name="Group 1">
            <a:extLst>
              <a:ext uri="{FF2B5EF4-FFF2-40B4-BE49-F238E27FC236}">
                <a16:creationId xmlns:a16="http://schemas.microsoft.com/office/drawing/2014/main" id="{B88F22B0-1CB9-CFCC-077F-3BFF4B25084F}"/>
              </a:ext>
            </a:extLst>
          </p:cNvPr>
          <p:cNvGrpSpPr/>
          <p:nvPr/>
        </p:nvGrpSpPr>
        <p:grpSpPr>
          <a:xfrm>
            <a:off x="914401" y="296195"/>
            <a:ext cx="10237494" cy="2016846"/>
            <a:chOff x="313163" y="231911"/>
            <a:chExt cx="11502886" cy="2054087"/>
          </a:xfrm>
        </p:grpSpPr>
        <p:sp>
          <p:nvSpPr>
            <p:cNvPr id="3" name="Rectangle: Diagonal Corners Snipped 2">
              <a:extLst>
                <a:ext uri="{FF2B5EF4-FFF2-40B4-BE49-F238E27FC236}">
                  <a16:creationId xmlns:a16="http://schemas.microsoft.com/office/drawing/2014/main" id="{18D449C3-290B-4FB8-EB26-93A73F21B651}"/>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4" name="TextBox 3">
              <a:extLst>
                <a:ext uri="{FF2B5EF4-FFF2-40B4-BE49-F238E27FC236}">
                  <a16:creationId xmlns:a16="http://schemas.microsoft.com/office/drawing/2014/main" id="{BB9A0C49-D9DA-3F8D-F1DB-74A5E5676005}"/>
                </a:ext>
              </a:extLst>
            </p:cNvPr>
            <p:cNvSpPr txBox="1"/>
            <p:nvPr/>
          </p:nvSpPr>
          <p:spPr>
            <a:xfrm>
              <a:off x="839813" y="672881"/>
              <a:ext cx="10590827" cy="1222493"/>
            </a:xfrm>
            <a:prstGeom prst="rect">
              <a:avLst/>
            </a:prstGeom>
            <a:noFill/>
          </p:spPr>
          <p:txBody>
            <a:bodyPr wrap="square" rtlCol="0">
              <a:spAutoFit/>
            </a:bodyPr>
            <a:lstStyle/>
            <a:p>
              <a:pPr lvl="0">
                <a:buClrTx/>
              </a:pPr>
              <a:r>
                <a:rPr lang="vi-VN" sz="3600" kern="1200">
                  <a:solidFill>
                    <a:prstClr val="black"/>
                  </a:solidFill>
                  <a:latin typeface="UTM Avo" panose="02040603050506020204" pitchFamily="18" charset="0"/>
                  <a:ea typeface="+mn-ea"/>
                  <a:cs typeface="+mn-cs"/>
                </a:rPr>
                <a:t>Đặc điểm đối lập của con chim gõ kiến và con chim đà điểu là?</a:t>
              </a:r>
              <a:endParaRPr kumimoji="0" lang="en-US" sz="3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nvGrpSpPr>
          <p:cNvPr id="5" name="Group 4">
            <a:extLst>
              <a:ext uri="{FF2B5EF4-FFF2-40B4-BE49-F238E27FC236}">
                <a16:creationId xmlns:a16="http://schemas.microsoft.com/office/drawing/2014/main" id="{AC7738D8-6EB4-ED57-FCB4-0795CF3FC54C}"/>
              </a:ext>
            </a:extLst>
          </p:cNvPr>
          <p:cNvGrpSpPr/>
          <p:nvPr/>
        </p:nvGrpSpPr>
        <p:grpSpPr>
          <a:xfrm>
            <a:off x="927464" y="2497522"/>
            <a:ext cx="7358572" cy="918222"/>
            <a:chOff x="689113" y="2497522"/>
            <a:chExt cx="7358572" cy="918222"/>
          </a:xfrm>
        </p:grpSpPr>
        <p:sp>
          <p:nvSpPr>
            <p:cNvPr id="6" name="Rectangle: Diagonal Corners Snipped 5">
              <a:extLst>
                <a:ext uri="{FF2B5EF4-FFF2-40B4-BE49-F238E27FC236}">
                  <a16:creationId xmlns:a16="http://schemas.microsoft.com/office/drawing/2014/main" id="{20812FA3-EA39-C397-292E-DA67B840BCC6}"/>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7" name="TextBox 6">
              <a:extLst>
                <a:ext uri="{FF2B5EF4-FFF2-40B4-BE49-F238E27FC236}">
                  <a16:creationId xmlns:a16="http://schemas.microsoft.com/office/drawing/2014/main" id="{EC920FC5-4138-DDCA-44EE-88215E415CC2}"/>
                </a:ext>
              </a:extLst>
            </p:cNvPr>
            <p:cNvSpPr txBox="1"/>
            <p:nvPr/>
          </p:nvSpPr>
          <p:spPr>
            <a:xfrm>
              <a:off x="803564" y="2644032"/>
              <a:ext cx="7244121" cy="584775"/>
            </a:xfrm>
            <a:prstGeom prst="rect">
              <a:avLst/>
            </a:prstGeom>
            <a:noFill/>
          </p:spPr>
          <p:txBody>
            <a:bodyPr wrap="square" rtlCol="0">
              <a:spAutoFit/>
            </a:bodyPr>
            <a:lstStyle/>
            <a:p>
              <a:pPr lvl="0">
                <a:buClrTx/>
              </a:pPr>
              <a:r>
                <a:rPr lang="en-US" sz="3200" kern="1200">
                  <a:solidFill>
                    <a:prstClr val="white"/>
                  </a:solidFill>
                  <a:latin typeface="UTM Avo" panose="02040603050506020204" pitchFamily="18" charset="0"/>
                  <a:ea typeface="+mn-ea"/>
                  <a:cs typeface="+mn-cs"/>
                </a:rPr>
                <a:t>A. Có lông vũ và không có lông vũ</a:t>
              </a:r>
              <a:r>
                <a:rPr lang="vi-VN" sz="3200" kern="1200">
                  <a:solidFill>
                    <a:prstClr val="white"/>
                  </a:solidFill>
                  <a:latin typeface="UTM Avo" panose="02040603050506020204" pitchFamily="18" charset="0"/>
                  <a:ea typeface="+mn-ea"/>
                  <a:cs typeface="+mn-cs"/>
                </a:rPr>
                <a:t>.</a:t>
              </a:r>
              <a:endPar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8" name="Group 7">
            <a:extLst>
              <a:ext uri="{FF2B5EF4-FFF2-40B4-BE49-F238E27FC236}">
                <a16:creationId xmlns:a16="http://schemas.microsoft.com/office/drawing/2014/main" id="{F36947E8-BF43-2514-E948-9CD6ABBA1DC8}"/>
              </a:ext>
            </a:extLst>
          </p:cNvPr>
          <p:cNvGrpSpPr/>
          <p:nvPr/>
        </p:nvGrpSpPr>
        <p:grpSpPr>
          <a:xfrm>
            <a:off x="927464" y="3567637"/>
            <a:ext cx="7412406" cy="918222"/>
            <a:chOff x="689113" y="3567637"/>
            <a:chExt cx="7412406" cy="918222"/>
          </a:xfrm>
        </p:grpSpPr>
        <p:sp>
          <p:nvSpPr>
            <p:cNvPr id="9" name="Rectangle: Diagonal Corners Snipped 8">
              <a:extLst>
                <a:ext uri="{FF2B5EF4-FFF2-40B4-BE49-F238E27FC236}">
                  <a16:creationId xmlns:a16="http://schemas.microsoft.com/office/drawing/2014/main" id="{74D6E5FA-D840-8570-BE77-F27A377558B4}"/>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2" name="TextBox 11">
              <a:extLst>
                <a:ext uri="{FF2B5EF4-FFF2-40B4-BE49-F238E27FC236}">
                  <a16:creationId xmlns:a16="http://schemas.microsoft.com/office/drawing/2014/main" id="{1D8FF753-1B4E-1797-F846-5CCE0E1A17C1}"/>
                </a:ext>
              </a:extLst>
            </p:cNvPr>
            <p:cNvSpPr txBox="1"/>
            <p:nvPr/>
          </p:nvSpPr>
          <p:spPr>
            <a:xfrm>
              <a:off x="746563" y="3684108"/>
              <a:ext cx="7354956" cy="584775"/>
            </a:xfrm>
            <a:prstGeom prst="rect">
              <a:avLst/>
            </a:prstGeom>
            <a:noFill/>
          </p:spPr>
          <p:txBody>
            <a:bodyPr wrap="square" rtlCol="0">
              <a:spAutoFit/>
            </a:bodyPr>
            <a:lstStyle/>
            <a:p>
              <a:pPr lvl="0">
                <a:buClrTx/>
              </a:pPr>
              <a:r>
                <a:rPr lang="en-US" sz="3200" kern="1200">
                  <a:solidFill>
                    <a:prstClr val="white"/>
                  </a:solidFill>
                  <a:latin typeface="UTM Avo" panose="02040603050506020204" pitchFamily="18" charset="0"/>
                  <a:ea typeface="+mn-ea"/>
                  <a:cs typeface="+mn-cs"/>
                </a:rPr>
                <a:t> B. Có mỏ và không có mỏ</a:t>
              </a:r>
              <a:r>
                <a:rPr lang="vi-VN" sz="3200" kern="1200">
                  <a:solidFill>
                    <a:prstClr val="white"/>
                  </a:solidFill>
                  <a:latin typeface="UTM Avo" panose="02040603050506020204" pitchFamily="18" charset="0"/>
                  <a:ea typeface="+mn-ea"/>
                  <a:cs typeface="+mn-cs"/>
                </a:rPr>
                <a:t>.</a:t>
              </a:r>
              <a:endPar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13" name="Group 12">
            <a:extLst>
              <a:ext uri="{FF2B5EF4-FFF2-40B4-BE49-F238E27FC236}">
                <a16:creationId xmlns:a16="http://schemas.microsoft.com/office/drawing/2014/main" id="{852558F3-4DE3-33C7-92A0-6B2C14DC9B61}"/>
              </a:ext>
            </a:extLst>
          </p:cNvPr>
          <p:cNvGrpSpPr/>
          <p:nvPr/>
        </p:nvGrpSpPr>
        <p:grpSpPr>
          <a:xfrm>
            <a:off x="927464" y="4637752"/>
            <a:ext cx="7354957" cy="918222"/>
            <a:chOff x="689113" y="4637752"/>
            <a:chExt cx="7354957" cy="918222"/>
          </a:xfrm>
        </p:grpSpPr>
        <p:sp>
          <p:nvSpPr>
            <p:cNvPr id="14" name="Rectangle: Diagonal Corners Snipped 13">
              <a:extLst>
                <a:ext uri="{FF2B5EF4-FFF2-40B4-BE49-F238E27FC236}">
                  <a16:creationId xmlns:a16="http://schemas.microsoft.com/office/drawing/2014/main" id="{C04BF260-6A56-8DBC-8149-0659A1FDAD96}"/>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5" name="TextBox 14">
              <a:extLst>
                <a:ext uri="{FF2B5EF4-FFF2-40B4-BE49-F238E27FC236}">
                  <a16:creationId xmlns:a16="http://schemas.microsoft.com/office/drawing/2014/main" id="{424AB4C0-7C0E-A171-AFAB-05BF656F178B}"/>
                </a:ext>
              </a:extLst>
            </p:cNvPr>
            <p:cNvSpPr txBox="1"/>
            <p:nvPr/>
          </p:nvSpPr>
          <p:spPr>
            <a:xfrm>
              <a:off x="856950" y="4781248"/>
              <a:ext cx="7019282" cy="584775"/>
            </a:xfrm>
            <a:prstGeom prst="rect">
              <a:avLst/>
            </a:prstGeom>
            <a:noFill/>
          </p:spPr>
          <p:txBody>
            <a:bodyPr wrap="square" rtlCol="0">
              <a:spAutoFit/>
            </a:bodyPr>
            <a:lstStyle/>
            <a:p>
              <a:pPr lvl="0">
                <a:buClrTx/>
              </a:pPr>
              <a:r>
                <a:rPr lang="en-US" sz="3200" kern="1200">
                  <a:solidFill>
                    <a:prstClr val="white"/>
                  </a:solidFill>
                  <a:latin typeface="UTM Avo" panose="02040603050506020204" pitchFamily="18" charset="0"/>
                  <a:ea typeface="+mn-ea"/>
                  <a:cs typeface="+mn-cs"/>
                </a:rPr>
                <a:t>C. Có cánh và không có cánh</a:t>
              </a:r>
              <a:r>
                <a:rPr lang="vi-VN" sz="3200" kern="1200">
                  <a:solidFill>
                    <a:prstClr val="white"/>
                  </a:solidFill>
                  <a:latin typeface="UTM Avo" panose="02040603050506020204" pitchFamily="18" charset="0"/>
                  <a:ea typeface="+mn-ea"/>
                  <a:cs typeface="+mn-cs"/>
                </a:rPr>
                <a:t>.</a:t>
              </a:r>
              <a:r>
                <a:rPr lang="en-US" sz="3200" kern="1200">
                  <a:solidFill>
                    <a:prstClr val="white"/>
                  </a:solidFill>
                  <a:latin typeface="UTM Avo" panose="02040603050506020204" pitchFamily="18" charset="0"/>
                  <a:ea typeface="+mn-ea"/>
                  <a:cs typeface="+mn-cs"/>
                </a:rPr>
                <a:t> </a:t>
              </a:r>
              <a:endPar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16" name="Group 15">
            <a:extLst>
              <a:ext uri="{FF2B5EF4-FFF2-40B4-BE49-F238E27FC236}">
                <a16:creationId xmlns:a16="http://schemas.microsoft.com/office/drawing/2014/main" id="{8989A3B7-6618-321E-7492-FC4FC0C645E1}"/>
              </a:ext>
            </a:extLst>
          </p:cNvPr>
          <p:cNvGrpSpPr/>
          <p:nvPr/>
        </p:nvGrpSpPr>
        <p:grpSpPr>
          <a:xfrm>
            <a:off x="927464" y="5707867"/>
            <a:ext cx="7354957" cy="918222"/>
            <a:chOff x="689113" y="5707867"/>
            <a:chExt cx="7354957" cy="918222"/>
          </a:xfrm>
        </p:grpSpPr>
        <p:sp>
          <p:nvSpPr>
            <p:cNvPr id="17" name="Rectangle: Diagonal Corners Snipped 16">
              <a:extLst>
                <a:ext uri="{FF2B5EF4-FFF2-40B4-BE49-F238E27FC236}">
                  <a16:creationId xmlns:a16="http://schemas.microsoft.com/office/drawing/2014/main" id="{E54645AD-CBA1-C8F6-0B26-5DEAF639BEE7}"/>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8" name="TextBox 17">
              <a:extLst>
                <a:ext uri="{FF2B5EF4-FFF2-40B4-BE49-F238E27FC236}">
                  <a16:creationId xmlns:a16="http://schemas.microsoft.com/office/drawing/2014/main" id="{B40EED98-E61F-5943-601B-8B806DECD32F}"/>
                </a:ext>
              </a:extLst>
            </p:cNvPr>
            <p:cNvSpPr txBox="1"/>
            <p:nvPr/>
          </p:nvSpPr>
          <p:spPr>
            <a:xfrm>
              <a:off x="856950" y="5836442"/>
              <a:ext cx="6728862" cy="584775"/>
            </a:xfrm>
            <a:prstGeom prst="rect">
              <a:avLst/>
            </a:prstGeom>
            <a:noFill/>
          </p:spPr>
          <p:txBody>
            <a:bodyPr wrap="square" rtlCol="0">
              <a:spAutoFit/>
            </a:bodyPr>
            <a:lstStyle/>
            <a:p>
              <a:pPr lvl="0">
                <a:buClrTx/>
              </a:pPr>
              <a:r>
                <a:rPr lang="en-US" sz="3200" kern="1200">
                  <a:solidFill>
                    <a:prstClr val="white"/>
                  </a:solidFill>
                  <a:latin typeface="UTM Avo" panose="02040603050506020204" pitchFamily="18" charset="0"/>
                  <a:ea typeface="+mn-ea"/>
                  <a:cs typeface="+mn-cs"/>
                </a:rPr>
                <a:t>D. Biết bay và không biết bay</a:t>
              </a:r>
              <a:r>
                <a:rPr lang="vi-VN" sz="3200" kern="1200">
                  <a:solidFill>
                    <a:prstClr val="white"/>
                  </a:solidFill>
                  <a:latin typeface="UTM Avo" panose="02040603050506020204" pitchFamily="18" charset="0"/>
                  <a:ea typeface="+mn-ea"/>
                  <a:cs typeface="+mn-cs"/>
                </a:rPr>
                <a:t>.</a:t>
              </a:r>
              <a:endParaRPr kumimoji="0" lang="en-US" sz="32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pic>
        <p:nvPicPr>
          <p:cNvPr id="19" name="Picture 18">
            <a:extLst>
              <a:ext uri="{FF2B5EF4-FFF2-40B4-BE49-F238E27FC236}">
                <a16:creationId xmlns:a16="http://schemas.microsoft.com/office/drawing/2014/main" id="{C20DA902-2BC2-CC91-D54D-D88D7262C32D}"/>
              </a:ext>
            </a:extLst>
          </p:cNvPr>
          <p:cNvPicPr>
            <a:picLocks noChangeAspect="1"/>
          </p:cNvPicPr>
          <p:nvPr/>
        </p:nvPicPr>
        <p:blipFill>
          <a:blip r:embed="rId7"/>
          <a:stretch>
            <a:fillRect/>
          </a:stretch>
        </p:blipFill>
        <p:spPr>
          <a:xfrm>
            <a:off x="11582400" y="2560"/>
            <a:ext cx="609600" cy="679750"/>
          </a:xfrm>
          <a:prstGeom prst="rect">
            <a:avLst/>
          </a:prstGeom>
          <a:solidFill>
            <a:schemeClr val="bg1"/>
          </a:solidFill>
        </p:spPr>
      </p:pic>
    </p:spTree>
    <p:extLst>
      <p:ext uri="{BB962C8B-B14F-4D97-AF65-F5344CB8AC3E}">
        <p14:creationId xmlns:p14="http://schemas.microsoft.com/office/powerpoint/2010/main" val="7118692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500" fill="hold"/>
                                        <p:tgtEl>
                                          <p:spTgt spid="16"/>
                                        </p:tgtEl>
                                        <p:attrNameLst>
                                          <p:attrName>ppt_x</p:attrName>
                                        </p:attrNameLst>
                                      </p:cBhvr>
                                      <p:tavLst>
                                        <p:tav tm="0">
                                          <p:val>
                                            <p:strVal val="#ppt_x"/>
                                          </p:val>
                                        </p:tav>
                                        <p:tav tm="100000">
                                          <p:val>
                                            <p:strVal val="#ppt_x"/>
                                          </p:val>
                                        </p:tav>
                                      </p:tavLst>
                                    </p:anim>
                                    <p:anim calcmode="lin" valueType="num">
                                      <p:cBhvr additive="base">
                                        <p:cTn id="11" dur="500" fill="hold"/>
                                        <p:tgtEl>
                                          <p:spTgt spid="16"/>
                                        </p:tgtEl>
                                        <p:attrNameLst>
                                          <p:attrName>ppt_y</p:attrName>
                                        </p:attrNameLst>
                                      </p:cBhvr>
                                      <p:tavLst>
                                        <p:tav tm="0">
                                          <p:val>
                                            <p:strVal val="1+#ppt_h/2"/>
                                          </p:val>
                                        </p:tav>
                                        <p:tav tm="100000">
                                          <p:val>
                                            <p:strVal val="#ppt_y"/>
                                          </p:val>
                                        </p:tav>
                                      </p:tavLst>
                                    </p:anim>
                                  </p:childTnLst>
                                </p:cTn>
                              </p:par>
                              <p:par>
                                <p:cTn id="12" presetID="26" presetClass="emph" presetSubtype="0" fill="hold" nodeType="withEffect">
                                  <p:stCondLst>
                                    <p:cond delay="0"/>
                                  </p:stCondLst>
                                  <p:childTnLst>
                                    <p:animEffect transition="out" filter="fade">
                                      <p:cBhvr>
                                        <p:cTn id="13" dur="500" tmFilter="0, 0; .2, .5; .8, .5; 1, 0"/>
                                        <p:tgtEl>
                                          <p:spTgt spid="10"/>
                                        </p:tgtEl>
                                      </p:cBhvr>
                                    </p:animEffect>
                                    <p:animScale>
                                      <p:cBhvr>
                                        <p:cTn id="14" dur="250" autoRev="1" fill="hold"/>
                                        <p:tgtEl>
                                          <p:spTgt spid="10"/>
                                        </p:tgtEl>
                                      </p:cBhvr>
                                      <p:by x="105000" y="105000"/>
                                    </p:animScale>
                                  </p:childTnLst>
                                </p:cTn>
                              </p:par>
                              <p:par>
                                <p:cTn id="15" presetID="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32" presetClass="emph" presetSubtype="0" fill="hold" nodeType="clickEffect">
                                  <p:stCondLst>
                                    <p:cond delay="0"/>
                                  </p:stCondLst>
                                  <p:childTnLst>
                                    <p:animRot by="120000">
                                      <p:cBhvr>
                                        <p:cTn id="31" dur="100" fill="hold">
                                          <p:stCondLst>
                                            <p:cond delay="0"/>
                                          </p:stCondLst>
                                        </p:cTn>
                                        <p:tgtEl>
                                          <p:spTgt spid="16"/>
                                        </p:tgtEl>
                                        <p:attrNameLst>
                                          <p:attrName>r</p:attrName>
                                        </p:attrNameLst>
                                      </p:cBhvr>
                                    </p:animRot>
                                    <p:animRot by="-240000">
                                      <p:cBhvr>
                                        <p:cTn id="32" dur="200" fill="hold">
                                          <p:stCondLst>
                                            <p:cond delay="200"/>
                                          </p:stCondLst>
                                        </p:cTn>
                                        <p:tgtEl>
                                          <p:spTgt spid="16"/>
                                        </p:tgtEl>
                                        <p:attrNameLst>
                                          <p:attrName>r</p:attrName>
                                        </p:attrNameLst>
                                      </p:cBhvr>
                                    </p:animRot>
                                    <p:animRot by="240000">
                                      <p:cBhvr>
                                        <p:cTn id="33" dur="200" fill="hold">
                                          <p:stCondLst>
                                            <p:cond delay="400"/>
                                          </p:stCondLst>
                                        </p:cTn>
                                        <p:tgtEl>
                                          <p:spTgt spid="16"/>
                                        </p:tgtEl>
                                        <p:attrNameLst>
                                          <p:attrName>r</p:attrName>
                                        </p:attrNameLst>
                                      </p:cBhvr>
                                    </p:animRot>
                                    <p:animRot by="-240000">
                                      <p:cBhvr>
                                        <p:cTn id="34" dur="200" fill="hold">
                                          <p:stCondLst>
                                            <p:cond delay="600"/>
                                          </p:stCondLst>
                                        </p:cTn>
                                        <p:tgtEl>
                                          <p:spTgt spid="16"/>
                                        </p:tgtEl>
                                        <p:attrNameLst>
                                          <p:attrName>r</p:attrName>
                                        </p:attrNameLst>
                                      </p:cBhvr>
                                    </p:animRot>
                                    <p:animRot by="120000">
                                      <p:cBhvr>
                                        <p:cTn id="35" dur="200" fill="hold">
                                          <p:stCondLst>
                                            <p:cond delay="800"/>
                                          </p:stCondLst>
                                        </p:cTn>
                                        <p:tgtEl>
                                          <p:spTgt spid="16"/>
                                        </p:tgtEl>
                                        <p:attrNameLst>
                                          <p:attrName>r</p:attrName>
                                        </p:attrNameLst>
                                      </p:cBhvr>
                                    </p:animRot>
                                  </p:childTnLst>
                                  <p:subTnLst>
                                    <p:audio>
                                      <p:cMediaNode>
                                        <p:cTn display="0" masterRel="sameClick">
                                          <p:stCondLst>
                                            <p:cond evt="begin" delay="0">
                                              <p:tn val="30"/>
                                            </p:cond>
                                          </p:stCondLst>
                                          <p:endCondLst>
                                            <p:cond evt="onStopAudio" delay="0">
                                              <p:tgtEl>
                                                <p:sldTgt/>
                                              </p:tgtEl>
                                            </p:cond>
                                          </p:endCondLst>
                                        </p:cTn>
                                        <p:tgtEl>
                                          <p:sndTgt r:embed="rId3" name="chimes.wav"/>
                                        </p:tgtEl>
                                      </p:cMediaNode>
                                    </p:audio>
                                  </p:subTnLst>
                                </p:cTn>
                              </p:par>
                            </p:childTnLst>
                          </p:cTn>
                        </p:par>
                        <p:par>
                          <p:cTn id="36" fill="hold">
                            <p:stCondLst>
                              <p:cond delay="1000"/>
                            </p:stCondLst>
                            <p:childTnLst>
                              <p:par>
                                <p:cTn id="37" presetID="35" presetClass="path" presetSubtype="0" accel="50000" decel="50000" fill="hold" nodeType="afterEffect">
                                  <p:stCondLst>
                                    <p:cond delay="0"/>
                                  </p:stCondLst>
                                  <p:childTnLst>
                                    <p:animMotion origin="layout" path="M 1.11022E-16 -2.96296E-6 L -0.23633 0.65579 " pathEditMode="relative" rAng="0" ptsTypes="AA">
                                      <p:cBhvr>
                                        <p:cTn id="38" dur="2000" fill="hold"/>
                                        <p:tgtEl>
                                          <p:spTgt spid="10"/>
                                        </p:tgtEl>
                                        <p:attrNameLst>
                                          <p:attrName>ppt_x</p:attrName>
                                          <p:attrName>ppt_y</p:attrName>
                                        </p:attrNameLst>
                                      </p:cBhvr>
                                      <p:rCtr x="-11823" y="32778"/>
                                    </p:animMotion>
                                  </p:childTnLst>
                                </p:cTn>
                              </p:par>
                            </p:childTnLst>
                          </p:cTn>
                        </p:par>
                      </p:childTnLst>
                    </p:cTn>
                  </p:par>
                </p:childTnLst>
              </p:cTn>
              <p:nextCondLst>
                <p:cond evt="onClick" delay="0">
                  <p:tgtEl>
                    <p:spTgt spid="16"/>
                  </p:tgtEl>
                </p:cond>
              </p:nextCondLst>
            </p:seq>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9" presetClass="emph" presetSubtype="0" nodeType="clickEffect">
                                  <p:stCondLst>
                                    <p:cond delay="0"/>
                                  </p:stCondLst>
                                  <p:childTnLst>
                                    <p:set>
                                      <p:cBhvr>
                                        <p:cTn id="43" dur="indefinite"/>
                                        <p:tgtEl>
                                          <p:spTgt spid="5"/>
                                        </p:tgtEl>
                                        <p:attrNameLst>
                                          <p:attrName>style.opacity</p:attrName>
                                        </p:attrNameLst>
                                      </p:cBhvr>
                                      <p:to>
                                        <p:strVal val="0.5"/>
                                      </p:to>
                                    </p:set>
                                    <p:animEffect filter="image" prLst="opacity: 0.5">
                                      <p:cBhvr rctx="IE">
                                        <p:cTn id="44" dur="indefinite"/>
                                        <p:tgtEl>
                                          <p:spTgt spid="5"/>
                                        </p:tgtEl>
                                      </p:cBhvr>
                                    </p:animEffect>
                                  </p:childTnLst>
                                  <p:subTnLst>
                                    <p:audio>
                                      <p:cMediaNode>
                                        <p:cTn display="0" masterRel="sameClick">
                                          <p:stCondLst>
                                            <p:cond evt="begin" delay="0">
                                              <p:tn val="42"/>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5"/>
                  </p:tgtEl>
                </p:cond>
              </p:nextCondLst>
            </p:seq>
            <p:seq concurrent="1" nextAc="seek">
              <p:cTn id="45" restart="whenNotActive" fill="hold" evtFilter="cancelBubble" nodeType="interactiveSeq">
                <p:stCondLst>
                  <p:cond evt="onClick" delay="0">
                    <p:tgtEl>
                      <p:spTgt spid="8"/>
                    </p:tgtEl>
                  </p:cond>
                </p:stCondLst>
                <p:endSync evt="end" delay="0">
                  <p:rtn val="all"/>
                </p:endSync>
                <p:childTnLst>
                  <p:par>
                    <p:cTn id="46" fill="hold">
                      <p:stCondLst>
                        <p:cond delay="0"/>
                      </p:stCondLst>
                      <p:childTnLst>
                        <p:par>
                          <p:cTn id="47" fill="hold">
                            <p:stCondLst>
                              <p:cond delay="0"/>
                            </p:stCondLst>
                            <p:childTnLst>
                              <p:par>
                                <p:cTn id="48" presetID="9" presetClass="emph" presetSubtype="0" nodeType="clickEffect">
                                  <p:stCondLst>
                                    <p:cond delay="0"/>
                                  </p:stCondLst>
                                  <p:childTnLst>
                                    <p:set>
                                      <p:cBhvr>
                                        <p:cTn id="49" dur="indefinite"/>
                                        <p:tgtEl>
                                          <p:spTgt spid="8"/>
                                        </p:tgtEl>
                                        <p:attrNameLst>
                                          <p:attrName>style.opacity</p:attrName>
                                        </p:attrNameLst>
                                      </p:cBhvr>
                                      <p:to>
                                        <p:strVal val="0.5"/>
                                      </p:to>
                                    </p:set>
                                    <p:animEffect filter="image" prLst="opacity: 0.5">
                                      <p:cBhvr rctx="IE">
                                        <p:cTn id="50" dur="indefinite"/>
                                        <p:tgtEl>
                                          <p:spTgt spid="8"/>
                                        </p:tgtEl>
                                      </p:cBhvr>
                                    </p:animEffect>
                                  </p:childTnLst>
                                  <p:subTnLst>
                                    <p:audio>
                                      <p:cMediaNode>
                                        <p:cTn display="0" masterRel="sameClick">
                                          <p:stCondLst>
                                            <p:cond evt="begin" delay="0">
                                              <p:tn val="48"/>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13"/>
                    </p:tgtEl>
                  </p:cond>
                </p:stCondLst>
                <p:endSync evt="end" delay="0">
                  <p:rtn val="all"/>
                </p:endSync>
                <p:childTnLst>
                  <p:par>
                    <p:cTn id="52" fill="hold">
                      <p:stCondLst>
                        <p:cond delay="0"/>
                      </p:stCondLst>
                      <p:childTnLst>
                        <p:par>
                          <p:cTn id="53" fill="hold">
                            <p:stCondLst>
                              <p:cond delay="0"/>
                            </p:stCondLst>
                            <p:childTnLst>
                              <p:par>
                                <p:cTn id="54" presetID="9" presetClass="emph" presetSubtype="0" nodeType="clickEffect">
                                  <p:stCondLst>
                                    <p:cond delay="0"/>
                                  </p:stCondLst>
                                  <p:childTnLst>
                                    <p:set>
                                      <p:cBhvr>
                                        <p:cTn id="55" dur="indefinite"/>
                                        <p:tgtEl>
                                          <p:spTgt spid="13"/>
                                        </p:tgtEl>
                                        <p:attrNameLst>
                                          <p:attrName>style.opacity</p:attrName>
                                        </p:attrNameLst>
                                      </p:cBhvr>
                                      <p:to>
                                        <p:strVal val="0.5"/>
                                      </p:to>
                                    </p:set>
                                    <p:animEffect filter="image" prLst="opacity: 0.5">
                                      <p:cBhvr rctx="IE">
                                        <p:cTn id="56" dur="indefinite"/>
                                        <p:tgtEl>
                                          <p:spTgt spid="13"/>
                                        </p:tgtEl>
                                      </p:cBhvr>
                                    </p:animEffect>
                                  </p:childTnLst>
                                  <p:subTnLst>
                                    <p:audio>
                                      <p:cMediaNode>
                                        <p:cTn display="0" masterRel="sameClick">
                                          <p:stCondLst>
                                            <p:cond evt="begin" delay="0">
                                              <p:tn val="54"/>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1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Freeform: Shape 67">
            <a:extLst>
              <a:ext uri="{FF2B5EF4-FFF2-40B4-BE49-F238E27FC236}">
                <a16:creationId xmlns:a16="http://schemas.microsoft.com/office/drawing/2014/main" id="{922C17F2-73F8-E597-3CCD-CA03A31EF8AF}"/>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69" name="Freeform: Shape 68">
            <a:extLst>
              <a:ext uri="{FF2B5EF4-FFF2-40B4-BE49-F238E27FC236}">
                <a16:creationId xmlns:a16="http://schemas.microsoft.com/office/drawing/2014/main" id="{2EC6891C-8FE2-C4B8-313F-26FEDBD9D75C}"/>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06867" y="833786"/>
            <a:ext cx="1589852" cy="1404369"/>
          </a:xfrm>
          <a:prstGeom prst="rect">
            <a:avLst/>
          </a:prstGeom>
        </p:spPr>
      </p:pic>
      <p:sp>
        <p:nvSpPr>
          <p:cNvPr id="11" name="Arrow: Pentagon 10">
            <a:hlinkClick r:id="rId6"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7030A0"/>
                </a:solidFill>
                <a:effectLst/>
                <a:uLnTx/>
                <a:uFillTx/>
                <a:latin typeface="UTM Avo" panose="02040603050506020204" pitchFamily="18" charset="0"/>
                <a:ea typeface="+mn-ea"/>
                <a:cs typeface="Times New Roman" panose="02020603050405020304" pitchFamily="18" charset="0"/>
              </a:rPr>
              <a:t>GO HOME</a:t>
            </a:r>
          </a:p>
        </p:txBody>
      </p:sp>
      <p:grpSp>
        <p:nvGrpSpPr>
          <p:cNvPr id="2" name="Group 1">
            <a:extLst>
              <a:ext uri="{FF2B5EF4-FFF2-40B4-BE49-F238E27FC236}">
                <a16:creationId xmlns:a16="http://schemas.microsoft.com/office/drawing/2014/main" id="{FD5AF2A8-752B-3A3D-9752-C21B83271598}"/>
              </a:ext>
            </a:extLst>
          </p:cNvPr>
          <p:cNvGrpSpPr/>
          <p:nvPr/>
        </p:nvGrpSpPr>
        <p:grpSpPr>
          <a:xfrm>
            <a:off x="914401" y="296195"/>
            <a:ext cx="10237494" cy="3893637"/>
            <a:chOff x="313163" y="231911"/>
            <a:chExt cx="11502886" cy="2054087"/>
          </a:xfrm>
        </p:grpSpPr>
        <p:sp>
          <p:nvSpPr>
            <p:cNvPr id="3" name="Rectangle: Diagonal Corners Snipped 2">
              <a:extLst>
                <a:ext uri="{FF2B5EF4-FFF2-40B4-BE49-F238E27FC236}">
                  <a16:creationId xmlns:a16="http://schemas.microsoft.com/office/drawing/2014/main" id="{00C5C99E-2FD8-50BE-26BC-C98A8693388E}"/>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4" name="TextBox 3">
              <a:extLst>
                <a:ext uri="{FF2B5EF4-FFF2-40B4-BE49-F238E27FC236}">
                  <a16:creationId xmlns:a16="http://schemas.microsoft.com/office/drawing/2014/main" id="{B2E4527B-ACEA-B152-CB29-6D7161A87ECB}"/>
                </a:ext>
              </a:extLst>
            </p:cNvPr>
            <p:cNvSpPr txBox="1"/>
            <p:nvPr/>
          </p:nvSpPr>
          <p:spPr>
            <a:xfrm>
              <a:off x="596774" y="352735"/>
              <a:ext cx="10333094" cy="1722630"/>
            </a:xfrm>
            <a:prstGeom prst="rect">
              <a:avLst/>
            </a:prstGeom>
            <a:noFill/>
          </p:spPr>
          <p:txBody>
            <a:bodyPr wrap="square" rtlCol="0">
              <a:spAutoFit/>
            </a:bodyPr>
            <a:lstStyle/>
            <a:p>
              <a:pPr lvl="0">
                <a:buClrTx/>
              </a:pPr>
              <a:r>
                <a:rPr lang="vi-VN" sz="2400" kern="1200">
                  <a:solidFill>
                    <a:prstClr val="black"/>
                  </a:solidFill>
                  <a:latin typeface="UTM Avo" panose="02040603050506020204" pitchFamily="18" charset="0"/>
                  <a:ea typeface="+mn-ea"/>
                  <a:cs typeface="+mn-cs"/>
                </a:rPr>
                <a:t> Cho các loài: mèo, thỏ, chim bồ câu, ếch và các đặc điểm sau:</a:t>
              </a:r>
            </a:p>
            <a:p>
              <a:pPr lvl="0">
                <a:buClrTx/>
              </a:pPr>
              <a:r>
                <a:rPr lang="vi-VN" sz="2400" kern="1200">
                  <a:solidFill>
                    <a:prstClr val="black"/>
                  </a:solidFill>
                  <a:latin typeface="UTM Avo" panose="02040603050506020204" pitchFamily="18" charset="0"/>
                  <a:ea typeface="+mn-ea"/>
                  <a:cs typeface="+mn-cs"/>
                </a:rPr>
                <a:t>(1) Biết bay hay không biết bay </a:t>
              </a:r>
            </a:p>
            <a:p>
              <a:pPr lvl="0">
                <a:buClrTx/>
              </a:pPr>
              <a:r>
                <a:rPr lang="vi-VN" sz="2400" kern="1200">
                  <a:solidFill>
                    <a:prstClr val="black"/>
                  </a:solidFill>
                  <a:latin typeface="UTM Avo" panose="02040603050506020204" pitchFamily="18" charset="0"/>
                  <a:ea typeface="+mn-ea"/>
                  <a:cs typeface="+mn-cs"/>
                </a:rPr>
                <a:t>(2) Có lông hay không có lông</a:t>
              </a:r>
            </a:p>
            <a:p>
              <a:pPr lvl="0">
                <a:buClrTx/>
              </a:pPr>
              <a:r>
                <a:rPr lang="vi-VN" sz="2400" kern="1200">
                  <a:solidFill>
                    <a:prstClr val="black"/>
                  </a:solidFill>
                  <a:latin typeface="UTM Avo" panose="02040603050506020204" pitchFamily="18" charset="0"/>
                  <a:ea typeface="+mn-ea"/>
                  <a:cs typeface="+mn-cs"/>
                </a:rPr>
                <a:t>(3) Ăn cỏ hay không ăn cỏ</a:t>
              </a:r>
            </a:p>
            <a:p>
              <a:pPr lvl="0">
                <a:buClrTx/>
              </a:pPr>
              <a:r>
                <a:rPr lang="vi-VN" sz="2400" kern="1200">
                  <a:solidFill>
                    <a:prstClr val="black"/>
                  </a:solidFill>
                  <a:latin typeface="UTM Avo" panose="02040603050506020204" pitchFamily="18" charset="0"/>
                  <a:ea typeface="+mn-ea"/>
                  <a:cs typeface="+mn-cs"/>
                </a:rPr>
                <a:t>(4) Hô hắp bằng phổi hay không hô hấp bằng phổi</a:t>
              </a:r>
            </a:p>
            <a:p>
              <a:pPr lvl="0">
                <a:buClrTx/>
              </a:pPr>
              <a:r>
                <a:rPr lang="vi-VN" sz="2400" kern="1200">
                  <a:solidFill>
                    <a:prstClr val="black"/>
                  </a:solidFill>
                  <a:latin typeface="UTM Avo" panose="02040603050506020204" pitchFamily="18" charset="0"/>
                  <a:ea typeface="+mn-ea"/>
                  <a:cs typeface="+mn-cs"/>
                </a:rPr>
                <a:t>(5) Sống trên cạn hay không sống trên cạn</a:t>
              </a:r>
            </a:p>
            <a:p>
              <a:pPr lvl="0">
                <a:buClrTx/>
              </a:pPr>
              <a:r>
                <a:rPr lang="vi-VN" sz="2400" kern="1200">
                  <a:solidFill>
                    <a:prstClr val="black"/>
                  </a:solidFill>
                  <a:latin typeface="UTM Avo" panose="02040603050506020204" pitchFamily="18" charset="0"/>
                  <a:ea typeface="+mn-ea"/>
                  <a:cs typeface="+mn-cs"/>
                </a:rPr>
                <a:t>(6) Phân tính hay không phân tính</a:t>
              </a:r>
            </a:p>
            <a:p>
              <a:pPr lvl="0">
                <a:buClrTx/>
              </a:pPr>
              <a:r>
                <a:rPr lang="vi-VN" sz="2400" kern="1200">
                  <a:solidFill>
                    <a:prstClr val="black"/>
                  </a:solidFill>
                  <a:latin typeface="UTM Avo" panose="02040603050506020204" pitchFamily="18" charset="0"/>
                  <a:ea typeface="+mn-ea"/>
                  <a:cs typeface="+mn-cs"/>
                </a:rPr>
                <a:t>Các đặc điểm đối lập để phân loại các loài này là?</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nvGrpSpPr>
          <p:cNvPr id="5" name="Group 4">
            <a:extLst>
              <a:ext uri="{FF2B5EF4-FFF2-40B4-BE49-F238E27FC236}">
                <a16:creationId xmlns:a16="http://schemas.microsoft.com/office/drawing/2014/main" id="{BCCE6C57-513D-30B5-C97B-F698A45477B1}"/>
              </a:ext>
            </a:extLst>
          </p:cNvPr>
          <p:cNvGrpSpPr/>
          <p:nvPr/>
        </p:nvGrpSpPr>
        <p:grpSpPr>
          <a:xfrm>
            <a:off x="913760" y="4298826"/>
            <a:ext cx="3371190" cy="918222"/>
            <a:chOff x="689113" y="2497522"/>
            <a:chExt cx="4797288" cy="918222"/>
          </a:xfrm>
        </p:grpSpPr>
        <p:sp>
          <p:nvSpPr>
            <p:cNvPr id="6" name="Rectangle: Diagonal Corners Snipped 5">
              <a:extLst>
                <a:ext uri="{FF2B5EF4-FFF2-40B4-BE49-F238E27FC236}">
                  <a16:creationId xmlns:a16="http://schemas.microsoft.com/office/drawing/2014/main" id="{093CFC3E-B9DB-42FC-C986-2D16A18E2488}"/>
                </a:ext>
              </a:extLst>
            </p:cNvPr>
            <p:cNvSpPr/>
            <p:nvPr/>
          </p:nvSpPr>
          <p:spPr>
            <a:xfrm>
              <a:off x="689113" y="2497522"/>
              <a:ext cx="4797288"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7" name="TextBox 6">
              <a:extLst>
                <a:ext uri="{FF2B5EF4-FFF2-40B4-BE49-F238E27FC236}">
                  <a16:creationId xmlns:a16="http://schemas.microsoft.com/office/drawing/2014/main" id="{47418729-BBF6-F393-84B4-88EF00D07A0A}"/>
                </a:ext>
              </a:extLst>
            </p:cNvPr>
            <p:cNvSpPr txBox="1"/>
            <p:nvPr/>
          </p:nvSpPr>
          <p:spPr>
            <a:xfrm>
              <a:off x="914400" y="2644032"/>
              <a:ext cx="4572000" cy="646331"/>
            </a:xfrm>
            <a:prstGeom prst="rect">
              <a:avLst/>
            </a:prstGeom>
            <a:noFill/>
          </p:spPr>
          <p:txBody>
            <a:bodyPr wrap="square" rtlCol="0">
              <a:spAutoFit/>
            </a:bodyPr>
            <a:lstStyle/>
            <a:p>
              <a:pPr lvl="0">
                <a:buClrTx/>
              </a:pPr>
              <a:r>
                <a:rPr lang="vi-VN" sz="3600" kern="1200">
                  <a:solidFill>
                    <a:prstClr val="white"/>
                  </a:solidFill>
                  <a:latin typeface="UTM Avo" panose="02040603050506020204" pitchFamily="18" charset="0"/>
                  <a:ea typeface="+mn-ea"/>
                  <a:cs typeface="+mn-cs"/>
                </a:rPr>
                <a:t>A. (1), (4), (5)</a:t>
              </a:r>
              <a:endPar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8" name="Group 7">
            <a:extLst>
              <a:ext uri="{FF2B5EF4-FFF2-40B4-BE49-F238E27FC236}">
                <a16:creationId xmlns:a16="http://schemas.microsoft.com/office/drawing/2014/main" id="{4CCC2B1A-7106-72B8-3F5C-F77342FFA48E}"/>
              </a:ext>
            </a:extLst>
          </p:cNvPr>
          <p:cNvGrpSpPr/>
          <p:nvPr/>
        </p:nvGrpSpPr>
        <p:grpSpPr>
          <a:xfrm>
            <a:off x="913760" y="5368941"/>
            <a:ext cx="3371190" cy="918222"/>
            <a:chOff x="689113" y="3567637"/>
            <a:chExt cx="4797288" cy="918222"/>
          </a:xfrm>
        </p:grpSpPr>
        <p:sp>
          <p:nvSpPr>
            <p:cNvPr id="9" name="Rectangle: Diagonal Corners Snipped 8">
              <a:extLst>
                <a:ext uri="{FF2B5EF4-FFF2-40B4-BE49-F238E27FC236}">
                  <a16:creationId xmlns:a16="http://schemas.microsoft.com/office/drawing/2014/main" id="{1F792C31-06ED-2B6A-B167-5A434B007F86}"/>
                </a:ext>
              </a:extLst>
            </p:cNvPr>
            <p:cNvSpPr/>
            <p:nvPr/>
          </p:nvSpPr>
          <p:spPr>
            <a:xfrm>
              <a:off x="689113" y="3567637"/>
              <a:ext cx="4797288"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2" name="TextBox 11">
              <a:extLst>
                <a:ext uri="{FF2B5EF4-FFF2-40B4-BE49-F238E27FC236}">
                  <a16:creationId xmlns:a16="http://schemas.microsoft.com/office/drawing/2014/main" id="{2CE412D5-243E-38FD-8BB5-26415C40A3C3}"/>
                </a:ext>
              </a:extLst>
            </p:cNvPr>
            <p:cNvSpPr txBox="1"/>
            <p:nvPr/>
          </p:nvSpPr>
          <p:spPr>
            <a:xfrm>
              <a:off x="914400" y="3684108"/>
              <a:ext cx="4572000" cy="646331"/>
            </a:xfrm>
            <a:prstGeom prst="rect">
              <a:avLst/>
            </a:prstGeom>
            <a:noFill/>
          </p:spPr>
          <p:txBody>
            <a:bodyPr wrap="square" rtlCol="0">
              <a:spAutoFit/>
            </a:bodyPr>
            <a:lstStyle/>
            <a:p>
              <a:pPr lvl="0">
                <a:buClrTx/>
              </a:pPr>
              <a:r>
                <a:rPr lang="vi-VN" sz="3600" kern="1200">
                  <a:solidFill>
                    <a:prstClr val="white"/>
                  </a:solidFill>
                  <a:latin typeface="UTM Avo" panose="02040603050506020204" pitchFamily="18" charset="0"/>
                  <a:ea typeface="+mn-ea"/>
                  <a:cs typeface="+mn-cs"/>
                </a:rPr>
                <a:t>B. (2), (5), (6)</a:t>
              </a:r>
              <a:endPar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13" name="Group 12">
            <a:extLst>
              <a:ext uri="{FF2B5EF4-FFF2-40B4-BE49-F238E27FC236}">
                <a16:creationId xmlns:a16="http://schemas.microsoft.com/office/drawing/2014/main" id="{AB3F6975-72D9-3730-878E-819D892DC299}"/>
              </a:ext>
            </a:extLst>
          </p:cNvPr>
          <p:cNvGrpSpPr/>
          <p:nvPr/>
        </p:nvGrpSpPr>
        <p:grpSpPr>
          <a:xfrm>
            <a:off x="5518702" y="4358193"/>
            <a:ext cx="3583884" cy="918222"/>
            <a:chOff x="689113" y="4637752"/>
            <a:chExt cx="5099957" cy="918222"/>
          </a:xfrm>
        </p:grpSpPr>
        <p:sp>
          <p:nvSpPr>
            <p:cNvPr id="14" name="Rectangle: Diagonal Corners Snipped 13">
              <a:extLst>
                <a:ext uri="{FF2B5EF4-FFF2-40B4-BE49-F238E27FC236}">
                  <a16:creationId xmlns:a16="http://schemas.microsoft.com/office/drawing/2014/main" id="{CD937973-0037-05E6-B204-A568DCF13895}"/>
                </a:ext>
              </a:extLst>
            </p:cNvPr>
            <p:cNvSpPr/>
            <p:nvPr/>
          </p:nvSpPr>
          <p:spPr>
            <a:xfrm>
              <a:off x="689113" y="4637752"/>
              <a:ext cx="5099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5" name="TextBox 14">
              <a:extLst>
                <a:ext uri="{FF2B5EF4-FFF2-40B4-BE49-F238E27FC236}">
                  <a16:creationId xmlns:a16="http://schemas.microsoft.com/office/drawing/2014/main" id="{CEE0AC8A-3DB8-B7BA-3E03-48E548270B1C}"/>
                </a:ext>
              </a:extLst>
            </p:cNvPr>
            <p:cNvSpPr txBox="1"/>
            <p:nvPr/>
          </p:nvSpPr>
          <p:spPr>
            <a:xfrm>
              <a:off x="914400" y="4754223"/>
              <a:ext cx="4572000" cy="646331"/>
            </a:xfrm>
            <a:prstGeom prst="rect">
              <a:avLst/>
            </a:prstGeom>
            <a:noFill/>
          </p:spPr>
          <p:txBody>
            <a:bodyPr wrap="square" rtlCol="0">
              <a:spAutoFit/>
            </a:bodyPr>
            <a:lstStyle/>
            <a:p>
              <a:pPr lvl="0">
                <a:buClrTx/>
              </a:pPr>
              <a:r>
                <a:rPr lang="en-US" sz="3600" kern="1200">
                  <a:solidFill>
                    <a:prstClr val="white"/>
                  </a:solidFill>
                  <a:latin typeface="UTM Avo" panose="02040603050506020204" pitchFamily="18" charset="0"/>
                  <a:ea typeface="+mn-ea"/>
                  <a:cs typeface="+mn-cs"/>
                </a:rPr>
                <a:t>C. (1), (2), (3) </a:t>
              </a:r>
              <a:endPar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16" name="Group 15">
            <a:extLst>
              <a:ext uri="{FF2B5EF4-FFF2-40B4-BE49-F238E27FC236}">
                <a16:creationId xmlns:a16="http://schemas.microsoft.com/office/drawing/2014/main" id="{BC3B2DBC-2A78-672F-B7A5-D3132E34793A}"/>
              </a:ext>
            </a:extLst>
          </p:cNvPr>
          <p:cNvGrpSpPr/>
          <p:nvPr/>
        </p:nvGrpSpPr>
        <p:grpSpPr>
          <a:xfrm>
            <a:off x="5518702" y="5428308"/>
            <a:ext cx="3583884" cy="918222"/>
            <a:chOff x="689113" y="5707867"/>
            <a:chExt cx="5099957" cy="918222"/>
          </a:xfrm>
        </p:grpSpPr>
        <p:sp>
          <p:nvSpPr>
            <p:cNvPr id="17" name="Rectangle: Diagonal Corners Snipped 16">
              <a:extLst>
                <a:ext uri="{FF2B5EF4-FFF2-40B4-BE49-F238E27FC236}">
                  <a16:creationId xmlns:a16="http://schemas.microsoft.com/office/drawing/2014/main" id="{5D28B867-18D5-CC7A-BFEB-64D1EE4C21E3}"/>
                </a:ext>
              </a:extLst>
            </p:cNvPr>
            <p:cNvSpPr/>
            <p:nvPr/>
          </p:nvSpPr>
          <p:spPr>
            <a:xfrm>
              <a:off x="689113" y="5707867"/>
              <a:ext cx="5099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8" name="TextBox 17">
              <a:extLst>
                <a:ext uri="{FF2B5EF4-FFF2-40B4-BE49-F238E27FC236}">
                  <a16:creationId xmlns:a16="http://schemas.microsoft.com/office/drawing/2014/main" id="{724D88CB-0DA8-595F-FFA8-15CEACFFE68D}"/>
                </a:ext>
              </a:extLst>
            </p:cNvPr>
            <p:cNvSpPr txBox="1"/>
            <p:nvPr/>
          </p:nvSpPr>
          <p:spPr>
            <a:xfrm>
              <a:off x="914400" y="5776151"/>
              <a:ext cx="4572000" cy="646331"/>
            </a:xfrm>
            <a:prstGeom prst="rect">
              <a:avLst/>
            </a:prstGeom>
            <a:noFill/>
          </p:spPr>
          <p:txBody>
            <a:bodyPr wrap="square" rtlCol="0">
              <a:spAutoFit/>
            </a:bodyPr>
            <a:lstStyle/>
            <a:p>
              <a:pPr lvl="0">
                <a:buClrTx/>
              </a:pPr>
              <a:r>
                <a:rPr lang="en-US" sz="3600" kern="1200">
                  <a:solidFill>
                    <a:prstClr val="white"/>
                  </a:solidFill>
                  <a:latin typeface="UTM Avo" panose="02040603050506020204" pitchFamily="18" charset="0"/>
                  <a:ea typeface="+mn-ea"/>
                  <a:cs typeface="+mn-cs"/>
                </a:rPr>
                <a:t>D. (2), (3), (5)</a:t>
              </a:r>
              <a:endPar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pic>
        <p:nvPicPr>
          <p:cNvPr id="19" name="Picture 18">
            <a:extLst>
              <a:ext uri="{FF2B5EF4-FFF2-40B4-BE49-F238E27FC236}">
                <a16:creationId xmlns:a16="http://schemas.microsoft.com/office/drawing/2014/main" id="{07E1D143-4B64-5525-8D63-2660D332D39D}"/>
              </a:ext>
            </a:extLst>
          </p:cNvPr>
          <p:cNvPicPr>
            <a:picLocks noChangeAspect="1"/>
          </p:cNvPicPr>
          <p:nvPr/>
        </p:nvPicPr>
        <p:blipFill>
          <a:blip r:embed="rId7"/>
          <a:stretch>
            <a:fillRect/>
          </a:stretch>
        </p:blipFill>
        <p:spPr>
          <a:xfrm>
            <a:off x="11582400" y="2560"/>
            <a:ext cx="609600" cy="679750"/>
          </a:xfrm>
          <a:prstGeom prst="rect">
            <a:avLst/>
          </a:prstGeom>
          <a:solidFill>
            <a:schemeClr val="bg1"/>
          </a:solidFill>
        </p:spPr>
      </p:pic>
    </p:spTree>
    <p:extLst>
      <p:ext uri="{BB962C8B-B14F-4D97-AF65-F5344CB8AC3E}">
        <p14:creationId xmlns:p14="http://schemas.microsoft.com/office/powerpoint/2010/main" val="22221976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6" presetClass="emph" presetSubtype="0" fill="hold" nodeType="withEffect">
                                  <p:stCondLst>
                                    <p:cond delay="0"/>
                                  </p:stCondLst>
                                  <p:childTnLst>
                                    <p:animEffect transition="out" filter="fade">
                                      <p:cBhvr>
                                        <p:cTn id="9" dur="500" tmFilter="0, 0; .2, .5; .8, .5; 1, 0"/>
                                        <p:tgtEl>
                                          <p:spTgt spid="10"/>
                                        </p:tgtEl>
                                      </p:cBhvr>
                                    </p:animEffect>
                                    <p:animScale>
                                      <p:cBhvr>
                                        <p:cTn id="10" dur="250" autoRev="1" fill="hold"/>
                                        <p:tgtEl>
                                          <p:spTgt spid="10"/>
                                        </p:tgtEl>
                                      </p:cBhvr>
                                      <p:by x="105000" y="105000"/>
                                    </p:animScale>
                                  </p:childTnLst>
                                </p:cTn>
                              </p:par>
                              <p:par>
                                <p:cTn id="11" presetID="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9" presetClass="emph" presetSubtype="0" nodeType="clickEffect">
                                  <p:stCondLst>
                                    <p:cond delay="0"/>
                                  </p:stCondLst>
                                  <p:childTnLst>
                                    <p:set>
                                      <p:cBhvr>
                                        <p:cTn id="31" dur="indefinite"/>
                                        <p:tgtEl>
                                          <p:spTgt spid="5"/>
                                        </p:tgtEl>
                                        <p:attrNameLst>
                                          <p:attrName>style.opacity</p:attrName>
                                        </p:attrNameLst>
                                      </p:cBhvr>
                                      <p:to>
                                        <p:strVal val="0.5"/>
                                      </p:to>
                                    </p:set>
                                    <p:animEffect filter="image" prLst="opacity: 0.5">
                                      <p:cBhvr rctx="IE">
                                        <p:cTn id="32" dur="indefinite"/>
                                        <p:tgtEl>
                                          <p:spTgt spid="5"/>
                                        </p:tgtEl>
                                      </p:cBhvr>
                                    </p:animEffect>
                                  </p:childTnLst>
                                  <p:subTnLst>
                                    <p:audio>
                                      <p:cMediaNode>
                                        <p:cTn display="0" masterRel="sameClick">
                                          <p:stCondLst>
                                            <p:cond evt="begin" delay="0">
                                              <p:tn val="30"/>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5"/>
                  </p:tgtEl>
                </p:cond>
              </p:nextCondLst>
            </p:seq>
            <p:seq concurrent="1" nextAc="seek">
              <p:cTn id="33" restart="whenNotActive" fill="hold" evtFilter="cancelBubble" nodeType="interactiveSeq">
                <p:stCondLst>
                  <p:cond evt="onClick" delay="0">
                    <p:tgtEl>
                      <p:spTgt spid="8"/>
                    </p:tgtEl>
                  </p:cond>
                </p:stCondLst>
                <p:endSync evt="end" delay="0">
                  <p:rtn val="all"/>
                </p:endSync>
                <p:childTnLst>
                  <p:par>
                    <p:cTn id="34" fill="hold">
                      <p:stCondLst>
                        <p:cond delay="0"/>
                      </p:stCondLst>
                      <p:childTnLst>
                        <p:par>
                          <p:cTn id="35" fill="hold">
                            <p:stCondLst>
                              <p:cond delay="0"/>
                            </p:stCondLst>
                            <p:childTnLst>
                              <p:par>
                                <p:cTn id="36" presetID="9" presetClass="emph" presetSubtype="0" nodeType="clickEffect">
                                  <p:stCondLst>
                                    <p:cond delay="0"/>
                                  </p:stCondLst>
                                  <p:childTnLst>
                                    <p:set>
                                      <p:cBhvr>
                                        <p:cTn id="37" dur="indefinite"/>
                                        <p:tgtEl>
                                          <p:spTgt spid="8"/>
                                        </p:tgtEl>
                                        <p:attrNameLst>
                                          <p:attrName>style.opacity</p:attrName>
                                        </p:attrNameLst>
                                      </p:cBhvr>
                                      <p:to>
                                        <p:strVal val="0.5"/>
                                      </p:to>
                                    </p:set>
                                    <p:animEffect filter="image" prLst="opacity: 0.5">
                                      <p:cBhvr rctx="IE">
                                        <p:cTn id="38" dur="indefinite"/>
                                        <p:tgtEl>
                                          <p:spTgt spid="8"/>
                                        </p:tgtEl>
                                      </p:cBhvr>
                                    </p:animEffect>
                                  </p:childTnLst>
                                  <p:subTnLst>
                                    <p:audio>
                                      <p:cMediaNode>
                                        <p:cTn display="0" masterRel="sameClick">
                                          <p:stCondLst>
                                            <p:cond evt="begin" delay="0">
                                              <p:tn val="36"/>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8"/>
                  </p:tgtEl>
                </p:cond>
              </p:nextCondLst>
            </p:seq>
            <p:seq concurrent="1" nextAc="seek">
              <p:cTn id="39" restart="whenNotActive" fill="hold" evtFilter="cancelBubble" nodeType="interactiveSeq">
                <p:stCondLst>
                  <p:cond evt="onClick" delay="0">
                    <p:tgtEl>
                      <p:spTgt spid="13"/>
                    </p:tgtEl>
                  </p:cond>
                </p:stCondLst>
                <p:endSync evt="end" delay="0">
                  <p:rtn val="all"/>
                </p:endSync>
                <p:childTnLst>
                  <p:par>
                    <p:cTn id="40" fill="hold">
                      <p:stCondLst>
                        <p:cond delay="0"/>
                      </p:stCondLst>
                      <p:childTnLst>
                        <p:par>
                          <p:cTn id="41" fill="hold">
                            <p:stCondLst>
                              <p:cond delay="0"/>
                            </p:stCondLst>
                            <p:childTnLst>
                              <p:par>
                                <p:cTn id="42" presetID="32" presetClass="emph" presetSubtype="0" fill="hold" nodeType="clickEffect">
                                  <p:stCondLst>
                                    <p:cond delay="0"/>
                                  </p:stCondLst>
                                  <p:childTnLst>
                                    <p:animRot by="120000">
                                      <p:cBhvr>
                                        <p:cTn id="43" dur="100" fill="hold">
                                          <p:stCondLst>
                                            <p:cond delay="0"/>
                                          </p:stCondLst>
                                        </p:cTn>
                                        <p:tgtEl>
                                          <p:spTgt spid="13"/>
                                        </p:tgtEl>
                                        <p:attrNameLst>
                                          <p:attrName>r</p:attrName>
                                        </p:attrNameLst>
                                      </p:cBhvr>
                                    </p:animRot>
                                    <p:animRot by="-240000">
                                      <p:cBhvr>
                                        <p:cTn id="44" dur="200" fill="hold">
                                          <p:stCondLst>
                                            <p:cond delay="200"/>
                                          </p:stCondLst>
                                        </p:cTn>
                                        <p:tgtEl>
                                          <p:spTgt spid="13"/>
                                        </p:tgtEl>
                                        <p:attrNameLst>
                                          <p:attrName>r</p:attrName>
                                        </p:attrNameLst>
                                      </p:cBhvr>
                                    </p:animRot>
                                    <p:animRot by="240000">
                                      <p:cBhvr>
                                        <p:cTn id="45" dur="200" fill="hold">
                                          <p:stCondLst>
                                            <p:cond delay="400"/>
                                          </p:stCondLst>
                                        </p:cTn>
                                        <p:tgtEl>
                                          <p:spTgt spid="13"/>
                                        </p:tgtEl>
                                        <p:attrNameLst>
                                          <p:attrName>r</p:attrName>
                                        </p:attrNameLst>
                                      </p:cBhvr>
                                    </p:animRot>
                                    <p:animRot by="-240000">
                                      <p:cBhvr>
                                        <p:cTn id="46" dur="200" fill="hold">
                                          <p:stCondLst>
                                            <p:cond delay="600"/>
                                          </p:stCondLst>
                                        </p:cTn>
                                        <p:tgtEl>
                                          <p:spTgt spid="13"/>
                                        </p:tgtEl>
                                        <p:attrNameLst>
                                          <p:attrName>r</p:attrName>
                                        </p:attrNameLst>
                                      </p:cBhvr>
                                    </p:animRot>
                                    <p:animRot by="120000">
                                      <p:cBhvr>
                                        <p:cTn id="47" dur="200" fill="hold">
                                          <p:stCondLst>
                                            <p:cond delay="800"/>
                                          </p:stCondLst>
                                        </p:cTn>
                                        <p:tgtEl>
                                          <p:spTgt spid="13"/>
                                        </p:tgtEl>
                                        <p:attrNameLst>
                                          <p:attrName>r</p:attrName>
                                        </p:attrNameLst>
                                      </p:cBhvr>
                                    </p:animRot>
                                  </p:childTnLst>
                                  <p:subTnLst>
                                    <p:audio>
                                      <p:cMediaNode>
                                        <p:cTn display="0" masterRel="sameClick">
                                          <p:stCondLst>
                                            <p:cond evt="begin" delay="0">
                                              <p:tn val="42"/>
                                            </p:cond>
                                          </p:stCondLst>
                                          <p:endCondLst>
                                            <p:cond evt="onStopAudio" delay="0">
                                              <p:tgtEl>
                                                <p:sldTgt/>
                                              </p:tgtEl>
                                            </p:cond>
                                          </p:endCondLst>
                                        </p:cTn>
                                        <p:tgtEl>
                                          <p:sndTgt r:embed="rId4" name="chimes.wav"/>
                                        </p:tgtEl>
                                      </p:cMediaNode>
                                    </p:audio>
                                  </p:subTnLst>
                                </p:cTn>
                              </p:par>
                              <p:par>
                                <p:cTn id="48" presetID="35" presetClass="path" presetSubtype="0" accel="50000" decel="50000" fill="hold" nodeType="withEffect">
                                  <p:stCondLst>
                                    <p:cond delay="0"/>
                                  </p:stCondLst>
                                  <p:childTnLst>
                                    <p:animMotion origin="layout" path="M 3.75E-6 -2.59259E-6 L -0.17331 0.52315 " pathEditMode="relative" rAng="0" ptsTypes="AA">
                                      <p:cBhvr>
                                        <p:cTn id="49" dur="2000" fill="hold"/>
                                        <p:tgtEl>
                                          <p:spTgt spid="10"/>
                                        </p:tgtEl>
                                        <p:attrNameLst>
                                          <p:attrName>ppt_x</p:attrName>
                                          <p:attrName>ppt_y</p:attrName>
                                        </p:attrNameLst>
                                      </p:cBhvr>
                                      <p:rCtr x="-8672" y="26157"/>
                                    </p:animMotion>
                                  </p:childTnLst>
                                </p:cTn>
                              </p:par>
                            </p:childTnLst>
                          </p:cTn>
                        </p:par>
                      </p:childTnLst>
                    </p:cTn>
                  </p:par>
                </p:childTnLst>
              </p:cTn>
              <p:nextCondLst>
                <p:cond evt="onClick" delay="0">
                  <p:tgtEl>
                    <p:spTgt spid="13"/>
                  </p:tgtEl>
                </p:cond>
              </p:nextCondLst>
            </p:seq>
            <p:seq concurrent="1" nextAc="seek">
              <p:cTn id="50" restart="whenNotActive" fill="hold" evtFilter="cancelBubble" nodeType="interactiveSeq">
                <p:stCondLst>
                  <p:cond evt="onClick" delay="0">
                    <p:tgtEl>
                      <p:spTgt spid="16"/>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p:cTn id="54" dur="indefinite"/>
                                        <p:tgtEl>
                                          <p:spTgt spid="16"/>
                                        </p:tgtEl>
                                        <p:attrNameLst>
                                          <p:attrName>style.opacity</p:attrName>
                                        </p:attrNameLst>
                                      </p:cBhvr>
                                      <p:to>
                                        <p:strVal val="0.5"/>
                                      </p:to>
                                    </p:set>
                                    <p:animEffect filter="image" prLst="opacity: 0.5">
                                      <p:cBhvr rctx="IE">
                                        <p:cTn id="55" dur="indefinite"/>
                                        <p:tgtEl>
                                          <p:spTgt spid="16"/>
                                        </p:tgtEl>
                                      </p:cBhvr>
                                    </p:animEffect>
                                  </p:childTnLst>
                                  <p:subTnLst>
                                    <p:audio>
                                      <p:cMediaNode>
                                        <p:cTn display="0" masterRel="sameClick">
                                          <p:stCondLst>
                                            <p:cond evt="begin" delay="0">
                                              <p:tn val="53"/>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16"/>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pic>
        <p:nvPicPr>
          <p:cNvPr id="4" name="Picture 3">
            <a:hlinkClick r:id="rId4"/>
            <a:extLst>
              <a:ext uri="{FF2B5EF4-FFF2-40B4-BE49-F238E27FC236}">
                <a16:creationId xmlns:a16="http://schemas.microsoft.com/office/drawing/2014/main" id="{E38C50D9-42C9-4EAF-9D0D-7CF932D3A7F6}"/>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7"/>
        <p:cNvGrpSpPr/>
        <p:nvPr/>
      </p:nvGrpSpPr>
      <p:grpSpPr>
        <a:xfrm>
          <a:off x="0" y="0"/>
          <a:ext cx="0" cy="0"/>
          <a:chOff x="0" y="0"/>
          <a:chExt cx="0" cy="0"/>
        </a:xfrm>
      </p:grpSpPr>
      <p:pic>
        <p:nvPicPr>
          <p:cNvPr id="12" name="Picture 11" descr="A stack of books with open pages&#10;&#10;Description automatically generated">
            <a:extLst>
              <a:ext uri="{FF2B5EF4-FFF2-40B4-BE49-F238E27FC236}">
                <a16:creationId xmlns:a16="http://schemas.microsoft.com/office/drawing/2014/main" id="{ECF111D4-D7C5-42E0-AE86-BCEB95663D64}"/>
              </a:ext>
            </a:extLst>
          </p:cNvPr>
          <p:cNvPicPr>
            <a:picLocks noChangeAspect="1"/>
          </p:cNvPicPr>
          <p:nvPr/>
        </p:nvPicPr>
        <p:blipFill>
          <a:blip r:embed="rId4"/>
          <a:stretch>
            <a:fillRect/>
          </a:stretch>
        </p:blipFill>
        <p:spPr>
          <a:xfrm>
            <a:off x="5058332" y="4705350"/>
            <a:ext cx="2075335" cy="1273751"/>
          </a:xfrm>
          <a:prstGeom prst="rect">
            <a:avLst/>
          </a:prstGeom>
        </p:spPr>
      </p:pic>
      <p:sp>
        <p:nvSpPr>
          <p:cNvPr id="13" name="Text Placeholder 1">
            <a:extLst>
              <a:ext uri="{FF2B5EF4-FFF2-40B4-BE49-F238E27FC236}">
                <a16:creationId xmlns:a16="http://schemas.microsoft.com/office/drawing/2014/main" id="{1B006F5F-E8A7-47D3-9F3F-9B6B8F32F30A}"/>
              </a:ext>
            </a:extLst>
          </p:cNvPr>
          <p:cNvSpPr>
            <a:spLocks noGrp="1"/>
          </p:cNvSpPr>
          <p:nvPr>
            <p:ph type="body" idx="1"/>
          </p:nvPr>
        </p:nvSpPr>
        <p:spPr>
          <a:xfrm>
            <a:off x="2463000" y="1631649"/>
            <a:ext cx="7266000" cy="812713"/>
          </a:xfrm>
        </p:spPr>
        <p:txBody>
          <a:bodyPr>
            <a:noAutofit/>
          </a:bodyPr>
          <a:lstStyle/>
          <a:p>
            <a:pPr marL="101598" indent="0" algn="ctr">
              <a:buNone/>
            </a:pPr>
            <a:r>
              <a:rPr lang="en-US" sz="4000" b="1" i="0" dirty="0">
                <a:solidFill>
                  <a:schemeClr val="accent2">
                    <a:lumMod val="75000"/>
                  </a:schemeClr>
                </a:solidFill>
                <a:latin typeface="UTM Avo" panose="02040603050506020204" pitchFamily="18" charset="0"/>
              </a:rPr>
              <a:t>Hướng dẫn về nhà</a:t>
            </a:r>
          </a:p>
        </p:txBody>
      </p:sp>
      <p:grpSp>
        <p:nvGrpSpPr>
          <p:cNvPr id="14" name="Google Shape;340;p31">
            <a:extLst>
              <a:ext uri="{FF2B5EF4-FFF2-40B4-BE49-F238E27FC236}">
                <a16:creationId xmlns:a16="http://schemas.microsoft.com/office/drawing/2014/main" id="{411769F4-4BB8-49C0-9AAD-2EF550398DDE}"/>
              </a:ext>
            </a:extLst>
          </p:cNvPr>
          <p:cNvGrpSpPr/>
          <p:nvPr/>
        </p:nvGrpSpPr>
        <p:grpSpPr>
          <a:xfrm>
            <a:off x="6337264" y="2627432"/>
            <a:ext cx="4443793" cy="2077918"/>
            <a:chOff x="5554842" y="1189775"/>
            <a:chExt cx="3874500" cy="1811716"/>
          </a:xfrm>
        </p:grpSpPr>
        <p:sp>
          <p:nvSpPr>
            <p:cNvPr id="15" name="Google Shape;341;p31">
              <a:extLst>
                <a:ext uri="{FF2B5EF4-FFF2-40B4-BE49-F238E27FC236}">
                  <a16:creationId xmlns:a16="http://schemas.microsoft.com/office/drawing/2014/main" id="{9A01A9FB-0FC4-4A36-940D-235CB439095B}"/>
                </a:ext>
              </a:extLst>
            </p:cNvPr>
            <p:cNvSpPr/>
            <p:nvPr/>
          </p:nvSpPr>
          <p:spPr>
            <a:xfrm>
              <a:off x="5632317" y="1189775"/>
              <a:ext cx="3305700" cy="669000"/>
            </a:xfrm>
            <a:prstGeom prst="chevron">
              <a:avLst>
                <a:gd name="adj" fmla="val 50000"/>
              </a:avLst>
            </a:prstGeom>
            <a:solidFill>
              <a:schemeClr val="lt1"/>
            </a:solidFill>
            <a:ln w="2857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algn="ctr"/>
              <a:r>
                <a:rPr lang="en-US" sz="2667" b="1" dirty="0">
                  <a:solidFill>
                    <a:schemeClr val="dk1"/>
                  </a:solidFill>
                  <a:latin typeface="UTM Avo" panose="02040603050506020204" pitchFamily="18" charset="0"/>
                  <a:ea typeface="Amatic SC"/>
                  <a:cs typeface="Amatic SC"/>
                  <a:sym typeface="Amatic SC"/>
                </a:rPr>
                <a:t>Tìm</a:t>
              </a:r>
              <a:r>
                <a:rPr lang="en" sz="2667" b="1" dirty="0">
                  <a:solidFill>
                    <a:schemeClr val="dk1"/>
                  </a:solidFill>
                  <a:latin typeface="UTM Avo" panose="02040603050506020204" pitchFamily="18" charset="0"/>
                  <a:ea typeface="Amatic SC"/>
                  <a:cs typeface="Amatic SC"/>
                  <a:sym typeface="Amatic SC"/>
                </a:rPr>
                <a:t> hiểu bài</a:t>
              </a:r>
              <a:endParaRPr sz="2667" b="1" dirty="0">
                <a:solidFill>
                  <a:schemeClr val="dk1"/>
                </a:solidFill>
                <a:latin typeface="UTM Avo" panose="02040603050506020204" pitchFamily="18" charset="0"/>
                <a:ea typeface="Amatic SC"/>
                <a:cs typeface="Amatic SC"/>
                <a:sym typeface="Amatic SC"/>
              </a:endParaRPr>
            </a:p>
          </p:txBody>
        </p:sp>
        <p:sp>
          <p:nvSpPr>
            <p:cNvPr id="16" name="Google Shape;342;p31">
              <a:extLst>
                <a:ext uri="{FF2B5EF4-FFF2-40B4-BE49-F238E27FC236}">
                  <a16:creationId xmlns:a16="http://schemas.microsoft.com/office/drawing/2014/main" id="{AB932B03-BDF7-4CBD-BAE8-D2E374BDE0C1}"/>
                </a:ext>
              </a:extLst>
            </p:cNvPr>
            <p:cNvSpPr txBox="1"/>
            <p:nvPr/>
          </p:nvSpPr>
          <p:spPr>
            <a:xfrm>
              <a:off x="5554842" y="2057124"/>
              <a:ext cx="3874500" cy="944367"/>
            </a:xfrm>
            <a:prstGeom prst="rect">
              <a:avLst/>
            </a:prstGeom>
            <a:noFill/>
            <a:ln>
              <a:noFill/>
            </a:ln>
          </p:spPr>
          <p:txBody>
            <a:bodyPr spcFirstLastPara="1" wrap="square" lIns="121900" tIns="121900" rIns="121900" bIns="121900" anchor="t" anchorCtr="0">
              <a:noAutofit/>
            </a:bodyPr>
            <a:lstStyle/>
            <a:p>
              <a:pPr>
                <a:lnSpc>
                  <a:spcPts val="2933"/>
                </a:lnSpc>
                <a:spcBef>
                  <a:spcPts val="267"/>
                </a:spcBef>
                <a:spcAft>
                  <a:spcPts val="267"/>
                </a:spcAft>
              </a:pPr>
              <a:r>
                <a:rPr lang="vi-VN" sz="3200">
                  <a:solidFill>
                    <a:schemeClr val="dk1"/>
                  </a:solidFill>
                  <a:latin typeface="UTM Avo" panose="02040603050506020204" pitchFamily="18" charset="0"/>
                  <a:ea typeface="Nunito"/>
                  <a:cs typeface="Nunito"/>
                  <a:sym typeface="Nunito"/>
                </a:rPr>
                <a:t>Đọc trước </a:t>
              </a:r>
              <a:r>
                <a:rPr lang="vi-VN" sz="3200" b="1">
                  <a:solidFill>
                    <a:schemeClr val="dk1"/>
                  </a:solidFill>
                  <a:latin typeface="UTM Avo" panose="02040603050506020204" pitchFamily="18" charset="0"/>
                  <a:ea typeface="Nunito"/>
                  <a:cs typeface="Nunito"/>
                  <a:sym typeface="Nunito"/>
                </a:rPr>
                <a:t>Bài 16 – </a:t>
              </a:r>
            </a:p>
            <a:p>
              <a:pPr>
                <a:lnSpc>
                  <a:spcPts val="2933"/>
                </a:lnSpc>
                <a:spcBef>
                  <a:spcPts val="267"/>
                </a:spcBef>
                <a:spcAft>
                  <a:spcPts val="267"/>
                </a:spcAft>
              </a:pPr>
              <a:r>
                <a:rPr lang="vi-VN" sz="3200" b="1">
                  <a:solidFill>
                    <a:schemeClr val="dk1"/>
                  </a:solidFill>
                  <a:latin typeface="UTM Avo" panose="02040603050506020204" pitchFamily="18" charset="0"/>
                  <a:ea typeface="Nunito"/>
                  <a:cs typeface="Nunito"/>
                  <a:sym typeface="Nunito"/>
                </a:rPr>
                <a:t>Virus và vi khuẩn.</a:t>
              </a:r>
              <a:endParaRPr lang="vi-VN" sz="3200" b="1" dirty="0">
                <a:solidFill>
                  <a:schemeClr val="dk1"/>
                </a:solidFill>
                <a:latin typeface="UTM Avo" panose="02040603050506020204" pitchFamily="18" charset="0"/>
                <a:ea typeface="Nunito"/>
                <a:cs typeface="Nunito"/>
                <a:sym typeface="Nunito"/>
              </a:endParaRPr>
            </a:p>
          </p:txBody>
        </p:sp>
      </p:grpSp>
      <p:grpSp>
        <p:nvGrpSpPr>
          <p:cNvPr id="17" name="Google Shape;343;p31">
            <a:extLst>
              <a:ext uri="{FF2B5EF4-FFF2-40B4-BE49-F238E27FC236}">
                <a16:creationId xmlns:a16="http://schemas.microsoft.com/office/drawing/2014/main" id="{2769DA7E-6106-4D08-AF10-007CAA9CE886}"/>
              </a:ext>
            </a:extLst>
          </p:cNvPr>
          <p:cNvGrpSpPr/>
          <p:nvPr/>
        </p:nvGrpSpPr>
        <p:grpSpPr>
          <a:xfrm>
            <a:off x="1893471" y="2627690"/>
            <a:ext cx="4443793" cy="2077660"/>
            <a:chOff x="-327452" y="1189999"/>
            <a:chExt cx="3874500" cy="1811492"/>
          </a:xfrm>
        </p:grpSpPr>
        <p:sp>
          <p:nvSpPr>
            <p:cNvPr id="18" name="Google Shape;344;p31">
              <a:extLst>
                <a:ext uri="{FF2B5EF4-FFF2-40B4-BE49-F238E27FC236}">
                  <a16:creationId xmlns:a16="http://schemas.microsoft.com/office/drawing/2014/main" id="{BACA0158-CBEB-4508-B7B5-8FDF746E2143}"/>
                </a:ext>
              </a:extLst>
            </p:cNvPr>
            <p:cNvSpPr/>
            <p:nvPr/>
          </p:nvSpPr>
          <p:spPr>
            <a:xfrm>
              <a:off x="-327452" y="1189999"/>
              <a:ext cx="3874500" cy="669000"/>
            </a:xfrm>
            <a:prstGeom prst="homePlate">
              <a:avLst>
                <a:gd name="adj" fmla="val 50000"/>
              </a:avLst>
            </a:prstGeom>
            <a:solidFill>
              <a:schemeClr val="lt1"/>
            </a:solidFill>
            <a:ln w="2857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algn="ctr"/>
              <a:r>
                <a:rPr lang="en" sz="2667" b="1" dirty="0">
                  <a:solidFill>
                    <a:schemeClr val="dk1"/>
                  </a:solidFill>
                  <a:latin typeface="UTM Avo" panose="02040603050506020204" pitchFamily="18" charset="0"/>
                  <a:ea typeface="Amatic SC"/>
                  <a:cs typeface="Amatic SC"/>
                  <a:sym typeface="Amatic SC"/>
                </a:rPr>
                <a:t>Làm bài tập</a:t>
              </a:r>
              <a:endParaRPr sz="2667" b="1" dirty="0">
                <a:solidFill>
                  <a:schemeClr val="dk1"/>
                </a:solidFill>
                <a:latin typeface="UTM Avo" panose="02040603050506020204" pitchFamily="18" charset="0"/>
                <a:ea typeface="Amatic SC"/>
                <a:cs typeface="Amatic SC"/>
                <a:sym typeface="Amatic SC"/>
              </a:endParaRPr>
            </a:p>
          </p:txBody>
        </p:sp>
        <p:sp>
          <p:nvSpPr>
            <p:cNvPr id="19" name="Google Shape;345;p31">
              <a:extLst>
                <a:ext uri="{FF2B5EF4-FFF2-40B4-BE49-F238E27FC236}">
                  <a16:creationId xmlns:a16="http://schemas.microsoft.com/office/drawing/2014/main" id="{3DFFBB3A-B4C3-4B16-9E1C-40BEC4B68834}"/>
                </a:ext>
              </a:extLst>
            </p:cNvPr>
            <p:cNvSpPr txBox="1"/>
            <p:nvPr/>
          </p:nvSpPr>
          <p:spPr>
            <a:xfrm>
              <a:off x="-248215" y="2057126"/>
              <a:ext cx="3584907" cy="944365"/>
            </a:xfrm>
            <a:prstGeom prst="rect">
              <a:avLst/>
            </a:prstGeom>
            <a:noFill/>
            <a:ln>
              <a:noFill/>
            </a:ln>
          </p:spPr>
          <p:txBody>
            <a:bodyPr spcFirstLastPara="1" wrap="square" lIns="121900" tIns="121900" rIns="121900" bIns="121900" anchor="t" anchorCtr="0">
              <a:noAutofit/>
            </a:bodyPr>
            <a:lstStyle/>
            <a:p>
              <a:pPr>
                <a:lnSpc>
                  <a:spcPts val="2933"/>
                </a:lnSpc>
                <a:spcBef>
                  <a:spcPts val="267"/>
                </a:spcBef>
                <a:spcAft>
                  <a:spcPts val="267"/>
                </a:spcAft>
              </a:pPr>
              <a:r>
                <a:rPr lang="en-US" sz="3200">
                  <a:solidFill>
                    <a:schemeClr val="dk1"/>
                  </a:solidFill>
                  <a:latin typeface="UTM Avo" panose="02040603050506020204" pitchFamily="18" charset="0"/>
                  <a:ea typeface="Nunito"/>
                  <a:cs typeface="Nunito"/>
                  <a:sym typeface="Nunito"/>
                </a:rPr>
                <a:t>Trả lời các câu hỏi trong Sách bài tập</a:t>
              </a:r>
              <a:r>
                <a:rPr lang="vi-VN" sz="3200">
                  <a:solidFill>
                    <a:schemeClr val="dk1"/>
                  </a:solidFill>
                  <a:latin typeface="UTM Avo" panose="02040603050506020204" pitchFamily="18" charset="0"/>
                  <a:ea typeface="Nunito"/>
                  <a:cs typeface="Nunito"/>
                  <a:sym typeface="Nunito"/>
                </a:rPr>
                <a:t>.</a:t>
              </a:r>
              <a:endParaRPr lang="en-US" sz="3200" dirty="0">
                <a:solidFill>
                  <a:schemeClr val="dk1"/>
                </a:solidFill>
                <a:latin typeface="UTM Avo" panose="02040603050506020204" pitchFamily="18" charset="0"/>
                <a:ea typeface="Nunito"/>
                <a:cs typeface="Nunito"/>
                <a:sym typeface="Nunito"/>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par>
                                <p:cTn id="16" presetID="16" presetClass="entr" presetSubtype="21"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p:cNvGrpSpPr/>
        <p:nvPr/>
      </p:nvGrpSpPr>
      <p:grpSpPr>
        <a:xfrm>
          <a:off x="0" y="0"/>
          <a:ext cx="0" cy="0"/>
          <a:chOff x="0" y="0"/>
          <a:chExt cx="0" cy="0"/>
        </a:xfrm>
      </p:grpSpPr>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529233"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5">
                  <a:extLst>
                    <a:ext uri="{A12FA001-AC4F-418D-AE19-62706E023703}">
                      <ahyp:hlinkClr xmlns:ahyp="http://schemas.microsoft.com/office/drawing/2018/hyperlinkcolor" val="tx"/>
                    </a:ext>
                  </a:extLst>
                </a:hlinkClick>
              </a:rPr>
              <a:t>Hoc10 – </a:t>
            </a: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rPr>
              <a:t>Học 1 biết 10</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432901"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659235"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346</TotalTime>
  <Words>1274</Words>
  <Application>Microsoft Office PowerPoint</Application>
  <PresentationFormat>Widescreen</PresentationFormat>
  <Paragraphs>136</Paragraphs>
  <Slides>26</Slides>
  <Notes>24</Notes>
  <HiddenSlides>0</HiddenSlides>
  <MMClips>1</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26</vt:i4>
      </vt:variant>
    </vt:vector>
  </HeadingPairs>
  <TitlesOfParts>
    <vt:vector size="34" baseType="lpstr">
      <vt:lpstr>Arial</vt:lpstr>
      <vt:lpstr>Calibri</vt:lpstr>
      <vt:lpstr>Calibri Light</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Huy Nguyễn</cp:lastModifiedBy>
  <cp:revision>53</cp:revision>
  <dcterms:created xsi:type="dcterms:W3CDTF">2023-10-18T06:55:26Z</dcterms:created>
  <dcterms:modified xsi:type="dcterms:W3CDTF">2023-11-08T09:56:48Z</dcterms:modified>
  <cp:category>9Slide.vn</cp:category>
</cp:coreProperties>
</file>