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9" r:id="rId2"/>
    <p:sldMasterId id="2147483671" r:id="rId3"/>
    <p:sldMasterId id="2147483683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+NPVZLsK9nJqSED/UpmilMWfj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08" name="Google Shape;3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543" name="Google Shape;54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5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5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3" name="Google Shape;193;p5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5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5" name="Google Shape;195;p5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7" name="Google Shape;207;p5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8" name="Google Shape;20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5" name="Google Shape;215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5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6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3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0" name="Google Shape;24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6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2" name="Google Shape;252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6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6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5" name="Google Shape;265;p6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6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7" name="Google Shape;267;p6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6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3" name="Google Shape;283;p6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4" name="Google Shape;284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6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6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1" name="Google Shape;291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6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7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7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/>
          </a:p>
        </p:txBody>
      </p:sp>
      <p:sp>
        <p:nvSpPr>
          <p:cNvPr id="232" name="Google Shape;232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3" name="Google Shape;233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3-tap-1/1/134/77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3-tap-1/1/134/77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hyperlink" Target="https://hoc10.vn/doc-sach/tieng-viet-3-tap-1/1/134/77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3-tap-1/1/134/78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3-tap-1/1/134/77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"/>
          <p:cNvSpPr txBox="1"/>
          <p:nvPr/>
        </p:nvSpPr>
        <p:spPr>
          <a:xfrm>
            <a:off x="-453354" y="206138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 11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4: Nhà rông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11" name="Google Shape;311;p1"/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TIẾNG VIỆT 3</a:t>
            </a:r>
            <a:endParaRPr/>
          </a:p>
        </p:txBody>
      </p:sp>
      <p:sp>
        <p:nvSpPr>
          <p:cNvPr id="312" name="Google Shape;312;p1"/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Tập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2"/>
          <p:cNvGrpSpPr/>
          <p:nvPr/>
        </p:nvGrpSpPr>
        <p:grpSpPr>
          <a:xfrm>
            <a:off x="10310151" y="746149"/>
            <a:ext cx="1772076" cy="1643189"/>
            <a:chOff x="930253" y="1555705"/>
            <a:chExt cx="1279200" cy="1167701"/>
          </a:xfrm>
        </p:grpSpPr>
        <p:pic>
          <p:nvPicPr>
            <p:cNvPr id="318" name="Google Shape;318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2"/>
            <p:cNvSpPr txBox="1"/>
            <p:nvPr/>
          </p:nvSpPr>
          <p:spPr>
            <a:xfrm>
              <a:off x="930253" y="2526606"/>
              <a:ext cx="1279200" cy="1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Ấn để đến trang sách</a:t>
              </a:r>
              <a:endParaRPr sz="12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363" y="1929868"/>
            <a:ext cx="2924420" cy="2047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19995" y="4238704"/>
            <a:ext cx="1685075" cy="2085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22096" y="4238704"/>
            <a:ext cx="2924420" cy="2026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38024" y="4238704"/>
            <a:ext cx="2910593" cy="2026321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"/>
          <p:cNvSpPr/>
          <p:nvPr/>
        </p:nvSpPr>
        <p:spPr>
          <a:xfrm>
            <a:off x="3962401" y="1982633"/>
            <a:ext cx="7010400" cy="1562838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Khi nhắc đến vùng đất Tây Nguyên, em nghĩ đến những hình ảnh gì?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6714" y="1615716"/>
            <a:ext cx="2598240" cy="181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22343" y="1558875"/>
            <a:ext cx="1515981" cy="1876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7533" y="4411631"/>
            <a:ext cx="2598241" cy="1800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93736" y="4364237"/>
            <a:ext cx="2585955" cy="18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8579" y="2496894"/>
            <a:ext cx="2281729" cy="219901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"/>
          <p:cNvSpPr txBox="1"/>
          <p:nvPr/>
        </p:nvSpPr>
        <p:spPr>
          <a:xfrm>
            <a:off x="563891" y="1638870"/>
            <a:ext cx="21221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Đáp án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4"/>
          <p:cNvSpPr/>
          <p:nvPr/>
        </p:nvSpPr>
        <p:spPr>
          <a:xfrm>
            <a:off x="3579042" y="3808181"/>
            <a:ext cx="1808121" cy="502049"/>
          </a:xfrm>
          <a:prstGeom prst="wedgeRoundRectCallout">
            <a:avLst>
              <a:gd name="adj1" fmla="val -19119"/>
              <a:gd name="adj2" fmla="val 97113"/>
              <a:gd name="adj3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Nhà rông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"/>
          <p:cNvSpPr/>
          <p:nvPr/>
        </p:nvSpPr>
        <p:spPr>
          <a:xfrm>
            <a:off x="6191998" y="1270188"/>
            <a:ext cx="1562563" cy="577374"/>
          </a:xfrm>
          <a:prstGeom prst="wedgeRoundRectCallout">
            <a:avLst>
              <a:gd name="adj1" fmla="val -19119"/>
              <a:gd name="adj2" fmla="val 97113"/>
              <a:gd name="adj3" fmla="val 16667"/>
            </a:avLst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Đua voi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4"/>
          <p:cNvSpPr/>
          <p:nvPr/>
        </p:nvSpPr>
        <p:spPr>
          <a:xfrm>
            <a:off x="8208779" y="3808181"/>
            <a:ext cx="2038703" cy="463692"/>
          </a:xfrm>
          <a:prstGeom prst="wedgeRoundRectCallout">
            <a:avLst>
              <a:gd name="adj1" fmla="val -19119"/>
              <a:gd name="adj2" fmla="val 97113"/>
              <a:gd name="adj3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Tiếng cồng chiêng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"/>
          <p:cNvSpPr/>
          <p:nvPr/>
        </p:nvSpPr>
        <p:spPr>
          <a:xfrm>
            <a:off x="9984772" y="1270188"/>
            <a:ext cx="1643337" cy="577374"/>
          </a:xfrm>
          <a:prstGeom prst="wedgeRoundRectCallout">
            <a:avLst>
              <a:gd name="adj1" fmla="val -19119"/>
              <a:gd name="adj2" fmla="val 97113"/>
              <a:gd name="adj3" fmla="val 16667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Đàn t’rưng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5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48" name="Google Shape;348;p5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5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Ấn để đến trang sách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9385" y="3020078"/>
            <a:ext cx="3073229" cy="3250531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6"/>
          <p:cNvSpPr txBox="1"/>
          <p:nvPr/>
        </p:nvSpPr>
        <p:spPr>
          <a:xfrm>
            <a:off x="441614" y="2011281"/>
            <a:ext cx="1130877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LUYỆN ĐỌC THÀNH TIẾNG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7"/>
          <p:cNvSpPr/>
          <p:nvPr/>
        </p:nvSpPr>
        <p:spPr>
          <a:xfrm>
            <a:off x="595226" y="1522698"/>
            <a:ext cx="3892889" cy="806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Giọng đọc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7"/>
          <p:cNvSpPr txBox="1"/>
          <p:nvPr/>
        </p:nvSpPr>
        <p:spPr>
          <a:xfrm>
            <a:off x="2696064" y="3600335"/>
            <a:ext cx="730615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Nhấn giọng ở những từ ngữ gợi tả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7"/>
          <p:cNvSpPr txBox="1"/>
          <p:nvPr/>
        </p:nvSpPr>
        <p:spPr>
          <a:xfrm>
            <a:off x="1300754" y="4329677"/>
            <a:ext cx="24818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Cao lớn nhất</a:t>
            </a:r>
            <a:endParaRPr sz="2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7"/>
          <p:cNvSpPr txBox="1"/>
          <p:nvPr/>
        </p:nvSpPr>
        <p:spPr>
          <a:xfrm>
            <a:off x="4410431" y="4305086"/>
            <a:ext cx="190561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Đẹp nhất</a:t>
            </a:r>
            <a:endParaRPr sz="2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7"/>
          <p:cNvSpPr txBox="1"/>
          <p:nvPr/>
        </p:nvSpPr>
        <p:spPr>
          <a:xfrm>
            <a:off x="6733729" y="4305086"/>
            <a:ext cx="156686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Bề thế</a:t>
            </a:r>
            <a:endParaRPr sz="2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7"/>
          <p:cNvSpPr txBox="1"/>
          <p:nvPr/>
        </p:nvSpPr>
        <p:spPr>
          <a:xfrm>
            <a:off x="8419425" y="4294890"/>
            <a:ext cx="24818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Khang trang</a:t>
            </a:r>
            <a:endParaRPr sz="2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96064" y="2269751"/>
            <a:ext cx="2737931" cy="117571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7"/>
          <p:cNvSpPr txBox="1"/>
          <p:nvPr/>
        </p:nvSpPr>
        <p:spPr>
          <a:xfrm>
            <a:off x="3129965" y="2673433"/>
            <a:ext cx="200436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Chậm rãi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4650" y="2267883"/>
            <a:ext cx="3176713" cy="1161117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7"/>
          <p:cNvSpPr txBox="1"/>
          <p:nvPr/>
        </p:nvSpPr>
        <p:spPr>
          <a:xfrm>
            <a:off x="7419529" y="2656970"/>
            <a:ext cx="200436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Biểu cảm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0" name="Google Shape;370;p7"/>
          <p:cNvGrpSpPr/>
          <p:nvPr/>
        </p:nvGrpSpPr>
        <p:grpSpPr>
          <a:xfrm>
            <a:off x="3008719" y="4928996"/>
            <a:ext cx="6174562" cy="685801"/>
            <a:chOff x="4458942" y="6681450"/>
            <a:chExt cx="7854136" cy="935986"/>
          </a:xfrm>
        </p:grpSpPr>
        <p:pic>
          <p:nvPicPr>
            <p:cNvPr id="371" name="Google Shape;371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>
              <a:off x="4458942" y="6681450"/>
              <a:ext cx="2784816" cy="9113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2" name="Google Shape;372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>
              <a:off x="9528262" y="6703142"/>
              <a:ext cx="2784816" cy="9113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3" name="Google Shape;373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>
              <a:off x="6986327" y="6706042"/>
              <a:ext cx="2784816" cy="91139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4" name="Google Shape;374;p7"/>
          <p:cNvGrpSpPr/>
          <p:nvPr/>
        </p:nvGrpSpPr>
        <p:grpSpPr>
          <a:xfrm>
            <a:off x="10541660" y="682736"/>
            <a:ext cx="1496616" cy="1518346"/>
            <a:chOff x="10059060" y="1352583"/>
            <a:chExt cx="1496616" cy="1518346"/>
          </a:xfrm>
        </p:grpSpPr>
        <p:pic>
          <p:nvPicPr>
            <p:cNvPr id="375" name="Google Shape;375;p7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0259025" y="1352583"/>
              <a:ext cx="1143000" cy="1143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7"/>
            <p:cNvSpPr txBox="1"/>
            <p:nvPr/>
          </p:nvSpPr>
          <p:spPr>
            <a:xfrm>
              <a:off x="10059060" y="2224598"/>
              <a:ext cx="149661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Ấn để vào </a:t>
              </a:r>
              <a:r>
                <a:rPr lang="en-US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Bài đọc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8"/>
          <p:cNvSpPr/>
          <p:nvPr/>
        </p:nvSpPr>
        <p:spPr>
          <a:xfrm>
            <a:off x="595226" y="1522698"/>
            <a:ext cx="3892889" cy="806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Giải thích từ khó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8"/>
          <p:cNvPicPr preferRelativeResize="0"/>
          <p:nvPr/>
        </p:nvPicPr>
        <p:blipFill rotWithShape="1">
          <a:blip r:embed="rId4">
            <a:alphaModFix/>
          </a:blip>
          <a:srcRect b="60007"/>
          <a:stretch/>
        </p:blipFill>
        <p:spPr>
          <a:xfrm>
            <a:off x="1819597" y="2328706"/>
            <a:ext cx="3791746" cy="2088273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8"/>
          <p:cNvSpPr txBox="1"/>
          <p:nvPr/>
        </p:nvSpPr>
        <p:spPr>
          <a:xfrm>
            <a:off x="2384129" y="2718094"/>
            <a:ext cx="26345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Cỏ tranh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8"/>
          <p:cNvSpPr txBox="1"/>
          <p:nvPr/>
        </p:nvSpPr>
        <p:spPr>
          <a:xfrm>
            <a:off x="1934021" y="3239615"/>
            <a:ext cx="353474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Cỏ lá dài, cứng, thường dùng để lợp nhà</a:t>
            </a:r>
            <a:endParaRPr/>
          </a:p>
        </p:txBody>
      </p:sp>
      <p:pic>
        <p:nvPicPr>
          <p:cNvPr id="385" name="Google Shape;385;p8"/>
          <p:cNvPicPr preferRelativeResize="0"/>
          <p:nvPr/>
        </p:nvPicPr>
        <p:blipFill rotWithShape="1">
          <a:blip r:embed="rId4">
            <a:alphaModFix/>
          </a:blip>
          <a:srcRect b="60007"/>
          <a:stretch/>
        </p:blipFill>
        <p:spPr>
          <a:xfrm>
            <a:off x="6846364" y="2328706"/>
            <a:ext cx="3411615" cy="208827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8"/>
          <p:cNvSpPr txBox="1"/>
          <p:nvPr/>
        </p:nvSpPr>
        <p:spPr>
          <a:xfrm>
            <a:off x="7234906" y="2750922"/>
            <a:ext cx="26345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Bề thế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8"/>
          <p:cNvSpPr txBox="1"/>
          <p:nvPr/>
        </p:nvSpPr>
        <p:spPr>
          <a:xfrm>
            <a:off x="6784796" y="3256267"/>
            <a:ext cx="353474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Có quy mô lớn</a:t>
            </a:r>
            <a:endParaRPr/>
          </a:p>
        </p:txBody>
      </p:sp>
      <p:pic>
        <p:nvPicPr>
          <p:cNvPr id="388" name="Google Shape;388;p8" descr="Cỏ tranh – Wikipedia tiếng Việ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84129" y="4500314"/>
            <a:ext cx="2667097" cy="200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8" descr="Thiết kế biệt thự cổ điển bề thế ở Hạ Long - Aci Hom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03137" y="4500314"/>
            <a:ext cx="2884283" cy="2000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9"/>
          <p:cNvSpPr/>
          <p:nvPr/>
        </p:nvSpPr>
        <p:spPr>
          <a:xfrm>
            <a:off x="595226" y="1522698"/>
            <a:ext cx="3892889" cy="806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Giải thích từ khó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5" name="Google Shape;395;p9"/>
          <p:cNvPicPr preferRelativeResize="0"/>
          <p:nvPr/>
        </p:nvPicPr>
        <p:blipFill rotWithShape="1">
          <a:blip r:embed="rId4">
            <a:alphaModFix/>
          </a:blip>
          <a:srcRect b="60007"/>
          <a:stretch/>
        </p:blipFill>
        <p:spPr>
          <a:xfrm>
            <a:off x="699269" y="2328706"/>
            <a:ext cx="3411615" cy="267966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9"/>
          <p:cNvSpPr txBox="1"/>
          <p:nvPr/>
        </p:nvSpPr>
        <p:spPr>
          <a:xfrm>
            <a:off x="1087811" y="2705325"/>
            <a:ext cx="26345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Già làng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9"/>
          <p:cNvSpPr txBox="1"/>
          <p:nvPr/>
        </p:nvSpPr>
        <p:spPr>
          <a:xfrm>
            <a:off x="813693" y="3134714"/>
            <a:ext cx="318407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Người cao tuổi, được dân làng cử ra điều khiển công việc chung</a:t>
            </a:r>
            <a:endParaRPr sz="20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p9"/>
          <p:cNvPicPr preferRelativeResize="0"/>
          <p:nvPr/>
        </p:nvPicPr>
        <p:blipFill rotWithShape="1">
          <a:blip r:embed="rId4">
            <a:alphaModFix/>
          </a:blip>
          <a:srcRect b="60007"/>
          <a:stretch/>
        </p:blipFill>
        <p:spPr>
          <a:xfrm>
            <a:off x="4499426" y="2328706"/>
            <a:ext cx="3411615" cy="2679662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9"/>
          <p:cNvSpPr txBox="1"/>
          <p:nvPr/>
        </p:nvSpPr>
        <p:spPr>
          <a:xfrm>
            <a:off x="4887968" y="2705325"/>
            <a:ext cx="26345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Vót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9"/>
          <p:cNvSpPr txBox="1"/>
          <p:nvPr/>
        </p:nvSpPr>
        <p:spPr>
          <a:xfrm>
            <a:off x="4613850" y="3134714"/>
            <a:ext cx="318407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Đưa nhẹ lưỡi dao nhiều lần trên bề mặt, làm cho thanh tre, nứa nhẵn, tròn hoặc nhọn</a:t>
            </a:r>
            <a:endParaRPr/>
          </a:p>
        </p:txBody>
      </p:sp>
      <p:pic>
        <p:nvPicPr>
          <p:cNvPr id="401" name="Google Shape;401;p9"/>
          <p:cNvPicPr preferRelativeResize="0"/>
          <p:nvPr/>
        </p:nvPicPr>
        <p:blipFill rotWithShape="1">
          <a:blip r:embed="rId4">
            <a:alphaModFix/>
          </a:blip>
          <a:srcRect b="60007"/>
          <a:stretch/>
        </p:blipFill>
        <p:spPr>
          <a:xfrm>
            <a:off x="8185159" y="2328706"/>
            <a:ext cx="3411615" cy="2679662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9"/>
          <p:cNvSpPr txBox="1"/>
          <p:nvPr/>
        </p:nvSpPr>
        <p:spPr>
          <a:xfrm>
            <a:off x="8573701" y="2705325"/>
            <a:ext cx="263452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Nan</a:t>
            </a:r>
            <a:endParaRPr/>
          </a:p>
        </p:txBody>
      </p:sp>
      <p:sp>
        <p:nvSpPr>
          <p:cNvPr id="403" name="Google Shape;403;p9"/>
          <p:cNvSpPr txBox="1"/>
          <p:nvPr/>
        </p:nvSpPr>
        <p:spPr>
          <a:xfrm>
            <a:off x="8299583" y="3134714"/>
            <a:ext cx="318407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Thanh tre, nứa mỏng, dùng để đan, ghép thành </a:t>
            </a:r>
            <a:r>
              <a:rPr lang="en-US" sz="2000" i="1">
                <a:solidFill>
                  <a:schemeClr val="dk1"/>
                </a:solidFill>
              </a:rPr>
              <a:t>đồ</a:t>
            </a: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vật</a:t>
            </a:r>
            <a:endParaRPr sz="20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p9" descr="Giảm giá Bán nan lồng chim các loại từ 1,5 - 6ly - BeeCos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57848" y="5137529"/>
            <a:ext cx="1466233" cy="1466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9" descr="Dao vót nan (HVK597)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390733" y="4866444"/>
            <a:ext cx="1410533" cy="2063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9" descr="Vai trò của già làng trong đời sống xã hội ở Tây Nguyên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3240" y="5116381"/>
            <a:ext cx="2063670" cy="1395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0"/>
          <p:cNvSpPr/>
          <p:nvPr/>
        </p:nvSpPr>
        <p:spPr>
          <a:xfrm>
            <a:off x="595226" y="1522698"/>
            <a:ext cx="3892889" cy="806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Luyện đọc bài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0"/>
          <p:cNvSpPr txBox="1"/>
          <p:nvPr/>
        </p:nvSpPr>
        <p:spPr>
          <a:xfrm>
            <a:off x="495299" y="2151933"/>
            <a:ext cx="4279902" cy="2545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❖"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Lưu ý:</a:t>
            </a:r>
            <a:endParaRPr/>
          </a:p>
          <a:p>
            <a:pPr marL="285750" marR="0" lvl="0" indent="-285750" algn="just" rtl="0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Ngắt nghỉ hơi đúng, đọc nhấn giọng, gây ấn tượng ở các từ ngữ làm nổi bật ý chính.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Lưu ý khi đọc các từ khó. </a:t>
            </a:r>
            <a:endParaRPr/>
          </a:p>
        </p:txBody>
      </p:sp>
      <p:sp>
        <p:nvSpPr>
          <p:cNvPr id="413" name="Google Shape;413;p10"/>
          <p:cNvSpPr txBox="1"/>
          <p:nvPr/>
        </p:nvSpPr>
        <p:spPr>
          <a:xfrm>
            <a:off x="5511800" y="2711300"/>
            <a:ext cx="5880100" cy="233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VD: Hình dáng nhà rông có thể không giống nhau, / những bao giờ đó cũng là ngôi nhà sàn </a:t>
            </a: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cao lớn nhất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/ </a:t>
            </a: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đẹp nhất</a:t>
            </a:r>
            <a:r>
              <a:rPr lang="en-US" sz="2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của làng. //.... Làng </a:t>
            </a: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càng lớn</a:t>
            </a:r>
            <a:r>
              <a:rPr lang="en-US" sz="2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và </a:t>
            </a: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có nhiều người tài giỏi</a:t>
            </a:r>
            <a:r>
              <a:rPr lang="en-US" sz="2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 thì nhà rông </a:t>
            </a: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càng bề thế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/ </a:t>
            </a: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khang trang</a:t>
            </a:r>
            <a:r>
              <a:rPr lang="en-US" sz="2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414" name="Google Shape;41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35250" y="4686428"/>
            <a:ext cx="2552701" cy="2125124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0"/>
          <p:cNvSpPr/>
          <p:nvPr/>
        </p:nvSpPr>
        <p:spPr>
          <a:xfrm>
            <a:off x="9960429" y="1228895"/>
            <a:ext cx="1796142" cy="1099811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64341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Làm việc theo cặp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9385" y="3020078"/>
            <a:ext cx="3073229" cy="325053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1"/>
          <p:cNvSpPr txBox="1"/>
          <p:nvPr/>
        </p:nvSpPr>
        <p:spPr>
          <a:xfrm>
            <a:off x="441614" y="2011281"/>
            <a:ext cx="1130877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LUYỆN ĐỌC HIỂU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2"/>
          <p:cNvSpPr/>
          <p:nvPr/>
        </p:nvSpPr>
        <p:spPr>
          <a:xfrm>
            <a:off x="9960429" y="1228895"/>
            <a:ext cx="1796142" cy="1099811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64341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Làm việc theo cặp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2"/>
          <p:cNvSpPr txBox="1"/>
          <p:nvPr/>
        </p:nvSpPr>
        <p:spPr>
          <a:xfrm>
            <a:off x="689486" y="1684146"/>
            <a:ext cx="8601998" cy="222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Câu 1: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Nhà rông có đặc điểm gì nổi bật?</a:t>
            </a:r>
            <a:endParaRPr/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Câu 2: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Nhà rông được dùng làm gì?</a:t>
            </a:r>
            <a:endParaRPr/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Câu 3: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Vì sao có thể nói nhà rông thể hiện tài năng và tinh thần cộng đồng của người dân Tây Nguyên?</a:t>
            </a:r>
            <a:endParaRPr/>
          </a:p>
        </p:txBody>
      </p:sp>
      <p:pic>
        <p:nvPicPr>
          <p:cNvPr id="428" name="Google Shape;42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7167" y="3913987"/>
            <a:ext cx="3279404" cy="2639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3"/>
          <p:cNvSpPr/>
          <p:nvPr/>
        </p:nvSpPr>
        <p:spPr>
          <a:xfrm>
            <a:off x="2310834" y="1638328"/>
            <a:ext cx="8572025" cy="954186"/>
          </a:xfrm>
          <a:prstGeom prst="horizontalScroll">
            <a:avLst>
              <a:gd name="adj" fmla="val 12500"/>
            </a:avLst>
          </a:prstGeom>
          <a:solidFill>
            <a:srgbClr val="FFF2CC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0475" y="1748279"/>
            <a:ext cx="733409" cy="733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13" descr="Di sản nhà Rông Tây Nguyên và kiến trúc độc đáo không thể bỏ qu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30558" y="2866243"/>
            <a:ext cx="3781128" cy="2835846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3"/>
          <p:cNvSpPr/>
          <p:nvPr/>
        </p:nvSpPr>
        <p:spPr>
          <a:xfrm>
            <a:off x="5679979" y="2866243"/>
            <a:ext cx="5845271" cy="954186"/>
          </a:xfrm>
          <a:prstGeom prst="wedgeRoundRectCallout">
            <a:avLst>
              <a:gd name="adj1" fmla="val -56154"/>
              <a:gd name="adj2" fmla="val -3737"/>
              <a:gd name="adj3" fmla="val 16667"/>
            </a:avLst>
          </a:prstGeom>
          <a:solidFill>
            <a:schemeClr val="lt1"/>
          </a:solidFill>
          <a:ln w="57150" cap="flat" cmpd="sng">
            <a:solidFill>
              <a:srgbClr val="C55A1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Quy mô xây dựng: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nhà rông là ngôi nhà sàn cao lớn nhất, đẹp nhất trong làng.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3"/>
          <p:cNvSpPr/>
          <p:nvPr/>
        </p:nvSpPr>
        <p:spPr>
          <a:xfrm>
            <a:off x="5679979" y="4557403"/>
            <a:ext cx="5845271" cy="954186"/>
          </a:xfrm>
          <a:prstGeom prst="wedgeRoundRectCallout">
            <a:avLst>
              <a:gd name="adj1" fmla="val -55347"/>
              <a:gd name="adj2" fmla="val -50189"/>
              <a:gd name="adj3" fmla="val 16667"/>
            </a:avLst>
          </a:prstGeom>
          <a:solidFill>
            <a:schemeClr val="lt1"/>
          </a:solidFill>
          <a:ln w="57150" cap="flat" cmpd="sng">
            <a:solidFill>
              <a:srgbClr val="C55A1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Vật liệu: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nhà rông được xây dựng bằng gỗ tốt kết hợp với tre, nứa; mái lớp cỏ tranh.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8" name="Google Shape;438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4489" y="2734719"/>
            <a:ext cx="1451971" cy="55174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13"/>
          <p:cNvSpPr txBox="1"/>
          <p:nvPr/>
        </p:nvSpPr>
        <p:spPr>
          <a:xfrm>
            <a:off x="3262313" y="1751438"/>
            <a:ext cx="6562724" cy="64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Nhà rông có đặc điểm gì nổi bật?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4"/>
          <p:cNvSpPr/>
          <p:nvPr/>
        </p:nvSpPr>
        <p:spPr>
          <a:xfrm>
            <a:off x="2543017" y="6028096"/>
            <a:ext cx="7458233" cy="449034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4"/>
          <p:cNvSpPr/>
          <p:nvPr/>
        </p:nvSpPr>
        <p:spPr>
          <a:xfrm>
            <a:off x="2310834" y="1638328"/>
            <a:ext cx="8572025" cy="954186"/>
          </a:xfrm>
          <a:prstGeom prst="horizontalScroll">
            <a:avLst>
              <a:gd name="adj" fmla="val 12500"/>
            </a:avLst>
          </a:prstGeom>
          <a:solidFill>
            <a:srgbClr val="FFF2CC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4"/>
          <p:cNvSpPr txBox="1"/>
          <p:nvPr/>
        </p:nvSpPr>
        <p:spPr>
          <a:xfrm>
            <a:off x="3262313" y="1751438"/>
            <a:ext cx="6562724" cy="64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Nhà rông được dùng làm gì?</a:t>
            </a:r>
            <a:endParaRPr/>
          </a:p>
        </p:txBody>
      </p:sp>
      <p:pic>
        <p:nvPicPr>
          <p:cNvPr id="447" name="Google Shape;44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1925" y="1721545"/>
            <a:ext cx="874535" cy="87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14" descr="Đặc điểm kiến trúc và kết cấu nhà rông Tây Nguyên có gì đặc sắc ? TT217088  - Kiến trúc Angcova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0764" y="2604926"/>
            <a:ext cx="2464508" cy="1848381"/>
          </a:xfrm>
          <a:prstGeom prst="ellipse">
            <a:avLst/>
          </a:prstGeom>
          <a:noFill/>
          <a:ln>
            <a:noFill/>
          </a:ln>
        </p:spPr>
      </p:pic>
      <p:sp>
        <p:nvSpPr>
          <p:cNvPr id="449" name="Google Shape;449;p14"/>
          <p:cNvSpPr txBox="1"/>
          <p:nvPr/>
        </p:nvSpPr>
        <p:spPr>
          <a:xfrm>
            <a:off x="445060" y="4421930"/>
            <a:ext cx="419591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Nơi đón tiếp khách đến làng</a:t>
            </a:r>
            <a:endParaRPr/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Nơi già làng bàn việc chung</a:t>
            </a:r>
            <a:endParaRPr sz="18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14" descr="Người Ba Na vót tre nứa, lợp nhà rông - VnExpress Du lịch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49093" y="2604927"/>
            <a:ext cx="2464508" cy="1848381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1" name="Google Shape;451;p14"/>
          <p:cNvSpPr txBox="1"/>
          <p:nvPr/>
        </p:nvSpPr>
        <p:spPr>
          <a:xfrm>
            <a:off x="4678982" y="4535153"/>
            <a:ext cx="2866104" cy="128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Nơi đàn ông ngồi nói chuyện hoặc vót nan, đan lát,...</a:t>
            </a:r>
            <a:endParaRPr/>
          </a:p>
        </p:txBody>
      </p:sp>
      <p:pic>
        <p:nvPicPr>
          <p:cNvPr id="452" name="Google Shape;452;p14" descr="Nhà rông - Nét văn hóa đặc sắc của đồng bào dân tộc Tây Nguyên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19606" y="2592514"/>
            <a:ext cx="2464508" cy="19419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3" name="Google Shape;453;p14"/>
          <p:cNvSpPr txBox="1"/>
          <p:nvPr/>
        </p:nvSpPr>
        <p:spPr>
          <a:xfrm>
            <a:off x="8418010" y="4535153"/>
            <a:ext cx="3174222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Chỗ ngủ của con trai từ tuổi thiếu niên đến khi cưới vợ</a:t>
            </a:r>
            <a:endParaRPr/>
          </a:p>
        </p:txBody>
      </p:sp>
      <p:sp>
        <p:nvSpPr>
          <p:cNvPr id="454" name="Google Shape;454;p14"/>
          <p:cNvSpPr txBox="1"/>
          <p:nvPr/>
        </p:nvSpPr>
        <p:spPr>
          <a:xfrm>
            <a:off x="2543017" y="6028096"/>
            <a:ext cx="8347944" cy="44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⮚"/>
            </a:pPr>
            <a:r>
              <a:rPr lang="en-US" sz="18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Xưa kia, nhà rông là nơi trai tráng trực chiến để bảo vệ làng.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5"/>
          <p:cNvSpPr/>
          <p:nvPr/>
        </p:nvSpPr>
        <p:spPr>
          <a:xfrm>
            <a:off x="2367984" y="1600228"/>
            <a:ext cx="8572025" cy="1280030"/>
          </a:xfrm>
          <a:prstGeom prst="horizontalScroll">
            <a:avLst>
              <a:gd name="adj" fmla="val 12500"/>
            </a:avLst>
          </a:prstGeom>
          <a:solidFill>
            <a:srgbClr val="FFF2CC"/>
          </a:soli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5"/>
          <p:cNvSpPr txBox="1"/>
          <p:nvPr/>
        </p:nvSpPr>
        <p:spPr>
          <a:xfrm>
            <a:off x="2844534" y="1801275"/>
            <a:ext cx="761892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Vì sao có thể nói nhà rông thể hiện tài năng và tinh thần cộng đồng của người dân Tây Nguyên?</a:t>
            </a:r>
            <a:endParaRPr/>
          </a:p>
        </p:txBody>
      </p:sp>
      <p:pic>
        <p:nvPicPr>
          <p:cNvPr id="461" name="Google Shape;46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0179" y="1801275"/>
            <a:ext cx="1078983" cy="107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6357" y="3223399"/>
            <a:ext cx="5189643" cy="24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53995" y="3223399"/>
            <a:ext cx="5037135" cy="24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8799383">
            <a:off x="10908856" y="2924387"/>
            <a:ext cx="950906" cy="100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5"/>
          <p:cNvPicPr preferRelativeResize="0"/>
          <p:nvPr/>
        </p:nvPicPr>
        <p:blipFill rotWithShape="1">
          <a:blip r:embed="rId7">
            <a:alphaModFix/>
          </a:blip>
          <a:srcRect r="35844"/>
          <a:stretch/>
        </p:blipFill>
        <p:spPr>
          <a:xfrm rot="-9059590">
            <a:off x="-438323" y="2924483"/>
            <a:ext cx="1756197" cy="552458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5"/>
          <p:cNvSpPr txBox="1"/>
          <p:nvPr/>
        </p:nvSpPr>
        <p:spPr>
          <a:xfrm>
            <a:off x="869466" y="3543853"/>
            <a:ext cx="5189641" cy="187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Vì nhà rông là ngôi nhà sàn cao lớn nhất, đẹp nhất trong làng; làng càng lớn và có nhiều người tài giỏi thì nhà rông càng bề thế, khang trang.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5"/>
          <p:cNvSpPr txBox="1"/>
          <p:nvPr/>
        </p:nvSpPr>
        <p:spPr>
          <a:xfrm>
            <a:off x="7021728" y="3543853"/>
            <a:ext cx="4300806" cy="187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Vì nhà rông do dân làng cùng nhau làm nên; nhà rông dùng làm nơi sinh hoạt chung của dân làng.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291006" flipH="1">
            <a:off x="5753262" y="4927150"/>
            <a:ext cx="1727680" cy="1737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6"/>
          <p:cNvSpPr/>
          <p:nvPr/>
        </p:nvSpPr>
        <p:spPr>
          <a:xfrm>
            <a:off x="595226" y="1522698"/>
            <a:ext cx="3892889" cy="806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Nội dung chính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6"/>
          <p:cNvSpPr/>
          <p:nvPr/>
        </p:nvSpPr>
        <p:spPr>
          <a:xfrm>
            <a:off x="1705127" y="2442180"/>
            <a:ext cx="2328584" cy="1203742"/>
          </a:xfrm>
          <a:prstGeom prst="wedgeRectCallout">
            <a:avLst>
              <a:gd name="adj1" fmla="val -24032"/>
              <a:gd name="adj2" fmla="val 89363"/>
            </a:avLst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Qua bài học, em rút ra được điều gì?</a:t>
            </a:r>
            <a:endParaRPr/>
          </a:p>
        </p:txBody>
      </p:sp>
      <p:sp>
        <p:nvSpPr>
          <p:cNvPr id="475" name="Google Shape;475;p16"/>
          <p:cNvSpPr txBox="1"/>
          <p:nvPr/>
        </p:nvSpPr>
        <p:spPr>
          <a:xfrm>
            <a:off x="4421475" y="2777547"/>
            <a:ext cx="3578229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Bài đọc tả đặc điểm của nhà rông ở Tây Nguyên và những sinh hoạt cộng đồng của người Tây Nguyên gắn với nhà rông.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6"/>
          <p:cNvSpPr txBox="1"/>
          <p:nvPr/>
        </p:nvSpPr>
        <p:spPr>
          <a:xfrm>
            <a:off x="8234491" y="2777547"/>
            <a:ext cx="3578229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Từ đó, thấy được tinh thần đoàn kết của cộng đồng và bản sắc văn hóa các dân tộc ở Tây Nguyên – một biểu tượng của văn hóa dân tộc Việt Nam.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7" name="Google Shape;477;p16"/>
          <p:cNvPicPr preferRelativeResize="0"/>
          <p:nvPr/>
        </p:nvPicPr>
        <p:blipFill rotWithShape="1">
          <a:blip r:embed="rId4">
            <a:alphaModFix/>
          </a:blip>
          <a:srcRect r="15601" b="43136"/>
          <a:stretch/>
        </p:blipFill>
        <p:spPr>
          <a:xfrm flipH="1">
            <a:off x="181399" y="3645922"/>
            <a:ext cx="3047457" cy="2939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5557439" y="4716539"/>
            <a:ext cx="1094295" cy="1869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52389" y="4772134"/>
            <a:ext cx="1342431" cy="1757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4" name="Google Shape;484;p17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85" name="Google Shape;485;p17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6" name="Google Shape;486;p17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Ấn để đến trang sách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8"/>
          <p:cNvSpPr/>
          <p:nvPr/>
        </p:nvSpPr>
        <p:spPr>
          <a:xfrm>
            <a:off x="742950" y="1676400"/>
            <a:ext cx="657225" cy="381000"/>
          </a:xfrm>
          <a:prstGeom prst="roundRect">
            <a:avLst>
              <a:gd name="adj" fmla="val 16667"/>
            </a:avLst>
          </a:prstGeom>
          <a:solidFill>
            <a:srgbClr val="F4B08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492" name="Google Shape;492;p18"/>
          <p:cNvSpPr txBox="1"/>
          <p:nvPr/>
        </p:nvSpPr>
        <p:spPr>
          <a:xfrm>
            <a:off x="1485900" y="1636038"/>
            <a:ext cx="474345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Tìm từ có nghĩa giống nhau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3" name="Google Shape;493;p18"/>
          <p:cNvPicPr preferRelativeResize="0"/>
          <p:nvPr/>
        </p:nvPicPr>
        <p:blipFill rotWithShape="1">
          <a:blip r:embed="rId4">
            <a:alphaModFix/>
          </a:blip>
          <a:srcRect r="12898" b="27291"/>
          <a:stretch/>
        </p:blipFill>
        <p:spPr>
          <a:xfrm>
            <a:off x="15792920" y="6363688"/>
            <a:ext cx="1888800" cy="1513627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18"/>
          <p:cNvSpPr txBox="1"/>
          <p:nvPr/>
        </p:nvSpPr>
        <p:spPr>
          <a:xfrm>
            <a:off x="602739" y="2051979"/>
            <a:ext cx="10986521" cy="56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 hãy xếp các từ ngữ sau thành 3 cặp từ ngữ có nghĩa giống nhau:</a:t>
            </a:r>
            <a:endParaRPr sz="24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8"/>
          <p:cNvSpPr/>
          <p:nvPr/>
        </p:nvSpPr>
        <p:spPr>
          <a:xfrm>
            <a:off x="2220962" y="2802670"/>
            <a:ext cx="2845658" cy="762953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thiếu nhi </a:t>
            </a:r>
            <a:endParaRPr/>
          </a:p>
        </p:txBody>
      </p:sp>
      <p:sp>
        <p:nvSpPr>
          <p:cNvPr id="496" name="Google Shape;496;p18"/>
          <p:cNvSpPr/>
          <p:nvPr/>
        </p:nvSpPr>
        <p:spPr>
          <a:xfrm>
            <a:off x="2214034" y="5023202"/>
            <a:ext cx="2845658" cy="762953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 tập quán</a:t>
            </a: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8"/>
          <p:cNvSpPr/>
          <p:nvPr/>
        </p:nvSpPr>
        <p:spPr>
          <a:xfrm>
            <a:off x="2220962" y="3912936"/>
            <a:ext cx="2845658" cy="762953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b) trai tráng</a:t>
            </a: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8"/>
          <p:cNvSpPr/>
          <p:nvPr/>
        </p:nvSpPr>
        <p:spPr>
          <a:xfrm>
            <a:off x="6522708" y="2802670"/>
            <a:ext cx="3257596" cy="762953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thói quen</a:t>
            </a: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8"/>
          <p:cNvSpPr/>
          <p:nvPr/>
        </p:nvSpPr>
        <p:spPr>
          <a:xfrm>
            <a:off x="6522708" y="5054651"/>
            <a:ext cx="3257596" cy="762953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nam thanh niên</a:t>
            </a: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18"/>
          <p:cNvSpPr/>
          <p:nvPr/>
        </p:nvSpPr>
        <p:spPr>
          <a:xfrm>
            <a:off x="6522709" y="3912936"/>
            <a:ext cx="3257596" cy="762953"/>
          </a:xfrm>
          <a:prstGeom prst="roundRect">
            <a:avLst>
              <a:gd name="adj" fmla="val 16667"/>
            </a:avLst>
          </a:prstGeom>
          <a:solidFill>
            <a:srgbClr val="DDEAF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trẻ em</a:t>
            </a: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1" name="Google Shape;501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83951" y="4675890"/>
            <a:ext cx="1890741" cy="17030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2" name="Google Shape;502;p18"/>
          <p:cNvCxnSpPr>
            <a:stCxn id="495" idx="3"/>
            <a:endCxn id="500" idx="1"/>
          </p:cNvCxnSpPr>
          <p:nvPr/>
        </p:nvCxnSpPr>
        <p:spPr>
          <a:xfrm>
            <a:off x="5066620" y="3184146"/>
            <a:ext cx="1456200" cy="1110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3" name="Google Shape;503;p18"/>
          <p:cNvCxnSpPr>
            <a:stCxn id="497" idx="3"/>
            <a:endCxn id="499" idx="1"/>
          </p:cNvCxnSpPr>
          <p:nvPr/>
        </p:nvCxnSpPr>
        <p:spPr>
          <a:xfrm>
            <a:off x="5066620" y="4294413"/>
            <a:ext cx="1456200" cy="1141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4" name="Google Shape;504;p18"/>
          <p:cNvCxnSpPr>
            <a:stCxn id="496" idx="3"/>
            <a:endCxn id="498" idx="1"/>
          </p:cNvCxnSpPr>
          <p:nvPr/>
        </p:nvCxnSpPr>
        <p:spPr>
          <a:xfrm rot="10800000" flipH="1">
            <a:off x="5059692" y="3184079"/>
            <a:ext cx="1463100" cy="2220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9"/>
          <p:cNvSpPr/>
          <p:nvPr/>
        </p:nvSpPr>
        <p:spPr>
          <a:xfrm>
            <a:off x="742950" y="1676400"/>
            <a:ext cx="657225" cy="381000"/>
          </a:xfrm>
          <a:prstGeom prst="roundRect">
            <a:avLst>
              <a:gd name="adj" fmla="val 16667"/>
            </a:avLst>
          </a:prstGeom>
          <a:solidFill>
            <a:srgbClr val="F4B081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510" name="Google Shape;510;p19"/>
          <p:cNvSpPr txBox="1"/>
          <p:nvPr/>
        </p:nvSpPr>
        <p:spPr>
          <a:xfrm>
            <a:off x="1485900" y="1636038"/>
            <a:ext cx="698629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Luyện tập sử dụng dấu hai chấm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9"/>
          <p:cNvSpPr txBox="1"/>
          <p:nvPr/>
        </p:nvSpPr>
        <p:spPr>
          <a:xfrm>
            <a:off x="602739" y="2051979"/>
            <a:ext cx="10986521" cy="56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 cần đặt </a:t>
            </a: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dấu hai chấm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vào những chỗ nào trong các câu sau đây?</a:t>
            </a:r>
            <a:endParaRPr/>
          </a:p>
        </p:txBody>
      </p:sp>
      <p:sp>
        <p:nvSpPr>
          <p:cNvPr id="512" name="Google Shape;512;p19"/>
          <p:cNvSpPr txBox="1"/>
          <p:nvPr/>
        </p:nvSpPr>
        <p:spPr>
          <a:xfrm>
            <a:off x="602740" y="2619827"/>
            <a:ext cx="7421588" cy="1036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a) Tây Nguyên là nơi chung sống của nhiều dân tộc anh em  Gia-rai, Ê-đê, Ba-na, Xơ-đăng, Mnông,...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9"/>
          <p:cNvSpPr txBox="1"/>
          <p:nvPr/>
        </p:nvSpPr>
        <p:spPr>
          <a:xfrm>
            <a:off x="602739" y="3690787"/>
            <a:ext cx="7589539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b) Tây Nguyên có những cảnh đẹp nổi tiếng  hồ Lắk, thác Pren, vườn quốc gia Chư Mom Ray,...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9"/>
          <p:cNvSpPr txBox="1"/>
          <p:nvPr/>
        </p:nvSpPr>
        <p:spPr>
          <a:xfrm>
            <a:off x="579637" y="4703903"/>
            <a:ext cx="7510518" cy="1036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c) Tây Nguyên trồng nhiều loại cây công nghiệp, cây ăn quả  cà phê, hồ tiêu, cao su, điều, chanh leo,...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9"/>
          <p:cNvSpPr txBox="1"/>
          <p:nvPr/>
        </p:nvSpPr>
        <p:spPr>
          <a:xfrm>
            <a:off x="999946" y="3247966"/>
            <a:ext cx="28900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516" name="Google Shape;516;p19"/>
          <p:cNvSpPr txBox="1"/>
          <p:nvPr/>
        </p:nvSpPr>
        <p:spPr>
          <a:xfrm>
            <a:off x="6186310" y="3818302"/>
            <a:ext cx="47640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/>
          </a:p>
        </p:txBody>
      </p:sp>
      <p:sp>
        <p:nvSpPr>
          <p:cNvPr id="517" name="Google Shape;517;p19"/>
          <p:cNvSpPr txBox="1"/>
          <p:nvPr/>
        </p:nvSpPr>
        <p:spPr>
          <a:xfrm>
            <a:off x="1071562" y="5332042"/>
            <a:ext cx="28900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pic>
        <p:nvPicPr>
          <p:cNvPr id="518" name="Google Shape;51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1300" y="2635717"/>
            <a:ext cx="1618588" cy="127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44364" y="3545446"/>
            <a:ext cx="1887958" cy="1420246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19"/>
          <p:cNvSpPr txBox="1"/>
          <p:nvPr/>
        </p:nvSpPr>
        <p:spPr>
          <a:xfrm>
            <a:off x="7638754" y="3968544"/>
            <a:ext cx="28168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Thác Phren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9"/>
          <p:cNvSpPr txBox="1"/>
          <p:nvPr/>
        </p:nvSpPr>
        <p:spPr>
          <a:xfrm>
            <a:off x="10065342" y="4901546"/>
            <a:ext cx="188795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Vườn quốc gia Chư Mom Ray</a:t>
            </a:r>
            <a:endParaRPr/>
          </a:p>
        </p:txBody>
      </p:sp>
      <p:sp>
        <p:nvSpPr>
          <p:cNvPr id="522" name="Google Shape;522;p19"/>
          <p:cNvSpPr txBox="1"/>
          <p:nvPr/>
        </p:nvSpPr>
        <p:spPr>
          <a:xfrm>
            <a:off x="7709790" y="6023253"/>
            <a:ext cx="28168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Hồ Lăk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3" name="Google Shape;523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69177" y="4759608"/>
            <a:ext cx="1898112" cy="1265408"/>
          </a:xfrm>
          <a:prstGeom prst="roundRect">
            <a:avLst>
              <a:gd name="adj" fmla="val 38003"/>
            </a:avLst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20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529" name="Google Shape;529;p20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0" name="Google Shape;530;p20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Ấn để đến trang sách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5075" y="2206798"/>
            <a:ext cx="3332984" cy="2268383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21"/>
          <p:cNvSpPr txBox="1"/>
          <p:nvPr/>
        </p:nvSpPr>
        <p:spPr>
          <a:xfrm>
            <a:off x="2376771" y="2632750"/>
            <a:ext cx="318959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Ôn tập lại nội dung bài học của ngày hôm nay</a:t>
            </a:r>
            <a:endParaRPr/>
          </a:p>
        </p:txBody>
      </p:sp>
      <p:pic>
        <p:nvPicPr>
          <p:cNvPr id="537" name="Google Shape;537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1991196" y="3641510"/>
            <a:ext cx="973058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4686" y="2206797"/>
            <a:ext cx="3510315" cy="2268383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21"/>
          <p:cNvSpPr txBox="1"/>
          <p:nvPr/>
        </p:nvSpPr>
        <p:spPr>
          <a:xfrm>
            <a:off x="6336020" y="2734351"/>
            <a:ext cx="368764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Chuẩn bị bài mới: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Góc sáng tạo</a:t>
            </a:r>
            <a:r>
              <a:rPr lang="en-US" sz="2000" i="1">
                <a:solidFill>
                  <a:schemeClr val="dk1"/>
                </a:solidFill>
              </a:rPr>
              <a:t> - </a:t>
            </a:r>
            <a:r>
              <a:rPr lang="en-US" sz="20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 đọc sách</a:t>
            </a:r>
            <a:endParaRPr/>
          </a:p>
        </p:txBody>
      </p:sp>
      <p:pic>
        <p:nvPicPr>
          <p:cNvPr id="540" name="Google Shape;540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54874" y="1611987"/>
            <a:ext cx="1041452" cy="95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3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3"/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mời quý thầy cô tham gia Group Facebook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theo đường link:  </a:t>
            </a:r>
            <a:endParaRPr/>
          </a:p>
        </p:txBody>
      </p:sp>
      <p:sp>
        <p:nvSpPr>
          <p:cNvPr id="551" name="Google Shape;551;p23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3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400"/>
              <a:buFont typeface="Arial"/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Hoc10 – Đồng hành cùng giáo viên tiểu học</a:t>
            </a:r>
            <a:endParaRPr/>
          </a:p>
        </p:txBody>
      </p:sp>
      <p:sp>
        <p:nvSpPr>
          <p:cNvPr id="553" name="Google Shape;553;p23"/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Hoặc truy cập qua QR code</a:t>
            </a:r>
            <a:endParaRPr/>
          </a:p>
        </p:txBody>
      </p:sp>
      <p:pic>
        <p:nvPicPr>
          <p:cNvPr id="554" name="Google Shape;554;p23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816</Words>
  <Application>Microsoft Office PowerPoint</Application>
  <PresentationFormat>Widescreen</PresentationFormat>
  <Paragraphs>92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Noto Sans Symbols</vt:lpstr>
      <vt:lpstr>UTM Avo</vt:lpstr>
      <vt:lpstr>1_Office Theme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6</cp:revision>
  <dcterms:created xsi:type="dcterms:W3CDTF">2023-10-19T01:35:13Z</dcterms:created>
  <dcterms:modified xsi:type="dcterms:W3CDTF">2023-11-13T03:48:28Z</dcterms:modified>
</cp:coreProperties>
</file>