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28"/>
  </p:notesMasterIdLst>
  <p:sldIdLst>
    <p:sldId id="256" r:id="rId5"/>
    <p:sldId id="313" r:id="rId6"/>
    <p:sldId id="312" r:id="rId7"/>
    <p:sldId id="387" r:id="rId8"/>
    <p:sldId id="388" r:id="rId9"/>
    <p:sldId id="354" r:id="rId10"/>
    <p:sldId id="355" r:id="rId11"/>
    <p:sldId id="382" r:id="rId12"/>
    <p:sldId id="266" r:id="rId13"/>
    <p:sldId id="389" r:id="rId14"/>
    <p:sldId id="258" r:id="rId15"/>
    <p:sldId id="259" r:id="rId16"/>
    <p:sldId id="260" r:id="rId17"/>
    <p:sldId id="261" r:id="rId18"/>
    <p:sldId id="383" r:id="rId19"/>
    <p:sldId id="390" r:id="rId20"/>
    <p:sldId id="391" r:id="rId21"/>
    <p:sldId id="392" r:id="rId22"/>
    <p:sldId id="393" r:id="rId23"/>
    <p:sldId id="263" r:id="rId24"/>
    <p:sldId id="270" r:id="rId25"/>
    <p:sldId id="279" r:id="rId26"/>
    <p:sldId id="336" r:id="rId27"/>
  </p:sldIdLst>
  <p:sldSz cx="12192000" cy="6858000"/>
  <p:notesSz cx="6858000" cy="9144000"/>
  <p:embeddedFontLst>
    <p:embeddedFont>
      <p:font typeface="Abel" panose="02000506030000020004" pitchFamily="2" charset="0"/>
      <p:regular r:id="rId29"/>
    </p:embeddedFon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Hammersmith One" panose="02010703030501060504" pitchFamily="2" charset="0"/>
      <p:regular r:id="rId36"/>
    </p:embeddedFont>
    <p:embeddedFont>
      <p:font typeface="UTM Avo" panose="02040603050506020204" pitchFamily="18" charset="0"/>
      <p:regular r:id="rId37"/>
      <p:bold r:id="rId38"/>
      <p:italic r:id="rId39"/>
      <p:boldItalic r:id="rId40"/>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C12"/>
    <a:srgbClr val="ED7D31"/>
    <a:srgbClr val="FFFAF7"/>
    <a:srgbClr val="333289"/>
    <a:srgbClr val="FFD944"/>
    <a:srgbClr val="310A0D"/>
    <a:srgbClr val="FFCCCC"/>
    <a:srgbClr val="FF7C80"/>
    <a:srgbClr val="99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5" d="100"/>
          <a:sy n="85" d="100"/>
        </p:scale>
        <p:origin x="108" y="10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PLAY </a:t>
            </a:r>
            <a:r>
              <a:rPr lang="en-US" dirty="0" err="1"/>
              <a:t>để</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9</a:t>
            </a:fld>
            <a:endParaRPr lang="en-US"/>
          </a:p>
        </p:txBody>
      </p:sp>
    </p:spTree>
    <p:extLst>
      <p:ext uri="{BB962C8B-B14F-4D97-AF65-F5344CB8AC3E}">
        <p14:creationId xmlns:p14="http://schemas.microsoft.com/office/powerpoint/2010/main" val="3621019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tên</a:t>
            </a:r>
            <a:r>
              <a:rPr lang="en-US" dirty="0"/>
              <a:t> </a:t>
            </a:r>
            <a:r>
              <a:rPr lang="en-US" dirty="0" err="1"/>
              <a:t>động</a:t>
            </a:r>
            <a:r>
              <a:rPr lang="en-US" dirty="0"/>
              <a:t> </a:t>
            </a:r>
            <a:r>
              <a:rPr lang="en-US" dirty="0" err="1"/>
              <a:t>vật</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br>
              <a:rPr lang="en-US" dirty="0"/>
            </a:br>
            <a:r>
              <a:rPr lang="en-US" dirty="0"/>
              <a:t>Click </a:t>
            </a:r>
            <a:r>
              <a:rPr lang="en-US" dirty="0" err="1"/>
              <a:t>làm</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về</a:t>
            </a:r>
            <a:r>
              <a:rPr lang="en-US" dirty="0"/>
              <a:t> </a:t>
            </a:r>
            <a:r>
              <a:rPr lang="en-US" dirty="0" err="1"/>
              <a:t>màn</a:t>
            </a:r>
            <a:r>
              <a:rPr lang="en-US" dirty="0"/>
              <a:t> ban </a:t>
            </a:r>
            <a:r>
              <a:rPr lang="en-US" dirty="0" err="1"/>
              <a:t>đầu</a:t>
            </a:r>
            <a:r>
              <a:rPr lang="en-US" dirty="0"/>
              <a:t> click </a:t>
            </a:r>
            <a:r>
              <a:rPr lang="en-US" dirty="0" err="1"/>
              <a:t>vào</a:t>
            </a:r>
            <a:r>
              <a:rPr lang="en-US" dirty="0"/>
              <a:t> con </a:t>
            </a:r>
            <a:r>
              <a:rPr lang="en-US" dirty="0" err="1"/>
              <a:t>vật</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vào</a:t>
            </a:r>
            <a:r>
              <a:rPr lang="en-US" dirty="0"/>
              <a:t> con </a:t>
            </a:r>
            <a:r>
              <a:rPr lang="en-US" dirty="0" err="1"/>
              <a:t>vật</a:t>
            </a:r>
            <a:r>
              <a:rPr lang="en-US" dirty="0"/>
              <a:t> </a:t>
            </a:r>
            <a:r>
              <a:rPr lang="en-US" dirty="0" err="1"/>
              <a:t>để</a:t>
            </a:r>
            <a:r>
              <a:rPr lang="en-US" dirty="0"/>
              <a:t> </a:t>
            </a:r>
            <a:r>
              <a:rPr lang="en-US" dirty="0" err="1"/>
              <a:t>nó</a:t>
            </a:r>
            <a:r>
              <a:rPr lang="en-US" dirty="0"/>
              <a:t> bay </a:t>
            </a:r>
            <a:r>
              <a:rPr lang="en-US" dirty="0" err="1"/>
              <a:t>lên</a:t>
            </a:r>
            <a:endParaRPr lang="en-US" dirty="0"/>
          </a:p>
          <a:p>
            <a:r>
              <a:rPr lang="en-US" dirty="0"/>
              <a:t>Click </a:t>
            </a:r>
            <a:r>
              <a:rPr lang="en-US" dirty="0" err="1"/>
              <a:t>vào</a:t>
            </a:r>
            <a:r>
              <a:rPr lang="en-US" dirty="0"/>
              <a:t> “</a:t>
            </a:r>
            <a:r>
              <a:rPr lang="en-US" dirty="0" err="1"/>
              <a:t>Tiếp</a:t>
            </a:r>
            <a:r>
              <a:rPr lang="en-US" dirty="0"/>
              <a:t> </a:t>
            </a:r>
            <a:r>
              <a:rPr lang="en-US" dirty="0" err="1"/>
              <a:t>tục</a:t>
            </a:r>
            <a:r>
              <a:rPr lang="en-US" dirty="0"/>
              <a:t>” </a:t>
            </a:r>
            <a:r>
              <a:rPr lang="en-US" dirty="0" err="1"/>
              <a:t>sau</a:t>
            </a:r>
            <a:r>
              <a:rPr lang="en-US" dirty="0"/>
              <a:t> </a:t>
            </a:r>
            <a:r>
              <a:rPr lang="en-US" dirty="0" err="1"/>
              <a:t>khi</a:t>
            </a:r>
            <a:r>
              <a:rPr lang="en-US" dirty="0"/>
              <a:t> </a:t>
            </a:r>
            <a:r>
              <a:rPr lang="en-US" dirty="0" err="1"/>
              <a:t>hoàn</a:t>
            </a:r>
            <a:r>
              <a:rPr lang="en-US" dirty="0"/>
              <a:t> </a:t>
            </a:r>
            <a:r>
              <a:rPr lang="en-US" dirty="0" err="1"/>
              <a:t>thành</a:t>
            </a:r>
            <a:r>
              <a:rPr lang="en-US" dirty="0"/>
              <a:t> game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713933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hình</a:t>
            </a:r>
            <a:r>
              <a:rPr lang="en-US" dirty="0"/>
              <a:t> </a:t>
            </a:r>
            <a:r>
              <a:rPr lang="en-US" dirty="0" err="1"/>
              <a:t>động</a:t>
            </a:r>
            <a:r>
              <a:rPr lang="en-US" dirty="0"/>
              <a:t> </a:t>
            </a:r>
            <a:r>
              <a:rPr lang="en-US" dirty="0" err="1"/>
              <a:t>vật</a:t>
            </a:r>
            <a:r>
              <a:rPr lang="en-US" dirty="0"/>
              <a:t> </a:t>
            </a:r>
            <a:r>
              <a:rPr lang="en-US" dirty="0" err="1"/>
              <a:t>để</a:t>
            </a:r>
            <a:r>
              <a:rPr lang="en-US" dirty="0"/>
              <a:t> quay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528083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hình</a:t>
            </a:r>
            <a:r>
              <a:rPr lang="en-US" dirty="0"/>
              <a:t> </a:t>
            </a:r>
            <a:r>
              <a:rPr lang="en-US" dirty="0" err="1"/>
              <a:t>động</a:t>
            </a:r>
            <a:r>
              <a:rPr lang="en-US" dirty="0"/>
              <a:t> </a:t>
            </a:r>
            <a:r>
              <a:rPr lang="en-US" dirty="0" err="1"/>
              <a:t>vật</a:t>
            </a:r>
            <a:r>
              <a:rPr lang="en-US" dirty="0"/>
              <a:t> </a:t>
            </a:r>
            <a:r>
              <a:rPr lang="en-US" dirty="0" err="1"/>
              <a:t>để</a:t>
            </a:r>
            <a:r>
              <a:rPr lang="en-US" dirty="0"/>
              <a:t> quay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3164537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hình</a:t>
            </a:r>
            <a:r>
              <a:rPr lang="en-US" dirty="0"/>
              <a:t> </a:t>
            </a:r>
            <a:r>
              <a:rPr lang="en-US" dirty="0" err="1"/>
              <a:t>động</a:t>
            </a:r>
            <a:r>
              <a:rPr lang="en-US" dirty="0"/>
              <a:t> </a:t>
            </a:r>
            <a:r>
              <a:rPr lang="en-US" dirty="0" err="1"/>
              <a:t>vật</a:t>
            </a:r>
            <a:r>
              <a:rPr lang="en-US" dirty="0"/>
              <a:t> </a:t>
            </a:r>
            <a:r>
              <a:rPr lang="en-US" dirty="0" err="1"/>
              <a:t>để</a:t>
            </a:r>
            <a:r>
              <a:rPr lang="en-US" dirty="0"/>
              <a:t> quay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13</a:t>
            </a:fld>
            <a:endParaRPr lang="en-US"/>
          </a:p>
        </p:txBody>
      </p:sp>
    </p:spTree>
    <p:extLst>
      <p:ext uri="{BB962C8B-B14F-4D97-AF65-F5344CB8AC3E}">
        <p14:creationId xmlns:p14="http://schemas.microsoft.com/office/powerpoint/2010/main" val="749994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hình</a:t>
            </a:r>
            <a:r>
              <a:rPr lang="en-US" dirty="0"/>
              <a:t> </a:t>
            </a:r>
            <a:r>
              <a:rPr lang="en-US" dirty="0" err="1"/>
              <a:t>động</a:t>
            </a:r>
            <a:r>
              <a:rPr lang="en-US" dirty="0"/>
              <a:t> </a:t>
            </a:r>
            <a:r>
              <a:rPr lang="en-US" dirty="0" err="1"/>
              <a:t>vật</a:t>
            </a:r>
            <a:r>
              <a:rPr lang="en-US" dirty="0"/>
              <a:t> </a:t>
            </a:r>
            <a:r>
              <a:rPr lang="en-US" dirty="0" err="1"/>
              <a:t>để</a:t>
            </a:r>
            <a:r>
              <a:rPr lang="en-US" dirty="0"/>
              <a:t> quay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14</a:t>
            </a:fld>
            <a:endParaRPr lang="en-US"/>
          </a:p>
        </p:txBody>
      </p:sp>
    </p:spTree>
    <p:extLst>
      <p:ext uri="{BB962C8B-B14F-4D97-AF65-F5344CB8AC3E}">
        <p14:creationId xmlns:p14="http://schemas.microsoft.com/office/powerpoint/2010/main" val="3530407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FFBF3B5-9DD2-44B0-BC4E-76596BEE669C}"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4258309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6039709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FBF3B5-9DD2-44B0-BC4E-76596BEE669C}"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2443827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FBF3B5-9DD2-44B0-BC4E-76596BEE669C}"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0314607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FBF3B5-9DD2-44B0-BC4E-76596BEE669C}"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4426570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FBF3B5-9DD2-44B0-BC4E-76596BEE669C}"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9696449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FBF3B5-9DD2-44B0-BC4E-76596BEE669C}"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927486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F3B5-9DD2-44B0-BC4E-76596BEE669C}"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9312954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F3B5-9DD2-44B0-BC4E-76596BEE669C}"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19046671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36757673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FBF3B5-9DD2-44B0-BC4E-76596BEE669C}"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214F9-DFA8-4165-BCD8-7A46F4E9D3B7}" type="slidenum">
              <a:rPr lang="en-US" smtClean="0"/>
              <a:t>‹#›</a:t>
            </a:fld>
            <a:endParaRPr lang="en-US"/>
          </a:p>
        </p:txBody>
      </p:sp>
    </p:spTree>
    <p:extLst>
      <p:ext uri="{BB962C8B-B14F-4D97-AF65-F5344CB8AC3E}">
        <p14:creationId xmlns:p14="http://schemas.microsoft.com/office/powerpoint/2010/main" val="1263533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FBF3B5-9DD2-44B0-BC4E-76596BEE669C}" type="datetimeFigureOut">
              <a:rPr lang="en-US" smtClean="0"/>
              <a:t>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214F9-DFA8-4165-BCD8-7A46F4E9D3B7}" type="slidenum">
              <a:rPr lang="en-US" smtClean="0"/>
              <a:t>‹#›</a:t>
            </a:fld>
            <a:endParaRPr lang="en-US"/>
          </a:p>
        </p:txBody>
      </p:sp>
    </p:spTree>
    <p:extLst>
      <p:ext uri="{BB962C8B-B14F-4D97-AF65-F5344CB8AC3E}">
        <p14:creationId xmlns:p14="http://schemas.microsoft.com/office/powerpoint/2010/main" val="11675504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10/"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tieng-viet-4-tap-1/1/385/110/"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4.png"/><Relationship Id="rId18" Type="http://schemas.openxmlformats.org/officeDocument/2006/relationships/image" Target="../media/image17.png"/><Relationship Id="rId3" Type="http://schemas.openxmlformats.org/officeDocument/2006/relationships/slideLayout" Target="../slideLayouts/slideLayout34.xml"/><Relationship Id="rId7" Type="http://schemas.openxmlformats.org/officeDocument/2006/relationships/image" Target="../media/image9.png"/><Relationship Id="rId12" Type="http://schemas.openxmlformats.org/officeDocument/2006/relationships/image" Target="../media/image13.png"/><Relationship Id="rId17" Type="http://schemas.openxmlformats.org/officeDocument/2006/relationships/slide" Target="slide10.xml"/><Relationship Id="rId2" Type="http://schemas.openxmlformats.org/officeDocument/2006/relationships/audio" Target="../media/media1.mp3"/><Relationship Id="rId16" Type="http://schemas.openxmlformats.org/officeDocument/2006/relationships/image" Target="../media/image16.png"/><Relationship Id="rId20" Type="http://schemas.openxmlformats.org/officeDocument/2006/relationships/image" Target="../media/image19.png"/><Relationship Id="rId1" Type="http://schemas.microsoft.com/office/2007/relationships/media" Target="../media/media1.mp3"/><Relationship Id="rId6" Type="http://schemas.microsoft.com/office/2007/relationships/hdphoto" Target="../media/hdphoto2.wdp"/><Relationship Id="rId11" Type="http://schemas.openxmlformats.org/officeDocument/2006/relationships/image" Target="../media/image12.png"/><Relationship Id="rId5" Type="http://schemas.openxmlformats.org/officeDocument/2006/relationships/image" Target="../media/image8.png"/><Relationship Id="rId15" Type="http://schemas.microsoft.com/office/2007/relationships/hdphoto" Target="../media/hdphoto4.wdp"/><Relationship Id="rId10" Type="http://schemas.openxmlformats.org/officeDocument/2006/relationships/image" Target="../media/image11.png"/><Relationship Id="rId19" Type="http://schemas.openxmlformats.org/officeDocument/2006/relationships/image" Target="../media/image18.png"/><Relationship Id="rId4" Type="http://schemas.openxmlformats.org/officeDocument/2006/relationships/notesSlide" Target="../notesSlides/notesSlide1.xml"/><Relationship Id="rId9" Type="http://schemas.openxmlformats.org/officeDocument/2006/relationships/image" Target="../media/image10.png"/><Relationship Id="rId1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slide" Target="slide14.xml"/><Relationship Id="rId3" Type="http://schemas.openxmlformats.org/officeDocument/2006/relationships/image" Target="../media/image20.png"/><Relationship Id="rId7" Type="http://schemas.openxmlformats.org/officeDocument/2006/relationships/image" Target="../media/image21.png"/><Relationship Id="rId12" Type="http://schemas.openxmlformats.org/officeDocument/2006/relationships/slide" Target="slide13.xml"/><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microsoft.com/office/2007/relationships/hdphoto" Target="../media/hdphoto3.wdp"/><Relationship Id="rId11" Type="http://schemas.openxmlformats.org/officeDocument/2006/relationships/slide" Target="slide12.xml"/><Relationship Id="rId5" Type="http://schemas.openxmlformats.org/officeDocument/2006/relationships/image" Target="../media/image9.png"/><Relationship Id="rId10" Type="http://schemas.openxmlformats.org/officeDocument/2006/relationships/slide" Target="slide11.xml"/><Relationship Id="rId4" Type="http://schemas.openxmlformats.org/officeDocument/2006/relationships/slide" Target="slide15.xml"/><Relationship Id="rId9" Type="http://schemas.openxmlformats.org/officeDocument/2006/relationships/image" Target="../media/image12.png"/><Relationship Id="rId1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3.pn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9.png"/><Relationship Id="rId5" Type="http://schemas.openxmlformats.org/officeDocument/2006/relationships/slide" Target="slide10.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slide" Target="slide10.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110/" TargetMode="External"/><Relationship Id="rId2" Type="http://schemas.openxmlformats.org/officeDocument/2006/relationships/image" Target="../media/image2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tieng-viet-4-tap-1/1/385/110/" TargetMode="External"/><Relationship Id="rId2" Type="http://schemas.openxmlformats.org/officeDocument/2006/relationships/image" Target="../media/image2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2.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5.wdp"/><Relationship Id="rId5" Type="http://schemas.openxmlformats.org/officeDocument/2006/relationships/image" Target="../media/image3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 y="2243058"/>
            <a:ext cx="12191999" cy="23718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15</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4: Tôn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vinh</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sáng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tạo</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2" name="Group 1">
            <a:extLst>
              <a:ext uri="{FF2B5EF4-FFF2-40B4-BE49-F238E27FC236}">
                <a16:creationId xmlns:a16="http://schemas.microsoft.com/office/drawing/2014/main" id="{393DEC57-77A2-384D-7E5A-81B012FF4FA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F69D5549-F5F7-D0FC-4E82-98605E552DF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88FF6A78-7CE6-5400-D2AF-614230D3D9A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Google Shape;5365;p2">
            <a:extLst>
              <a:ext uri="{FF2B5EF4-FFF2-40B4-BE49-F238E27FC236}">
                <a16:creationId xmlns:a16="http://schemas.microsoft.com/office/drawing/2014/main" id="{59EA5480-0EF0-21F6-2414-E5FD8941998F}"/>
              </a:ext>
            </a:extLst>
          </p:cNvPr>
          <p:cNvSpPr txBox="1">
            <a:spLocks/>
          </p:cNvSpPr>
          <p:nvPr/>
        </p:nvSpPr>
        <p:spPr>
          <a:xfrm>
            <a:off x="442440" y="2093137"/>
            <a:ext cx="11307120" cy="567769"/>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0"/>
              </a:spcAft>
              <a:buClr>
                <a:schemeClr val="dk1"/>
              </a:buClr>
              <a:buSzPts val="1200"/>
              <a:buFont typeface="Abel"/>
              <a:buAutoNum type="arabicPeriod"/>
              <a:defRPr sz="1667" b="0" i="0" u="none" strike="noStrike" cap="none">
                <a:solidFill>
                  <a:schemeClr val="dk1"/>
                </a:solidFill>
                <a:latin typeface="UTM Avo" panose="02040603050506020204" pitchFamily="18" charset="0"/>
                <a:ea typeface="Abel"/>
                <a:cs typeface="Abel"/>
                <a:sym typeface="Abel"/>
              </a:defRPr>
            </a:lvl1pPr>
            <a:lvl2pPr marL="1219170" marR="0" lvl="1"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2pPr>
            <a:lvl3pPr marL="1828754" marR="0" lvl="2"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3pPr>
            <a:lvl4pPr marL="2438339" marR="0" lvl="3"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4pPr>
            <a:lvl5pPr marL="3047924" marR="0" lvl="4"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5pPr>
            <a:lvl6pPr marL="3657509" marR="0" lvl="5"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6pPr>
            <a:lvl7pPr marL="4267093" marR="0" lvl="6"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7pPr>
            <a:lvl8pPr marL="4876678" marR="0" lvl="7"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8pPr>
            <a:lvl9pPr marL="5486263" marR="0" lvl="8"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9pPr>
          </a:lstStyle>
          <a:p>
            <a:pPr marL="203195" lvl="0" indent="0" algn="ctr">
              <a:buClr>
                <a:srgbClr val="000000"/>
              </a:buClr>
              <a:buNone/>
            </a:pPr>
            <a:r>
              <a:rPr lang="en-US" sz="2400" b="1" kern="0">
                <a:solidFill>
                  <a:srgbClr val="000000"/>
                </a:solidFill>
                <a:ea typeface="Arial"/>
                <a:cs typeface="Arial"/>
                <a:sym typeface="Arial"/>
              </a:rPr>
              <a:t>Quan sát các hình ảnh trong bài và cho biết nội dung bức ảnh.</a:t>
            </a:r>
            <a:endParaRPr lang="en-US" sz="2400" b="1" kern="0" dirty="0">
              <a:solidFill>
                <a:srgbClr val="000000"/>
              </a:solidFill>
              <a:ea typeface="Arial"/>
              <a:cs typeface="Arial"/>
              <a:sym typeface="Arial"/>
            </a:endParaRPr>
          </a:p>
        </p:txBody>
      </p:sp>
      <p:pic>
        <p:nvPicPr>
          <p:cNvPr id="16" name="Google Shape;5367;p2">
            <a:extLst>
              <a:ext uri="{FF2B5EF4-FFF2-40B4-BE49-F238E27FC236}">
                <a16:creationId xmlns:a16="http://schemas.microsoft.com/office/drawing/2014/main" id="{2851D318-62ED-6513-8D39-0DB7A4E567CE}"/>
              </a:ext>
            </a:extLst>
          </p:cNvPr>
          <p:cNvPicPr preferRelativeResize="0"/>
          <p:nvPr/>
        </p:nvPicPr>
        <p:blipFill rotWithShape="1">
          <a:blip r:embed="rId3">
            <a:alphaModFix/>
          </a:blip>
          <a:srcRect l="55027" t="22456" r="9781" b="56958"/>
          <a:stretch/>
        </p:blipFill>
        <p:spPr>
          <a:xfrm>
            <a:off x="823575" y="2918820"/>
            <a:ext cx="5167533" cy="3248164"/>
          </a:xfrm>
          <a:prstGeom prst="rect">
            <a:avLst/>
          </a:prstGeom>
          <a:noFill/>
          <a:ln>
            <a:noFill/>
          </a:ln>
        </p:spPr>
      </p:pic>
      <p:pic>
        <p:nvPicPr>
          <p:cNvPr id="17" name="Google Shape;5368;p2">
            <a:extLst>
              <a:ext uri="{FF2B5EF4-FFF2-40B4-BE49-F238E27FC236}">
                <a16:creationId xmlns:a16="http://schemas.microsoft.com/office/drawing/2014/main" id="{9F737D62-16B1-0B60-184B-31FDA599A41F}"/>
              </a:ext>
            </a:extLst>
          </p:cNvPr>
          <p:cNvPicPr preferRelativeResize="0"/>
          <p:nvPr/>
        </p:nvPicPr>
        <p:blipFill rotWithShape="1">
          <a:blip r:embed="rId3">
            <a:alphaModFix/>
          </a:blip>
          <a:srcRect l="8021" t="55906" r="59803" b="20702"/>
          <a:stretch/>
        </p:blipFill>
        <p:spPr>
          <a:xfrm>
            <a:off x="6741093" y="2847415"/>
            <a:ext cx="4203344" cy="3283866"/>
          </a:xfrm>
          <a:prstGeom prst="rect">
            <a:avLst/>
          </a:prstGeom>
          <a:noFill/>
          <a:ln>
            <a:noFill/>
          </a:ln>
        </p:spPr>
      </p:pic>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Google Shape;5365;p2">
            <a:extLst>
              <a:ext uri="{FF2B5EF4-FFF2-40B4-BE49-F238E27FC236}">
                <a16:creationId xmlns:a16="http://schemas.microsoft.com/office/drawing/2014/main" id="{59EA5480-0EF0-21F6-2414-E5FD8941998F}"/>
              </a:ext>
            </a:extLst>
          </p:cNvPr>
          <p:cNvSpPr txBox="1">
            <a:spLocks/>
          </p:cNvSpPr>
          <p:nvPr/>
        </p:nvSpPr>
        <p:spPr>
          <a:xfrm>
            <a:off x="442440" y="2093137"/>
            <a:ext cx="11307120" cy="567769"/>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0"/>
              </a:spcAft>
              <a:buClr>
                <a:schemeClr val="dk1"/>
              </a:buClr>
              <a:buSzPts val="1200"/>
              <a:buFont typeface="Abel"/>
              <a:buAutoNum type="arabicPeriod"/>
              <a:defRPr sz="1667" b="0" i="0" u="none" strike="noStrike" cap="none">
                <a:solidFill>
                  <a:schemeClr val="dk1"/>
                </a:solidFill>
                <a:latin typeface="UTM Avo" panose="02040603050506020204" pitchFamily="18" charset="0"/>
                <a:ea typeface="Abel"/>
                <a:cs typeface="Abel"/>
                <a:sym typeface="Abel"/>
              </a:defRPr>
            </a:lvl1pPr>
            <a:lvl2pPr marL="1219170" marR="0" lvl="1"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2pPr>
            <a:lvl3pPr marL="1828754" marR="0" lvl="2"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3pPr>
            <a:lvl4pPr marL="2438339" marR="0" lvl="3"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4pPr>
            <a:lvl5pPr marL="3047924" marR="0" lvl="4"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5pPr>
            <a:lvl6pPr marL="3657509" marR="0" lvl="5"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6pPr>
            <a:lvl7pPr marL="4267093" marR="0" lvl="6"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7pPr>
            <a:lvl8pPr marL="4876678" marR="0" lvl="7"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8pPr>
            <a:lvl9pPr marL="5486263" marR="0" lvl="8"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9pPr>
          </a:lstStyle>
          <a:p>
            <a:pPr marL="203195" lvl="0" indent="0" algn="ctr">
              <a:buClr>
                <a:srgbClr val="000000"/>
              </a:buClr>
              <a:buNone/>
            </a:pPr>
            <a:r>
              <a:rPr lang="en-US" sz="2400" b="1" kern="0" dirty="0">
                <a:solidFill>
                  <a:srgbClr val="000000"/>
                </a:solidFill>
                <a:ea typeface="Arial"/>
                <a:cs typeface="Arial"/>
                <a:sym typeface="Arial"/>
              </a:rPr>
              <a:t>Quan </a:t>
            </a:r>
            <a:r>
              <a:rPr lang="en-US" sz="2400" b="1" kern="0" dirty="0" err="1">
                <a:solidFill>
                  <a:srgbClr val="000000"/>
                </a:solidFill>
                <a:ea typeface="Arial"/>
                <a:cs typeface="Arial"/>
                <a:sym typeface="Arial"/>
              </a:rPr>
              <a:t>sát</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các</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hình</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ảnh</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trong</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bài</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và</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cho</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biết</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nội</a:t>
            </a:r>
            <a:r>
              <a:rPr lang="en-US" sz="2400" b="1" kern="0" dirty="0">
                <a:solidFill>
                  <a:srgbClr val="000000"/>
                </a:solidFill>
                <a:ea typeface="Arial"/>
                <a:cs typeface="Arial"/>
                <a:sym typeface="Arial"/>
              </a:rPr>
              <a:t> dung </a:t>
            </a:r>
            <a:r>
              <a:rPr lang="en-US" sz="2400" b="1" kern="0" dirty="0" err="1">
                <a:solidFill>
                  <a:srgbClr val="000000"/>
                </a:solidFill>
                <a:ea typeface="Arial"/>
                <a:cs typeface="Arial"/>
                <a:sym typeface="Arial"/>
              </a:rPr>
              <a:t>bức</a:t>
            </a:r>
            <a:r>
              <a:rPr lang="en-US" sz="2400" b="1" kern="0" dirty="0">
                <a:solidFill>
                  <a:srgbClr val="000000"/>
                </a:solidFill>
                <a:ea typeface="Arial"/>
                <a:cs typeface="Arial"/>
                <a:sym typeface="Arial"/>
              </a:rPr>
              <a:t> </a:t>
            </a:r>
            <a:r>
              <a:rPr lang="en-US" sz="2400" b="1" kern="0" dirty="0" err="1">
                <a:solidFill>
                  <a:srgbClr val="000000"/>
                </a:solidFill>
                <a:ea typeface="Arial"/>
                <a:cs typeface="Arial"/>
                <a:sym typeface="Arial"/>
              </a:rPr>
              <a:t>ảnh</a:t>
            </a:r>
            <a:r>
              <a:rPr lang="en-US" sz="2400" b="1" kern="0" dirty="0">
                <a:solidFill>
                  <a:srgbClr val="000000"/>
                </a:solidFill>
                <a:ea typeface="Arial"/>
                <a:cs typeface="Arial"/>
                <a:sym typeface="Arial"/>
              </a:rPr>
              <a:t>.</a:t>
            </a:r>
          </a:p>
        </p:txBody>
      </p:sp>
      <p:pic>
        <p:nvPicPr>
          <p:cNvPr id="16" name="Google Shape;5367;p2">
            <a:extLst>
              <a:ext uri="{FF2B5EF4-FFF2-40B4-BE49-F238E27FC236}">
                <a16:creationId xmlns:a16="http://schemas.microsoft.com/office/drawing/2014/main" id="{2851D318-62ED-6513-8D39-0DB7A4E567CE}"/>
              </a:ext>
            </a:extLst>
          </p:cNvPr>
          <p:cNvPicPr preferRelativeResize="0"/>
          <p:nvPr/>
        </p:nvPicPr>
        <p:blipFill rotWithShape="1">
          <a:blip r:embed="rId3">
            <a:alphaModFix/>
          </a:blip>
          <a:srcRect l="55027" t="22456" r="9781" b="56958"/>
          <a:stretch/>
        </p:blipFill>
        <p:spPr>
          <a:xfrm>
            <a:off x="823575" y="2918820"/>
            <a:ext cx="5167533" cy="3248164"/>
          </a:xfrm>
          <a:prstGeom prst="rect">
            <a:avLst/>
          </a:prstGeom>
          <a:noFill/>
          <a:ln>
            <a:noFill/>
          </a:ln>
        </p:spPr>
      </p:pic>
      <p:sp>
        <p:nvSpPr>
          <p:cNvPr id="2" name="Google Shape;5388;p3">
            <a:extLst>
              <a:ext uri="{FF2B5EF4-FFF2-40B4-BE49-F238E27FC236}">
                <a16:creationId xmlns:a16="http://schemas.microsoft.com/office/drawing/2014/main" id="{3FEB09B3-E3A4-A695-66E0-BF445EDA119A}"/>
              </a:ext>
            </a:extLst>
          </p:cNvPr>
          <p:cNvSpPr/>
          <p:nvPr/>
        </p:nvSpPr>
        <p:spPr>
          <a:xfrm>
            <a:off x="6251911" y="3453065"/>
            <a:ext cx="4885841" cy="1231052"/>
          </a:xfrm>
          <a:prstGeom prst="rect">
            <a:avLst/>
          </a:prstGeom>
          <a:noFill/>
          <a:ln>
            <a:noFill/>
          </a:ln>
        </p:spPr>
        <p:txBody>
          <a:bodyPr spcFirstLastPara="1" wrap="square" lIns="121900" tIns="60933" rIns="121900" bIns="60933" anchor="t" anchorCtr="0">
            <a:spAutoFit/>
          </a:bodyPr>
          <a:lstStyle/>
          <a:p>
            <a:pPr>
              <a:lnSpc>
                <a:spcPct val="150000"/>
              </a:lnSpc>
              <a:buClr>
                <a:srgbClr val="000000"/>
              </a:buClr>
              <a:buFont typeface="Arial"/>
              <a:buNone/>
            </a:pPr>
            <a:r>
              <a:rPr lang="vi-VN" sz="2400" b="1" kern="0" dirty="0">
                <a:solidFill>
                  <a:srgbClr val="000000"/>
                </a:solidFill>
                <a:latin typeface="UTM Avo" panose="02040603050506020204" pitchFamily="18" charset="0"/>
                <a:cs typeface="Arial"/>
                <a:sym typeface="Arial"/>
              </a:rPr>
              <a:t>Ảnh 1: </a:t>
            </a:r>
          </a:p>
          <a:p>
            <a:pPr>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Lễ trao giải thưởng.</a:t>
            </a:r>
          </a:p>
        </p:txBody>
      </p:sp>
    </p:spTree>
    <p:extLst>
      <p:ext uri="{BB962C8B-B14F-4D97-AF65-F5344CB8AC3E}">
        <p14:creationId xmlns:p14="http://schemas.microsoft.com/office/powerpoint/2010/main" val="343328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Google Shape;5365;p2">
            <a:extLst>
              <a:ext uri="{FF2B5EF4-FFF2-40B4-BE49-F238E27FC236}">
                <a16:creationId xmlns:a16="http://schemas.microsoft.com/office/drawing/2014/main" id="{59EA5480-0EF0-21F6-2414-E5FD8941998F}"/>
              </a:ext>
            </a:extLst>
          </p:cNvPr>
          <p:cNvSpPr txBox="1">
            <a:spLocks/>
          </p:cNvSpPr>
          <p:nvPr/>
        </p:nvSpPr>
        <p:spPr>
          <a:xfrm>
            <a:off x="442440" y="2093137"/>
            <a:ext cx="11307120" cy="567769"/>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0"/>
              </a:spcAft>
              <a:buClr>
                <a:schemeClr val="dk1"/>
              </a:buClr>
              <a:buSzPts val="1200"/>
              <a:buFont typeface="Abel"/>
              <a:buAutoNum type="arabicPeriod"/>
              <a:defRPr sz="1667" b="0" i="0" u="none" strike="noStrike" cap="none">
                <a:solidFill>
                  <a:schemeClr val="dk1"/>
                </a:solidFill>
                <a:latin typeface="UTM Avo" panose="02040603050506020204" pitchFamily="18" charset="0"/>
                <a:ea typeface="Abel"/>
                <a:cs typeface="Abel"/>
                <a:sym typeface="Abel"/>
              </a:defRPr>
            </a:lvl1pPr>
            <a:lvl2pPr marL="1219170" marR="0" lvl="1"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2pPr>
            <a:lvl3pPr marL="1828754" marR="0" lvl="2"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3pPr>
            <a:lvl4pPr marL="2438339" marR="0" lvl="3"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4pPr>
            <a:lvl5pPr marL="3047924" marR="0" lvl="4"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5pPr>
            <a:lvl6pPr marL="3657509" marR="0" lvl="5"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6pPr>
            <a:lvl7pPr marL="4267093" marR="0" lvl="6" indent="-406390" algn="l" rtl="0">
              <a:lnSpc>
                <a:spcPct val="115000"/>
              </a:lnSpc>
              <a:spcBef>
                <a:spcPts val="0"/>
              </a:spcBef>
              <a:spcAft>
                <a:spcPts val="0"/>
              </a:spcAft>
              <a:buClr>
                <a:schemeClr val="dk1"/>
              </a:buClr>
              <a:buSzPts val="1200"/>
              <a:buFont typeface="Roboto Condensed Light"/>
              <a:buAutoNum type="arabicPeriod"/>
              <a:defRPr sz="1400" b="0" i="0" u="none" strike="noStrike" cap="none">
                <a:solidFill>
                  <a:schemeClr val="dk1"/>
                </a:solidFill>
                <a:latin typeface="Abel"/>
                <a:ea typeface="Abel"/>
                <a:cs typeface="Abel"/>
                <a:sym typeface="Abel"/>
              </a:defRPr>
            </a:lvl7pPr>
            <a:lvl8pPr marL="4876678" marR="0" lvl="7" indent="-406390" algn="l" rtl="0">
              <a:lnSpc>
                <a:spcPct val="115000"/>
              </a:lnSpc>
              <a:spcBef>
                <a:spcPts val="0"/>
              </a:spcBef>
              <a:spcAft>
                <a:spcPts val="0"/>
              </a:spcAft>
              <a:buClr>
                <a:schemeClr val="dk1"/>
              </a:buClr>
              <a:buSzPts val="1200"/>
              <a:buFont typeface="Roboto Condensed Light"/>
              <a:buAutoNum type="alphaLcPeriod"/>
              <a:defRPr sz="1400" b="0" i="0" u="none" strike="noStrike" cap="none">
                <a:solidFill>
                  <a:schemeClr val="dk1"/>
                </a:solidFill>
                <a:latin typeface="Abel"/>
                <a:ea typeface="Abel"/>
                <a:cs typeface="Abel"/>
                <a:sym typeface="Abel"/>
              </a:defRPr>
            </a:lvl8pPr>
            <a:lvl9pPr marL="5486263" marR="0" lvl="8" indent="-406390" algn="l" rtl="0">
              <a:lnSpc>
                <a:spcPct val="115000"/>
              </a:lnSpc>
              <a:spcBef>
                <a:spcPts val="0"/>
              </a:spcBef>
              <a:spcAft>
                <a:spcPts val="0"/>
              </a:spcAft>
              <a:buClr>
                <a:schemeClr val="dk1"/>
              </a:buClr>
              <a:buSzPts val="1200"/>
              <a:buFont typeface="Roboto Condensed Light"/>
              <a:buAutoNum type="romanLcPeriod"/>
              <a:defRPr sz="1400" b="0" i="0" u="none" strike="noStrike" cap="none">
                <a:solidFill>
                  <a:schemeClr val="dk1"/>
                </a:solidFill>
                <a:latin typeface="Abel"/>
                <a:ea typeface="Abel"/>
                <a:cs typeface="Abel"/>
                <a:sym typeface="Abel"/>
              </a:defRPr>
            </a:lvl9pPr>
          </a:lstStyle>
          <a:p>
            <a:pPr marL="203195" lvl="0" indent="0" algn="ctr">
              <a:buClr>
                <a:srgbClr val="000000"/>
              </a:buClr>
              <a:buNone/>
            </a:pPr>
            <a:r>
              <a:rPr lang="en-US" sz="2400" b="1" kern="0">
                <a:solidFill>
                  <a:srgbClr val="000000"/>
                </a:solidFill>
                <a:ea typeface="Arial"/>
                <a:cs typeface="Arial"/>
                <a:sym typeface="Arial"/>
              </a:rPr>
              <a:t>Quan sát các hình ảnh trong bài và cho biết nội dung bức ảnh.</a:t>
            </a:r>
            <a:endParaRPr lang="en-US" sz="2400" b="1" kern="0" dirty="0">
              <a:solidFill>
                <a:srgbClr val="000000"/>
              </a:solidFill>
              <a:ea typeface="Arial"/>
              <a:cs typeface="Arial"/>
              <a:sym typeface="Arial"/>
            </a:endParaRPr>
          </a:p>
        </p:txBody>
      </p:sp>
      <p:pic>
        <p:nvPicPr>
          <p:cNvPr id="17" name="Google Shape;5368;p2">
            <a:extLst>
              <a:ext uri="{FF2B5EF4-FFF2-40B4-BE49-F238E27FC236}">
                <a16:creationId xmlns:a16="http://schemas.microsoft.com/office/drawing/2014/main" id="{9F737D62-16B1-0B60-184B-31FDA599A41F}"/>
              </a:ext>
            </a:extLst>
          </p:cNvPr>
          <p:cNvPicPr preferRelativeResize="0"/>
          <p:nvPr/>
        </p:nvPicPr>
        <p:blipFill rotWithShape="1">
          <a:blip r:embed="rId3">
            <a:alphaModFix/>
          </a:blip>
          <a:srcRect l="8021" t="55906" r="59803" b="20702"/>
          <a:stretch/>
        </p:blipFill>
        <p:spPr>
          <a:xfrm>
            <a:off x="6754842" y="2846567"/>
            <a:ext cx="4203344" cy="3283866"/>
          </a:xfrm>
          <a:prstGeom prst="rect">
            <a:avLst/>
          </a:prstGeom>
          <a:noFill/>
          <a:ln>
            <a:noFill/>
          </a:ln>
        </p:spPr>
      </p:pic>
      <p:sp>
        <p:nvSpPr>
          <p:cNvPr id="2" name="Google Shape;5408;p4">
            <a:extLst>
              <a:ext uri="{FF2B5EF4-FFF2-40B4-BE49-F238E27FC236}">
                <a16:creationId xmlns:a16="http://schemas.microsoft.com/office/drawing/2014/main" id="{8AB45520-120C-54E5-B472-5F77906C3930}"/>
              </a:ext>
            </a:extLst>
          </p:cNvPr>
          <p:cNvSpPr/>
          <p:nvPr/>
        </p:nvSpPr>
        <p:spPr>
          <a:xfrm>
            <a:off x="967475" y="3304570"/>
            <a:ext cx="5226237" cy="1785050"/>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400" b="1" kern="0" dirty="0">
                <a:solidFill>
                  <a:srgbClr val="000000"/>
                </a:solidFill>
                <a:latin typeface="UTM Avo" panose="02040603050506020204" pitchFamily="18" charset="0"/>
                <a:cs typeface="Arial"/>
                <a:sym typeface="Arial"/>
              </a:rPr>
              <a:t>Ảnh 2: </a:t>
            </a:r>
          </a:p>
          <a:p>
            <a:pPr algn="just">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Hai người đàn ông ngồi bên một chiếc máy có đèn phát sáng.</a:t>
            </a:r>
          </a:p>
        </p:txBody>
      </p:sp>
    </p:spTree>
    <p:extLst>
      <p:ext uri="{BB962C8B-B14F-4D97-AF65-F5344CB8AC3E}">
        <p14:creationId xmlns:p14="http://schemas.microsoft.com/office/powerpoint/2010/main" val="4670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F96B568-1B67-FA1D-F905-167185304CA5}"/>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00F493C2-D16F-429D-C44C-8B1BFA363FB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A4EC3650-24B5-CA90-DEC7-32AD84EF2D2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532;p8">
            <a:extLst>
              <a:ext uri="{FF2B5EF4-FFF2-40B4-BE49-F238E27FC236}">
                <a16:creationId xmlns:a16="http://schemas.microsoft.com/office/drawing/2014/main" id="{3696B388-33E5-D100-FD13-196686318142}"/>
              </a:ext>
            </a:extLst>
          </p:cNvPr>
          <p:cNvSpPr txBox="1">
            <a:spLocks/>
          </p:cNvSpPr>
          <p:nvPr/>
        </p:nvSpPr>
        <p:spPr>
          <a:xfrm>
            <a:off x="2129213" y="2809285"/>
            <a:ext cx="2743200" cy="703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60933"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667"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9pPr>
          </a:lstStyle>
          <a:p>
            <a:pPr marL="0" marR="0" lvl="0" indent="0" algn="ctr" defTabSz="914400" rtl="0" eaLnBrk="1" fontAlgn="auto" latinLnBrk="0" hangingPunct="1">
              <a:lnSpc>
                <a:spcPct val="150000"/>
              </a:lnSpc>
              <a:spcBef>
                <a:spcPts val="0"/>
              </a:spcBef>
              <a:spcAft>
                <a:spcPts val="0"/>
              </a:spcAft>
              <a:buClr>
                <a:srgbClr val="000000"/>
              </a:buClr>
              <a:buSzPts val="2400"/>
              <a:buFont typeface="Hammersmith One"/>
              <a:buNone/>
              <a:tabLst/>
              <a:defRPr/>
            </a:pPr>
            <a:r>
              <a:rPr lang="vi-VN" sz="2400" b="1" kern="0" dirty="0">
                <a:solidFill>
                  <a:schemeClr val="bg1"/>
                </a:solidFill>
                <a:latin typeface="UTM Avo" panose="02040603050506020204" pitchFamily="18" charset="0"/>
                <a:ea typeface="+mn-ea"/>
                <a:cs typeface="Arial"/>
                <a:sym typeface="Arial"/>
              </a:rPr>
              <a:t>TÔN VINH</a:t>
            </a:r>
          </a:p>
        </p:txBody>
      </p:sp>
      <p:sp>
        <p:nvSpPr>
          <p:cNvPr id="5" name="Google Shape;5534;p8">
            <a:extLst>
              <a:ext uri="{FF2B5EF4-FFF2-40B4-BE49-F238E27FC236}">
                <a16:creationId xmlns:a16="http://schemas.microsoft.com/office/drawing/2014/main" id="{D44CA096-6184-E064-1F9F-C3C5F166183E}"/>
              </a:ext>
            </a:extLst>
          </p:cNvPr>
          <p:cNvSpPr txBox="1">
            <a:spLocks/>
          </p:cNvSpPr>
          <p:nvPr/>
        </p:nvSpPr>
        <p:spPr>
          <a:xfrm>
            <a:off x="7455055" y="2802942"/>
            <a:ext cx="2743200" cy="703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60933"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667"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9pPr>
          </a:lstStyle>
          <a:p>
            <a:pPr marL="0" marR="0" lvl="0" indent="0" algn="ctr" defTabSz="914400" rtl="0" eaLnBrk="1" fontAlgn="auto" latinLnBrk="0" hangingPunct="1">
              <a:lnSpc>
                <a:spcPct val="150000"/>
              </a:lnSpc>
              <a:spcBef>
                <a:spcPts val="0"/>
              </a:spcBef>
              <a:spcAft>
                <a:spcPts val="0"/>
              </a:spcAft>
              <a:buClr>
                <a:srgbClr val="000000"/>
              </a:buClr>
              <a:buSzPts val="2400"/>
              <a:buFont typeface="Hammersmith One"/>
              <a:buNone/>
              <a:tabLst/>
              <a:defRPr/>
            </a:pPr>
            <a:r>
              <a:rPr lang="vi-VN" sz="2400" b="1" kern="0" dirty="0">
                <a:solidFill>
                  <a:schemeClr val="bg1"/>
                </a:solidFill>
                <a:latin typeface="UTM Avo" panose="02040603050506020204" pitchFamily="18" charset="0"/>
                <a:ea typeface="+mn-ea"/>
                <a:cs typeface="Arial"/>
                <a:sym typeface="Arial"/>
              </a:rPr>
              <a:t>DƯỢC LIỆU</a:t>
            </a:r>
          </a:p>
        </p:txBody>
      </p:sp>
      <p:sp>
        <p:nvSpPr>
          <p:cNvPr id="10" name="Google Shape;5536;p8">
            <a:extLst>
              <a:ext uri="{FF2B5EF4-FFF2-40B4-BE49-F238E27FC236}">
                <a16:creationId xmlns:a16="http://schemas.microsoft.com/office/drawing/2014/main" id="{3C28F928-6A4F-9BDB-B94B-EEAC75063DE5}"/>
              </a:ext>
            </a:extLst>
          </p:cNvPr>
          <p:cNvSpPr txBox="1">
            <a:spLocks/>
          </p:cNvSpPr>
          <p:nvPr/>
        </p:nvSpPr>
        <p:spPr>
          <a:xfrm>
            <a:off x="2129213" y="4752962"/>
            <a:ext cx="2743200" cy="703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60933"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667"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9pPr>
          </a:lstStyle>
          <a:p>
            <a:pPr algn="ctr">
              <a:lnSpc>
                <a:spcPct val="150000"/>
              </a:lnSpc>
              <a:buClr>
                <a:srgbClr val="000000"/>
              </a:buClr>
            </a:pPr>
            <a:r>
              <a:rPr lang="vi-VN" sz="2400" b="1" kern="0" dirty="0">
                <a:solidFill>
                  <a:schemeClr val="bg1"/>
                </a:solidFill>
                <a:latin typeface="UTM Avo" panose="02040603050506020204" pitchFamily="18" charset="0"/>
                <a:ea typeface="+mn-ea"/>
                <a:cs typeface="Arial"/>
                <a:sym typeface="Arial"/>
              </a:rPr>
              <a:t>GIẢI PHÁP</a:t>
            </a:r>
          </a:p>
        </p:txBody>
      </p:sp>
      <p:sp>
        <p:nvSpPr>
          <p:cNvPr id="12" name="Google Shape;5538;p8">
            <a:extLst>
              <a:ext uri="{FF2B5EF4-FFF2-40B4-BE49-F238E27FC236}">
                <a16:creationId xmlns:a16="http://schemas.microsoft.com/office/drawing/2014/main" id="{89CCDBB6-A687-1C8A-AE54-84A8A91C0023}"/>
              </a:ext>
            </a:extLst>
          </p:cNvPr>
          <p:cNvSpPr txBox="1">
            <a:spLocks/>
          </p:cNvSpPr>
          <p:nvPr/>
        </p:nvSpPr>
        <p:spPr>
          <a:xfrm>
            <a:off x="7455055" y="4752962"/>
            <a:ext cx="2743200" cy="703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121900" tIns="60933"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Hammersmith One"/>
              <a:buNone/>
              <a:defRPr sz="2667" b="0" i="0" u="none" strike="noStrike" cap="none">
                <a:solidFill>
                  <a:schemeClr val="dk1"/>
                </a:solidFill>
                <a:latin typeface="Hammersmith One"/>
                <a:ea typeface="Hammersmith One"/>
                <a:cs typeface="Hammersmith One"/>
                <a:sym typeface="Hammersmith One"/>
              </a:defRPr>
            </a:lvl1pPr>
            <a:lvl2pPr marR="0" lvl="1"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2pPr>
            <a:lvl3pPr marR="0" lvl="2"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3pPr>
            <a:lvl4pPr marR="0" lvl="3"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4pPr>
            <a:lvl5pPr marR="0" lvl="4"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5pPr>
            <a:lvl6pPr marR="0" lvl="5"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6pPr>
            <a:lvl7pPr marR="0" lvl="6"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7pPr>
            <a:lvl8pPr marR="0" lvl="7"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8pPr>
            <a:lvl9pPr marR="0" lvl="8" algn="l" rtl="0">
              <a:lnSpc>
                <a:spcPct val="100000"/>
              </a:lnSpc>
              <a:spcBef>
                <a:spcPts val="0"/>
              </a:spcBef>
              <a:spcAft>
                <a:spcPts val="0"/>
              </a:spcAft>
              <a:buClr>
                <a:schemeClr val="dk1"/>
              </a:buClr>
              <a:buSzPts val="2400"/>
              <a:buFont typeface="Hammersmith One"/>
              <a:buNone/>
              <a:defRPr sz="3200" b="0" i="0" u="none" strike="noStrike" cap="none">
                <a:solidFill>
                  <a:schemeClr val="dk1"/>
                </a:solidFill>
                <a:latin typeface="Hammersmith One"/>
                <a:ea typeface="Hammersmith One"/>
                <a:cs typeface="Hammersmith One"/>
                <a:sym typeface="Hammersmith One"/>
              </a:defRPr>
            </a:lvl9pPr>
          </a:lstStyle>
          <a:p>
            <a:pPr lvl="0" indent="0" algn="ctr" fontAlgn="auto">
              <a:lnSpc>
                <a:spcPct val="150000"/>
              </a:lnSpc>
              <a:buClr>
                <a:srgbClr val="000000"/>
              </a:buClr>
              <a:tabLst/>
              <a:defRPr/>
            </a:pPr>
            <a:r>
              <a:rPr lang="vi-VN" sz="2400" b="1" kern="0" dirty="0">
                <a:solidFill>
                  <a:schemeClr val="bg1"/>
                </a:solidFill>
                <a:latin typeface="UTM Avo" panose="02040603050506020204" pitchFamily="18" charset="0"/>
                <a:ea typeface="+mn-ea"/>
                <a:cs typeface="Arial"/>
                <a:sym typeface="Arial"/>
              </a:rPr>
              <a:t>PHÙ THUỶ</a:t>
            </a:r>
          </a:p>
        </p:txBody>
      </p:sp>
      <p:sp>
        <p:nvSpPr>
          <p:cNvPr id="13" name="Google Shape;5540;p8">
            <a:extLst>
              <a:ext uri="{FF2B5EF4-FFF2-40B4-BE49-F238E27FC236}">
                <a16:creationId xmlns:a16="http://schemas.microsoft.com/office/drawing/2014/main" id="{F1CD2F80-26CE-0E71-B5CF-C6B63B86AFEE}"/>
              </a:ext>
            </a:extLst>
          </p:cNvPr>
          <p:cNvSpPr txBox="1"/>
          <p:nvPr/>
        </p:nvSpPr>
        <p:spPr>
          <a:xfrm>
            <a:off x="3425635" y="1425443"/>
            <a:ext cx="5340725" cy="703600"/>
          </a:xfrm>
          <a:prstGeom prst="rect">
            <a:avLst/>
          </a:prstGeom>
          <a:noFill/>
          <a:ln>
            <a:noFill/>
          </a:ln>
        </p:spPr>
        <p:txBody>
          <a:bodyPr spcFirstLastPara="1" wrap="square" lIns="121900" tIns="121900" rIns="121900" bIns="121900" anchor="t" anchorCtr="0">
            <a:noAutofit/>
          </a:bodyPr>
          <a:lstStyle/>
          <a:p>
            <a:pPr algn="ctr">
              <a:buClr>
                <a:srgbClr val="000000"/>
              </a:buClr>
              <a:buSzPts val="3000"/>
              <a:buFont typeface="Arial"/>
              <a:buNone/>
            </a:pPr>
            <a:r>
              <a:rPr lang="en-US" sz="3200" b="1" kern="0" dirty="0">
                <a:solidFill>
                  <a:srgbClr val="123C12"/>
                </a:solidFill>
                <a:latin typeface="UTM Avo" panose="02040603050506020204" pitchFamily="18" charset="0"/>
                <a:cs typeface="Arial"/>
                <a:sym typeface="Arial"/>
              </a:rPr>
              <a:t>ĐỌC THÀNH TIẾNG</a:t>
            </a:r>
          </a:p>
        </p:txBody>
      </p:sp>
      <p:sp>
        <p:nvSpPr>
          <p:cNvPr id="22" name="Google Shape;5541;p8">
            <a:extLst>
              <a:ext uri="{FF2B5EF4-FFF2-40B4-BE49-F238E27FC236}">
                <a16:creationId xmlns:a16="http://schemas.microsoft.com/office/drawing/2014/main" id="{FC832039-DB51-3DE0-F8FD-6367584830C4}"/>
              </a:ext>
            </a:extLst>
          </p:cNvPr>
          <p:cNvSpPr txBox="1"/>
          <p:nvPr/>
        </p:nvSpPr>
        <p:spPr>
          <a:xfrm>
            <a:off x="3801761" y="2129043"/>
            <a:ext cx="4588474" cy="535306"/>
          </a:xfrm>
          <a:prstGeom prst="rect">
            <a:avLst/>
          </a:prstGeom>
          <a:noFill/>
          <a:ln>
            <a:noFill/>
          </a:ln>
        </p:spPr>
        <p:txBody>
          <a:bodyPr spcFirstLastPara="1" wrap="square" lIns="121900" tIns="121900" rIns="121900" bIns="121900" anchor="ctr" anchorCtr="0">
            <a:noAutofit/>
          </a:bodyPr>
          <a:lstStyle/>
          <a:p>
            <a:pPr algn="ctr">
              <a:lnSpc>
                <a:spcPct val="150000"/>
              </a:lnSpc>
              <a:buClr>
                <a:srgbClr val="000000"/>
              </a:buClr>
              <a:buSzPts val="2000"/>
              <a:buFont typeface="Arial"/>
              <a:buNone/>
            </a:pPr>
            <a:r>
              <a:rPr lang="vi-VN" sz="2800" b="1" kern="0" dirty="0">
                <a:solidFill>
                  <a:schemeClr val="bg1"/>
                </a:solidFill>
                <a:latin typeface="UTM Avo" panose="02040603050506020204" pitchFamily="18" charset="0"/>
                <a:cs typeface="Arial"/>
                <a:sym typeface="Arial"/>
              </a:rPr>
              <a:t>Giải nghĩa từ ngữ</a:t>
            </a:r>
          </a:p>
        </p:txBody>
      </p:sp>
      <p:sp>
        <p:nvSpPr>
          <p:cNvPr id="25" name="Google Shape;5542;p8">
            <a:extLst>
              <a:ext uri="{FF2B5EF4-FFF2-40B4-BE49-F238E27FC236}">
                <a16:creationId xmlns:a16="http://schemas.microsoft.com/office/drawing/2014/main" id="{45E53BA4-2FC2-BEC1-1BA5-08BAD7C8AC13}"/>
              </a:ext>
            </a:extLst>
          </p:cNvPr>
          <p:cNvSpPr/>
          <p:nvPr/>
        </p:nvSpPr>
        <p:spPr>
          <a:xfrm>
            <a:off x="6794811" y="5535931"/>
            <a:ext cx="4063689"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400" kern="0" dirty="0">
                <a:solidFill>
                  <a:schemeClr val="bg1"/>
                </a:solidFill>
                <a:latin typeface="UTM Avo" panose="02040603050506020204" pitchFamily="18" charset="0"/>
                <a:cs typeface="Arial"/>
                <a:sym typeface="Arial"/>
              </a:rPr>
              <a:t>Người rất giỏi sáng tạo, giống như có phép thuật</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
        <p:nvSpPr>
          <p:cNvPr id="26" name="Google Shape;5543;p8">
            <a:extLst>
              <a:ext uri="{FF2B5EF4-FFF2-40B4-BE49-F238E27FC236}">
                <a16:creationId xmlns:a16="http://schemas.microsoft.com/office/drawing/2014/main" id="{3C4878D8-6BFB-55BE-F9BE-70AD3024F839}"/>
              </a:ext>
            </a:extLst>
          </p:cNvPr>
          <p:cNvSpPr/>
          <p:nvPr/>
        </p:nvSpPr>
        <p:spPr>
          <a:xfrm>
            <a:off x="6794811" y="3589419"/>
            <a:ext cx="4314074"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400" kern="0" dirty="0">
                <a:solidFill>
                  <a:schemeClr val="bg1"/>
                </a:solidFill>
                <a:latin typeface="UTM Avo" panose="02040603050506020204" pitchFamily="18" charset="0"/>
                <a:cs typeface="Arial"/>
                <a:sym typeface="Arial"/>
              </a:rPr>
              <a:t>Nguyên liệu dùng để chế thuốc phòng, chữa bệnh</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
        <p:nvSpPr>
          <p:cNvPr id="27" name="Google Shape;5544;p8">
            <a:extLst>
              <a:ext uri="{FF2B5EF4-FFF2-40B4-BE49-F238E27FC236}">
                <a16:creationId xmlns:a16="http://schemas.microsoft.com/office/drawing/2014/main" id="{07EA33E1-706A-1AE0-80C7-10E563CC9B93}"/>
              </a:ext>
            </a:extLst>
          </p:cNvPr>
          <p:cNvSpPr/>
          <p:nvPr/>
        </p:nvSpPr>
        <p:spPr>
          <a:xfrm>
            <a:off x="1343776" y="3589419"/>
            <a:ext cx="4314074"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Đề cao vì ngưỡng mộ năng lực, phẩm chất</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
        <p:nvSpPr>
          <p:cNvPr id="28" name="Google Shape;5545;p8">
            <a:extLst>
              <a:ext uri="{FF2B5EF4-FFF2-40B4-BE49-F238E27FC236}">
                <a16:creationId xmlns:a16="http://schemas.microsoft.com/office/drawing/2014/main" id="{7021B919-EF44-1487-9C34-BDF339A6B329}"/>
              </a:ext>
            </a:extLst>
          </p:cNvPr>
          <p:cNvSpPr/>
          <p:nvPr/>
        </p:nvSpPr>
        <p:spPr>
          <a:xfrm>
            <a:off x="1520960" y="5535931"/>
            <a:ext cx="3959706"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Phương pháp giải quyết vấn đề</a:t>
            </a:r>
            <a:r>
              <a:rPr lang="en-US" sz="2400" kern="0" dirty="0">
                <a:solidFill>
                  <a:schemeClr val="bg1"/>
                </a:solidFill>
                <a:latin typeface="UTM Avo" panose="02040603050506020204" pitchFamily="18" charset="0"/>
                <a:cs typeface="Arial"/>
                <a:sym typeface="Arial"/>
              </a:rPr>
              <a:t>.</a:t>
            </a:r>
            <a:endParaRPr sz="2400"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20955E-D7ED-E07E-8117-5C9E3CF7B836}"/>
              </a:ext>
            </a:extLst>
          </p:cNvPr>
          <p:cNvSpPr/>
          <p:nvPr/>
        </p:nvSpPr>
        <p:spPr>
          <a:xfrm>
            <a:off x="0" y="5343525"/>
            <a:ext cx="12192000" cy="151447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5582;p9">
            <a:extLst>
              <a:ext uri="{FF2B5EF4-FFF2-40B4-BE49-F238E27FC236}">
                <a16:creationId xmlns:a16="http://schemas.microsoft.com/office/drawing/2014/main" id="{FA936C3C-206F-98C1-8B8B-78AE0AC89E3E}"/>
              </a:ext>
            </a:extLst>
          </p:cNvPr>
          <p:cNvSpPr txBox="1">
            <a:spLocks/>
          </p:cNvSpPr>
          <p:nvPr/>
        </p:nvSpPr>
        <p:spPr>
          <a:xfrm>
            <a:off x="506557" y="2734974"/>
            <a:ext cx="11178879" cy="3987968"/>
          </a:xfrm>
          <a:prstGeom prst="rect">
            <a:avLst/>
          </a:prstGeom>
          <a:noFill/>
          <a:ln>
            <a:noFill/>
          </a:ln>
        </p:spPr>
        <p:txBody>
          <a:bodyPr spcFirstLastPara="1" wrap="square" lIns="0" tIns="0" rIns="609600" bIns="121900" anchor="ctr" anchorCtr="0">
            <a:noAutofit/>
          </a:bodyPr>
          <a:lstStyle>
            <a:defPPr marR="0" lvl="0" algn="l" rtl="0">
              <a:lnSpc>
                <a:spcPct val="100000"/>
              </a:lnSpc>
              <a:spcBef>
                <a:spcPts val="0"/>
              </a:spcBef>
              <a:spcAft>
                <a:spcPts val="0"/>
              </a:spcAft>
            </a:defPPr>
            <a:lvl1pPr marL="609585" marR="0" lvl="0" indent="-372524" algn="l" rtl="0">
              <a:lnSpc>
                <a:spcPct val="100000"/>
              </a:lnSpc>
              <a:spcBef>
                <a:spcPts val="0"/>
              </a:spcBef>
              <a:spcAft>
                <a:spcPts val="0"/>
              </a:spcAft>
              <a:buClr>
                <a:srgbClr val="999999"/>
              </a:buClr>
              <a:buSzPts val="800"/>
              <a:buFont typeface="Open Sans"/>
              <a:buChar char="●"/>
              <a:defRPr sz="1867" b="0" i="0" u="none" strike="noStrike" cap="none">
                <a:solidFill>
                  <a:srgbClr val="434343"/>
                </a:solidFill>
                <a:latin typeface="UTM Avo" panose="02040603050506020204" pitchFamily="18" charset="0"/>
                <a:ea typeface="Abel"/>
                <a:cs typeface="Abel"/>
                <a:sym typeface="Abel"/>
              </a:defRPr>
            </a:lvl1pPr>
            <a:lvl2pPr marL="1219170" marR="0" lvl="1" indent="-372524" algn="l" rtl="0">
              <a:lnSpc>
                <a:spcPct val="115000"/>
              </a:lnSpc>
              <a:spcBef>
                <a:spcPts val="0"/>
              </a:spcBef>
              <a:spcAft>
                <a:spcPts val="0"/>
              </a:spcAft>
              <a:buClr>
                <a:srgbClr val="999999"/>
              </a:buClr>
              <a:buSzPts val="800"/>
              <a:buFont typeface="Open Sans"/>
              <a:buChar char="○"/>
              <a:defRPr sz="1400" b="0" i="0" u="none" strike="noStrike" cap="none">
                <a:solidFill>
                  <a:srgbClr val="434343"/>
                </a:solidFill>
                <a:latin typeface="Abel"/>
                <a:ea typeface="Abel"/>
                <a:cs typeface="Abel"/>
                <a:sym typeface="Abel"/>
              </a:defRPr>
            </a:lvl2pPr>
            <a:lvl3pPr marL="1828754" marR="0" lvl="2" indent="-372524" algn="l" rtl="0">
              <a:lnSpc>
                <a:spcPct val="115000"/>
              </a:lnSpc>
              <a:spcBef>
                <a:spcPts val="0"/>
              </a:spcBef>
              <a:spcAft>
                <a:spcPts val="0"/>
              </a:spcAft>
              <a:buClr>
                <a:srgbClr val="999999"/>
              </a:buClr>
              <a:buSzPts val="800"/>
              <a:buFont typeface="Open Sans"/>
              <a:buChar char="■"/>
              <a:defRPr sz="1400" b="0" i="0" u="none" strike="noStrike" cap="none">
                <a:solidFill>
                  <a:srgbClr val="434343"/>
                </a:solidFill>
                <a:latin typeface="Abel"/>
                <a:ea typeface="Abel"/>
                <a:cs typeface="Abel"/>
                <a:sym typeface="Abel"/>
              </a:defRPr>
            </a:lvl3pPr>
            <a:lvl4pPr marL="2438339" marR="0" lvl="3" indent="-372524" algn="l" rtl="0">
              <a:lnSpc>
                <a:spcPct val="115000"/>
              </a:lnSpc>
              <a:spcBef>
                <a:spcPts val="0"/>
              </a:spcBef>
              <a:spcAft>
                <a:spcPts val="0"/>
              </a:spcAft>
              <a:buClr>
                <a:srgbClr val="999999"/>
              </a:buClr>
              <a:buSzPts val="800"/>
              <a:buFont typeface="Open Sans"/>
              <a:buChar char="●"/>
              <a:defRPr sz="1400" b="0" i="0" u="none" strike="noStrike" cap="none">
                <a:solidFill>
                  <a:srgbClr val="434343"/>
                </a:solidFill>
                <a:latin typeface="Abel"/>
                <a:ea typeface="Abel"/>
                <a:cs typeface="Abel"/>
                <a:sym typeface="Abel"/>
              </a:defRPr>
            </a:lvl4pPr>
            <a:lvl5pPr marL="3047924" marR="0" lvl="4" indent="-406390" algn="l" rtl="0">
              <a:lnSpc>
                <a:spcPct val="115000"/>
              </a:lnSpc>
              <a:spcBef>
                <a:spcPts val="0"/>
              </a:spcBef>
              <a:spcAft>
                <a:spcPts val="0"/>
              </a:spcAft>
              <a:buClr>
                <a:srgbClr val="999999"/>
              </a:buClr>
              <a:buSzPts val="1200"/>
              <a:buFont typeface="Open Sans"/>
              <a:buChar char="○"/>
              <a:defRPr sz="1400" b="0" i="0" u="none" strike="noStrike" cap="none">
                <a:solidFill>
                  <a:srgbClr val="434343"/>
                </a:solidFill>
                <a:latin typeface="Abel"/>
                <a:ea typeface="Abel"/>
                <a:cs typeface="Abel"/>
                <a:sym typeface="Abel"/>
              </a:defRPr>
            </a:lvl5pPr>
            <a:lvl6pPr marL="3657509" marR="0" lvl="5" indent="-406390" algn="l" rtl="0">
              <a:lnSpc>
                <a:spcPct val="115000"/>
              </a:lnSpc>
              <a:spcBef>
                <a:spcPts val="0"/>
              </a:spcBef>
              <a:spcAft>
                <a:spcPts val="0"/>
              </a:spcAft>
              <a:buClr>
                <a:srgbClr val="999999"/>
              </a:buClr>
              <a:buSzPts val="1200"/>
              <a:buFont typeface="Open Sans"/>
              <a:buChar char="■"/>
              <a:defRPr sz="1400" b="0" i="0" u="none" strike="noStrike" cap="none">
                <a:solidFill>
                  <a:srgbClr val="434343"/>
                </a:solidFill>
                <a:latin typeface="Abel"/>
                <a:ea typeface="Abel"/>
                <a:cs typeface="Abel"/>
                <a:sym typeface="Abel"/>
              </a:defRPr>
            </a:lvl6pPr>
            <a:lvl7pPr marL="4267093" marR="0" lvl="6" indent="-364058" algn="l" rtl="0">
              <a:lnSpc>
                <a:spcPct val="115000"/>
              </a:lnSpc>
              <a:spcBef>
                <a:spcPts val="0"/>
              </a:spcBef>
              <a:spcAft>
                <a:spcPts val="0"/>
              </a:spcAft>
              <a:buClr>
                <a:srgbClr val="999999"/>
              </a:buClr>
              <a:buSzPts val="700"/>
              <a:buFont typeface="Open Sans"/>
              <a:buChar char="●"/>
              <a:defRPr sz="1400" b="0" i="0" u="none" strike="noStrike" cap="none">
                <a:solidFill>
                  <a:srgbClr val="434343"/>
                </a:solidFill>
                <a:latin typeface="Abel"/>
                <a:ea typeface="Abel"/>
                <a:cs typeface="Abel"/>
                <a:sym typeface="Abel"/>
              </a:defRPr>
            </a:lvl7pPr>
            <a:lvl8pPr marL="4876678" marR="0" lvl="7" indent="-364058" algn="l" rtl="0">
              <a:lnSpc>
                <a:spcPct val="115000"/>
              </a:lnSpc>
              <a:spcBef>
                <a:spcPts val="0"/>
              </a:spcBef>
              <a:spcAft>
                <a:spcPts val="0"/>
              </a:spcAft>
              <a:buClr>
                <a:srgbClr val="999999"/>
              </a:buClr>
              <a:buSzPts val="700"/>
              <a:buFont typeface="Open Sans"/>
              <a:buChar char="○"/>
              <a:defRPr sz="1400" b="0" i="0" u="none" strike="noStrike" cap="none">
                <a:solidFill>
                  <a:srgbClr val="434343"/>
                </a:solidFill>
                <a:latin typeface="Abel"/>
                <a:ea typeface="Abel"/>
                <a:cs typeface="Abel"/>
                <a:sym typeface="Abel"/>
              </a:defRPr>
            </a:lvl8pPr>
            <a:lvl9pPr marL="5486263" marR="0" lvl="8" indent="-355591" algn="l" rtl="0">
              <a:lnSpc>
                <a:spcPct val="115000"/>
              </a:lnSpc>
              <a:spcBef>
                <a:spcPts val="0"/>
              </a:spcBef>
              <a:spcAft>
                <a:spcPts val="0"/>
              </a:spcAft>
              <a:buClr>
                <a:srgbClr val="999999"/>
              </a:buClr>
              <a:buSzPts val="600"/>
              <a:buFont typeface="Open Sans"/>
              <a:buChar char="■"/>
              <a:defRPr sz="1400" b="0" i="0" u="none" strike="noStrike" cap="none">
                <a:solidFill>
                  <a:srgbClr val="434343"/>
                </a:solidFill>
                <a:latin typeface="Abel"/>
                <a:ea typeface="Abel"/>
                <a:cs typeface="Abel"/>
                <a:sym typeface="Abel"/>
              </a:defRPr>
            </a:lvl9pPr>
          </a:lstStyle>
          <a:p>
            <a:pPr marL="342900" lvl="0" indent="-342900" algn="just">
              <a:lnSpc>
                <a:spcPct val="125000"/>
              </a:lnSpc>
              <a:buClr>
                <a:srgbClr val="273D40"/>
              </a:buClr>
              <a:buSzPct val="100000"/>
              <a:buFont typeface="Courier New" panose="02070309020205020404" pitchFamily="49" charset="0"/>
              <a:buChar char="o"/>
            </a:pPr>
            <a:r>
              <a:rPr lang="vi-VN" sz="2400" kern="0" dirty="0">
                <a:solidFill>
                  <a:srgbClr val="000000"/>
                </a:solidFill>
                <a:ea typeface="Arial"/>
                <a:cs typeface="Arial"/>
                <a:sym typeface="Arial"/>
              </a:rPr>
              <a:t>Năm 2021,</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giải thưởng này</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đã được trao cho Giáo sư Nguyễn Thị Thanh Mai</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(Đại học Quốc gia Thành phố Hồ Chí Minh)</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về kết quả nghiên cứu một số sản phẩm thuốc từ dược liệu trong nước</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và Giáo sư Nguyễn Minh Thuỷ </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(Trường Đại học Cần Thơ)</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về giải pháp lâu dài hỗ trợ nông dân tiêu thụ nông sản.</a:t>
            </a:r>
          </a:p>
          <a:p>
            <a:pPr marL="342900" lvl="0" indent="-342900" algn="just">
              <a:lnSpc>
                <a:spcPct val="125000"/>
              </a:lnSpc>
              <a:buClr>
                <a:srgbClr val="273D40"/>
              </a:buClr>
              <a:buSzPct val="100000"/>
              <a:buFont typeface="Courier New" panose="02070309020205020404" pitchFamily="49" charset="0"/>
              <a:buChar char="o"/>
            </a:pPr>
            <a:r>
              <a:rPr lang="vi-VN" sz="2400" kern="0" dirty="0">
                <a:solidFill>
                  <a:srgbClr val="000000"/>
                </a:solidFill>
                <a:ea typeface="Arial"/>
                <a:cs typeface="Arial"/>
                <a:sym typeface="Arial"/>
              </a:rPr>
              <a:t>Về nước,</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ông chế tạo và cải tiến hơn 30 máy móc phục vụ nông nghiệp</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như rô bốt gieo hạt,</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máy phun thuốc sâu,</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máy đánh luống,</a:t>
            </a:r>
            <a:r>
              <a:rPr lang="vi-VN" sz="2400" b="1" kern="0" dirty="0">
                <a:solidFill>
                  <a:srgbClr val="C00000"/>
                </a:solidFill>
                <a:ea typeface="Arial"/>
                <a:cs typeface="Arial"/>
                <a:sym typeface="Arial"/>
              </a:rPr>
              <a:t>/</a:t>
            </a:r>
            <a:r>
              <a:rPr lang="vi-VN" sz="2400" kern="0" dirty="0">
                <a:solidFill>
                  <a:srgbClr val="000000"/>
                </a:solidFill>
                <a:ea typeface="Arial"/>
                <a:cs typeface="Arial"/>
                <a:sym typeface="Arial"/>
              </a:rPr>
              <a:t> máy cày hai lưỡi,...</a:t>
            </a:r>
          </a:p>
        </p:txBody>
      </p:sp>
      <p:sp>
        <p:nvSpPr>
          <p:cNvPr id="6" name="Google Shape;5540;p8">
            <a:extLst>
              <a:ext uri="{FF2B5EF4-FFF2-40B4-BE49-F238E27FC236}">
                <a16:creationId xmlns:a16="http://schemas.microsoft.com/office/drawing/2014/main" id="{535FF5D2-BD0D-1E46-1DC0-413B3E95EFE0}"/>
              </a:ext>
            </a:extLst>
          </p:cNvPr>
          <p:cNvSpPr txBox="1"/>
          <p:nvPr/>
        </p:nvSpPr>
        <p:spPr>
          <a:xfrm>
            <a:off x="3425635" y="1425443"/>
            <a:ext cx="5340725" cy="703600"/>
          </a:xfrm>
          <a:prstGeom prst="rect">
            <a:avLst/>
          </a:prstGeom>
          <a:noFill/>
          <a:ln>
            <a:noFill/>
          </a:ln>
        </p:spPr>
        <p:txBody>
          <a:bodyPr spcFirstLastPara="1" wrap="square" lIns="121900" tIns="121900" rIns="121900" bIns="121900" anchor="t" anchorCtr="0">
            <a:noAutofit/>
          </a:bodyPr>
          <a:lstStyle/>
          <a:p>
            <a:pPr algn="ctr">
              <a:buClr>
                <a:srgbClr val="000000"/>
              </a:buClr>
              <a:buSzPts val="3000"/>
              <a:buFont typeface="Arial"/>
              <a:buNone/>
            </a:pPr>
            <a:r>
              <a:rPr lang="en-US" sz="3200" b="1" kern="0" dirty="0">
                <a:solidFill>
                  <a:srgbClr val="123C12"/>
                </a:solidFill>
                <a:latin typeface="UTM Avo" panose="02040603050506020204" pitchFamily="18" charset="0"/>
                <a:cs typeface="Arial"/>
                <a:sym typeface="Arial"/>
              </a:rPr>
              <a:t>ĐỌC THÀNH TIẾNG</a:t>
            </a:r>
          </a:p>
        </p:txBody>
      </p:sp>
      <p:sp>
        <p:nvSpPr>
          <p:cNvPr id="7" name="Google Shape;5541;p8">
            <a:extLst>
              <a:ext uri="{FF2B5EF4-FFF2-40B4-BE49-F238E27FC236}">
                <a16:creationId xmlns:a16="http://schemas.microsoft.com/office/drawing/2014/main" id="{C74D01CB-DBBF-5FFD-33A3-5BB2D8F0ED7A}"/>
              </a:ext>
            </a:extLst>
          </p:cNvPr>
          <p:cNvSpPr txBox="1"/>
          <p:nvPr/>
        </p:nvSpPr>
        <p:spPr>
          <a:xfrm>
            <a:off x="3801761" y="2129043"/>
            <a:ext cx="4588474" cy="535306"/>
          </a:xfrm>
          <a:prstGeom prst="rect">
            <a:avLst/>
          </a:prstGeom>
          <a:noFill/>
          <a:ln>
            <a:noFill/>
          </a:ln>
        </p:spPr>
        <p:txBody>
          <a:bodyPr spcFirstLastPara="1" wrap="square" lIns="121900" tIns="121900" rIns="121900" bIns="121900" anchor="ctr" anchorCtr="0">
            <a:noAutofit/>
          </a:bodyPr>
          <a:lstStyle/>
          <a:p>
            <a:pPr algn="ctr">
              <a:lnSpc>
                <a:spcPct val="150000"/>
              </a:lnSpc>
              <a:buClr>
                <a:srgbClr val="000000"/>
              </a:buClr>
              <a:buSzPts val="2000"/>
              <a:buFont typeface="Arial"/>
              <a:buNone/>
            </a:pPr>
            <a:r>
              <a:rPr lang="vi-VN" sz="2800" b="1" kern="0" dirty="0">
                <a:solidFill>
                  <a:schemeClr val="bg1"/>
                </a:solidFill>
                <a:latin typeface="UTM Avo" panose="02040603050506020204" pitchFamily="18" charset="0"/>
                <a:cs typeface="Arial"/>
                <a:sym typeface="Arial"/>
              </a:rPr>
              <a:t>Luyện đọc câu dài</a:t>
            </a:r>
          </a:p>
        </p:txBody>
      </p:sp>
    </p:spTree>
    <p:extLst>
      <p:ext uri="{BB962C8B-B14F-4D97-AF65-F5344CB8AC3E}">
        <p14:creationId xmlns:p14="http://schemas.microsoft.com/office/powerpoint/2010/main" val="47214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6" name="Picture 5"/>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rot="21035416">
            <a:off x="10117150" y="3301202"/>
            <a:ext cx="1806431" cy="3432220"/>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250544">
            <a:off x="10702559" y="336945"/>
            <a:ext cx="1244391" cy="2502732"/>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212681" flipH="1">
            <a:off x="318130" y="46898"/>
            <a:ext cx="943432" cy="1935655"/>
          </a:xfrm>
          <a:prstGeom prst="rect">
            <a:avLst/>
          </a:prstGeom>
        </p:spPr>
      </p:pic>
      <p:pic>
        <p:nvPicPr>
          <p:cNvPr id="9" name="Picture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1299852">
            <a:off x="167812" y="2432585"/>
            <a:ext cx="3073042" cy="4782712"/>
          </a:xfrm>
          <a:prstGeom prst="rect">
            <a:avLst/>
          </a:prstGeom>
        </p:spPr>
      </p:pic>
      <p:pic>
        <p:nvPicPr>
          <p:cNvPr id="10" name="Picture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112933">
            <a:off x="1576830" y="-1397428"/>
            <a:ext cx="1921689" cy="3102833"/>
          </a:xfrm>
          <a:prstGeom prst="rect">
            <a:avLst/>
          </a:prstGeom>
        </p:spPr>
      </p:pic>
      <p:pic>
        <p:nvPicPr>
          <p:cNvPr id="11" name="Picture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1200358">
            <a:off x="8073984" y="-2074053"/>
            <a:ext cx="2397137" cy="4119794"/>
          </a:xfrm>
          <a:prstGeom prst="rect">
            <a:avLst/>
          </a:prstGeom>
        </p:spPr>
      </p:pic>
      <p:pic>
        <p:nvPicPr>
          <p:cNvPr id="2050" name="Picture 2" descr="Káº¿t quáº£ hÃ¬nh áº£nh cho frame cloud cartoon"/>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foregroundMark x1="18927" y1="8621" x2="13277" y2="23276"/>
                        <a14:foregroundMark x1="3672" y1="32328" x2="62429" y2="87931"/>
                        <a14:foregroundMark x1="72316" y1="4741" x2="32768" y2="8190"/>
                        <a14:foregroundMark x1="32486" y1="9052" x2="21751" y2="24138"/>
                        <a14:foregroundMark x1="3107" y1="30603" x2="5932" y2="74138"/>
                        <a14:foregroundMark x1="4802" y1="77155" x2="33333" y2="65948"/>
                        <a14:foregroundMark x1="9322" y1="84483" x2="39831" y2="84914"/>
                        <a14:foregroundMark x1="30791" y1="90948" x2="47740" y2="94397"/>
                        <a14:foregroundMark x1="97458" y1="61638" x2="75141" y2="80172"/>
                        <a14:foregroundMark x1="75706" y1="9483" x2="94633" y2="43534"/>
                        <a14:foregroundMark x1="91525" y1="21121" x2="94350" y2="33621"/>
                        <a14:backgroundMark x1="84463" y1="5172" x2="94350" y2="10345"/>
                        <a14:backgroundMark x1="94350" y1="84483" x2="82768" y2="93103"/>
                        <a14:backgroundMark x1="7062" y1="91379" x2="15819" y2="95259"/>
                        <a14:backgroundMark x1="9887" y1="4310" x2="7062" y2="17241"/>
                        <a14:backgroundMark x1="847" y1="48707" x2="847" y2="53879"/>
                        <a14:backgroundMark x1="58475" y1="1293" x2="60169" y2="1724"/>
                      </a14:backgroundRemoval>
                    </a14:imgEffect>
                  </a14:imgLayer>
                </a14:imgProps>
              </a:ext>
              <a:ext uri="{28A0092B-C50C-407E-A947-70E740481C1C}">
                <a14:useLocalDpi xmlns:a14="http://schemas.microsoft.com/office/drawing/2010/main" val="0"/>
              </a:ext>
            </a:extLst>
          </a:blip>
          <a:srcRect/>
          <a:stretch>
            <a:fillRect/>
          </a:stretch>
        </p:blipFill>
        <p:spPr bwMode="auto">
          <a:xfrm>
            <a:off x="3653870" y="280265"/>
            <a:ext cx="4956730" cy="29961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21213149">
            <a:off x="7612986" y="3210735"/>
            <a:ext cx="1393654" cy="2318590"/>
          </a:xfrm>
          <a:prstGeom prst="rect">
            <a:avLst/>
          </a:prstGeom>
        </p:spPr>
      </p:pic>
      <p:pic>
        <p:nvPicPr>
          <p:cNvPr id="14" name="Picture 10" descr="C:\Users\ADMIN\Desktop\Tai nguyen thiet ke tro choi\Angry birds epic birds\1505573783630 (2).png">
            <a:hlinkClick r:id="rId17" action="ppaction://hlinksldjump"/>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535925" y="3538423"/>
            <a:ext cx="1152193" cy="7009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198317" y="1362846"/>
            <a:ext cx="4009944"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BAY LÊN NÀO</a:t>
            </a:r>
          </a:p>
        </p:txBody>
      </p:sp>
      <p:pic>
        <p:nvPicPr>
          <p:cNvPr id="2" name="Nhac Gunb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603516" y="5981700"/>
            <a:ext cx="609600" cy="609600"/>
          </a:xfrm>
          <a:prstGeom prst="rect">
            <a:avLst/>
          </a:prstGeom>
        </p:spPr>
      </p:pic>
      <p:pic>
        <p:nvPicPr>
          <p:cNvPr id="4" name="Picture 3">
            <a:extLst>
              <a:ext uri="{FF2B5EF4-FFF2-40B4-BE49-F238E27FC236}">
                <a16:creationId xmlns:a16="http://schemas.microsoft.com/office/drawing/2014/main" id="{A92A34F9-D3CD-3D5C-432C-F6A8F19477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Tree>
    <p:extLst>
      <p:ext uri="{BB962C8B-B14F-4D97-AF65-F5344CB8AC3E}">
        <p14:creationId xmlns:p14="http://schemas.microsoft.com/office/powerpoint/2010/main" val="202545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1000"/>
                                        <p:tgtEl>
                                          <p:spTgt spid="12"/>
                                        </p:tgtEl>
                                      </p:cBhvr>
                                    </p:animEffect>
                                    <p:anim calcmode="lin" valueType="num">
                                      <p:cBhvr>
                                        <p:cTn id="10" dur="1000" fill="hold"/>
                                        <p:tgtEl>
                                          <p:spTgt spid="12"/>
                                        </p:tgtEl>
                                        <p:attrNameLst>
                                          <p:attrName>ppt_x</p:attrName>
                                        </p:attrNameLst>
                                      </p:cBhvr>
                                      <p:tavLst>
                                        <p:tav tm="0">
                                          <p:val>
                                            <p:strVal val="#ppt_x"/>
                                          </p:val>
                                        </p:tav>
                                        <p:tav tm="100000">
                                          <p:val>
                                            <p:strVal val="#ppt_x"/>
                                          </p:val>
                                        </p:tav>
                                      </p:tavLst>
                                    </p:anim>
                                    <p:anim calcmode="lin" valueType="num">
                                      <p:cBhvr>
                                        <p:cTn id="11" dur="1000" fill="hold"/>
                                        <p:tgtEl>
                                          <p:spTgt spid="12"/>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1000"/>
                                        <p:tgtEl>
                                          <p:spTgt spid="2050"/>
                                        </p:tgtEl>
                                      </p:cBhvr>
                                    </p:animEffect>
                                    <p:anim calcmode="lin" valueType="num">
                                      <p:cBhvr>
                                        <p:cTn id="15" dur="1000" fill="hold"/>
                                        <p:tgtEl>
                                          <p:spTgt spid="2050"/>
                                        </p:tgtEl>
                                        <p:attrNameLst>
                                          <p:attrName>ppt_x</p:attrName>
                                        </p:attrNameLst>
                                      </p:cBhvr>
                                      <p:tavLst>
                                        <p:tav tm="0">
                                          <p:val>
                                            <p:strVal val="#ppt_x"/>
                                          </p:val>
                                        </p:tav>
                                        <p:tav tm="100000">
                                          <p:val>
                                            <p:strVal val="#ppt_x"/>
                                          </p:val>
                                        </p:tav>
                                      </p:tavLst>
                                    </p:anim>
                                    <p:anim calcmode="lin" valueType="num">
                                      <p:cBhvr>
                                        <p:cTn id="16" dur="1000" fill="hold"/>
                                        <p:tgtEl>
                                          <p:spTgt spid="205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6">
                <p:cTn id="21" repeatCount="indefinite" fill="hold" display="0">
                  <p:stCondLst>
                    <p:cond delay="indefinite"/>
                  </p:stCondLst>
                  <p:endCondLst>
                    <p:cond evt="onStopAudio" delay="0">
                      <p:tgtEl>
                        <p:sldTgt/>
                      </p:tgtEl>
                    </p:cond>
                  </p:endCondLst>
                </p:cTn>
                <p:tgtEl>
                  <p:spTgt spid="2"/>
                </p:tgtEl>
              </p:cMediaNode>
            </p:audio>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5" name="Pentagon 4">
            <a:hlinkClick r:id="rId4" action="ppaction://hlinksldjump"/>
          </p:cNvPr>
          <p:cNvSpPr/>
          <p:nvPr/>
        </p:nvSpPr>
        <p:spPr>
          <a:xfrm>
            <a:off x="10458438" y="209550"/>
            <a:ext cx="1678906" cy="571500"/>
          </a:xfrm>
          <a:prstGeom prst="homePlate">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err="1">
                <a:solidFill>
                  <a:schemeClr val="tx1"/>
                </a:solidFill>
                <a:latin typeface="UTM Avo" panose="02040603050506020204" pitchFamily="18" charset="0"/>
              </a:rPr>
              <a:t>Tiếp</a:t>
            </a:r>
            <a:r>
              <a:rPr lang="en-US" b="1" dirty="0">
                <a:solidFill>
                  <a:schemeClr val="tx1"/>
                </a:solidFill>
                <a:latin typeface="UTM Avo" panose="02040603050506020204" pitchFamily="18" charset="0"/>
              </a:rPr>
              <a:t> </a:t>
            </a:r>
            <a:r>
              <a:rPr lang="en-US" b="1" dirty="0" err="1">
                <a:solidFill>
                  <a:schemeClr val="tx1"/>
                </a:solidFill>
                <a:latin typeface="UTM Avo" panose="02040603050506020204" pitchFamily="18" charset="0"/>
              </a:rPr>
              <a:t>tục</a:t>
            </a:r>
            <a:endParaRPr kumimoji="0" lang="en-US" b="1" i="0" u="none" strike="noStrike" kern="1200" cap="none" spc="0" normalizeH="0" baseline="0" noProof="0" dirty="0">
              <a:ln>
                <a:noFill/>
              </a:ln>
              <a:solidFill>
                <a:schemeClr val="tx1"/>
              </a:solidFill>
              <a:effectLst/>
              <a:uLnTx/>
              <a:uFillTx/>
              <a:latin typeface="UTM Avo" panose="02040603050506020204" pitchFamily="18" charset="0"/>
            </a:endParaRPr>
          </a:p>
        </p:txBody>
      </p:sp>
      <p:pic>
        <p:nvPicPr>
          <p:cNvPr id="21" name="Picture 20"/>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1687730" y="2706323"/>
            <a:ext cx="1806431" cy="3432220"/>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70555" y="1605321"/>
            <a:ext cx="1702671" cy="3424431"/>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88752" y="2365027"/>
            <a:ext cx="1732044" cy="3773516"/>
          </a:xfrm>
          <a:prstGeom prst="rect">
            <a:avLst/>
          </a:prstGeom>
        </p:spPr>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83305" y="1635212"/>
            <a:ext cx="2175133" cy="3385256"/>
          </a:xfrm>
          <a:prstGeom prst="rect">
            <a:avLst/>
          </a:prstGeom>
        </p:spPr>
      </p:pic>
      <p:sp>
        <p:nvSpPr>
          <p:cNvPr id="28" name="Rounded Rectangle 27">
            <a:hlinkClick r:id="rId10" action="ppaction://hlinksldjump"/>
          </p:cNvPr>
          <p:cNvSpPr/>
          <p:nvPr/>
        </p:nvSpPr>
        <p:spPr>
          <a:xfrm>
            <a:off x="2183522" y="5880912"/>
            <a:ext cx="828561" cy="435428"/>
          </a:xfrm>
          <a:prstGeom prst="round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schemeClr val="tx1"/>
                </a:solidFill>
                <a:effectLst/>
                <a:uLnTx/>
                <a:uFillTx/>
                <a:latin typeface="UTM Avo" panose="02040603050506020204" pitchFamily="18" charset="0"/>
              </a:rPr>
              <a:t>Khỉ</a:t>
            </a:r>
            <a:endParaRPr kumimoji="0" lang="en-US" b="1" i="0" u="none" strike="noStrike" kern="1200" cap="none" spc="0" normalizeH="0" baseline="0" noProof="0" dirty="0">
              <a:ln>
                <a:noFill/>
              </a:ln>
              <a:solidFill>
                <a:schemeClr val="tx1"/>
              </a:solidFill>
              <a:effectLst/>
              <a:uLnTx/>
              <a:uFillTx/>
              <a:latin typeface="UTM Avo" panose="02040603050506020204" pitchFamily="18" charset="0"/>
            </a:endParaRPr>
          </a:p>
        </p:txBody>
      </p:sp>
      <p:sp>
        <p:nvSpPr>
          <p:cNvPr id="29" name="Rounded Rectangle 28">
            <a:hlinkClick r:id="rId11" action="ppaction://hlinksldjump"/>
          </p:cNvPr>
          <p:cNvSpPr/>
          <p:nvPr/>
        </p:nvSpPr>
        <p:spPr>
          <a:xfrm>
            <a:off x="4204413" y="5040648"/>
            <a:ext cx="1178480" cy="435428"/>
          </a:xfrm>
          <a:prstGeom prst="round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schemeClr val="tx1"/>
                </a:solidFill>
                <a:effectLst/>
                <a:uLnTx/>
                <a:uFillTx/>
                <a:latin typeface="UTM Avo" panose="02040603050506020204" pitchFamily="18" charset="0"/>
              </a:rPr>
              <a:t>Tê</a:t>
            </a:r>
            <a:r>
              <a:rPr kumimoji="0" lang="en-US" b="1" i="0" u="none" strike="noStrike" kern="1200" cap="none" spc="0" normalizeH="0" baseline="0" noProof="0" dirty="0">
                <a:ln>
                  <a:noFill/>
                </a:ln>
                <a:solidFill>
                  <a:schemeClr val="tx1"/>
                </a:solidFill>
                <a:effectLst/>
                <a:uLnTx/>
                <a:uFillTx/>
                <a:latin typeface="UTM Avo" panose="02040603050506020204" pitchFamily="18" charset="0"/>
              </a:rPr>
              <a:t> </a:t>
            </a:r>
            <a:r>
              <a:rPr kumimoji="0" lang="en-US" b="1" i="0" u="none" strike="noStrike" kern="1200" cap="none" spc="0" normalizeH="0" baseline="0" noProof="0" dirty="0" err="1">
                <a:ln>
                  <a:noFill/>
                </a:ln>
                <a:solidFill>
                  <a:schemeClr val="tx1"/>
                </a:solidFill>
                <a:effectLst/>
                <a:uLnTx/>
                <a:uFillTx/>
                <a:latin typeface="UTM Avo" panose="02040603050506020204" pitchFamily="18" charset="0"/>
              </a:rPr>
              <a:t>giác</a:t>
            </a:r>
            <a:endParaRPr kumimoji="0" lang="en-US" b="1" i="0" u="none" strike="noStrike" kern="1200" cap="none" spc="0" normalizeH="0" baseline="0" noProof="0" dirty="0">
              <a:ln>
                <a:noFill/>
              </a:ln>
              <a:solidFill>
                <a:schemeClr val="tx1"/>
              </a:solidFill>
              <a:effectLst/>
              <a:uLnTx/>
              <a:uFillTx/>
              <a:latin typeface="UTM Avo" panose="02040603050506020204" pitchFamily="18" charset="0"/>
            </a:endParaRPr>
          </a:p>
        </p:txBody>
      </p:sp>
      <p:sp>
        <p:nvSpPr>
          <p:cNvPr id="30" name="Rounded Rectangle 29">
            <a:hlinkClick r:id="rId12" action="ppaction://hlinksldjump"/>
          </p:cNvPr>
          <p:cNvSpPr/>
          <p:nvPr/>
        </p:nvSpPr>
        <p:spPr>
          <a:xfrm>
            <a:off x="6437636" y="6124029"/>
            <a:ext cx="1383869" cy="435428"/>
          </a:xfrm>
          <a:prstGeom prst="round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schemeClr val="tx1"/>
                </a:solidFill>
                <a:effectLst/>
                <a:uLnTx/>
                <a:uFillTx/>
                <a:latin typeface="UTM Avo" panose="02040603050506020204" pitchFamily="18" charset="0"/>
              </a:rPr>
              <a:t>Ngựa</a:t>
            </a:r>
            <a:r>
              <a:rPr kumimoji="0" lang="en-US" b="1" i="0" u="none" strike="noStrike" kern="1200" cap="none" spc="0" normalizeH="0" baseline="0" noProof="0" dirty="0">
                <a:ln>
                  <a:noFill/>
                </a:ln>
                <a:solidFill>
                  <a:schemeClr val="tx1"/>
                </a:solidFill>
                <a:effectLst/>
                <a:uLnTx/>
                <a:uFillTx/>
                <a:latin typeface="UTM Avo" panose="02040603050506020204" pitchFamily="18" charset="0"/>
              </a:rPr>
              <a:t> </a:t>
            </a:r>
            <a:r>
              <a:rPr kumimoji="0" lang="en-US" b="1" i="0" u="none" strike="noStrike" kern="1200" cap="none" spc="0" normalizeH="0" baseline="0" noProof="0" dirty="0" err="1">
                <a:ln>
                  <a:noFill/>
                </a:ln>
                <a:solidFill>
                  <a:schemeClr val="tx1"/>
                </a:solidFill>
                <a:effectLst/>
                <a:uLnTx/>
                <a:uFillTx/>
                <a:latin typeface="UTM Avo" panose="02040603050506020204" pitchFamily="18" charset="0"/>
              </a:rPr>
              <a:t>vằn</a:t>
            </a:r>
            <a:endParaRPr kumimoji="0" lang="en-US" b="1" i="0" u="none" strike="noStrike" kern="1200" cap="none" spc="0" normalizeH="0" baseline="0" noProof="0" dirty="0">
              <a:ln>
                <a:noFill/>
              </a:ln>
              <a:solidFill>
                <a:schemeClr val="tx1"/>
              </a:solidFill>
              <a:effectLst/>
              <a:uLnTx/>
              <a:uFillTx/>
              <a:latin typeface="UTM Avo" panose="02040603050506020204" pitchFamily="18" charset="0"/>
            </a:endParaRPr>
          </a:p>
        </p:txBody>
      </p:sp>
      <p:sp>
        <p:nvSpPr>
          <p:cNvPr id="31" name="Rounded Rectangle 30">
            <a:hlinkClick r:id="rId13" action="ppaction://hlinksldjump"/>
          </p:cNvPr>
          <p:cNvSpPr/>
          <p:nvPr/>
        </p:nvSpPr>
        <p:spPr>
          <a:xfrm>
            <a:off x="9008324" y="5021081"/>
            <a:ext cx="828561" cy="435428"/>
          </a:xfrm>
          <a:prstGeom prst="roundRect">
            <a:avLst/>
          </a:prstGeom>
          <a:solidFill>
            <a:schemeClr val="accent2">
              <a:lumMod val="40000"/>
              <a:lumOff val="6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schemeClr val="tx1"/>
                </a:solidFill>
                <a:effectLst/>
                <a:uLnTx/>
                <a:uFillTx/>
                <a:latin typeface="UTM Avo" panose="02040603050506020204" pitchFamily="18" charset="0"/>
              </a:rPr>
              <a:t>Hổ</a:t>
            </a:r>
            <a:endParaRPr kumimoji="0" lang="en-US" b="1" i="0" u="none" strike="noStrike" kern="1200" cap="none" spc="0" normalizeH="0" baseline="0" noProof="0" dirty="0">
              <a:ln>
                <a:noFill/>
              </a:ln>
              <a:solidFill>
                <a:schemeClr val="tx1"/>
              </a:solidFill>
              <a:effectLst/>
              <a:uLnTx/>
              <a:uFillTx/>
              <a:latin typeface="UTM Avo" panose="02040603050506020204" pitchFamily="18" charset="0"/>
            </a:endParaRPr>
          </a:p>
        </p:txBody>
      </p:sp>
      <p:pic>
        <p:nvPicPr>
          <p:cNvPr id="2" name="Picture 1">
            <a:extLst>
              <a:ext uri="{FF2B5EF4-FFF2-40B4-BE49-F238E27FC236}">
                <a16:creationId xmlns:a16="http://schemas.microsoft.com/office/drawing/2014/main" id="{12056C3B-3178-0B4C-F428-AAECFB19AFD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Tree>
    <p:extLst>
      <p:ext uri="{BB962C8B-B14F-4D97-AF65-F5344CB8AC3E}">
        <p14:creationId xmlns:p14="http://schemas.microsoft.com/office/powerpoint/2010/main" val="337987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21"/>
                                        </p:tgtEl>
                                        <p:attrNameLst>
                                          <p:attrName>r</p:attrName>
                                        </p:attrNameLst>
                                      </p:cBhvr>
                                    </p:animRot>
                                    <p:animRot by="-240000">
                                      <p:cBhvr>
                                        <p:cTn id="7" dur="600" fill="hold">
                                          <p:stCondLst>
                                            <p:cond delay="600"/>
                                          </p:stCondLst>
                                        </p:cTn>
                                        <p:tgtEl>
                                          <p:spTgt spid="21"/>
                                        </p:tgtEl>
                                        <p:attrNameLst>
                                          <p:attrName>r</p:attrName>
                                        </p:attrNameLst>
                                      </p:cBhvr>
                                    </p:animRot>
                                    <p:animRot by="240000">
                                      <p:cBhvr>
                                        <p:cTn id="8" dur="600" fill="hold">
                                          <p:stCondLst>
                                            <p:cond delay="1200"/>
                                          </p:stCondLst>
                                        </p:cTn>
                                        <p:tgtEl>
                                          <p:spTgt spid="21"/>
                                        </p:tgtEl>
                                        <p:attrNameLst>
                                          <p:attrName>r</p:attrName>
                                        </p:attrNameLst>
                                      </p:cBhvr>
                                    </p:animRot>
                                    <p:animRot by="-240000">
                                      <p:cBhvr>
                                        <p:cTn id="9" dur="600" fill="hold">
                                          <p:stCondLst>
                                            <p:cond delay="1800"/>
                                          </p:stCondLst>
                                        </p:cTn>
                                        <p:tgtEl>
                                          <p:spTgt spid="21"/>
                                        </p:tgtEl>
                                        <p:attrNameLst>
                                          <p:attrName>r</p:attrName>
                                        </p:attrNameLst>
                                      </p:cBhvr>
                                    </p:animRot>
                                    <p:animRot by="120000">
                                      <p:cBhvr>
                                        <p:cTn id="10" dur="600" fill="hold">
                                          <p:stCondLst>
                                            <p:cond delay="2400"/>
                                          </p:stCondLst>
                                        </p:cTn>
                                        <p:tgtEl>
                                          <p:spTgt spid="2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22"/>
                                        </p:tgtEl>
                                        <p:attrNameLst>
                                          <p:attrName>r</p:attrName>
                                        </p:attrNameLst>
                                      </p:cBhvr>
                                    </p:animRot>
                                    <p:animRot by="-240000">
                                      <p:cBhvr>
                                        <p:cTn id="13" dur="600" fill="hold">
                                          <p:stCondLst>
                                            <p:cond delay="600"/>
                                          </p:stCondLst>
                                        </p:cTn>
                                        <p:tgtEl>
                                          <p:spTgt spid="22"/>
                                        </p:tgtEl>
                                        <p:attrNameLst>
                                          <p:attrName>r</p:attrName>
                                        </p:attrNameLst>
                                      </p:cBhvr>
                                    </p:animRot>
                                    <p:animRot by="240000">
                                      <p:cBhvr>
                                        <p:cTn id="14" dur="600" fill="hold">
                                          <p:stCondLst>
                                            <p:cond delay="1200"/>
                                          </p:stCondLst>
                                        </p:cTn>
                                        <p:tgtEl>
                                          <p:spTgt spid="22"/>
                                        </p:tgtEl>
                                        <p:attrNameLst>
                                          <p:attrName>r</p:attrName>
                                        </p:attrNameLst>
                                      </p:cBhvr>
                                    </p:animRot>
                                    <p:animRot by="-240000">
                                      <p:cBhvr>
                                        <p:cTn id="15" dur="600" fill="hold">
                                          <p:stCondLst>
                                            <p:cond delay="1800"/>
                                          </p:stCondLst>
                                        </p:cTn>
                                        <p:tgtEl>
                                          <p:spTgt spid="22"/>
                                        </p:tgtEl>
                                        <p:attrNameLst>
                                          <p:attrName>r</p:attrName>
                                        </p:attrNameLst>
                                      </p:cBhvr>
                                    </p:animRot>
                                    <p:animRot by="120000">
                                      <p:cBhvr>
                                        <p:cTn id="16" dur="600" fill="hold">
                                          <p:stCondLst>
                                            <p:cond delay="2400"/>
                                          </p:stCondLst>
                                        </p:cTn>
                                        <p:tgtEl>
                                          <p:spTgt spid="2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23"/>
                                        </p:tgtEl>
                                        <p:attrNameLst>
                                          <p:attrName>r</p:attrName>
                                        </p:attrNameLst>
                                      </p:cBhvr>
                                    </p:animRot>
                                    <p:animRot by="-240000">
                                      <p:cBhvr>
                                        <p:cTn id="19" dur="600" fill="hold">
                                          <p:stCondLst>
                                            <p:cond delay="600"/>
                                          </p:stCondLst>
                                        </p:cTn>
                                        <p:tgtEl>
                                          <p:spTgt spid="23"/>
                                        </p:tgtEl>
                                        <p:attrNameLst>
                                          <p:attrName>r</p:attrName>
                                        </p:attrNameLst>
                                      </p:cBhvr>
                                    </p:animRot>
                                    <p:animRot by="240000">
                                      <p:cBhvr>
                                        <p:cTn id="20" dur="600" fill="hold">
                                          <p:stCondLst>
                                            <p:cond delay="1200"/>
                                          </p:stCondLst>
                                        </p:cTn>
                                        <p:tgtEl>
                                          <p:spTgt spid="23"/>
                                        </p:tgtEl>
                                        <p:attrNameLst>
                                          <p:attrName>r</p:attrName>
                                        </p:attrNameLst>
                                      </p:cBhvr>
                                    </p:animRot>
                                    <p:animRot by="-240000">
                                      <p:cBhvr>
                                        <p:cTn id="21" dur="600" fill="hold">
                                          <p:stCondLst>
                                            <p:cond delay="1800"/>
                                          </p:stCondLst>
                                        </p:cTn>
                                        <p:tgtEl>
                                          <p:spTgt spid="23"/>
                                        </p:tgtEl>
                                        <p:attrNameLst>
                                          <p:attrName>r</p:attrName>
                                        </p:attrNameLst>
                                      </p:cBhvr>
                                    </p:animRot>
                                    <p:animRot by="120000">
                                      <p:cBhvr>
                                        <p:cTn id="22" dur="600" fill="hold">
                                          <p:stCondLst>
                                            <p:cond delay="2400"/>
                                          </p:stCondLst>
                                        </p:cTn>
                                        <p:tgtEl>
                                          <p:spTgt spid="23"/>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24"/>
                                        </p:tgtEl>
                                        <p:attrNameLst>
                                          <p:attrName>r</p:attrName>
                                        </p:attrNameLst>
                                      </p:cBhvr>
                                    </p:animRot>
                                    <p:animRot by="-240000">
                                      <p:cBhvr>
                                        <p:cTn id="25" dur="600" fill="hold">
                                          <p:stCondLst>
                                            <p:cond delay="600"/>
                                          </p:stCondLst>
                                        </p:cTn>
                                        <p:tgtEl>
                                          <p:spTgt spid="24"/>
                                        </p:tgtEl>
                                        <p:attrNameLst>
                                          <p:attrName>r</p:attrName>
                                        </p:attrNameLst>
                                      </p:cBhvr>
                                    </p:animRot>
                                    <p:animRot by="240000">
                                      <p:cBhvr>
                                        <p:cTn id="26" dur="600" fill="hold">
                                          <p:stCondLst>
                                            <p:cond delay="1200"/>
                                          </p:stCondLst>
                                        </p:cTn>
                                        <p:tgtEl>
                                          <p:spTgt spid="24"/>
                                        </p:tgtEl>
                                        <p:attrNameLst>
                                          <p:attrName>r</p:attrName>
                                        </p:attrNameLst>
                                      </p:cBhvr>
                                    </p:animRot>
                                    <p:animRot by="-240000">
                                      <p:cBhvr>
                                        <p:cTn id="27" dur="600" fill="hold">
                                          <p:stCondLst>
                                            <p:cond delay="1800"/>
                                          </p:stCondLst>
                                        </p:cTn>
                                        <p:tgtEl>
                                          <p:spTgt spid="24"/>
                                        </p:tgtEl>
                                        <p:attrNameLst>
                                          <p:attrName>r</p:attrName>
                                        </p:attrNameLst>
                                      </p:cBhvr>
                                    </p:animRot>
                                    <p:animRot by="120000">
                                      <p:cBhvr>
                                        <p:cTn id="28" dur="600" fill="hold">
                                          <p:stCondLst>
                                            <p:cond delay="240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21"/>
                    </p:tgtEl>
                  </p:cond>
                </p:stCondLst>
                <p:endSync evt="end" delay="0">
                  <p:rtn val="all"/>
                </p:endSync>
                <p:childTnLst>
                  <p:par>
                    <p:cTn id="30" fill="hold">
                      <p:stCondLst>
                        <p:cond delay="0"/>
                      </p:stCondLst>
                      <p:childTnLst>
                        <p:par>
                          <p:cTn id="31" fill="hold">
                            <p:stCondLst>
                              <p:cond delay="0"/>
                            </p:stCondLst>
                            <p:childTnLst>
                              <p:par>
                                <p:cTn id="32" presetID="64" presetClass="path" presetSubtype="0" accel="50000" decel="50000" fill="hold" nodeType="clickEffect">
                                  <p:stCondLst>
                                    <p:cond delay="0"/>
                                  </p:stCondLst>
                                  <p:childTnLst>
                                    <p:animMotion origin="layout" path="M 2.77556E-17 2.59259E-6 L 0.01237 -1.02107 " pathEditMode="relative" rAng="0" ptsTypes="AA">
                                      <p:cBhvr>
                                        <p:cTn id="33" dur="7000" fill="hold"/>
                                        <p:tgtEl>
                                          <p:spTgt spid="21"/>
                                        </p:tgtEl>
                                        <p:attrNameLst>
                                          <p:attrName>ppt_x</p:attrName>
                                          <p:attrName>ppt_y</p:attrName>
                                        </p:attrNameLst>
                                      </p:cBhvr>
                                      <p:rCtr x="612" y="-51065"/>
                                    </p:animMotion>
                                  </p:childTnLst>
                                </p:cTn>
                              </p:par>
                            </p:childTnLst>
                          </p:cTn>
                        </p:par>
                      </p:childTnLst>
                    </p:cTn>
                  </p:par>
                </p:childTnLst>
              </p:cTn>
              <p:nextCondLst>
                <p:cond evt="onClick" delay="0">
                  <p:tgtEl>
                    <p:spTgt spid="21"/>
                  </p:tgtEl>
                </p:cond>
              </p:nextCondLst>
            </p:seq>
            <p:seq concurrent="1" nextAc="seek">
              <p:cTn id="34" restart="whenNotActive" fill="hold" evtFilter="cancelBubble" nodeType="interactiveSeq">
                <p:stCondLst>
                  <p:cond evt="onClick" delay="0">
                    <p:tgtEl>
                      <p:spTgt spid="22"/>
                    </p:tgtEl>
                  </p:cond>
                </p:stCondLst>
                <p:endSync evt="end" delay="0">
                  <p:rtn val="all"/>
                </p:endSync>
                <p:childTnLst>
                  <p:par>
                    <p:cTn id="35" fill="hold">
                      <p:stCondLst>
                        <p:cond delay="0"/>
                      </p:stCondLst>
                      <p:childTnLst>
                        <p:par>
                          <p:cTn id="36" fill="hold">
                            <p:stCondLst>
                              <p:cond delay="0"/>
                            </p:stCondLst>
                            <p:childTnLst>
                              <p:par>
                                <p:cTn id="37" presetID="64" presetClass="path" presetSubtype="0" accel="50000" decel="50000" fill="hold" nodeType="clickEffect">
                                  <p:stCondLst>
                                    <p:cond delay="0"/>
                                  </p:stCondLst>
                                  <p:childTnLst>
                                    <p:animMotion origin="layout" path="M -2.70833E-6 -4.81481E-6 L -0.00234 -0.78819 " pathEditMode="relative" rAng="0" ptsTypes="AA">
                                      <p:cBhvr>
                                        <p:cTn id="38" dur="8000" fill="hold"/>
                                        <p:tgtEl>
                                          <p:spTgt spid="22"/>
                                        </p:tgtEl>
                                        <p:attrNameLst>
                                          <p:attrName>ppt_x</p:attrName>
                                          <p:attrName>ppt_y</p:attrName>
                                        </p:attrNameLst>
                                      </p:cBhvr>
                                      <p:rCtr x="-117" y="-39421"/>
                                    </p:animMotion>
                                  </p:childTnLst>
                                </p:cTn>
                              </p:par>
                            </p:childTnLst>
                          </p:cTn>
                        </p:par>
                      </p:childTnLst>
                    </p:cTn>
                  </p:par>
                </p:childTnLst>
              </p:cTn>
              <p:nextCondLst>
                <p:cond evt="onClick" delay="0">
                  <p:tgtEl>
                    <p:spTgt spid="22"/>
                  </p:tgtEl>
                </p:cond>
              </p:nextCondLst>
            </p:seq>
            <p:seq concurrent="1" nextAc="seek">
              <p:cTn id="39" restart="whenNotActive" fill="hold" evtFilter="cancelBubble" nodeType="interactiveSeq">
                <p:stCondLst>
                  <p:cond evt="onClick" delay="0">
                    <p:tgtEl>
                      <p:spTgt spid="23"/>
                    </p:tgtEl>
                  </p:cond>
                </p:stCondLst>
                <p:endSync evt="end" delay="0">
                  <p:rtn val="all"/>
                </p:endSync>
                <p:childTnLst>
                  <p:par>
                    <p:cTn id="40" fill="hold">
                      <p:stCondLst>
                        <p:cond delay="0"/>
                      </p:stCondLst>
                      <p:childTnLst>
                        <p:par>
                          <p:cTn id="41" fill="hold">
                            <p:stCondLst>
                              <p:cond delay="0"/>
                            </p:stCondLst>
                            <p:childTnLst>
                              <p:par>
                                <p:cTn id="42" presetID="64" presetClass="path" presetSubtype="0" accel="50000" decel="50000" fill="hold" nodeType="clickEffect">
                                  <p:stCondLst>
                                    <p:cond delay="0"/>
                                  </p:stCondLst>
                                  <p:childTnLst>
                                    <p:animMotion origin="layout" path="M 4.375E-6 2.59259E-6 L -0.01081 -0.98866 " pathEditMode="relative" rAng="0" ptsTypes="AA">
                                      <p:cBhvr>
                                        <p:cTn id="43" dur="7000" fill="hold"/>
                                        <p:tgtEl>
                                          <p:spTgt spid="23"/>
                                        </p:tgtEl>
                                        <p:attrNameLst>
                                          <p:attrName>ppt_x</p:attrName>
                                          <p:attrName>ppt_y</p:attrName>
                                        </p:attrNameLst>
                                      </p:cBhvr>
                                      <p:rCtr x="-547" y="-49444"/>
                                    </p:animMotion>
                                  </p:childTnLst>
                                </p:cTn>
                              </p:par>
                            </p:childTnLst>
                          </p:cTn>
                        </p:par>
                      </p:childTnLst>
                    </p:cTn>
                  </p:par>
                </p:childTnLst>
              </p:cTn>
              <p:nextCondLst>
                <p:cond evt="onClick" delay="0">
                  <p:tgtEl>
                    <p:spTgt spid="23"/>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64" presetClass="path" presetSubtype="0" accel="50000" decel="50000" fill="hold" nodeType="clickEffect">
                                  <p:stCondLst>
                                    <p:cond delay="0"/>
                                  </p:stCondLst>
                                  <p:childTnLst>
                                    <p:animMotion origin="layout" path="M 2.08333E-7 4.81481E-6 L -0.01445 -0.7382 " pathEditMode="relative" rAng="0" ptsTypes="AA">
                                      <p:cBhvr>
                                        <p:cTn id="48" dur="8000" fill="hold"/>
                                        <p:tgtEl>
                                          <p:spTgt spid="24"/>
                                        </p:tgtEl>
                                        <p:attrNameLst>
                                          <p:attrName>ppt_x</p:attrName>
                                          <p:attrName>ppt_y</p:attrName>
                                        </p:attrNameLst>
                                      </p:cBhvr>
                                      <p:rCtr x="-729" y="-36921"/>
                                    </p:animMotion>
                                  </p:childTnLst>
                                </p:cTn>
                              </p:par>
                            </p:childTnLst>
                          </p:cTn>
                        </p:par>
                      </p:childTnLst>
                    </p:cTn>
                  </p:par>
                </p:childTnLst>
              </p:cTn>
              <p:nextCondLst>
                <p:cond evt="onClick" delay="0">
                  <p:tgtEl>
                    <p:spTgt spid="24"/>
                  </p:tgtEl>
                </p:cond>
              </p:nextCondLst>
            </p:seq>
            <p:seq concurrent="1" nextAc="seek">
              <p:cTn id="49" restart="whenNotActive" fill="hold" evtFilter="cancelBubble" nodeType="interactiveSeq">
                <p:stCondLst>
                  <p:cond evt="onClick" delay="0">
                    <p:tgtEl>
                      <p:spTgt spid="28"/>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54" restart="whenNotActive" fill="hold" evtFilter="cancelBubble" nodeType="interactiveSeq">
                <p:stCondLst>
                  <p:cond evt="onClick" delay="0">
                    <p:tgtEl>
                      <p:spTgt spid="29"/>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59" restart="whenNotActive" fill="hold" evtFilter="cancelBubble" nodeType="interactiveSeq">
                <p:stCondLst>
                  <p:cond evt="onClick" delay="0">
                    <p:tgtEl>
                      <p:spTgt spid="30"/>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4" restart="whenNotActive" fill="hold" evtFilter="cancelBubble" nodeType="interactiveSeq">
                <p:stCondLst>
                  <p:cond evt="onClick" delay="0">
                    <p:tgtEl>
                      <p:spTgt spid="31"/>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28" grpId="0" animBg="1"/>
      <p:bldP spid="29" grpId="0" animBg="1"/>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3402C3F-BC18-BBAD-90A6-1000A154AF69}"/>
              </a:ext>
            </a:extLst>
          </p:cNvPr>
          <p:cNvGrpSpPr/>
          <p:nvPr/>
        </p:nvGrpSpPr>
        <p:grpSpPr>
          <a:xfrm>
            <a:off x="2730091" y="264336"/>
            <a:ext cx="6375090" cy="3681378"/>
            <a:chOff x="2730091" y="264336"/>
            <a:chExt cx="6375090" cy="3681378"/>
          </a:xfrm>
        </p:grpSpPr>
        <p:pic>
          <p:nvPicPr>
            <p:cNvPr id="3" name="Picture 2" descr="Cartoon Cloud PNGs for Free Download">
              <a:extLst>
                <a:ext uri="{FF2B5EF4-FFF2-40B4-BE49-F238E27FC236}">
                  <a16:creationId xmlns:a16="http://schemas.microsoft.com/office/drawing/2014/main" id="{37BCB8C6-42F6-9FE4-E5B6-6894EAC3C1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091" y="264336"/>
              <a:ext cx="6375090" cy="36813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29472" y="1394061"/>
              <a:ext cx="4776328" cy="1421928"/>
            </a:xfrm>
            <a:prstGeom prst="rect">
              <a:avLst/>
            </a:prstGeom>
            <a:noFill/>
          </p:spPr>
          <p:txBody>
            <a:bodyPr wrap="square" rtlCol="0">
              <a:spAutoFit/>
            </a:bodyPr>
            <a:lstStyle/>
            <a:p>
              <a:pPr lvl="0">
                <a:lnSpc>
                  <a:spcPct val="125000"/>
                </a:lnSpc>
              </a:pPr>
              <a:r>
                <a:rPr lang="en-US" sz="2400" b="1" dirty="0" err="1">
                  <a:latin typeface="UTM Avo" panose="02040603050506020204" pitchFamily="18" charset="0"/>
                </a:rPr>
                <a:t>Câu</a:t>
              </a:r>
              <a:r>
                <a:rPr lang="en-US" sz="2400" b="1" dirty="0">
                  <a:latin typeface="UTM Avo" panose="02040603050506020204" pitchFamily="18" charset="0"/>
                </a:rPr>
                <a:t> 1: </a:t>
              </a:r>
              <a:r>
                <a:rPr lang="vi-VN" sz="2400" dirty="0">
                  <a:latin typeface="UTM Avo" panose="02040603050506020204" pitchFamily="18" charset="0"/>
                </a:rPr>
                <a:t>Giải thưởng Cô-va-lép-xcai-a được lập ra nhằm mục đích gì? </a:t>
              </a:r>
            </a:p>
          </p:txBody>
        </p:sp>
      </p:grpSp>
      <p:pic>
        <p:nvPicPr>
          <p:cNvPr id="7" name="Picture 6">
            <a:hlinkClick r:id="rId5" action="ppaction://hlinksldjump"/>
          </p:cNvPr>
          <p:cNvPicPr>
            <a:picLocks noChangeAspect="1"/>
          </p:cNvPicPr>
          <p:nvPr/>
        </p:nvPicPr>
        <p:blipFill>
          <a:blip r:embed="rId6" cstate="print">
            <a:extLst>
              <a:ext uri="{BEBA8EAE-BF5A-486C-A8C5-ECC9F3942E4B}">
                <a14:imgProps xmlns:a14="http://schemas.microsoft.com/office/drawing/2010/main">
                  <a14:imgLayer r:embed="rId7">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rot="21035416">
            <a:off x="10290319" y="1"/>
            <a:ext cx="1806431" cy="3432220"/>
          </a:xfrm>
          <a:prstGeom prst="rect">
            <a:avLst/>
          </a:prstGeom>
        </p:spPr>
      </p:pic>
      <p:pic>
        <p:nvPicPr>
          <p:cNvPr id="2" name="Picture 1">
            <a:extLst>
              <a:ext uri="{FF2B5EF4-FFF2-40B4-BE49-F238E27FC236}">
                <a16:creationId xmlns:a16="http://schemas.microsoft.com/office/drawing/2014/main" id="{E71E26CF-10AE-DF71-4216-E48CBF5755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sp>
        <p:nvSpPr>
          <p:cNvPr id="8" name="Google Shape;5638;p12">
            <a:extLst>
              <a:ext uri="{FF2B5EF4-FFF2-40B4-BE49-F238E27FC236}">
                <a16:creationId xmlns:a16="http://schemas.microsoft.com/office/drawing/2014/main" id="{7928F560-0235-643F-5A77-41443958E28D}"/>
              </a:ext>
            </a:extLst>
          </p:cNvPr>
          <p:cNvSpPr/>
          <p:nvPr/>
        </p:nvSpPr>
        <p:spPr>
          <a:xfrm>
            <a:off x="2619375" y="4267200"/>
            <a:ext cx="6953250" cy="1933931"/>
          </a:xfrm>
          <a:prstGeom prst="wedgeRoundRectCallout">
            <a:avLst>
              <a:gd name="adj1" fmla="val 59211"/>
              <a:gd name="adj2" fmla="val -117059"/>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194A5F"/>
                </a:solidFill>
                <a:latin typeface="UTM Avo" panose="02040603050506020204" pitchFamily="18" charset="0"/>
                <a:cs typeface="Arial"/>
                <a:sym typeface="Arial"/>
              </a:rPr>
              <a:t>Giải thưởng Cô-va-lép-xcai-a được lập ra để tôn vinh những tập thể, cá nhân các nhà khoa học nữ có thành tích xuất sắc.</a:t>
            </a:r>
          </a:p>
        </p:txBody>
      </p:sp>
    </p:spTree>
    <p:extLst>
      <p:ext uri="{BB962C8B-B14F-4D97-AF65-F5344CB8AC3E}">
        <p14:creationId xmlns:p14="http://schemas.microsoft.com/office/powerpoint/2010/main" val="242468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50544">
            <a:off x="10029011" y="13057"/>
            <a:ext cx="1769764" cy="3559369"/>
          </a:xfrm>
          <a:prstGeom prst="rect">
            <a:avLst/>
          </a:prstGeom>
        </p:spPr>
      </p:pic>
      <p:pic>
        <p:nvPicPr>
          <p:cNvPr id="2" name="Picture 1">
            <a:extLst>
              <a:ext uri="{FF2B5EF4-FFF2-40B4-BE49-F238E27FC236}">
                <a16:creationId xmlns:a16="http://schemas.microsoft.com/office/drawing/2014/main" id="{24ACCCE6-99DD-6C42-033C-B4D84C6233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grpSp>
        <p:nvGrpSpPr>
          <p:cNvPr id="3" name="Group 2">
            <a:extLst>
              <a:ext uri="{FF2B5EF4-FFF2-40B4-BE49-F238E27FC236}">
                <a16:creationId xmlns:a16="http://schemas.microsoft.com/office/drawing/2014/main" id="{77CC180C-3797-4694-C793-8A165FFF7A2B}"/>
              </a:ext>
            </a:extLst>
          </p:cNvPr>
          <p:cNvGrpSpPr/>
          <p:nvPr/>
        </p:nvGrpSpPr>
        <p:grpSpPr>
          <a:xfrm>
            <a:off x="2730091" y="264336"/>
            <a:ext cx="6375090" cy="3681378"/>
            <a:chOff x="2730091" y="264336"/>
            <a:chExt cx="6375090" cy="3681378"/>
          </a:xfrm>
        </p:grpSpPr>
        <p:pic>
          <p:nvPicPr>
            <p:cNvPr id="5" name="Picture 4" descr="Cartoon Cloud PNGs for Free Download">
              <a:extLst>
                <a:ext uri="{FF2B5EF4-FFF2-40B4-BE49-F238E27FC236}">
                  <a16:creationId xmlns:a16="http://schemas.microsoft.com/office/drawing/2014/main" id="{E3E71AFA-B490-CEBA-85F8-2684C3BE48D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0091" y="264336"/>
              <a:ext cx="6375090" cy="368137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C3F4571-0F9B-E4E7-C2ED-F85BA8143EB0}"/>
                </a:ext>
              </a:extLst>
            </p:cNvPr>
            <p:cNvSpPr txBox="1"/>
            <p:nvPr/>
          </p:nvSpPr>
          <p:spPr>
            <a:xfrm>
              <a:off x="3529472" y="1394061"/>
              <a:ext cx="5119228" cy="1421928"/>
            </a:xfrm>
            <a:prstGeom prst="rect">
              <a:avLst/>
            </a:prstGeom>
            <a:noFill/>
          </p:spPr>
          <p:txBody>
            <a:bodyPr wrap="square" rtlCol="0">
              <a:spAutoFit/>
            </a:bodyPr>
            <a:lstStyle/>
            <a:p>
              <a:pPr lvl="0">
                <a:lnSpc>
                  <a:spcPct val="125000"/>
                </a:lnSpc>
              </a:pPr>
              <a:r>
                <a:rPr lang="en-US" sz="2400" b="1" dirty="0" err="1">
                  <a:latin typeface="UTM Avo" panose="02040603050506020204" pitchFamily="18" charset="0"/>
                </a:rPr>
                <a:t>Câu</a:t>
              </a:r>
              <a:r>
                <a:rPr lang="en-US" sz="2400" b="1" dirty="0">
                  <a:latin typeface="UTM Avo" panose="02040603050506020204" pitchFamily="18" charset="0"/>
                </a:rPr>
                <a:t> 2: </a:t>
              </a:r>
              <a:r>
                <a:rPr lang="vi-VN" sz="2400" dirty="0">
                  <a:latin typeface="UTM Avo" panose="02040603050506020204" pitchFamily="18" charset="0"/>
                </a:rPr>
                <a:t>Giải thưởng Cô-va-lép-xcai-a năm 2021 được trao cho những ai, về thành tích gì?</a:t>
              </a:r>
            </a:p>
          </p:txBody>
        </p:sp>
      </p:grpSp>
      <p:sp>
        <p:nvSpPr>
          <p:cNvPr id="9" name="Google Shape;5638;p12">
            <a:extLst>
              <a:ext uri="{FF2B5EF4-FFF2-40B4-BE49-F238E27FC236}">
                <a16:creationId xmlns:a16="http://schemas.microsoft.com/office/drawing/2014/main" id="{DDAB0939-D93D-4560-C071-35FF3D1972FB}"/>
              </a:ext>
            </a:extLst>
          </p:cNvPr>
          <p:cNvSpPr/>
          <p:nvPr/>
        </p:nvSpPr>
        <p:spPr>
          <a:xfrm>
            <a:off x="1171575" y="4108473"/>
            <a:ext cx="9848849" cy="1933931"/>
          </a:xfrm>
          <a:prstGeom prst="wedgeRoundRectCallout">
            <a:avLst>
              <a:gd name="adj1" fmla="val 42577"/>
              <a:gd name="adj2" fmla="val -114104"/>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194A5F"/>
                </a:solidFill>
                <a:latin typeface="UTM Avo" panose="02040603050506020204" pitchFamily="18" charset="0"/>
                <a:cs typeface="Arial"/>
                <a:sym typeface="Arial"/>
              </a:rPr>
              <a:t>Năm 2021, giải thưởng này đã được trao cho Giáo sư Nguyễn Thị Thanh Mai về kết quả nghiên cứu một số sản phẩm thuốc từ dược liệu trong nước và Giáo sư Nguyễn Minh Thuỷ về giải pháp lâu dài hỗ trợ nông dân tiêu thụ nông sản.</a:t>
            </a:r>
          </a:p>
        </p:txBody>
      </p:sp>
    </p:spTree>
    <p:extLst>
      <p:ext uri="{BB962C8B-B14F-4D97-AF65-F5344CB8AC3E}">
        <p14:creationId xmlns:p14="http://schemas.microsoft.com/office/powerpoint/2010/main" val="103827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12681">
            <a:off x="10383756" y="1"/>
            <a:ext cx="1732044" cy="3773516"/>
          </a:xfrm>
          <a:prstGeom prst="rect">
            <a:avLst/>
          </a:prstGeom>
        </p:spPr>
      </p:pic>
      <p:pic>
        <p:nvPicPr>
          <p:cNvPr id="2" name="Picture 1">
            <a:extLst>
              <a:ext uri="{FF2B5EF4-FFF2-40B4-BE49-F238E27FC236}">
                <a16:creationId xmlns:a16="http://schemas.microsoft.com/office/drawing/2014/main" id="{6B94C9BB-7A1A-7F42-D98B-745C92EBB5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grpSp>
        <p:nvGrpSpPr>
          <p:cNvPr id="3" name="Group 2">
            <a:extLst>
              <a:ext uri="{FF2B5EF4-FFF2-40B4-BE49-F238E27FC236}">
                <a16:creationId xmlns:a16="http://schemas.microsoft.com/office/drawing/2014/main" id="{21490B8D-5210-E6A2-F8ED-2E35D24BBD4A}"/>
              </a:ext>
            </a:extLst>
          </p:cNvPr>
          <p:cNvGrpSpPr/>
          <p:nvPr/>
        </p:nvGrpSpPr>
        <p:grpSpPr>
          <a:xfrm>
            <a:off x="2730091" y="264336"/>
            <a:ext cx="6375090" cy="3681378"/>
            <a:chOff x="2730091" y="264336"/>
            <a:chExt cx="6375090" cy="3681378"/>
          </a:xfrm>
        </p:grpSpPr>
        <p:pic>
          <p:nvPicPr>
            <p:cNvPr id="7" name="Picture 6" descr="Cartoon Cloud PNGs for Free Download">
              <a:extLst>
                <a:ext uri="{FF2B5EF4-FFF2-40B4-BE49-F238E27FC236}">
                  <a16:creationId xmlns:a16="http://schemas.microsoft.com/office/drawing/2014/main" id="{0F612B80-7FF1-A373-4926-86B0D03616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0091" y="264336"/>
              <a:ext cx="6375090" cy="36813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67E97E5-4E6A-2E9A-20A8-8BC9A81AEB86}"/>
                </a:ext>
              </a:extLst>
            </p:cNvPr>
            <p:cNvSpPr txBox="1"/>
            <p:nvPr/>
          </p:nvSpPr>
          <p:spPr>
            <a:xfrm>
              <a:off x="3529472" y="1394061"/>
              <a:ext cx="4776328" cy="1421928"/>
            </a:xfrm>
            <a:prstGeom prst="rect">
              <a:avLst/>
            </a:prstGeom>
            <a:noFill/>
          </p:spPr>
          <p:txBody>
            <a:bodyPr wrap="square" rtlCol="0">
              <a:spAutoFit/>
            </a:bodyPr>
            <a:lstStyle/>
            <a:p>
              <a:pPr lvl="0">
                <a:lnSpc>
                  <a:spcPct val="125000"/>
                </a:lnSpc>
              </a:pPr>
              <a:r>
                <a:rPr lang="en-US" sz="2400" b="1" dirty="0" err="1">
                  <a:latin typeface="UTM Avo" panose="02040603050506020204" pitchFamily="18" charset="0"/>
                </a:rPr>
                <a:t>Câu</a:t>
              </a:r>
              <a:r>
                <a:rPr lang="en-US" sz="2400" b="1" dirty="0">
                  <a:latin typeface="UTM Avo" panose="02040603050506020204" pitchFamily="18" charset="0"/>
                </a:rPr>
                <a:t> 3: </a:t>
              </a:r>
              <a:r>
                <a:rPr lang="vi-VN" sz="2400" dirty="0">
                  <a:latin typeface="UTM Avo" panose="02040603050506020204" pitchFamily="18" charset="0"/>
                </a:rPr>
                <a:t>Vì sao ông Phạm Văn Hát được gọi là “phù thuỷ máy nông nghiệp</a:t>
              </a:r>
              <a:r>
                <a:rPr lang="en-US" sz="2400" dirty="0">
                  <a:latin typeface="UTM Avo" panose="02040603050506020204" pitchFamily="18" charset="0"/>
                </a:rPr>
                <a:t>”</a:t>
              </a:r>
              <a:r>
                <a:rPr lang="vi-VN" sz="2400" dirty="0">
                  <a:latin typeface="UTM Avo" panose="02040603050506020204" pitchFamily="18" charset="0"/>
                </a:rPr>
                <a:t>?</a:t>
              </a:r>
            </a:p>
          </p:txBody>
        </p:sp>
      </p:grpSp>
      <p:sp>
        <p:nvSpPr>
          <p:cNvPr id="9" name="Google Shape;5638;p12">
            <a:extLst>
              <a:ext uri="{FF2B5EF4-FFF2-40B4-BE49-F238E27FC236}">
                <a16:creationId xmlns:a16="http://schemas.microsoft.com/office/drawing/2014/main" id="{61F8BE24-E0E0-F7D5-87A6-0D262A30961C}"/>
              </a:ext>
            </a:extLst>
          </p:cNvPr>
          <p:cNvSpPr/>
          <p:nvPr/>
        </p:nvSpPr>
        <p:spPr>
          <a:xfrm>
            <a:off x="1936186" y="4286250"/>
            <a:ext cx="7962900" cy="1933931"/>
          </a:xfrm>
          <a:prstGeom prst="wedgeRoundRectCallout">
            <a:avLst>
              <a:gd name="adj1" fmla="val 59211"/>
              <a:gd name="adj2" fmla="val -119029"/>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194A5F"/>
                </a:solidFill>
                <a:latin typeface="UTM Avo" panose="02040603050506020204" pitchFamily="18" charset="0"/>
                <a:cs typeface="Arial"/>
                <a:sym typeface="Arial"/>
              </a:rPr>
              <a:t>Vì ông đã chế tạo và cải tiến hơn 30 máy móc phục vụ nông nghiệp; rô bốt gieo hạt của ông được xuất khẩu sang 14 nước. Đó là những kì tích mà ít người bình thường có thể làm được.</a:t>
            </a:r>
          </a:p>
        </p:txBody>
      </p:sp>
    </p:spTree>
    <p:extLst>
      <p:ext uri="{BB962C8B-B14F-4D97-AF65-F5344CB8AC3E}">
        <p14:creationId xmlns:p14="http://schemas.microsoft.com/office/powerpoint/2010/main" val="399862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99852">
            <a:off x="10016932" y="208540"/>
            <a:ext cx="2175133" cy="3385256"/>
          </a:xfrm>
          <a:prstGeom prst="rect">
            <a:avLst/>
          </a:prstGeom>
        </p:spPr>
      </p:pic>
      <p:pic>
        <p:nvPicPr>
          <p:cNvPr id="2" name="Picture 1">
            <a:extLst>
              <a:ext uri="{FF2B5EF4-FFF2-40B4-BE49-F238E27FC236}">
                <a16:creationId xmlns:a16="http://schemas.microsoft.com/office/drawing/2014/main" id="{93A33DD8-868A-D6CF-A7B9-8DA99641AA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59" y="0"/>
            <a:ext cx="820034" cy="914400"/>
          </a:xfrm>
          <a:prstGeom prst="rect">
            <a:avLst/>
          </a:prstGeom>
          <a:solidFill>
            <a:srgbClr val="FFFAF7"/>
          </a:solidFill>
        </p:spPr>
      </p:pic>
      <p:grpSp>
        <p:nvGrpSpPr>
          <p:cNvPr id="3" name="Group 2">
            <a:extLst>
              <a:ext uri="{FF2B5EF4-FFF2-40B4-BE49-F238E27FC236}">
                <a16:creationId xmlns:a16="http://schemas.microsoft.com/office/drawing/2014/main" id="{046412C5-5F83-6393-8E27-A9D220215393}"/>
              </a:ext>
            </a:extLst>
          </p:cNvPr>
          <p:cNvGrpSpPr/>
          <p:nvPr/>
        </p:nvGrpSpPr>
        <p:grpSpPr>
          <a:xfrm>
            <a:off x="2730091" y="264336"/>
            <a:ext cx="6375090" cy="3681378"/>
            <a:chOff x="2730091" y="264336"/>
            <a:chExt cx="6375090" cy="3681378"/>
          </a:xfrm>
        </p:grpSpPr>
        <p:pic>
          <p:nvPicPr>
            <p:cNvPr id="7" name="Picture 6" descr="Cartoon Cloud PNGs for Free Download">
              <a:extLst>
                <a:ext uri="{FF2B5EF4-FFF2-40B4-BE49-F238E27FC236}">
                  <a16:creationId xmlns:a16="http://schemas.microsoft.com/office/drawing/2014/main" id="{D76C36FB-94C4-8408-0D11-20B5804E2C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0091" y="264336"/>
              <a:ext cx="6375090" cy="36813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554B08B-C351-6062-2151-35C9F76E7C9C}"/>
                </a:ext>
              </a:extLst>
            </p:cNvPr>
            <p:cNvSpPr txBox="1"/>
            <p:nvPr/>
          </p:nvSpPr>
          <p:spPr>
            <a:xfrm>
              <a:off x="3529472" y="1394061"/>
              <a:ext cx="4776328" cy="1421928"/>
            </a:xfrm>
            <a:prstGeom prst="rect">
              <a:avLst/>
            </a:prstGeom>
            <a:noFill/>
          </p:spPr>
          <p:txBody>
            <a:bodyPr wrap="square" rtlCol="0">
              <a:spAutoFit/>
            </a:bodyPr>
            <a:lstStyle/>
            <a:p>
              <a:pPr lvl="0">
                <a:lnSpc>
                  <a:spcPct val="125000"/>
                </a:lnSpc>
              </a:pPr>
              <a:r>
                <a:rPr lang="en-US" sz="2400" b="1" dirty="0" err="1">
                  <a:latin typeface="UTM Avo" panose="02040603050506020204" pitchFamily="18" charset="0"/>
                </a:rPr>
                <a:t>Câu</a:t>
              </a:r>
              <a:r>
                <a:rPr lang="en-US" sz="2400" b="1" dirty="0">
                  <a:latin typeface="UTM Avo" panose="02040603050506020204" pitchFamily="18" charset="0"/>
                </a:rPr>
                <a:t> 4: </a:t>
              </a:r>
              <a:r>
                <a:rPr lang="vi-VN" sz="2400" dirty="0">
                  <a:latin typeface="UTM Avo" panose="02040603050506020204" pitchFamily="18" charset="0"/>
                </a:rPr>
                <a:t>Những sáng tạo nêu trong bài đọc thể hiện điều gì về người Việt Nam?</a:t>
              </a:r>
            </a:p>
          </p:txBody>
        </p:sp>
      </p:grpSp>
      <p:sp>
        <p:nvSpPr>
          <p:cNvPr id="9" name="Google Shape;5638;p12">
            <a:extLst>
              <a:ext uri="{FF2B5EF4-FFF2-40B4-BE49-F238E27FC236}">
                <a16:creationId xmlns:a16="http://schemas.microsoft.com/office/drawing/2014/main" id="{8503C3C7-0842-076A-3F5F-02DB25422D26}"/>
              </a:ext>
            </a:extLst>
          </p:cNvPr>
          <p:cNvSpPr/>
          <p:nvPr/>
        </p:nvSpPr>
        <p:spPr>
          <a:xfrm>
            <a:off x="2171700" y="4267200"/>
            <a:ext cx="7701779" cy="1933931"/>
          </a:xfrm>
          <a:prstGeom prst="wedgeRoundRectCallout">
            <a:avLst>
              <a:gd name="adj1" fmla="val 59211"/>
              <a:gd name="adj2" fmla="val -117059"/>
              <a:gd name="adj3" fmla="val 16667"/>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a:solidFill>
                  <a:srgbClr val="194A5F"/>
                </a:solidFill>
                <a:latin typeface="UTM Avo" panose="02040603050506020204" pitchFamily="18" charset="0"/>
                <a:cs typeface="Arial"/>
                <a:sym typeface="Arial"/>
              </a:rPr>
              <a:t>Người Việt Nam rất sáng tạo. Trong mọi lĩnh vực, mọi ngành nghề, nhiều người đã tìm tòi, tạo ra những sản phẩm hữu ích phục vụ đời sống.</a:t>
            </a:r>
            <a:endParaRPr lang="vi-VN" sz="2400" kern="0" dirty="0">
              <a:solidFill>
                <a:srgbClr val="194A5F"/>
              </a:solidFill>
              <a:latin typeface="UTM Avo" panose="02040603050506020204" pitchFamily="18" charset="0"/>
              <a:cs typeface="Arial"/>
              <a:sym typeface="Arial"/>
            </a:endParaRPr>
          </a:p>
        </p:txBody>
      </p:sp>
    </p:spTree>
    <p:extLst>
      <p:ext uri="{BB962C8B-B14F-4D97-AF65-F5344CB8AC3E}">
        <p14:creationId xmlns:p14="http://schemas.microsoft.com/office/powerpoint/2010/main" val="80891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691;p16">
            <a:extLst>
              <a:ext uri="{FF2B5EF4-FFF2-40B4-BE49-F238E27FC236}">
                <a16:creationId xmlns:a16="http://schemas.microsoft.com/office/drawing/2014/main" id="{4E16336F-157A-508A-E143-6E7283429D2E}"/>
              </a:ext>
            </a:extLst>
          </p:cNvPr>
          <p:cNvSpPr/>
          <p:nvPr/>
        </p:nvSpPr>
        <p:spPr>
          <a:xfrm>
            <a:off x="1028700" y="2800344"/>
            <a:ext cx="10134600" cy="851069"/>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Rô bốt gieo hạt, máy phun thuốc sâu, máy đánh luống, máy cày hai lưỡi</a:t>
            </a:r>
            <a:r>
              <a:rPr lang="en-US" sz="2400" kern="0" dirty="0">
                <a:solidFill>
                  <a:srgbClr val="000000"/>
                </a:solidFill>
                <a:latin typeface="UTM Avo" panose="02040603050506020204" pitchFamily="18" charset="0"/>
                <a:cs typeface="Arial"/>
                <a:sym typeface="Arial"/>
              </a:rPr>
              <a:t>,…</a:t>
            </a:r>
            <a:endParaRPr lang="vi-VN" sz="2400" kern="0" dirty="0">
              <a:solidFill>
                <a:srgbClr val="000000"/>
              </a:solidFill>
              <a:latin typeface="UTM Avo" panose="02040603050506020204" pitchFamily="18" charset="0"/>
              <a:cs typeface="Arial"/>
              <a:sym typeface="Arial"/>
            </a:endParaRPr>
          </a:p>
        </p:txBody>
      </p:sp>
      <p:sp>
        <p:nvSpPr>
          <p:cNvPr id="5" name="Google Shape;5692;p16">
            <a:extLst>
              <a:ext uri="{FF2B5EF4-FFF2-40B4-BE49-F238E27FC236}">
                <a16:creationId xmlns:a16="http://schemas.microsoft.com/office/drawing/2014/main" id="{F3F971AC-2A5F-4AB4-9945-D8F4FCA31FEA}"/>
              </a:ext>
            </a:extLst>
          </p:cNvPr>
          <p:cNvSpPr/>
          <p:nvPr/>
        </p:nvSpPr>
        <p:spPr>
          <a:xfrm>
            <a:off x="1028700" y="2284679"/>
            <a:ext cx="10134600" cy="514457"/>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a:solidFill>
                  <a:srgbClr val="000000"/>
                </a:solidFill>
                <a:latin typeface="UTM Avo" panose="02040603050506020204" pitchFamily="18" charset="0"/>
                <a:cs typeface="Arial"/>
                <a:sym typeface="Arial"/>
              </a:rPr>
              <a:t>Hãy kể tên một số sáng chế của ông Hát. </a:t>
            </a:r>
            <a:endParaRPr lang="en-US" sz="2400" b="1" kern="0" dirty="0">
              <a:solidFill>
                <a:srgbClr val="000000"/>
              </a:solidFill>
              <a:latin typeface="UTM Avo" panose="02040603050506020204" pitchFamily="18" charset="0"/>
              <a:cs typeface="Arial"/>
              <a:sym typeface="Arial"/>
            </a:endParaRPr>
          </a:p>
        </p:txBody>
      </p:sp>
      <p:sp>
        <p:nvSpPr>
          <p:cNvPr id="8" name="Google Shape;5693;p16">
            <a:extLst>
              <a:ext uri="{FF2B5EF4-FFF2-40B4-BE49-F238E27FC236}">
                <a16:creationId xmlns:a16="http://schemas.microsoft.com/office/drawing/2014/main" id="{43AFC36C-DCF3-F199-3FA6-AF0DD7280F86}"/>
              </a:ext>
            </a:extLst>
          </p:cNvPr>
          <p:cNvSpPr/>
          <p:nvPr/>
        </p:nvSpPr>
        <p:spPr>
          <a:xfrm>
            <a:off x="1028700" y="4375587"/>
            <a:ext cx="10134600" cy="643770"/>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kern="0" dirty="0" err="1">
                <a:solidFill>
                  <a:srgbClr val="000000"/>
                </a:solidFill>
                <a:latin typeface="UTM Avo" panose="02040603050506020204" pitchFamily="18" charset="0"/>
                <a:cs typeface="Arial"/>
                <a:sym typeface="Arial"/>
              </a:rPr>
              <a:t>Rô</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bốt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gieo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hạt</a:t>
            </a:r>
            <a:r>
              <a:rPr lang="en-US" sz="2400" kern="0" dirty="0">
                <a:solidFill>
                  <a:srgbClr val="000000"/>
                </a:solidFill>
                <a:latin typeface="UTM Avo" panose="02040603050506020204" pitchFamily="18" charset="0"/>
                <a:cs typeface="Arial"/>
                <a:sym typeface="Arial"/>
              </a:rPr>
              <a:t>.</a:t>
            </a:r>
          </a:p>
        </p:txBody>
      </p:sp>
      <p:sp>
        <p:nvSpPr>
          <p:cNvPr id="9" name="Google Shape;5694;p16">
            <a:extLst>
              <a:ext uri="{FF2B5EF4-FFF2-40B4-BE49-F238E27FC236}">
                <a16:creationId xmlns:a16="http://schemas.microsoft.com/office/drawing/2014/main" id="{6C17CF76-FA64-9954-C3C9-44EC1659A1C0}"/>
              </a:ext>
            </a:extLst>
          </p:cNvPr>
          <p:cNvSpPr/>
          <p:nvPr/>
        </p:nvSpPr>
        <p:spPr>
          <a:xfrm>
            <a:off x="1028700" y="3859921"/>
            <a:ext cx="10134600" cy="514457"/>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a:solidFill>
                  <a:srgbClr val="000000"/>
                </a:solidFill>
                <a:latin typeface="UTM Avo" panose="02040603050506020204" pitchFamily="18" charset="0"/>
                <a:cs typeface="Arial"/>
                <a:sym typeface="Arial"/>
              </a:rPr>
              <a:t>Sản phẩm nào của ông Hát được xuất khẩu sang 14 nước? </a:t>
            </a:r>
            <a:endParaRPr lang="vi-VN" sz="2400" b="1" kern="0" dirty="0">
              <a:solidFill>
                <a:srgbClr val="000000"/>
              </a:solidFill>
              <a:latin typeface="UTM Avo" panose="02040603050506020204" pitchFamily="18" charset="0"/>
              <a:cs typeface="Arial"/>
              <a:sym typeface="Arial"/>
            </a:endParaRPr>
          </a:p>
        </p:txBody>
      </p:sp>
      <p:sp>
        <p:nvSpPr>
          <p:cNvPr id="10" name="Google Shape;5695;p16">
            <a:extLst>
              <a:ext uri="{FF2B5EF4-FFF2-40B4-BE49-F238E27FC236}">
                <a16:creationId xmlns:a16="http://schemas.microsoft.com/office/drawing/2014/main" id="{D712C3B2-80E6-DDE9-0D54-4F61EBD6F4C8}"/>
              </a:ext>
            </a:extLst>
          </p:cNvPr>
          <p:cNvSpPr/>
          <p:nvPr/>
        </p:nvSpPr>
        <p:spPr>
          <a:xfrm>
            <a:off x="1028700" y="5739493"/>
            <a:ext cx="10134600" cy="851807"/>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Trong mọi lĩnh vực, ngành nghề, người Việt Nam luôn tự tìm tòi, sáng tạo ra những sản phẩm phục vụ đời sống</a:t>
            </a:r>
            <a:r>
              <a:rPr lang="en-US" sz="2400" kern="0" dirty="0">
                <a:solidFill>
                  <a:srgbClr val="000000"/>
                </a:solidFill>
                <a:latin typeface="UTM Avo" panose="02040603050506020204" pitchFamily="18" charset="0"/>
                <a:cs typeface="Arial"/>
                <a:sym typeface="Arial"/>
              </a:rPr>
              <a:t>.</a:t>
            </a:r>
            <a:endParaRPr lang="vi-VN" sz="2400" kern="0" dirty="0">
              <a:solidFill>
                <a:srgbClr val="000000"/>
              </a:solidFill>
              <a:latin typeface="UTM Avo" panose="02040603050506020204" pitchFamily="18" charset="0"/>
              <a:cs typeface="Arial"/>
              <a:sym typeface="Arial"/>
            </a:endParaRPr>
          </a:p>
        </p:txBody>
      </p:sp>
      <p:sp>
        <p:nvSpPr>
          <p:cNvPr id="11" name="Google Shape;5696;p16">
            <a:extLst>
              <a:ext uri="{FF2B5EF4-FFF2-40B4-BE49-F238E27FC236}">
                <a16:creationId xmlns:a16="http://schemas.microsoft.com/office/drawing/2014/main" id="{B6471E13-AD13-CE5C-C4B0-EA63B7E1B4F9}"/>
              </a:ext>
            </a:extLst>
          </p:cNvPr>
          <p:cNvSpPr/>
          <p:nvPr/>
        </p:nvSpPr>
        <p:spPr>
          <a:xfrm>
            <a:off x="1028700" y="5227865"/>
            <a:ext cx="10134600" cy="514457"/>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a:solidFill>
                  <a:srgbClr val="000000"/>
                </a:solidFill>
                <a:latin typeface="UTM Avo" panose="02040603050506020204" pitchFamily="18" charset="0"/>
                <a:cs typeface="Arial"/>
                <a:sym typeface="Arial"/>
              </a:rPr>
              <a:t>Theo bạn, nội dung của câu chuyện là gì?</a:t>
            </a:r>
            <a:endParaRPr lang="en-US" sz="2400" b="1" kern="0" dirty="0">
              <a:solidFill>
                <a:srgbClr val="000000"/>
              </a:solidFill>
              <a:latin typeface="UTM Avo" panose="02040603050506020204" pitchFamily="18" charset="0"/>
              <a:cs typeface="Arial"/>
              <a:sym typeface="Arial"/>
            </a:endParaRPr>
          </a:p>
        </p:txBody>
      </p:sp>
      <p:sp>
        <p:nvSpPr>
          <p:cNvPr id="12" name="Google Shape;5540;p8">
            <a:extLst>
              <a:ext uri="{FF2B5EF4-FFF2-40B4-BE49-F238E27FC236}">
                <a16:creationId xmlns:a16="http://schemas.microsoft.com/office/drawing/2014/main" id="{9820AE1D-3812-4903-28AC-AA800E3AACB7}"/>
              </a:ext>
            </a:extLst>
          </p:cNvPr>
          <p:cNvSpPr txBox="1"/>
          <p:nvPr/>
        </p:nvSpPr>
        <p:spPr>
          <a:xfrm>
            <a:off x="3425637" y="1580475"/>
            <a:ext cx="5340725" cy="703600"/>
          </a:xfrm>
          <a:prstGeom prst="rect">
            <a:avLst/>
          </a:prstGeom>
          <a:noFill/>
          <a:ln>
            <a:noFill/>
          </a:ln>
        </p:spPr>
        <p:txBody>
          <a:bodyPr spcFirstLastPara="1" wrap="square" lIns="121900" tIns="121900" rIns="121900" bIns="121900" anchor="t" anchorCtr="0">
            <a:noAutofit/>
          </a:bodyPr>
          <a:lstStyle/>
          <a:p>
            <a:pPr algn="ctr">
              <a:buClr>
                <a:srgbClr val="000000"/>
              </a:buClr>
              <a:buSzPts val="3000"/>
              <a:buFont typeface="Arial"/>
              <a:buNone/>
            </a:pPr>
            <a:r>
              <a:rPr lang="en-US" sz="3200" b="1" kern="0" dirty="0">
                <a:solidFill>
                  <a:schemeClr val="accent2">
                    <a:lumMod val="50000"/>
                  </a:schemeClr>
                </a:solidFill>
                <a:latin typeface="UTM Avo" panose="02040603050506020204" pitchFamily="18" charset="0"/>
                <a:cs typeface="Arial"/>
                <a:sym typeface="Arial"/>
              </a:rPr>
              <a:t>THẢO LUẬN NHÓM ĐÔI</a:t>
            </a:r>
          </a:p>
        </p:txBody>
      </p:sp>
    </p:spTree>
    <p:extLst>
      <p:ext uri="{BB962C8B-B14F-4D97-AF65-F5344CB8AC3E}">
        <p14:creationId xmlns:p14="http://schemas.microsoft.com/office/powerpoint/2010/main" val="267080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2089D6-ED4F-0607-D869-E177EF2FD5A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8E26EC4-2660-2084-4949-6FC6D4AE7B2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55EDD51-B156-60EC-0A1A-158E3A7CF9C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739;p18">
            <a:extLst>
              <a:ext uri="{FF2B5EF4-FFF2-40B4-BE49-F238E27FC236}">
                <a16:creationId xmlns:a16="http://schemas.microsoft.com/office/drawing/2014/main" id="{BDE7AAC0-248D-EDDF-93EF-77A24A1BCEF1}"/>
              </a:ext>
            </a:extLst>
          </p:cNvPr>
          <p:cNvSpPr/>
          <p:nvPr/>
        </p:nvSpPr>
        <p:spPr>
          <a:xfrm>
            <a:off x="1028700" y="3415614"/>
            <a:ext cx="10134600" cy="1404933"/>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Là giải thưởng lập ra để tôn vinh những tập thể, cá nhân các nhà khoa học nữ có thành tích xuất sắc</a:t>
            </a:r>
            <a:r>
              <a:rPr lang="en-US" sz="2400" kern="0" dirty="0">
                <a:solidFill>
                  <a:srgbClr val="000000"/>
                </a:solidFill>
                <a:latin typeface="UTM Avo" panose="02040603050506020204" pitchFamily="18" charset="0"/>
                <a:cs typeface="Arial"/>
                <a:sym typeface="Arial"/>
              </a:rPr>
              <a:t>.</a:t>
            </a:r>
            <a:endParaRPr lang="vi-VN" sz="2400" kern="0" dirty="0">
              <a:solidFill>
                <a:srgbClr val="000000"/>
              </a:solidFill>
              <a:latin typeface="UTM Avo" panose="02040603050506020204" pitchFamily="18" charset="0"/>
              <a:cs typeface="Arial"/>
              <a:sym typeface="Arial"/>
            </a:endParaRPr>
          </a:p>
        </p:txBody>
      </p:sp>
      <p:sp>
        <p:nvSpPr>
          <p:cNvPr id="3" name="Google Shape;5740;p18">
            <a:extLst>
              <a:ext uri="{FF2B5EF4-FFF2-40B4-BE49-F238E27FC236}">
                <a16:creationId xmlns:a16="http://schemas.microsoft.com/office/drawing/2014/main" id="{2770CA3E-9887-6445-F5BB-916A09E7C705}"/>
              </a:ext>
            </a:extLst>
          </p:cNvPr>
          <p:cNvSpPr/>
          <p:nvPr/>
        </p:nvSpPr>
        <p:spPr>
          <a:xfrm>
            <a:off x="666750" y="2363342"/>
            <a:ext cx="10858500" cy="1052272"/>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800" b="1" kern="0" dirty="0">
                <a:solidFill>
                  <a:srgbClr val="000000"/>
                </a:solidFill>
                <a:latin typeface="UTM Avo" panose="02040603050506020204" pitchFamily="18" charset="0"/>
                <a:cs typeface="Arial"/>
                <a:sym typeface="Arial"/>
              </a:rPr>
              <a:t>Giải thưởng Cô-va-lép-xcai-a là giải thưởng như thế nào? </a:t>
            </a:r>
          </a:p>
        </p:txBody>
      </p:sp>
      <p:sp>
        <p:nvSpPr>
          <p:cNvPr id="5" name="Google Shape;5742;p18">
            <a:extLst>
              <a:ext uri="{FF2B5EF4-FFF2-40B4-BE49-F238E27FC236}">
                <a16:creationId xmlns:a16="http://schemas.microsoft.com/office/drawing/2014/main" id="{01CF69A3-F9C3-C651-7F1E-BBB863063631}"/>
              </a:ext>
            </a:extLst>
          </p:cNvPr>
          <p:cNvSpPr txBox="1"/>
          <p:nvPr/>
        </p:nvSpPr>
        <p:spPr>
          <a:xfrm>
            <a:off x="5363800" y="1431987"/>
            <a:ext cx="1464400" cy="791200"/>
          </a:xfrm>
          <a:prstGeom prst="rect">
            <a:avLst/>
          </a:prstGeom>
          <a:noFill/>
          <a:ln>
            <a:noFill/>
          </a:ln>
        </p:spPr>
        <p:txBody>
          <a:bodyPr spcFirstLastPara="1" wrap="square" lIns="0" tIns="0" rIns="0" bIns="0" anchor="ctr" anchorCtr="0">
            <a:noAutofit/>
          </a:bodyPr>
          <a:lstStyle/>
          <a:p>
            <a:pPr algn="ctr">
              <a:buClr>
                <a:srgbClr val="000000"/>
              </a:buClr>
              <a:buFont typeface="Arial"/>
              <a:buNone/>
            </a:pPr>
            <a:r>
              <a:rPr lang="en-US" sz="4000" b="1" kern="0" dirty="0">
                <a:solidFill>
                  <a:srgbClr val="FF6579"/>
                </a:solidFill>
                <a:latin typeface="UTM Avo" panose="02040603050506020204" pitchFamily="18" charset="0"/>
                <a:cs typeface="Arial"/>
                <a:sym typeface="Arial"/>
              </a:rPr>
              <a:t>01</a:t>
            </a:r>
          </a:p>
        </p:txBody>
      </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739;p18">
            <a:extLst>
              <a:ext uri="{FF2B5EF4-FFF2-40B4-BE49-F238E27FC236}">
                <a16:creationId xmlns:a16="http://schemas.microsoft.com/office/drawing/2014/main" id="{BDE7AAC0-248D-EDDF-93EF-77A24A1BCEF1}"/>
              </a:ext>
            </a:extLst>
          </p:cNvPr>
          <p:cNvSpPr/>
          <p:nvPr/>
        </p:nvSpPr>
        <p:spPr>
          <a:xfrm>
            <a:off x="1028700" y="3415614"/>
            <a:ext cx="10134600" cy="2547036"/>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Những sáng chế của ông đều là máy phục vụ sản xuất nông nghiệp, giúp người nông dân giảm bớt vất vả, tăng năng suất lao động. Không chỉ phù hợp với người dân trong nước, các sản phẩm sáng tạo của ông còn phù hợp với nông dân của nhiều nước khác</a:t>
            </a:r>
            <a:r>
              <a:rPr lang="en-US" sz="2400" kern="0" dirty="0">
                <a:solidFill>
                  <a:srgbClr val="000000"/>
                </a:solidFill>
                <a:latin typeface="UTM Avo" panose="02040603050506020204" pitchFamily="18" charset="0"/>
                <a:cs typeface="Arial"/>
                <a:sym typeface="Arial"/>
              </a:rPr>
              <a:t>.</a:t>
            </a:r>
            <a:endParaRPr lang="vi-VN" sz="2400" kern="0" dirty="0">
              <a:solidFill>
                <a:srgbClr val="000000"/>
              </a:solidFill>
              <a:latin typeface="UTM Avo" panose="02040603050506020204" pitchFamily="18" charset="0"/>
              <a:cs typeface="Arial"/>
              <a:sym typeface="Arial"/>
            </a:endParaRPr>
          </a:p>
        </p:txBody>
      </p:sp>
      <p:sp>
        <p:nvSpPr>
          <p:cNvPr id="3" name="Google Shape;5740;p18">
            <a:extLst>
              <a:ext uri="{FF2B5EF4-FFF2-40B4-BE49-F238E27FC236}">
                <a16:creationId xmlns:a16="http://schemas.microsoft.com/office/drawing/2014/main" id="{2770CA3E-9887-6445-F5BB-916A09E7C705}"/>
              </a:ext>
            </a:extLst>
          </p:cNvPr>
          <p:cNvSpPr/>
          <p:nvPr/>
        </p:nvSpPr>
        <p:spPr>
          <a:xfrm>
            <a:off x="666750" y="2363342"/>
            <a:ext cx="10858500" cy="1052272"/>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800" b="1" kern="0">
                <a:solidFill>
                  <a:srgbClr val="000000"/>
                </a:solidFill>
                <a:latin typeface="UTM Avo" panose="02040603050506020204" pitchFamily="18" charset="0"/>
                <a:cs typeface="Arial"/>
                <a:sym typeface="Arial"/>
              </a:rPr>
              <a:t>Những sáng chế của ông Hát có gì độc đáo? </a:t>
            </a:r>
            <a:endParaRPr lang="vi-VN" sz="2800" b="1" kern="0" dirty="0">
              <a:solidFill>
                <a:srgbClr val="000000"/>
              </a:solidFill>
              <a:latin typeface="UTM Avo" panose="02040603050506020204" pitchFamily="18" charset="0"/>
              <a:cs typeface="Arial"/>
              <a:sym typeface="Arial"/>
            </a:endParaRPr>
          </a:p>
        </p:txBody>
      </p:sp>
      <p:sp>
        <p:nvSpPr>
          <p:cNvPr id="5" name="Google Shape;5742;p18">
            <a:extLst>
              <a:ext uri="{FF2B5EF4-FFF2-40B4-BE49-F238E27FC236}">
                <a16:creationId xmlns:a16="http://schemas.microsoft.com/office/drawing/2014/main" id="{01CF69A3-F9C3-C651-7F1E-BBB863063631}"/>
              </a:ext>
            </a:extLst>
          </p:cNvPr>
          <p:cNvSpPr txBox="1"/>
          <p:nvPr/>
        </p:nvSpPr>
        <p:spPr>
          <a:xfrm>
            <a:off x="5363800" y="1431987"/>
            <a:ext cx="1464400" cy="791200"/>
          </a:xfrm>
          <a:prstGeom prst="rect">
            <a:avLst/>
          </a:prstGeom>
          <a:noFill/>
          <a:ln>
            <a:noFill/>
          </a:ln>
        </p:spPr>
        <p:txBody>
          <a:bodyPr spcFirstLastPara="1" wrap="square" lIns="0" tIns="0" rIns="0" bIns="0" anchor="ctr" anchorCtr="0">
            <a:noAutofit/>
          </a:bodyPr>
          <a:lstStyle/>
          <a:p>
            <a:pPr algn="ctr">
              <a:buClr>
                <a:srgbClr val="000000"/>
              </a:buClr>
              <a:buFont typeface="Arial"/>
              <a:buNone/>
            </a:pPr>
            <a:r>
              <a:rPr lang="en-US" sz="4000" b="1" kern="0" dirty="0">
                <a:solidFill>
                  <a:srgbClr val="ED7D31"/>
                </a:solidFill>
                <a:latin typeface="UTM Avo" panose="02040603050506020204" pitchFamily="18" charset="0"/>
                <a:cs typeface="Arial"/>
                <a:sym typeface="Arial"/>
              </a:rPr>
              <a:t>02</a:t>
            </a:r>
          </a:p>
        </p:txBody>
      </p:sp>
    </p:spTree>
    <p:extLst>
      <p:ext uri="{BB962C8B-B14F-4D97-AF65-F5344CB8AC3E}">
        <p14:creationId xmlns:p14="http://schemas.microsoft.com/office/powerpoint/2010/main" val="26227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739;p18">
            <a:extLst>
              <a:ext uri="{FF2B5EF4-FFF2-40B4-BE49-F238E27FC236}">
                <a16:creationId xmlns:a16="http://schemas.microsoft.com/office/drawing/2014/main" id="{BDE7AAC0-248D-EDDF-93EF-77A24A1BCEF1}"/>
              </a:ext>
            </a:extLst>
          </p:cNvPr>
          <p:cNvSpPr/>
          <p:nvPr/>
        </p:nvSpPr>
        <p:spPr>
          <a:xfrm>
            <a:off x="1028700" y="3415614"/>
            <a:ext cx="10134600" cy="1346886"/>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400" kern="0">
                <a:solidFill>
                  <a:srgbClr val="000000"/>
                </a:solidFill>
                <a:latin typeface="UTM Avo" panose="02040603050506020204" pitchFamily="18" charset="0"/>
                <a:cs typeface="Arial"/>
                <a:sym typeface="Arial"/>
              </a:rPr>
              <a:t>Em cảm thấy rất khâm phục và tự hào/ sẽ cố gắng học tập chăm chỉ, nơi gương những tấm gương ấy.</a:t>
            </a:r>
          </a:p>
        </p:txBody>
      </p:sp>
      <p:sp>
        <p:nvSpPr>
          <p:cNvPr id="3" name="Google Shape;5740;p18">
            <a:extLst>
              <a:ext uri="{FF2B5EF4-FFF2-40B4-BE49-F238E27FC236}">
                <a16:creationId xmlns:a16="http://schemas.microsoft.com/office/drawing/2014/main" id="{2770CA3E-9887-6445-F5BB-916A09E7C705}"/>
              </a:ext>
            </a:extLst>
          </p:cNvPr>
          <p:cNvSpPr/>
          <p:nvPr/>
        </p:nvSpPr>
        <p:spPr>
          <a:xfrm>
            <a:off x="666750" y="2363342"/>
            <a:ext cx="10858500" cy="1052272"/>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vi-VN" sz="2800" b="1" kern="0">
                <a:solidFill>
                  <a:srgbClr val="000000"/>
                </a:solidFill>
                <a:latin typeface="UTM Avo" panose="02040603050506020204" pitchFamily="18" charset="0"/>
                <a:cs typeface="Arial"/>
                <a:sym typeface="Arial"/>
              </a:rPr>
              <a:t>Em có cảm nghĩ gì về những tấm gương lao động sáng tạo được nhắc tới trong bài đọc? </a:t>
            </a:r>
          </a:p>
        </p:txBody>
      </p:sp>
      <p:sp>
        <p:nvSpPr>
          <p:cNvPr id="5" name="Google Shape;5742;p18">
            <a:extLst>
              <a:ext uri="{FF2B5EF4-FFF2-40B4-BE49-F238E27FC236}">
                <a16:creationId xmlns:a16="http://schemas.microsoft.com/office/drawing/2014/main" id="{01CF69A3-F9C3-C651-7F1E-BBB863063631}"/>
              </a:ext>
            </a:extLst>
          </p:cNvPr>
          <p:cNvSpPr txBox="1"/>
          <p:nvPr/>
        </p:nvSpPr>
        <p:spPr>
          <a:xfrm>
            <a:off x="5363800" y="1431987"/>
            <a:ext cx="1464400" cy="791200"/>
          </a:xfrm>
          <a:prstGeom prst="rect">
            <a:avLst/>
          </a:prstGeom>
          <a:noFill/>
          <a:ln>
            <a:noFill/>
          </a:ln>
        </p:spPr>
        <p:txBody>
          <a:bodyPr spcFirstLastPara="1" wrap="square" lIns="0" tIns="0" rIns="0" bIns="0" anchor="ctr" anchorCtr="0">
            <a:noAutofit/>
          </a:bodyPr>
          <a:lstStyle/>
          <a:p>
            <a:pPr algn="ctr">
              <a:buClr>
                <a:srgbClr val="000000"/>
              </a:buClr>
              <a:buFont typeface="Arial"/>
              <a:buNone/>
            </a:pPr>
            <a:r>
              <a:rPr lang="en-US" sz="4000" b="1" kern="0" dirty="0">
                <a:solidFill>
                  <a:schemeClr val="accent6">
                    <a:lumMod val="75000"/>
                  </a:schemeClr>
                </a:solidFill>
                <a:latin typeface="UTM Avo" panose="02040603050506020204" pitchFamily="18" charset="0"/>
                <a:cs typeface="Arial"/>
                <a:sym typeface="Arial"/>
              </a:rPr>
              <a:t>03</a:t>
            </a:r>
          </a:p>
        </p:txBody>
      </p:sp>
    </p:spTree>
    <p:extLst>
      <p:ext uri="{BB962C8B-B14F-4D97-AF65-F5344CB8AC3E}">
        <p14:creationId xmlns:p14="http://schemas.microsoft.com/office/powerpoint/2010/main" val="116540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763;p21">
            <a:extLst>
              <a:ext uri="{FF2B5EF4-FFF2-40B4-BE49-F238E27FC236}">
                <a16:creationId xmlns:a16="http://schemas.microsoft.com/office/drawing/2014/main" id="{4350CE68-72DF-0F89-8416-9F3B88ED2A86}"/>
              </a:ext>
            </a:extLst>
          </p:cNvPr>
          <p:cNvSpPr/>
          <p:nvPr/>
        </p:nvSpPr>
        <p:spPr>
          <a:xfrm>
            <a:off x="1094014" y="2135701"/>
            <a:ext cx="10003971" cy="1293299"/>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800" b="1" kern="0" dirty="0" err="1">
                <a:solidFill>
                  <a:schemeClr val="bg1"/>
                </a:solidFill>
                <a:latin typeface="UTM Avo" panose="02040603050506020204" pitchFamily="18" charset="0"/>
                <a:cs typeface="Arial"/>
                <a:sym typeface="Arial"/>
              </a:rPr>
              <a:t>Ôn</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tập</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lại</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các</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kiến</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thức</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đã</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học</a:t>
            </a:r>
            <a:endParaRPr lang="en-US" sz="2800" b="1" kern="0" dirty="0">
              <a:solidFill>
                <a:schemeClr val="bg1"/>
              </a:solidFill>
              <a:latin typeface="UTM Avo" panose="02040603050506020204" pitchFamily="18" charset="0"/>
              <a:cs typeface="Arial"/>
              <a:sym typeface="Arial"/>
            </a:endParaRPr>
          </a:p>
        </p:txBody>
      </p:sp>
      <p:sp>
        <p:nvSpPr>
          <p:cNvPr id="4" name="Google Shape;5764;p21">
            <a:extLst>
              <a:ext uri="{FF2B5EF4-FFF2-40B4-BE49-F238E27FC236}">
                <a16:creationId xmlns:a16="http://schemas.microsoft.com/office/drawing/2014/main" id="{C7F38E4B-E642-6924-211E-113B7344A0CE}"/>
              </a:ext>
            </a:extLst>
          </p:cNvPr>
          <p:cNvSpPr/>
          <p:nvPr/>
        </p:nvSpPr>
        <p:spPr>
          <a:xfrm>
            <a:off x="1094014" y="3562350"/>
            <a:ext cx="10003971" cy="1802783"/>
          </a:xfrm>
          <a:prstGeom prst="rect">
            <a:avLst/>
          </a:prstGeom>
          <a:solidFill>
            <a:srgbClr val="FFFFFF"/>
          </a:solidFill>
          <a:ln w="25400" cap="flat" cmpd="sng">
            <a:solidFill>
              <a:srgbClr val="256C8A"/>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800" b="1" kern="0" dirty="0" err="1">
                <a:solidFill>
                  <a:schemeClr val="bg1"/>
                </a:solidFill>
                <a:latin typeface="UTM Avo" panose="02040603050506020204" pitchFamily="18" charset="0"/>
                <a:cs typeface="Arial"/>
                <a:sym typeface="Arial"/>
              </a:rPr>
              <a:t>Chuẩn</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bị</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bài</a:t>
            </a:r>
            <a:r>
              <a:rPr lang="en-US" sz="2800" b="1" kern="0" dirty="0">
                <a:solidFill>
                  <a:schemeClr val="bg1"/>
                </a:solidFill>
                <a:latin typeface="UTM Avo" panose="02040603050506020204" pitchFamily="18" charset="0"/>
                <a:cs typeface="Arial"/>
                <a:sym typeface="Arial"/>
              </a:rPr>
              <a:t>: </a:t>
            </a:r>
          </a:p>
          <a:p>
            <a:pPr algn="ctr">
              <a:buClr>
                <a:srgbClr val="000000"/>
              </a:buClr>
              <a:buFont typeface="Arial"/>
              <a:buNone/>
            </a:pPr>
            <a:r>
              <a:rPr lang="en-US" sz="3200" i="1" kern="0" dirty="0" err="1">
                <a:solidFill>
                  <a:schemeClr val="bg1"/>
                </a:solidFill>
                <a:latin typeface="UTM Avo" panose="02040603050506020204" pitchFamily="18" charset="0"/>
                <a:cs typeface="Arial"/>
                <a:sym typeface="Arial"/>
              </a:rPr>
              <a:t>Luyện</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từ</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và</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câu</a:t>
            </a:r>
            <a:r>
              <a:rPr lang="en-US" sz="3200" i="1" kern="0" dirty="0">
                <a:solidFill>
                  <a:schemeClr val="bg1"/>
                </a:solidFill>
                <a:latin typeface="UTM Avo" panose="02040603050506020204" pitchFamily="18" charset="0"/>
                <a:cs typeface="Arial"/>
                <a:sym typeface="Arial"/>
              </a:rPr>
              <a:t>: </a:t>
            </a:r>
          </a:p>
          <a:p>
            <a:pPr algn="ctr">
              <a:buClr>
                <a:srgbClr val="000000"/>
              </a:buClr>
              <a:buFont typeface="Arial"/>
              <a:buNone/>
            </a:pPr>
            <a:r>
              <a:rPr lang="en-US" sz="3200" i="1" kern="0" dirty="0" err="1">
                <a:solidFill>
                  <a:schemeClr val="bg1"/>
                </a:solidFill>
                <a:latin typeface="UTM Avo" panose="02040603050506020204" pitchFamily="18" charset="0"/>
                <a:cs typeface="Arial"/>
                <a:sym typeface="Arial"/>
              </a:rPr>
              <a:t>Luyện</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tập</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về</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câu</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chủ</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đề</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của</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đoạn</a:t>
            </a:r>
            <a:r>
              <a:rPr lang="en-US" sz="3200" i="1" kern="0" dirty="0">
                <a:solidFill>
                  <a:schemeClr val="bg1"/>
                </a:solidFill>
                <a:latin typeface="UTM Avo" panose="02040603050506020204" pitchFamily="18" charset="0"/>
                <a:cs typeface="Arial"/>
                <a:sym typeface="Arial"/>
              </a:rPr>
              <a:t> </a:t>
            </a:r>
            <a:r>
              <a:rPr lang="en-US" sz="3200" i="1" kern="0" dirty="0" err="1">
                <a:solidFill>
                  <a:schemeClr val="bg1"/>
                </a:solidFill>
                <a:latin typeface="UTM Avo" panose="02040603050506020204" pitchFamily="18" charset="0"/>
                <a:cs typeface="Arial"/>
                <a:sym typeface="Arial"/>
              </a:rPr>
              <a:t>văn</a:t>
            </a:r>
            <a:endParaRPr lang="en-US" sz="3200" i="1"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13-Luyện từ và câu- Luyện tập về tính từ</Template>
  <TotalTime>147</TotalTime>
  <Words>983</Words>
  <Application>Microsoft Office PowerPoint</Application>
  <PresentationFormat>Widescreen</PresentationFormat>
  <Paragraphs>87</Paragraphs>
  <Slides>23</Slides>
  <Notes>6</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23</vt:i4>
      </vt:variant>
    </vt:vector>
  </HeadingPairs>
  <TitlesOfParts>
    <vt:vector size="34" baseType="lpstr">
      <vt:lpstr>Arial</vt:lpstr>
      <vt:lpstr>Courier New</vt:lpstr>
      <vt:lpstr>Hammersmith One</vt:lpstr>
      <vt:lpstr>Calibri Light</vt:lpstr>
      <vt:lpstr>UTM Avo</vt:lpstr>
      <vt:lpstr>Abel</vt:lpstr>
      <vt:lpstr>Calibri</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9</cp:revision>
  <dcterms:created xsi:type="dcterms:W3CDTF">2023-11-03T01:07:46Z</dcterms:created>
  <dcterms:modified xsi:type="dcterms:W3CDTF">2023-11-07T09:34:19Z</dcterms:modified>
</cp:coreProperties>
</file>