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6"/>
  </p:notesMasterIdLst>
  <p:sldIdLst>
    <p:sldId id="256" r:id="rId4"/>
    <p:sldId id="313" r:id="rId5"/>
    <p:sldId id="312" r:id="rId6"/>
    <p:sldId id="395" r:id="rId7"/>
    <p:sldId id="396" r:id="rId8"/>
    <p:sldId id="397" r:id="rId9"/>
    <p:sldId id="407" r:id="rId10"/>
    <p:sldId id="408" r:id="rId11"/>
    <p:sldId id="263" r:id="rId12"/>
    <p:sldId id="270" r:id="rId13"/>
    <p:sldId id="279" r:id="rId14"/>
    <p:sldId id="336"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UTM Avo" panose="02040603050506020204" pitchFamily="18" charset="0"/>
      <p:regular r:id="rId23"/>
      <p:bold r:id="rId24"/>
      <p:italic r:id="rId25"/>
      <p:boldItalic r:id="rId2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F6DE"/>
    <a:srgbClr val="306004"/>
    <a:srgbClr val="9EB40B"/>
    <a:srgbClr val="5F1F3E"/>
    <a:srgbClr val="333289"/>
    <a:srgbClr val="FFD944"/>
    <a:srgbClr val="310A0D"/>
    <a:srgbClr val="123C12"/>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54"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35/"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35/"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135/"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2.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18</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Ôn tập cuối học kì I: Tiết </a:t>
            </a:r>
            <a:r>
              <a:rPr lang="en-US" sz="5200" b="1" kern="0" dirty="0">
                <a:solidFill>
                  <a:srgbClr val="FF0000"/>
                </a:solidFill>
                <a:latin typeface="UTM Avo" panose="02040603050506020204" pitchFamily="18" charset="0"/>
                <a:cs typeface="Arial" panose="020B0604020202020204" pitchFamily="34" charset="0"/>
              </a:rPr>
              <a:t>5</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8E5C4B-7BC1-7255-F087-C487E87CDEC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0A323A89-230A-6D26-81BB-0D39A841CC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9B99EF1-E6CC-4715-A10F-5D35523E57B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Google Shape;387;g2987dde74c8_0_1344">
            <a:extLst>
              <a:ext uri="{FF2B5EF4-FFF2-40B4-BE49-F238E27FC236}">
                <a16:creationId xmlns:a16="http://schemas.microsoft.com/office/drawing/2014/main" id="{620DAB5E-420A-8BF2-8D0B-FF5A2A4088B4}"/>
              </a:ext>
            </a:extLst>
          </p:cNvPr>
          <p:cNvSpPr/>
          <p:nvPr/>
        </p:nvSpPr>
        <p:spPr>
          <a:xfrm>
            <a:off x="1828699" y="2098873"/>
            <a:ext cx="8823718" cy="3519964"/>
          </a:xfrm>
          <a:prstGeom prst="roundRect">
            <a:avLst>
              <a:gd name="adj" fmla="val 11871"/>
            </a:avLst>
          </a:prstGeom>
          <a:solidFill>
            <a:srgbClr val="C7D830"/>
          </a:solidFill>
          <a:ln>
            <a:noFill/>
          </a:ln>
          <a:effectLst>
            <a:outerShdw dist="38100" dir="2640000" algn="bl" rotWithShape="0">
              <a:srgbClr val="316007"/>
            </a:outerShdw>
          </a:effectLst>
        </p:spPr>
        <p:txBody>
          <a:bodyPr spcFirstLastPara="1" wrap="square" lIns="121900" tIns="121900" rIns="121900" bIns="121900"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Đố ai trên Bạch Đằng giang</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Làm cho cọc nhọn dọc ngang sáng ngời</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Phá quân Nam Hán tơi bời</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Gươm thần độc lập giữa trời vang lên?</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Wingdings" panose="05000000000000000000" pitchFamily="2" charset="2"/>
              </a:rPr>
              <a:t></a:t>
            </a:r>
            <a:r>
              <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Đáp án: </a:t>
            </a: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Ngô Quyền</a:t>
            </a:r>
          </a:p>
        </p:txBody>
      </p:sp>
      <p:grpSp>
        <p:nvGrpSpPr>
          <p:cNvPr id="106" name="Google Shape;390;g2987dde74c8_0_1344">
            <a:extLst>
              <a:ext uri="{FF2B5EF4-FFF2-40B4-BE49-F238E27FC236}">
                <a16:creationId xmlns:a16="http://schemas.microsoft.com/office/drawing/2014/main" id="{8C02CE21-2D98-8603-BCDF-9B8CC9FDFF38}"/>
              </a:ext>
            </a:extLst>
          </p:cNvPr>
          <p:cNvGrpSpPr/>
          <p:nvPr/>
        </p:nvGrpSpPr>
        <p:grpSpPr>
          <a:xfrm rot="10800000">
            <a:off x="397011" y="6237538"/>
            <a:ext cx="769705" cy="1043922"/>
            <a:chOff x="9134025" y="1374675"/>
            <a:chExt cx="577293" cy="782961"/>
          </a:xfrm>
        </p:grpSpPr>
        <p:sp>
          <p:nvSpPr>
            <p:cNvPr id="107" name="Google Shape;391;g2987dde74c8_0_1344">
              <a:extLst>
                <a:ext uri="{FF2B5EF4-FFF2-40B4-BE49-F238E27FC236}">
                  <a16:creationId xmlns:a16="http://schemas.microsoft.com/office/drawing/2014/main" id="{213A6282-AE1C-8633-D1CD-526DE387B6C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392;g2987dde74c8_0_1344">
              <a:extLst>
                <a:ext uri="{FF2B5EF4-FFF2-40B4-BE49-F238E27FC236}">
                  <a16:creationId xmlns:a16="http://schemas.microsoft.com/office/drawing/2014/main" id="{38ED5E7D-2C00-5D9F-FFC5-81B0A2C13E4A}"/>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393;g2987dde74c8_0_1344">
              <a:extLst>
                <a:ext uri="{FF2B5EF4-FFF2-40B4-BE49-F238E27FC236}">
                  <a16:creationId xmlns:a16="http://schemas.microsoft.com/office/drawing/2014/main" id="{7B5C9BF2-707A-172B-C6B6-2B47CC651360}"/>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0" name="Google Shape;394;g2987dde74c8_0_1344">
              <a:extLst>
                <a:ext uri="{FF2B5EF4-FFF2-40B4-BE49-F238E27FC236}">
                  <a16:creationId xmlns:a16="http://schemas.microsoft.com/office/drawing/2014/main" id="{AAB3D2DA-6A46-2294-3968-D45384EDA3B3}"/>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395;g2987dde74c8_0_1344">
              <a:extLst>
                <a:ext uri="{FF2B5EF4-FFF2-40B4-BE49-F238E27FC236}">
                  <a16:creationId xmlns:a16="http://schemas.microsoft.com/office/drawing/2014/main" id="{FCAD6503-5B98-79A7-575F-FEA5D37C7BB4}"/>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396;g2987dde74c8_0_1344">
              <a:extLst>
                <a:ext uri="{FF2B5EF4-FFF2-40B4-BE49-F238E27FC236}">
                  <a16:creationId xmlns:a16="http://schemas.microsoft.com/office/drawing/2014/main" id="{31D5071A-FC1E-F15D-2BFF-4F18C23037FE}"/>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3" name="Google Shape;397;g2987dde74c8_0_1344">
              <a:extLst>
                <a:ext uri="{FF2B5EF4-FFF2-40B4-BE49-F238E27FC236}">
                  <a16:creationId xmlns:a16="http://schemas.microsoft.com/office/drawing/2014/main" id="{ECDCFB0B-842B-064C-47C0-87BCD57D9C75}"/>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4" name="Google Shape;398;g2987dde74c8_0_1344">
              <a:extLst>
                <a:ext uri="{FF2B5EF4-FFF2-40B4-BE49-F238E27FC236}">
                  <a16:creationId xmlns:a16="http://schemas.microsoft.com/office/drawing/2014/main" id="{9957D0C2-8E8B-6F2E-28C8-B14690B0A080}"/>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399;g2987dde74c8_0_1344">
              <a:extLst>
                <a:ext uri="{FF2B5EF4-FFF2-40B4-BE49-F238E27FC236}">
                  <a16:creationId xmlns:a16="http://schemas.microsoft.com/office/drawing/2014/main" id="{90D08C56-D8A6-A1C0-1089-DE7D66FC3CBD}"/>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400;g2987dde74c8_0_1344">
              <a:extLst>
                <a:ext uri="{FF2B5EF4-FFF2-40B4-BE49-F238E27FC236}">
                  <a16:creationId xmlns:a16="http://schemas.microsoft.com/office/drawing/2014/main" id="{8D2D3695-E0DB-54BB-1078-AE7F9A26D733}"/>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7" name="Google Shape;401;g2987dde74c8_0_1344">
            <a:extLst>
              <a:ext uri="{FF2B5EF4-FFF2-40B4-BE49-F238E27FC236}">
                <a16:creationId xmlns:a16="http://schemas.microsoft.com/office/drawing/2014/main" id="{B3CE7111-45CC-DAC4-200F-391CB378505E}"/>
              </a:ext>
            </a:extLst>
          </p:cNvPr>
          <p:cNvGrpSpPr/>
          <p:nvPr/>
        </p:nvGrpSpPr>
        <p:grpSpPr>
          <a:xfrm flipH="1">
            <a:off x="274393" y="4567571"/>
            <a:ext cx="1378177" cy="1533558"/>
            <a:chOff x="9324540" y="1727622"/>
            <a:chExt cx="1033659" cy="1150197"/>
          </a:xfrm>
        </p:grpSpPr>
        <p:sp>
          <p:nvSpPr>
            <p:cNvPr id="118" name="Google Shape;402;g2987dde74c8_0_1344">
              <a:extLst>
                <a:ext uri="{FF2B5EF4-FFF2-40B4-BE49-F238E27FC236}">
                  <a16:creationId xmlns:a16="http://schemas.microsoft.com/office/drawing/2014/main" id="{557104F3-D91F-CC4D-F53C-9F2C8F41F698}"/>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9" name="Google Shape;403;g2987dde74c8_0_1344">
              <a:extLst>
                <a:ext uri="{FF2B5EF4-FFF2-40B4-BE49-F238E27FC236}">
                  <a16:creationId xmlns:a16="http://schemas.microsoft.com/office/drawing/2014/main" id="{CB96F09D-854B-D7E4-438A-B48E667A5E9A}"/>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0" name="Google Shape;404;g2987dde74c8_0_1344">
            <a:extLst>
              <a:ext uri="{FF2B5EF4-FFF2-40B4-BE49-F238E27FC236}">
                <a16:creationId xmlns:a16="http://schemas.microsoft.com/office/drawing/2014/main" id="{80EEED1D-14AB-A8C8-114A-C68C175C8F71}"/>
              </a:ext>
            </a:extLst>
          </p:cNvPr>
          <p:cNvGrpSpPr/>
          <p:nvPr/>
        </p:nvGrpSpPr>
        <p:grpSpPr>
          <a:xfrm rot="1126970" flipH="1">
            <a:off x="299425" y="5339635"/>
            <a:ext cx="1587830" cy="1277731"/>
            <a:chOff x="9356704" y="2227043"/>
            <a:chExt cx="1190899" cy="958320"/>
          </a:xfrm>
        </p:grpSpPr>
        <p:sp>
          <p:nvSpPr>
            <p:cNvPr id="121" name="Google Shape;405;g2987dde74c8_0_1344">
              <a:extLst>
                <a:ext uri="{FF2B5EF4-FFF2-40B4-BE49-F238E27FC236}">
                  <a16:creationId xmlns:a16="http://schemas.microsoft.com/office/drawing/2014/main" id="{E084E46D-39B1-46A8-C279-246742F05D5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2" name="Google Shape;406;g2987dde74c8_0_1344">
              <a:extLst>
                <a:ext uri="{FF2B5EF4-FFF2-40B4-BE49-F238E27FC236}">
                  <a16:creationId xmlns:a16="http://schemas.microsoft.com/office/drawing/2014/main" id="{EA22F080-5639-17D8-E0D3-CDC61FB90CBF}"/>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3" name="Google Shape;407;g2987dde74c8_0_1344">
            <a:extLst>
              <a:ext uri="{FF2B5EF4-FFF2-40B4-BE49-F238E27FC236}">
                <a16:creationId xmlns:a16="http://schemas.microsoft.com/office/drawing/2014/main" id="{A1868490-6E1A-80B0-20E3-2B4B387BAB22}"/>
              </a:ext>
            </a:extLst>
          </p:cNvPr>
          <p:cNvGrpSpPr/>
          <p:nvPr/>
        </p:nvGrpSpPr>
        <p:grpSpPr>
          <a:xfrm rot="2128184">
            <a:off x="10697980" y="4872426"/>
            <a:ext cx="1230261" cy="491214"/>
            <a:chOff x="9139530" y="2444589"/>
            <a:chExt cx="922692" cy="368410"/>
          </a:xfrm>
        </p:grpSpPr>
        <p:sp>
          <p:nvSpPr>
            <p:cNvPr id="124" name="Google Shape;408;g2987dde74c8_0_1344">
              <a:extLst>
                <a:ext uri="{FF2B5EF4-FFF2-40B4-BE49-F238E27FC236}">
                  <a16:creationId xmlns:a16="http://schemas.microsoft.com/office/drawing/2014/main" id="{7D0F623F-4A1D-A939-58B7-15A996F9C063}"/>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409;g2987dde74c8_0_1344">
              <a:extLst>
                <a:ext uri="{FF2B5EF4-FFF2-40B4-BE49-F238E27FC236}">
                  <a16:creationId xmlns:a16="http://schemas.microsoft.com/office/drawing/2014/main" id="{0A9E2658-0C8F-1795-D5AE-758B8EBB7141}"/>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410;g2987dde74c8_0_1344">
              <a:extLst>
                <a:ext uri="{FF2B5EF4-FFF2-40B4-BE49-F238E27FC236}">
                  <a16:creationId xmlns:a16="http://schemas.microsoft.com/office/drawing/2014/main" id="{E6F0E933-6C2C-91FE-2D7E-8A28BA869290}"/>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411;g2987dde74c8_0_1344">
              <a:extLst>
                <a:ext uri="{FF2B5EF4-FFF2-40B4-BE49-F238E27FC236}">
                  <a16:creationId xmlns:a16="http://schemas.microsoft.com/office/drawing/2014/main" id="{C5977665-07E9-73A9-D874-438CD6D2921C}"/>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412;g2987dde74c8_0_1344">
              <a:extLst>
                <a:ext uri="{FF2B5EF4-FFF2-40B4-BE49-F238E27FC236}">
                  <a16:creationId xmlns:a16="http://schemas.microsoft.com/office/drawing/2014/main" id="{F938BE26-E134-2E2C-2B11-9FFD0FC1C0C9}"/>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413;g2987dde74c8_0_1344">
              <a:extLst>
                <a:ext uri="{FF2B5EF4-FFF2-40B4-BE49-F238E27FC236}">
                  <a16:creationId xmlns:a16="http://schemas.microsoft.com/office/drawing/2014/main" id="{5DE86593-9935-0219-EEDD-40A2C4513AEE}"/>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414;g2987dde74c8_0_1344">
              <a:extLst>
                <a:ext uri="{FF2B5EF4-FFF2-40B4-BE49-F238E27FC236}">
                  <a16:creationId xmlns:a16="http://schemas.microsoft.com/office/drawing/2014/main" id="{9E4308A3-6EDE-2A11-0238-6AF447F4ECC6}"/>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415;g2987dde74c8_0_1344">
              <a:extLst>
                <a:ext uri="{FF2B5EF4-FFF2-40B4-BE49-F238E27FC236}">
                  <a16:creationId xmlns:a16="http://schemas.microsoft.com/office/drawing/2014/main" id="{99A74498-AA4F-16AA-3906-8803E3B721FB}"/>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416;g2987dde74c8_0_1344">
              <a:extLst>
                <a:ext uri="{FF2B5EF4-FFF2-40B4-BE49-F238E27FC236}">
                  <a16:creationId xmlns:a16="http://schemas.microsoft.com/office/drawing/2014/main" id="{97A05E47-6911-5713-D84F-12BB9F0BD7B3}"/>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417;g2987dde74c8_0_1344">
              <a:extLst>
                <a:ext uri="{FF2B5EF4-FFF2-40B4-BE49-F238E27FC236}">
                  <a16:creationId xmlns:a16="http://schemas.microsoft.com/office/drawing/2014/main" id="{BA251F3F-3306-2752-85C7-6B27552B0A3E}"/>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4" name="Google Shape;418;g2987dde74c8_0_1344">
            <a:extLst>
              <a:ext uri="{FF2B5EF4-FFF2-40B4-BE49-F238E27FC236}">
                <a16:creationId xmlns:a16="http://schemas.microsoft.com/office/drawing/2014/main" id="{584CADC7-EEC1-C610-30C2-C4214B7D2081}"/>
              </a:ext>
            </a:extLst>
          </p:cNvPr>
          <p:cNvGrpSpPr/>
          <p:nvPr/>
        </p:nvGrpSpPr>
        <p:grpSpPr>
          <a:xfrm>
            <a:off x="10294335" y="5110724"/>
            <a:ext cx="1378177" cy="1533558"/>
            <a:chOff x="9324540" y="1727622"/>
            <a:chExt cx="1033659" cy="1150197"/>
          </a:xfrm>
        </p:grpSpPr>
        <p:sp>
          <p:nvSpPr>
            <p:cNvPr id="135" name="Google Shape;419;g2987dde74c8_0_1344">
              <a:extLst>
                <a:ext uri="{FF2B5EF4-FFF2-40B4-BE49-F238E27FC236}">
                  <a16:creationId xmlns:a16="http://schemas.microsoft.com/office/drawing/2014/main" id="{165F76AC-E9C7-3849-923C-5CAAD15A5BC6}"/>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420;g2987dde74c8_0_1344">
              <a:extLst>
                <a:ext uri="{FF2B5EF4-FFF2-40B4-BE49-F238E27FC236}">
                  <a16:creationId xmlns:a16="http://schemas.microsoft.com/office/drawing/2014/main" id="{8285AC16-A6D8-FAAA-AB78-166D73E59567}"/>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7" name="Google Shape;421;g2987dde74c8_0_1344">
            <a:extLst>
              <a:ext uri="{FF2B5EF4-FFF2-40B4-BE49-F238E27FC236}">
                <a16:creationId xmlns:a16="http://schemas.microsoft.com/office/drawing/2014/main" id="{18EEFEA1-7DA9-2422-4BD6-AFA0898F75EE}"/>
              </a:ext>
            </a:extLst>
          </p:cNvPr>
          <p:cNvGrpSpPr/>
          <p:nvPr/>
        </p:nvGrpSpPr>
        <p:grpSpPr>
          <a:xfrm rot="-2700000">
            <a:off x="10337423" y="5776752"/>
            <a:ext cx="1587850" cy="1277747"/>
            <a:chOff x="9356704" y="2227043"/>
            <a:chExt cx="1190899" cy="958320"/>
          </a:xfrm>
        </p:grpSpPr>
        <p:sp>
          <p:nvSpPr>
            <p:cNvPr id="138" name="Google Shape;422;g2987dde74c8_0_1344">
              <a:extLst>
                <a:ext uri="{FF2B5EF4-FFF2-40B4-BE49-F238E27FC236}">
                  <a16:creationId xmlns:a16="http://schemas.microsoft.com/office/drawing/2014/main" id="{D23380FD-02C8-1BAA-642F-692EAA7CF371}"/>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423;g2987dde74c8_0_1344">
              <a:extLst>
                <a:ext uri="{FF2B5EF4-FFF2-40B4-BE49-F238E27FC236}">
                  <a16:creationId xmlns:a16="http://schemas.microsoft.com/office/drawing/2014/main" id="{90119D9E-B7CD-D9B0-6387-74C91D931CF9}"/>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500"/>
                                        <p:tgtEl>
                                          <p:spTgt spid="10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5">
                                            <p:txEl>
                                              <p:pRg st="1" end="1"/>
                                            </p:txEl>
                                          </p:spTgt>
                                        </p:tgtEl>
                                        <p:attrNameLst>
                                          <p:attrName>style.visibility</p:attrName>
                                        </p:attrNameLst>
                                      </p:cBhvr>
                                      <p:to>
                                        <p:strVal val="visible"/>
                                      </p:to>
                                    </p:set>
                                    <p:animEffect transition="in" filter="fade">
                                      <p:cBhvr>
                                        <p:cTn id="10" dur="500"/>
                                        <p:tgtEl>
                                          <p:spTgt spid="10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5">
                                            <p:txEl>
                                              <p:pRg st="2" end="2"/>
                                            </p:txEl>
                                          </p:spTgt>
                                        </p:tgtEl>
                                        <p:attrNameLst>
                                          <p:attrName>style.visibility</p:attrName>
                                        </p:attrNameLst>
                                      </p:cBhvr>
                                      <p:to>
                                        <p:strVal val="visible"/>
                                      </p:to>
                                    </p:set>
                                    <p:animEffect transition="in" filter="fade">
                                      <p:cBhvr>
                                        <p:cTn id="13" dur="500"/>
                                        <p:tgtEl>
                                          <p:spTgt spid="10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5">
                                            <p:txEl>
                                              <p:pRg st="3" end="3"/>
                                            </p:txEl>
                                          </p:spTgt>
                                        </p:tgtEl>
                                        <p:attrNameLst>
                                          <p:attrName>style.visibility</p:attrName>
                                        </p:attrNameLst>
                                      </p:cBhvr>
                                      <p:to>
                                        <p:strVal val="visible"/>
                                      </p:to>
                                    </p:set>
                                    <p:animEffect transition="in" filter="fade">
                                      <p:cBhvr>
                                        <p:cTn id="16" dur="500"/>
                                        <p:tgtEl>
                                          <p:spTgt spid="10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5">
                                            <p:txEl>
                                              <p:pRg st="4" end="4"/>
                                            </p:txEl>
                                          </p:spTgt>
                                        </p:tgtEl>
                                        <p:attrNameLst>
                                          <p:attrName>style.visibility</p:attrName>
                                        </p:attrNameLst>
                                      </p:cBhvr>
                                      <p:to>
                                        <p:strVal val="visible"/>
                                      </p:to>
                                    </p:set>
                                    <p:animEffect transition="in" filter="fade">
                                      <p:cBhvr>
                                        <p:cTn id="21" dur="500"/>
                                        <p:tgtEl>
                                          <p:spTgt spid="10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9AF7BEF-476C-29D4-FD88-14286C761E5E}"/>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FFA32D05-9349-97FF-6D0E-77DEB1259D6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16B1457-BE71-68A5-1A81-ACD8FD53ADE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631;g2987dde74c8_0_0">
            <a:extLst>
              <a:ext uri="{FF2B5EF4-FFF2-40B4-BE49-F238E27FC236}">
                <a16:creationId xmlns:a16="http://schemas.microsoft.com/office/drawing/2014/main" id="{19AA49A9-B983-8389-1021-B9F082C275F9}"/>
              </a:ext>
            </a:extLst>
          </p:cNvPr>
          <p:cNvSpPr/>
          <p:nvPr/>
        </p:nvSpPr>
        <p:spPr>
          <a:xfrm>
            <a:off x="673100" y="1739508"/>
            <a:ext cx="10845800"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1:</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Đánh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giá</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kĩ</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năng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thành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tiếng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thuộc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lòng</a:t>
            </a:r>
            <a:endPar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7" name="Google Shape;633;g2987dde74c8_0_0">
            <a:extLst>
              <a:ext uri="{FF2B5EF4-FFF2-40B4-BE49-F238E27FC236}">
                <a16:creationId xmlns:a16="http://schemas.microsoft.com/office/drawing/2014/main" id="{B41BF04A-45D1-1D4A-670E-0FAC473B56F4}"/>
              </a:ext>
            </a:extLst>
          </p:cNvPr>
          <p:cNvSpPr/>
          <p:nvPr/>
        </p:nvSpPr>
        <p:spPr>
          <a:xfrm>
            <a:off x="6240016" y="48517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bài đọc</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en-US" sz="2400" b="1" kern="0" dirty="0">
                <a:solidFill>
                  <a:srgbClr val="000000"/>
                </a:solidFill>
                <a:latin typeface="UTM Avo" panose="02040603050506020204" pitchFamily="18" charset="0"/>
                <a:cs typeface="Arial"/>
                <a:sym typeface="Arial"/>
              </a:rPr>
              <a:t>“</a:t>
            </a:r>
            <a:r>
              <a:rPr lang="vi-VN" sz="2400" b="1" kern="0" dirty="0">
                <a:solidFill>
                  <a:srgbClr val="000000"/>
                </a:solidFill>
                <a:latin typeface="UTM Avo" panose="02040603050506020204" pitchFamily="18" charset="0"/>
                <a:cs typeface="Arial"/>
                <a:sym typeface="Arial"/>
              </a:rPr>
              <a:t>Chọn đường</a:t>
            </a:r>
            <a:r>
              <a:rPr lang="en-US" sz="2400" b="1" kern="0" dirty="0">
                <a:solidFill>
                  <a:srgbClr val="000000"/>
                </a:solidFill>
                <a:latin typeface="UTM Avo" panose="02040603050506020204" pitchFamily="18" charset="0"/>
                <a:cs typeface="Arial"/>
                <a:sym typeface="Arial"/>
              </a:rPr>
              <a:t>”</a:t>
            </a:r>
            <a:endParaRPr lang="vi-VN" sz="2400" b="1" kern="0" dirty="0">
              <a:solidFill>
                <a:srgbClr val="000000"/>
              </a:solidFill>
              <a:latin typeface="UTM Avo" panose="02040603050506020204" pitchFamily="18" charset="0"/>
              <a:cs typeface="Arial"/>
              <a:sym typeface="Arial"/>
            </a:endParaRPr>
          </a:p>
        </p:txBody>
      </p:sp>
      <p:sp>
        <p:nvSpPr>
          <p:cNvPr id="8" name="Google Shape;634;g2987dde74c8_0_0">
            <a:extLst>
              <a:ext uri="{FF2B5EF4-FFF2-40B4-BE49-F238E27FC236}">
                <a16:creationId xmlns:a16="http://schemas.microsoft.com/office/drawing/2014/main" id="{2400795D-69B0-8D5D-7912-D3B983E70B9C}"/>
              </a:ext>
            </a:extLst>
          </p:cNvPr>
          <p:cNvSpPr/>
          <p:nvPr/>
        </p:nvSpPr>
        <p:spPr>
          <a:xfrm>
            <a:off x="1487424" y="48517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thuộc khổ thơ cuối trong bài thơ</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en-US" sz="2400" b="1" kern="0" dirty="0">
                <a:solidFill>
                  <a:srgbClr val="000000"/>
                </a:solidFill>
                <a:latin typeface="UTM Avo" panose="02040603050506020204" pitchFamily="18" charset="0"/>
                <a:cs typeface="Arial"/>
                <a:sym typeface="Arial"/>
              </a:rPr>
              <a:t>“</a:t>
            </a:r>
            <a:r>
              <a:rPr lang="vi-VN" sz="2400" b="1" kern="0" dirty="0">
                <a:solidFill>
                  <a:srgbClr val="000000"/>
                </a:solidFill>
                <a:latin typeface="UTM Avo" panose="02040603050506020204" pitchFamily="18" charset="0"/>
                <a:cs typeface="Arial"/>
                <a:sym typeface="Arial"/>
              </a:rPr>
              <a:t>Buổi sáng đi học</a:t>
            </a:r>
            <a:r>
              <a:rPr lang="en-US" sz="2400" b="1" kern="0" dirty="0">
                <a:solidFill>
                  <a:srgbClr val="000000"/>
                </a:solidFill>
                <a:latin typeface="UTM Avo" panose="02040603050506020204" pitchFamily="18" charset="0"/>
                <a:cs typeface="Arial"/>
                <a:sym typeface="Arial"/>
              </a:rPr>
              <a:t>”</a:t>
            </a:r>
            <a:endParaRPr lang="vi-VN" sz="2400" b="1" kern="0" dirty="0">
              <a:solidFill>
                <a:srgbClr val="000000"/>
              </a:solidFill>
              <a:latin typeface="UTM Avo" panose="02040603050506020204" pitchFamily="18" charset="0"/>
              <a:cs typeface="Arial"/>
              <a:sym typeface="Arial"/>
            </a:endParaRPr>
          </a:p>
        </p:txBody>
      </p:sp>
      <p:sp>
        <p:nvSpPr>
          <p:cNvPr id="9" name="Google Shape;635;g2987dde74c8_0_0">
            <a:extLst>
              <a:ext uri="{FF2B5EF4-FFF2-40B4-BE49-F238E27FC236}">
                <a16:creationId xmlns:a16="http://schemas.microsoft.com/office/drawing/2014/main" id="{C1D51D36-0E43-BA03-B24D-4F9FED297CC6}"/>
              </a:ext>
            </a:extLst>
          </p:cNvPr>
          <p:cNvSpPr/>
          <p:nvPr/>
        </p:nvSpPr>
        <p:spPr>
          <a:xfrm>
            <a:off x="6240016" y="28596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bài đọc</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en-US" sz="2400" b="1" kern="0" dirty="0">
                <a:solidFill>
                  <a:srgbClr val="000000"/>
                </a:solidFill>
                <a:latin typeface="UTM Avo" panose="02040603050506020204" pitchFamily="18" charset="0"/>
                <a:cs typeface="Arial"/>
                <a:sym typeface="Arial"/>
              </a:rPr>
              <a:t>“</a:t>
            </a:r>
            <a:r>
              <a:rPr lang="vi-VN" sz="2400" b="1" kern="0" dirty="0">
                <a:solidFill>
                  <a:srgbClr val="000000"/>
                </a:solidFill>
                <a:latin typeface="UTM Avo" panose="02040603050506020204" pitchFamily="18" charset="0"/>
                <a:cs typeface="Arial"/>
                <a:sym typeface="Arial"/>
              </a:rPr>
              <a:t>Để học tập tốt</a:t>
            </a:r>
            <a:r>
              <a:rPr lang="en-US" sz="2400" b="1" kern="0" dirty="0">
                <a:solidFill>
                  <a:srgbClr val="000000"/>
                </a:solidFill>
                <a:latin typeface="UTM Avo" panose="02040603050506020204" pitchFamily="18" charset="0"/>
                <a:cs typeface="Arial"/>
                <a:sym typeface="Arial"/>
              </a:rPr>
              <a:t>”</a:t>
            </a:r>
            <a:endParaRPr lang="vi-VN" sz="2400" b="1" kern="0" dirty="0">
              <a:solidFill>
                <a:srgbClr val="000000"/>
              </a:solidFill>
              <a:latin typeface="UTM Avo" panose="02040603050506020204" pitchFamily="18" charset="0"/>
              <a:cs typeface="Arial"/>
              <a:sym typeface="Arial"/>
            </a:endParaRPr>
          </a:p>
        </p:txBody>
      </p:sp>
      <p:sp>
        <p:nvSpPr>
          <p:cNvPr id="10" name="Google Shape;636;g2987dde74c8_0_0">
            <a:extLst>
              <a:ext uri="{FF2B5EF4-FFF2-40B4-BE49-F238E27FC236}">
                <a16:creationId xmlns:a16="http://schemas.microsoft.com/office/drawing/2014/main" id="{A245639E-1F40-E2EB-77D6-96ED22350CCD}"/>
              </a:ext>
            </a:extLst>
          </p:cNvPr>
          <p:cNvSpPr/>
          <p:nvPr/>
        </p:nvSpPr>
        <p:spPr>
          <a:xfrm>
            <a:off x="1487424" y="28596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thuộc khổ thơ 3 và 4 trong bài thơ</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en-US" sz="2400" b="1" kern="0" dirty="0">
                <a:solidFill>
                  <a:srgbClr val="000000"/>
                </a:solidFill>
                <a:latin typeface="UTM Avo" panose="02040603050506020204" pitchFamily="18" charset="0"/>
                <a:cs typeface="Arial"/>
                <a:sym typeface="Arial"/>
              </a:rPr>
              <a:t>“</a:t>
            </a:r>
            <a:r>
              <a:rPr lang="vi-VN" sz="2400" b="1" kern="0" dirty="0">
                <a:solidFill>
                  <a:srgbClr val="000000"/>
                </a:solidFill>
                <a:latin typeface="UTM Avo" panose="02040603050506020204" pitchFamily="18" charset="0"/>
                <a:cs typeface="Arial"/>
                <a:sym typeface="Arial"/>
              </a:rPr>
              <a:t>Buổi sáng đi học</a:t>
            </a:r>
            <a:r>
              <a:rPr lang="en-US" sz="2400" b="1" kern="0" dirty="0">
                <a:solidFill>
                  <a:srgbClr val="000000"/>
                </a:solidFill>
                <a:latin typeface="UTM Avo" panose="02040603050506020204" pitchFamily="18" charset="0"/>
                <a:cs typeface="Arial"/>
                <a:sym typeface="Arial"/>
              </a:rPr>
              <a:t>”</a:t>
            </a:r>
            <a:endParaRPr lang="vi-VN" sz="2400" b="1" kern="0" dirty="0">
              <a:solidFill>
                <a:srgbClr val="000000"/>
              </a:solidFill>
              <a:latin typeface="UTM Avo" panose="02040603050506020204" pitchFamily="18" charset="0"/>
              <a:cs typeface="Arial"/>
              <a:sym typeface="Arial"/>
            </a:endParaRPr>
          </a:p>
        </p:txBody>
      </p:sp>
      <p:sp>
        <p:nvSpPr>
          <p:cNvPr id="11" name="4">
            <a:extLst>
              <a:ext uri="{FF2B5EF4-FFF2-40B4-BE49-F238E27FC236}">
                <a16:creationId xmlns:a16="http://schemas.microsoft.com/office/drawing/2014/main" id="{82A60167-6348-57F0-1B49-B53068E32230}"/>
              </a:ext>
            </a:extLst>
          </p:cNvPr>
          <p:cNvSpPr/>
          <p:nvPr/>
        </p:nvSpPr>
        <p:spPr>
          <a:xfrm>
            <a:off x="6240016" y="4851792"/>
            <a:ext cx="4608576" cy="1856232"/>
          </a:xfrm>
          <a:prstGeom prst="rect">
            <a:avLst/>
          </a:prstGeom>
          <a:solidFill>
            <a:srgbClr val="6EAF99"/>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4</a:t>
            </a:r>
            <a:endParaRPr sz="3600" b="1" kern="0" dirty="0">
              <a:latin typeface="UTM Avo" panose="02040603050506020204" pitchFamily="18" charset="0"/>
              <a:cs typeface="Arial"/>
              <a:sym typeface="Arial"/>
            </a:endParaRPr>
          </a:p>
        </p:txBody>
      </p:sp>
      <p:sp>
        <p:nvSpPr>
          <p:cNvPr id="12" name="3">
            <a:extLst>
              <a:ext uri="{FF2B5EF4-FFF2-40B4-BE49-F238E27FC236}">
                <a16:creationId xmlns:a16="http://schemas.microsoft.com/office/drawing/2014/main" id="{0AC15CEB-C443-3A57-007C-50053DFDF67F}"/>
              </a:ext>
            </a:extLst>
          </p:cNvPr>
          <p:cNvSpPr/>
          <p:nvPr/>
        </p:nvSpPr>
        <p:spPr>
          <a:xfrm>
            <a:off x="1487424" y="4851792"/>
            <a:ext cx="4608576" cy="1856232"/>
          </a:xfrm>
          <a:prstGeom prst="rect">
            <a:avLst/>
          </a:prstGeom>
          <a:solidFill>
            <a:srgbClr val="E68B86"/>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3</a:t>
            </a:r>
            <a:endParaRPr sz="3600" b="1" kern="0" dirty="0">
              <a:latin typeface="UTM Avo" panose="02040603050506020204" pitchFamily="18" charset="0"/>
              <a:cs typeface="Arial"/>
              <a:sym typeface="Arial"/>
            </a:endParaRPr>
          </a:p>
        </p:txBody>
      </p:sp>
      <p:sp>
        <p:nvSpPr>
          <p:cNvPr id="13" name="2">
            <a:extLst>
              <a:ext uri="{FF2B5EF4-FFF2-40B4-BE49-F238E27FC236}">
                <a16:creationId xmlns:a16="http://schemas.microsoft.com/office/drawing/2014/main" id="{0456879F-3E1F-F629-2C0A-05AE7B8553B2}"/>
              </a:ext>
            </a:extLst>
          </p:cNvPr>
          <p:cNvSpPr/>
          <p:nvPr/>
        </p:nvSpPr>
        <p:spPr>
          <a:xfrm>
            <a:off x="6240016" y="2859692"/>
            <a:ext cx="4608576" cy="1856232"/>
          </a:xfrm>
          <a:prstGeom prst="rect">
            <a:avLst/>
          </a:prstGeom>
          <a:solidFill>
            <a:srgbClr val="9DAADF"/>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2</a:t>
            </a:r>
            <a:endParaRPr sz="3600" b="1" kern="0" dirty="0">
              <a:latin typeface="UTM Avo" panose="02040603050506020204" pitchFamily="18" charset="0"/>
              <a:cs typeface="Arial"/>
              <a:sym typeface="Arial"/>
            </a:endParaRPr>
          </a:p>
        </p:txBody>
      </p:sp>
      <p:sp>
        <p:nvSpPr>
          <p:cNvPr id="14" name="1">
            <a:extLst>
              <a:ext uri="{FF2B5EF4-FFF2-40B4-BE49-F238E27FC236}">
                <a16:creationId xmlns:a16="http://schemas.microsoft.com/office/drawing/2014/main" id="{43EA28E0-F57E-2968-CE76-B222F6F1D687}"/>
              </a:ext>
            </a:extLst>
          </p:cNvPr>
          <p:cNvSpPr/>
          <p:nvPr/>
        </p:nvSpPr>
        <p:spPr>
          <a:xfrm>
            <a:off x="1559432" y="2859692"/>
            <a:ext cx="4608576" cy="1856232"/>
          </a:xfrm>
          <a:prstGeom prst="rect">
            <a:avLst/>
          </a:prstGeom>
          <a:solidFill>
            <a:srgbClr val="EDBF74"/>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1</a:t>
            </a:r>
            <a:endParaRPr sz="3600" b="1" kern="0" dirty="0">
              <a:latin typeface="UTM Avo" panose="02040603050506020204" pitchFamily="18" charset="0"/>
              <a:cs typeface="Arial"/>
              <a:sym typeface="Arial"/>
            </a:endParaRPr>
          </a:p>
        </p:txBody>
      </p:sp>
    </p:spTree>
    <p:extLst>
      <p:ext uri="{BB962C8B-B14F-4D97-AF65-F5344CB8AC3E}">
        <p14:creationId xmlns:p14="http://schemas.microsoft.com/office/powerpoint/2010/main" val="357226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12"/>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52" restart="whenNotActive" fill="hold" evtFilter="cancelBubble" nodeType="interactiveSeq">
                <p:stCondLst>
                  <p:cond evt="onClick" delay="0">
                    <p:tgtEl>
                      <p:spTgt spid="11"/>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6E34DE-DB80-E7CA-7DF4-36475EA2F3CB}"/>
              </a:ext>
            </a:extLst>
          </p:cNvPr>
          <p:cNvSpPr/>
          <p:nvPr/>
        </p:nvSpPr>
        <p:spPr>
          <a:xfrm>
            <a:off x="0" y="5360276"/>
            <a:ext cx="12192000" cy="1497724"/>
          </a:xfrm>
          <a:prstGeom prst="rect">
            <a:avLst/>
          </a:prstGeom>
          <a:solidFill>
            <a:srgbClr val="FFFAF7"/>
          </a:solidFill>
          <a:ln>
            <a:solidFill>
              <a:srgbClr val="FFFAF7"/>
            </a:solid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8" name="Google Shape;631;g2987dde74c8_0_0">
            <a:extLst>
              <a:ext uri="{FF2B5EF4-FFF2-40B4-BE49-F238E27FC236}">
                <a16:creationId xmlns:a16="http://schemas.microsoft.com/office/drawing/2014/main" id="{9A5CA5B1-B101-15B0-B042-7A7A09B0E931}"/>
              </a:ext>
            </a:extLst>
          </p:cNvPr>
          <p:cNvSpPr/>
          <p:nvPr/>
        </p:nvSpPr>
        <p:spPr>
          <a:xfrm>
            <a:off x="3671571" y="1640628"/>
            <a:ext cx="5230382"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từ</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2" name="Google Shape;1130;p6">
            <a:extLst>
              <a:ext uri="{FF2B5EF4-FFF2-40B4-BE49-F238E27FC236}">
                <a16:creationId xmlns:a16="http://schemas.microsoft.com/office/drawing/2014/main" id="{859CC4F7-8A19-83A0-1F5E-FC8481A64D0D}"/>
              </a:ext>
            </a:extLst>
          </p:cNvPr>
          <p:cNvSpPr/>
          <p:nvPr/>
        </p:nvSpPr>
        <p:spPr>
          <a:xfrm>
            <a:off x="259971" y="2543486"/>
            <a:ext cx="7296967" cy="553957"/>
          </a:xfrm>
          <a:prstGeom prst="rect">
            <a:avLst/>
          </a:prstGeom>
          <a:noFill/>
          <a:ln>
            <a:noFill/>
          </a:ln>
        </p:spPr>
        <p:txBody>
          <a:bodyPr spcFirstLastPara="1" wrap="square" lIns="91425" tIns="45700" rIns="91425" bIns="45700" anchor="t" anchorCtr="0">
            <a:spAutoFit/>
          </a:bodyPr>
          <a:lstStyle/>
          <a:p>
            <a:pP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1. Xác định chủ ngữ của các câu dưới đây:</a:t>
            </a:r>
          </a:p>
        </p:txBody>
      </p:sp>
      <p:sp>
        <p:nvSpPr>
          <p:cNvPr id="4" name="Google Shape;1117;p5">
            <a:extLst>
              <a:ext uri="{FF2B5EF4-FFF2-40B4-BE49-F238E27FC236}">
                <a16:creationId xmlns:a16="http://schemas.microsoft.com/office/drawing/2014/main" id="{A31203D8-BB3E-57E7-96E4-DE100FDAF8E0}"/>
              </a:ext>
            </a:extLst>
          </p:cNvPr>
          <p:cNvSpPr/>
          <p:nvPr/>
        </p:nvSpPr>
        <p:spPr>
          <a:xfrm>
            <a:off x="1236858" y="3049442"/>
            <a:ext cx="9718278" cy="1015622"/>
          </a:xfrm>
          <a:prstGeom prst="rect">
            <a:avLst/>
          </a:prstGeom>
          <a:noFill/>
          <a:ln>
            <a:noFill/>
          </a:ln>
        </p:spPr>
        <p:txBody>
          <a:bodyPr spcFirstLastPara="1" wrap="square" lIns="91425" tIns="45700" rIns="91425" bIns="45700" anchor="t" anchorCtr="0">
            <a:spAutoFit/>
          </a:bodyPr>
          <a:lstStyle/>
          <a:p>
            <a:pP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a) Người phụ nữ ấy là bà Nguyễn Thị Duệ. </a:t>
            </a:r>
          </a:p>
          <a:p>
            <a:pP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b) Thuận quét luôn nửa sân bên kia. Cả mảnh sân sạch bong.</a:t>
            </a:r>
          </a:p>
        </p:txBody>
      </p:sp>
      <p:sp>
        <p:nvSpPr>
          <p:cNvPr id="5" name="Google Shape;1118;p5">
            <a:extLst>
              <a:ext uri="{FF2B5EF4-FFF2-40B4-BE49-F238E27FC236}">
                <a16:creationId xmlns:a16="http://schemas.microsoft.com/office/drawing/2014/main" id="{C5C32FAE-0E13-B733-68A8-C82F68A77C5E}"/>
              </a:ext>
            </a:extLst>
          </p:cNvPr>
          <p:cNvSpPr/>
          <p:nvPr/>
        </p:nvSpPr>
        <p:spPr>
          <a:xfrm>
            <a:off x="1356081" y="4017063"/>
            <a:ext cx="9599056" cy="2400617"/>
          </a:xfrm>
          <a:prstGeom prst="rect">
            <a:avLst/>
          </a:prstGeom>
          <a:noFill/>
          <a:ln>
            <a:noFill/>
          </a:ln>
        </p:spPr>
        <p:txBody>
          <a:bodyPr spcFirstLastPara="1" wrap="square" lIns="91425" tIns="45700" rIns="91425" bIns="45700" anchor="t" anchorCtr="0">
            <a:spAutoFit/>
          </a:bodyPr>
          <a:lstStyle/>
          <a:p>
            <a:pPr algn="ctr">
              <a:lnSpc>
                <a:spcPct val="125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Đáp án:</a:t>
            </a:r>
          </a:p>
          <a:p>
            <a:pPr>
              <a:lnSpc>
                <a:spcPct val="125000"/>
              </a:lnSpc>
              <a:buClr>
                <a:srgbClr val="000000"/>
              </a:buClr>
              <a:buFont typeface="Arial"/>
              <a:buNone/>
            </a:pPr>
            <a:r>
              <a:rPr lang="en-US" sz="2400" kern="0" dirty="0">
                <a:solidFill>
                  <a:schemeClr val="bg1"/>
                </a:solidFill>
                <a:latin typeface="UTM Avo" panose="02040603050506020204" pitchFamily="18" charset="0"/>
                <a:cs typeface="Arial"/>
                <a:sym typeface="Arial"/>
              </a:rPr>
              <a:t>a) </a:t>
            </a:r>
            <a:r>
              <a:rPr lang="vi-VN" sz="2400" b="1" kern="0" dirty="0">
                <a:solidFill>
                  <a:schemeClr val="bg1"/>
                </a:solidFill>
                <a:latin typeface="UTM Avo" panose="02040603050506020204" pitchFamily="18" charset="0"/>
                <a:cs typeface="Arial"/>
                <a:sym typeface="Arial"/>
              </a:rPr>
              <a:t>Người phụ nữ ấy </a:t>
            </a:r>
            <a:r>
              <a:rPr lang="vi-VN" sz="2400" kern="0" dirty="0">
                <a:solidFill>
                  <a:schemeClr val="bg1"/>
                </a:solidFill>
                <a:latin typeface="UTM Avo" panose="02040603050506020204" pitchFamily="18" charset="0"/>
                <a:cs typeface="Arial"/>
                <a:sym typeface="Arial"/>
              </a:rPr>
              <a:t>là bà Nguyễn Thị Duệ. </a:t>
            </a:r>
          </a:p>
          <a:p>
            <a:pP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Chủ ngữ: </a:t>
            </a:r>
            <a:r>
              <a:rPr lang="vi-VN" sz="2400" b="1" kern="0" dirty="0">
                <a:solidFill>
                  <a:schemeClr val="bg1"/>
                </a:solidFill>
                <a:latin typeface="UTM Avo" panose="02040603050506020204" pitchFamily="18" charset="0"/>
                <a:cs typeface="Arial"/>
                <a:sym typeface="Arial"/>
              </a:rPr>
              <a:t>Người phụ nữ ấy </a:t>
            </a:r>
          </a:p>
          <a:p>
            <a:pP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b) </a:t>
            </a:r>
            <a:r>
              <a:rPr lang="vi-VN" sz="2400" b="1" kern="0" dirty="0">
                <a:solidFill>
                  <a:schemeClr val="bg1"/>
                </a:solidFill>
                <a:latin typeface="UTM Avo" panose="02040603050506020204" pitchFamily="18" charset="0"/>
                <a:cs typeface="Arial"/>
                <a:sym typeface="Arial"/>
              </a:rPr>
              <a:t>Thuận</a:t>
            </a:r>
            <a:r>
              <a:rPr lang="vi-VN" sz="2400" kern="0" dirty="0">
                <a:solidFill>
                  <a:schemeClr val="bg1"/>
                </a:solidFill>
                <a:latin typeface="UTM Avo" panose="02040603050506020204" pitchFamily="18" charset="0"/>
                <a:cs typeface="Arial"/>
                <a:sym typeface="Arial"/>
              </a:rPr>
              <a:t> quét luôn nửa sân bên kia. </a:t>
            </a:r>
            <a:r>
              <a:rPr lang="vi-VN" sz="2400" b="1" kern="0" dirty="0">
                <a:solidFill>
                  <a:schemeClr val="bg1"/>
                </a:solidFill>
                <a:latin typeface="UTM Avo" panose="02040603050506020204" pitchFamily="18" charset="0"/>
                <a:cs typeface="Arial"/>
                <a:sym typeface="Arial"/>
              </a:rPr>
              <a:t>Cả mảnh sân</a:t>
            </a:r>
            <a:r>
              <a:rPr lang="vi-VN" sz="2400" kern="0" dirty="0">
                <a:solidFill>
                  <a:schemeClr val="bg1"/>
                </a:solidFill>
                <a:latin typeface="UTM Avo" panose="02040603050506020204" pitchFamily="18" charset="0"/>
                <a:cs typeface="Arial"/>
                <a:sym typeface="Arial"/>
              </a:rPr>
              <a:t> sạch bong.</a:t>
            </a:r>
          </a:p>
          <a:p>
            <a:pP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Chủ ngữ: </a:t>
            </a:r>
            <a:r>
              <a:rPr lang="vi-VN" sz="2400" b="1" kern="0" dirty="0">
                <a:solidFill>
                  <a:schemeClr val="bg1"/>
                </a:solidFill>
                <a:latin typeface="UTM Avo" panose="02040603050506020204" pitchFamily="18" charset="0"/>
                <a:cs typeface="Arial"/>
                <a:sym typeface="Arial"/>
              </a:rPr>
              <a:t>Thuận, cả mảnh sân</a:t>
            </a:r>
          </a:p>
        </p:txBody>
      </p:sp>
    </p:spTree>
    <p:extLst>
      <p:ext uri="{BB962C8B-B14F-4D97-AF65-F5344CB8AC3E}">
        <p14:creationId xmlns:p14="http://schemas.microsoft.com/office/powerpoint/2010/main" val="122154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4F5C9F-A486-A9EA-7052-9A807BAA37AE}"/>
              </a:ext>
            </a:extLst>
          </p:cNvPr>
          <p:cNvSpPr/>
          <p:nvPr/>
        </p:nvSpPr>
        <p:spPr>
          <a:xfrm>
            <a:off x="0" y="5360276"/>
            <a:ext cx="12192000" cy="1497724"/>
          </a:xfrm>
          <a:prstGeom prst="rect">
            <a:avLst/>
          </a:prstGeom>
          <a:solidFill>
            <a:srgbClr val="FFFAF7"/>
          </a:solidFill>
          <a:ln>
            <a:solidFill>
              <a:srgbClr val="FFFAF7"/>
            </a:solid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5" name="Google Shape;631;g2987dde74c8_0_0">
            <a:extLst>
              <a:ext uri="{FF2B5EF4-FFF2-40B4-BE49-F238E27FC236}">
                <a16:creationId xmlns:a16="http://schemas.microsoft.com/office/drawing/2014/main" id="{6FBF75B6-DCE8-7294-7F7C-74F8EEB2A7AC}"/>
              </a:ext>
            </a:extLst>
          </p:cNvPr>
          <p:cNvSpPr/>
          <p:nvPr/>
        </p:nvSpPr>
        <p:spPr>
          <a:xfrm>
            <a:off x="3671571" y="1640628"/>
            <a:ext cx="4848853"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từ</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câu</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6" name="Google Shape;1130;p6">
            <a:extLst>
              <a:ext uri="{FF2B5EF4-FFF2-40B4-BE49-F238E27FC236}">
                <a16:creationId xmlns:a16="http://schemas.microsoft.com/office/drawing/2014/main" id="{2C932356-7191-D64B-8CE3-F60CE3E5B399}"/>
              </a:ext>
            </a:extLst>
          </p:cNvPr>
          <p:cNvSpPr/>
          <p:nvPr/>
        </p:nvSpPr>
        <p:spPr>
          <a:xfrm>
            <a:off x="259971" y="2543486"/>
            <a:ext cx="11932029" cy="1015622"/>
          </a:xfrm>
          <a:prstGeom prst="rect">
            <a:avLst/>
          </a:prstGeom>
          <a:noFill/>
          <a:ln>
            <a:noFill/>
          </a:ln>
        </p:spPr>
        <p:txBody>
          <a:bodyPr spcFirstLastPara="1" wrap="square" lIns="91425" tIns="45700" rIns="91425" bIns="45700" anchor="t" anchorCtr="0">
            <a:spAutoFit/>
          </a:bodyPr>
          <a:lstStyle/>
          <a:p>
            <a:pP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2. Viết một đoạn văn ngắn (4-5 câu) tả một bông hoa (hoặc một cây rau). Gạch dưới chủ ngữ ở mỗi câu trong đoạn văn đó.</a:t>
            </a:r>
          </a:p>
        </p:txBody>
      </p:sp>
      <p:sp>
        <p:nvSpPr>
          <p:cNvPr id="7" name="Google Shape;1118;p5">
            <a:extLst>
              <a:ext uri="{FF2B5EF4-FFF2-40B4-BE49-F238E27FC236}">
                <a16:creationId xmlns:a16="http://schemas.microsoft.com/office/drawing/2014/main" id="{870CBE1B-287E-3245-791E-85D8FF8A786C}"/>
              </a:ext>
            </a:extLst>
          </p:cNvPr>
          <p:cNvSpPr/>
          <p:nvPr/>
        </p:nvSpPr>
        <p:spPr>
          <a:xfrm>
            <a:off x="152400" y="3429000"/>
            <a:ext cx="11658600" cy="3323946"/>
          </a:xfrm>
          <a:prstGeom prst="rect">
            <a:avLst/>
          </a:prstGeom>
          <a:noFill/>
          <a:ln>
            <a:noFill/>
          </a:ln>
        </p:spPr>
        <p:txBody>
          <a:bodyPr spcFirstLastPara="1" wrap="square" lIns="91425" tIns="45700" rIns="91425" bIns="45700" anchor="t" anchorCtr="0">
            <a:spAutoFit/>
          </a:bodyPr>
          <a:lstStyle/>
          <a:p>
            <a:pPr algn="ctr">
              <a:lnSpc>
                <a:spcPct val="125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Tham khảo:</a:t>
            </a:r>
          </a:p>
          <a:p>
            <a:pPr indent="457200" algn="just">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Bông hoa hồng tươi tắn đang nở rộ, tô điểm cho không gian bằng vẻ đẹp mê đắm. Cánh hoa mềm mại và màu sắc rực rỡ, như một tuyệt tác nghệ thuật của thiên nhiên. Mùi hương dịu nhẹ phảng phất trong không khí, thu hút sự chú ý của bướm và ong đang tụ tập quanh đó. Bông hoa hồng như một biểu tượng của sự tươi mới và hy vọng, gợi lên cảm giác yên bình và hạnh phúc trong lòng người nhìn.</a:t>
            </a:r>
          </a:p>
        </p:txBody>
      </p:sp>
    </p:spTree>
    <p:extLst>
      <p:ext uri="{BB962C8B-B14F-4D97-AF65-F5344CB8AC3E}">
        <p14:creationId xmlns:p14="http://schemas.microsoft.com/office/powerpoint/2010/main" val="345127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4F5C9F-A486-A9EA-7052-9A807BAA37AE}"/>
              </a:ext>
            </a:extLst>
          </p:cNvPr>
          <p:cNvSpPr/>
          <p:nvPr/>
        </p:nvSpPr>
        <p:spPr>
          <a:xfrm>
            <a:off x="0" y="5360276"/>
            <a:ext cx="12192000" cy="1497724"/>
          </a:xfrm>
          <a:prstGeom prst="rect">
            <a:avLst/>
          </a:prstGeom>
          <a:solidFill>
            <a:srgbClr val="FFFAF7"/>
          </a:solidFill>
          <a:ln>
            <a:solidFill>
              <a:srgbClr val="FFFAF7"/>
            </a:solid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5" name="Google Shape;631;g2987dde74c8_0_0">
            <a:extLst>
              <a:ext uri="{FF2B5EF4-FFF2-40B4-BE49-F238E27FC236}">
                <a16:creationId xmlns:a16="http://schemas.microsoft.com/office/drawing/2014/main" id="{6FBF75B6-DCE8-7294-7F7C-74F8EEB2A7AC}"/>
              </a:ext>
            </a:extLst>
          </p:cNvPr>
          <p:cNvSpPr/>
          <p:nvPr/>
        </p:nvSpPr>
        <p:spPr>
          <a:xfrm>
            <a:off x="3671571" y="1640628"/>
            <a:ext cx="4848853"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từ</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câu</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6" name="Google Shape;1130;p6">
            <a:extLst>
              <a:ext uri="{FF2B5EF4-FFF2-40B4-BE49-F238E27FC236}">
                <a16:creationId xmlns:a16="http://schemas.microsoft.com/office/drawing/2014/main" id="{2C932356-7191-D64B-8CE3-F60CE3E5B399}"/>
              </a:ext>
            </a:extLst>
          </p:cNvPr>
          <p:cNvSpPr/>
          <p:nvPr/>
        </p:nvSpPr>
        <p:spPr>
          <a:xfrm>
            <a:off x="259971" y="2543486"/>
            <a:ext cx="11932029" cy="1015622"/>
          </a:xfrm>
          <a:prstGeom prst="rect">
            <a:avLst/>
          </a:prstGeom>
          <a:noFill/>
          <a:ln>
            <a:noFill/>
          </a:ln>
        </p:spPr>
        <p:txBody>
          <a:bodyPr spcFirstLastPara="1" wrap="square" lIns="91425" tIns="45700" rIns="91425" bIns="45700" anchor="t" anchorCtr="0">
            <a:spAutoFit/>
          </a:bodyPr>
          <a:lstStyle/>
          <a:p>
            <a:pP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2. Viết một đoạn văn ngắn (4-5 câu) tả một bông hoa (hoặc một cây rau). Gạch dưới chủ ngữ ở mỗi câu trong đoạn văn đó.</a:t>
            </a:r>
          </a:p>
        </p:txBody>
      </p:sp>
      <p:sp>
        <p:nvSpPr>
          <p:cNvPr id="7" name="Google Shape;1118;p5">
            <a:extLst>
              <a:ext uri="{FF2B5EF4-FFF2-40B4-BE49-F238E27FC236}">
                <a16:creationId xmlns:a16="http://schemas.microsoft.com/office/drawing/2014/main" id="{870CBE1B-287E-3245-791E-85D8FF8A786C}"/>
              </a:ext>
            </a:extLst>
          </p:cNvPr>
          <p:cNvSpPr/>
          <p:nvPr/>
        </p:nvSpPr>
        <p:spPr>
          <a:xfrm>
            <a:off x="152400" y="3429000"/>
            <a:ext cx="11658600" cy="3323946"/>
          </a:xfrm>
          <a:prstGeom prst="rect">
            <a:avLst/>
          </a:prstGeom>
          <a:noFill/>
          <a:ln>
            <a:noFill/>
          </a:ln>
        </p:spPr>
        <p:txBody>
          <a:bodyPr spcFirstLastPara="1" wrap="square" lIns="91425" tIns="45700" rIns="91425" bIns="45700" anchor="t" anchorCtr="0">
            <a:spAutoFit/>
          </a:bodyPr>
          <a:lstStyle/>
          <a:p>
            <a:pPr algn="ctr">
              <a:lnSpc>
                <a:spcPct val="125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Tham khảo:</a:t>
            </a:r>
          </a:p>
          <a:p>
            <a:pPr indent="457200" algn="just">
              <a:lnSpc>
                <a:spcPct val="125000"/>
              </a:lnSpc>
              <a:buClr>
                <a:srgbClr val="000000"/>
              </a:buClr>
              <a:buFont typeface="Arial"/>
              <a:buNone/>
            </a:pPr>
            <a:r>
              <a:rPr lang="vi-VN" sz="2400" u="sng" kern="0" dirty="0">
                <a:solidFill>
                  <a:schemeClr val="bg1"/>
                </a:solidFill>
                <a:latin typeface="UTM Avo" panose="02040603050506020204" pitchFamily="18" charset="0"/>
                <a:cs typeface="Arial"/>
                <a:sym typeface="Arial"/>
              </a:rPr>
              <a:t>Bông hoa hồng</a:t>
            </a:r>
            <a:r>
              <a:rPr lang="vi-VN" sz="2400" kern="0" dirty="0">
                <a:solidFill>
                  <a:schemeClr val="bg1"/>
                </a:solidFill>
                <a:latin typeface="UTM Avo" panose="02040603050506020204" pitchFamily="18" charset="0"/>
                <a:cs typeface="Arial"/>
                <a:sym typeface="Arial"/>
              </a:rPr>
              <a:t> tươi tắn đang nở rộ, tô điểm cho không gian bằng vẻ đẹp mê đắm. </a:t>
            </a:r>
            <a:r>
              <a:rPr lang="vi-VN" sz="2400" u="sng" kern="0" dirty="0">
                <a:solidFill>
                  <a:schemeClr val="bg1"/>
                </a:solidFill>
                <a:latin typeface="UTM Avo" panose="02040603050506020204" pitchFamily="18" charset="0"/>
                <a:cs typeface="Arial"/>
                <a:sym typeface="Arial"/>
              </a:rPr>
              <a:t>Cánh hoa</a:t>
            </a:r>
            <a:r>
              <a:rPr lang="vi-VN" sz="2400" kern="0" dirty="0">
                <a:solidFill>
                  <a:schemeClr val="bg1"/>
                </a:solidFill>
                <a:latin typeface="UTM Avo" panose="02040603050506020204" pitchFamily="18" charset="0"/>
                <a:cs typeface="Arial"/>
                <a:sym typeface="Arial"/>
              </a:rPr>
              <a:t> mềm mại và màu sắc rực rỡ, như một tuyệt tác nghệ thuật của thiên nhiên. </a:t>
            </a:r>
            <a:r>
              <a:rPr lang="vi-VN" sz="2400" u="sng" kern="0" dirty="0">
                <a:solidFill>
                  <a:schemeClr val="bg1"/>
                </a:solidFill>
                <a:latin typeface="UTM Avo" panose="02040603050506020204" pitchFamily="18" charset="0"/>
                <a:cs typeface="Arial"/>
                <a:sym typeface="Arial"/>
              </a:rPr>
              <a:t>Mùi hương</a:t>
            </a:r>
            <a:r>
              <a:rPr lang="vi-VN" sz="2400" kern="0" dirty="0">
                <a:solidFill>
                  <a:schemeClr val="bg1"/>
                </a:solidFill>
                <a:latin typeface="UTM Avo" panose="02040603050506020204" pitchFamily="18" charset="0"/>
                <a:cs typeface="Arial"/>
                <a:sym typeface="Arial"/>
              </a:rPr>
              <a:t> dịu nhẹ phảng phất trong không khí, thu hút sự chú ý của bướm và ong đang tụ tập quanh đó. </a:t>
            </a:r>
            <a:r>
              <a:rPr lang="vi-VN" sz="2400" u="sng" kern="0" dirty="0">
                <a:solidFill>
                  <a:schemeClr val="bg1"/>
                </a:solidFill>
                <a:latin typeface="UTM Avo" panose="02040603050506020204" pitchFamily="18" charset="0"/>
                <a:cs typeface="Arial"/>
                <a:sym typeface="Arial"/>
              </a:rPr>
              <a:t>Bông hoa hồng</a:t>
            </a:r>
            <a:r>
              <a:rPr lang="vi-VN" sz="2400" kern="0" dirty="0">
                <a:solidFill>
                  <a:schemeClr val="bg1"/>
                </a:solidFill>
                <a:latin typeface="UTM Avo" panose="02040603050506020204" pitchFamily="18" charset="0"/>
                <a:cs typeface="Arial"/>
                <a:sym typeface="Arial"/>
              </a:rPr>
              <a:t> như một biểu tượng của sự tươi mới và hy vọng, gợi lên cảm giác yên bình và hạnh phúc trong lòng người nhìn.</a:t>
            </a:r>
          </a:p>
        </p:txBody>
      </p:sp>
    </p:spTree>
    <p:extLst>
      <p:ext uri="{BB962C8B-B14F-4D97-AF65-F5344CB8AC3E}">
        <p14:creationId xmlns:p14="http://schemas.microsoft.com/office/powerpoint/2010/main" val="392112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72D3B1-D0B7-9293-6C30-0177C39FC0F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AE2D27A-3185-46F0-1F3D-56E01ED3BF4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7808F6B-E1F7-160D-A6E0-01CCB6D3273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2E024A-D2EA-4F01-D53A-7B4115CDF381}"/>
              </a:ext>
            </a:extLst>
          </p:cNvPr>
          <p:cNvSpPr/>
          <p:nvPr/>
        </p:nvSpPr>
        <p:spPr>
          <a:xfrm>
            <a:off x="683393" y="2933299"/>
            <a:ext cx="5146575" cy="1799924"/>
          </a:xfrm>
          <a:prstGeom prst="roundRect">
            <a:avLst>
              <a:gd name="adj" fmla="val 50000"/>
            </a:avLst>
          </a:prstGeom>
          <a:solidFill>
            <a:srgbClr val="306004"/>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6DE"/>
                </a:solidFill>
                <a:effectLst>
                  <a:outerShdw blurRad="38100" dist="38100" dir="2700000" algn="tl">
                    <a:srgbClr val="000000">
                      <a:alpha val="43137"/>
                    </a:srgbClr>
                  </a:outerShdw>
                </a:effectLst>
                <a:latin typeface="UTM Avo" panose="02040603050506020204" pitchFamily="18" charset="0"/>
              </a:rPr>
              <a:t>Ôn tập các </a:t>
            </a:r>
          </a:p>
          <a:p>
            <a:pPr algn="ctr"/>
            <a:r>
              <a:rPr lang="en-US" sz="2400" b="1">
                <a:solidFill>
                  <a:srgbClr val="FFF6DE"/>
                </a:solidFill>
                <a:effectLst>
                  <a:outerShdw blurRad="38100" dist="38100" dir="2700000" algn="tl">
                    <a:srgbClr val="000000">
                      <a:alpha val="43137"/>
                    </a:srgbClr>
                  </a:outerShdw>
                </a:effectLst>
                <a:latin typeface="UTM Avo" panose="02040603050506020204" pitchFamily="18" charset="0"/>
              </a:rPr>
              <a:t>kiến thức đã học</a:t>
            </a:r>
            <a:endParaRPr lang="en-US" sz="2400" b="1" dirty="0">
              <a:solidFill>
                <a:srgbClr val="FFF6DE"/>
              </a:solidFill>
              <a:effectLst>
                <a:outerShdw blurRad="38100" dist="38100" dir="2700000" algn="tl">
                  <a:srgbClr val="000000">
                    <a:alpha val="43137"/>
                  </a:srgbClr>
                </a:outerShdw>
              </a:effectLst>
              <a:latin typeface="UTM Avo" panose="02040603050506020204" pitchFamily="18" charset="0"/>
            </a:endParaRPr>
          </a:p>
        </p:txBody>
      </p:sp>
      <p:sp>
        <p:nvSpPr>
          <p:cNvPr id="3" name="Rectangle: Rounded Corners 2">
            <a:extLst>
              <a:ext uri="{FF2B5EF4-FFF2-40B4-BE49-F238E27FC236}">
                <a16:creationId xmlns:a16="http://schemas.microsoft.com/office/drawing/2014/main" id="{6DDBFE55-71E8-CC59-2604-D91B27B92E1F}"/>
              </a:ext>
            </a:extLst>
          </p:cNvPr>
          <p:cNvSpPr/>
          <p:nvPr/>
        </p:nvSpPr>
        <p:spPr>
          <a:xfrm>
            <a:off x="5953225" y="2933299"/>
            <a:ext cx="5146575" cy="1799924"/>
          </a:xfrm>
          <a:prstGeom prst="roundRect">
            <a:avLst>
              <a:gd name="adj" fmla="val 50000"/>
            </a:avLst>
          </a:prstGeom>
          <a:solidFill>
            <a:srgbClr val="306004"/>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Chuẩn bị bài:</a:t>
            </a:r>
            <a:b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br>
            <a:r>
              <a:rPr lang="vi-VN" sz="2400" i="1" dirty="0">
                <a:solidFill>
                  <a:srgbClr val="FFF6DE"/>
                </a:solidFill>
                <a:effectLst>
                  <a:outerShdw blurRad="38100" dist="38100" dir="2700000" algn="tl">
                    <a:srgbClr val="000000">
                      <a:alpha val="43137"/>
                    </a:srgbClr>
                  </a:outerShdw>
                </a:effectLst>
                <a:latin typeface="UTM Avo" panose="02040603050506020204" pitchFamily="18" charset="0"/>
              </a:rPr>
              <a:t>Ôn tập cuối học kì 1 (Tiết </a:t>
            </a:r>
            <a:r>
              <a:rPr lang="en-US" sz="2400" i="1" dirty="0">
                <a:solidFill>
                  <a:srgbClr val="FFF6DE"/>
                </a:solidFill>
                <a:effectLst>
                  <a:outerShdw blurRad="38100" dist="38100" dir="2700000" algn="tl">
                    <a:srgbClr val="000000">
                      <a:alpha val="43137"/>
                    </a:srgbClr>
                  </a:outerShdw>
                </a:effectLst>
                <a:latin typeface="UTM Avo" panose="02040603050506020204" pitchFamily="18" charset="0"/>
              </a:rPr>
              <a:t>6</a:t>
            </a:r>
            <a:r>
              <a:rPr lang="vi-VN" sz="2400" i="1" dirty="0">
                <a:solidFill>
                  <a:srgbClr val="FFF6DE"/>
                </a:solidFill>
                <a:effectLst>
                  <a:outerShdw blurRad="38100" dist="38100" dir="2700000" algn="tl">
                    <a:srgbClr val="000000">
                      <a:alpha val="43137"/>
                    </a:srgbClr>
                  </a:outerShdw>
                </a:effectLst>
                <a:latin typeface="UTM Avo" panose="02040603050506020204" pitchFamily="18" charset="0"/>
              </a:rPr>
              <a:t>)</a:t>
            </a:r>
          </a:p>
        </p:txBody>
      </p:sp>
      <p:grpSp>
        <p:nvGrpSpPr>
          <p:cNvPr id="40" name="Google Shape;479;g2987dde74c8_0_1433">
            <a:extLst>
              <a:ext uri="{FF2B5EF4-FFF2-40B4-BE49-F238E27FC236}">
                <a16:creationId xmlns:a16="http://schemas.microsoft.com/office/drawing/2014/main" id="{749EA4DE-15B4-4386-524B-2EE9AD57C6C2}"/>
              </a:ext>
            </a:extLst>
          </p:cNvPr>
          <p:cNvGrpSpPr/>
          <p:nvPr/>
        </p:nvGrpSpPr>
        <p:grpSpPr>
          <a:xfrm rot="1335137">
            <a:off x="11123755" y="4328453"/>
            <a:ext cx="769703" cy="1043919"/>
            <a:chOff x="9134025" y="1374675"/>
            <a:chExt cx="577293" cy="782961"/>
          </a:xfrm>
        </p:grpSpPr>
        <p:sp>
          <p:nvSpPr>
            <p:cNvPr id="42" name="Google Shape;480;g2987dde74c8_0_1433">
              <a:extLst>
                <a:ext uri="{FF2B5EF4-FFF2-40B4-BE49-F238E27FC236}">
                  <a16:creationId xmlns:a16="http://schemas.microsoft.com/office/drawing/2014/main" id="{48CE42D8-A9EB-0D4A-4D8F-A552B4D88EA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3" name="Google Shape;481;g2987dde74c8_0_1433">
              <a:extLst>
                <a:ext uri="{FF2B5EF4-FFF2-40B4-BE49-F238E27FC236}">
                  <a16:creationId xmlns:a16="http://schemas.microsoft.com/office/drawing/2014/main" id="{8F80E2E3-FD84-064B-E6F8-E1BCE92B39BD}"/>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4" name="Google Shape;482;g2987dde74c8_0_1433">
              <a:extLst>
                <a:ext uri="{FF2B5EF4-FFF2-40B4-BE49-F238E27FC236}">
                  <a16:creationId xmlns:a16="http://schemas.microsoft.com/office/drawing/2014/main" id="{CA89C7A1-6948-1D02-63F4-E2A07678BA14}"/>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5" name="Google Shape;483;g2987dde74c8_0_1433">
              <a:extLst>
                <a:ext uri="{FF2B5EF4-FFF2-40B4-BE49-F238E27FC236}">
                  <a16:creationId xmlns:a16="http://schemas.microsoft.com/office/drawing/2014/main" id="{40591F1A-A952-D904-F5EE-8295AD21C16E}"/>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6" name="Google Shape;484;g2987dde74c8_0_1433">
              <a:extLst>
                <a:ext uri="{FF2B5EF4-FFF2-40B4-BE49-F238E27FC236}">
                  <a16:creationId xmlns:a16="http://schemas.microsoft.com/office/drawing/2014/main" id="{C774706C-D65E-28A7-FA22-091F474F02AD}"/>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7" name="Google Shape;485;g2987dde74c8_0_1433">
              <a:extLst>
                <a:ext uri="{FF2B5EF4-FFF2-40B4-BE49-F238E27FC236}">
                  <a16:creationId xmlns:a16="http://schemas.microsoft.com/office/drawing/2014/main" id="{2C5C2D37-D7DC-8AFF-22C9-F82B754F1DD9}"/>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8" name="Google Shape;486;g2987dde74c8_0_1433">
              <a:extLst>
                <a:ext uri="{FF2B5EF4-FFF2-40B4-BE49-F238E27FC236}">
                  <a16:creationId xmlns:a16="http://schemas.microsoft.com/office/drawing/2014/main" id="{9161BE41-075B-036C-B147-5C9C6DBCD53D}"/>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9" name="Google Shape;487;g2987dde74c8_0_1433">
              <a:extLst>
                <a:ext uri="{FF2B5EF4-FFF2-40B4-BE49-F238E27FC236}">
                  <a16:creationId xmlns:a16="http://schemas.microsoft.com/office/drawing/2014/main" id="{17638171-8ECF-C31C-0745-EDA6FBA2956C}"/>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 name="Google Shape;488;g2987dde74c8_0_1433">
              <a:extLst>
                <a:ext uri="{FF2B5EF4-FFF2-40B4-BE49-F238E27FC236}">
                  <a16:creationId xmlns:a16="http://schemas.microsoft.com/office/drawing/2014/main" id="{5061E0B8-C39A-F06C-E648-DC9B644B902C}"/>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9EB40B"/>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1" name="Google Shape;489;g2987dde74c8_0_1433">
              <a:extLst>
                <a:ext uri="{FF2B5EF4-FFF2-40B4-BE49-F238E27FC236}">
                  <a16:creationId xmlns:a16="http://schemas.microsoft.com/office/drawing/2014/main" id="{EF3320EA-00A5-4BA5-FF7A-7D7E19AB65F2}"/>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2" name="Google Shape;490;g2987dde74c8_0_1433">
            <a:extLst>
              <a:ext uri="{FF2B5EF4-FFF2-40B4-BE49-F238E27FC236}">
                <a16:creationId xmlns:a16="http://schemas.microsoft.com/office/drawing/2014/main" id="{4FF28E91-CB3E-0C77-A194-81481B3DFF2C}"/>
              </a:ext>
            </a:extLst>
          </p:cNvPr>
          <p:cNvGrpSpPr/>
          <p:nvPr/>
        </p:nvGrpSpPr>
        <p:grpSpPr>
          <a:xfrm rot="-2165528">
            <a:off x="10820425" y="6656372"/>
            <a:ext cx="1230339" cy="491246"/>
            <a:chOff x="9139530" y="2444589"/>
            <a:chExt cx="922692" cy="368410"/>
          </a:xfrm>
        </p:grpSpPr>
        <p:sp>
          <p:nvSpPr>
            <p:cNvPr id="53" name="Google Shape;491;g2987dde74c8_0_1433">
              <a:extLst>
                <a:ext uri="{FF2B5EF4-FFF2-40B4-BE49-F238E27FC236}">
                  <a16:creationId xmlns:a16="http://schemas.microsoft.com/office/drawing/2014/main" id="{B3089409-663D-FE7A-9084-AD66123CCE6B}"/>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4" name="Google Shape;492;g2987dde74c8_0_1433">
              <a:extLst>
                <a:ext uri="{FF2B5EF4-FFF2-40B4-BE49-F238E27FC236}">
                  <a16:creationId xmlns:a16="http://schemas.microsoft.com/office/drawing/2014/main" id="{4D6593BB-3539-C9D2-B59E-F6868C4631B5}"/>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5" name="Google Shape;493;g2987dde74c8_0_1433">
              <a:extLst>
                <a:ext uri="{FF2B5EF4-FFF2-40B4-BE49-F238E27FC236}">
                  <a16:creationId xmlns:a16="http://schemas.microsoft.com/office/drawing/2014/main" id="{6940E980-535A-791B-0D8A-62D2641504E4}"/>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6" name="Google Shape;494;g2987dde74c8_0_1433">
              <a:extLst>
                <a:ext uri="{FF2B5EF4-FFF2-40B4-BE49-F238E27FC236}">
                  <a16:creationId xmlns:a16="http://schemas.microsoft.com/office/drawing/2014/main" id="{57B95AD1-5418-9317-CDD5-18F1D059D389}"/>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7" name="Google Shape;495;g2987dde74c8_0_1433">
              <a:extLst>
                <a:ext uri="{FF2B5EF4-FFF2-40B4-BE49-F238E27FC236}">
                  <a16:creationId xmlns:a16="http://schemas.microsoft.com/office/drawing/2014/main" id="{D0F3324A-D486-D137-92F4-4DA22C52B911}"/>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8" name="Google Shape;496;g2987dde74c8_0_1433">
              <a:extLst>
                <a:ext uri="{FF2B5EF4-FFF2-40B4-BE49-F238E27FC236}">
                  <a16:creationId xmlns:a16="http://schemas.microsoft.com/office/drawing/2014/main" id="{059BEE70-5185-9BEA-F98A-BBA775F091A1}"/>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9" name="Google Shape;497;g2987dde74c8_0_1433">
              <a:extLst>
                <a:ext uri="{FF2B5EF4-FFF2-40B4-BE49-F238E27FC236}">
                  <a16:creationId xmlns:a16="http://schemas.microsoft.com/office/drawing/2014/main" id="{B8881449-0935-9B4C-DA0A-452EFEFE2452}"/>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0" name="Google Shape;498;g2987dde74c8_0_1433">
              <a:extLst>
                <a:ext uri="{FF2B5EF4-FFF2-40B4-BE49-F238E27FC236}">
                  <a16:creationId xmlns:a16="http://schemas.microsoft.com/office/drawing/2014/main" id="{1ADA3F4A-A940-D393-B2E0-C1FBCE6BFDDF}"/>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1" name="Google Shape;499;g2987dde74c8_0_1433">
              <a:extLst>
                <a:ext uri="{FF2B5EF4-FFF2-40B4-BE49-F238E27FC236}">
                  <a16:creationId xmlns:a16="http://schemas.microsoft.com/office/drawing/2014/main" id="{20276C82-CD46-1F17-72FC-7AEBE58AB4BA}"/>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2" name="Google Shape;500;g2987dde74c8_0_1433">
              <a:extLst>
                <a:ext uri="{FF2B5EF4-FFF2-40B4-BE49-F238E27FC236}">
                  <a16:creationId xmlns:a16="http://schemas.microsoft.com/office/drawing/2014/main" id="{D0F70AD8-EF49-51B4-A7A0-137E371D99A1}"/>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63" name="Google Shape;501;g2987dde74c8_0_1433">
            <a:extLst>
              <a:ext uri="{FF2B5EF4-FFF2-40B4-BE49-F238E27FC236}">
                <a16:creationId xmlns:a16="http://schemas.microsoft.com/office/drawing/2014/main" id="{EE0BC456-BCDD-39F9-B4BE-12AF9BE482C4}"/>
              </a:ext>
            </a:extLst>
          </p:cNvPr>
          <p:cNvGrpSpPr/>
          <p:nvPr/>
        </p:nvGrpSpPr>
        <p:grpSpPr>
          <a:xfrm>
            <a:off x="10616066" y="4888090"/>
            <a:ext cx="1378177" cy="1533558"/>
            <a:chOff x="9324540" y="1727622"/>
            <a:chExt cx="1033659" cy="1150197"/>
          </a:xfrm>
        </p:grpSpPr>
        <p:sp>
          <p:nvSpPr>
            <p:cNvPr id="502" name="Google Shape;502;g2987dde74c8_0_1433">
              <a:extLst>
                <a:ext uri="{FF2B5EF4-FFF2-40B4-BE49-F238E27FC236}">
                  <a16:creationId xmlns:a16="http://schemas.microsoft.com/office/drawing/2014/main" id="{F1BDD411-498B-3257-AE2C-65E5B44FD93E}"/>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3" name="Google Shape;503;g2987dde74c8_0_1433">
              <a:extLst>
                <a:ext uri="{FF2B5EF4-FFF2-40B4-BE49-F238E27FC236}">
                  <a16:creationId xmlns:a16="http://schemas.microsoft.com/office/drawing/2014/main" id="{0502AD33-09F6-50E3-AB96-A12BDE3E6E59}"/>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04" name="Google Shape;504;g2987dde74c8_0_1433">
            <a:extLst>
              <a:ext uri="{FF2B5EF4-FFF2-40B4-BE49-F238E27FC236}">
                <a16:creationId xmlns:a16="http://schemas.microsoft.com/office/drawing/2014/main" id="{5533D4F0-4D54-ACC7-4606-D51786F99474}"/>
              </a:ext>
            </a:extLst>
          </p:cNvPr>
          <p:cNvGrpSpPr/>
          <p:nvPr/>
        </p:nvGrpSpPr>
        <p:grpSpPr>
          <a:xfrm>
            <a:off x="10658950" y="5553968"/>
            <a:ext cx="1587825" cy="1277727"/>
            <a:chOff x="9356704" y="2227043"/>
            <a:chExt cx="1190899" cy="958320"/>
          </a:xfrm>
        </p:grpSpPr>
        <p:sp>
          <p:nvSpPr>
            <p:cNvPr id="505" name="Google Shape;505;g2987dde74c8_0_1433">
              <a:extLst>
                <a:ext uri="{FF2B5EF4-FFF2-40B4-BE49-F238E27FC236}">
                  <a16:creationId xmlns:a16="http://schemas.microsoft.com/office/drawing/2014/main" id="{AFE68A66-124B-0A8A-CF4F-6F0D49A47AC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6" name="Google Shape;506;g2987dde74c8_0_1433">
              <a:extLst>
                <a:ext uri="{FF2B5EF4-FFF2-40B4-BE49-F238E27FC236}">
                  <a16:creationId xmlns:a16="http://schemas.microsoft.com/office/drawing/2014/main" id="{C9B8409D-3E49-2298-3596-73CEAAA50ECC}"/>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07" name="Google Shape;507;g2987dde74c8_0_1433">
            <a:extLst>
              <a:ext uri="{FF2B5EF4-FFF2-40B4-BE49-F238E27FC236}">
                <a16:creationId xmlns:a16="http://schemas.microsoft.com/office/drawing/2014/main" id="{3BCA97AA-BA9F-C65A-01E7-27B801434D5F}"/>
              </a:ext>
            </a:extLst>
          </p:cNvPr>
          <p:cNvGrpSpPr/>
          <p:nvPr/>
        </p:nvGrpSpPr>
        <p:grpSpPr>
          <a:xfrm rot="-892015" flipH="1">
            <a:off x="-136743" y="4910401"/>
            <a:ext cx="1967707" cy="1583419"/>
            <a:chOff x="9356704" y="2227043"/>
            <a:chExt cx="1190899" cy="958320"/>
          </a:xfrm>
        </p:grpSpPr>
        <p:sp>
          <p:nvSpPr>
            <p:cNvPr id="508" name="Google Shape;508;g2987dde74c8_0_1433">
              <a:extLst>
                <a:ext uri="{FF2B5EF4-FFF2-40B4-BE49-F238E27FC236}">
                  <a16:creationId xmlns:a16="http://schemas.microsoft.com/office/drawing/2014/main" id="{3C227636-3B66-85B9-F332-E3480C4C5846}"/>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9" name="Google Shape;509;g2987dde74c8_0_1433">
              <a:extLst>
                <a:ext uri="{FF2B5EF4-FFF2-40B4-BE49-F238E27FC236}">
                  <a16:creationId xmlns:a16="http://schemas.microsoft.com/office/drawing/2014/main" id="{712A3786-0C0E-A7B6-B56C-8116DBD4F4B1}"/>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10" name="Google Shape;510;g2987dde74c8_0_1433">
            <a:extLst>
              <a:ext uri="{FF2B5EF4-FFF2-40B4-BE49-F238E27FC236}">
                <a16:creationId xmlns:a16="http://schemas.microsoft.com/office/drawing/2014/main" id="{59D5041D-864E-B846-F967-ADA530BFB46C}"/>
              </a:ext>
            </a:extLst>
          </p:cNvPr>
          <p:cNvGrpSpPr/>
          <p:nvPr/>
        </p:nvGrpSpPr>
        <p:grpSpPr>
          <a:xfrm rot="-892015" flipH="1">
            <a:off x="-43528" y="5700181"/>
            <a:ext cx="1641373" cy="1066991"/>
            <a:chOff x="9584827" y="2717804"/>
            <a:chExt cx="993394" cy="645766"/>
          </a:xfrm>
        </p:grpSpPr>
        <p:sp>
          <p:nvSpPr>
            <p:cNvPr id="511" name="Google Shape;511;g2987dde74c8_0_1433">
              <a:extLst>
                <a:ext uri="{FF2B5EF4-FFF2-40B4-BE49-F238E27FC236}">
                  <a16:creationId xmlns:a16="http://schemas.microsoft.com/office/drawing/2014/main" id="{DAA93151-B84C-FF4B-3481-C017A1E3DD9A}"/>
                </a:ext>
              </a:extLst>
            </p:cNvPr>
            <p:cNvSpPr/>
            <p:nvPr/>
          </p:nvSpPr>
          <p:spPr>
            <a:xfrm>
              <a:off x="9584827" y="2717804"/>
              <a:ext cx="993391" cy="645766"/>
            </a:xfrm>
            <a:custGeom>
              <a:avLst/>
              <a:gdLst/>
              <a:ahLst/>
              <a:cxnLst/>
              <a:rect l="l" t="t" r="r" b="b"/>
              <a:pathLst>
                <a:path w="16060" h="10440" extrusionOk="0">
                  <a:moveTo>
                    <a:pt x="7241" y="1"/>
                  </a:moveTo>
                  <a:cubicBezTo>
                    <a:pt x="7069" y="1"/>
                    <a:pt x="6913" y="31"/>
                    <a:pt x="6779" y="96"/>
                  </a:cubicBezTo>
                  <a:cubicBezTo>
                    <a:pt x="4663" y="1102"/>
                    <a:pt x="7999" y="2621"/>
                    <a:pt x="7999" y="2621"/>
                  </a:cubicBezTo>
                  <a:cubicBezTo>
                    <a:pt x="7999" y="2621"/>
                    <a:pt x="5397" y="1693"/>
                    <a:pt x="3669" y="1693"/>
                  </a:cubicBezTo>
                  <a:cubicBezTo>
                    <a:pt x="2884" y="1693"/>
                    <a:pt x="2280" y="1885"/>
                    <a:pt x="2181" y="2442"/>
                  </a:cubicBezTo>
                  <a:cubicBezTo>
                    <a:pt x="1895" y="4048"/>
                    <a:pt x="4106" y="4319"/>
                    <a:pt x="4527" y="4356"/>
                  </a:cubicBezTo>
                  <a:lnTo>
                    <a:pt x="4527" y="4356"/>
                  </a:lnTo>
                  <a:cubicBezTo>
                    <a:pt x="4401" y="4347"/>
                    <a:pt x="4111" y="4330"/>
                    <a:pt x="3736" y="4330"/>
                  </a:cubicBezTo>
                  <a:cubicBezTo>
                    <a:pt x="2422" y="4330"/>
                    <a:pt x="60" y="4534"/>
                    <a:pt x="23" y="5999"/>
                  </a:cubicBezTo>
                  <a:cubicBezTo>
                    <a:pt x="1" y="6884"/>
                    <a:pt x="865" y="7133"/>
                    <a:pt x="1847" y="7133"/>
                  </a:cubicBezTo>
                  <a:cubicBezTo>
                    <a:pt x="3118" y="7133"/>
                    <a:pt x="4586" y="6715"/>
                    <a:pt x="4587" y="6715"/>
                  </a:cubicBezTo>
                  <a:lnTo>
                    <a:pt x="4587" y="6715"/>
                  </a:lnTo>
                  <a:cubicBezTo>
                    <a:pt x="4586" y="6715"/>
                    <a:pt x="1072" y="8140"/>
                    <a:pt x="2804" y="9325"/>
                  </a:cubicBezTo>
                  <a:cubicBezTo>
                    <a:pt x="3054" y="9497"/>
                    <a:pt x="3368" y="9570"/>
                    <a:pt x="3722" y="9570"/>
                  </a:cubicBezTo>
                  <a:cubicBezTo>
                    <a:pt x="5815" y="9570"/>
                    <a:pt x="9303" y="7006"/>
                    <a:pt x="9304" y="7005"/>
                  </a:cubicBezTo>
                  <a:lnTo>
                    <a:pt x="9304" y="7005"/>
                  </a:lnTo>
                  <a:cubicBezTo>
                    <a:pt x="9303" y="7006"/>
                    <a:pt x="6148" y="9564"/>
                    <a:pt x="8323" y="10323"/>
                  </a:cubicBezTo>
                  <a:cubicBezTo>
                    <a:pt x="8552" y="10403"/>
                    <a:pt x="8800" y="10439"/>
                    <a:pt x="9064" y="10439"/>
                  </a:cubicBezTo>
                  <a:cubicBezTo>
                    <a:pt x="11789" y="10439"/>
                    <a:pt x="16059" y="6545"/>
                    <a:pt x="16059" y="6545"/>
                  </a:cubicBezTo>
                  <a:cubicBezTo>
                    <a:pt x="16059" y="6545"/>
                    <a:pt x="9778" y="1"/>
                    <a:pt x="7241"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2" name="Google Shape;512;g2987dde74c8_0_1433">
              <a:extLst>
                <a:ext uri="{FF2B5EF4-FFF2-40B4-BE49-F238E27FC236}">
                  <a16:creationId xmlns:a16="http://schemas.microsoft.com/office/drawing/2014/main" id="{438CC942-BEB2-EC25-AEF3-C3A239C0099A}"/>
                </a:ext>
              </a:extLst>
            </p:cNvPr>
            <p:cNvSpPr/>
            <p:nvPr/>
          </p:nvSpPr>
          <p:spPr>
            <a:xfrm>
              <a:off x="9988805" y="2972216"/>
              <a:ext cx="589416" cy="150431"/>
            </a:xfrm>
            <a:custGeom>
              <a:avLst/>
              <a:gdLst/>
              <a:ahLst/>
              <a:cxnLst/>
              <a:rect l="l" t="t" r="r" b="b"/>
              <a:pathLst>
                <a:path w="9529" h="2432" fill="none" extrusionOk="0">
                  <a:moveTo>
                    <a:pt x="9528" y="2432"/>
                  </a:moveTo>
                  <a:cubicBezTo>
                    <a:pt x="9528" y="2432"/>
                    <a:pt x="4351" y="1"/>
                    <a:pt x="0" y="939"/>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18-Ôn tập cuối học kì I-Tiết 4</Template>
  <TotalTime>14</TotalTime>
  <Words>574</Words>
  <Application>Microsoft Office PowerPoint</Application>
  <PresentationFormat>Widescreen</PresentationFormat>
  <Paragraphs>50</Paragraphs>
  <Slides>12</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UTM Avo</vt:lpstr>
      <vt:lpstr>Calibri</vt:lpstr>
      <vt:lpstr>Arial</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5</cp:revision>
  <dcterms:created xsi:type="dcterms:W3CDTF">2023-11-09T14:41:07Z</dcterms:created>
  <dcterms:modified xsi:type="dcterms:W3CDTF">2023-11-10T03:34:04Z</dcterms:modified>
</cp:coreProperties>
</file>