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59" r:id="rId6"/>
    <p:sldId id="260" r:id="rId7"/>
    <p:sldId id="298"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61" r:id="rId23"/>
    <p:sldId id="262" r:id="rId24"/>
    <p:sldId id="285" r:id="rId25"/>
    <p:sldId id="284" r:id="rId26"/>
    <p:sldId id="286" r:id="rId27"/>
    <p:sldId id="287" r:id="rId28"/>
    <p:sldId id="288" r:id="rId29"/>
    <p:sldId id="289" r:id="rId30"/>
    <p:sldId id="290" r:id="rId31"/>
    <p:sldId id="291" r:id="rId32"/>
    <p:sldId id="292" r:id="rId33"/>
    <p:sldId id="293" r:id="rId34"/>
    <p:sldId id="294" r:id="rId35"/>
    <p:sldId id="267" r:id="rId36"/>
    <p:sldId id="263" r:id="rId37"/>
    <p:sldId id="295" r:id="rId38"/>
    <p:sldId id="296" r:id="rId39"/>
    <p:sldId id="264" r:id="rId40"/>
    <p:sldId id="266" r:id="rId41"/>
    <p:sldId id="297" r:id="rId42"/>
    <p:sldId id="265" r:id="rId43"/>
    <p:sldId id="26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5A11"/>
    <a:srgbClr val="F68121"/>
    <a:srgbClr val="FCEFD5"/>
    <a:srgbClr val="FFFAF7"/>
    <a:srgbClr val="B15034"/>
    <a:srgbClr val="FFFFFF"/>
    <a:srgbClr val="EDAB77"/>
    <a:srgbClr val="807CB5"/>
    <a:srgbClr val="FDE8B3"/>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1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5T14:12:35.976" idx="1">
    <p:pos x="7451" y="1172"/>
    <p:text/>
    <p:extLst>
      <p:ext uri="{C676402C-5697-4E1C-873F-D02D1690AC5C}">
        <p15:threadingInfo xmlns:p15="http://schemas.microsoft.com/office/powerpoint/2012/main" timeZoneBias="-4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dao-duc-4/1/392/24/"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dao-duc-4/1/392/25/" TargetMode="External"/><Relationship Id="rId2" Type="http://schemas.openxmlformats.org/officeDocument/2006/relationships/image" Target="../media/image10.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hyperlink" Target="https://youtu.be/HDVwJ9bUC7c" TargetMode="External"/><Relationship Id="rId5" Type="http://schemas.openxmlformats.org/officeDocument/2006/relationships/image" Target="../media/image28.png"/><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jpg"/><Relationship Id="rId1" Type="http://schemas.openxmlformats.org/officeDocument/2006/relationships/slideLayout" Target="../slideLayouts/slideLayout7.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comments" Target="../comments/comment1.xml"/><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37.sv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37.sv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37.sv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sv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4.jpe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dao-duc-4/1/392/27/" TargetMode="External"/><Relationship Id="rId2" Type="http://schemas.openxmlformats.org/officeDocument/2006/relationships/image" Target="../media/image45.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34.sv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34.sv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34.sv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34.sv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34.sv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7.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8.sv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51.sv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hoc10.vn/doc-sach/dao-duc-4/1/392/28/" TargetMode="External"/><Relationship Id="rId2" Type="http://schemas.openxmlformats.org/officeDocument/2006/relationships/image" Target="../media/image54.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sv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5.jp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27.sv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5.jpg"/><Relationship Id="rId1" Type="http://schemas.openxmlformats.org/officeDocument/2006/relationships/slideLayout" Target="../slideLayouts/slideLayout7.xml"/><Relationship Id="rId4" Type="http://schemas.openxmlformats.org/officeDocument/2006/relationships/image" Target="../media/image61.svg"/></Relationships>
</file>

<file path=ppt/slides/_rels/slide39.xml.rels><?xml version="1.0" encoding="UTF-8" standalone="yes"?>
<Relationships xmlns="http://schemas.openxmlformats.org/package/2006/relationships"><Relationship Id="rId3" Type="http://schemas.openxmlformats.org/officeDocument/2006/relationships/hyperlink" Target="https://hoc10.vn/doc-sach/dao-duc-4/1/392/28/" TargetMode="External"/><Relationship Id="rId2" Type="http://schemas.openxmlformats.org/officeDocument/2006/relationships/image" Target="../media/image6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66.jpg"/><Relationship Id="rId1" Type="http://schemas.openxmlformats.org/officeDocument/2006/relationships/slideLayout" Target="../slideLayouts/slideLayout1.xml"/><Relationship Id="rId6" Type="http://schemas.openxmlformats.org/officeDocument/2006/relationships/image" Target="../media/image68.png"/><Relationship Id="rId5" Type="http://schemas.microsoft.com/office/2007/relationships/hdphoto" Target="../media/hdphoto3.wdp"/><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468FA7-8EFF-4BA8-BEC1-E45A2B5E44C7}"/>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2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Đạo</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a:t>
            </a: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đức</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4</a:t>
            </a:r>
          </a:p>
        </p:txBody>
      </p:sp>
      <p:sp>
        <p:nvSpPr>
          <p:cNvPr id="11" name="TextBox 10">
            <a:extLst>
              <a:ext uri="{FF2B5EF4-FFF2-40B4-BE49-F238E27FC236}">
                <a16:creationId xmlns:a16="http://schemas.microsoft.com/office/drawing/2014/main" id="{7F2DA935-3734-4EB4-9347-62685CCDF56E}"/>
              </a:ext>
            </a:extLst>
          </p:cNvPr>
          <p:cNvSpPr txBox="1"/>
          <p:nvPr/>
        </p:nvSpPr>
        <p:spPr>
          <a:xfrm>
            <a:off x="1892877" y="1855386"/>
            <a:ext cx="8406244" cy="1176989"/>
          </a:xfrm>
          <a:prstGeom prst="rect">
            <a:avLst/>
          </a:prstGeom>
          <a:noFill/>
        </p:spPr>
        <p:txBody>
          <a:bodyPr wrap="square">
            <a:sp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vi-VN"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Chủ đ</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ề: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Yêu</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lao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động</a:t>
            </a:r>
            <a:endPar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endParaRPr>
          </a:p>
        </p:txBody>
      </p:sp>
      <p:sp>
        <p:nvSpPr>
          <p:cNvPr id="14" name="Title 1">
            <a:extLst>
              <a:ext uri="{FF2B5EF4-FFF2-40B4-BE49-F238E27FC236}">
                <a16:creationId xmlns:a16="http://schemas.microsoft.com/office/drawing/2014/main" id="{07EF9D9C-64A0-4166-817E-2D7824729507}"/>
              </a:ext>
            </a:extLst>
          </p:cNvPr>
          <p:cNvSpPr txBox="1">
            <a:spLocks/>
          </p:cNvSpPr>
          <p:nvPr/>
        </p:nvSpPr>
        <p:spPr>
          <a:xfrm>
            <a:off x="1027816" y="2503797"/>
            <a:ext cx="10152993" cy="18836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Bài </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5:</a:t>
            </a: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Em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yêu</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lao động</a:t>
            </a:r>
            <a:endPar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86EE457-CA63-E30C-B3D1-E0CD47AD091D}"/>
              </a:ext>
            </a:extLst>
          </p:cNvPr>
          <p:cNvGrpSpPr/>
          <p:nvPr/>
        </p:nvGrpSpPr>
        <p:grpSpPr>
          <a:xfrm>
            <a:off x="4557132" y="3429000"/>
            <a:ext cx="3077736" cy="1666333"/>
            <a:chOff x="-756043" y="2287668"/>
            <a:chExt cx="3237488" cy="1666333"/>
          </a:xfrm>
        </p:grpSpPr>
        <p:pic>
          <p:nvPicPr>
            <p:cNvPr id="3" name="Picture 2">
              <a:hlinkClick r:id="rId3"/>
              <a:extLst>
                <a:ext uri="{FF2B5EF4-FFF2-40B4-BE49-F238E27FC236}">
                  <a16:creationId xmlns:a16="http://schemas.microsoft.com/office/drawing/2014/main" id="{EA4A86D1-4500-46A2-F96D-A95C6B164DC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61745200-AB16-AD4B-19D3-E9A1FF3C6D01}"/>
                </a:ext>
              </a:extLst>
            </p:cNvPr>
            <p:cNvSpPr txBox="1"/>
            <p:nvPr/>
          </p:nvSpPr>
          <p:spPr>
            <a:xfrm>
              <a:off x="-756043" y="2287668"/>
              <a:ext cx="3237488" cy="400110"/>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8">
            <a:extLst>
              <a:ext uri="{FF2B5EF4-FFF2-40B4-BE49-F238E27FC236}">
                <a16:creationId xmlns:a16="http://schemas.microsoft.com/office/drawing/2014/main" id="{50E804DA-3E05-BFA8-889E-F3C8709B6301}"/>
              </a:ext>
            </a:extLst>
          </p:cNvPr>
          <p:cNvSpPr/>
          <p:nvPr/>
        </p:nvSpPr>
        <p:spPr>
          <a:xfrm>
            <a:off x="5473105" y="1445230"/>
            <a:ext cx="6195953" cy="5021153"/>
          </a:xfrm>
          <a:custGeom>
            <a:avLst/>
            <a:gdLst/>
            <a:ahLst/>
            <a:cxnLst/>
            <a:rect l="l" t="t" r="r" b="b"/>
            <a:pathLst>
              <a:path w="1855339" h="1474531">
                <a:moveTo>
                  <a:pt x="56049" y="0"/>
                </a:moveTo>
                <a:lnTo>
                  <a:pt x="1799290" y="0"/>
                </a:lnTo>
                <a:cubicBezTo>
                  <a:pt x="1830245" y="0"/>
                  <a:pt x="1855339" y="25094"/>
                  <a:pt x="1855339" y="56049"/>
                </a:cubicBezTo>
                <a:lnTo>
                  <a:pt x="1855339" y="1418482"/>
                </a:lnTo>
                <a:cubicBezTo>
                  <a:pt x="1855339" y="1433347"/>
                  <a:pt x="1849434" y="1447604"/>
                  <a:pt x="1838923" y="1458115"/>
                </a:cubicBezTo>
                <a:cubicBezTo>
                  <a:pt x="1828411" y="1468626"/>
                  <a:pt x="1814155" y="1474531"/>
                  <a:pt x="1799290" y="1474531"/>
                </a:cubicBezTo>
                <a:lnTo>
                  <a:pt x="56049" y="1474531"/>
                </a:lnTo>
                <a:cubicBezTo>
                  <a:pt x="41184" y="1474531"/>
                  <a:pt x="26928" y="1468626"/>
                  <a:pt x="16416" y="1458115"/>
                </a:cubicBezTo>
                <a:cubicBezTo>
                  <a:pt x="5905" y="1447604"/>
                  <a:pt x="0" y="1433347"/>
                  <a:pt x="0" y="1418482"/>
                </a:cubicBezTo>
                <a:lnTo>
                  <a:pt x="0" y="56049"/>
                </a:lnTo>
                <a:cubicBezTo>
                  <a:pt x="0" y="25094"/>
                  <a:pt x="25094" y="0"/>
                  <a:pt x="56049" y="0"/>
                </a:cubicBezTo>
                <a:close/>
              </a:path>
            </a:pathLst>
          </a:custGeom>
          <a:solidFill>
            <a:srgbClr val="9BBB59">
              <a:lumMod val="20000"/>
              <a:lumOff val="80000"/>
            </a:srgbClr>
          </a:solidFill>
        </p:spPr>
        <p:txBody>
          <a:bodyPr anchor="ctr"/>
          <a:lstStyle/>
          <a:p>
            <a:pPr marL="0" marR="0" lvl="0" indent="0" algn="ctr" defTabSz="609539" eaLnBrk="1" fontAlgn="auto" latinLnBrk="0" hangingPunct="1">
              <a:lnSpc>
                <a:spcPct val="125000"/>
              </a:lnSpc>
              <a:spcBef>
                <a:spcPts val="0"/>
              </a:spcBef>
              <a:spcAft>
                <a:spcPts val="0"/>
              </a:spcAft>
              <a:buClrTx/>
              <a:buSzTx/>
              <a:buFontTx/>
              <a:buNone/>
              <a:tabLst/>
              <a:defRPr/>
            </a:pPr>
            <a:r>
              <a:rPr lang="vi-VN" sz="2400" b="1" kern="0" dirty="0">
                <a:latin typeface="UTM Avo" panose="02040603050506020204" pitchFamily="18" charset="0"/>
              </a:rPr>
              <a:t>GIỌT MỒ HÔI</a:t>
            </a:r>
          </a:p>
          <a:p>
            <a:pPr marL="0" marR="0" lvl="0" indent="0" algn="ctr" defTabSz="609539" eaLnBrk="1" fontAlgn="auto" latinLnBrk="0" hangingPunct="1">
              <a:lnSpc>
                <a:spcPct val="125000"/>
              </a:lnSpc>
              <a:spcBef>
                <a:spcPts val="0"/>
              </a:spcBef>
              <a:spcAft>
                <a:spcPts val="0"/>
              </a:spcAft>
              <a:buClrTx/>
              <a:buSzTx/>
              <a:buFontTx/>
              <a:buNone/>
              <a:tabLst/>
              <a:defRPr/>
            </a:pPr>
            <a:r>
              <a:rPr lang="vi-VN" sz="2400" kern="0" dirty="0">
                <a:latin typeface="UTM Avo" panose="02040603050506020204" pitchFamily="18" charset="0"/>
              </a:rPr>
              <a:t>Mồ hôi mà đổ xuống đồng,</a:t>
            </a:r>
          </a:p>
          <a:p>
            <a:pPr marL="0" marR="0" lvl="0" indent="0" algn="ctr" defTabSz="609539" eaLnBrk="1" fontAlgn="auto" latinLnBrk="0" hangingPunct="1">
              <a:lnSpc>
                <a:spcPct val="125000"/>
              </a:lnSpc>
              <a:spcBef>
                <a:spcPts val="0"/>
              </a:spcBef>
              <a:spcAft>
                <a:spcPts val="0"/>
              </a:spcAft>
              <a:buClrTx/>
              <a:buSzTx/>
              <a:buFontTx/>
              <a:buNone/>
              <a:tabLst/>
              <a:defRPr/>
            </a:pPr>
            <a:r>
              <a:rPr lang="vi-VN" sz="2400" kern="0" dirty="0">
                <a:latin typeface="UTM Avo" panose="02040603050506020204" pitchFamily="18" charset="0"/>
              </a:rPr>
              <a:t>Lúa mọc trùng trùng sáng cả đồi nương. </a:t>
            </a:r>
          </a:p>
          <a:p>
            <a:pPr marL="0" marR="0" lvl="0" indent="0" algn="ctr" defTabSz="609539" eaLnBrk="1" fontAlgn="auto" latinLnBrk="0" hangingPunct="1">
              <a:lnSpc>
                <a:spcPct val="125000"/>
              </a:lnSpc>
              <a:spcBef>
                <a:spcPts val="0"/>
              </a:spcBef>
              <a:spcAft>
                <a:spcPts val="0"/>
              </a:spcAft>
              <a:buClrTx/>
              <a:buSzTx/>
              <a:buFontTx/>
              <a:buNone/>
              <a:tabLst/>
              <a:defRPr/>
            </a:pPr>
            <a:r>
              <a:rPr lang="vi-VN" sz="2400" kern="0" dirty="0">
                <a:latin typeface="UTM Avo" panose="02040603050506020204" pitchFamily="18" charset="0"/>
              </a:rPr>
              <a:t>Mồ hôi mà đổ xuống vườn,</a:t>
            </a:r>
          </a:p>
          <a:p>
            <a:pPr marL="0" marR="0" lvl="0" indent="0" algn="ctr" defTabSz="609539" eaLnBrk="1" fontAlgn="auto" latinLnBrk="0" hangingPunct="1">
              <a:lnSpc>
                <a:spcPct val="125000"/>
              </a:lnSpc>
              <a:spcBef>
                <a:spcPts val="0"/>
              </a:spcBef>
              <a:spcAft>
                <a:spcPts val="0"/>
              </a:spcAft>
              <a:buClrTx/>
              <a:buSzTx/>
              <a:buFontTx/>
              <a:buNone/>
              <a:tabLst/>
              <a:defRPr/>
            </a:pPr>
            <a:r>
              <a:rPr lang="vi-VN" sz="2400" kern="0" dirty="0">
                <a:latin typeface="UTM Avo" panose="02040603050506020204" pitchFamily="18" charset="0"/>
              </a:rPr>
              <a:t>Dâu xanh lá tốt vấn vương tơ tằm.</a:t>
            </a:r>
          </a:p>
          <a:p>
            <a:pPr marL="0" marR="0" lvl="0" indent="0" algn="ctr" defTabSz="609539" eaLnBrk="1" fontAlgn="auto" latinLnBrk="0" hangingPunct="1">
              <a:lnSpc>
                <a:spcPct val="125000"/>
              </a:lnSpc>
              <a:spcBef>
                <a:spcPts val="0"/>
              </a:spcBef>
              <a:spcAft>
                <a:spcPts val="0"/>
              </a:spcAft>
              <a:buClrTx/>
              <a:buSzTx/>
              <a:buFontTx/>
              <a:buNone/>
              <a:tabLst/>
              <a:defRPr/>
            </a:pPr>
            <a:r>
              <a:rPr lang="vi-VN" sz="2400" kern="0" dirty="0">
                <a:latin typeface="UTM Avo" panose="02040603050506020204" pitchFamily="18" charset="0"/>
              </a:rPr>
              <a:t>Mồ hôi mà đổ xuống đầm,</a:t>
            </a:r>
          </a:p>
          <a:p>
            <a:pPr marL="0" marR="0" lvl="0" indent="0" algn="ctr" defTabSz="609539" eaLnBrk="1" fontAlgn="auto" latinLnBrk="0" hangingPunct="1">
              <a:lnSpc>
                <a:spcPct val="125000"/>
              </a:lnSpc>
              <a:spcBef>
                <a:spcPts val="0"/>
              </a:spcBef>
              <a:spcAft>
                <a:spcPts val="0"/>
              </a:spcAft>
              <a:buClrTx/>
              <a:buSzTx/>
              <a:buFontTx/>
              <a:buNone/>
              <a:tabLst/>
              <a:defRPr/>
            </a:pPr>
            <a:r>
              <a:rPr lang="vi-VN" sz="2400" kern="0" dirty="0">
                <a:latin typeface="UTM Avo" panose="02040603050506020204" pitchFamily="18" charset="0"/>
              </a:rPr>
              <a:t>Cá lội phía dưới, rau nằm phía trên.</a:t>
            </a:r>
          </a:p>
          <a:p>
            <a:pPr marL="0" marR="0" lvl="0" indent="0" algn="ctr" defTabSz="609539" eaLnBrk="1" fontAlgn="auto" latinLnBrk="0" hangingPunct="1">
              <a:lnSpc>
                <a:spcPct val="125000"/>
              </a:lnSpc>
              <a:spcBef>
                <a:spcPts val="0"/>
              </a:spcBef>
              <a:spcAft>
                <a:spcPts val="0"/>
              </a:spcAft>
              <a:buClrTx/>
              <a:buSzTx/>
              <a:buFontTx/>
              <a:buNone/>
              <a:tabLst/>
              <a:defRPr/>
            </a:pPr>
            <a:r>
              <a:rPr lang="vi-VN" sz="2400" kern="0" dirty="0">
                <a:latin typeface="UTM Avo" panose="02040603050506020204" pitchFamily="18" charset="0"/>
              </a:rPr>
              <a:t>Mồ hôi xuống, cây mọc lên,</a:t>
            </a:r>
          </a:p>
          <a:p>
            <a:pPr marL="0" marR="0" lvl="0" indent="0" algn="ctr" defTabSz="609539" eaLnBrk="1" fontAlgn="auto" latinLnBrk="0" hangingPunct="1">
              <a:lnSpc>
                <a:spcPct val="125000"/>
              </a:lnSpc>
              <a:spcBef>
                <a:spcPts val="0"/>
              </a:spcBef>
              <a:spcAft>
                <a:spcPts val="0"/>
              </a:spcAft>
              <a:buClrTx/>
              <a:buSzTx/>
              <a:buFontTx/>
              <a:buNone/>
              <a:tabLst/>
              <a:defRPr/>
            </a:pPr>
            <a:r>
              <a:rPr lang="vi-VN" sz="2400" kern="0" dirty="0">
                <a:latin typeface="UTM Avo" panose="02040603050506020204" pitchFamily="18" charset="0"/>
              </a:rPr>
              <a:t>Ăn no đánh thắng, dân yên nước giàu.</a:t>
            </a:r>
          </a:p>
        </p:txBody>
      </p:sp>
      <p:grpSp>
        <p:nvGrpSpPr>
          <p:cNvPr id="5" name="Group 4">
            <a:extLst>
              <a:ext uri="{FF2B5EF4-FFF2-40B4-BE49-F238E27FC236}">
                <a16:creationId xmlns:a16="http://schemas.microsoft.com/office/drawing/2014/main" id="{E4D0861B-8914-7FB6-0B46-1A56F5432709}"/>
              </a:ext>
            </a:extLst>
          </p:cNvPr>
          <p:cNvGrpSpPr/>
          <p:nvPr/>
        </p:nvGrpSpPr>
        <p:grpSpPr>
          <a:xfrm>
            <a:off x="668833" y="1445229"/>
            <a:ext cx="4521200" cy="5021152"/>
            <a:chOff x="1215424" y="2095501"/>
            <a:chExt cx="6781800" cy="7531728"/>
          </a:xfrm>
        </p:grpSpPr>
        <p:sp>
          <p:nvSpPr>
            <p:cNvPr id="6" name="Freeform 7">
              <a:extLst>
                <a:ext uri="{FF2B5EF4-FFF2-40B4-BE49-F238E27FC236}">
                  <a16:creationId xmlns:a16="http://schemas.microsoft.com/office/drawing/2014/main" id="{B56A2447-FF7F-38CF-C815-BAAAD5FB5190}"/>
                </a:ext>
              </a:extLst>
            </p:cNvPr>
            <p:cNvSpPr/>
            <p:nvPr/>
          </p:nvSpPr>
          <p:spPr>
            <a:xfrm>
              <a:off x="1215424" y="2095501"/>
              <a:ext cx="6781800" cy="7531728"/>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40000"/>
                <a:lumOff val="60000"/>
              </a:srgbClr>
            </a:solidFill>
          </p:spPr>
          <p:txBody>
            <a:bodyPr anchor="ctr"/>
            <a:lstStyle/>
            <a:p>
              <a:pPr marL="0" marR="0" lvl="0" indent="0" defTabSz="609539" eaLnBrk="1" fontAlgn="auto" latinLnBrk="0" hangingPunct="1">
                <a:lnSpc>
                  <a:spcPct val="125000"/>
                </a:lnSpc>
                <a:spcBef>
                  <a:spcPts val="0"/>
                </a:spcBef>
                <a:spcAft>
                  <a:spcPts val="0"/>
                </a:spcAft>
                <a:buClrTx/>
                <a:buSzTx/>
                <a:buFontTx/>
                <a:buNone/>
                <a:tabLst/>
                <a:defRPr/>
              </a:pPr>
              <a:endParaRPr kumimoji="0" lang="en-US" sz="800" b="0" i="0" u="none" strike="noStrike" kern="0" cap="none" spc="0" normalizeH="0" baseline="0" noProof="0" dirty="0">
                <a:ln>
                  <a:noFill/>
                </a:ln>
                <a:effectLst/>
                <a:uLnTx/>
                <a:uFillTx/>
                <a:latin typeface="UTM Avo" panose="02040603050506020204" pitchFamily="18" charset="0"/>
                <a:cs typeface="Arial" panose="020B0604020202020204" pitchFamily="34" charset="0"/>
              </a:endParaRPr>
            </a:p>
          </p:txBody>
        </p:sp>
        <p:sp>
          <p:nvSpPr>
            <p:cNvPr id="9" name="Freeform 10">
              <a:extLst>
                <a:ext uri="{FF2B5EF4-FFF2-40B4-BE49-F238E27FC236}">
                  <a16:creationId xmlns:a16="http://schemas.microsoft.com/office/drawing/2014/main" id="{3B2B5CF1-749C-A35F-E398-C3E6BD34890E}"/>
                </a:ext>
              </a:extLst>
            </p:cNvPr>
            <p:cNvSpPr/>
            <p:nvPr/>
          </p:nvSpPr>
          <p:spPr>
            <a:xfrm>
              <a:off x="1575598" y="2446375"/>
              <a:ext cx="6061451" cy="2406225"/>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charset="0"/>
                  <a:cs typeface="Arial" panose="020B0604020202020204" pitchFamily="34" charset="0"/>
                </a:rPr>
                <a:t>Đọc diễn cảm bài thơ Giọt mồ hôi (Thanh Tịnh) và trả lời câu hỏi</a:t>
              </a:r>
            </a:p>
          </p:txBody>
        </p:sp>
        <p:pic>
          <p:nvPicPr>
            <p:cNvPr id="8" name="Picture 7" descr="A page with text and a couple of people working in a rice field&#10;&#10;Description automatically generated">
              <a:extLst>
                <a:ext uri="{FF2B5EF4-FFF2-40B4-BE49-F238E27FC236}">
                  <a16:creationId xmlns:a16="http://schemas.microsoft.com/office/drawing/2014/main" id="{A2718B1E-1C2C-4FC6-45B0-12C5E02FD5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059" t="23227" r="8317" b="12222"/>
            <a:stretch/>
          </p:blipFill>
          <p:spPr>
            <a:xfrm>
              <a:off x="2822935" y="5143500"/>
              <a:ext cx="3694995" cy="4181739"/>
            </a:xfrm>
            <a:prstGeom prst="roundRect">
              <a:avLst/>
            </a:prstGeom>
          </p:spPr>
        </p:pic>
      </p:grpSp>
    </p:spTree>
    <p:extLst>
      <p:ext uri="{BB962C8B-B14F-4D97-AF65-F5344CB8AC3E}">
        <p14:creationId xmlns:p14="http://schemas.microsoft.com/office/powerpoint/2010/main" val="258169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0">
            <a:extLst>
              <a:ext uri="{FF2B5EF4-FFF2-40B4-BE49-F238E27FC236}">
                <a16:creationId xmlns:a16="http://schemas.microsoft.com/office/drawing/2014/main" id="{1AA1EFC1-3585-C5F3-8DAB-4A65D43BDF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149614" y="2444627"/>
            <a:ext cx="2473423" cy="4251196"/>
          </a:xfrm>
          <a:prstGeom prst="rect">
            <a:avLst/>
          </a:prstGeom>
        </p:spPr>
      </p:pic>
      <p:sp>
        <p:nvSpPr>
          <p:cNvPr id="4" name="Thought Bubble: Cloud 3">
            <a:extLst>
              <a:ext uri="{FF2B5EF4-FFF2-40B4-BE49-F238E27FC236}">
                <a16:creationId xmlns:a16="http://schemas.microsoft.com/office/drawing/2014/main" id="{EF79EFFB-DCBA-C9FF-E5DE-04F85306F590}"/>
              </a:ext>
            </a:extLst>
          </p:cNvPr>
          <p:cNvSpPr/>
          <p:nvPr/>
        </p:nvSpPr>
        <p:spPr>
          <a:xfrm>
            <a:off x="1689649" y="1622028"/>
            <a:ext cx="5459965" cy="2237563"/>
          </a:xfrm>
          <a:prstGeom prst="cloudCallout">
            <a:avLst>
              <a:gd name="adj1" fmla="val 70835"/>
              <a:gd name="adj2" fmla="val -2072"/>
            </a:avLst>
          </a:prstGeom>
          <a:solidFill>
            <a:sysClr val="window" lastClr="FFFFFF"/>
          </a:solidFill>
          <a:ln w="38100" cap="flat" cmpd="sng" algn="ctr">
            <a:solidFill>
              <a:srgbClr val="F79646">
                <a:lumMod val="60000"/>
                <a:lumOff val="40000"/>
              </a:srgbClr>
            </a:solidFill>
            <a:prstDash val="solid"/>
          </a:ln>
          <a:effectLst/>
        </p:spPr>
        <p:txBody>
          <a:bodyPr rtlCol="0" anchor="ctr"/>
          <a:lstStyle/>
          <a:p>
            <a:pPr lvl="0" algn="ctr" defTabSz="609539">
              <a:lnSpc>
                <a:spcPct val="125000"/>
              </a:lnSpc>
            </a:pPr>
            <a:r>
              <a:rPr lang="vi-VN" sz="2400" kern="0" dirty="0">
                <a:solidFill>
                  <a:prstClr val="black"/>
                </a:solidFill>
                <a:latin typeface="UTM Avo" panose="02040603050506020204" pitchFamily="18" charset="0"/>
                <a:cs typeface="Arial" panose="020B0604020202020204" pitchFamily="34" charset="0"/>
              </a:rPr>
              <a:t>Hình ảnh giọt mồ hôi trong bài thơ trên thể hiện điều gì?</a:t>
            </a:r>
          </a:p>
        </p:txBody>
      </p:sp>
      <p:grpSp>
        <p:nvGrpSpPr>
          <p:cNvPr id="7" name="Group 6">
            <a:extLst>
              <a:ext uri="{FF2B5EF4-FFF2-40B4-BE49-F238E27FC236}">
                <a16:creationId xmlns:a16="http://schemas.microsoft.com/office/drawing/2014/main" id="{0DBA46DB-537F-4828-BCB1-26B417DA8082}"/>
              </a:ext>
            </a:extLst>
          </p:cNvPr>
          <p:cNvGrpSpPr/>
          <p:nvPr/>
        </p:nvGrpSpPr>
        <p:grpSpPr>
          <a:xfrm>
            <a:off x="70933" y="4349593"/>
            <a:ext cx="6228675" cy="1883593"/>
            <a:chOff x="423856" y="6152866"/>
            <a:chExt cx="9343012" cy="2825390"/>
          </a:xfrm>
        </p:grpSpPr>
        <p:pic>
          <p:nvPicPr>
            <p:cNvPr id="10" name="Graphic 9" descr="Back with solid fill">
              <a:extLst>
                <a:ext uri="{FF2B5EF4-FFF2-40B4-BE49-F238E27FC236}">
                  <a16:creationId xmlns:a16="http://schemas.microsoft.com/office/drawing/2014/main" id="{7AB6B5FA-8C38-4F9D-3703-83B87AE873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423856" y="6641461"/>
              <a:ext cx="1760530" cy="1155701"/>
            </a:xfrm>
            <a:prstGeom prst="rect">
              <a:avLst/>
            </a:prstGeom>
          </p:spPr>
        </p:pic>
        <p:sp>
          <p:nvSpPr>
            <p:cNvPr id="11" name="TextBox 10">
              <a:extLst>
                <a:ext uri="{FF2B5EF4-FFF2-40B4-BE49-F238E27FC236}">
                  <a16:creationId xmlns:a16="http://schemas.microsoft.com/office/drawing/2014/main" id="{511A904A-8BBA-C014-EEC5-758FCA1B47C9}"/>
                </a:ext>
              </a:extLst>
            </p:cNvPr>
            <p:cNvSpPr txBox="1"/>
            <p:nvPr/>
          </p:nvSpPr>
          <p:spPr>
            <a:xfrm>
              <a:off x="2361032" y="6152866"/>
              <a:ext cx="7405836" cy="2825390"/>
            </a:xfrm>
            <a:prstGeom prst="rect">
              <a:avLst/>
            </a:prstGeom>
            <a:noFill/>
          </p:spPr>
          <p:txBody>
            <a:bodyPr wrap="square" rtlCol="0">
              <a:spAutoFit/>
            </a:bodyPr>
            <a:lstStyle/>
            <a:p>
              <a:pPr algn="just" defTabSz="609539">
                <a:lnSpc>
                  <a:spcPct val="125000"/>
                </a:lnSpc>
              </a:pP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Hình ảnh giọt mồ hôi trong bài thơ thể hiện sự vất vả khi con người thực hiện lao động để đem lại sự sống cho muốn loài.</a:t>
              </a:r>
            </a:p>
          </p:txBody>
        </p:sp>
      </p:grpSp>
    </p:spTree>
    <p:extLst>
      <p:ext uri="{BB962C8B-B14F-4D97-AF65-F5344CB8AC3E}">
        <p14:creationId xmlns:p14="http://schemas.microsoft.com/office/powerpoint/2010/main" val="280934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2F31FFA-6446-0087-B5BE-98A6AEA1CC12}"/>
              </a:ext>
            </a:extLst>
          </p:cNvPr>
          <p:cNvGrpSpPr/>
          <p:nvPr/>
        </p:nvGrpSpPr>
        <p:grpSpPr>
          <a:xfrm>
            <a:off x="4557132" y="3429000"/>
            <a:ext cx="3077736" cy="1666333"/>
            <a:chOff x="-756043" y="2287668"/>
            <a:chExt cx="3237488" cy="1666333"/>
          </a:xfrm>
        </p:grpSpPr>
        <p:pic>
          <p:nvPicPr>
            <p:cNvPr id="3" name="Picture 2">
              <a:hlinkClick r:id="rId3"/>
              <a:extLst>
                <a:ext uri="{FF2B5EF4-FFF2-40B4-BE49-F238E27FC236}">
                  <a16:creationId xmlns:a16="http://schemas.microsoft.com/office/drawing/2014/main" id="{A178DF34-CE7A-0760-2A61-53AFF7E2FD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72B6E8D6-D7F5-3D80-C29F-7C8B00BE928D}"/>
                </a:ext>
              </a:extLst>
            </p:cNvPr>
            <p:cNvSpPr txBox="1"/>
            <p:nvPr/>
          </p:nvSpPr>
          <p:spPr>
            <a:xfrm>
              <a:off x="-756043" y="2287668"/>
              <a:ext cx="3237488" cy="400110"/>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Line Callout 1 (Border and Accent Bar) 3">
            <a:extLst>
              <a:ext uri="{FF2B5EF4-FFF2-40B4-BE49-F238E27FC236}">
                <a16:creationId xmlns:a16="http://schemas.microsoft.com/office/drawing/2014/main" id="{07D7CF06-B047-EAD1-DA75-21E3A0BD500A}"/>
              </a:ext>
            </a:extLst>
          </p:cNvPr>
          <p:cNvSpPr/>
          <p:nvPr/>
        </p:nvSpPr>
        <p:spPr>
          <a:xfrm>
            <a:off x="774833" y="2342268"/>
            <a:ext cx="7782015" cy="532068"/>
          </a:xfrm>
          <a:prstGeom prst="accentBorderCallout1">
            <a:avLst>
              <a:gd name="adj1" fmla="val 18750"/>
              <a:gd name="adj2" fmla="val -3127"/>
              <a:gd name="adj3" fmla="val 17954"/>
              <a:gd name="adj4" fmla="val -10210"/>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Các</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em</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quan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sát</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tranh</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và</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thực</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hiện</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yêu</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cầu</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endParaRPr>
          </a:p>
        </p:txBody>
      </p:sp>
      <p:sp>
        <p:nvSpPr>
          <p:cNvPr id="5" name="Speech Bubble: Rectangle with Corners Rounded 4">
            <a:extLst>
              <a:ext uri="{FF2B5EF4-FFF2-40B4-BE49-F238E27FC236}">
                <a16:creationId xmlns:a16="http://schemas.microsoft.com/office/drawing/2014/main" id="{C0EEA696-D450-75AF-48CC-12344DE48024}"/>
              </a:ext>
            </a:extLst>
          </p:cNvPr>
          <p:cNvSpPr/>
          <p:nvPr/>
        </p:nvSpPr>
        <p:spPr>
          <a:xfrm>
            <a:off x="4552223" y="3809248"/>
            <a:ext cx="4598985" cy="1265120"/>
          </a:xfrm>
          <a:prstGeom prst="wedgeRoundRectCallout">
            <a:avLst>
              <a:gd name="adj1" fmla="val -57063"/>
              <a:gd name="adj2" fmla="val 47957"/>
              <a:gd name="adj3" fmla="val 16667"/>
            </a:avLst>
          </a:prstGeom>
          <a:solidFill>
            <a:srgbClr val="4BACC6">
              <a:lumMod val="20000"/>
              <a:lumOff val="80000"/>
            </a:srgbClr>
          </a:solidFill>
          <a:ln w="38100" cap="flat" cmpd="sng" algn="ctr">
            <a:solidFill>
              <a:srgbClr val="4BACC6">
                <a:lumMod val="60000"/>
                <a:lumOff val="40000"/>
              </a:srgb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Cho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biết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bạn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nào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trong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tranh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biết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yêu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lao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động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endParaRPr kumimoji="0" lang="vi-VN" sz="2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Speech Bubble: Rectangle with Corners Rounded 5">
            <a:extLst>
              <a:ext uri="{FF2B5EF4-FFF2-40B4-BE49-F238E27FC236}">
                <a16:creationId xmlns:a16="http://schemas.microsoft.com/office/drawing/2014/main" id="{FD6DBE0A-66C5-55CC-3411-6A2759B24B4B}"/>
              </a:ext>
            </a:extLst>
          </p:cNvPr>
          <p:cNvSpPr/>
          <p:nvPr/>
        </p:nvSpPr>
        <p:spPr>
          <a:xfrm>
            <a:off x="4552224" y="5248722"/>
            <a:ext cx="4598985" cy="1265120"/>
          </a:xfrm>
          <a:prstGeom prst="wedgeRoundRectCallout">
            <a:avLst>
              <a:gd name="adj1" fmla="val -56081"/>
              <a:gd name="adj2" fmla="val -43313"/>
              <a:gd name="adj3" fmla="val 16667"/>
            </a:avLst>
          </a:prstGeom>
          <a:solidFill>
            <a:srgbClr val="9BBB59">
              <a:lumMod val="20000"/>
              <a:lumOff val="80000"/>
            </a:srgbClr>
          </a:solidFill>
          <a:ln w="38100" cap="flat" cmpd="sng" algn="ctr">
            <a:solidFill>
              <a:srgbClr val="9BBB59">
                <a:lumMod val="60000"/>
                <a:lumOff val="40000"/>
              </a:srgbClr>
            </a:solidFill>
            <a:prstDash val="solid"/>
          </a:ln>
          <a:effectLst/>
        </p:spPr>
        <p:txBody>
          <a:bodyPr rtlCol="0" anchor="ctr"/>
          <a:lstStyle/>
          <a:p>
            <a:pPr lvl="0" algn="ctr" defTabSz="609539">
              <a:lnSpc>
                <a:spcPct val="125000"/>
              </a:lnSpc>
            </a:pPr>
            <a:r>
              <a:rPr lang="en-US" sz="2400" kern="0" dirty="0" err="1">
                <a:solidFill>
                  <a:prstClr val="black"/>
                </a:solidFill>
                <a:latin typeface="UTM Avo" panose="02040603050506020204" pitchFamily="18" charset="0"/>
                <a:cs typeface="Arial" panose="020B0604020202020204" pitchFamily="34" charset="0"/>
              </a:rPr>
              <a:t>Kể</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thêm</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các</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biểu</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hiện</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của</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yêu</a:t>
            </a:r>
            <a:r>
              <a:rPr lang="en-US" sz="2400" kern="0" dirty="0">
                <a:solidFill>
                  <a:prstClr val="black"/>
                </a:solidFill>
                <a:latin typeface="UTM Avo" panose="02040603050506020204" pitchFamily="18" charset="0"/>
                <a:cs typeface="Arial" panose="020B0604020202020204" pitchFamily="34" charset="0"/>
              </a:rPr>
              <a:t> lao </a:t>
            </a:r>
            <a:r>
              <a:rPr lang="en-US" sz="2400" kern="0" dirty="0" err="1">
                <a:solidFill>
                  <a:prstClr val="black"/>
                </a:solidFill>
                <a:latin typeface="UTM Avo" panose="02040603050506020204" pitchFamily="18" charset="0"/>
                <a:cs typeface="Arial" panose="020B0604020202020204" pitchFamily="34" charset="0"/>
              </a:rPr>
              <a:t>động</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mà</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em</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biết</a:t>
            </a:r>
            <a:endParaRPr lang="en-US" sz="2400" kern="0" dirty="0">
              <a:solidFill>
                <a:prstClr val="black"/>
              </a:solidFill>
              <a:latin typeface="UTM Avo" panose="02040603050506020204" pitchFamily="18" charset="0"/>
              <a:cs typeface="Arial" panose="020B0604020202020204" pitchFamily="34" charset="0"/>
            </a:endParaRPr>
          </a:p>
        </p:txBody>
      </p:sp>
      <p:pic>
        <p:nvPicPr>
          <p:cNvPr id="7" name="Picture 21">
            <a:extLst>
              <a:ext uri="{FF2B5EF4-FFF2-40B4-BE49-F238E27FC236}">
                <a16:creationId xmlns:a16="http://schemas.microsoft.com/office/drawing/2014/main" id="{F292D680-FE61-3DDF-13B7-402D0805E83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41268" y="4043299"/>
            <a:ext cx="2981350" cy="2768929"/>
          </a:xfrm>
          <a:prstGeom prst="rect">
            <a:avLst/>
          </a:prstGeom>
        </p:spPr>
      </p:pic>
      <p:sp>
        <p:nvSpPr>
          <p:cNvPr id="8" name="TextBox 6">
            <a:extLst>
              <a:ext uri="{FF2B5EF4-FFF2-40B4-BE49-F238E27FC236}">
                <a16:creationId xmlns:a16="http://schemas.microsoft.com/office/drawing/2014/main" id="{9EE7F175-F0B9-B5CB-2A63-CB391461DACB}"/>
              </a:ext>
            </a:extLst>
          </p:cNvPr>
          <p:cNvSpPr txBox="1"/>
          <p:nvPr/>
        </p:nvSpPr>
        <p:spPr>
          <a:xfrm>
            <a:off x="1641481" y="1532009"/>
            <a:ext cx="8909038" cy="482055"/>
          </a:xfrm>
          <a:prstGeom prst="rect">
            <a:avLst/>
          </a:prstGeom>
        </p:spPr>
        <p:txBody>
          <a:bodyPr wrap="square" lIns="0" tIns="0" rIns="0" bIns="0" rtlCol="0" anchor="t">
            <a:spAutoFit/>
          </a:bodyPr>
          <a:lstStyle/>
          <a:p>
            <a:pPr algn="ctr" defTabSz="609539">
              <a:lnSpc>
                <a:spcPct val="150000"/>
              </a:lnSpc>
            </a:pPr>
            <a:r>
              <a:rPr lang="en-US" sz="2400" b="1" dirty="0">
                <a:solidFill>
                  <a:prstClr val="black"/>
                </a:solidFill>
                <a:latin typeface="UTM Avo" panose="02040603050506020204" pitchFamily="18" charset="0"/>
                <a:cs typeface="Arial" panose="020B0604020202020204" pitchFamily="34" charset="0"/>
              </a:rPr>
              <a:t>HOẠT ĐỘNG 1: QUAN SÁT TRANH VÀ THỰC HIỆN YÊU CẦU</a:t>
            </a:r>
          </a:p>
        </p:txBody>
      </p:sp>
    </p:spTree>
    <p:extLst>
      <p:ext uri="{BB962C8B-B14F-4D97-AF65-F5344CB8AC3E}">
        <p14:creationId xmlns:p14="http://schemas.microsoft.com/office/powerpoint/2010/main" val="398809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A cartoon of a child and a child&#10;&#10;Description automatically generated">
            <a:extLst>
              <a:ext uri="{FF2B5EF4-FFF2-40B4-BE49-F238E27FC236}">
                <a16:creationId xmlns:a16="http://schemas.microsoft.com/office/drawing/2014/main" id="{9BDFBDBB-6F40-228D-968C-DE92362FF0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29" t="13704" r="47010" b="50000"/>
          <a:stretch/>
        </p:blipFill>
        <p:spPr>
          <a:xfrm>
            <a:off x="771807" y="1845064"/>
            <a:ext cx="5113766" cy="4320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cartoon of a child and a child&#10;&#10;Description automatically generated">
            <a:extLst>
              <a:ext uri="{FF2B5EF4-FFF2-40B4-BE49-F238E27FC236}">
                <a16:creationId xmlns:a16="http://schemas.microsoft.com/office/drawing/2014/main" id="{21FD1641-123C-9F98-E3EE-5158CDCF2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486" t="13704" r="3648" b="50000"/>
          <a:stretch/>
        </p:blipFill>
        <p:spPr>
          <a:xfrm>
            <a:off x="6369263" y="1845064"/>
            <a:ext cx="4937432" cy="4320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1197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descr="A cartoon of a child and a child&#10;&#10;Description automatically generated">
            <a:extLst>
              <a:ext uri="{FF2B5EF4-FFF2-40B4-BE49-F238E27FC236}">
                <a16:creationId xmlns:a16="http://schemas.microsoft.com/office/drawing/2014/main" id="{B748A035-62B0-D65E-8A51-D1A5DF8349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881" t="49190" r="47757" b="11481"/>
          <a:stretch/>
        </p:blipFill>
        <p:spPr>
          <a:xfrm>
            <a:off x="839585" y="1841277"/>
            <a:ext cx="4887555" cy="44740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cartoon of a child and a child&#10;&#10;Description automatically generated">
            <a:extLst>
              <a:ext uri="{FF2B5EF4-FFF2-40B4-BE49-F238E27FC236}">
                <a16:creationId xmlns:a16="http://schemas.microsoft.com/office/drawing/2014/main" id="{117BAB4D-B958-681B-ADB1-89388888DF7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214" t="50000" r="5205" b="10000"/>
          <a:stretch/>
        </p:blipFill>
        <p:spPr>
          <a:xfrm>
            <a:off x="6578605" y="1841277"/>
            <a:ext cx="4719020" cy="44740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2538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95699A-8FBC-0EAB-F9DE-ACD5B8606279}"/>
              </a:ext>
            </a:extLst>
          </p:cNvPr>
          <p:cNvSpPr txBox="1"/>
          <p:nvPr/>
        </p:nvSpPr>
        <p:spPr>
          <a:xfrm>
            <a:off x="762000" y="5399884"/>
            <a:ext cx="6096000" cy="1421928"/>
          </a:xfrm>
          <a:prstGeom prst="rect">
            <a:avLst/>
          </a:prstGeom>
          <a:noFill/>
        </p:spPr>
        <p:txBody>
          <a:bodyPr wrap="square">
            <a:spAutoFit/>
          </a:bodyPr>
          <a:lstStyle>
            <a:defPPr>
              <a:defRPr lang="en-US"/>
            </a:defPPr>
            <a:lvl1pPr algn="just" defTabSz="609539">
              <a:lnSpc>
                <a:spcPct val="125000"/>
              </a:lnSpc>
              <a:defRPr sz="2400">
                <a:solidFill>
                  <a:srgbClr val="000000"/>
                </a:solidFill>
                <a:latin typeface="UTM Avo" panose="02040603050506020204" pitchFamily="18" charset="0"/>
                <a:ea typeface="Calibri" panose="020F0502020204030204" pitchFamily="34" charset="0"/>
                <a:cs typeface="Arial" panose="020B0604020202020204" pitchFamily="34" charset="0"/>
              </a:defRPr>
            </a:lvl1pPr>
          </a:lstStyle>
          <a:p>
            <a:r>
              <a:rPr lang="vi-VN" dirty="0"/>
              <a:t>Bạn nam thể hiện sự yêu thích đối với công việc sửa xe của bố, không sợ bẩn tay khi cầm các đồ dùng của bố.</a:t>
            </a:r>
          </a:p>
        </p:txBody>
      </p:sp>
      <p:pic>
        <p:nvPicPr>
          <p:cNvPr id="3" name="Picture 2" descr="A cartoon of a child and a child&#10;&#10;Description automatically generated">
            <a:extLst>
              <a:ext uri="{FF2B5EF4-FFF2-40B4-BE49-F238E27FC236}">
                <a16:creationId xmlns:a16="http://schemas.microsoft.com/office/drawing/2014/main" id="{5B6FC6E0-BEB0-3275-5139-825F9527BD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486" t="15720" r="3648" b="51344"/>
          <a:stretch/>
        </p:blipFill>
        <p:spPr>
          <a:xfrm>
            <a:off x="2027382" y="2949948"/>
            <a:ext cx="2828161" cy="2245507"/>
          </a:xfrm>
          <a:prstGeom prst="round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8AE0ADA5-74CD-04B9-B6A2-BB6EC1D70944}"/>
              </a:ext>
            </a:extLst>
          </p:cNvPr>
          <p:cNvSpPr txBox="1"/>
          <p:nvPr/>
        </p:nvSpPr>
        <p:spPr>
          <a:xfrm>
            <a:off x="5825836" y="2763127"/>
            <a:ext cx="4895272" cy="1421928"/>
          </a:xfrm>
          <a:prstGeom prst="rect">
            <a:avLst/>
          </a:prstGeom>
          <a:noFill/>
        </p:spPr>
        <p:txBody>
          <a:bodyPr wrap="square">
            <a:spAutoFit/>
          </a:bodyPr>
          <a:lstStyle/>
          <a:p>
            <a:pPr algn="just" defTabSz="609539">
              <a:lnSpc>
                <a:spcPct val="125000"/>
              </a:lnSpc>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Bạn nam trong tranh cố gắng hoàn thành xong công việc cho gà ăn rồi mới vào ăn cơm.</a:t>
            </a:r>
          </a:p>
        </p:txBody>
      </p:sp>
      <p:grpSp>
        <p:nvGrpSpPr>
          <p:cNvPr id="5" name="Group 4">
            <a:extLst>
              <a:ext uri="{FF2B5EF4-FFF2-40B4-BE49-F238E27FC236}">
                <a16:creationId xmlns:a16="http://schemas.microsoft.com/office/drawing/2014/main" id="{87EE563C-6194-69CF-481F-B922B132FBFD}"/>
              </a:ext>
            </a:extLst>
          </p:cNvPr>
          <p:cNvGrpSpPr/>
          <p:nvPr/>
        </p:nvGrpSpPr>
        <p:grpSpPr>
          <a:xfrm>
            <a:off x="983673" y="1662545"/>
            <a:ext cx="8589829" cy="947484"/>
            <a:chOff x="831257" y="1911927"/>
            <a:chExt cx="12884743" cy="1421226"/>
          </a:xfrm>
        </p:grpSpPr>
        <p:sp>
          <p:nvSpPr>
            <p:cNvPr id="6" name="Line Callout 1 (Border and Accent Bar) 3">
              <a:extLst>
                <a:ext uri="{FF2B5EF4-FFF2-40B4-BE49-F238E27FC236}">
                  <a16:creationId xmlns:a16="http://schemas.microsoft.com/office/drawing/2014/main" id="{74A907BE-38AF-4B62-6D2F-638A004BC858}"/>
                </a:ext>
              </a:extLst>
            </p:cNvPr>
            <p:cNvSpPr/>
            <p:nvPr/>
          </p:nvSpPr>
          <p:spPr>
            <a:xfrm>
              <a:off x="831257" y="1911927"/>
              <a:ext cx="12884743" cy="1421226"/>
            </a:xfrm>
            <a:prstGeom prst="accentBorderCallout1">
              <a:avLst>
                <a:gd name="adj1" fmla="val 18750"/>
                <a:gd name="adj2" fmla="val -3127"/>
                <a:gd name="adj3" fmla="val 19416"/>
                <a:gd name="adj4" fmla="val -11864"/>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Gợi ý trả lời: Các biểu hiện của yêu</a:t>
              </a:r>
              <a:endPar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endParaRPr>
            </a:p>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lao động được</a:t>
              </a:r>
              <a:r>
                <a:rPr lang="en-US" sz="2400" b="1" kern="0" dirty="0">
                  <a:latin typeface="UTM Avo" panose="02040603050506020204" pitchFamily="18" charset="0"/>
                  <a:cs typeface="Arial" panose="020B0604020202020204" pitchFamily="34" charset="0"/>
                </a:rPr>
                <a:t> </a:t>
              </a:r>
              <a:r>
                <a:rPr kumimoji="0" lang="vi-VN"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thể hiện trong các tranh 2 và 3 </a:t>
              </a:r>
            </a:p>
          </p:txBody>
        </p:sp>
        <p:pic>
          <p:nvPicPr>
            <p:cNvPr id="7" name="Picture 13">
              <a:extLst>
                <a:ext uri="{FF2B5EF4-FFF2-40B4-BE49-F238E27FC236}">
                  <a16:creationId xmlns:a16="http://schemas.microsoft.com/office/drawing/2014/main" id="{48BBE01A-964E-31BF-5F8C-0B616FF71F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18293" y="2132852"/>
              <a:ext cx="996820" cy="979377"/>
            </a:xfrm>
            <a:prstGeom prst="rect">
              <a:avLst/>
            </a:prstGeom>
          </p:spPr>
        </p:pic>
      </p:grpSp>
      <p:pic>
        <p:nvPicPr>
          <p:cNvPr id="14" name="Picture 13" descr="A cartoon of a child and a child&#10;&#10;Description automatically generated">
            <a:extLst>
              <a:ext uri="{FF2B5EF4-FFF2-40B4-BE49-F238E27FC236}">
                <a16:creationId xmlns:a16="http://schemas.microsoft.com/office/drawing/2014/main" id="{FF704647-5BF5-3DC3-CC5B-09A62B10B42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881" t="49190" r="47757" b="11481"/>
          <a:stretch/>
        </p:blipFill>
        <p:spPr>
          <a:xfrm>
            <a:off x="7147614" y="4338153"/>
            <a:ext cx="2600059" cy="2380067"/>
          </a:xfrm>
          <a:prstGeom prst="round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1512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inVertic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3DD1A7B-5434-EDB0-CFFD-7F9D3147922C}"/>
              </a:ext>
            </a:extLst>
          </p:cNvPr>
          <p:cNvGrpSpPr/>
          <p:nvPr/>
        </p:nvGrpSpPr>
        <p:grpSpPr>
          <a:xfrm>
            <a:off x="0" y="2267765"/>
            <a:ext cx="8196249" cy="859142"/>
            <a:chOff x="0" y="2198149"/>
            <a:chExt cx="12294374" cy="1288713"/>
          </a:xfrm>
        </p:grpSpPr>
        <p:sp>
          <p:nvSpPr>
            <p:cNvPr id="12" name="Rectangle 11">
              <a:extLst>
                <a:ext uri="{FF2B5EF4-FFF2-40B4-BE49-F238E27FC236}">
                  <a16:creationId xmlns:a16="http://schemas.microsoft.com/office/drawing/2014/main" id="{737CE515-F389-77E0-7E92-5761562AB2DA}"/>
                </a:ext>
              </a:extLst>
            </p:cNvPr>
            <p:cNvSpPr/>
            <p:nvPr/>
          </p:nvSpPr>
          <p:spPr>
            <a:xfrm>
              <a:off x="0" y="2430149"/>
              <a:ext cx="11617037" cy="1056713"/>
            </a:xfrm>
            <a:prstGeom prst="rect">
              <a:avLst/>
            </a:prstGeom>
            <a:solidFill>
              <a:srgbClr val="4BACC6">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biểu</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hiện</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khác</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yêu</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lao</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động</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13" name="Picture 2">
              <a:extLst>
                <a:ext uri="{FF2B5EF4-FFF2-40B4-BE49-F238E27FC236}">
                  <a16:creationId xmlns:a16="http://schemas.microsoft.com/office/drawing/2014/main" id="{E49B35C8-98AD-513F-ABEE-51205333523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939700" y="2198149"/>
              <a:ext cx="1354674" cy="1249686"/>
            </a:xfrm>
            <a:prstGeom prst="rect">
              <a:avLst/>
            </a:prstGeom>
          </p:spPr>
        </p:pic>
      </p:grpSp>
      <p:grpSp>
        <p:nvGrpSpPr>
          <p:cNvPr id="14" name="Group 13">
            <a:extLst>
              <a:ext uri="{FF2B5EF4-FFF2-40B4-BE49-F238E27FC236}">
                <a16:creationId xmlns:a16="http://schemas.microsoft.com/office/drawing/2014/main" id="{FD01C570-7005-C85D-17C3-87AC6C440AFC}"/>
              </a:ext>
            </a:extLst>
          </p:cNvPr>
          <p:cNvGrpSpPr/>
          <p:nvPr/>
        </p:nvGrpSpPr>
        <p:grpSpPr>
          <a:xfrm>
            <a:off x="2666121" y="3548774"/>
            <a:ext cx="5651869" cy="1440282"/>
            <a:chOff x="3587204" y="4526387"/>
            <a:chExt cx="9207196" cy="2160422"/>
          </a:xfrm>
        </p:grpSpPr>
        <p:sp>
          <p:nvSpPr>
            <p:cNvPr id="15" name="Rectangle: Rounded Corners 14">
              <a:extLst>
                <a:ext uri="{FF2B5EF4-FFF2-40B4-BE49-F238E27FC236}">
                  <a16:creationId xmlns:a16="http://schemas.microsoft.com/office/drawing/2014/main" id="{A3E51E55-3537-9C05-9840-906A1CF846A1}"/>
                </a:ext>
              </a:extLst>
            </p:cNvPr>
            <p:cNvSpPr/>
            <p:nvPr/>
          </p:nvSpPr>
          <p:spPr>
            <a:xfrm>
              <a:off x="5631601" y="4526387"/>
              <a:ext cx="7162799" cy="1849407"/>
            </a:xfrm>
            <a:prstGeom prst="roundRect">
              <a:avLst/>
            </a:prstGeom>
            <a:solidFill>
              <a:srgbClr val="9BBB59">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tốt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nhiệm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vụ</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mình</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6" name="Picture 15" descr="A picture containing cartoon, toy, smile, clothing&#10;&#10;Description automatically generated">
              <a:extLst>
                <a:ext uri="{FF2B5EF4-FFF2-40B4-BE49-F238E27FC236}">
                  <a16:creationId xmlns:a16="http://schemas.microsoft.com/office/drawing/2014/main" id="{C3EB5EF8-0925-6DD8-050E-B3E5928F5D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7204" y="4607616"/>
              <a:ext cx="2397538" cy="2079193"/>
            </a:xfrm>
            <a:prstGeom prst="rect">
              <a:avLst/>
            </a:prstGeom>
          </p:spPr>
        </p:pic>
      </p:grpSp>
      <p:grpSp>
        <p:nvGrpSpPr>
          <p:cNvPr id="17" name="Group 16">
            <a:extLst>
              <a:ext uri="{FF2B5EF4-FFF2-40B4-BE49-F238E27FC236}">
                <a16:creationId xmlns:a16="http://schemas.microsoft.com/office/drawing/2014/main" id="{9A1FCBB7-834E-CF23-BF9D-1269546D3C6B}"/>
              </a:ext>
            </a:extLst>
          </p:cNvPr>
          <p:cNvGrpSpPr/>
          <p:nvPr/>
        </p:nvGrpSpPr>
        <p:grpSpPr>
          <a:xfrm>
            <a:off x="27848" y="5076627"/>
            <a:ext cx="5292297" cy="1199135"/>
            <a:chOff x="41771" y="7614940"/>
            <a:chExt cx="8621435" cy="1798702"/>
          </a:xfrm>
        </p:grpSpPr>
        <p:sp>
          <p:nvSpPr>
            <p:cNvPr id="18" name="Rectangle: Rounded Corners 17">
              <a:extLst>
                <a:ext uri="{FF2B5EF4-FFF2-40B4-BE49-F238E27FC236}">
                  <a16:creationId xmlns:a16="http://schemas.microsoft.com/office/drawing/2014/main" id="{2B03334D-C9D0-ABB2-FE4E-A85F2F0D2126}"/>
                </a:ext>
              </a:extLst>
            </p:cNvPr>
            <p:cNvSpPr/>
            <p:nvPr/>
          </p:nvSpPr>
          <p:spPr>
            <a:xfrm>
              <a:off x="1138696" y="7614940"/>
              <a:ext cx="7524510" cy="1798702"/>
            </a:xfrm>
            <a:prstGeom prst="roundRect">
              <a:avLst/>
            </a:prstGeom>
            <a:solidFill>
              <a:srgbClr val="9BBB59">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Tự</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đợi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ai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nhắc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nhở</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9" name="Picture 18" descr="A cartoon of a child writing on a book&#10;&#10;Description automatically generated">
              <a:extLst>
                <a:ext uri="{FF2B5EF4-FFF2-40B4-BE49-F238E27FC236}">
                  <a16:creationId xmlns:a16="http://schemas.microsoft.com/office/drawing/2014/main" id="{A74429D8-3FC8-7BDA-DEDE-26F681F8F4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771" y="8121717"/>
              <a:ext cx="2462509" cy="1291925"/>
            </a:xfrm>
            <a:prstGeom prst="rect">
              <a:avLst/>
            </a:prstGeom>
          </p:spPr>
        </p:pic>
      </p:grpSp>
      <p:grpSp>
        <p:nvGrpSpPr>
          <p:cNvPr id="20" name="Group 19">
            <a:extLst>
              <a:ext uri="{FF2B5EF4-FFF2-40B4-BE49-F238E27FC236}">
                <a16:creationId xmlns:a16="http://schemas.microsoft.com/office/drawing/2014/main" id="{1EA3A65F-B7DA-2C19-E17C-17FB244A48D7}"/>
              </a:ext>
            </a:extLst>
          </p:cNvPr>
          <p:cNvGrpSpPr/>
          <p:nvPr/>
        </p:nvGrpSpPr>
        <p:grpSpPr>
          <a:xfrm>
            <a:off x="6206836" y="4124585"/>
            <a:ext cx="4968385" cy="2159171"/>
            <a:chOff x="9281880" y="6186878"/>
            <a:chExt cx="8093764" cy="3238757"/>
          </a:xfrm>
        </p:grpSpPr>
        <p:sp>
          <p:nvSpPr>
            <p:cNvPr id="21" name="Rectangle: Rounded Corners 20">
              <a:extLst>
                <a:ext uri="{FF2B5EF4-FFF2-40B4-BE49-F238E27FC236}">
                  <a16:creationId xmlns:a16="http://schemas.microsoft.com/office/drawing/2014/main" id="{51246DBC-55EC-8CEB-0F0B-1EEECE0FE3AD}"/>
                </a:ext>
              </a:extLst>
            </p:cNvPr>
            <p:cNvSpPr/>
            <p:nvPr/>
          </p:nvSpPr>
          <p:spPr>
            <a:xfrm>
              <a:off x="9281880" y="7614940"/>
              <a:ext cx="7882665" cy="1810695"/>
            </a:xfrm>
            <a:prstGeom prst="roundRect">
              <a:avLst/>
            </a:prstGeom>
            <a:solidFill>
              <a:srgbClr val="9BBB59">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bỏ</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dở</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nửa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chừng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đối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phó</a:t>
              </a: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22" name="Picture 21" descr="A cartoon of a child on a podium&#10;&#10;Description automatically generated">
              <a:extLst>
                <a:ext uri="{FF2B5EF4-FFF2-40B4-BE49-F238E27FC236}">
                  <a16:creationId xmlns:a16="http://schemas.microsoft.com/office/drawing/2014/main" id="{4E784226-5D3D-2AFA-CCC7-85495736747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440806" y="6186878"/>
              <a:ext cx="1934838" cy="1934838"/>
            </a:xfrm>
            <a:prstGeom prst="rect">
              <a:avLst/>
            </a:prstGeom>
          </p:spPr>
        </p:pic>
      </p:grpSp>
      <p:sp>
        <p:nvSpPr>
          <p:cNvPr id="26" name="TextBox 25">
            <a:extLst>
              <a:ext uri="{FF2B5EF4-FFF2-40B4-BE49-F238E27FC236}">
                <a16:creationId xmlns:a16="http://schemas.microsoft.com/office/drawing/2014/main" id="{70672358-D77D-4082-8E89-CCE316894D1B}"/>
              </a:ext>
            </a:extLst>
          </p:cNvPr>
          <p:cNvSpPr txBox="1"/>
          <p:nvPr/>
        </p:nvSpPr>
        <p:spPr>
          <a:xfrm>
            <a:off x="4007335" y="1438386"/>
            <a:ext cx="4399002" cy="523220"/>
          </a:xfrm>
          <a:prstGeom prst="rect">
            <a:avLst/>
          </a:prstGeom>
          <a:solidFill>
            <a:schemeClr val="accent1">
              <a:lumMod val="40000"/>
              <a:lumOff val="60000"/>
            </a:schemeClr>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Gợi</a:t>
            </a:r>
            <a:r>
              <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rPr>
              <a:t> ý </a:t>
            </a:r>
            <a:r>
              <a:rPr kumimoji="0" lang="en-US" sz="28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câu</a:t>
            </a:r>
            <a:r>
              <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4611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9">
            <a:extLst>
              <a:ext uri="{FF2B5EF4-FFF2-40B4-BE49-F238E27FC236}">
                <a16:creationId xmlns:a16="http://schemas.microsoft.com/office/drawing/2014/main" id="{6F4F55EE-9F82-C7E9-CF88-C15B25DA3B7A}"/>
              </a:ext>
            </a:extLst>
          </p:cNvPr>
          <p:cNvSpPr/>
          <p:nvPr/>
        </p:nvSpPr>
        <p:spPr>
          <a:xfrm>
            <a:off x="5856459" y="4267592"/>
            <a:ext cx="4682852" cy="981668"/>
          </a:xfrm>
          <a:prstGeom prst="roundRect">
            <a:avLst/>
          </a:prstGeom>
          <a:solidFill>
            <a:sysClr val="window" lastClr="FFFFFF"/>
          </a:solidFill>
          <a:ln w="57150" cap="flat" cmpd="sng" algn="ctr">
            <a:solidFill>
              <a:srgbClr val="C0504D">
                <a:lumMod val="75000"/>
              </a:srgbClr>
            </a:solidFill>
            <a:prstDash val="sysDash"/>
          </a:ln>
          <a:effectLst>
            <a:outerShdw blurRad="50800" dist="38100" dir="2700000" algn="tl" rotWithShape="0">
              <a:prstClr val="black">
                <a:alpha val="40000"/>
              </a:prstClr>
            </a:outerShdw>
          </a:effectLst>
        </p:spPr>
        <p:txBody>
          <a:bodyPr rtlCol="0" anchor="ctr"/>
          <a:lstStyle/>
          <a:p>
            <a:pPr lvl="0" algn="ctr" defTabSz="609539">
              <a:lnSpc>
                <a:spcPct val="125000"/>
              </a:lnSpc>
            </a:pPr>
            <a:r>
              <a:rPr lang="en-US" sz="2400" kern="0">
                <a:solidFill>
                  <a:prstClr val="black"/>
                </a:solidFill>
                <a:latin typeface="UTM Avo" panose="02040603050506020204" pitchFamily="18" charset="0"/>
                <a:cs typeface="Arial" panose="020B0604020202020204" pitchFamily="34" charset="0"/>
              </a:rPr>
              <a:t>b. Việc làm đó đã mang lại kết quả gì??</a:t>
            </a:r>
            <a:endParaRPr lang="en-US" sz="2400" kern="0" dirty="0">
              <a:solidFill>
                <a:prstClr val="black"/>
              </a:solidFill>
              <a:latin typeface="UTM Avo" panose="02040603050506020204" pitchFamily="18" charset="0"/>
              <a:cs typeface="Arial" panose="020B0604020202020204" pitchFamily="34" charset="0"/>
            </a:endParaRPr>
          </a:p>
        </p:txBody>
      </p:sp>
      <p:sp>
        <p:nvSpPr>
          <p:cNvPr id="3" name="Rounded Rectangle 23">
            <a:extLst>
              <a:ext uri="{FF2B5EF4-FFF2-40B4-BE49-F238E27FC236}">
                <a16:creationId xmlns:a16="http://schemas.microsoft.com/office/drawing/2014/main" id="{8E1258D5-4758-256E-A108-DC445020A233}"/>
              </a:ext>
            </a:extLst>
          </p:cNvPr>
          <p:cNvSpPr/>
          <p:nvPr/>
        </p:nvSpPr>
        <p:spPr>
          <a:xfrm>
            <a:off x="5856459" y="5511321"/>
            <a:ext cx="4692266" cy="1033900"/>
          </a:xfrm>
          <a:prstGeom prst="roundRect">
            <a:avLst/>
          </a:prstGeom>
          <a:solidFill>
            <a:sysClr val="window" lastClr="FFFFFF"/>
          </a:solidFill>
          <a:ln w="57150" cap="flat" cmpd="sng" algn="ctr">
            <a:solidFill>
              <a:srgbClr val="C0504D">
                <a:lumMod val="75000"/>
              </a:srgbClr>
            </a:solidFill>
            <a:prstDash val="sysDash"/>
          </a:ln>
          <a:effectLst>
            <a:outerShdw blurRad="50800" dist="38100" dir="2700000" algn="tl" rotWithShape="0">
              <a:prstClr val="black">
                <a:alpha val="40000"/>
              </a:prstClr>
            </a:outerShdw>
          </a:effectLst>
        </p:spPr>
        <p:txBody>
          <a:bodyPr rtlCol="0" anchor="ctr"/>
          <a:lstStyle/>
          <a:p>
            <a:pPr lvl="0" algn="ctr" defTabSz="609539">
              <a:lnSpc>
                <a:spcPct val="125000"/>
              </a:lnSpc>
            </a:pPr>
            <a:r>
              <a:rPr lang="vi-VN" sz="2400" kern="0">
                <a:solidFill>
                  <a:prstClr val="black"/>
                </a:solidFill>
                <a:latin typeface="UTM Avo" panose="02040603050506020204" pitchFamily="18" charset="0"/>
                <a:cs typeface="Arial" panose="020B0604020202020204" pitchFamily="34" charset="0"/>
              </a:rPr>
              <a:t>c. Em rút ra được bài học gì qua câu chuyện trên?</a:t>
            </a:r>
            <a:endParaRPr lang="vi-VN" sz="2400" kern="0" dirty="0">
              <a:solidFill>
                <a:prstClr val="black"/>
              </a:solidFill>
              <a:latin typeface="UTM Avo" panose="02040603050506020204" pitchFamily="18" charset="0"/>
              <a:cs typeface="Arial" panose="020B0604020202020204" pitchFamily="34" charset="0"/>
            </a:endParaRPr>
          </a:p>
        </p:txBody>
      </p:sp>
      <p:sp>
        <p:nvSpPr>
          <p:cNvPr id="4" name="Rounded Rectangle 19">
            <a:extLst>
              <a:ext uri="{FF2B5EF4-FFF2-40B4-BE49-F238E27FC236}">
                <a16:creationId xmlns:a16="http://schemas.microsoft.com/office/drawing/2014/main" id="{AC6B8C5A-17D9-F5A2-0CF3-3C99158C2D5B}"/>
              </a:ext>
            </a:extLst>
          </p:cNvPr>
          <p:cNvSpPr/>
          <p:nvPr/>
        </p:nvSpPr>
        <p:spPr>
          <a:xfrm>
            <a:off x="5821429" y="2410691"/>
            <a:ext cx="4717882" cy="1551709"/>
          </a:xfrm>
          <a:prstGeom prst="roundRect">
            <a:avLst/>
          </a:prstGeom>
          <a:solidFill>
            <a:sysClr val="window" lastClr="FFFFFF"/>
          </a:solidFill>
          <a:ln w="57150" cap="flat" cmpd="sng" algn="ctr">
            <a:solidFill>
              <a:srgbClr val="C0504D">
                <a:lumMod val="75000"/>
              </a:srgbClr>
            </a:solidFill>
            <a:prstDash val="sysDash"/>
          </a:ln>
          <a:effectLst>
            <a:outerShdw blurRad="50800" dist="38100" dir="2700000" algn="tl" rotWithShape="0">
              <a:prstClr val="black">
                <a:alpha val="40000"/>
              </a:prstClr>
            </a:outerShdw>
          </a:effectLst>
        </p:spPr>
        <p:txBody>
          <a:bodyPr rtlCol="0" anchor="ctr"/>
          <a:lstStyle/>
          <a:p>
            <a:pPr lvl="0" algn="ctr" defTabSz="609539">
              <a:lnSpc>
                <a:spcPct val="125000"/>
              </a:lnSpc>
            </a:pPr>
            <a:r>
              <a:rPr lang="vi-VN" sz="2400" kern="0" dirty="0">
                <a:solidFill>
                  <a:prstClr val="black"/>
                </a:solidFill>
                <a:latin typeface="UTM Avo" panose="02040603050506020204" pitchFamily="18" charset="0"/>
                <a:cs typeface="Arial" panose="020B0604020202020204" pitchFamily="34" charset="0"/>
              </a:rPr>
              <a:t>a. Các nhân vật trong câu chuyện trên thể hiện việc yêu lao động như thế nào?</a:t>
            </a:r>
          </a:p>
        </p:txBody>
      </p:sp>
      <p:grpSp>
        <p:nvGrpSpPr>
          <p:cNvPr id="23" name="Group 22">
            <a:extLst>
              <a:ext uri="{FF2B5EF4-FFF2-40B4-BE49-F238E27FC236}">
                <a16:creationId xmlns:a16="http://schemas.microsoft.com/office/drawing/2014/main" id="{08CEC9E5-31C7-D1A7-B64D-8FE75B2EC1B4}"/>
              </a:ext>
            </a:extLst>
          </p:cNvPr>
          <p:cNvGrpSpPr/>
          <p:nvPr/>
        </p:nvGrpSpPr>
        <p:grpSpPr>
          <a:xfrm>
            <a:off x="850925" y="2090351"/>
            <a:ext cx="3734927" cy="1589420"/>
            <a:chOff x="-1215694" y="2191377"/>
            <a:chExt cx="6579379" cy="2958420"/>
          </a:xfrm>
        </p:grpSpPr>
        <p:sp>
          <p:nvSpPr>
            <p:cNvPr id="24" name="Line Callout 1 (Border and Accent Bar) 3">
              <a:extLst>
                <a:ext uri="{FF2B5EF4-FFF2-40B4-BE49-F238E27FC236}">
                  <a16:creationId xmlns:a16="http://schemas.microsoft.com/office/drawing/2014/main" id="{5B0F7107-962D-253D-DE90-970E1928F3C8}"/>
                </a:ext>
              </a:extLst>
            </p:cNvPr>
            <p:cNvSpPr/>
            <p:nvPr/>
          </p:nvSpPr>
          <p:spPr>
            <a:xfrm>
              <a:off x="-1215694" y="2765670"/>
              <a:ext cx="6579379" cy="2384127"/>
            </a:xfrm>
            <a:prstGeom prst="roundRect">
              <a:avLst/>
            </a:prstGeom>
            <a:solidFill>
              <a:srgbClr val="FFF7DD"/>
            </a:solidFill>
            <a:ln w="25400" cap="flat" cmpd="sng" algn="ctr">
              <a:solidFill>
                <a:srgbClr val="F79646">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em</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đọc</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câu</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chuyện</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1"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Túi</a:t>
              </a:r>
              <a:r>
                <a:rPr kumimoji="0" lang="en-US" sz="2000" b="1" i="1"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1"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lúa</a:t>
              </a:r>
              <a:r>
                <a:rPr kumimoji="0" lang="en-US" sz="2000" b="1" i="1"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1"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mì</a:t>
              </a:r>
              <a:r>
                <a:rPr kumimoji="0" lang="en-US" sz="2000" b="1" i="1"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(SHS – tr.25,26)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trả</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lời</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câu</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hỏi</a:t>
              </a:r>
              <a:r>
                <a:rPr kumimoji="0" lang="en-US" sz="20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p:txBody>
        </p:sp>
        <p:pic>
          <p:nvPicPr>
            <p:cNvPr id="25" name="Picture 2">
              <a:extLst>
                <a:ext uri="{FF2B5EF4-FFF2-40B4-BE49-F238E27FC236}">
                  <a16:creationId xmlns:a16="http://schemas.microsoft.com/office/drawing/2014/main" id="{BE53454F-2907-E352-DE21-C43B112DCAE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07651" y="2191377"/>
              <a:ext cx="752586" cy="773686"/>
            </a:xfrm>
            <a:prstGeom prst="rect">
              <a:avLst/>
            </a:prstGeom>
          </p:spPr>
        </p:pic>
      </p:grpSp>
      <p:pic>
        <p:nvPicPr>
          <p:cNvPr id="26" name="Picture 25" descr="A page with text and pictures of roosters and cat&#10;&#10;Description automatically generated">
            <a:extLst>
              <a:ext uri="{FF2B5EF4-FFF2-40B4-BE49-F238E27FC236}">
                <a16:creationId xmlns:a16="http://schemas.microsoft.com/office/drawing/2014/main" id="{B97D3074-25C3-5614-584D-01BB211AF96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6773" t="20371" r="2916" b="30611"/>
          <a:stretch/>
        </p:blipFill>
        <p:spPr>
          <a:xfrm>
            <a:off x="1691831" y="3962400"/>
            <a:ext cx="1715416" cy="27957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7" name="TextBox 6">
            <a:extLst>
              <a:ext uri="{FF2B5EF4-FFF2-40B4-BE49-F238E27FC236}">
                <a16:creationId xmlns:a16="http://schemas.microsoft.com/office/drawing/2014/main" id="{532EDEE0-F929-8D31-880B-02BB28C9E200}"/>
              </a:ext>
            </a:extLst>
          </p:cNvPr>
          <p:cNvSpPr txBox="1"/>
          <p:nvPr/>
        </p:nvSpPr>
        <p:spPr>
          <a:xfrm>
            <a:off x="1376183" y="1601319"/>
            <a:ext cx="9439633" cy="412805"/>
          </a:xfrm>
          <a:prstGeom prst="rect">
            <a:avLst/>
          </a:prstGeom>
        </p:spPr>
        <p:txBody>
          <a:bodyPr wrap="square" lIns="0" tIns="0" rIns="0" bIns="0" rtlCol="0" anchor="t">
            <a:spAutoFit/>
          </a:bodyPr>
          <a:lstStyle/>
          <a:p>
            <a:pPr algn="ctr" defTabSz="609539">
              <a:lnSpc>
                <a:spcPct val="125000"/>
              </a:lnSpc>
            </a:pPr>
            <a:r>
              <a:rPr lang="en-US" sz="2400" b="1" dirty="0">
                <a:solidFill>
                  <a:prstClr val="black"/>
                </a:solidFill>
                <a:latin typeface="UTM Avo" panose="02040603050506020204" pitchFamily="18" charset="0"/>
                <a:cs typeface="Arial" panose="020B0604020202020204" pitchFamily="34" charset="0"/>
              </a:rPr>
              <a:t>HOẠT ĐỘNG 2: ĐỌC CÂU CHUYỆN VÀ TRẢ LỜI CÂU HỎI</a:t>
            </a:r>
          </a:p>
        </p:txBody>
      </p:sp>
      <p:grpSp>
        <p:nvGrpSpPr>
          <p:cNvPr id="51" name="Group 50">
            <a:extLst>
              <a:ext uri="{FF2B5EF4-FFF2-40B4-BE49-F238E27FC236}">
                <a16:creationId xmlns:a16="http://schemas.microsoft.com/office/drawing/2014/main" id="{C1C0B23F-C7AE-B454-E606-8C8A50FE1FEB}"/>
              </a:ext>
            </a:extLst>
          </p:cNvPr>
          <p:cNvGrpSpPr/>
          <p:nvPr/>
        </p:nvGrpSpPr>
        <p:grpSpPr>
          <a:xfrm rot="16200000">
            <a:off x="4951484" y="3661819"/>
            <a:ext cx="1390409" cy="439861"/>
            <a:chOff x="6498137" y="3625822"/>
            <a:chExt cx="558104" cy="973671"/>
          </a:xfrm>
        </p:grpSpPr>
        <p:cxnSp>
          <p:nvCxnSpPr>
            <p:cNvPr id="52" name="Straight Connector 51">
              <a:extLst>
                <a:ext uri="{FF2B5EF4-FFF2-40B4-BE49-F238E27FC236}">
                  <a16:creationId xmlns:a16="http://schemas.microsoft.com/office/drawing/2014/main" id="{70D817E5-117A-4F29-8403-1F4E21A8A859}"/>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FEF16E8-6C3C-D903-9D75-41A5C77A1560}"/>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987A68C1-4426-277D-AEC2-BD599233AE4B}"/>
              </a:ext>
            </a:extLst>
          </p:cNvPr>
          <p:cNvGrpSpPr/>
          <p:nvPr/>
        </p:nvGrpSpPr>
        <p:grpSpPr>
          <a:xfrm rot="16200000" flipH="1">
            <a:off x="4176108" y="4437198"/>
            <a:ext cx="2887893" cy="386591"/>
            <a:chOff x="6498137" y="3625822"/>
            <a:chExt cx="558104" cy="973671"/>
          </a:xfrm>
        </p:grpSpPr>
        <p:cxnSp>
          <p:nvCxnSpPr>
            <p:cNvPr id="55" name="Straight Connector 54">
              <a:extLst>
                <a:ext uri="{FF2B5EF4-FFF2-40B4-BE49-F238E27FC236}">
                  <a16:creationId xmlns:a16="http://schemas.microsoft.com/office/drawing/2014/main" id="{CC8FD4EB-9682-5D17-4DC9-BACA6E35AF77}"/>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7A77401-4CCD-B647-10EF-F059F20DA637}"/>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D97D3E7A-4972-338B-5A29-A420AB1F485A}"/>
              </a:ext>
            </a:extLst>
          </p:cNvPr>
          <p:cNvGrpSpPr/>
          <p:nvPr/>
        </p:nvGrpSpPr>
        <p:grpSpPr>
          <a:xfrm rot="16200000">
            <a:off x="5018512" y="5226334"/>
            <a:ext cx="1256353" cy="439862"/>
            <a:chOff x="6498137" y="3625822"/>
            <a:chExt cx="558104" cy="973671"/>
          </a:xfrm>
        </p:grpSpPr>
        <p:cxnSp>
          <p:nvCxnSpPr>
            <p:cNvPr id="58" name="Straight Connector 57">
              <a:extLst>
                <a:ext uri="{FF2B5EF4-FFF2-40B4-BE49-F238E27FC236}">
                  <a16:creationId xmlns:a16="http://schemas.microsoft.com/office/drawing/2014/main" id="{92EFF131-C32F-6B3D-6650-D0FC69EC9327}"/>
                </a:ext>
              </a:extLst>
            </p:cNvPr>
            <p:cNvCxnSpPr>
              <a:cxnSpLocks/>
            </p:cNvCxnSpPr>
            <p:nvPr/>
          </p:nvCxnSpPr>
          <p:spPr>
            <a:xfrm flipH="1">
              <a:off x="6498137" y="3625823"/>
              <a:ext cx="5581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67AC6D4-9FD8-20C5-A816-B85ED5CB7E19}"/>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E24B90BC-038A-45E5-86DF-C6B0A8B0D496}"/>
              </a:ext>
            </a:extLst>
          </p:cNvPr>
          <p:cNvGrpSpPr/>
          <p:nvPr/>
        </p:nvGrpSpPr>
        <p:grpSpPr>
          <a:xfrm>
            <a:off x="10142489" y="817815"/>
            <a:ext cx="2201911" cy="1262139"/>
            <a:chOff x="9772054" y="889125"/>
            <a:chExt cx="2374289" cy="1360947"/>
          </a:xfrm>
        </p:grpSpPr>
        <p:pic>
          <p:nvPicPr>
            <p:cNvPr id="6" name="Picture 2">
              <a:hlinkClick r:id="rId6"/>
              <a:extLst>
                <a:ext uri="{FF2B5EF4-FFF2-40B4-BE49-F238E27FC236}">
                  <a16:creationId xmlns:a16="http://schemas.microsoft.com/office/drawing/2014/main" id="{E3FEB2E3-4DC7-0BF5-111A-D1A090A8201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20350" y="889125"/>
              <a:ext cx="1079103" cy="7469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1873E9E-8C41-CA1A-D3D1-105A69795512}"/>
                </a:ext>
              </a:extLst>
            </p:cNvPr>
            <p:cNvSpPr txBox="1"/>
            <p:nvPr/>
          </p:nvSpPr>
          <p:spPr>
            <a:xfrm>
              <a:off x="9772054" y="1713746"/>
              <a:ext cx="2374289" cy="536326"/>
            </a:xfrm>
            <a:prstGeom prst="rect">
              <a:avLst/>
            </a:prstGeom>
            <a:noFill/>
          </p:spPr>
          <p:txBody>
            <a:bodyPr wrap="square">
              <a:spAutoFit/>
            </a:bodyPr>
            <a:lstStyle/>
            <a:p>
              <a:pPr algn="ctr"/>
              <a:r>
                <a:rPr lang="en-US" sz="1600">
                  <a:latin typeface="UTM Avo" panose="02040603050506020204" pitchFamily="18" charset="0"/>
                  <a:cs typeface="Arial" panose="020B0604020202020204" pitchFamily="34" charset="0"/>
                </a:rPr>
                <a:t>Ấn vào để</a:t>
              </a:r>
            </a:p>
            <a:p>
              <a:pPr algn="ctr"/>
              <a:r>
                <a:rPr lang="vi-VN" sz="1600" b="1">
                  <a:latin typeface="UTM Avo" panose="02040603050506020204" pitchFamily="18" charset="0"/>
                  <a:cs typeface="Arial" panose="020B0604020202020204" pitchFamily="34" charset="0"/>
                </a:rPr>
                <a:t>xem </a:t>
              </a:r>
              <a:r>
                <a:rPr lang="en-US" sz="1600" b="1">
                  <a:latin typeface="UTM Avo" panose="02040603050506020204" pitchFamily="18" charset="0"/>
                  <a:cs typeface="Arial" panose="020B0604020202020204" pitchFamily="34" charset="0"/>
                </a:rPr>
                <a:t>video</a:t>
              </a:r>
              <a:endParaRPr lang="en-US" sz="1600" b="1" dirty="0">
                <a:latin typeface="UTM Avo" panose="02040603050506020204" pitchFamily="18" charset="0"/>
              </a:endParaRPr>
            </a:p>
          </p:txBody>
        </p:sp>
      </p:grpSp>
    </p:spTree>
    <p:extLst>
      <p:ext uri="{BB962C8B-B14F-4D97-AF65-F5344CB8AC3E}">
        <p14:creationId xmlns:p14="http://schemas.microsoft.com/office/powerpoint/2010/main" val="391357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par>
                                <p:cTn id="13" presetID="16" presetClass="entr" presetSubtype="21"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barn(inVertical)">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par>
                                <p:cTn id="27" presetID="22" presetClass="entr" presetSubtype="8"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left)">
                                      <p:cBhvr>
                                        <p:cTn id="29" dur="500"/>
                                        <p:tgtEl>
                                          <p:spTgt spid="51"/>
                                        </p:tgtEl>
                                      </p:cBhvr>
                                    </p:animEffect>
                                  </p:childTnLst>
                                </p:cTn>
                              </p:par>
                              <p:par>
                                <p:cTn id="30" presetID="22" presetClass="entr" presetSubtype="8"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left)">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right)">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right)">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E122665-5644-9E6D-B6E2-D139BC8C0663}"/>
              </a:ext>
            </a:extLst>
          </p:cNvPr>
          <p:cNvSpPr/>
          <p:nvPr/>
        </p:nvSpPr>
        <p:spPr>
          <a:xfrm>
            <a:off x="673980" y="4361194"/>
            <a:ext cx="3966822" cy="2110832"/>
          </a:xfrm>
          <a:prstGeom prst="rect">
            <a:avLst/>
          </a:prstGeom>
          <a:solidFill>
            <a:sysClr val="window" lastClr="FFFFFF"/>
          </a:solidFill>
          <a:ln w="25400" cap="flat" cmpd="sng" algn="ctr">
            <a:solidFill>
              <a:srgbClr val="C0504D">
                <a:lumMod val="50000"/>
              </a:srgbClr>
            </a:solidFill>
            <a:prstDash val="solid"/>
          </a:ln>
          <a:effectLst/>
        </p:spPr>
        <p:txBody>
          <a:bodyPr rtlCol="0" anchor="ctr"/>
          <a:lstStyle/>
          <a:p>
            <a:pPr lvl="0" algn="just" defTabSz="609539">
              <a:lnSpc>
                <a:spcPct val="125000"/>
              </a:lnSpc>
              <a:defRPr/>
            </a:pPr>
            <a:r>
              <a:rPr lang="vi-VN" sz="2000" kern="0" dirty="0">
                <a:solidFill>
                  <a:prstClr val="black"/>
                </a:solidFill>
                <a:latin typeface="UTM Avo" panose="02040603050506020204" pitchFamily="18" charset="0"/>
                <a:cs typeface="Arial" panose="020B0604020202020204" pitchFamily="34" charset="0"/>
              </a:rPr>
              <a:t>Chú gà trống biết quét sân, bắt tay vào việc đập lúa, vác túi lúa trên đến cối xay, nhóm lửa, nhào bột sau đó đưa bột vào lò. </a:t>
            </a:r>
          </a:p>
        </p:txBody>
      </p:sp>
      <p:grpSp>
        <p:nvGrpSpPr>
          <p:cNvPr id="10" name="Group 9">
            <a:extLst>
              <a:ext uri="{FF2B5EF4-FFF2-40B4-BE49-F238E27FC236}">
                <a16:creationId xmlns:a16="http://schemas.microsoft.com/office/drawing/2014/main" id="{7A3C66C3-E49B-7052-621B-406DAB9F1101}"/>
              </a:ext>
            </a:extLst>
          </p:cNvPr>
          <p:cNvGrpSpPr/>
          <p:nvPr/>
        </p:nvGrpSpPr>
        <p:grpSpPr>
          <a:xfrm>
            <a:off x="2139102" y="3043028"/>
            <a:ext cx="1060581" cy="1252104"/>
            <a:chOff x="6498137" y="3625822"/>
            <a:chExt cx="558104" cy="973671"/>
          </a:xfrm>
        </p:grpSpPr>
        <p:cxnSp>
          <p:nvCxnSpPr>
            <p:cNvPr id="11" name="Straight Connector 10">
              <a:extLst>
                <a:ext uri="{FF2B5EF4-FFF2-40B4-BE49-F238E27FC236}">
                  <a16:creationId xmlns:a16="http://schemas.microsoft.com/office/drawing/2014/main" id="{9F000542-47C9-4128-215B-749A484C485F}"/>
                </a:ext>
              </a:extLst>
            </p:cNvPr>
            <p:cNvCxnSpPr>
              <a:cxnSpLocks/>
            </p:cNvCxnSpPr>
            <p:nvPr/>
          </p:nvCxnSpPr>
          <p:spPr>
            <a:xfrm flipH="1">
              <a:off x="6498137" y="3625823"/>
              <a:ext cx="558104" cy="0"/>
            </a:xfrm>
            <a:prstGeom prst="line">
              <a:avLst/>
            </a:prstGeom>
            <a:noFill/>
            <a:ln w="28575" cap="flat" cmpd="sng" algn="ctr">
              <a:solidFill>
                <a:srgbClr val="C0504D">
                  <a:lumMod val="50000"/>
                </a:srgbClr>
              </a:solidFill>
              <a:prstDash val="solid"/>
            </a:ln>
            <a:effectLst/>
          </p:spPr>
        </p:cxnSp>
        <p:cxnSp>
          <p:nvCxnSpPr>
            <p:cNvPr id="12" name="Straight Connector 11">
              <a:extLst>
                <a:ext uri="{FF2B5EF4-FFF2-40B4-BE49-F238E27FC236}">
                  <a16:creationId xmlns:a16="http://schemas.microsoft.com/office/drawing/2014/main" id="{8DE364AE-B8CC-8DF4-E906-4F8A9D279AA2}"/>
                </a:ext>
              </a:extLst>
            </p:cNvPr>
            <p:cNvCxnSpPr>
              <a:cxnSpLocks/>
            </p:cNvCxnSpPr>
            <p:nvPr/>
          </p:nvCxnSpPr>
          <p:spPr>
            <a:xfrm>
              <a:off x="6498137" y="3625822"/>
              <a:ext cx="0" cy="973671"/>
            </a:xfrm>
            <a:prstGeom prst="line">
              <a:avLst/>
            </a:prstGeom>
            <a:noFill/>
            <a:ln w="28575" cap="flat" cmpd="sng" algn="ctr">
              <a:solidFill>
                <a:srgbClr val="C0504D">
                  <a:lumMod val="50000"/>
                </a:srgbClr>
              </a:solidFill>
              <a:prstDash val="solid"/>
              <a:tailEnd type="diamond" w="lg" len="lg"/>
            </a:ln>
            <a:effectLst/>
          </p:spPr>
        </p:cxnSp>
      </p:grpSp>
      <p:sp>
        <p:nvSpPr>
          <p:cNvPr id="13" name="Rectangle 12">
            <a:extLst>
              <a:ext uri="{FF2B5EF4-FFF2-40B4-BE49-F238E27FC236}">
                <a16:creationId xmlns:a16="http://schemas.microsoft.com/office/drawing/2014/main" id="{45EA020E-8BC2-5620-9CE3-A1F462AE6855}"/>
              </a:ext>
            </a:extLst>
          </p:cNvPr>
          <p:cNvSpPr/>
          <p:nvPr/>
        </p:nvSpPr>
        <p:spPr>
          <a:xfrm>
            <a:off x="8034026" y="4428725"/>
            <a:ext cx="3888961" cy="2062349"/>
          </a:xfrm>
          <a:prstGeom prst="rect">
            <a:avLst/>
          </a:prstGeom>
          <a:solidFill>
            <a:sysClr val="window" lastClr="FFFFFF"/>
          </a:solidFill>
          <a:ln w="25400" cap="flat" cmpd="sng" algn="ctr">
            <a:solidFill>
              <a:srgbClr val="C0504D">
                <a:lumMod val="50000"/>
              </a:srgbClr>
            </a:solidFill>
            <a:prstDash val="solid"/>
          </a:ln>
          <a:effectLst/>
        </p:spPr>
        <p:txBody>
          <a:bodyPr rtlCol="0" anchor="ctr"/>
          <a:lstStyle/>
          <a:p>
            <a:pPr algn="just" defTabSz="609539">
              <a:lnSpc>
                <a:spcPct val="125000"/>
              </a:lnSpc>
            </a:pPr>
            <a:r>
              <a:rPr lang="vi-VN" sz="2000" kern="0" dirty="0">
                <a:solidFill>
                  <a:prstClr val="black"/>
                </a:solidFill>
                <a:latin typeface="UTM Avo" panose="02040603050506020204" pitchFamily="18" charset="0"/>
                <a:cs typeface="Arial" panose="020B0604020202020204" pitchFamily="34" charset="0"/>
              </a:rPr>
              <a:t>Hai chú chuột thì khi chịu làm lụng, lười biếng, trông chờ vào chú gà trống.</a:t>
            </a:r>
          </a:p>
        </p:txBody>
      </p:sp>
      <p:grpSp>
        <p:nvGrpSpPr>
          <p:cNvPr id="14" name="Group 13">
            <a:extLst>
              <a:ext uri="{FF2B5EF4-FFF2-40B4-BE49-F238E27FC236}">
                <a16:creationId xmlns:a16="http://schemas.microsoft.com/office/drawing/2014/main" id="{FB7F5659-E408-E029-271F-7B03ED799F69}"/>
              </a:ext>
            </a:extLst>
          </p:cNvPr>
          <p:cNvGrpSpPr/>
          <p:nvPr/>
        </p:nvGrpSpPr>
        <p:grpSpPr>
          <a:xfrm>
            <a:off x="9384260" y="3043028"/>
            <a:ext cx="969628" cy="1318165"/>
            <a:chOff x="11242221" y="3096183"/>
            <a:chExt cx="660429" cy="969317"/>
          </a:xfrm>
        </p:grpSpPr>
        <p:cxnSp>
          <p:nvCxnSpPr>
            <p:cNvPr id="15" name="Straight Connector 14">
              <a:extLst>
                <a:ext uri="{FF2B5EF4-FFF2-40B4-BE49-F238E27FC236}">
                  <a16:creationId xmlns:a16="http://schemas.microsoft.com/office/drawing/2014/main" id="{9BFE8F5E-9E3C-DBA4-F146-BF4FA901D020}"/>
                </a:ext>
              </a:extLst>
            </p:cNvPr>
            <p:cNvCxnSpPr>
              <a:cxnSpLocks/>
            </p:cNvCxnSpPr>
            <p:nvPr/>
          </p:nvCxnSpPr>
          <p:spPr>
            <a:xfrm>
              <a:off x="11242221" y="3096183"/>
              <a:ext cx="660429" cy="0"/>
            </a:xfrm>
            <a:prstGeom prst="line">
              <a:avLst/>
            </a:prstGeom>
            <a:noFill/>
            <a:ln w="28575" cap="flat" cmpd="sng" algn="ctr">
              <a:solidFill>
                <a:srgbClr val="C0504D">
                  <a:lumMod val="50000"/>
                </a:srgbClr>
              </a:solidFill>
              <a:prstDash val="solid"/>
            </a:ln>
            <a:effectLst/>
          </p:spPr>
        </p:cxnSp>
        <p:cxnSp>
          <p:nvCxnSpPr>
            <p:cNvPr id="16" name="Straight Connector 15">
              <a:extLst>
                <a:ext uri="{FF2B5EF4-FFF2-40B4-BE49-F238E27FC236}">
                  <a16:creationId xmlns:a16="http://schemas.microsoft.com/office/drawing/2014/main" id="{1E5DA87E-2762-F4CE-07A9-AF46B18F4718}"/>
                </a:ext>
              </a:extLst>
            </p:cNvPr>
            <p:cNvCxnSpPr>
              <a:cxnSpLocks/>
            </p:cNvCxnSpPr>
            <p:nvPr/>
          </p:nvCxnSpPr>
          <p:spPr>
            <a:xfrm>
              <a:off x="11902650" y="3096183"/>
              <a:ext cx="0" cy="969317"/>
            </a:xfrm>
            <a:prstGeom prst="line">
              <a:avLst/>
            </a:prstGeom>
            <a:noFill/>
            <a:ln w="28575" cap="flat" cmpd="sng" algn="ctr">
              <a:solidFill>
                <a:srgbClr val="C0504D">
                  <a:lumMod val="50000"/>
                </a:srgbClr>
              </a:solidFill>
              <a:prstDash val="solid"/>
              <a:tailEnd type="diamond" w="lg" len="lg"/>
            </a:ln>
            <a:effectLst/>
          </p:spPr>
        </p:cxnSp>
      </p:grpSp>
      <p:sp>
        <p:nvSpPr>
          <p:cNvPr id="20" name="Freeform 19">
            <a:extLst>
              <a:ext uri="{FF2B5EF4-FFF2-40B4-BE49-F238E27FC236}">
                <a16:creationId xmlns:a16="http://schemas.microsoft.com/office/drawing/2014/main" id="{12662B56-EB30-8036-1AA0-5E8FBB2CE4C9}"/>
              </a:ext>
            </a:extLst>
          </p:cNvPr>
          <p:cNvSpPr/>
          <p:nvPr/>
        </p:nvSpPr>
        <p:spPr>
          <a:xfrm>
            <a:off x="256962" y="1654818"/>
            <a:ext cx="2804893" cy="685255"/>
          </a:xfrm>
          <a:prstGeom prst="roundRect">
            <a:avLst/>
          </a:prstGeom>
          <a:solidFill>
            <a:srgbClr val="C0504D">
              <a:lumMod val="75000"/>
            </a:srgbClr>
          </a:solidFill>
        </p:spPr>
        <p:txBody>
          <a:bodyPr anchor="ctr"/>
          <a:lstStyle/>
          <a:p>
            <a:pPr algn="ctr" defTabSz="609539"/>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Gợi</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ý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trả</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lời</a:t>
            </a:r>
            <a:endPar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pic>
        <p:nvPicPr>
          <p:cNvPr id="22" name="Picture 21" descr="A chicken and mouse cartoon&#10;&#10;Description automatically generated">
            <a:extLst>
              <a:ext uri="{FF2B5EF4-FFF2-40B4-BE49-F238E27FC236}">
                <a16:creationId xmlns:a16="http://schemas.microsoft.com/office/drawing/2014/main" id="{7D8D04EA-76FF-7C96-621C-FA33CE144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7886" y="5202825"/>
            <a:ext cx="3119057" cy="1632307"/>
          </a:xfrm>
          <a:prstGeom prst="rect">
            <a:avLst/>
          </a:prstGeom>
        </p:spPr>
      </p:pic>
      <p:sp>
        <p:nvSpPr>
          <p:cNvPr id="8" name="Rectangle 7">
            <a:extLst>
              <a:ext uri="{FF2B5EF4-FFF2-40B4-BE49-F238E27FC236}">
                <a16:creationId xmlns:a16="http://schemas.microsoft.com/office/drawing/2014/main" id="{3C670E7B-2486-E186-33CD-1534D66A62CC}"/>
              </a:ext>
            </a:extLst>
          </p:cNvPr>
          <p:cNvSpPr/>
          <p:nvPr/>
        </p:nvSpPr>
        <p:spPr>
          <a:xfrm>
            <a:off x="3186660" y="2550935"/>
            <a:ext cx="6197600" cy="1066674"/>
          </a:xfrm>
          <a:prstGeom prst="rect">
            <a:avLst/>
          </a:prstGeom>
          <a:solidFill>
            <a:srgbClr val="FFF8E1"/>
          </a:solidFill>
          <a:ln w="25400" cap="flat" cmpd="sng" algn="ctr">
            <a:solidFill>
              <a:srgbClr val="C0504D">
                <a:lumMod val="50000"/>
              </a:srgbClr>
            </a:solidFill>
            <a:prstDash val="solid"/>
          </a:ln>
          <a:effectLst/>
        </p:spPr>
        <p:txBody>
          <a:bodyPr rtlCol="0" anchor="ctr"/>
          <a:lstStyle/>
          <a:p>
            <a:pPr lvl="0" algn="ctr" defTabSz="609539">
              <a:lnSpc>
                <a:spcPct val="125000"/>
              </a:lnSpc>
              <a:defRPr/>
            </a:pPr>
            <a:r>
              <a:rPr lang="vi-VN" sz="2400" b="1" kern="0">
                <a:solidFill>
                  <a:srgbClr val="C00000"/>
                </a:solidFill>
                <a:latin typeface="UTM Avo" panose="02040603050506020204" pitchFamily="18" charset="0"/>
                <a:cs typeface="Arial" panose="020B0604020202020204" pitchFamily="34" charset="0"/>
              </a:rPr>
              <a:t>Biểu hiện yêu lao động được các nhân vật thể hiện trong chuyện: </a:t>
            </a:r>
            <a:endParaRPr lang="vi-VN" sz="2400" b="1" kern="0" dirty="0">
              <a:solidFill>
                <a:srgbClr val="C000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49417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14" presetClass="entr" presetSubtype="1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randombar(horizont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par>
                                <p:cTn id="30" presetID="2" presetClass="entr" presetSubtype="2"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20"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pic>
        <p:nvPicPr>
          <p:cNvPr id="2" name="Picture 1" descr="Cartoon of a chicken and mouse&#10;&#10;Description automatically generated">
            <a:extLst>
              <a:ext uri="{FF2B5EF4-FFF2-40B4-BE49-F238E27FC236}">
                <a16:creationId xmlns:a16="http://schemas.microsoft.com/office/drawing/2014/main" id="{1DBDB2EA-F63C-7973-31B1-21AC1660183E}"/>
              </a:ext>
            </a:extLst>
          </p:cNvPr>
          <p:cNvPicPr>
            <a:picLocks noChangeAspect="1"/>
          </p:cNvPicPr>
          <p:nvPr/>
        </p:nvPicPr>
        <p:blipFill rotWithShape="1">
          <a:blip r:embed="rId3">
            <a:alphaModFix amt="82000"/>
            <a:extLst>
              <a:ext uri="{BEBA8EAE-BF5A-486C-A8C5-ECC9F3942E4B}">
                <a14:imgProps xmlns:a14="http://schemas.microsoft.com/office/drawing/2010/main">
                  <a14:imgLayer r:embed="rId4">
                    <a14:imgEffect>
                      <a14:backgroundRemoval t="3687" b="90118" l="9959" r="89959">
                        <a14:foregroundMark x1="20747" y1="61504" x2="23237" y2="84808"/>
                        <a14:foregroundMark x1="59087" y1="5457" x2="58506" y2="10029"/>
                        <a14:foregroundMark x1="39170" y1="51917" x2="39834" y2="74189"/>
                        <a14:foregroundMark x1="40747" y1="51180" x2="40913" y2="53982"/>
                        <a14:foregroundMark x1="56515" y1="89971" x2="56515" y2="89971"/>
                        <a14:foregroundMark x1="71950" y1="90265" x2="71950" y2="90265"/>
                        <a14:foregroundMark x1="62822" y1="5015" x2="62822" y2="5015"/>
                        <a14:foregroundMark x1="58672" y1="3687" x2="58838" y2="5605"/>
                      </a14:backgroundRemoval>
                    </a14:imgEffect>
                  </a14:imgLayer>
                </a14:imgProps>
              </a:ext>
              <a:ext uri="{28A0092B-C50C-407E-A947-70E740481C1C}">
                <a14:useLocalDpi xmlns:a14="http://schemas.microsoft.com/office/drawing/2010/main" val="0"/>
              </a:ext>
            </a:extLst>
          </a:blip>
          <a:srcRect l="10899" t="2010" r="15155" b="5902"/>
          <a:stretch/>
        </p:blipFill>
        <p:spPr>
          <a:xfrm>
            <a:off x="4096431" y="2356297"/>
            <a:ext cx="5498783" cy="3851939"/>
          </a:xfrm>
          <a:prstGeom prst="rect">
            <a:avLst/>
          </a:prstGeom>
        </p:spPr>
      </p:pic>
      <p:sp>
        <p:nvSpPr>
          <p:cNvPr id="4" name="Round Same Side Corner Rectangle 3">
            <a:extLst>
              <a:ext uri="{FF2B5EF4-FFF2-40B4-BE49-F238E27FC236}">
                <a16:creationId xmlns:a16="http://schemas.microsoft.com/office/drawing/2014/main" id="{9B567EBB-199B-4EDA-A7C8-285AB441DA8B}"/>
              </a:ext>
            </a:extLst>
          </p:cNvPr>
          <p:cNvSpPr/>
          <p:nvPr/>
        </p:nvSpPr>
        <p:spPr>
          <a:xfrm>
            <a:off x="471496" y="2144485"/>
            <a:ext cx="5498783" cy="1816053"/>
          </a:xfrm>
          <a:prstGeom prst="round2SameRect">
            <a:avLst/>
          </a:prstGeom>
          <a:solidFill>
            <a:srgbClr val="FFF3CD"/>
          </a:solidFill>
          <a:ln w="25400" cap="flat" cmpd="sng" algn="ctr">
            <a:solidFill>
              <a:sysClr val="window" lastClr="FFFFFF"/>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rPr>
              <a:t>Bài</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rPr>
              <a:t>học</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rPr>
              <a:t>rút</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rPr>
              <a:t>ra</a:t>
            </a:r>
            <a:endParaRPr kumimoji="0" lang="en-US" sz="2400" b="1" i="0" u="none" strike="noStrike" kern="0" cap="none" spc="0" normalizeH="0" baseline="0" noProof="0" dirty="0">
              <a:ln>
                <a:noFill/>
              </a:ln>
              <a:solidFill>
                <a:srgbClr val="C00000"/>
              </a:solidFill>
              <a:effectLst/>
              <a:uLnTx/>
              <a:uFillTx/>
              <a:latin typeface="UTM Avo" panose="02040603050506020204" pitchFamily="18" charset="0"/>
            </a:endParaRPr>
          </a:p>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err="1">
                <a:ln>
                  <a:noFill/>
                </a:ln>
                <a:effectLst/>
                <a:uLnTx/>
                <a:uFillTx/>
                <a:latin typeface="UTM Avo" panose="02040603050506020204" pitchFamily="18" charset="0"/>
              </a:rPr>
              <a:t>Phải</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tự</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giác</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làm</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việc</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yêu</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lao</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động</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vì</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có</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làm</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thì</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mới</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có</a:t>
            </a:r>
            <a:r>
              <a:rPr kumimoji="0" lang="en-US" sz="2400" b="0" i="0" u="none" strike="noStrike" kern="0" cap="none" spc="0" normalizeH="0" baseline="0" noProof="0" dirty="0">
                <a:ln>
                  <a:noFill/>
                </a:ln>
                <a:effectLst/>
                <a:uLnTx/>
                <a:uFillTx/>
                <a:latin typeface="UTM Avo" panose="02040603050506020204" pitchFamily="18" charset="0"/>
              </a:rPr>
              <a:t> </a:t>
            </a:r>
            <a:r>
              <a:rPr kumimoji="0" lang="en-US" sz="2400" b="0" i="0" u="none" strike="noStrike" kern="0" cap="none" spc="0" normalizeH="0" baseline="0" noProof="0" dirty="0" err="1">
                <a:ln>
                  <a:noFill/>
                </a:ln>
                <a:effectLst/>
                <a:uLnTx/>
                <a:uFillTx/>
                <a:latin typeface="UTM Avo" panose="02040603050506020204" pitchFamily="18" charset="0"/>
              </a:rPr>
              <a:t>ăn</a:t>
            </a:r>
            <a:r>
              <a:rPr kumimoji="0" lang="en-US" sz="2400" b="0" i="0" u="none" strike="noStrike" kern="0" cap="none" spc="0" normalizeH="0" baseline="0" noProof="0" dirty="0">
                <a:ln>
                  <a:noFill/>
                </a:ln>
                <a:effectLst/>
                <a:uLnTx/>
                <a:uFillTx/>
                <a:latin typeface="UTM Avo" panose="02040603050506020204" pitchFamily="18" charset="0"/>
              </a:rPr>
              <a:t>”. </a:t>
            </a:r>
          </a:p>
        </p:txBody>
      </p:sp>
    </p:spTree>
    <p:extLst>
      <p:ext uri="{BB962C8B-B14F-4D97-AF65-F5344CB8AC3E}">
        <p14:creationId xmlns:p14="http://schemas.microsoft.com/office/powerpoint/2010/main" val="122551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sp>
        <p:nvSpPr>
          <p:cNvPr id="3" name="TextBox 2">
            <a:extLst>
              <a:ext uri="{FF2B5EF4-FFF2-40B4-BE49-F238E27FC236}">
                <a16:creationId xmlns:a16="http://schemas.microsoft.com/office/drawing/2014/main" id="{B21D988D-E03A-DD2D-F356-0EE608B581C3}"/>
              </a:ext>
            </a:extLst>
          </p:cNvPr>
          <p:cNvSpPr txBox="1"/>
          <p:nvPr/>
        </p:nvSpPr>
        <p:spPr>
          <a:xfrm>
            <a:off x="222980" y="2836752"/>
            <a:ext cx="8761968" cy="3891835"/>
          </a:xfrm>
          <a:prstGeom prst="rect">
            <a:avLst/>
          </a:prstGeom>
          <a:noFill/>
        </p:spPr>
        <p:txBody>
          <a:bodyPr wrap="square">
            <a:spAutoFit/>
          </a:bodyPr>
          <a:lstStyle/>
          <a:p>
            <a:pPr marL="381019" indent="-381019" algn="just" defTabSz="609539">
              <a:lnSpc>
                <a:spcPct val="150000"/>
              </a:lnSpc>
              <a:buClr>
                <a:prstClr val="black"/>
              </a:buClr>
              <a:buFont typeface="UTM Avo" panose="02040603050506020204" pitchFamily="18" charset="0"/>
              <a:buChar char="-"/>
            </a:pP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Cả</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lớp</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chia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thành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học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tập</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(4 HS/</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marL="381019" indent="-381019" algn="just" defTabSz="609539">
              <a:lnSpc>
                <a:spcPct val="150000"/>
              </a:lnSpc>
              <a:buClr>
                <a:prstClr val="black"/>
              </a:buClr>
              <a:buFont typeface="UTM Avo" panose="02040603050506020204" pitchFamily="18" charset="0"/>
              <a:buChar char="-"/>
            </a:pP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Luật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marL="571500" indent="-285750" algn="just" defTabSz="609539">
              <a:lnSpc>
                <a:spcPct val="150000"/>
              </a:lnSpc>
              <a:buClr>
                <a:prstClr val="black"/>
              </a:buClr>
              <a:buFont typeface="Arial" panose="020B0604020202020204" pitchFamily="34" charset="0"/>
              <a:buChar char="•"/>
            </a:pP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Mỗi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đọc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ý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kiến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ý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kiến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mà</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mình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thích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nhất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cử</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bạn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đại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diện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nêu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quan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điểm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về</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ý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kiến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đã</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vòng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2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phút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marL="571500" indent="-285750" algn="just" defTabSz="609539">
              <a:lnSpc>
                <a:spcPct val="150000"/>
              </a:lnSpc>
              <a:buClr>
                <a:prstClr val="black"/>
              </a:buClr>
              <a:buFont typeface="Arial" panose="020B0604020202020204" pitchFamily="34" charset="0"/>
              <a:buChar char="•"/>
            </a:pP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Thuyết</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phục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bạn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hiểu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rõ</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về</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ý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kiến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mà</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mình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tranh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biện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giải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thích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vì</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sao</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lại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ý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kiến</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đó</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p:txBody>
      </p:sp>
      <p:pic>
        <p:nvPicPr>
          <p:cNvPr id="5" name="Picture 4" descr="Cartoon of a person with glasses and a microphone&#10;&#10;Description automatically generated">
            <a:extLst>
              <a:ext uri="{FF2B5EF4-FFF2-40B4-BE49-F238E27FC236}">
                <a16:creationId xmlns:a16="http://schemas.microsoft.com/office/drawing/2014/main" id="{74F2CFB2-C4E4-20FC-2A0D-99B9542448C4}"/>
              </a:ext>
            </a:extLst>
          </p:cNvPr>
          <p:cNvPicPr>
            <a:picLocks noChangeAspect="1"/>
          </p:cNvPicPr>
          <p:nvPr/>
        </p:nvPicPr>
        <p:blipFill rotWithShape="1">
          <a:blip r:embed="rId3">
            <a:extLst>
              <a:ext uri="{28A0092B-C50C-407E-A947-70E740481C1C}">
                <a14:useLocalDpi xmlns:a14="http://schemas.microsoft.com/office/drawing/2010/main" val="0"/>
              </a:ext>
            </a:extLst>
          </a:blip>
          <a:srcRect l="16667" t="14445" r="27778" b="14444"/>
          <a:stretch/>
        </p:blipFill>
        <p:spPr>
          <a:xfrm>
            <a:off x="8870304" y="1836091"/>
            <a:ext cx="2761092" cy="3534198"/>
          </a:xfrm>
          <a:prstGeom prst="rect">
            <a:avLst/>
          </a:prstGeom>
        </p:spPr>
      </p:pic>
      <p:grpSp>
        <p:nvGrpSpPr>
          <p:cNvPr id="6" name="Group 5">
            <a:extLst>
              <a:ext uri="{FF2B5EF4-FFF2-40B4-BE49-F238E27FC236}">
                <a16:creationId xmlns:a16="http://schemas.microsoft.com/office/drawing/2014/main" id="{A04765DF-9A3E-8A3C-7D22-FFD0CAA69F6F}"/>
              </a:ext>
            </a:extLst>
          </p:cNvPr>
          <p:cNvGrpSpPr/>
          <p:nvPr/>
        </p:nvGrpSpPr>
        <p:grpSpPr>
          <a:xfrm>
            <a:off x="944054" y="2030798"/>
            <a:ext cx="6013596" cy="740639"/>
            <a:chOff x="1501806" y="1421401"/>
            <a:chExt cx="9020394" cy="1110958"/>
          </a:xfrm>
        </p:grpSpPr>
        <p:sp>
          <p:nvSpPr>
            <p:cNvPr id="7" name="Line Callout 1 (Border and Accent Bar) 3">
              <a:extLst>
                <a:ext uri="{FF2B5EF4-FFF2-40B4-BE49-F238E27FC236}">
                  <a16:creationId xmlns:a16="http://schemas.microsoft.com/office/drawing/2014/main" id="{09855B09-6617-7DEF-C522-6813F13B414F}"/>
                </a:ext>
              </a:extLst>
            </p:cNvPr>
            <p:cNvSpPr/>
            <p:nvPr/>
          </p:nvSpPr>
          <p:spPr>
            <a:xfrm>
              <a:off x="1501806" y="1470205"/>
              <a:ext cx="8505824" cy="1062154"/>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1F497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Cuộc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thi</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Nhà</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hùng</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biện</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tài</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ba</a:t>
              </a:r>
              <a:endPar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endParaRPr>
            </a:p>
          </p:txBody>
        </p:sp>
        <p:pic>
          <p:nvPicPr>
            <p:cNvPr id="8" name="Picture 4">
              <a:extLst>
                <a:ext uri="{FF2B5EF4-FFF2-40B4-BE49-F238E27FC236}">
                  <a16:creationId xmlns:a16="http://schemas.microsoft.com/office/drawing/2014/main" id="{382103C0-EDCD-1DFA-37DC-99C71F6A930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493062" y="1421401"/>
              <a:ext cx="1029138" cy="895349"/>
            </a:xfrm>
            <a:prstGeom prst="rect">
              <a:avLst/>
            </a:prstGeom>
          </p:spPr>
        </p:pic>
      </p:grpSp>
      <p:sp>
        <p:nvSpPr>
          <p:cNvPr id="9" name="TextBox 6">
            <a:extLst>
              <a:ext uri="{FF2B5EF4-FFF2-40B4-BE49-F238E27FC236}">
                <a16:creationId xmlns:a16="http://schemas.microsoft.com/office/drawing/2014/main" id="{04568B8C-7901-61DC-A0A9-A14055B5C926}"/>
              </a:ext>
            </a:extLst>
          </p:cNvPr>
          <p:cNvSpPr txBox="1"/>
          <p:nvPr/>
        </p:nvSpPr>
        <p:spPr>
          <a:xfrm>
            <a:off x="1590354" y="1487711"/>
            <a:ext cx="9362408" cy="412805"/>
          </a:xfrm>
          <a:prstGeom prst="rect">
            <a:avLst/>
          </a:prstGeom>
        </p:spPr>
        <p:txBody>
          <a:bodyPr wrap="square" lIns="0" tIns="0" rIns="0" bIns="0" rtlCol="0" anchor="t">
            <a:spAutoFit/>
          </a:bodyPr>
          <a:lstStyle/>
          <a:p>
            <a:pPr algn="ctr" defTabSz="609539">
              <a:lnSpc>
                <a:spcPct val="125000"/>
              </a:lnSpc>
            </a:pPr>
            <a:r>
              <a:rPr lang="en-US" sz="2400" b="1" dirty="0">
                <a:solidFill>
                  <a:prstClr val="black"/>
                </a:solidFill>
                <a:latin typeface="UTM Avo" panose="02040603050506020204" pitchFamily="18" charset="0"/>
                <a:cs typeface="Arial" panose="020B0604020202020204" pitchFamily="34" charset="0"/>
              </a:rPr>
              <a:t>HOẠT ĐỘNG 3: ĐỌC CÁC Ý KIẾN VÀ TRẢ LỜI CÂU HỎI</a:t>
            </a:r>
          </a:p>
        </p:txBody>
      </p:sp>
    </p:spTree>
    <p:extLst>
      <p:ext uri="{BB962C8B-B14F-4D97-AF65-F5344CB8AC3E}">
        <p14:creationId xmlns:p14="http://schemas.microsoft.com/office/powerpoint/2010/main" val="150688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left)">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left)">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left)">
                                      <p:cBhvr>
                                        <p:cTn id="3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sp>
        <p:nvSpPr>
          <p:cNvPr id="2" name="Line Callout 1 (Border and Accent Bar) 3">
            <a:extLst>
              <a:ext uri="{FF2B5EF4-FFF2-40B4-BE49-F238E27FC236}">
                <a16:creationId xmlns:a16="http://schemas.microsoft.com/office/drawing/2014/main" id="{AA1FF4D2-3329-C721-933B-A429BB310244}"/>
              </a:ext>
            </a:extLst>
          </p:cNvPr>
          <p:cNvSpPr/>
          <p:nvPr/>
        </p:nvSpPr>
        <p:spPr>
          <a:xfrm>
            <a:off x="1030520" y="1582863"/>
            <a:ext cx="5943598" cy="638062"/>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1F497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Cuộc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thi</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Nhà</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hùng</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biện</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tài</a:t>
            </a:r>
            <a:r>
              <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ba</a:t>
            </a:r>
            <a:endParaRPr kumimoji="0" lang="en-US" sz="2400" b="1" i="1"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cxnSp>
        <p:nvCxnSpPr>
          <p:cNvPr id="4" name="Straight Connector 3">
            <a:extLst>
              <a:ext uri="{FF2B5EF4-FFF2-40B4-BE49-F238E27FC236}">
                <a16:creationId xmlns:a16="http://schemas.microsoft.com/office/drawing/2014/main" id="{7D7AA8EC-6770-7C7B-AFD5-E75A179867B2}"/>
              </a:ext>
            </a:extLst>
          </p:cNvPr>
          <p:cNvCxnSpPr>
            <a:cxnSpLocks/>
          </p:cNvCxnSpPr>
          <p:nvPr/>
        </p:nvCxnSpPr>
        <p:spPr>
          <a:xfrm>
            <a:off x="6054537" y="3127211"/>
            <a:ext cx="41462" cy="3607229"/>
          </a:xfrm>
          <a:prstGeom prst="line">
            <a:avLst/>
          </a:prstGeom>
          <a:noFill/>
          <a:ln w="28575" cap="flat" cmpd="sng" algn="ctr">
            <a:solidFill>
              <a:srgbClr val="C0504D">
                <a:lumMod val="75000"/>
              </a:srgbClr>
            </a:solidFill>
            <a:prstDash val="lgDashDotDot"/>
          </a:ln>
          <a:effectLst/>
        </p:spPr>
      </p:cxnSp>
      <p:cxnSp>
        <p:nvCxnSpPr>
          <p:cNvPr id="11" name="Straight Connector 10">
            <a:extLst>
              <a:ext uri="{FF2B5EF4-FFF2-40B4-BE49-F238E27FC236}">
                <a16:creationId xmlns:a16="http://schemas.microsoft.com/office/drawing/2014/main" id="{083C39F6-9CD7-52C5-5579-4F474F049399}"/>
              </a:ext>
            </a:extLst>
          </p:cNvPr>
          <p:cNvCxnSpPr>
            <a:cxnSpLocks/>
          </p:cNvCxnSpPr>
          <p:nvPr/>
        </p:nvCxnSpPr>
        <p:spPr>
          <a:xfrm>
            <a:off x="798163" y="4753240"/>
            <a:ext cx="10871200" cy="0"/>
          </a:xfrm>
          <a:prstGeom prst="line">
            <a:avLst/>
          </a:prstGeom>
          <a:noFill/>
          <a:ln w="28575" cap="flat" cmpd="sng" algn="ctr">
            <a:solidFill>
              <a:srgbClr val="C0504D">
                <a:lumMod val="75000"/>
              </a:srgbClr>
            </a:solidFill>
            <a:prstDash val="lgDashDot"/>
          </a:ln>
          <a:effectLst/>
        </p:spPr>
      </p:cxnSp>
      <p:pic>
        <p:nvPicPr>
          <p:cNvPr id="12" name="Picture 11" descr="A cartoon of a child with a red tie&#10;&#10;Description automatically generated">
            <a:extLst>
              <a:ext uri="{FF2B5EF4-FFF2-40B4-BE49-F238E27FC236}">
                <a16:creationId xmlns:a16="http://schemas.microsoft.com/office/drawing/2014/main" id="{3F0C22BD-6514-06BC-8C0D-413992DED9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98" t="22222" r="49470" b="48519"/>
          <a:stretch/>
        </p:blipFill>
        <p:spPr>
          <a:xfrm>
            <a:off x="1371599" y="2734633"/>
            <a:ext cx="3860799" cy="18373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cartoon of a child with a red tie&#10;&#10;Description automatically generated">
            <a:extLst>
              <a:ext uri="{FF2B5EF4-FFF2-40B4-BE49-F238E27FC236}">
                <a16:creationId xmlns:a16="http://schemas.microsoft.com/office/drawing/2014/main" id="{218C670A-E020-8393-BBD5-78D9364384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822" t="20371" r="2893" b="50000"/>
          <a:stretch/>
        </p:blipFill>
        <p:spPr>
          <a:xfrm>
            <a:off x="6908800" y="2734633"/>
            <a:ext cx="3582865" cy="18373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cartoon of a child with a red tie&#10;&#10;Description automatically generated">
            <a:extLst>
              <a:ext uri="{FF2B5EF4-FFF2-40B4-BE49-F238E27FC236}">
                <a16:creationId xmlns:a16="http://schemas.microsoft.com/office/drawing/2014/main" id="{D1BA67FC-A2C8-DA9E-5560-BED72BE0F2A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201" t="52837" r="48941" b="20371"/>
          <a:stretch/>
        </p:blipFill>
        <p:spPr>
          <a:xfrm>
            <a:off x="1371599" y="4953903"/>
            <a:ext cx="3860799" cy="15773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A cartoon of a child with a red tie&#10;&#10;Description automatically generated">
            <a:extLst>
              <a:ext uri="{FF2B5EF4-FFF2-40B4-BE49-F238E27FC236}">
                <a16:creationId xmlns:a16="http://schemas.microsoft.com/office/drawing/2014/main" id="{F07E3A95-A2C9-E939-686E-47D60FEBA5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1059" t="52963" r="3951" b="20246"/>
          <a:stretch/>
        </p:blipFill>
        <p:spPr>
          <a:xfrm>
            <a:off x="6908801" y="4958193"/>
            <a:ext cx="3706903" cy="15773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9615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4" name="Group 4">
            <a:extLst>
              <a:ext uri="{FF2B5EF4-FFF2-40B4-BE49-F238E27FC236}">
                <a16:creationId xmlns:a16="http://schemas.microsoft.com/office/drawing/2014/main" id="{532661DA-6C66-BCE3-5AE2-BDB9E78054C5}"/>
              </a:ext>
            </a:extLst>
          </p:cNvPr>
          <p:cNvGrpSpPr/>
          <p:nvPr/>
        </p:nvGrpSpPr>
        <p:grpSpPr>
          <a:xfrm rot="-10800000">
            <a:off x="471493" y="1859826"/>
            <a:ext cx="11357647" cy="4827012"/>
            <a:chOff x="-44887" y="31943"/>
            <a:chExt cx="8023172" cy="3950889"/>
          </a:xfrm>
        </p:grpSpPr>
        <p:sp>
          <p:nvSpPr>
            <p:cNvPr id="25" name="Freeform 5">
              <a:extLst>
                <a:ext uri="{FF2B5EF4-FFF2-40B4-BE49-F238E27FC236}">
                  <a16:creationId xmlns:a16="http://schemas.microsoft.com/office/drawing/2014/main" id="{B52279AF-652A-A868-5F16-15B15056B54D}"/>
                </a:ext>
              </a:extLst>
            </p:cNvPr>
            <p:cNvSpPr/>
            <p:nvPr/>
          </p:nvSpPr>
          <p:spPr>
            <a:xfrm>
              <a:off x="-44887" y="31943"/>
              <a:ext cx="8023172" cy="3950889"/>
            </a:xfrm>
            <a:prstGeom prst="rect">
              <a:avLst/>
            </a:pr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ndParaRPr>
            </a:p>
          </p:txBody>
        </p:sp>
      </p:grpSp>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grpSp>
        <p:nvGrpSpPr>
          <p:cNvPr id="6" name="Group 5">
            <a:extLst>
              <a:ext uri="{FF2B5EF4-FFF2-40B4-BE49-F238E27FC236}">
                <a16:creationId xmlns:a16="http://schemas.microsoft.com/office/drawing/2014/main" id="{38D80B77-94A6-1FED-2179-D895C670D972}"/>
              </a:ext>
            </a:extLst>
          </p:cNvPr>
          <p:cNvGrpSpPr/>
          <p:nvPr/>
        </p:nvGrpSpPr>
        <p:grpSpPr>
          <a:xfrm>
            <a:off x="3921549" y="1481479"/>
            <a:ext cx="3808881" cy="806219"/>
            <a:chOff x="5416343" y="665624"/>
            <a:chExt cx="7796923" cy="1209328"/>
          </a:xfrm>
        </p:grpSpPr>
        <p:pic>
          <p:nvPicPr>
            <p:cNvPr id="7" name="Picture 9">
              <a:extLst>
                <a:ext uri="{FF2B5EF4-FFF2-40B4-BE49-F238E27FC236}">
                  <a16:creationId xmlns:a16="http://schemas.microsoft.com/office/drawing/2014/main" id="{8F92B8C8-E25F-8FCC-27E6-1BCB8DC3E8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16343" y="665624"/>
              <a:ext cx="7796923" cy="1209328"/>
            </a:xfrm>
            <a:prstGeom prst="rect">
              <a:avLst/>
            </a:prstGeom>
          </p:spPr>
        </p:pic>
        <p:sp>
          <p:nvSpPr>
            <p:cNvPr id="8" name="TextBox 7">
              <a:extLst>
                <a:ext uri="{FF2B5EF4-FFF2-40B4-BE49-F238E27FC236}">
                  <a16:creationId xmlns:a16="http://schemas.microsoft.com/office/drawing/2014/main" id="{B602174D-D1C8-C2B6-F6D9-A5863035299E}"/>
                </a:ext>
              </a:extLst>
            </p:cNvPr>
            <p:cNvSpPr txBox="1"/>
            <p:nvPr/>
          </p:nvSpPr>
          <p:spPr>
            <a:xfrm>
              <a:off x="5676539" y="924038"/>
              <a:ext cx="7276528" cy="692497"/>
            </a:xfrm>
            <a:prstGeom prst="rect">
              <a:avLst/>
            </a:prstGeom>
            <a:noFill/>
          </p:spPr>
          <p:txBody>
            <a:bodyPr wrap="square" rtlCol="0">
              <a:spAutoFit/>
            </a:bodyPr>
            <a:lstStyle/>
            <a:p>
              <a:pPr algn="ctr" defTabSz="609539"/>
              <a:r>
                <a:rPr lang="en-US" sz="2400" b="1" dirty="0" err="1">
                  <a:solidFill>
                    <a:prstClr val="white"/>
                  </a:solidFill>
                  <a:latin typeface="UTM Avo" panose="02040603050506020204" pitchFamily="18" charset="0"/>
                  <a:cs typeface="Arial" panose="020B0604020202020204" pitchFamily="34" charset="0"/>
                </a:rPr>
                <a:t>Gợi</a:t>
              </a:r>
              <a:r>
                <a:rPr lang="en-US" sz="2400" b="1" dirty="0">
                  <a:solidFill>
                    <a:prstClr val="white"/>
                  </a:solidFill>
                  <a:latin typeface="UTM Avo" panose="02040603050506020204" pitchFamily="18" charset="0"/>
                  <a:cs typeface="Arial" panose="020B0604020202020204" pitchFamily="34" charset="0"/>
                </a:rPr>
                <a:t> ý </a:t>
              </a:r>
              <a:r>
                <a:rPr lang="en-US" sz="2400" b="1" dirty="0" err="1">
                  <a:solidFill>
                    <a:prstClr val="white"/>
                  </a:solidFill>
                  <a:latin typeface="UTM Avo" panose="02040603050506020204" pitchFamily="18" charset="0"/>
                  <a:cs typeface="Arial" panose="020B0604020202020204" pitchFamily="34" charset="0"/>
                </a:rPr>
                <a:t>câu</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trả</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lời</a:t>
              </a:r>
              <a:endParaRPr lang="en-US" sz="2400" b="1" dirty="0">
                <a:solidFill>
                  <a:prstClr val="white"/>
                </a:solidFill>
                <a:latin typeface="UTM Avo" panose="02040603050506020204" pitchFamily="18" charset="0"/>
                <a:cs typeface="Arial" panose="020B0604020202020204" pitchFamily="34" charset="0"/>
              </a:endParaRPr>
            </a:p>
          </p:txBody>
        </p:sp>
      </p:grpSp>
      <p:sp>
        <p:nvSpPr>
          <p:cNvPr id="9" name="TextBox 8">
            <a:extLst>
              <a:ext uri="{FF2B5EF4-FFF2-40B4-BE49-F238E27FC236}">
                <a16:creationId xmlns:a16="http://schemas.microsoft.com/office/drawing/2014/main" id="{676C4710-5498-7B71-CAAD-2347E2ED5311}"/>
              </a:ext>
            </a:extLst>
          </p:cNvPr>
          <p:cNvSpPr txBox="1"/>
          <p:nvPr/>
        </p:nvSpPr>
        <p:spPr>
          <a:xfrm>
            <a:off x="5825989" y="2791570"/>
            <a:ext cx="5756556" cy="3268587"/>
          </a:xfrm>
          <a:prstGeom prst="rect">
            <a:avLst/>
          </a:prstGeom>
          <a:noFill/>
        </p:spPr>
        <p:txBody>
          <a:bodyPr wrap="square">
            <a:spAutoFit/>
          </a:bodyPr>
          <a:lstStyle/>
          <a:p>
            <a:pPr algn="ctr" defTabSz="609539">
              <a:lnSpc>
                <a:spcPct val="125000"/>
              </a:lnSpc>
            </a:pP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Ý kiến 1: </a:t>
            </a:r>
          </a:p>
          <a:p>
            <a:pPr algn="just" defTabSz="609539">
              <a:lnSpc>
                <a:spcPct val="125000"/>
              </a:lnSpc>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Trong quá trình lao động, chúng ta sẽ sử dụng năng lượng của bản thân để hoàn thành công việc, từ đó, quá trình trao đổi chất của cơ thể được đẩy mạnh, cơ thể sẽ khoẻ hơn, có nhiều năng lượng tích cực hơn.</a:t>
            </a:r>
          </a:p>
        </p:txBody>
      </p:sp>
      <p:grpSp>
        <p:nvGrpSpPr>
          <p:cNvPr id="23" name="Group 22">
            <a:extLst>
              <a:ext uri="{FF2B5EF4-FFF2-40B4-BE49-F238E27FC236}">
                <a16:creationId xmlns:a16="http://schemas.microsoft.com/office/drawing/2014/main" id="{1352FD51-BCFD-EB8B-56B3-46143D3C33BB}"/>
              </a:ext>
            </a:extLst>
          </p:cNvPr>
          <p:cNvGrpSpPr/>
          <p:nvPr/>
        </p:nvGrpSpPr>
        <p:grpSpPr>
          <a:xfrm>
            <a:off x="1111639" y="3226003"/>
            <a:ext cx="3963476" cy="1978242"/>
            <a:chOff x="1192930" y="2923292"/>
            <a:chExt cx="3963476" cy="1978242"/>
          </a:xfrm>
        </p:grpSpPr>
        <p:pic>
          <p:nvPicPr>
            <p:cNvPr id="22" name="Picture 21" descr="A cartoon of a child with a red tie&#10;&#10;Description automatically generated">
              <a:extLst>
                <a:ext uri="{FF2B5EF4-FFF2-40B4-BE49-F238E27FC236}">
                  <a16:creationId xmlns:a16="http://schemas.microsoft.com/office/drawing/2014/main" id="{906D9963-8A45-182E-BA12-8AEEAC0ADB5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598" t="22222" r="49470" b="48519"/>
            <a:stretch/>
          </p:blipFill>
          <p:spPr>
            <a:xfrm>
              <a:off x="1192930" y="3064167"/>
              <a:ext cx="3860799" cy="1837367"/>
            </a:xfrm>
            <a:prstGeom prst="rect">
              <a:avLst/>
            </a:prstGeom>
            <a:ln>
              <a:noFill/>
            </a:ln>
            <a:effectLst>
              <a:outerShdw blurRad="292100" dist="139700" dir="2700000" algn="tl" rotWithShape="0">
                <a:srgbClr val="333333">
                  <a:alpha val="65000"/>
                </a:srgbClr>
              </a:outerShdw>
            </a:effectLst>
          </p:spPr>
        </p:pic>
        <p:pic>
          <p:nvPicPr>
            <p:cNvPr id="18" name="Picture 2" descr="Push pin ">
              <a:extLst>
                <a:ext uri="{FF2B5EF4-FFF2-40B4-BE49-F238E27FC236}">
                  <a16:creationId xmlns:a16="http://schemas.microsoft.com/office/drawing/2014/main" id="{EE42351C-57CA-59CF-8BBB-AFCC522EF6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003868">
              <a:off x="4787355" y="2923292"/>
              <a:ext cx="369051" cy="36905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8894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grpSp>
        <p:nvGrpSpPr>
          <p:cNvPr id="3" name="Group 4">
            <a:extLst>
              <a:ext uri="{FF2B5EF4-FFF2-40B4-BE49-F238E27FC236}">
                <a16:creationId xmlns:a16="http://schemas.microsoft.com/office/drawing/2014/main" id="{4B061E59-9DA6-4E4E-7B00-85D5B09B58E3}"/>
              </a:ext>
            </a:extLst>
          </p:cNvPr>
          <p:cNvGrpSpPr/>
          <p:nvPr/>
        </p:nvGrpSpPr>
        <p:grpSpPr>
          <a:xfrm rot="-10800000">
            <a:off x="471493" y="1859826"/>
            <a:ext cx="11357647" cy="4827012"/>
            <a:chOff x="-44887" y="31943"/>
            <a:chExt cx="8023172" cy="3950889"/>
          </a:xfrm>
        </p:grpSpPr>
        <p:sp>
          <p:nvSpPr>
            <p:cNvPr id="5" name="Freeform 5">
              <a:extLst>
                <a:ext uri="{FF2B5EF4-FFF2-40B4-BE49-F238E27FC236}">
                  <a16:creationId xmlns:a16="http://schemas.microsoft.com/office/drawing/2014/main" id="{2190F116-FECE-8D86-A07C-34AE1B7613C2}"/>
                </a:ext>
              </a:extLst>
            </p:cNvPr>
            <p:cNvSpPr/>
            <p:nvPr/>
          </p:nvSpPr>
          <p:spPr>
            <a:xfrm>
              <a:off x="-44887" y="31943"/>
              <a:ext cx="8023172" cy="3950889"/>
            </a:xfrm>
            <a:prstGeom prst="rect">
              <a:avLst/>
            </a:pr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ndParaRPr>
            </a:p>
          </p:txBody>
        </p:sp>
      </p:grpSp>
      <p:grpSp>
        <p:nvGrpSpPr>
          <p:cNvPr id="6" name="Group 5">
            <a:extLst>
              <a:ext uri="{FF2B5EF4-FFF2-40B4-BE49-F238E27FC236}">
                <a16:creationId xmlns:a16="http://schemas.microsoft.com/office/drawing/2014/main" id="{38D80B77-94A6-1FED-2179-D895C670D972}"/>
              </a:ext>
            </a:extLst>
          </p:cNvPr>
          <p:cNvGrpSpPr/>
          <p:nvPr/>
        </p:nvGrpSpPr>
        <p:grpSpPr>
          <a:xfrm>
            <a:off x="3921549" y="1481479"/>
            <a:ext cx="3808881" cy="806219"/>
            <a:chOff x="5416343" y="665624"/>
            <a:chExt cx="7796923" cy="1209328"/>
          </a:xfrm>
        </p:grpSpPr>
        <p:pic>
          <p:nvPicPr>
            <p:cNvPr id="7" name="Picture 9">
              <a:extLst>
                <a:ext uri="{FF2B5EF4-FFF2-40B4-BE49-F238E27FC236}">
                  <a16:creationId xmlns:a16="http://schemas.microsoft.com/office/drawing/2014/main" id="{8F92B8C8-E25F-8FCC-27E6-1BCB8DC3E8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16343" y="665624"/>
              <a:ext cx="7796923" cy="1209328"/>
            </a:xfrm>
            <a:prstGeom prst="rect">
              <a:avLst/>
            </a:prstGeom>
          </p:spPr>
        </p:pic>
        <p:sp>
          <p:nvSpPr>
            <p:cNvPr id="8" name="TextBox 7">
              <a:extLst>
                <a:ext uri="{FF2B5EF4-FFF2-40B4-BE49-F238E27FC236}">
                  <a16:creationId xmlns:a16="http://schemas.microsoft.com/office/drawing/2014/main" id="{B602174D-D1C8-C2B6-F6D9-A5863035299E}"/>
                </a:ext>
              </a:extLst>
            </p:cNvPr>
            <p:cNvSpPr txBox="1"/>
            <p:nvPr/>
          </p:nvSpPr>
          <p:spPr>
            <a:xfrm>
              <a:off x="5676539" y="924038"/>
              <a:ext cx="7276528" cy="692497"/>
            </a:xfrm>
            <a:prstGeom prst="rect">
              <a:avLst/>
            </a:prstGeom>
            <a:noFill/>
          </p:spPr>
          <p:txBody>
            <a:bodyPr wrap="square" rtlCol="0">
              <a:spAutoFit/>
            </a:bodyPr>
            <a:lstStyle/>
            <a:p>
              <a:pPr algn="ctr" defTabSz="609539"/>
              <a:r>
                <a:rPr lang="en-US" sz="2400" b="1" dirty="0" err="1">
                  <a:solidFill>
                    <a:prstClr val="white"/>
                  </a:solidFill>
                  <a:latin typeface="UTM Avo" panose="02040603050506020204" pitchFamily="18" charset="0"/>
                  <a:cs typeface="Arial" panose="020B0604020202020204" pitchFamily="34" charset="0"/>
                </a:rPr>
                <a:t>Gợi</a:t>
              </a:r>
              <a:r>
                <a:rPr lang="en-US" sz="2400" b="1" dirty="0">
                  <a:solidFill>
                    <a:prstClr val="white"/>
                  </a:solidFill>
                  <a:latin typeface="UTM Avo" panose="02040603050506020204" pitchFamily="18" charset="0"/>
                  <a:cs typeface="Arial" panose="020B0604020202020204" pitchFamily="34" charset="0"/>
                </a:rPr>
                <a:t> ý </a:t>
              </a:r>
              <a:r>
                <a:rPr lang="en-US" sz="2400" b="1" dirty="0" err="1">
                  <a:solidFill>
                    <a:prstClr val="white"/>
                  </a:solidFill>
                  <a:latin typeface="UTM Avo" panose="02040603050506020204" pitchFamily="18" charset="0"/>
                  <a:cs typeface="Arial" panose="020B0604020202020204" pitchFamily="34" charset="0"/>
                </a:rPr>
                <a:t>câu</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trả</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lời</a:t>
              </a:r>
              <a:endParaRPr lang="en-US" sz="2400" b="1" dirty="0">
                <a:solidFill>
                  <a:prstClr val="white"/>
                </a:solidFill>
                <a:latin typeface="UTM Avo" panose="02040603050506020204" pitchFamily="18" charset="0"/>
                <a:cs typeface="Arial" panose="020B0604020202020204" pitchFamily="34" charset="0"/>
              </a:endParaRPr>
            </a:p>
          </p:txBody>
        </p:sp>
      </p:grpSp>
      <p:sp>
        <p:nvSpPr>
          <p:cNvPr id="9" name="TextBox 8">
            <a:extLst>
              <a:ext uri="{FF2B5EF4-FFF2-40B4-BE49-F238E27FC236}">
                <a16:creationId xmlns:a16="http://schemas.microsoft.com/office/drawing/2014/main" id="{676C4710-5498-7B71-CAAD-2347E2ED5311}"/>
              </a:ext>
            </a:extLst>
          </p:cNvPr>
          <p:cNvSpPr txBox="1"/>
          <p:nvPr/>
        </p:nvSpPr>
        <p:spPr>
          <a:xfrm>
            <a:off x="5062680" y="2390659"/>
            <a:ext cx="6657827" cy="4191917"/>
          </a:xfrm>
          <a:prstGeom prst="rect">
            <a:avLst/>
          </a:prstGeom>
          <a:noFill/>
        </p:spPr>
        <p:txBody>
          <a:bodyPr wrap="square">
            <a:spAutoFit/>
          </a:bodyPr>
          <a:lstStyle/>
          <a:p>
            <a:pPr algn="ctr" defTabSz="609539">
              <a:lnSpc>
                <a:spcPct val="125000"/>
              </a:lnSpc>
            </a:pP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Ý kiến 2: </a:t>
            </a:r>
          </a:p>
          <a:p>
            <a:pPr marL="342900" indent="-342900" algn="just" defTabSz="609539">
              <a:lnSpc>
                <a:spcPct val="125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Quá trình lao động sẽ giúp chúng ta nhận ra giá trị của bản thân, điều này giúp chúng ta cảm thấy vui vẻ, yêu đời, yêu bản thân hơn. </a:t>
            </a:r>
          </a:p>
          <a:p>
            <a:pPr marL="342900" indent="-342900" algn="just" defTabSz="609539">
              <a:lnSpc>
                <a:spcPct val="125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Bên cạnh đó, trong quá trình lao động, chúng ta có giúp đỡ nhiều người khác, mang lại niềm vui cho bạn bè, gia đình và mọi người xung quanh. </a:t>
            </a:r>
          </a:p>
        </p:txBody>
      </p:sp>
      <p:grpSp>
        <p:nvGrpSpPr>
          <p:cNvPr id="23" name="Group 22">
            <a:extLst>
              <a:ext uri="{FF2B5EF4-FFF2-40B4-BE49-F238E27FC236}">
                <a16:creationId xmlns:a16="http://schemas.microsoft.com/office/drawing/2014/main" id="{1EFD6C0D-DA2D-8188-1F4A-97D21FBC2718}"/>
              </a:ext>
            </a:extLst>
          </p:cNvPr>
          <p:cNvGrpSpPr/>
          <p:nvPr/>
        </p:nvGrpSpPr>
        <p:grpSpPr>
          <a:xfrm>
            <a:off x="898253" y="3050011"/>
            <a:ext cx="4135356" cy="2206539"/>
            <a:chOff x="898253" y="3050011"/>
            <a:chExt cx="4135356" cy="2206539"/>
          </a:xfrm>
        </p:grpSpPr>
        <p:pic>
          <p:nvPicPr>
            <p:cNvPr id="22" name="Picture 21" descr="A cartoon of a child with a red tie&#10;&#10;Description automatically generated">
              <a:extLst>
                <a:ext uri="{FF2B5EF4-FFF2-40B4-BE49-F238E27FC236}">
                  <a16:creationId xmlns:a16="http://schemas.microsoft.com/office/drawing/2014/main" id="{59683EB8-22F4-F43E-5871-528C0617384A}"/>
                </a:ext>
              </a:extLst>
            </p:cNvPr>
            <p:cNvPicPr>
              <a:picLocks noChangeAspect="1"/>
            </p:cNvPicPr>
            <p:nvPr/>
          </p:nvPicPr>
          <p:blipFill rotWithShape="1">
            <a:blip r:embed="rId5">
              <a:extLst>
                <a:ext uri="{28A0092B-C50C-407E-A947-70E740481C1C}">
                  <a14:useLocalDpi xmlns:a14="http://schemas.microsoft.com/office/drawing/2010/main" val="0"/>
                </a:ext>
              </a:extLst>
            </a:blip>
            <a:srcRect l="55822" t="20371" r="2893" b="50000"/>
            <a:stretch/>
          </p:blipFill>
          <p:spPr>
            <a:xfrm>
              <a:off x="898253" y="3213112"/>
              <a:ext cx="3984703" cy="2043438"/>
            </a:xfrm>
            <a:prstGeom prst="rect">
              <a:avLst/>
            </a:prstGeom>
            <a:ln>
              <a:noFill/>
            </a:ln>
            <a:effectLst>
              <a:outerShdw blurRad="292100" dist="139700" dir="2700000" algn="tl" rotWithShape="0">
                <a:srgbClr val="333333">
                  <a:alpha val="65000"/>
                </a:srgbClr>
              </a:outerShdw>
            </a:effectLst>
          </p:spPr>
        </p:pic>
        <p:pic>
          <p:nvPicPr>
            <p:cNvPr id="19" name="Picture 18" descr="Push pin ">
              <a:extLst>
                <a:ext uri="{FF2B5EF4-FFF2-40B4-BE49-F238E27FC236}">
                  <a16:creationId xmlns:a16="http://schemas.microsoft.com/office/drawing/2014/main" id="{4402AA9E-CB4C-EBFF-B8E9-652BE2D4DA5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003868">
              <a:off x="4664558" y="3050011"/>
              <a:ext cx="369051" cy="36905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4369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grpSp>
        <p:nvGrpSpPr>
          <p:cNvPr id="3" name="Group 4">
            <a:extLst>
              <a:ext uri="{FF2B5EF4-FFF2-40B4-BE49-F238E27FC236}">
                <a16:creationId xmlns:a16="http://schemas.microsoft.com/office/drawing/2014/main" id="{4B061E59-9DA6-4E4E-7B00-85D5B09B58E3}"/>
              </a:ext>
            </a:extLst>
          </p:cNvPr>
          <p:cNvGrpSpPr/>
          <p:nvPr/>
        </p:nvGrpSpPr>
        <p:grpSpPr>
          <a:xfrm rot="-10800000">
            <a:off x="471493" y="1859826"/>
            <a:ext cx="11357647" cy="4827012"/>
            <a:chOff x="-44887" y="31943"/>
            <a:chExt cx="8023172" cy="3950889"/>
          </a:xfrm>
        </p:grpSpPr>
        <p:sp>
          <p:nvSpPr>
            <p:cNvPr id="5" name="Freeform 5">
              <a:extLst>
                <a:ext uri="{FF2B5EF4-FFF2-40B4-BE49-F238E27FC236}">
                  <a16:creationId xmlns:a16="http://schemas.microsoft.com/office/drawing/2014/main" id="{2190F116-FECE-8D86-A07C-34AE1B7613C2}"/>
                </a:ext>
              </a:extLst>
            </p:cNvPr>
            <p:cNvSpPr/>
            <p:nvPr/>
          </p:nvSpPr>
          <p:spPr>
            <a:xfrm>
              <a:off x="-44887" y="31943"/>
              <a:ext cx="8023172" cy="3950889"/>
            </a:xfrm>
            <a:prstGeom prst="rect">
              <a:avLst/>
            </a:pr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ndParaRPr>
            </a:p>
          </p:txBody>
        </p:sp>
      </p:grpSp>
      <p:grpSp>
        <p:nvGrpSpPr>
          <p:cNvPr id="6" name="Group 5">
            <a:extLst>
              <a:ext uri="{FF2B5EF4-FFF2-40B4-BE49-F238E27FC236}">
                <a16:creationId xmlns:a16="http://schemas.microsoft.com/office/drawing/2014/main" id="{38D80B77-94A6-1FED-2179-D895C670D972}"/>
              </a:ext>
            </a:extLst>
          </p:cNvPr>
          <p:cNvGrpSpPr/>
          <p:nvPr/>
        </p:nvGrpSpPr>
        <p:grpSpPr>
          <a:xfrm>
            <a:off x="3921549" y="1481479"/>
            <a:ext cx="3808881" cy="806219"/>
            <a:chOff x="5416343" y="665624"/>
            <a:chExt cx="7796923" cy="1209328"/>
          </a:xfrm>
        </p:grpSpPr>
        <p:pic>
          <p:nvPicPr>
            <p:cNvPr id="7" name="Picture 9">
              <a:extLst>
                <a:ext uri="{FF2B5EF4-FFF2-40B4-BE49-F238E27FC236}">
                  <a16:creationId xmlns:a16="http://schemas.microsoft.com/office/drawing/2014/main" id="{8F92B8C8-E25F-8FCC-27E6-1BCB8DC3E8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16343" y="665624"/>
              <a:ext cx="7796923" cy="1209328"/>
            </a:xfrm>
            <a:prstGeom prst="rect">
              <a:avLst/>
            </a:prstGeom>
          </p:spPr>
        </p:pic>
        <p:sp>
          <p:nvSpPr>
            <p:cNvPr id="8" name="TextBox 7">
              <a:extLst>
                <a:ext uri="{FF2B5EF4-FFF2-40B4-BE49-F238E27FC236}">
                  <a16:creationId xmlns:a16="http://schemas.microsoft.com/office/drawing/2014/main" id="{B602174D-D1C8-C2B6-F6D9-A5863035299E}"/>
                </a:ext>
              </a:extLst>
            </p:cNvPr>
            <p:cNvSpPr txBox="1"/>
            <p:nvPr/>
          </p:nvSpPr>
          <p:spPr>
            <a:xfrm>
              <a:off x="5676539" y="924038"/>
              <a:ext cx="7276528" cy="692497"/>
            </a:xfrm>
            <a:prstGeom prst="rect">
              <a:avLst/>
            </a:prstGeom>
            <a:noFill/>
          </p:spPr>
          <p:txBody>
            <a:bodyPr wrap="square" rtlCol="0">
              <a:spAutoFit/>
            </a:bodyPr>
            <a:lstStyle/>
            <a:p>
              <a:pPr algn="ctr" defTabSz="609539"/>
              <a:r>
                <a:rPr lang="en-US" sz="2400" b="1" dirty="0" err="1">
                  <a:solidFill>
                    <a:prstClr val="white"/>
                  </a:solidFill>
                  <a:latin typeface="UTM Avo" panose="02040603050506020204" pitchFamily="18" charset="0"/>
                  <a:cs typeface="Arial" panose="020B0604020202020204" pitchFamily="34" charset="0"/>
                </a:rPr>
                <a:t>Gợi</a:t>
              </a:r>
              <a:r>
                <a:rPr lang="en-US" sz="2400" b="1" dirty="0">
                  <a:solidFill>
                    <a:prstClr val="white"/>
                  </a:solidFill>
                  <a:latin typeface="UTM Avo" panose="02040603050506020204" pitchFamily="18" charset="0"/>
                  <a:cs typeface="Arial" panose="020B0604020202020204" pitchFamily="34" charset="0"/>
                </a:rPr>
                <a:t> ý </a:t>
              </a:r>
              <a:r>
                <a:rPr lang="en-US" sz="2400" b="1" dirty="0" err="1">
                  <a:solidFill>
                    <a:prstClr val="white"/>
                  </a:solidFill>
                  <a:latin typeface="UTM Avo" panose="02040603050506020204" pitchFamily="18" charset="0"/>
                  <a:cs typeface="Arial" panose="020B0604020202020204" pitchFamily="34" charset="0"/>
                </a:rPr>
                <a:t>câu</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trả</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lời</a:t>
              </a:r>
              <a:endParaRPr lang="en-US" sz="2400" b="1" dirty="0">
                <a:solidFill>
                  <a:prstClr val="white"/>
                </a:solidFill>
                <a:latin typeface="UTM Avo" panose="02040603050506020204" pitchFamily="18" charset="0"/>
                <a:cs typeface="Arial" panose="020B0604020202020204" pitchFamily="34" charset="0"/>
              </a:endParaRPr>
            </a:p>
          </p:txBody>
        </p:sp>
      </p:grpSp>
      <p:sp>
        <p:nvSpPr>
          <p:cNvPr id="9" name="TextBox 8">
            <a:extLst>
              <a:ext uri="{FF2B5EF4-FFF2-40B4-BE49-F238E27FC236}">
                <a16:creationId xmlns:a16="http://schemas.microsoft.com/office/drawing/2014/main" id="{676C4710-5498-7B71-CAAD-2347E2ED5311}"/>
              </a:ext>
            </a:extLst>
          </p:cNvPr>
          <p:cNvSpPr txBox="1"/>
          <p:nvPr/>
        </p:nvSpPr>
        <p:spPr>
          <a:xfrm>
            <a:off x="4455883" y="2622142"/>
            <a:ext cx="7351708" cy="3730252"/>
          </a:xfrm>
          <a:prstGeom prst="rect">
            <a:avLst/>
          </a:prstGeom>
          <a:noFill/>
        </p:spPr>
        <p:txBody>
          <a:bodyPr wrap="square">
            <a:spAutoFit/>
          </a:bodyPr>
          <a:lstStyle/>
          <a:p>
            <a:pPr algn="ctr" defTabSz="609539">
              <a:lnSpc>
                <a:spcPct val="125000"/>
              </a:lnSpc>
            </a:pP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Ý kiến </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3</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p>
          <a:p>
            <a:pPr marL="342900" indent="-342900" algn="just" defTabSz="609539">
              <a:lnSpc>
                <a:spcPct val="125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Khi tham gia lao động chúng ta sẽ tạo ra những giá trị cả về vật chất lẫn tinh thần, những giá trị này không những giúp ích cho chính bản thân mình mà còn cho cả xã hội.</a:t>
            </a:r>
          </a:p>
          <a:p>
            <a:pPr marL="342900" indent="-342900" defTabSz="609539">
              <a:lnSpc>
                <a:spcPct val="125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Ví dụ: em làm việc nhà, nấu cơm khi bố mẹ đi làm </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 giúp em nhận thấy bản thân là một thành viên không thể thiếu của gia đình.</a:t>
            </a:r>
          </a:p>
        </p:txBody>
      </p:sp>
      <p:grpSp>
        <p:nvGrpSpPr>
          <p:cNvPr id="12" name="Group 11">
            <a:extLst>
              <a:ext uri="{FF2B5EF4-FFF2-40B4-BE49-F238E27FC236}">
                <a16:creationId xmlns:a16="http://schemas.microsoft.com/office/drawing/2014/main" id="{541DC300-9068-0809-FC45-2439CA30ECF9}"/>
              </a:ext>
            </a:extLst>
          </p:cNvPr>
          <p:cNvGrpSpPr/>
          <p:nvPr/>
        </p:nvGrpSpPr>
        <p:grpSpPr>
          <a:xfrm>
            <a:off x="595084" y="3442383"/>
            <a:ext cx="3955319" cy="1761862"/>
            <a:chOff x="595084" y="3442383"/>
            <a:chExt cx="3955319" cy="1761862"/>
          </a:xfrm>
        </p:grpSpPr>
        <p:pic>
          <p:nvPicPr>
            <p:cNvPr id="4" name="Picture 3" descr="A cartoon of a child with a red tie&#10;&#10;Description automatically generated">
              <a:extLst>
                <a:ext uri="{FF2B5EF4-FFF2-40B4-BE49-F238E27FC236}">
                  <a16:creationId xmlns:a16="http://schemas.microsoft.com/office/drawing/2014/main" id="{B7FF00BE-EABB-0EE9-37D9-E47B51433AA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201" t="52837" r="48941" b="20371"/>
            <a:stretch/>
          </p:blipFill>
          <p:spPr>
            <a:xfrm>
              <a:off x="595084" y="3626908"/>
              <a:ext cx="3860799" cy="1577337"/>
            </a:xfrm>
            <a:prstGeom prst="rect">
              <a:avLst/>
            </a:prstGeom>
            <a:ln>
              <a:noFill/>
            </a:ln>
            <a:effectLst>
              <a:outerShdw blurRad="292100" dist="139700" dir="2700000" algn="tl" rotWithShape="0">
                <a:srgbClr val="333333">
                  <a:alpha val="65000"/>
                </a:srgbClr>
              </a:outerShdw>
            </a:effectLst>
          </p:spPr>
        </p:pic>
        <p:pic>
          <p:nvPicPr>
            <p:cNvPr id="11" name="Picture 10" descr="Push pin ">
              <a:extLst>
                <a:ext uri="{FF2B5EF4-FFF2-40B4-BE49-F238E27FC236}">
                  <a16:creationId xmlns:a16="http://schemas.microsoft.com/office/drawing/2014/main" id="{9F49B20B-725B-1986-8660-7B87DCFB0B5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003868">
              <a:off x="4181352" y="3442383"/>
              <a:ext cx="369051" cy="36905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1798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grpSp>
        <p:nvGrpSpPr>
          <p:cNvPr id="3" name="Group 4">
            <a:extLst>
              <a:ext uri="{FF2B5EF4-FFF2-40B4-BE49-F238E27FC236}">
                <a16:creationId xmlns:a16="http://schemas.microsoft.com/office/drawing/2014/main" id="{4B061E59-9DA6-4E4E-7B00-85D5B09B58E3}"/>
              </a:ext>
            </a:extLst>
          </p:cNvPr>
          <p:cNvGrpSpPr/>
          <p:nvPr/>
        </p:nvGrpSpPr>
        <p:grpSpPr>
          <a:xfrm rot="-10800000">
            <a:off x="471493" y="1859826"/>
            <a:ext cx="11357647" cy="4827012"/>
            <a:chOff x="-44887" y="31943"/>
            <a:chExt cx="8023172" cy="3950889"/>
          </a:xfrm>
        </p:grpSpPr>
        <p:sp>
          <p:nvSpPr>
            <p:cNvPr id="5" name="Freeform 5">
              <a:extLst>
                <a:ext uri="{FF2B5EF4-FFF2-40B4-BE49-F238E27FC236}">
                  <a16:creationId xmlns:a16="http://schemas.microsoft.com/office/drawing/2014/main" id="{2190F116-FECE-8D86-A07C-34AE1B7613C2}"/>
                </a:ext>
              </a:extLst>
            </p:cNvPr>
            <p:cNvSpPr/>
            <p:nvPr/>
          </p:nvSpPr>
          <p:spPr>
            <a:xfrm>
              <a:off x="-44887" y="31943"/>
              <a:ext cx="8023172" cy="3950889"/>
            </a:xfrm>
            <a:prstGeom prst="rect">
              <a:avLst/>
            </a:pr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ndParaRPr>
            </a:p>
          </p:txBody>
        </p:sp>
      </p:grpSp>
      <p:grpSp>
        <p:nvGrpSpPr>
          <p:cNvPr id="6" name="Group 5">
            <a:extLst>
              <a:ext uri="{FF2B5EF4-FFF2-40B4-BE49-F238E27FC236}">
                <a16:creationId xmlns:a16="http://schemas.microsoft.com/office/drawing/2014/main" id="{38D80B77-94A6-1FED-2179-D895C670D972}"/>
              </a:ext>
            </a:extLst>
          </p:cNvPr>
          <p:cNvGrpSpPr/>
          <p:nvPr/>
        </p:nvGrpSpPr>
        <p:grpSpPr>
          <a:xfrm>
            <a:off x="3921549" y="1481479"/>
            <a:ext cx="3808881" cy="806219"/>
            <a:chOff x="5416343" y="665624"/>
            <a:chExt cx="7796923" cy="1209328"/>
          </a:xfrm>
        </p:grpSpPr>
        <p:pic>
          <p:nvPicPr>
            <p:cNvPr id="7" name="Picture 9">
              <a:extLst>
                <a:ext uri="{FF2B5EF4-FFF2-40B4-BE49-F238E27FC236}">
                  <a16:creationId xmlns:a16="http://schemas.microsoft.com/office/drawing/2014/main" id="{8F92B8C8-E25F-8FCC-27E6-1BCB8DC3E8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16343" y="665624"/>
              <a:ext cx="7796923" cy="1209328"/>
            </a:xfrm>
            <a:prstGeom prst="rect">
              <a:avLst/>
            </a:prstGeom>
          </p:spPr>
        </p:pic>
        <p:sp>
          <p:nvSpPr>
            <p:cNvPr id="8" name="TextBox 7">
              <a:extLst>
                <a:ext uri="{FF2B5EF4-FFF2-40B4-BE49-F238E27FC236}">
                  <a16:creationId xmlns:a16="http://schemas.microsoft.com/office/drawing/2014/main" id="{B602174D-D1C8-C2B6-F6D9-A5863035299E}"/>
                </a:ext>
              </a:extLst>
            </p:cNvPr>
            <p:cNvSpPr txBox="1"/>
            <p:nvPr/>
          </p:nvSpPr>
          <p:spPr>
            <a:xfrm>
              <a:off x="5676539" y="924038"/>
              <a:ext cx="7276528" cy="692497"/>
            </a:xfrm>
            <a:prstGeom prst="rect">
              <a:avLst/>
            </a:prstGeom>
            <a:noFill/>
          </p:spPr>
          <p:txBody>
            <a:bodyPr wrap="square" rtlCol="0">
              <a:spAutoFit/>
            </a:bodyPr>
            <a:lstStyle/>
            <a:p>
              <a:pPr algn="ctr" defTabSz="609539"/>
              <a:r>
                <a:rPr lang="en-US" sz="2400" b="1" dirty="0" err="1">
                  <a:solidFill>
                    <a:prstClr val="white"/>
                  </a:solidFill>
                  <a:latin typeface="UTM Avo" panose="02040603050506020204" pitchFamily="18" charset="0"/>
                  <a:cs typeface="Arial" panose="020B0604020202020204" pitchFamily="34" charset="0"/>
                </a:rPr>
                <a:t>Gợi</a:t>
              </a:r>
              <a:r>
                <a:rPr lang="en-US" sz="2400" b="1" dirty="0">
                  <a:solidFill>
                    <a:prstClr val="white"/>
                  </a:solidFill>
                  <a:latin typeface="UTM Avo" panose="02040603050506020204" pitchFamily="18" charset="0"/>
                  <a:cs typeface="Arial" panose="020B0604020202020204" pitchFamily="34" charset="0"/>
                </a:rPr>
                <a:t> ý </a:t>
              </a:r>
              <a:r>
                <a:rPr lang="en-US" sz="2400" b="1" dirty="0" err="1">
                  <a:solidFill>
                    <a:prstClr val="white"/>
                  </a:solidFill>
                  <a:latin typeface="UTM Avo" panose="02040603050506020204" pitchFamily="18" charset="0"/>
                  <a:cs typeface="Arial" panose="020B0604020202020204" pitchFamily="34" charset="0"/>
                </a:rPr>
                <a:t>câu</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trả</a:t>
              </a:r>
              <a:r>
                <a:rPr lang="en-US" sz="2400" b="1" dirty="0">
                  <a:solidFill>
                    <a:prstClr val="white"/>
                  </a:solidFill>
                  <a:latin typeface="UTM Avo" panose="02040603050506020204" pitchFamily="18" charset="0"/>
                  <a:cs typeface="Arial" panose="020B0604020202020204" pitchFamily="34" charset="0"/>
                </a:rPr>
                <a:t> </a:t>
              </a:r>
              <a:r>
                <a:rPr lang="en-US" sz="2400" b="1" dirty="0" err="1">
                  <a:solidFill>
                    <a:prstClr val="white"/>
                  </a:solidFill>
                  <a:latin typeface="UTM Avo" panose="02040603050506020204" pitchFamily="18" charset="0"/>
                  <a:cs typeface="Arial" panose="020B0604020202020204" pitchFamily="34" charset="0"/>
                </a:rPr>
                <a:t>lời</a:t>
              </a:r>
              <a:endParaRPr lang="en-US" sz="2400" b="1" dirty="0">
                <a:solidFill>
                  <a:prstClr val="white"/>
                </a:solidFill>
                <a:latin typeface="UTM Avo" panose="02040603050506020204" pitchFamily="18" charset="0"/>
                <a:cs typeface="Arial" panose="020B0604020202020204" pitchFamily="34" charset="0"/>
              </a:endParaRPr>
            </a:p>
          </p:txBody>
        </p:sp>
      </p:grpSp>
      <p:sp>
        <p:nvSpPr>
          <p:cNvPr id="9" name="TextBox 8">
            <a:extLst>
              <a:ext uri="{FF2B5EF4-FFF2-40B4-BE49-F238E27FC236}">
                <a16:creationId xmlns:a16="http://schemas.microsoft.com/office/drawing/2014/main" id="{676C4710-5498-7B71-CAAD-2347E2ED5311}"/>
              </a:ext>
            </a:extLst>
          </p:cNvPr>
          <p:cNvSpPr txBox="1"/>
          <p:nvPr/>
        </p:nvSpPr>
        <p:spPr>
          <a:xfrm>
            <a:off x="5879793" y="2809713"/>
            <a:ext cx="5348734" cy="2806922"/>
          </a:xfrm>
          <a:prstGeom prst="rect">
            <a:avLst/>
          </a:prstGeom>
          <a:noFill/>
        </p:spPr>
        <p:txBody>
          <a:bodyPr wrap="square">
            <a:spAutoFit/>
          </a:bodyPr>
          <a:lstStyle/>
          <a:p>
            <a:pPr algn="ctr" defTabSz="609539">
              <a:lnSpc>
                <a:spcPct val="125000"/>
              </a:lnSpc>
            </a:pP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Ý kiến </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4</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p>
          <a:p>
            <a:pPr algn="just" defTabSz="609539">
              <a:lnSpc>
                <a:spcPct val="125000"/>
              </a:lnSpc>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Khi chúng ta tích cực làm việc, luôn siêng năng, không lười nhác, làm việc với tinh thần trách nhiệm cao thì sẽ được bạn bè, gia đình và mọi người xung quanh yêu quý.</a:t>
            </a:r>
          </a:p>
        </p:txBody>
      </p:sp>
      <p:grpSp>
        <p:nvGrpSpPr>
          <p:cNvPr id="14" name="Group 13">
            <a:extLst>
              <a:ext uri="{FF2B5EF4-FFF2-40B4-BE49-F238E27FC236}">
                <a16:creationId xmlns:a16="http://schemas.microsoft.com/office/drawing/2014/main" id="{3C11FB7C-A135-F6AA-5C6A-FB8D3A269CEC}"/>
              </a:ext>
            </a:extLst>
          </p:cNvPr>
          <p:cNvGrpSpPr/>
          <p:nvPr/>
        </p:nvGrpSpPr>
        <p:grpSpPr>
          <a:xfrm>
            <a:off x="963473" y="3338345"/>
            <a:ext cx="4100476" cy="1831432"/>
            <a:chOff x="963473" y="3338345"/>
            <a:chExt cx="4100476" cy="1831432"/>
          </a:xfrm>
        </p:grpSpPr>
        <p:pic>
          <p:nvPicPr>
            <p:cNvPr id="13" name="Picture 12" descr="A cartoon of a child with a red tie&#10;&#10;Description automatically generated">
              <a:extLst>
                <a:ext uri="{FF2B5EF4-FFF2-40B4-BE49-F238E27FC236}">
                  <a16:creationId xmlns:a16="http://schemas.microsoft.com/office/drawing/2014/main" id="{DF3D2956-D7BA-5C04-7A0B-1F3E9ECDD39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59" t="52963" r="3951" b="20246"/>
            <a:stretch/>
          </p:blipFill>
          <p:spPr>
            <a:xfrm>
              <a:off x="963473" y="3488403"/>
              <a:ext cx="3951403" cy="1681374"/>
            </a:xfrm>
            <a:prstGeom prst="rect">
              <a:avLst/>
            </a:prstGeom>
            <a:ln>
              <a:noFill/>
            </a:ln>
            <a:effectLst>
              <a:outerShdw blurRad="292100" dist="139700" dir="2700000" algn="tl" rotWithShape="0">
                <a:srgbClr val="333333">
                  <a:alpha val="65000"/>
                </a:srgbClr>
              </a:outerShdw>
            </a:effectLst>
          </p:spPr>
        </p:pic>
        <p:pic>
          <p:nvPicPr>
            <p:cNvPr id="11" name="Picture 10" descr="Push pin ">
              <a:extLst>
                <a:ext uri="{FF2B5EF4-FFF2-40B4-BE49-F238E27FC236}">
                  <a16:creationId xmlns:a16="http://schemas.microsoft.com/office/drawing/2014/main" id="{9F49B20B-725B-1986-8660-7B87DCFB0B5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003868">
              <a:off x="4694898" y="3338345"/>
              <a:ext cx="369051" cy="36905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5592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E575F4-B481-52AC-DA0C-469676769023}"/>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grpSp>
        <p:nvGrpSpPr>
          <p:cNvPr id="15" name="Group 14">
            <a:extLst>
              <a:ext uri="{FF2B5EF4-FFF2-40B4-BE49-F238E27FC236}">
                <a16:creationId xmlns:a16="http://schemas.microsoft.com/office/drawing/2014/main" id="{81D9916B-2E49-1161-B367-29E87761FB64}"/>
              </a:ext>
            </a:extLst>
          </p:cNvPr>
          <p:cNvGrpSpPr/>
          <p:nvPr/>
        </p:nvGrpSpPr>
        <p:grpSpPr>
          <a:xfrm>
            <a:off x="471496" y="2050235"/>
            <a:ext cx="5829721" cy="3664765"/>
            <a:chOff x="1806024" y="653143"/>
            <a:chExt cx="5829721" cy="3664765"/>
          </a:xfrm>
        </p:grpSpPr>
        <p:pic>
          <p:nvPicPr>
            <p:cNvPr id="2" name="Picture 3">
              <a:extLst>
                <a:ext uri="{FF2B5EF4-FFF2-40B4-BE49-F238E27FC236}">
                  <a16:creationId xmlns:a16="http://schemas.microsoft.com/office/drawing/2014/main" id="{7742839B-6A63-9A78-76F2-79DFB8F6A104}"/>
                </a:ext>
              </a:extLst>
            </p:cNvPr>
            <p:cNvPicPr>
              <a:picLocks noChangeAspect="1"/>
            </p:cNvPicPr>
            <p:nvPr/>
          </p:nvPicPr>
          <p:blipFill>
            <a:blip r:embed="rId3">
              <a:duotone>
                <a:srgbClr val="4BACC6">
                  <a:shade val="45000"/>
                  <a:satMod val="135000"/>
                </a:srgb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t="18041"/>
            <a:stretch>
              <a:fillRect/>
            </a:stretch>
          </p:blipFill>
          <p:spPr>
            <a:xfrm>
              <a:off x="1806024" y="653143"/>
              <a:ext cx="5829721" cy="3664765"/>
            </a:xfrm>
            <a:prstGeom prst="rect">
              <a:avLst/>
            </a:prstGeom>
          </p:spPr>
        </p:pic>
        <p:sp>
          <p:nvSpPr>
            <p:cNvPr id="4" name="TextBox 3">
              <a:extLst>
                <a:ext uri="{FF2B5EF4-FFF2-40B4-BE49-F238E27FC236}">
                  <a16:creationId xmlns:a16="http://schemas.microsoft.com/office/drawing/2014/main" id="{53A46F5E-6907-4BC8-E15B-324CB8757B6C}"/>
                </a:ext>
              </a:extLst>
            </p:cNvPr>
            <p:cNvSpPr txBox="1"/>
            <p:nvPr/>
          </p:nvSpPr>
          <p:spPr>
            <a:xfrm>
              <a:off x="2677733" y="1877603"/>
              <a:ext cx="4086301" cy="1883593"/>
            </a:xfrm>
            <a:prstGeom prst="rect">
              <a:avLst/>
            </a:prstGeom>
            <a:noFill/>
          </p:spPr>
          <p:txBody>
            <a:bodyPr wrap="square">
              <a:spAutoFit/>
            </a:bodyPr>
            <a:lstStyle/>
            <a:p>
              <a:pPr algn="ctr" defTabSz="609539">
                <a:lnSpc>
                  <a:spcPct val="125000"/>
                </a:lnSpc>
              </a:pPr>
              <a:r>
                <a:rPr lang="en-US" sz="2400" b="1" dirty="0">
                  <a:solidFill>
                    <a:srgbClr val="FF0000"/>
                  </a:solidFill>
                  <a:latin typeface="UTM Avo" panose="02040603050506020204" pitchFamily="18" charset="0"/>
                  <a:ea typeface="Calibri" panose="020F0502020204030204" pitchFamily="34" charset="0"/>
                  <a:cs typeface="Arial" panose="020B0604020202020204" pitchFamily="34" charset="0"/>
                </a:rPr>
                <a:t>HOẠT ĐỘNG NHÓM</a:t>
              </a:r>
            </a:p>
            <a:p>
              <a:pPr algn="ctr" defTabSz="609539">
                <a:lnSpc>
                  <a:spcPct val="125000"/>
                </a:lnSpc>
              </a:pP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hãy</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nêu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thêm</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lợi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ích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việc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yêu</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lao</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động</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pSp>
      <p:pic>
        <p:nvPicPr>
          <p:cNvPr id="12" name="Picture 11" descr="A group of kids sitting around a table&#10;&#10;Description automatically generated with low confidence">
            <a:extLst>
              <a:ext uri="{FF2B5EF4-FFF2-40B4-BE49-F238E27FC236}">
                <a16:creationId xmlns:a16="http://schemas.microsoft.com/office/drawing/2014/main" id="{A873A819-04DB-F625-508E-C134DB4D10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0669" y="3983958"/>
            <a:ext cx="5451331" cy="2859974"/>
          </a:xfrm>
          <a:prstGeom prst="rect">
            <a:avLst/>
          </a:prstGeom>
        </p:spPr>
      </p:pic>
    </p:spTree>
    <p:extLst>
      <p:ext uri="{BB962C8B-B14F-4D97-AF65-F5344CB8AC3E}">
        <p14:creationId xmlns:p14="http://schemas.microsoft.com/office/powerpoint/2010/main" val="89077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6479FCC-13E7-4BAA-63D4-C178DF20A039}"/>
              </a:ext>
            </a:extLst>
          </p:cNvPr>
          <p:cNvSpPr txBox="1"/>
          <p:nvPr/>
        </p:nvSpPr>
        <p:spPr>
          <a:xfrm>
            <a:off x="-1514041" y="171161"/>
            <a:ext cx="1985537" cy="994372"/>
          </a:xfrm>
          <a:prstGeom prst="roundRect">
            <a:avLst/>
          </a:prstGeom>
        </p:spPr>
        <p:txBody>
          <a:bodyPr lIns="33867" tIns="33867" rIns="33867" bIns="33867" rtlCol="0" anchor="ctr"/>
          <a:lstStyle/>
          <a:p>
            <a:pPr marL="0" marR="0" lvl="0" indent="0" algn="ctr" defTabSz="609539" eaLnBrk="1" fontAlgn="auto" latinLnBrk="0" hangingPunct="1">
              <a:spcAft>
                <a:spcPts val="0"/>
              </a:spcAft>
              <a:buClrTx/>
              <a:buSzTx/>
              <a:buFontTx/>
              <a:buNone/>
              <a:tabLst/>
              <a:defRPr/>
            </a:pPr>
            <a:endParaRPr kumimoji="0" sz="2400" b="0" i="0" u="none" strike="noStrike" kern="0" cap="none" spc="0" normalizeH="0" baseline="0" noProof="0">
              <a:ln>
                <a:noFill/>
              </a:ln>
              <a:solidFill>
                <a:prstClr val="black"/>
              </a:solidFill>
              <a:effectLst/>
              <a:uLnTx/>
              <a:uFillTx/>
              <a:latin typeface="UTM Avo" panose="02040603050506020204" pitchFamily="18" charset="0"/>
            </a:endParaRPr>
          </a:p>
        </p:txBody>
      </p:sp>
      <p:sp>
        <p:nvSpPr>
          <p:cNvPr id="7" name="Rectangle: Rounded Corners 6">
            <a:extLst>
              <a:ext uri="{FF2B5EF4-FFF2-40B4-BE49-F238E27FC236}">
                <a16:creationId xmlns:a16="http://schemas.microsoft.com/office/drawing/2014/main" id="{DA44E086-2335-C984-DECA-4C5896A2D7BB}"/>
              </a:ext>
            </a:extLst>
          </p:cNvPr>
          <p:cNvSpPr/>
          <p:nvPr/>
        </p:nvSpPr>
        <p:spPr>
          <a:xfrm>
            <a:off x="202132" y="2765552"/>
            <a:ext cx="3593676" cy="1529227"/>
          </a:xfrm>
          <a:prstGeom prst="roundRect">
            <a:avLst/>
          </a:prstGeom>
          <a:solidFill>
            <a:srgbClr val="9BBB59">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lvl="0" algn="ctr" defTabSz="609539">
              <a:lnSpc>
                <a:spcPct val="125000"/>
              </a:lnSpc>
            </a:pPr>
            <a:r>
              <a:rPr lang="vi-VN" sz="2400" kern="0" dirty="0">
                <a:solidFill>
                  <a:prstClr val="black"/>
                </a:solidFill>
                <a:latin typeface="UTM Avo" panose="02040603050506020204" pitchFamily="18" charset="0"/>
                <a:cs typeface="Arial" panose="020B0604020202020204" pitchFamily="34" charset="0"/>
              </a:rPr>
              <a:t>Giúp chúng ta trở nên đoàn kết hơn</a:t>
            </a:r>
          </a:p>
        </p:txBody>
      </p:sp>
      <p:sp>
        <p:nvSpPr>
          <p:cNvPr id="8" name="Rectangle: Rounded Corners 7">
            <a:extLst>
              <a:ext uri="{FF2B5EF4-FFF2-40B4-BE49-F238E27FC236}">
                <a16:creationId xmlns:a16="http://schemas.microsoft.com/office/drawing/2014/main" id="{4E84AAC9-74FE-50CC-C942-FBB9D074E9B1}"/>
              </a:ext>
            </a:extLst>
          </p:cNvPr>
          <p:cNvSpPr/>
          <p:nvPr/>
        </p:nvSpPr>
        <p:spPr>
          <a:xfrm>
            <a:off x="4095063" y="2765552"/>
            <a:ext cx="3593676" cy="1529225"/>
          </a:xfrm>
          <a:prstGeom prst="roundRect">
            <a:avLst/>
          </a:prstGeom>
          <a:solidFill>
            <a:srgbClr val="9BBB59">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39">
              <a:lnSpc>
                <a:spcPct val="125000"/>
              </a:lnSpc>
            </a:pPr>
            <a:r>
              <a:rPr lang="vi-VN" sz="2400" kern="0" dirty="0">
                <a:solidFill>
                  <a:prstClr val="black"/>
                </a:solidFill>
                <a:latin typeface="UTM Avo" panose="02040603050506020204" pitchFamily="18" charset="0"/>
                <a:cs typeface="Arial" panose="020B0604020202020204" pitchFamily="34" charset="0"/>
              </a:rPr>
              <a:t>Giúp chúng ta biết ơn bố mẹ</a:t>
            </a:r>
            <a:endParaRPr lang="en-US" sz="2400" kern="0" dirty="0">
              <a:solidFill>
                <a:prstClr val="black"/>
              </a:solidFill>
              <a:latin typeface="UTM Avo" panose="020406030505060202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FC335EDC-2781-2E6E-3956-6E1944937CC2}"/>
              </a:ext>
            </a:extLst>
          </p:cNvPr>
          <p:cNvSpPr/>
          <p:nvPr/>
        </p:nvSpPr>
        <p:spPr>
          <a:xfrm>
            <a:off x="7987994" y="2765551"/>
            <a:ext cx="3746984" cy="1529225"/>
          </a:xfrm>
          <a:prstGeom prst="roundRect">
            <a:avLst/>
          </a:prstGeom>
          <a:solidFill>
            <a:srgbClr val="9BBB59">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R="0" lvl="0" indent="0" algn="ctr" defTabSz="609539" fontAlgn="auto">
              <a:lnSpc>
                <a:spcPct val="125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Giúp chúng ta hiểu được giá trị cuộc sống </a:t>
            </a:r>
            <a:endParaRPr lang="en-US" sz="2400" kern="0" dirty="0">
              <a:solidFill>
                <a:prstClr val="black"/>
              </a:solidFill>
              <a:latin typeface="UTM Avo" panose="020406030505060202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771FE2BF-7474-8814-0297-E629DB45FAC6}"/>
              </a:ext>
            </a:extLst>
          </p:cNvPr>
          <p:cNvGrpSpPr/>
          <p:nvPr/>
        </p:nvGrpSpPr>
        <p:grpSpPr>
          <a:xfrm>
            <a:off x="0" y="1596565"/>
            <a:ext cx="8407400" cy="927217"/>
            <a:chOff x="0" y="1749618"/>
            <a:chExt cx="12611101" cy="1390826"/>
          </a:xfrm>
        </p:grpSpPr>
        <p:sp>
          <p:nvSpPr>
            <p:cNvPr id="13" name="Rectangle 12">
              <a:extLst>
                <a:ext uri="{FF2B5EF4-FFF2-40B4-BE49-F238E27FC236}">
                  <a16:creationId xmlns:a16="http://schemas.microsoft.com/office/drawing/2014/main" id="{1C12C1EF-9F8A-79F3-CD31-4824D13ECD8C}"/>
                </a:ext>
              </a:extLst>
            </p:cNvPr>
            <p:cNvSpPr/>
            <p:nvPr/>
          </p:nvSpPr>
          <p:spPr>
            <a:xfrm>
              <a:off x="0" y="1943100"/>
              <a:ext cx="11756571" cy="1034747"/>
            </a:xfrm>
            <a:prstGeom prst="rect">
              <a:avLst/>
            </a:prstGeom>
            <a:solidFill>
              <a:srgbClr val="4BACC6">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Một</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số</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lợi</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ích</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khác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của</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việc</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yêu</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lao</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srgbClr val="1F497D">
                      <a:lumMod val="50000"/>
                    </a:srgbClr>
                  </a:solidFill>
                  <a:effectLst/>
                  <a:uLnTx/>
                  <a:uFillTx/>
                  <a:latin typeface="UTM Avo" panose="02040603050506020204" pitchFamily="18" charset="0"/>
                  <a:cs typeface="Arial" panose="020B0604020202020204" pitchFamily="34" charset="0"/>
                </a:rPr>
                <a:t>động</a:t>
              </a: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a:t>
              </a:r>
            </a:p>
          </p:txBody>
        </p:sp>
        <p:pic>
          <p:nvPicPr>
            <p:cNvPr id="14" name="Picture 2">
              <a:extLst>
                <a:ext uri="{FF2B5EF4-FFF2-40B4-BE49-F238E27FC236}">
                  <a16:creationId xmlns:a16="http://schemas.microsoft.com/office/drawing/2014/main" id="{578529E5-7930-064C-FA60-65646C06317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103428" y="1749618"/>
              <a:ext cx="1507673" cy="1390826"/>
            </a:xfrm>
            <a:prstGeom prst="rect">
              <a:avLst/>
            </a:prstGeom>
          </p:spPr>
        </p:pic>
      </p:grpSp>
      <p:pic>
        <p:nvPicPr>
          <p:cNvPr id="16" name="Picture 2" descr="Đoàn kết là gì? Ý nghĩa, biểu hiện, dẫn chứng về tinh thần đoàn kết">
            <a:extLst>
              <a:ext uri="{FF2B5EF4-FFF2-40B4-BE49-F238E27FC236}">
                <a16:creationId xmlns:a16="http://schemas.microsoft.com/office/drawing/2014/main" id="{DE10DC4F-D2AD-F8F6-4C54-AE91A7BA6F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267"/>
          <a:stretch/>
        </p:blipFill>
        <p:spPr bwMode="auto">
          <a:xfrm>
            <a:off x="625984" y="4536545"/>
            <a:ext cx="2745973" cy="19303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7" name="Picture 6" descr="Giá trị cuộc sống là gì? Những giá trị đó nằm ở đâu? GiaTriCuocSong.org">
            <a:extLst>
              <a:ext uri="{FF2B5EF4-FFF2-40B4-BE49-F238E27FC236}">
                <a16:creationId xmlns:a16="http://schemas.microsoft.com/office/drawing/2014/main" id="{89E6061E-3278-0A6E-EBB7-99D38220FC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9807" y="4536545"/>
            <a:ext cx="3303357" cy="19303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8" name="Picture 4" descr="Nghị luận về lòng hiếu thảo">
            <a:extLst>
              <a:ext uri="{FF2B5EF4-FFF2-40B4-BE49-F238E27FC236}">
                <a16:creationId xmlns:a16="http://schemas.microsoft.com/office/drawing/2014/main" id="{E137D083-B149-C3BE-5FAB-4F4715112A9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8975"/>
          <a:stretch/>
        </p:blipFill>
        <p:spPr bwMode="auto">
          <a:xfrm>
            <a:off x="4532465" y="4536545"/>
            <a:ext cx="2718872" cy="19303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1A5B90A2-7446-4645-B9A7-7D7BC4DD47F4}"/>
              </a:ext>
            </a:extLst>
          </p:cNvPr>
          <p:cNvSpPr txBox="1"/>
          <p:nvPr/>
        </p:nvSpPr>
        <p:spPr>
          <a:xfrm>
            <a:off x="4438850" y="934700"/>
            <a:ext cx="3314300" cy="461665"/>
          </a:xfrm>
          <a:prstGeom prst="rect">
            <a:avLst/>
          </a:prstGeom>
          <a:solidFill>
            <a:schemeClr val="accent1">
              <a:lumMod val="40000"/>
              <a:lumOff val="60000"/>
            </a:schemeClr>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GỢI Ý TRẢ LỜI</a:t>
            </a:r>
          </a:p>
        </p:txBody>
      </p:sp>
    </p:spTree>
    <p:extLst>
      <p:ext uri="{BB962C8B-B14F-4D97-AF65-F5344CB8AC3E}">
        <p14:creationId xmlns:p14="http://schemas.microsoft.com/office/powerpoint/2010/main" val="128324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14" presetClass="entr" presetSubtype="1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par>
                                <p:cTn id="21" presetID="14" presetClass="entr" presetSubtype="1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par>
                                <p:cTn id="29" presetID="14" presetClass="entr" presetSubtype="1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06D4F14-6E17-DF62-CB4B-46AB824371B0}"/>
              </a:ext>
            </a:extLst>
          </p:cNvPr>
          <p:cNvGrpSpPr/>
          <p:nvPr/>
        </p:nvGrpSpPr>
        <p:grpSpPr>
          <a:xfrm>
            <a:off x="4557132" y="3429000"/>
            <a:ext cx="3077736" cy="1666333"/>
            <a:chOff x="-756043" y="2287668"/>
            <a:chExt cx="3237488" cy="1666333"/>
          </a:xfrm>
        </p:grpSpPr>
        <p:pic>
          <p:nvPicPr>
            <p:cNvPr id="3" name="Picture 2">
              <a:hlinkClick r:id="rId3"/>
              <a:extLst>
                <a:ext uri="{FF2B5EF4-FFF2-40B4-BE49-F238E27FC236}">
                  <a16:creationId xmlns:a16="http://schemas.microsoft.com/office/drawing/2014/main" id="{6CE00C15-FC3C-13F4-D34C-CA19FC09624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A2A7FFB1-7AFB-0042-2BC7-F2799D45E2E0}"/>
                </a:ext>
              </a:extLst>
            </p:cNvPr>
            <p:cNvSpPr txBox="1"/>
            <p:nvPr/>
          </p:nvSpPr>
          <p:spPr>
            <a:xfrm>
              <a:off x="-756043" y="2287668"/>
              <a:ext cx="3237488" cy="400110"/>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40C689F-2415-21C6-5D25-E5B8334431BC}"/>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7" name="TextBox 6">
            <a:extLst>
              <a:ext uri="{FF2B5EF4-FFF2-40B4-BE49-F238E27FC236}">
                <a16:creationId xmlns:a16="http://schemas.microsoft.com/office/drawing/2014/main" id="{B9220951-E43C-A2BD-DD12-65F4352C59B4}"/>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2E5BAA41-CC19-8EB8-66B3-92770BB9ACE6}"/>
              </a:ext>
            </a:extLst>
          </p:cNvPr>
          <p:cNvGrpSpPr/>
          <p:nvPr/>
        </p:nvGrpSpPr>
        <p:grpSpPr>
          <a:xfrm>
            <a:off x="2133600" y="3745323"/>
            <a:ext cx="8058150" cy="1136448"/>
            <a:chOff x="3029863" y="1552949"/>
            <a:chExt cx="11884895" cy="1533151"/>
          </a:xfrm>
        </p:grpSpPr>
        <p:cxnSp>
          <p:nvCxnSpPr>
            <p:cNvPr id="12" name="Straight Connector 11">
              <a:extLst>
                <a:ext uri="{FF2B5EF4-FFF2-40B4-BE49-F238E27FC236}">
                  <a16:creationId xmlns:a16="http://schemas.microsoft.com/office/drawing/2014/main" id="{AFD177E2-20B6-FF56-76A0-C5B9AB0165CA}"/>
                </a:ext>
              </a:extLst>
            </p:cNvPr>
            <p:cNvCxnSpPr>
              <a:cxnSpLocks/>
            </p:cNvCxnSpPr>
            <p:nvPr/>
          </p:nvCxnSpPr>
          <p:spPr>
            <a:xfrm>
              <a:off x="8630232" y="1552949"/>
              <a:ext cx="0" cy="1533151"/>
            </a:xfrm>
            <a:prstGeom prst="line">
              <a:avLst/>
            </a:prstGeom>
            <a:noFill/>
            <a:ln w="57150" cap="flat" cmpd="sng" algn="ctr">
              <a:solidFill>
                <a:sysClr val="windowText" lastClr="000000"/>
              </a:solidFill>
              <a:prstDash val="solid"/>
            </a:ln>
            <a:effectLst/>
          </p:spPr>
        </p:cxnSp>
        <p:cxnSp>
          <p:nvCxnSpPr>
            <p:cNvPr id="13" name="Straight Connector 12">
              <a:extLst>
                <a:ext uri="{FF2B5EF4-FFF2-40B4-BE49-F238E27FC236}">
                  <a16:creationId xmlns:a16="http://schemas.microsoft.com/office/drawing/2014/main" id="{47F8F574-F51B-5ADC-B16D-97E91F2E4025}"/>
                </a:ext>
              </a:extLst>
            </p:cNvPr>
            <p:cNvCxnSpPr>
              <a:cxnSpLocks/>
            </p:cNvCxnSpPr>
            <p:nvPr/>
          </p:nvCxnSpPr>
          <p:spPr>
            <a:xfrm>
              <a:off x="3029863" y="2400300"/>
              <a:ext cx="11884895" cy="0"/>
            </a:xfrm>
            <a:prstGeom prst="line">
              <a:avLst/>
            </a:prstGeom>
            <a:noFill/>
            <a:ln w="57150" cap="flat" cmpd="sng" algn="ctr">
              <a:solidFill>
                <a:sysClr val="windowText" lastClr="000000"/>
              </a:solidFill>
              <a:prstDash val="solid"/>
            </a:ln>
            <a:effectLst/>
          </p:spPr>
        </p:cxnSp>
        <p:cxnSp>
          <p:nvCxnSpPr>
            <p:cNvPr id="14" name="Straight Connector 13">
              <a:extLst>
                <a:ext uri="{FF2B5EF4-FFF2-40B4-BE49-F238E27FC236}">
                  <a16:creationId xmlns:a16="http://schemas.microsoft.com/office/drawing/2014/main" id="{B11295F9-9D0D-A8D8-26D0-E0599EE7929D}"/>
                </a:ext>
              </a:extLst>
            </p:cNvPr>
            <p:cNvCxnSpPr>
              <a:cxnSpLocks/>
            </p:cNvCxnSpPr>
            <p:nvPr/>
          </p:nvCxnSpPr>
          <p:spPr>
            <a:xfrm>
              <a:off x="3029863" y="2363009"/>
              <a:ext cx="0" cy="723091"/>
            </a:xfrm>
            <a:prstGeom prst="line">
              <a:avLst/>
            </a:prstGeom>
            <a:noFill/>
            <a:ln w="57150" cap="flat" cmpd="sng" algn="ctr">
              <a:solidFill>
                <a:sysClr val="windowText" lastClr="000000"/>
              </a:solidFill>
              <a:prstDash val="solid"/>
            </a:ln>
            <a:effectLst/>
          </p:spPr>
        </p:cxnSp>
        <p:cxnSp>
          <p:nvCxnSpPr>
            <p:cNvPr id="15" name="Straight Connector 14">
              <a:extLst>
                <a:ext uri="{FF2B5EF4-FFF2-40B4-BE49-F238E27FC236}">
                  <a16:creationId xmlns:a16="http://schemas.microsoft.com/office/drawing/2014/main" id="{3E8459F1-9B24-28A2-F316-9EC53E90AAC5}"/>
                </a:ext>
              </a:extLst>
            </p:cNvPr>
            <p:cNvCxnSpPr>
              <a:cxnSpLocks/>
            </p:cNvCxnSpPr>
            <p:nvPr/>
          </p:nvCxnSpPr>
          <p:spPr>
            <a:xfrm>
              <a:off x="14867930" y="2400300"/>
              <a:ext cx="0" cy="685800"/>
            </a:xfrm>
            <a:prstGeom prst="line">
              <a:avLst/>
            </a:prstGeom>
            <a:noFill/>
            <a:ln w="57150" cap="flat" cmpd="sng" algn="ctr">
              <a:solidFill>
                <a:sysClr val="windowText" lastClr="000000"/>
              </a:solidFill>
              <a:prstDash val="solid"/>
            </a:ln>
            <a:effectLst/>
          </p:spPr>
        </p:cxnSp>
      </p:grpSp>
      <p:sp>
        <p:nvSpPr>
          <p:cNvPr id="16" name="Rectangle 15">
            <a:extLst>
              <a:ext uri="{FF2B5EF4-FFF2-40B4-BE49-F238E27FC236}">
                <a16:creationId xmlns:a16="http://schemas.microsoft.com/office/drawing/2014/main" id="{29E4CDFA-9803-A641-2E44-4F61319E3793}"/>
              </a:ext>
            </a:extLst>
          </p:cNvPr>
          <p:cNvSpPr/>
          <p:nvPr/>
        </p:nvSpPr>
        <p:spPr>
          <a:xfrm>
            <a:off x="484781" y="4883369"/>
            <a:ext cx="3354409" cy="1868713"/>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lvl="0" algn="just" defTabSz="609539">
              <a:lnSpc>
                <a:spcPct val="125000"/>
              </a:lnSpc>
            </a:pPr>
            <a:r>
              <a:rPr lang="vi-VN" sz="2400" kern="0" dirty="0">
                <a:solidFill>
                  <a:prstClr val="black"/>
                </a:solidFill>
                <a:latin typeface="UTM Avo" panose="02040603050506020204" pitchFamily="18" charset="0"/>
                <a:cs typeface="Arial" panose="020B0604020202020204" pitchFamily="34" charset="0"/>
              </a:rPr>
              <a:t>a. Chỉ có những người nghèo mới cần phải lao động.</a:t>
            </a:r>
          </a:p>
        </p:txBody>
      </p:sp>
      <p:sp>
        <p:nvSpPr>
          <p:cNvPr id="17" name="Rectangle 16">
            <a:extLst>
              <a:ext uri="{FF2B5EF4-FFF2-40B4-BE49-F238E27FC236}">
                <a16:creationId xmlns:a16="http://schemas.microsoft.com/office/drawing/2014/main" id="{B7E1006D-8D83-716A-25B3-BEA511C313B5}"/>
              </a:ext>
            </a:extLst>
          </p:cNvPr>
          <p:cNvSpPr/>
          <p:nvPr/>
        </p:nvSpPr>
        <p:spPr>
          <a:xfrm>
            <a:off x="4086550" y="4881772"/>
            <a:ext cx="3713809" cy="1860660"/>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algn="just" defTabSz="609539">
              <a:lnSpc>
                <a:spcPct val="125000"/>
              </a:lnSpc>
            </a:pPr>
            <a:r>
              <a:rPr lang="vi-VN" sz="2400" kern="0" dirty="0">
                <a:solidFill>
                  <a:prstClr val="black"/>
                </a:solidFill>
                <a:latin typeface="UTM Avo" panose="02040603050506020204" pitchFamily="18" charset="0"/>
                <a:cs typeface="Arial" panose="020B0604020202020204" pitchFamily="34" charset="0"/>
              </a:rPr>
              <a:t>b. Lười lao động dễ dẫn tới mắc phải các tệ nạn xã hội.</a:t>
            </a:r>
            <a:endParaRPr lang="en-US" sz="2400" kern="0" dirty="0">
              <a:solidFill>
                <a:prstClr val="black"/>
              </a:solidFill>
              <a:latin typeface="UTM Avo" panose="02040603050506020204" pitchFamily="18" charset="0"/>
              <a:cs typeface="Arial" panose="020B0604020202020204" pitchFamily="34" charset="0"/>
            </a:endParaRPr>
          </a:p>
        </p:txBody>
      </p:sp>
      <p:sp>
        <p:nvSpPr>
          <p:cNvPr id="18" name="Rectangle 17">
            <a:extLst>
              <a:ext uri="{FF2B5EF4-FFF2-40B4-BE49-F238E27FC236}">
                <a16:creationId xmlns:a16="http://schemas.microsoft.com/office/drawing/2014/main" id="{E755FAF4-1890-1D35-DEC1-E03B696FE74F}"/>
              </a:ext>
            </a:extLst>
          </p:cNvPr>
          <p:cNvSpPr/>
          <p:nvPr/>
        </p:nvSpPr>
        <p:spPr>
          <a:xfrm>
            <a:off x="8036662" y="4881772"/>
            <a:ext cx="3773711" cy="1860660"/>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marR="0" lvl="0" indent="0" algn="just" defTabSz="609539" fontAlgn="auto">
              <a:lnSpc>
                <a:spcPct val="125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c. Lao động không chỉ giúp ấm no mà còn tạo ra niềm vui trong cuộc sống.</a:t>
            </a:r>
            <a:endParaRPr lang="en-US" sz="2400" kern="0" dirty="0">
              <a:solidFill>
                <a:prstClr val="black"/>
              </a:solidFill>
              <a:latin typeface="UTM Avo" panose="02040603050506020204" pitchFamily="18" charset="0"/>
              <a:cs typeface="Arial" panose="020B0604020202020204" pitchFamily="34" charset="0"/>
            </a:endParaRPr>
          </a:p>
        </p:txBody>
      </p:sp>
      <p:sp>
        <p:nvSpPr>
          <p:cNvPr id="19" name="TextBox 18">
            <a:extLst>
              <a:ext uri="{FF2B5EF4-FFF2-40B4-BE49-F238E27FC236}">
                <a16:creationId xmlns:a16="http://schemas.microsoft.com/office/drawing/2014/main" id="{86F29231-99C1-D4A6-E4B1-3245AE4C8B01}"/>
              </a:ext>
            </a:extLst>
          </p:cNvPr>
          <p:cNvSpPr txBox="1"/>
          <p:nvPr/>
        </p:nvSpPr>
        <p:spPr>
          <a:xfrm>
            <a:off x="3560256" y="1367621"/>
            <a:ext cx="5071487" cy="523220"/>
          </a:xfrm>
          <a:prstGeom prst="rect">
            <a:avLst/>
          </a:prstGeom>
          <a:noFill/>
        </p:spPr>
        <p:txBody>
          <a:bodyPr wrap="square">
            <a:spAutoFit/>
          </a:bodyPr>
          <a:lstStyle/>
          <a:p>
            <a:pPr algn="ctr" defTabSz="609539">
              <a:spcAft>
                <a:spcPts val="667"/>
              </a:spcAft>
            </a:pP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Hoạt</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động</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1: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Bày</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tỏ</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ý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kiến</a:t>
            </a:r>
            <a:endPar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378A343A-9467-D9EF-F3BB-D0E5516DCD6C}"/>
              </a:ext>
            </a:extLst>
          </p:cNvPr>
          <p:cNvGrpSpPr/>
          <p:nvPr/>
        </p:nvGrpSpPr>
        <p:grpSpPr>
          <a:xfrm>
            <a:off x="310614" y="2242297"/>
            <a:ext cx="10505551" cy="1582207"/>
            <a:chOff x="513524" y="1845633"/>
            <a:chExt cx="15758327" cy="2373310"/>
          </a:xfrm>
        </p:grpSpPr>
        <p:sp>
          <p:nvSpPr>
            <p:cNvPr id="9" name="TextBox 8">
              <a:extLst>
                <a:ext uri="{FF2B5EF4-FFF2-40B4-BE49-F238E27FC236}">
                  <a16:creationId xmlns:a16="http://schemas.microsoft.com/office/drawing/2014/main" id="{8B69418B-F55F-5BBE-F8A7-4C41B078C75A}"/>
                </a:ext>
              </a:extLst>
            </p:cNvPr>
            <p:cNvSpPr txBox="1"/>
            <p:nvPr/>
          </p:nvSpPr>
          <p:spPr>
            <a:xfrm>
              <a:off x="2226235" y="1845633"/>
              <a:ext cx="14045616" cy="2373310"/>
            </a:xfrm>
            <a:prstGeom prst="roundRect">
              <a:avLst/>
            </a:prstGeom>
            <a:solidFill>
              <a:srgbClr val="9BBB59">
                <a:lumMod val="20000"/>
                <a:lumOff val="80000"/>
              </a:srgbClr>
            </a:solidFill>
            <a:ln w="38100" cap="flat" cmpd="sng" algn="ctr">
              <a:noFill/>
              <a:prstDash val="dash"/>
            </a:ln>
            <a:effectLst/>
          </p:spPr>
          <p:txBody>
            <a:bodyPr wrap="square">
              <a:spAutoFit/>
            </a:bodyPr>
            <a:lstStyle/>
            <a:p>
              <a:pPr marL="0" marR="0" lvl="0" indent="0" algn="just"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Làm</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việc</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theo</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nhóm</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(4 HS/</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nhóm</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vi-VN" sz="2400" i="0" u="none" strike="noStrike" kern="0" cap="none" spc="0" normalizeH="0" baseline="0" noProof="0" dirty="0">
                  <a:ln>
                    <a:noFill/>
                  </a:ln>
                  <a:effectLst/>
                  <a:uLnTx/>
                  <a:uFillTx/>
                  <a:latin typeface="UTM Avo" panose="02040603050506020204" pitchFamily="18" charset="0"/>
                  <a:cs typeface="Arial" panose="020B0604020202020204" pitchFamily="34" charset="0"/>
                </a:rPr>
                <a:t>Các nhóm đọc và trả lời câu hỏi: Em đồng tình hay không đồng tình với những ý kiến nào dưới đây? Vì sao?</a:t>
              </a:r>
              <a:endParaRPr lang="vi-VN" sz="2000" kern="0" dirty="0">
                <a:cs typeface="Arial" panose="020B0604020202020204" pitchFamily="34" charset="0"/>
              </a:endParaRPr>
            </a:p>
          </p:txBody>
        </p:sp>
        <p:pic>
          <p:nvPicPr>
            <p:cNvPr id="10" name="Picture 9">
              <a:extLst>
                <a:ext uri="{FF2B5EF4-FFF2-40B4-BE49-F238E27FC236}">
                  <a16:creationId xmlns:a16="http://schemas.microsoft.com/office/drawing/2014/main" id="{8B4E1AEA-6B9B-CEE4-43C3-991F94C2D5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13524" y="2484793"/>
              <a:ext cx="1437688" cy="1615380"/>
            </a:xfrm>
            <a:prstGeom prst="rect">
              <a:avLst/>
            </a:prstGeom>
          </p:spPr>
        </p:pic>
      </p:grpSp>
    </p:spTree>
    <p:extLst>
      <p:ext uri="{BB962C8B-B14F-4D97-AF65-F5344CB8AC3E}">
        <p14:creationId xmlns:p14="http://schemas.microsoft.com/office/powerpoint/2010/main" val="77106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22" presetClass="entr" presetSubtype="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40C689F-2415-21C6-5D25-E5B8334431BC}"/>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7" name="TextBox 6">
            <a:extLst>
              <a:ext uri="{FF2B5EF4-FFF2-40B4-BE49-F238E27FC236}">
                <a16:creationId xmlns:a16="http://schemas.microsoft.com/office/drawing/2014/main" id="{B9220951-E43C-A2BD-DD12-65F4352C59B4}"/>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2E5BAA41-CC19-8EB8-66B3-92770BB9ACE6}"/>
              </a:ext>
            </a:extLst>
          </p:cNvPr>
          <p:cNvGrpSpPr/>
          <p:nvPr/>
        </p:nvGrpSpPr>
        <p:grpSpPr>
          <a:xfrm>
            <a:off x="3338513" y="3745323"/>
            <a:ext cx="4859337" cy="1186031"/>
            <a:chOff x="4806979" y="1552949"/>
            <a:chExt cx="7166993" cy="1600042"/>
          </a:xfrm>
        </p:grpSpPr>
        <p:cxnSp>
          <p:nvCxnSpPr>
            <p:cNvPr id="12" name="Straight Connector 11">
              <a:extLst>
                <a:ext uri="{FF2B5EF4-FFF2-40B4-BE49-F238E27FC236}">
                  <a16:creationId xmlns:a16="http://schemas.microsoft.com/office/drawing/2014/main" id="{AFD177E2-20B6-FF56-76A0-C5B9AB0165CA}"/>
                </a:ext>
              </a:extLst>
            </p:cNvPr>
            <p:cNvCxnSpPr>
              <a:cxnSpLocks/>
            </p:cNvCxnSpPr>
            <p:nvPr/>
          </p:nvCxnSpPr>
          <p:spPr>
            <a:xfrm>
              <a:off x="8630232" y="1552949"/>
              <a:ext cx="0" cy="847351"/>
            </a:xfrm>
            <a:prstGeom prst="line">
              <a:avLst/>
            </a:prstGeom>
            <a:noFill/>
            <a:ln w="57150" cap="flat" cmpd="sng" algn="ctr">
              <a:solidFill>
                <a:sysClr val="windowText" lastClr="000000"/>
              </a:solidFill>
              <a:prstDash val="solid"/>
            </a:ln>
            <a:effectLst/>
          </p:spPr>
        </p:cxnSp>
        <p:cxnSp>
          <p:nvCxnSpPr>
            <p:cNvPr id="13" name="Straight Connector 12">
              <a:extLst>
                <a:ext uri="{FF2B5EF4-FFF2-40B4-BE49-F238E27FC236}">
                  <a16:creationId xmlns:a16="http://schemas.microsoft.com/office/drawing/2014/main" id="{47F8F574-F51B-5ADC-B16D-97E91F2E4025}"/>
                </a:ext>
              </a:extLst>
            </p:cNvPr>
            <p:cNvCxnSpPr>
              <a:cxnSpLocks/>
            </p:cNvCxnSpPr>
            <p:nvPr/>
          </p:nvCxnSpPr>
          <p:spPr>
            <a:xfrm>
              <a:off x="4806979" y="2400300"/>
              <a:ext cx="7166993" cy="0"/>
            </a:xfrm>
            <a:prstGeom prst="line">
              <a:avLst/>
            </a:prstGeom>
            <a:noFill/>
            <a:ln w="57150" cap="flat" cmpd="sng" algn="ctr">
              <a:solidFill>
                <a:sysClr val="windowText" lastClr="000000"/>
              </a:solidFill>
              <a:prstDash val="solid"/>
            </a:ln>
            <a:effectLst/>
          </p:spPr>
        </p:cxnSp>
        <p:cxnSp>
          <p:nvCxnSpPr>
            <p:cNvPr id="14" name="Straight Connector 13">
              <a:extLst>
                <a:ext uri="{FF2B5EF4-FFF2-40B4-BE49-F238E27FC236}">
                  <a16:creationId xmlns:a16="http://schemas.microsoft.com/office/drawing/2014/main" id="{B11295F9-9D0D-A8D8-26D0-E0599EE7929D}"/>
                </a:ext>
              </a:extLst>
            </p:cNvPr>
            <p:cNvCxnSpPr>
              <a:cxnSpLocks/>
            </p:cNvCxnSpPr>
            <p:nvPr/>
          </p:nvCxnSpPr>
          <p:spPr>
            <a:xfrm>
              <a:off x="4850946" y="2429900"/>
              <a:ext cx="0" cy="723091"/>
            </a:xfrm>
            <a:prstGeom prst="line">
              <a:avLst/>
            </a:prstGeom>
            <a:noFill/>
            <a:ln w="57150" cap="flat" cmpd="sng" algn="ctr">
              <a:solidFill>
                <a:sysClr val="windowText" lastClr="000000"/>
              </a:solidFill>
              <a:prstDash val="solid"/>
            </a:ln>
            <a:effectLst/>
          </p:spPr>
        </p:cxnSp>
        <p:cxnSp>
          <p:nvCxnSpPr>
            <p:cNvPr id="15" name="Straight Connector 14">
              <a:extLst>
                <a:ext uri="{FF2B5EF4-FFF2-40B4-BE49-F238E27FC236}">
                  <a16:creationId xmlns:a16="http://schemas.microsoft.com/office/drawing/2014/main" id="{3E8459F1-9B24-28A2-F316-9EC53E90AAC5}"/>
                </a:ext>
              </a:extLst>
            </p:cNvPr>
            <p:cNvCxnSpPr>
              <a:cxnSpLocks/>
              <a:endCxn id="18" idx="0"/>
            </p:cNvCxnSpPr>
            <p:nvPr/>
          </p:nvCxnSpPr>
          <p:spPr>
            <a:xfrm>
              <a:off x="11936510" y="2400300"/>
              <a:ext cx="18501" cy="740532"/>
            </a:xfrm>
            <a:prstGeom prst="line">
              <a:avLst/>
            </a:prstGeom>
            <a:noFill/>
            <a:ln w="57150" cap="flat" cmpd="sng" algn="ctr">
              <a:solidFill>
                <a:sysClr val="windowText" lastClr="000000"/>
              </a:solidFill>
              <a:prstDash val="solid"/>
            </a:ln>
            <a:effectLst/>
          </p:spPr>
        </p:cxnSp>
      </p:grpSp>
      <p:sp>
        <p:nvSpPr>
          <p:cNvPr id="16" name="Rectangle 15">
            <a:extLst>
              <a:ext uri="{FF2B5EF4-FFF2-40B4-BE49-F238E27FC236}">
                <a16:creationId xmlns:a16="http://schemas.microsoft.com/office/drawing/2014/main" id="{29E4CDFA-9803-A641-2E44-4F61319E3793}"/>
              </a:ext>
            </a:extLst>
          </p:cNvPr>
          <p:cNvSpPr/>
          <p:nvPr/>
        </p:nvSpPr>
        <p:spPr>
          <a:xfrm>
            <a:off x="1249518" y="4922341"/>
            <a:ext cx="4177990" cy="1582208"/>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lvl="0" algn="just" defTabSz="609539">
              <a:lnSpc>
                <a:spcPct val="125000"/>
              </a:lnSpc>
            </a:pPr>
            <a:r>
              <a:rPr lang="vi-VN" sz="2400" kern="0" dirty="0">
                <a:solidFill>
                  <a:prstClr val="black"/>
                </a:solidFill>
                <a:latin typeface="UTM Avo" panose="02040603050506020204" pitchFamily="18" charset="0"/>
                <a:cs typeface="Arial" panose="020B0604020202020204" pitchFamily="34" charset="0"/>
              </a:rPr>
              <a:t>d. Lao động trí óc có giá trị hơn lao động chân tay.</a:t>
            </a:r>
          </a:p>
        </p:txBody>
      </p:sp>
      <p:sp>
        <p:nvSpPr>
          <p:cNvPr id="18" name="Rectangle 17">
            <a:extLst>
              <a:ext uri="{FF2B5EF4-FFF2-40B4-BE49-F238E27FC236}">
                <a16:creationId xmlns:a16="http://schemas.microsoft.com/office/drawing/2014/main" id="{E755FAF4-1890-1D35-DEC1-E03B696FE74F}"/>
              </a:ext>
            </a:extLst>
          </p:cNvPr>
          <p:cNvSpPr/>
          <p:nvPr/>
        </p:nvSpPr>
        <p:spPr>
          <a:xfrm>
            <a:off x="6095999" y="4922341"/>
            <a:ext cx="4177990" cy="1575390"/>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marR="0" lvl="0" indent="0" algn="just" defTabSz="609539" fontAlgn="auto">
              <a:lnSpc>
                <a:spcPct val="125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e. Lao động là việc chỉ dành riêng cho người lớn.</a:t>
            </a:r>
          </a:p>
        </p:txBody>
      </p:sp>
      <p:sp>
        <p:nvSpPr>
          <p:cNvPr id="19" name="TextBox 18">
            <a:extLst>
              <a:ext uri="{FF2B5EF4-FFF2-40B4-BE49-F238E27FC236}">
                <a16:creationId xmlns:a16="http://schemas.microsoft.com/office/drawing/2014/main" id="{86F29231-99C1-D4A6-E4B1-3245AE4C8B01}"/>
              </a:ext>
            </a:extLst>
          </p:cNvPr>
          <p:cNvSpPr txBox="1"/>
          <p:nvPr/>
        </p:nvSpPr>
        <p:spPr>
          <a:xfrm>
            <a:off x="3560256" y="1367621"/>
            <a:ext cx="5071487" cy="523220"/>
          </a:xfrm>
          <a:prstGeom prst="rect">
            <a:avLst/>
          </a:prstGeom>
          <a:noFill/>
        </p:spPr>
        <p:txBody>
          <a:bodyPr wrap="square">
            <a:spAutoFit/>
          </a:bodyPr>
          <a:lstStyle/>
          <a:p>
            <a:pPr algn="ctr" defTabSz="609539">
              <a:spcAft>
                <a:spcPts val="667"/>
              </a:spcAft>
            </a:pPr>
            <a:r>
              <a:rPr lang="en-US" sz="2800" b="1">
                <a:solidFill>
                  <a:srgbClr val="C00000"/>
                </a:solidFill>
                <a:latin typeface="UTM Avo" panose="02040603050506020204" pitchFamily="18" charset="0"/>
                <a:ea typeface="Calibri" panose="020F0502020204030204" pitchFamily="34" charset="0"/>
                <a:cs typeface="Arial" panose="020B0604020202020204" pitchFamily="34" charset="0"/>
              </a:rPr>
              <a:t>Hoạt động 1: Bày tỏ ý kiến</a:t>
            </a:r>
            <a:endPar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378A343A-9467-D9EF-F3BB-D0E5516DCD6C}"/>
              </a:ext>
            </a:extLst>
          </p:cNvPr>
          <p:cNvGrpSpPr/>
          <p:nvPr/>
        </p:nvGrpSpPr>
        <p:grpSpPr>
          <a:xfrm>
            <a:off x="310614" y="2242297"/>
            <a:ext cx="10505551" cy="1582207"/>
            <a:chOff x="513524" y="1845633"/>
            <a:chExt cx="15758327" cy="2373310"/>
          </a:xfrm>
        </p:grpSpPr>
        <p:sp>
          <p:nvSpPr>
            <p:cNvPr id="9" name="TextBox 8">
              <a:extLst>
                <a:ext uri="{FF2B5EF4-FFF2-40B4-BE49-F238E27FC236}">
                  <a16:creationId xmlns:a16="http://schemas.microsoft.com/office/drawing/2014/main" id="{8B69418B-F55F-5BBE-F8A7-4C41B078C75A}"/>
                </a:ext>
              </a:extLst>
            </p:cNvPr>
            <p:cNvSpPr txBox="1"/>
            <p:nvPr/>
          </p:nvSpPr>
          <p:spPr>
            <a:xfrm>
              <a:off x="2226235" y="1845633"/>
              <a:ext cx="14045616" cy="2373310"/>
            </a:xfrm>
            <a:prstGeom prst="roundRect">
              <a:avLst/>
            </a:prstGeom>
            <a:solidFill>
              <a:srgbClr val="9BBB59">
                <a:lumMod val="20000"/>
                <a:lumOff val="80000"/>
              </a:srgbClr>
            </a:solidFill>
            <a:ln w="38100" cap="flat" cmpd="sng" algn="ctr">
              <a:noFill/>
              <a:prstDash val="dash"/>
            </a:ln>
            <a:effectLst/>
          </p:spPr>
          <p:txBody>
            <a:bodyPr wrap="square">
              <a:spAutoFit/>
            </a:bodyPr>
            <a:lstStyle/>
            <a:p>
              <a:pPr marL="0" marR="0" lvl="0" indent="0" algn="just"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Làm</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việc</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theo</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nhóm</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(4 HS/</a:t>
              </a:r>
              <a:r>
                <a:rPr kumimoji="0" lang="en-US" sz="2400" b="1" i="0" u="none" strike="noStrike" kern="0" cap="none" spc="0" normalizeH="0" baseline="0" noProof="0" dirty="0" err="1">
                  <a:ln>
                    <a:noFill/>
                  </a:ln>
                  <a:effectLst/>
                  <a:uLnTx/>
                  <a:uFillTx/>
                  <a:latin typeface="UTM Avo" panose="02040603050506020204" pitchFamily="18" charset="0"/>
                  <a:cs typeface="Arial" panose="020B0604020202020204" pitchFamily="34" charset="0"/>
                </a:rPr>
                <a:t>nhóm</a:t>
              </a: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 </a:t>
              </a:r>
              <a:r>
                <a:rPr kumimoji="0" lang="vi-VN" sz="2400" i="0" u="none" strike="noStrike" kern="0" cap="none" spc="0" normalizeH="0" baseline="0" noProof="0" dirty="0">
                  <a:ln>
                    <a:noFill/>
                  </a:ln>
                  <a:effectLst/>
                  <a:uLnTx/>
                  <a:uFillTx/>
                  <a:latin typeface="UTM Avo" panose="02040603050506020204" pitchFamily="18" charset="0"/>
                  <a:cs typeface="Arial" panose="020B0604020202020204" pitchFamily="34" charset="0"/>
                </a:rPr>
                <a:t>Các nhóm đọc và trả lời câu hỏi: Em đồng tình hay không đồng tình với những ý kiến nào dưới đây? Vì sao?</a:t>
              </a:r>
              <a:endParaRPr lang="vi-VN" sz="2000" kern="0" dirty="0">
                <a:cs typeface="Arial" panose="020B0604020202020204" pitchFamily="34" charset="0"/>
              </a:endParaRPr>
            </a:p>
          </p:txBody>
        </p:sp>
        <p:pic>
          <p:nvPicPr>
            <p:cNvPr id="10" name="Picture 9">
              <a:extLst>
                <a:ext uri="{FF2B5EF4-FFF2-40B4-BE49-F238E27FC236}">
                  <a16:creationId xmlns:a16="http://schemas.microsoft.com/office/drawing/2014/main" id="{8B4E1AEA-6B9B-CEE4-43C3-991F94C2D5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13524" y="2484793"/>
              <a:ext cx="1437688" cy="1615380"/>
            </a:xfrm>
            <a:prstGeom prst="rect">
              <a:avLst/>
            </a:prstGeom>
          </p:spPr>
        </p:pic>
      </p:grpSp>
    </p:spTree>
    <p:extLst>
      <p:ext uri="{BB962C8B-B14F-4D97-AF65-F5344CB8AC3E}">
        <p14:creationId xmlns:p14="http://schemas.microsoft.com/office/powerpoint/2010/main" val="142632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0-#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1+#ppt_w/2"/>
                                          </p:val>
                                        </p:tav>
                                        <p:tav tm="100000">
                                          <p:val>
                                            <p:strVal val="#ppt_x"/>
                                          </p:val>
                                        </p:tav>
                                      </p:tavLst>
                                    </p:anim>
                                    <p:anim calcmode="lin" valueType="num">
                                      <p:cBhvr additive="base">
                                        <p:cTn id="1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4DB612-3DD8-9868-6388-FF500B7984B9}"/>
              </a:ext>
            </a:extLst>
          </p:cNvPr>
          <p:cNvGrpSpPr/>
          <p:nvPr/>
        </p:nvGrpSpPr>
        <p:grpSpPr>
          <a:xfrm>
            <a:off x="204918" y="1923678"/>
            <a:ext cx="5030343" cy="895082"/>
            <a:chOff x="241995" y="2810276"/>
            <a:chExt cx="7545515" cy="1342623"/>
          </a:xfrm>
        </p:grpSpPr>
        <p:sp>
          <p:nvSpPr>
            <p:cNvPr id="3" name="Rounded Rectangle 21">
              <a:extLst>
                <a:ext uri="{FF2B5EF4-FFF2-40B4-BE49-F238E27FC236}">
                  <a16:creationId xmlns:a16="http://schemas.microsoft.com/office/drawing/2014/main" id="{5D7FE23B-BEC3-0C08-0EBB-C4B200D8C6C5}"/>
                </a:ext>
              </a:extLst>
            </p:cNvPr>
            <p:cNvSpPr/>
            <p:nvPr/>
          </p:nvSpPr>
          <p:spPr>
            <a:xfrm>
              <a:off x="807038" y="2831506"/>
              <a:ext cx="6980472" cy="1321393"/>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 Ý CÂU TRẢ LỜI</a:t>
              </a:r>
            </a:p>
          </p:txBody>
        </p:sp>
        <p:pic>
          <p:nvPicPr>
            <p:cNvPr id="4" name="Picture 4">
              <a:extLst>
                <a:ext uri="{FF2B5EF4-FFF2-40B4-BE49-F238E27FC236}">
                  <a16:creationId xmlns:a16="http://schemas.microsoft.com/office/drawing/2014/main" id="{9566CCE2-2F87-E7A0-F6DE-4C5627CFC9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1995" y="2810276"/>
              <a:ext cx="1518845" cy="1321393"/>
            </a:xfrm>
            <a:prstGeom prst="rect">
              <a:avLst/>
            </a:prstGeom>
          </p:spPr>
        </p:pic>
      </p:grpSp>
      <p:sp>
        <p:nvSpPr>
          <p:cNvPr id="5" name="Plaque 4">
            <a:extLst>
              <a:ext uri="{FF2B5EF4-FFF2-40B4-BE49-F238E27FC236}">
                <a16:creationId xmlns:a16="http://schemas.microsoft.com/office/drawing/2014/main" id="{8274CE2E-D6E6-4AB8-7E63-BF6856738AD7}"/>
              </a:ext>
            </a:extLst>
          </p:cNvPr>
          <p:cNvSpPr/>
          <p:nvPr/>
        </p:nvSpPr>
        <p:spPr>
          <a:xfrm>
            <a:off x="6559550" y="3303398"/>
            <a:ext cx="4406899" cy="790329"/>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đồng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20" name="Plaque 19">
            <a:extLst>
              <a:ext uri="{FF2B5EF4-FFF2-40B4-BE49-F238E27FC236}">
                <a16:creationId xmlns:a16="http://schemas.microsoft.com/office/drawing/2014/main" id="{B5DE904E-0EE8-7FE4-4CB7-ABDCDE157FB3}"/>
              </a:ext>
            </a:extLst>
          </p:cNvPr>
          <p:cNvSpPr/>
          <p:nvPr/>
        </p:nvSpPr>
        <p:spPr>
          <a:xfrm>
            <a:off x="6559550" y="4572000"/>
            <a:ext cx="4406899" cy="1779768"/>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marL="0" marR="0" lvl="0" indent="0" algn="just"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Vì</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lao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động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phải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là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nhiệm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của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riêng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một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nhân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nào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p>
        </p:txBody>
      </p:sp>
      <p:cxnSp>
        <p:nvCxnSpPr>
          <p:cNvPr id="21" name="Straight Arrow Connector 20">
            <a:extLst>
              <a:ext uri="{FF2B5EF4-FFF2-40B4-BE49-F238E27FC236}">
                <a16:creationId xmlns:a16="http://schemas.microsoft.com/office/drawing/2014/main" id="{50B12AF7-B0DE-9944-7BE3-A185C7F8F2DE}"/>
              </a:ext>
            </a:extLst>
          </p:cNvPr>
          <p:cNvCxnSpPr>
            <a:cxnSpLocks/>
            <a:stCxn id="22" idx="2"/>
          </p:cNvCxnSpPr>
          <p:nvPr/>
        </p:nvCxnSpPr>
        <p:spPr>
          <a:xfrm>
            <a:off x="8763000" y="2769566"/>
            <a:ext cx="0" cy="552822"/>
          </a:xfrm>
          <a:prstGeom prst="straightConnector1">
            <a:avLst/>
          </a:prstGeom>
          <a:noFill/>
          <a:ln w="38100" cap="flat" cmpd="sng" algn="ctr">
            <a:solidFill>
              <a:srgbClr val="C0504D">
                <a:lumMod val="75000"/>
              </a:srgbClr>
            </a:solidFill>
            <a:prstDash val="solid"/>
            <a:tailEnd type="triangle"/>
          </a:ln>
          <a:effectLst/>
        </p:spPr>
      </p:cxnSp>
      <p:sp>
        <p:nvSpPr>
          <p:cNvPr id="22" name="Plaque 21">
            <a:extLst>
              <a:ext uri="{FF2B5EF4-FFF2-40B4-BE49-F238E27FC236}">
                <a16:creationId xmlns:a16="http://schemas.microsoft.com/office/drawing/2014/main" id="{61654FE6-1F66-4DDE-6A81-A9266A9E03BA}"/>
              </a:ext>
            </a:extLst>
          </p:cNvPr>
          <p:cNvSpPr/>
          <p:nvPr/>
        </p:nvSpPr>
        <p:spPr>
          <a:xfrm>
            <a:off x="6559550" y="1888637"/>
            <a:ext cx="4406899" cy="880929"/>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Ý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kiến</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 a</a:t>
            </a:r>
            <a:endParaRPr kumimoji="0" lang="vi-VN" sz="2400" b="1" i="0" u="none" strike="noStrike" kern="0" cap="none" spc="0" normalizeH="0" baseline="0" noProof="0" dirty="0">
              <a:ln>
                <a:noFill/>
              </a:ln>
              <a:solidFill>
                <a:srgbClr val="C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cxnSp>
        <p:nvCxnSpPr>
          <p:cNvPr id="23" name="Straight Arrow Connector 22">
            <a:extLst>
              <a:ext uri="{FF2B5EF4-FFF2-40B4-BE49-F238E27FC236}">
                <a16:creationId xmlns:a16="http://schemas.microsoft.com/office/drawing/2014/main" id="{C856117A-A0BE-5957-EA20-D7D3465670B2}"/>
              </a:ext>
            </a:extLst>
          </p:cNvPr>
          <p:cNvCxnSpPr>
            <a:cxnSpLocks/>
            <a:stCxn id="5" idx="2"/>
          </p:cNvCxnSpPr>
          <p:nvPr/>
        </p:nvCxnSpPr>
        <p:spPr>
          <a:xfrm>
            <a:off x="8763000" y="4093727"/>
            <a:ext cx="0" cy="478273"/>
          </a:xfrm>
          <a:prstGeom prst="straightConnector1">
            <a:avLst/>
          </a:prstGeom>
          <a:noFill/>
          <a:ln w="38100" cap="flat" cmpd="sng" algn="ctr">
            <a:solidFill>
              <a:srgbClr val="C0504D">
                <a:lumMod val="75000"/>
              </a:srgbClr>
            </a:solidFill>
            <a:prstDash val="solid"/>
            <a:tailEnd type="triangle"/>
          </a:ln>
          <a:effectLst/>
        </p:spPr>
      </p:cxnSp>
      <p:pic>
        <p:nvPicPr>
          <p:cNvPr id="24" name="Picture 23" descr="A picture containing doll, toy&#10;&#10;Description automatically generated">
            <a:extLst>
              <a:ext uri="{FF2B5EF4-FFF2-40B4-BE49-F238E27FC236}">
                <a16:creationId xmlns:a16="http://schemas.microsoft.com/office/drawing/2014/main" id="{AFECEF1A-17B9-4D59-D453-AC59FFDA3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200" y="2999692"/>
            <a:ext cx="3858308" cy="3858308"/>
          </a:xfrm>
          <a:prstGeom prst="rect">
            <a:avLst/>
          </a:prstGeom>
        </p:spPr>
      </p:pic>
    </p:spTree>
    <p:extLst>
      <p:ext uri="{BB962C8B-B14F-4D97-AF65-F5344CB8AC3E}">
        <p14:creationId xmlns:p14="http://schemas.microsoft.com/office/powerpoint/2010/main" val="364760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up)">
                                      <p:cBhvr>
                                        <p:cTn id="20" dur="500"/>
                                        <p:tgtEl>
                                          <p:spTgt spid="2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arn(inVertical)">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4DB612-3DD8-9868-6388-FF500B7984B9}"/>
              </a:ext>
            </a:extLst>
          </p:cNvPr>
          <p:cNvGrpSpPr/>
          <p:nvPr/>
        </p:nvGrpSpPr>
        <p:grpSpPr>
          <a:xfrm>
            <a:off x="204918" y="1923678"/>
            <a:ext cx="5030343" cy="895082"/>
            <a:chOff x="241995" y="2810276"/>
            <a:chExt cx="7545515" cy="1342623"/>
          </a:xfrm>
        </p:grpSpPr>
        <p:sp>
          <p:nvSpPr>
            <p:cNvPr id="3" name="Rounded Rectangle 21">
              <a:extLst>
                <a:ext uri="{FF2B5EF4-FFF2-40B4-BE49-F238E27FC236}">
                  <a16:creationId xmlns:a16="http://schemas.microsoft.com/office/drawing/2014/main" id="{5D7FE23B-BEC3-0C08-0EBB-C4B200D8C6C5}"/>
                </a:ext>
              </a:extLst>
            </p:cNvPr>
            <p:cNvSpPr/>
            <p:nvPr/>
          </p:nvSpPr>
          <p:spPr>
            <a:xfrm>
              <a:off x="807038" y="2831506"/>
              <a:ext cx="6980472" cy="1321393"/>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 Ý CÂU TRẢ LỜI</a:t>
              </a:r>
            </a:p>
          </p:txBody>
        </p:sp>
        <p:pic>
          <p:nvPicPr>
            <p:cNvPr id="4" name="Picture 4">
              <a:extLst>
                <a:ext uri="{FF2B5EF4-FFF2-40B4-BE49-F238E27FC236}">
                  <a16:creationId xmlns:a16="http://schemas.microsoft.com/office/drawing/2014/main" id="{9566CCE2-2F87-E7A0-F6DE-4C5627CFC9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1995" y="2810276"/>
              <a:ext cx="1518845" cy="1321393"/>
            </a:xfrm>
            <a:prstGeom prst="rect">
              <a:avLst/>
            </a:prstGeom>
          </p:spPr>
        </p:pic>
      </p:grpSp>
      <p:sp>
        <p:nvSpPr>
          <p:cNvPr id="5" name="Plaque 4">
            <a:extLst>
              <a:ext uri="{FF2B5EF4-FFF2-40B4-BE49-F238E27FC236}">
                <a16:creationId xmlns:a16="http://schemas.microsoft.com/office/drawing/2014/main" id="{8274CE2E-D6E6-4AB8-7E63-BF6856738AD7}"/>
              </a:ext>
            </a:extLst>
          </p:cNvPr>
          <p:cNvSpPr/>
          <p:nvPr/>
        </p:nvSpPr>
        <p:spPr>
          <a:xfrm>
            <a:off x="6559550" y="3303398"/>
            <a:ext cx="4584700" cy="790329"/>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rPr>
              <a:t>Đ</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ồng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20" name="Plaque 19">
            <a:extLst>
              <a:ext uri="{FF2B5EF4-FFF2-40B4-BE49-F238E27FC236}">
                <a16:creationId xmlns:a16="http://schemas.microsoft.com/office/drawing/2014/main" id="{B5DE904E-0EE8-7FE4-4CB7-ABDCDE157FB3}"/>
              </a:ext>
            </a:extLst>
          </p:cNvPr>
          <p:cNvSpPr/>
          <p:nvPr/>
        </p:nvSpPr>
        <p:spPr>
          <a:xfrm>
            <a:off x="6559550" y="4572000"/>
            <a:ext cx="4584700" cy="2038350"/>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just" defTabSz="609539">
              <a:lnSpc>
                <a:spcPct val="125000"/>
              </a:lnSpc>
              <a:defRPr/>
            </a:pPr>
            <a:r>
              <a:rPr lang="vi-VN"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Vì lười lao động dễ dẫn đến tâm lí chung là không muốn làm. Từ đó dễ sinh ra một số thói hư tật xấu.</a:t>
            </a:r>
          </a:p>
        </p:txBody>
      </p:sp>
      <p:cxnSp>
        <p:nvCxnSpPr>
          <p:cNvPr id="21" name="Straight Arrow Connector 20">
            <a:extLst>
              <a:ext uri="{FF2B5EF4-FFF2-40B4-BE49-F238E27FC236}">
                <a16:creationId xmlns:a16="http://schemas.microsoft.com/office/drawing/2014/main" id="{50B12AF7-B0DE-9944-7BE3-A185C7F8F2DE}"/>
              </a:ext>
            </a:extLst>
          </p:cNvPr>
          <p:cNvCxnSpPr>
            <a:cxnSpLocks/>
            <a:stCxn id="22" idx="2"/>
            <a:endCxn id="5" idx="0"/>
          </p:cNvCxnSpPr>
          <p:nvPr/>
        </p:nvCxnSpPr>
        <p:spPr>
          <a:xfrm>
            <a:off x="8851900" y="2769566"/>
            <a:ext cx="0" cy="533832"/>
          </a:xfrm>
          <a:prstGeom prst="straightConnector1">
            <a:avLst/>
          </a:prstGeom>
          <a:noFill/>
          <a:ln w="38100" cap="flat" cmpd="sng" algn="ctr">
            <a:solidFill>
              <a:srgbClr val="C0504D">
                <a:lumMod val="75000"/>
              </a:srgbClr>
            </a:solidFill>
            <a:prstDash val="solid"/>
            <a:tailEnd type="triangle"/>
          </a:ln>
          <a:effectLst/>
        </p:spPr>
      </p:cxnSp>
      <p:sp>
        <p:nvSpPr>
          <p:cNvPr id="22" name="Plaque 21">
            <a:extLst>
              <a:ext uri="{FF2B5EF4-FFF2-40B4-BE49-F238E27FC236}">
                <a16:creationId xmlns:a16="http://schemas.microsoft.com/office/drawing/2014/main" id="{61654FE6-1F66-4DDE-6A81-A9266A9E03BA}"/>
              </a:ext>
            </a:extLst>
          </p:cNvPr>
          <p:cNvSpPr/>
          <p:nvPr/>
        </p:nvSpPr>
        <p:spPr>
          <a:xfrm>
            <a:off x="6559550" y="1888637"/>
            <a:ext cx="4584700" cy="880929"/>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ctr" defTabSz="609539">
              <a:lnSpc>
                <a:spcPct val="125000"/>
              </a:lnSpc>
              <a:defRPr/>
            </a:pPr>
            <a:r>
              <a:rPr lang="en-US" sz="2400" b="1" kern="0">
                <a:solidFill>
                  <a:srgbClr val="C00000"/>
                </a:solidFill>
                <a:latin typeface="UTM Avo" panose="02040603050506020204" pitchFamily="18" charset="0"/>
                <a:ea typeface="Calibri" panose="020F0502020204030204" pitchFamily="34" charset="0"/>
                <a:cs typeface="Arial" panose="020B0604020202020204" pitchFamily="34" charset="0"/>
              </a:rPr>
              <a:t>Ý kiến b</a:t>
            </a:r>
            <a:endParaRPr lang="en-US" sz="2400" b="1" kern="0" dirty="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23" name="Straight Arrow Connector 22">
            <a:extLst>
              <a:ext uri="{FF2B5EF4-FFF2-40B4-BE49-F238E27FC236}">
                <a16:creationId xmlns:a16="http://schemas.microsoft.com/office/drawing/2014/main" id="{C856117A-A0BE-5957-EA20-D7D3465670B2}"/>
              </a:ext>
            </a:extLst>
          </p:cNvPr>
          <p:cNvCxnSpPr>
            <a:cxnSpLocks/>
            <a:stCxn id="5" idx="2"/>
            <a:endCxn id="20" idx="0"/>
          </p:cNvCxnSpPr>
          <p:nvPr/>
        </p:nvCxnSpPr>
        <p:spPr>
          <a:xfrm>
            <a:off x="8851900" y="4093727"/>
            <a:ext cx="0" cy="478273"/>
          </a:xfrm>
          <a:prstGeom prst="straightConnector1">
            <a:avLst/>
          </a:prstGeom>
          <a:noFill/>
          <a:ln w="38100" cap="flat" cmpd="sng" algn="ctr">
            <a:solidFill>
              <a:srgbClr val="C0504D">
                <a:lumMod val="75000"/>
              </a:srgbClr>
            </a:solidFill>
            <a:prstDash val="solid"/>
            <a:tailEnd type="triangle"/>
          </a:ln>
          <a:effectLst/>
        </p:spPr>
      </p:cxnSp>
      <p:pic>
        <p:nvPicPr>
          <p:cNvPr id="24" name="Picture 23" descr="A picture containing doll, toy&#10;&#10;Description automatically generated">
            <a:extLst>
              <a:ext uri="{FF2B5EF4-FFF2-40B4-BE49-F238E27FC236}">
                <a16:creationId xmlns:a16="http://schemas.microsoft.com/office/drawing/2014/main" id="{AFECEF1A-17B9-4D59-D453-AC59FFDA3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200" y="2999692"/>
            <a:ext cx="3858308" cy="3858308"/>
          </a:xfrm>
          <a:prstGeom prst="rect">
            <a:avLst/>
          </a:prstGeom>
        </p:spPr>
      </p:pic>
    </p:spTree>
    <p:extLst>
      <p:ext uri="{BB962C8B-B14F-4D97-AF65-F5344CB8AC3E}">
        <p14:creationId xmlns:p14="http://schemas.microsoft.com/office/powerpoint/2010/main" val="389786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up)">
                                      <p:cBhvr>
                                        <p:cTn id="20" dur="500"/>
                                        <p:tgtEl>
                                          <p:spTgt spid="2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4DB612-3DD8-9868-6388-FF500B7984B9}"/>
              </a:ext>
            </a:extLst>
          </p:cNvPr>
          <p:cNvGrpSpPr/>
          <p:nvPr/>
        </p:nvGrpSpPr>
        <p:grpSpPr>
          <a:xfrm>
            <a:off x="204918" y="1923678"/>
            <a:ext cx="5030343" cy="895082"/>
            <a:chOff x="241995" y="2810276"/>
            <a:chExt cx="7545515" cy="1342623"/>
          </a:xfrm>
        </p:grpSpPr>
        <p:sp>
          <p:nvSpPr>
            <p:cNvPr id="3" name="Rounded Rectangle 21">
              <a:extLst>
                <a:ext uri="{FF2B5EF4-FFF2-40B4-BE49-F238E27FC236}">
                  <a16:creationId xmlns:a16="http://schemas.microsoft.com/office/drawing/2014/main" id="{5D7FE23B-BEC3-0C08-0EBB-C4B200D8C6C5}"/>
                </a:ext>
              </a:extLst>
            </p:cNvPr>
            <p:cNvSpPr/>
            <p:nvPr/>
          </p:nvSpPr>
          <p:spPr>
            <a:xfrm>
              <a:off x="807038" y="2831506"/>
              <a:ext cx="6980472" cy="1321393"/>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 Ý CÂU TRẢ LỜI</a:t>
              </a:r>
            </a:p>
          </p:txBody>
        </p:sp>
        <p:pic>
          <p:nvPicPr>
            <p:cNvPr id="4" name="Picture 4">
              <a:extLst>
                <a:ext uri="{FF2B5EF4-FFF2-40B4-BE49-F238E27FC236}">
                  <a16:creationId xmlns:a16="http://schemas.microsoft.com/office/drawing/2014/main" id="{9566CCE2-2F87-E7A0-F6DE-4C5627CFC9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1995" y="2810276"/>
              <a:ext cx="1518845" cy="1321393"/>
            </a:xfrm>
            <a:prstGeom prst="rect">
              <a:avLst/>
            </a:prstGeom>
          </p:spPr>
        </p:pic>
      </p:grpSp>
      <p:sp>
        <p:nvSpPr>
          <p:cNvPr id="5" name="Plaque 4">
            <a:extLst>
              <a:ext uri="{FF2B5EF4-FFF2-40B4-BE49-F238E27FC236}">
                <a16:creationId xmlns:a16="http://schemas.microsoft.com/office/drawing/2014/main" id="{8274CE2E-D6E6-4AB8-7E63-BF6856738AD7}"/>
              </a:ext>
            </a:extLst>
          </p:cNvPr>
          <p:cNvSpPr/>
          <p:nvPr/>
        </p:nvSpPr>
        <p:spPr>
          <a:xfrm>
            <a:off x="6681721" y="3013112"/>
            <a:ext cx="4418985" cy="790329"/>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rPr>
              <a:t>Đ</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ồng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20" name="Plaque 19">
            <a:extLst>
              <a:ext uri="{FF2B5EF4-FFF2-40B4-BE49-F238E27FC236}">
                <a16:creationId xmlns:a16="http://schemas.microsoft.com/office/drawing/2014/main" id="{B5DE904E-0EE8-7FE4-4CB7-ABDCDE157FB3}"/>
              </a:ext>
            </a:extLst>
          </p:cNvPr>
          <p:cNvSpPr/>
          <p:nvPr/>
        </p:nvSpPr>
        <p:spPr>
          <a:xfrm>
            <a:off x="6681721" y="4281714"/>
            <a:ext cx="4418985" cy="2286000"/>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just" defTabSz="609539">
              <a:lnSpc>
                <a:spcPct val="125000"/>
              </a:lnSpc>
              <a:defRPr/>
            </a:pPr>
            <a:r>
              <a:rPr lang="vi-VN" sz="2400" kern="0" dirty="0">
                <a:solidFill>
                  <a:srgbClr val="000000"/>
                </a:solidFill>
                <a:latin typeface="UTM Avo" panose="02040603050506020204" pitchFamily="18" charset="0"/>
                <a:ea typeface="Calibri" panose="020F0502020204030204" pitchFamily="34" charset="0"/>
                <a:cs typeface="Arial" panose="020B0604020202020204" pitchFamily="34" charset="0"/>
              </a:rPr>
              <a:t>Vì lao động giúp chúng ta khoẻ mạnh, đoàn kết với nhau và tạo ra các giá trị của cải vật chất và tinh thần.</a:t>
            </a:r>
          </a:p>
        </p:txBody>
      </p:sp>
      <p:cxnSp>
        <p:nvCxnSpPr>
          <p:cNvPr id="21" name="Straight Arrow Connector 20">
            <a:extLst>
              <a:ext uri="{FF2B5EF4-FFF2-40B4-BE49-F238E27FC236}">
                <a16:creationId xmlns:a16="http://schemas.microsoft.com/office/drawing/2014/main" id="{50B12AF7-B0DE-9944-7BE3-A185C7F8F2DE}"/>
              </a:ext>
            </a:extLst>
          </p:cNvPr>
          <p:cNvCxnSpPr>
            <a:cxnSpLocks/>
            <a:stCxn id="22" idx="2"/>
            <a:endCxn id="5" idx="0"/>
          </p:cNvCxnSpPr>
          <p:nvPr/>
        </p:nvCxnSpPr>
        <p:spPr>
          <a:xfrm>
            <a:off x="8891214" y="2479280"/>
            <a:ext cx="0" cy="533832"/>
          </a:xfrm>
          <a:prstGeom prst="straightConnector1">
            <a:avLst/>
          </a:prstGeom>
          <a:noFill/>
          <a:ln w="38100" cap="flat" cmpd="sng" algn="ctr">
            <a:solidFill>
              <a:srgbClr val="C0504D">
                <a:lumMod val="75000"/>
              </a:srgbClr>
            </a:solidFill>
            <a:prstDash val="solid"/>
            <a:tailEnd type="triangle"/>
          </a:ln>
          <a:effectLst/>
        </p:spPr>
      </p:cxnSp>
      <p:sp>
        <p:nvSpPr>
          <p:cNvPr id="22" name="Plaque 21">
            <a:extLst>
              <a:ext uri="{FF2B5EF4-FFF2-40B4-BE49-F238E27FC236}">
                <a16:creationId xmlns:a16="http://schemas.microsoft.com/office/drawing/2014/main" id="{61654FE6-1F66-4DDE-6A81-A9266A9E03BA}"/>
              </a:ext>
            </a:extLst>
          </p:cNvPr>
          <p:cNvSpPr/>
          <p:nvPr/>
        </p:nvSpPr>
        <p:spPr>
          <a:xfrm>
            <a:off x="6681721" y="1598351"/>
            <a:ext cx="4418985" cy="880929"/>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ctr" defTabSz="609539">
              <a:lnSpc>
                <a:spcPct val="125000"/>
              </a:lnSpc>
              <a:defRPr/>
            </a:pPr>
            <a:r>
              <a:rPr lang="en-US" sz="2400" b="1" kern="0" dirty="0">
                <a:solidFill>
                  <a:srgbClr val="C00000"/>
                </a:solidFill>
                <a:latin typeface="UTM Avo" panose="02040603050506020204" pitchFamily="18" charset="0"/>
                <a:ea typeface="Calibri" panose="020F0502020204030204" pitchFamily="34" charset="0"/>
                <a:cs typeface="Arial" panose="020B0604020202020204" pitchFamily="34" charset="0"/>
              </a:rPr>
              <a:t>Ý </a:t>
            </a:r>
            <a:r>
              <a:rPr lang="en-US" sz="2400" b="1" kern="0" dirty="0" err="1">
                <a:solidFill>
                  <a:srgbClr val="C00000"/>
                </a:solidFill>
                <a:latin typeface="UTM Avo" panose="02040603050506020204" pitchFamily="18" charset="0"/>
                <a:ea typeface="Calibri" panose="020F0502020204030204" pitchFamily="34" charset="0"/>
                <a:cs typeface="Arial" panose="020B0604020202020204" pitchFamily="34" charset="0"/>
              </a:rPr>
              <a:t>kiến</a:t>
            </a:r>
            <a:r>
              <a:rPr lang="en-US" sz="2400" b="1" kern="0" dirty="0">
                <a:solidFill>
                  <a:srgbClr val="C00000"/>
                </a:solidFill>
                <a:latin typeface="UTM Avo" panose="02040603050506020204" pitchFamily="18" charset="0"/>
                <a:ea typeface="Calibri" panose="020F0502020204030204" pitchFamily="34" charset="0"/>
                <a:cs typeface="Arial" panose="020B0604020202020204" pitchFamily="34" charset="0"/>
              </a:rPr>
              <a:t> c</a:t>
            </a:r>
          </a:p>
        </p:txBody>
      </p:sp>
      <p:cxnSp>
        <p:nvCxnSpPr>
          <p:cNvPr id="23" name="Straight Arrow Connector 22">
            <a:extLst>
              <a:ext uri="{FF2B5EF4-FFF2-40B4-BE49-F238E27FC236}">
                <a16:creationId xmlns:a16="http://schemas.microsoft.com/office/drawing/2014/main" id="{C856117A-A0BE-5957-EA20-D7D3465670B2}"/>
              </a:ext>
            </a:extLst>
          </p:cNvPr>
          <p:cNvCxnSpPr>
            <a:cxnSpLocks/>
            <a:stCxn id="5" idx="2"/>
            <a:endCxn id="20" idx="0"/>
          </p:cNvCxnSpPr>
          <p:nvPr/>
        </p:nvCxnSpPr>
        <p:spPr>
          <a:xfrm>
            <a:off x="8891214" y="3803441"/>
            <a:ext cx="0" cy="478273"/>
          </a:xfrm>
          <a:prstGeom prst="straightConnector1">
            <a:avLst/>
          </a:prstGeom>
          <a:noFill/>
          <a:ln w="38100" cap="flat" cmpd="sng" algn="ctr">
            <a:solidFill>
              <a:srgbClr val="C0504D">
                <a:lumMod val="75000"/>
              </a:srgbClr>
            </a:solidFill>
            <a:prstDash val="solid"/>
            <a:tailEnd type="triangle"/>
          </a:ln>
          <a:effectLst/>
        </p:spPr>
      </p:cxnSp>
      <p:pic>
        <p:nvPicPr>
          <p:cNvPr id="24" name="Picture 23" descr="A picture containing doll, toy&#10;&#10;Description automatically generated">
            <a:extLst>
              <a:ext uri="{FF2B5EF4-FFF2-40B4-BE49-F238E27FC236}">
                <a16:creationId xmlns:a16="http://schemas.microsoft.com/office/drawing/2014/main" id="{AFECEF1A-17B9-4D59-D453-AC59FFDA3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200" y="2999692"/>
            <a:ext cx="3858308" cy="3858308"/>
          </a:xfrm>
          <a:prstGeom prst="rect">
            <a:avLst/>
          </a:prstGeom>
        </p:spPr>
      </p:pic>
    </p:spTree>
    <p:extLst>
      <p:ext uri="{BB962C8B-B14F-4D97-AF65-F5344CB8AC3E}">
        <p14:creationId xmlns:p14="http://schemas.microsoft.com/office/powerpoint/2010/main" val="82124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up)">
                                      <p:cBhvr>
                                        <p:cTn id="20" dur="500"/>
                                        <p:tgtEl>
                                          <p:spTgt spid="2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4DB612-3DD8-9868-6388-FF500B7984B9}"/>
              </a:ext>
            </a:extLst>
          </p:cNvPr>
          <p:cNvGrpSpPr/>
          <p:nvPr/>
        </p:nvGrpSpPr>
        <p:grpSpPr>
          <a:xfrm>
            <a:off x="204918" y="1923678"/>
            <a:ext cx="5030343" cy="895082"/>
            <a:chOff x="241995" y="2810276"/>
            <a:chExt cx="7545515" cy="1342623"/>
          </a:xfrm>
        </p:grpSpPr>
        <p:sp>
          <p:nvSpPr>
            <p:cNvPr id="3" name="Rounded Rectangle 21">
              <a:extLst>
                <a:ext uri="{FF2B5EF4-FFF2-40B4-BE49-F238E27FC236}">
                  <a16:creationId xmlns:a16="http://schemas.microsoft.com/office/drawing/2014/main" id="{5D7FE23B-BEC3-0C08-0EBB-C4B200D8C6C5}"/>
                </a:ext>
              </a:extLst>
            </p:cNvPr>
            <p:cNvSpPr/>
            <p:nvPr/>
          </p:nvSpPr>
          <p:spPr>
            <a:xfrm>
              <a:off x="807038" y="2831506"/>
              <a:ext cx="6980472" cy="1321393"/>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 Ý CÂU TRẢ LỜI</a:t>
              </a:r>
            </a:p>
          </p:txBody>
        </p:sp>
        <p:pic>
          <p:nvPicPr>
            <p:cNvPr id="4" name="Picture 4">
              <a:extLst>
                <a:ext uri="{FF2B5EF4-FFF2-40B4-BE49-F238E27FC236}">
                  <a16:creationId xmlns:a16="http://schemas.microsoft.com/office/drawing/2014/main" id="{9566CCE2-2F87-E7A0-F6DE-4C5627CFC9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1995" y="2810276"/>
              <a:ext cx="1518845" cy="1321393"/>
            </a:xfrm>
            <a:prstGeom prst="rect">
              <a:avLst/>
            </a:prstGeom>
          </p:spPr>
        </p:pic>
      </p:grpSp>
      <p:sp>
        <p:nvSpPr>
          <p:cNvPr id="5" name="Plaque 4">
            <a:extLst>
              <a:ext uri="{FF2B5EF4-FFF2-40B4-BE49-F238E27FC236}">
                <a16:creationId xmlns:a16="http://schemas.microsoft.com/office/drawing/2014/main" id="{8274CE2E-D6E6-4AB8-7E63-BF6856738AD7}"/>
              </a:ext>
            </a:extLst>
          </p:cNvPr>
          <p:cNvSpPr/>
          <p:nvPr/>
        </p:nvSpPr>
        <p:spPr>
          <a:xfrm>
            <a:off x="6704546" y="3352591"/>
            <a:ext cx="4116908" cy="677425"/>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ctr" defTabSz="609539">
              <a:lnSpc>
                <a:spcPct val="125000"/>
              </a:lnSpc>
              <a:defRPr/>
            </a:pPr>
            <a:r>
              <a:rPr lang="en-US" sz="2400" b="1" kern="0">
                <a:solidFill>
                  <a:srgbClr val="000000"/>
                </a:solidFill>
                <a:latin typeface="UTM Avo" panose="02040603050506020204" pitchFamily="18" charset="0"/>
                <a:ea typeface="Calibri" panose="020F0502020204030204" pitchFamily="34" charset="0"/>
                <a:cs typeface="Arial" panose="020B0604020202020204" pitchFamily="34" charset="0"/>
              </a:rPr>
              <a:t>Không đồng tình</a:t>
            </a:r>
            <a:endPar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20" name="Plaque 19">
            <a:extLst>
              <a:ext uri="{FF2B5EF4-FFF2-40B4-BE49-F238E27FC236}">
                <a16:creationId xmlns:a16="http://schemas.microsoft.com/office/drawing/2014/main" id="{B5DE904E-0EE8-7FE4-4CB7-ABDCDE157FB3}"/>
              </a:ext>
            </a:extLst>
          </p:cNvPr>
          <p:cNvSpPr/>
          <p:nvPr/>
        </p:nvSpPr>
        <p:spPr>
          <a:xfrm>
            <a:off x="6704546" y="4621193"/>
            <a:ext cx="4116908" cy="1959429"/>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just" defTabSz="609539">
              <a:lnSpc>
                <a:spcPct val="125000"/>
              </a:lnSpc>
              <a:defRPr/>
            </a:pPr>
            <a:r>
              <a:rPr lang="vi-VN" sz="2400" kern="0">
                <a:solidFill>
                  <a:srgbClr val="000000"/>
                </a:solidFill>
                <a:latin typeface="UTM Avo" panose="02040603050506020204" pitchFamily="18" charset="0"/>
                <a:ea typeface="Calibri" panose="020F0502020204030204" pitchFamily="34" charset="0"/>
                <a:cs typeface="Arial" panose="020B0604020202020204" pitchFamily="34" charset="0"/>
              </a:rPr>
              <a:t>Vì mỗi một hoạt động lao động đều mang đến những giá trị riêng.</a:t>
            </a:r>
            <a:endParaRPr lang="vi-VN" sz="2400" kern="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21" name="Straight Arrow Connector 20">
            <a:extLst>
              <a:ext uri="{FF2B5EF4-FFF2-40B4-BE49-F238E27FC236}">
                <a16:creationId xmlns:a16="http://schemas.microsoft.com/office/drawing/2014/main" id="{50B12AF7-B0DE-9944-7BE3-A185C7F8F2DE}"/>
              </a:ext>
            </a:extLst>
          </p:cNvPr>
          <p:cNvCxnSpPr>
            <a:cxnSpLocks/>
            <a:stCxn id="22" idx="2"/>
            <a:endCxn id="5" idx="0"/>
          </p:cNvCxnSpPr>
          <p:nvPr/>
        </p:nvCxnSpPr>
        <p:spPr>
          <a:xfrm>
            <a:off x="8763000" y="2692913"/>
            <a:ext cx="0" cy="659678"/>
          </a:xfrm>
          <a:prstGeom prst="straightConnector1">
            <a:avLst/>
          </a:prstGeom>
          <a:noFill/>
          <a:ln w="38100" cap="flat" cmpd="sng" algn="ctr">
            <a:solidFill>
              <a:srgbClr val="C0504D">
                <a:lumMod val="75000"/>
              </a:srgbClr>
            </a:solidFill>
            <a:prstDash val="solid"/>
            <a:tailEnd type="triangle"/>
          </a:ln>
          <a:effectLst/>
        </p:spPr>
      </p:cxnSp>
      <p:sp>
        <p:nvSpPr>
          <p:cNvPr id="22" name="Plaque 21">
            <a:extLst>
              <a:ext uri="{FF2B5EF4-FFF2-40B4-BE49-F238E27FC236}">
                <a16:creationId xmlns:a16="http://schemas.microsoft.com/office/drawing/2014/main" id="{61654FE6-1F66-4DDE-6A81-A9266A9E03BA}"/>
              </a:ext>
            </a:extLst>
          </p:cNvPr>
          <p:cNvSpPr/>
          <p:nvPr/>
        </p:nvSpPr>
        <p:spPr>
          <a:xfrm>
            <a:off x="6704546" y="1937831"/>
            <a:ext cx="4116908" cy="755082"/>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ctr" defTabSz="609539">
              <a:lnSpc>
                <a:spcPct val="125000"/>
              </a:lnSpc>
              <a:defRPr/>
            </a:pPr>
            <a:r>
              <a:rPr lang="en-US" sz="2400" b="1" kern="0" dirty="0">
                <a:solidFill>
                  <a:srgbClr val="C00000"/>
                </a:solidFill>
                <a:latin typeface="UTM Avo" panose="02040603050506020204" pitchFamily="18" charset="0"/>
                <a:ea typeface="Calibri" panose="020F0502020204030204" pitchFamily="34" charset="0"/>
                <a:cs typeface="Arial" panose="020B0604020202020204" pitchFamily="34" charset="0"/>
              </a:rPr>
              <a:t>Ý </a:t>
            </a:r>
            <a:r>
              <a:rPr lang="en-US" sz="2400" b="1" kern="0" dirty="0" err="1">
                <a:solidFill>
                  <a:srgbClr val="C00000"/>
                </a:solidFill>
                <a:latin typeface="UTM Avo" panose="02040603050506020204" pitchFamily="18" charset="0"/>
                <a:ea typeface="Calibri" panose="020F0502020204030204" pitchFamily="34" charset="0"/>
                <a:cs typeface="Arial" panose="020B0604020202020204" pitchFamily="34" charset="0"/>
              </a:rPr>
              <a:t>kiến</a:t>
            </a:r>
            <a:r>
              <a:rPr lang="en-US" sz="2400" b="1" kern="0" dirty="0">
                <a:solidFill>
                  <a:srgbClr val="C00000"/>
                </a:solidFill>
                <a:latin typeface="UTM Avo" panose="02040603050506020204" pitchFamily="18" charset="0"/>
                <a:ea typeface="Calibri" panose="020F0502020204030204" pitchFamily="34" charset="0"/>
                <a:cs typeface="Arial" panose="020B0604020202020204" pitchFamily="34" charset="0"/>
              </a:rPr>
              <a:t> d</a:t>
            </a:r>
          </a:p>
        </p:txBody>
      </p:sp>
      <p:cxnSp>
        <p:nvCxnSpPr>
          <p:cNvPr id="23" name="Straight Arrow Connector 22">
            <a:extLst>
              <a:ext uri="{FF2B5EF4-FFF2-40B4-BE49-F238E27FC236}">
                <a16:creationId xmlns:a16="http://schemas.microsoft.com/office/drawing/2014/main" id="{C856117A-A0BE-5957-EA20-D7D3465670B2}"/>
              </a:ext>
            </a:extLst>
          </p:cNvPr>
          <p:cNvCxnSpPr>
            <a:cxnSpLocks/>
            <a:stCxn id="5" idx="2"/>
            <a:endCxn id="20" idx="0"/>
          </p:cNvCxnSpPr>
          <p:nvPr/>
        </p:nvCxnSpPr>
        <p:spPr>
          <a:xfrm>
            <a:off x="8763000" y="4030016"/>
            <a:ext cx="0" cy="591177"/>
          </a:xfrm>
          <a:prstGeom prst="straightConnector1">
            <a:avLst/>
          </a:prstGeom>
          <a:noFill/>
          <a:ln w="38100" cap="flat" cmpd="sng" algn="ctr">
            <a:solidFill>
              <a:srgbClr val="C0504D">
                <a:lumMod val="75000"/>
              </a:srgbClr>
            </a:solidFill>
            <a:prstDash val="solid"/>
            <a:tailEnd type="triangle"/>
          </a:ln>
          <a:effectLst/>
        </p:spPr>
      </p:cxnSp>
      <p:pic>
        <p:nvPicPr>
          <p:cNvPr id="24" name="Picture 23" descr="A picture containing doll, toy&#10;&#10;Description automatically generated">
            <a:extLst>
              <a:ext uri="{FF2B5EF4-FFF2-40B4-BE49-F238E27FC236}">
                <a16:creationId xmlns:a16="http://schemas.microsoft.com/office/drawing/2014/main" id="{AFECEF1A-17B9-4D59-D453-AC59FFDA3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200" y="2999692"/>
            <a:ext cx="3858308" cy="3858308"/>
          </a:xfrm>
          <a:prstGeom prst="rect">
            <a:avLst/>
          </a:prstGeom>
        </p:spPr>
      </p:pic>
    </p:spTree>
    <p:extLst>
      <p:ext uri="{BB962C8B-B14F-4D97-AF65-F5344CB8AC3E}">
        <p14:creationId xmlns:p14="http://schemas.microsoft.com/office/powerpoint/2010/main" val="410654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up)">
                                      <p:cBhvr>
                                        <p:cTn id="20" dur="500"/>
                                        <p:tgtEl>
                                          <p:spTgt spid="2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4DB612-3DD8-9868-6388-FF500B7984B9}"/>
              </a:ext>
            </a:extLst>
          </p:cNvPr>
          <p:cNvGrpSpPr/>
          <p:nvPr/>
        </p:nvGrpSpPr>
        <p:grpSpPr>
          <a:xfrm>
            <a:off x="204918" y="1923678"/>
            <a:ext cx="5030343" cy="895082"/>
            <a:chOff x="241995" y="2810276"/>
            <a:chExt cx="7545515" cy="1342623"/>
          </a:xfrm>
        </p:grpSpPr>
        <p:sp>
          <p:nvSpPr>
            <p:cNvPr id="3" name="Rounded Rectangle 21">
              <a:extLst>
                <a:ext uri="{FF2B5EF4-FFF2-40B4-BE49-F238E27FC236}">
                  <a16:creationId xmlns:a16="http://schemas.microsoft.com/office/drawing/2014/main" id="{5D7FE23B-BEC3-0C08-0EBB-C4B200D8C6C5}"/>
                </a:ext>
              </a:extLst>
            </p:cNvPr>
            <p:cNvSpPr/>
            <p:nvPr/>
          </p:nvSpPr>
          <p:spPr>
            <a:xfrm>
              <a:off x="807038" y="2831506"/>
              <a:ext cx="6980472" cy="1321393"/>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 Ý CÂU TRẢ LỜI</a:t>
              </a:r>
            </a:p>
          </p:txBody>
        </p:sp>
        <p:pic>
          <p:nvPicPr>
            <p:cNvPr id="4" name="Picture 4">
              <a:extLst>
                <a:ext uri="{FF2B5EF4-FFF2-40B4-BE49-F238E27FC236}">
                  <a16:creationId xmlns:a16="http://schemas.microsoft.com/office/drawing/2014/main" id="{9566CCE2-2F87-E7A0-F6DE-4C5627CFC9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1995" y="2810276"/>
              <a:ext cx="1518845" cy="1321393"/>
            </a:xfrm>
            <a:prstGeom prst="rect">
              <a:avLst/>
            </a:prstGeom>
          </p:spPr>
        </p:pic>
      </p:grpSp>
      <p:sp>
        <p:nvSpPr>
          <p:cNvPr id="5" name="Plaque 4">
            <a:extLst>
              <a:ext uri="{FF2B5EF4-FFF2-40B4-BE49-F238E27FC236}">
                <a16:creationId xmlns:a16="http://schemas.microsoft.com/office/drawing/2014/main" id="{8274CE2E-D6E6-4AB8-7E63-BF6856738AD7}"/>
              </a:ext>
            </a:extLst>
          </p:cNvPr>
          <p:cNvSpPr/>
          <p:nvPr/>
        </p:nvSpPr>
        <p:spPr>
          <a:xfrm>
            <a:off x="6704546" y="3352591"/>
            <a:ext cx="4116908" cy="677425"/>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ctr" defTabSz="609539">
              <a:lnSpc>
                <a:spcPct val="125000"/>
              </a:lnSpc>
              <a:defRPr/>
            </a:pPr>
            <a:r>
              <a:rPr lang="en-US" sz="2400" b="1" kern="0">
                <a:solidFill>
                  <a:srgbClr val="000000"/>
                </a:solidFill>
                <a:latin typeface="UTM Avo" panose="02040603050506020204" pitchFamily="18" charset="0"/>
                <a:ea typeface="Calibri" panose="020F0502020204030204" pitchFamily="34" charset="0"/>
                <a:cs typeface="Arial" panose="020B0604020202020204" pitchFamily="34" charset="0"/>
              </a:rPr>
              <a:t>Không đồng tình</a:t>
            </a:r>
            <a:endPar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20" name="Plaque 19">
            <a:extLst>
              <a:ext uri="{FF2B5EF4-FFF2-40B4-BE49-F238E27FC236}">
                <a16:creationId xmlns:a16="http://schemas.microsoft.com/office/drawing/2014/main" id="{B5DE904E-0EE8-7FE4-4CB7-ABDCDE157FB3}"/>
              </a:ext>
            </a:extLst>
          </p:cNvPr>
          <p:cNvSpPr/>
          <p:nvPr/>
        </p:nvSpPr>
        <p:spPr>
          <a:xfrm>
            <a:off x="6704546" y="4621193"/>
            <a:ext cx="4116908" cy="1959429"/>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just" defTabSz="609539">
              <a:lnSpc>
                <a:spcPct val="125000"/>
              </a:lnSpc>
              <a:defRPr/>
            </a:pPr>
            <a:r>
              <a:rPr lang="vi-VN" sz="2400" kern="0">
                <a:solidFill>
                  <a:srgbClr val="000000"/>
                </a:solidFill>
                <a:latin typeface="UTM Avo" panose="02040603050506020204" pitchFamily="18" charset="0"/>
                <a:ea typeface="Calibri" panose="020F0502020204030204" pitchFamily="34" charset="0"/>
                <a:cs typeface="Arial" panose="020B0604020202020204" pitchFamily="34" charset="0"/>
              </a:rPr>
              <a:t>Vì bất cứ ai cũng có thể lao động, người nhỏ thì làm việc nhỏ.</a:t>
            </a:r>
            <a:endParaRPr lang="vi-VN" sz="2400" kern="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21" name="Straight Arrow Connector 20">
            <a:extLst>
              <a:ext uri="{FF2B5EF4-FFF2-40B4-BE49-F238E27FC236}">
                <a16:creationId xmlns:a16="http://schemas.microsoft.com/office/drawing/2014/main" id="{50B12AF7-B0DE-9944-7BE3-A185C7F8F2DE}"/>
              </a:ext>
            </a:extLst>
          </p:cNvPr>
          <p:cNvCxnSpPr>
            <a:cxnSpLocks/>
            <a:stCxn id="22" idx="2"/>
            <a:endCxn id="5" idx="0"/>
          </p:cNvCxnSpPr>
          <p:nvPr/>
        </p:nvCxnSpPr>
        <p:spPr>
          <a:xfrm>
            <a:off x="8763000" y="2692913"/>
            <a:ext cx="0" cy="659678"/>
          </a:xfrm>
          <a:prstGeom prst="straightConnector1">
            <a:avLst/>
          </a:prstGeom>
          <a:noFill/>
          <a:ln w="38100" cap="flat" cmpd="sng" algn="ctr">
            <a:solidFill>
              <a:srgbClr val="C0504D">
                <a:lumMod val="75000"/>
              </a:srgbClr>
            </a:solidFill>
            <a:prstDash val="solid"/>
            <a:tailEnd type="triangle"/>
          </a:ln>
          <a:effectLst/>
        </p:spPr>
      </p:cxnSp>
      <p:sp>
        <p:nvSpPr>
          <p:cNvPr id="22" name="Plaque 21">
            <a:extLst>
              <a:ext uri="{FF2B5EF4-FFF2-40B4-BE49-F238E27FC236}">
                <a16:creationId xmlns:a16="http://schemas.microsoft.com/office/drawing/2014/main" id="{61654FE6-1F66-4DDE-6A81-A9266A9E03BA}"/>
              </a:ext>
            </a:extLst>
          </p:cNvPr>
          <p:cNvSpPr/>
          <p:nvPr/>
        </p:nvSpPr>
        <p:spPr>
          <a:xfrm>
            <a:off x="6704546" y="1937831"/>
            <a:ext cx="4116908" cy="755082"/>
          </a:xfrm>
          <a:prstGeom prst="plaque">
            <a:avLst/>
          </a:prstGeom>
          <a:solidFill>
            <a:sysClr val="window" lastClr="FFFFFF"/>
          </a:solidFill>
          <a:ln w="38100" cap="flat" cmpd="sng" algn="ctr">
            <a:solidFill>
              <a:srgbClr val="C0504D">
                <a:lumMod val="75000"/>
              </a:srgbClr>
            </a:solidFill>
            <a:prstDash val="solid"/>
          </a:ln>
          <a:effectLst/>
        </p:spPr>
        <p:txBody>
          <a:bodyPr rtlCol="0" anchor="ctr"/>
          <a:lstStyle/>
          <a:p>
            <a:pPr lvl="0" algn="ctr" defTabSz="609539">
              <a:lnSpc>
                <a:spcPct val="125000"/>
              </a:lnSpc>
              <a:defRPr/>
            </a:pPr>
            <a:r>
              <a:rPr lang="en-US" sz="2400" b="1" kern="0" dirty="0">
                <a:solidFill>
                  <a:srgbClr val="C00000"/>
                </a:solidFill>
                <a:latin typeface="UTM Avo" panose="02040603050506020204" pitchFamily="18" charset="0"/>
                <a:ea typeface="Calibri" panose="020F0502020204030204" pitchFamily="34" charset="0"/>
                <a:cs typeface="Arial" panose="020B0604020202020204" pitchFamily="34" charset="0"/>
              </a:rPr>
              <a:t>Ý </a:t>
            </a:r>
            <a:r>
              <a:rPr lang="en-US" sz="2400" b="1" kern="0" dirty="0" err="1">
                <a:solidFill>
                  <a:srgbClr val="C00000"/>
                </a:solidFill>
                <a:latin typeface="UTM Avo" panose="02040603050506020204" pitchFamily="18" charset="0"/>
                <a:ea typeface="Calibri" panose="020F0502020204030204" pitchFamily="34" charset="0"/>
                <a:cs typeface="Arial" panose="020B0604020202020204" pitchFamily="34" charset="0"/>
              </a:rPr>
              <a:t>kiến</a:t>
            </a:r>
            <a:r>
              <a:rPr lang="en-US" sz="2400" b="1" kern="0" dirty="0">
                <a:solidFill>
                  <a:srgbClr val="C00000"/>
                </a:solidFill>
                <a:latin typeface="UTM Avo" panose="02040603050506020204" pitchFamily="18" charset="0"/>
                <a:ea typeface="Calibri" panose="020F0502020204030204" pitchFamily="34" charset="0"/>
                <a:cs typeface="Arial" panose="020B0604020202020204" pitchFamily="34" charset="0"/>
              </a:rPr>
              <a:t> e</a:t>
            </a:r>
          </a:p>
        </p:txBody>
      </p:sp>
      <p:cxnSp>
        <p:nvCxnSpPr>
          <p:cNvPr id="23" name="Straight Arrow Connector 22">
            <a:extLst>
              <a:ext uri="{FF2B5EF4-FFF2-40B4-BE49-F238E27FC236}">
                <a16:creationId xmlns:a16="http://schemas.microsoft.com/office/drawing/2014/main" id="{C856117A-A0BE-5957-EA20-D7D3465670B2}"/>
              </a:ext>
            </a:extLst>
          </p:cNvPr>
          <p:cNvCxnSpPr>
            <a:cxnSpLocks/>
            <a:stCxn id="5" idx="2"/>
            <a:endCxn id="20" idx="0"/>
          </p:cNvCxnSpPr>
          <p:nvPr/>
        </p:nvCxnSpPr>
        <p:spPr>
          <a:xfrm>
            <a:off x="8763000" y="4030016"/>
            <a:ext cx="0" cy="591177"/>
          </a:xfrm>
          <a:prstGeom prst="straightConnector1">
            <a:avLst/>
          </a:prstGeom>
          <a:noFill/>
          <a:ln w="38100" cap="flat" cmpd="sng" algn="ctr">
            <a:solidFill>
              <a:srgbClr val="C0504D">
                <a:lumMod val="75000"/>
              </a:srgbClr>
            </a:solidFill>
            <a:prstDash val="solid"/>
            <a:tailEnd type="triangle"/>
          </a:ln>
          <a:effectLst/>
        </p:spPr>
      </p:cxnSp>
      <p:pic>
        <p:nvPicPr>
          <p:cNvPr id="24" name="Picture 23" descr="A picture containing doll, toy&#10;&#10;Description automatically generated">
            <a:extLst>
              <a:ext uri="{FF2B5EF4-FFF2-40B4-BE49-F238E27FC236}">
                <a16:creationId xmlns:a16="http://schemas.microsoft.com/office/drawing/2014/main" id="{AFECEF1A-17B9-4D59-D453-AC59FFDA3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200" y="2999692"/>
            <a:ext cx="3858308" cy="3858308"/>
          </a:xfrm>
          <a:prstGeom prst="rect">
            <a:avLst/>
          </a:prstGeom>
        </p:spPr>
      </p:pic>
    </p:spTree>
    <p:extLst>
      <p:ext uri="{BB962C8B-B14F-4D97-AF65-F5344CB8AC3E}">
        <p14:creationId xmlns:p14="http://schemas.microsoft.com/office/powerpoint/2010/main" val="175160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up)">
                                      <p:cBhvr>
                                        <p:cTn id="20" dur="500"/>
                                        <p:tgtEl>
                                          <p:spTgt spid="2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EBDB988-B0C5-2B8C-6060-D212A1714E44}"/>
              </a:ext>
            </a:extLst>
          </p:cNvPr>
          <p:cNvGrpSpPr/>
          <p:nvPr/>
        </p:nvGrpSpPr>
        <p:grpSpPr>
          <a:xfrm>
            <a:off x="91423" y="2583694"/>
            <a:ext cx="11714058" cy="1197241"/>
            <a:chOff x="-190356" y="2255896"/>
            <a:chExt cx="17571087" cy="1795862"/>
          </a:xfrm>
        </p:grpSpPr>
        <p:sp>
          <p:nvSpPr>
            <p:cNvPr id="10" name="TextBox 9">
              <a:extLst>
                <a:ext uri="{FF2B5EF4-FFF2-40B4-BE49-F238E27FC236}">
                  <a16:creationId xmlns:a16="http://schemas.microsoft.com/office/drawing/2014/main" id="{821464AC-B8D8-8939-B7A5-1CC85B819F57}"/>
                </a:ext>
              </a:extLst>
            </p:cNvPr>
            <p:cNvSpPr txBox="1"/>
            <p:nvPr/>
          </p:nvSpPr>
          <p:spPr>
            <a:xfrm>
              <a:off x="1302531" y="2255896"/>
              <a:ext cx="16078200" cy="1609910"/>
            </a:xfrm>
            <a:prstGeom prst="roundRect">
              <a:avLst/>
            </a:prstGeom>
            <a:noFill/>
            <a:ln w="38100" cap="flat" cmpd="sng" algn="ctr">
              <a:noFill/>
              <a:prstDash val="dash"/>
            </a:ln>
            <a:effectLst/>
          </p:spPr>
          <p:txBody>
            <a:bodyPr wrap="square">
              <a:spAutoFit/>
            </a:bodyPr>
            <a:lstStyle/>
            <a:p>
              <a:pPr marL="0" marR="0" lvl="0" indent="0" algn="just"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HOẠT ĐỘNG NHÓM: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lớp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chia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tập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(4 HS/</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mỗi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đọc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1"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huống</a:t>
              </a:r>
              <a:r>
                <a:rPr kumimoji="0" lang="en-US" sz="2400" b="0" i="1"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(SHS – tr.27,28)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lời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câu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hỏi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endParaRPr kumimoji="0" lang="vi-VN" sz="2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11" name="Picture 9">
              <a:extLst>
                <a:ext uri="{FF2B5EF4-FFF2-40B4-BE49-F238E27FC236}">
                  <a16:creationId xmlns:a16="http://schemas.microsoft.com/office/drawing/2014/main" id="{7A1C6FC1-D102-57AB-383A-4644D816BDA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0356" y="2374357"/>
              <a:ext cx="1492887" cy="1677401"/>
            </a:xfrm>
            <a:prstGeom prst="rect">
              <a:avLst/>
            </a:prstGeom>
          </p:spPr>
        </p:pic>
      </p:grpSp>
      <p:sp>
        <p:nvSpPr>
          <p:cNvPr id="17" name="Rectangle: Rounded Corners 16">
            <a:extLst>
              <a:ext uri="{FF2B5EF4-FFF2-40B4-BE49-F238E27FC236}">
                <a16:creationId xmlns:a16="http://schemas.microsoft.com/office/drawing/2014/main" id="{6DA50C7A-0F71-A82C-078D-8C7AFEAFE62C}"/>
              </a:ext>
            </a:extLst>
          </p:cNvPr>
          <p:cNvSpPr/>
          <p:nvPr/>
        </p:nvSpPr>
        <p:spPr>
          <a:xfrm>
            <a:off x="528205" y="4074214"/>
            <a:ext cx="11277275" cy="1626273"/>
          </a:xfrm>
          <a:prstGeom prst="roundRect">
            <a:avLst/>
          </a:prstGeom>
          <a:solidFill>
            <a:srgbClr val="FFF6D9"/>
          </a:solidFill>
          <a:ln w="38100" cap="flat" cmpd="sng" algn="ctr">
            <a:solidFill>
              <a:srgbClr val="FFC000"/>
            </a:solidFill>
            <a:prstDash val="solid"/>
          </a:ln>
          <a:effectLst/>
        </p:spPr>
        <p:txBody>
          <a:bodyPr rtlCol="0" anchor="ctr"/>
          <a:lstStyle/>
          <a:p>
            <a:pPr lvl="0" algn="just" defTabSz="609539">
              <a:lnSpc>
                <a:spcPct val="125000"/>
              </a:lnSpc>
            </a:pPr>
            <a:r>
              <a:rPr lang="vi-VN" sz="2200" b="1" kern="0" dirty="0">
                <a:solidFill>
                  <a:prstClr val="black"/>
                </a:solidFill>
                <a:latin typeface="UTM Avo" panose="02040603050506020204" pitchFamily="18" charset="0"/>
                <a:cs typeface="Arial" panose="020B0604020202020204" pitchFamily="34" charset="0"/>
              </a:rPr>
              <a:t>Tình huống 1: </a:t>
            </a:r>
            <a:r>
              <a:rPr lang="vi-VN" sz="2200" kern="0" dirty="0">
                <a:solidFill>
                  <a:prstClr val="black"/>
                </a:solidFill>
                <a:latin typeface="UTM Avo" panose="02040603050506020204" pitchFamily="18" charset="0"/>
                <a:cs typeface="Arial" panose="020B0604020202020204" pitchFamily="34" charset="0"/>
              </a:rPr>
              <a:t>Sáng nay, cả lớp đi lao động trồng cây xung quanh trường. Hạnh đến rủ Hương cùng đi. Trời lạnh, Hương ngại không muốn ra khỏi nhà nên nhờ Hạnh xin phép cô nghỉ với lí do là bị ốm.</a:t>
            </a:r>
          </a:p>
        </p:txBody>
      </p:sp>
      <p:grpSp>
        <p:nvGrpSpPr>
          <p:cNvPr id="18" name="Group 17">
            <a:extLst>
              <a:ext uri="{FF2B5EF4-FFF2-40B4-BE49-F238E27FC236}">
                <a16:creationId xmlns:a16="http://schemas.microsoft.com/office/drawing/2014/main" id="{63700B0C-CFC3-28A3-84E6-26F55157B910}"/>
              </a:ext>
            </a:extLst>
          </p:cNvPr>
          <p:cNvGrpSpPr/>
          <p:nvPr/>
        </p:nvGrpSpPr>
        <p:grpSpPr>
          <a:xfrm>
            <a:off x="2858883" y="5818415"/>
            <a:ext cx="5518587" cy="596900"/>
            <a:chOff x="844440" y="6004538"/>
            <a:chExt cx="8277880" cy="895350"/>
          </a:xfrm>
        </p:grpSpPr>
        <p:pic>
          <p:nvPicPr>
            <p:cNvPr id="19" name="Graphic 18" descr="Back with solid fill">
              <a:extLst>
                <a:ext uri="{FF2B5EF4-FFF2-40B4-BE49-F238E27FC236}">
                  <a16:creationId xmlns:a16="http://schemas.microsoft.com/office/drawing/2014/main" id="{CB6A761C-669F-C719-8C44-8C18E0FF0A5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844440" y="6004538"/>
              <a:ext cx="1193800" cy="895350"/>
            </a:xfrm>
            <a:prstGeom prst="rect">
              <a:avLst/>
            </a:prstGeom>
          </p:spPr>
        </p:pic>
        <p:sp>
          <p:nvSpPr>
            <p:cNvPr id="25" name="TextBox 24">
              <a:extLst>
                <a:ext uri="{FF2B5EF4-FFF2-40B4-BE49-F238E27FC236}">
                  <a16:creationId xmlns:a16="http://schemas.microsoft.com/office/drawing/2014/main" id="{FA54478F-4BAF-9ECC-FBEB-604EBB42E554}"/>
                </a:ext>
              </a:extLst>
            </p:cNvPr>
            <p:cNvSpPr txBox="1"/>
            <p:nvPr/>
          </p:nvSpPr>
          <p:spPr>
            <a:xfrm>
              <a:off x="2038240" y="6011827"/>
              <a:ext cx="7084080" cy="706155"/>
            </a:xfrm>
            <a:prstGeom prst="rect">
              <a:avLst/>
            </a:prstGeom>
            <a:noFill/>
          </p:spPr>
          <p:txBody>
            <a:bodyPr wrap="square">
              <a:spAutoFit/>
            </a:bodyPr>
            <a:lstStyle/>
            <a:p>
              <a:pPr algn="just" defTabSz="609539">
                <a:lnSpc>
                  <a:spcPct val="125000"/>
                </a:lnSpc>
              </a:pPr>
              <a:r>
                <a:rPr lang="en-US" sz="2200" b="1" i="1" dirty="0" err="1">
                  <a:solidFill>
                    <a:prstClr val="black"/>
                  </a:solidFill>
                  <a:latin typeface="UTM Avo" panose="02040603050506020204" pitchFamily="18" charset="0"/>
                  <a:cs typeface="Arial" panose="020B0604020202020204" pitchFamily="34" charset="0"/>
                </a:rPr>
                <a:t>Nếu</a:t>
              </a:r>
              <a:r>
                <a:rPr lang="en-US" sz="2200" b="1" i="1" dirty="0">
                  <a:solidFill>
                    <a:prstClr val="black"/>
                  </a:solidFill>
                  <a:latin typeface="UTM Avo" panose="02040603050506020204" pitchFamily="18" charset="0"/>
                  <a:cs typeface="Arial" panose="020B0604020202020204" pitchFamily="34" charset="0"/>
                </a:rPr>
                <a:t> </a:t>
              </a:r>
              <a:r>
                <a:rPr lang="en-US" sz="2200" b="1" i="1" dirty="0" err="1">
                  <a:solidFill>
                    <a:prstClr val="black"/>
                  </a:solidFill>
                  <a:latin typeface="UTM Avo" panose="02040603050506020204" pitchFamily="18" charset="0"/>
                  <a:cs typeface="Arial" panose="020B0604020202020204" pitchFamily="34" charset="0"/>
                </a:rPr>
                <a:t>là</a:t>
              </a:r>
              <a:r>
                <a:rPr lang="en-US" sz="2200" b="1" i="1" dirty="0">
                  <a:solidFill>
                    <a:prstClr val="black"/>
                  </a:solidFill>
                  <a:latin typeface="UTM Avo" panose="02040603050506020204" pitchFamily="18" charset="0"/>
                  <a:cs typeface="Arial" panose="020B0604020202020204" pitchFamily="34" charset="0"/>
                </a:rPr>
                <a:t> </a:t>
              </a:r>
              <a:r>
                <a:rPr lang="en-US" sz="2200" b="1" i="1" dirty="0" err="1">
                  <a:solidFill>
                    <a:prstClr val="black"/>
                  </a:solidFill>
                  <a:latin typeface="UTM Avo" panose="02040603050506020204" pitchFamily="18" charset="0"/>
                  <a:cs typeface="Arial" panose="020B0604020202020204" pitchFamily="34" charset="0"/>
                </a:rPr>
                <a:t>Hạnh</a:t>
              </a:r>
              <a:r>
                <a:rPr lang="en-US" sz="2200" b="1" i="1" dirty="0">
                  <a:solidFill>
                    <a:prstClr val="black"/>
                  </a:solidFill>
                  <a:latin typeface="UTM Avo" panose="02040603050506020204" pitchFamily="18" charset="0"/>
                  <a:cs typeface="Arial" panose="020B0604020202020204" pitchFamily="34" charset="0"/>
                </a:rPr>
                <a:t>, </a:t>
              </a:r>
              <a:r>
                <a:rPr lang="en-US" sz="2200" b="1" i="1" dirty="0" err="1">
                  <a:solidFill>
                    <a:prstClr val="black"/>
                  </a:solidFill>
                  <a:latin typeface="UTM Avo" panose="02040603050506020204" pitchFamily="18" charset="0"/>
                  <a:cs typeface="Arial" panose="020B0604020202020204" pitchFamily="34" charset="0"/>
                </a:rPr>
                <a:t>em</a:t>
              </a:r>
              <a:r>
                <a:rPr lang="en-US" sz="2200" b="1" i="1" dirty="0">
                  <a:solidFill>
                    <a:prstClr val="black"/>
                  </a:solidFill>
                  <a:latin typeface="UTM Avo" panose="02040603050506020204" pitchFamily="18" charset="0"/>
                  <a:cs typeface="Arial" panose="020B0604020202020204" pitchFamily="34" charset="0"/>
                </a:rPr>
                <a:t> </a:t>
              </a:r>
              <a:r>
                <a:rPr lang="en-US" sz="2200" b="1" i="1" dirty="0" err="1">
                  <a:solidFill>
                    <a:prstClr val="black"/>
                  </a:solidFill>
                  <a:latin typeface="UTM Avo" panose="02040603050506020204" pitchFamily="18" charset="0"/>
                  <a:cs typeface="Arial" panose="020B0604020202020204" pitchFamily="34" charset="0"/>
                </a:rPr>
                <a:t>sẽ</a:t>
              </a:r>
              <a:r>
                <a:rPr lang="en-US" sz="2200" b="1" i="1" dirty="0">
                  <a:solidFill>
                    <a:prstClr val="black"/>
                  </a:solidFill>
                  <a:latin typeface="UTM Avo" panose="02040603050506020204" pitchFamily="18" charset="0"/>
                  <a:cs typeface="Arial" panose="020B0604020202020204" pitchFamily="34" charset="0"/>
                </a:rPr>
                <a:t> </a:t>
              </a:r>
              <a:r>
                <a:rPr lang="en-US" sz="2200" b="1" i="1" dirty="0" err="1">
                  <a:solidFill>
                    <a:prstClr val="black"/>
                  </a:solidFill>
                  <a:latin typeface="UTM Avo" panose="02040603050506020204" pitchFamily="18" charset="0"/>
                  <a:cs typeface="Arial" panose="020B0604020202020204" pitchFamily="34" charset="0"/>
                </a:rPr>
                <a:t>làm</a:t>
              </a:r>
              <a:r>
                <a:rPr lang="en-US" sz="2200" b="1" i="1" dirty="0">
                  <a:solidFill>
                    <a:prstClr val="black"/>
                  </a:solidFill>
                  <a:latin typeface="UTM Avo" panose="02040603050506020204" pitchFamily="18" charset="0"/>
                  <a:cs typeface="Arial" panose="020B0604020202020204" pitchFamily="34" charset="0"/>
                </a:rPr>
                <a:t> </a:t>
              </a:r>
              <a:r>
                <a:rPr lang="en-US" sz="2200" b="1" i="1" dirty="0" err="1">
                  <a:solidFill>
                    <a:prstClr val="black"/>
                  </a:solidFill>
                  <a:latin typeface="UTM Avo" panose="02040603050506020204" pitchFamily="18" charset="0"/>
                  <a:cs typeface="Arial" panose="020B0604020202020204" pitchFamily="34" charset="0"/>
                </a:rPr>
                <a:t>gì</a:t>
              </a:r>
              <a:r>
                <a:rPr lang="en-US" sz="2200" b="1" i="1" dirty="0">
                  <a:solidFill>
                    <a:prstClr val="black"/>
                  </a:solidFill>
                  <a:latin typeface="UTM Avo" panose="02040603050506020204" pitchFamily="18" charset="0"/>
                  <a:cs typeface="Arial" panose="020B0604020202020204" pitchFamily="34" charset="0"/>
                </a:rPr>
                <a:t>?</a:t>
              </a:r>
            </a:p>
          </p:txBody>
        </p:sp>
      </p:grpSp>
      <p:sp>
        <p:nvSpPr>
          <p:cNvPr id="20" name="TextBox 19">
            <a:extLst>
              <a:ext uri="{FF2B5EF4-FFF2-40B4-BE49-F238E27FC236}">
                <a16:creationId xmlns:a16="http://schemas.microsoft.com/office/drawing/2014/main" id="{C40DE7DD-E493-4090-B829-4FAA6D15A4C6}"/>
              </a:ext>
            </a:extLst>
          </p:cNvPr>
          <p:cNvSpPr txBox="1"/>
          <p:nvPr/>
        </p:nvSpPr>
        <p:spPr>
          <a:xfrm>
            <a:off x="3560256" y="1639765"/>
            <a:ext cx="5692601" cy="523220"/>
          </a:xfrm>
          <a:prstGeom prst="rect">
            <a:avLst/>
          </a:prstGeom>
          <a:noFill/>
        </p:spPr>
        <p:txBody>
          <a:bodyPr wrap="square">
            <a:spAutoFit/>
          </a:bodyPr>
          <a:lstStyle/>
          <a:p>
            <a:pPr algn="ctr" defTabSz="609539">
              <a:spcAft>
                <a:spcPts val="667"/>
              </a:spcAft>
            </a:pP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Hoạt</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động</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2: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Xử</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lí</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tình</a:t>
            </a:r>
            <a:r>
              <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rgbClr val="C00000"/>
                </a:solidFill>
                <a:latin typeface="UTM Avo" panose="02040603050506020204" pitchFamily="18" charset="0"/>
                <a:ea typeface="Calibri" panose="020F0502020204030204" pitchFamily="34" charset="0"/>
                <a:cs typeface="Arial" panose="020B0604020202020204" pitchFamily="34" charset="0"/>
              </a:rPr>
              <a:t>huống</a:t>
            </a:r>
            <a:endParaRPr lang="en-US" sz="2800" b="1" dirty="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6895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par>
                          <p:cTn id="18" fill="hold">
                            <p:stCondLst>
                              <p:cond delay="500"/>
                            </p:stCondLst>
                            <p:childTnLst>
                              <p:par>
                                <p:cTn id="19" presetID="16" presetClass="entr" presetSubtype="37"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outVertical)">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CB23639-A366-A3AC-C39D-FC7919DF2C8C}"/>
              </a:ext>
            </a:extLst>
          </p:cNvPr>
          <p:cNvSpPr/>
          <p:nvPr/>
        </p:nvSpPr>
        <p:spPr>
          <a:xfrm>
            <a:off x="539038" y="1651707"/>
            <a:ext cx="11328400" cy="1483470"/>
          </a:xfrm>
          <a:prstGeom prst="roundRect">
            <a:avLst/>
          </a:prstGeom>
          <a:solidFill>
            <a:srgbClr val="9BBB59">
              <a:lumMod val="20000"/>
              <a:lumOff val="80000"/>
            </a:srgbClr>
          </a:solidFill>
          <a:ln w="38100" cap="flat" cmpd="sng" algn="ctr">
            <a:solidFill>
              <a:srgbClr val="9BBB59">
                <a:lumMod val="50000"/>
              </a:srgbClr>
            </a:solidFill>
            <a:prstDash val="solid"/>
          </a:ln>
          <a:effectLst/>
        </p:spPr>
        <p:txBody>
          <a:bodyPr rtlCol="0" anchor="ctr"/>
          <a:lstStyle/>
          <a:p>
            <a:pPr lvl="0" algn="just" defTabSz="609539">
              <a:lnSpc>
                <a:spcPct val="125000"/>
              </a:lnSpc>
            </a:pPr>
            <a:r>
              <a:rPr lang="vi-VN" sz="2200" b="1" kern="0" dirty="0">
                <a:solidFill>
                  <a:prstClr val="black"/>
                </a:solidFill>
                <a:latin typeface="UTM Avo" panose="02040603050506020204" pitchFamily="18" charset="0"/>
                <a:cs typeface="Arial" panose="020B0604020202020204" pitchFamily="34" charset="0"/>
              </a:rPr>
              <a:t>Tình huống 2: </a:t>
            </a:r>
            <a:r>
              <a:rPr lang="vi-VN" sz="2200" kern="0" dirty="0">
                <a:solidFill>
                  <a:prstClr val="black"/>
                </a:solidFill>
                <a:latin typeface="UTM Avo" panose="02040603050506020204" pitchFamily="18" charset="0"/>
                <a:cs typeface="Arial" panose="020B0604020202020204" pitchFamily="34" charset="0"/>
              </a:rPr>
              <a:t>Chiều nay, Chung được bố mẹ giao cho việc nhổ cỏ ngoài vườn. Đúng lúc Chung đang ra vườn nhổ cỏ thì Tình sang rủ đi đá bóng. Thấy Chung ngần ngại, Tình bảo: “Để đấy, mai nhổ cũng được mà!”.</a:t>
            </a:r>
          </a:p>
        </p:txBody>
      </p:sp>
      <p:grpSp>
        <p:nvGrpSpPr>
          <p:cNvPr id="3" name="Group 2">
            <a:extLst>
              <a:ext uri="{FF2B5EF4-FFF2-40B4-BE49-F238E27FC236}">
                <a16:creationId xmlns:a16="http://schemas.microsoft.com/office/drawing/2014/main" id="{96A77F89-D8BC-3049-7A59-0A65D0CBDDC5}"/>
              </a:ext>
            </a:extLst>
          </p:cNvPr>
          <p:cNvGrpSpPr/>
          <p:nvPr/>
        </p:nvGrpSpPr>
        <p:grpSpPr>
          <a:xfrm>
            <a:off x="2060451" y="3224350"/>
            <a:ext cx="7768771" cy="596900"/>
            <a:chOff x="898364" y="5957102"/>
            <a:chExt cx="11653156" cy="895350"/>
          </a:xfrm>
        </p:grpSpPr>
        <p:pic>
          <p:nvPicPr>
            <p:cNvPr id="4" name="Graphic 3" descr="Back with solid fill">
              <a:extLst>
                <a:ext uri="{FF2B5EF4-FFF2-40B4-BE49-F238E27FC236}">
                  <a16:creationId xmlns:a16="http://schemas.microsoft.com/office/drawing/2014/main" id="{81E0367A-D75F-AD07-2AC6-DCD3BE3005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898364" y="5957102"/>
              <a:ext cx="1193800" cy="895350"/>
            </a:xfrm>
            <a:prstGeom prst="rect">
              <a:avLst/>
            </a:prstGeom>
          </p:spPr>
        </p:pic>
        <p:sp>
          <p:nvSpPr>
            <p:cNvPr id="5" name="TextBox 4">
              <a:extLst>
                <a:ext uri="{FF2B5EF4-FFF2-40B4-BE49-F238E27FC236}">
                  <a16:creationId xmlns:a16="http://schemas.microsoft.com/office/drawing/2014/main" id="{D2380586-49C7-EA4D-626B-3567B8DEC52C}"/>
                </a:ext>
              </a:extLst>
            </p:cNvPr>
            <p:cNvSpPr txBox="1"/>
            <p:nvPr/>
          </p:nvSpPr>
          <p:spPr>
            <a:xfrm>
              <a:off x="2122644" y="6048766"/>
              <a:ext cx="10428876" cy="706155"/>
            </a:xfrm>
            <a:prstGeom prst="rect">
              <a:avLst/>
            </a:prstGeom>
            <a:noFill/>
          </p:spPr>
          <p:txBody>
            <a:bodyPr wrap="square">
              <a:spAutoFit/>
            </a:bodyPr>
            <a:lstStyle/>
            <a:p>
              <a:pPr algn="just" defTabSz="609539">
                <a:lnSpc>
                  <a:spcPct val="125000"/>
                </a:lnSpc>
              </a:pPr>
              <a:r>
                <a:rPr lang="vi-VN" sz="2200" b="1" i="1" dirty="0">
                  <a:solidFill>
                    <a:prstClr val="black"/>
                  </a:solidFill>
                  <a:latin typeface="UTM Avo" panose="02040603050506020204" pitchFamily="18" charset="0"/>
                  <a:cs typeface="Arial" panose="020B0604020202020204" pitchFamily="34" charset="0"/>
                </a:rPr>
                <a:t>Nếu là Chung, em sẽ ứng xử như thế nào?</a:t>
              </a:r>
            </a:p>
          </p:txBody>
        </p:sp>
      </p:grpSp>
      <p:sp>
        <p:nvSpPr>
          <p:cNvPr id="7" name="Rectangle: Rounded Corners 6">
            <a:extLst>
              <a:ext uri="{FF2B5EF4-FFF2-40B4-BE49-F238E27FC236}">
                <a16:creationId xmlns:a16="http://schemas.microsoft.com/office/drawing/2014/main" id="{D6B18965-39DD-986D-9B1C-00CF10D69215}"/>
              </a:ext>
            </a:extLst>
          </p:cNvPr>
          <p:cNvSpPr/>
          <p:nvPr/>
        </p:nvSpPr>
        <p:spPr>
          <a:xfrm>
            <a:off x="539038" y="4028151"/>
            <a:ext cx="11328400" cy="1971752"/>
          </a:xfrm>
          <a:prstGeom prst="roundRect">
            <a:avLst/>
          </a:prstGeom>
          <a:solidFill>
            <a:srgbClr val="4BACC6">
              <a:lumMod val="20000"/>
              <a:lumOff val="80000"/>
            </a:srgbClr>
          </a:solidFill>
          <a:ln w="38100" cap="flat" cmpd="sng" algn="ctr">
            <a:solidFill>
              <a:srgbClr val="4BACC6">
                <a:lumMod val="75000"/>
              </a:srgbClr>
            </a:solidFill>
            <a:prstDash val="solid"/>
          </a:ln>
          <a:effectLst/>
        </p:spPr>
        <p:txBody>
          <a:bodyPr rtlCol="0" anchor="ctr"/>
          <a:lstStyle/>
          <a:p>
            <a:pPr lvl="0" algn="just" defTabSz="609539">
              <a:lnSpc>
                <a:spcPct val="125000"/>
              </a:lnSpc>
            </a:pPr>
            <a:r>
              <a:rPr lang="vi-VN" sz="2200" b="1" kern="0" dirty="0">
                <a:solidFill>
                  <a:prstClr val="black"/>
                </a:solidFill>
                <a:latin typeface="UTM Avo" panose="02040603050506020204" pitchFamily="18" charset="0"/>
                <a:cs typeface="Arial" panose="020B0604020202020204" pitchFamily="34" charset="0"/>
              </a:rPr>
              <a:t>Tình huống 3: </a:t>
            </a:r>
            <a:r>
              <a:rPr lang="vi-VN" sz="2200" kern="0" dirty="0">
                <a:solidFill>
                  <a:prstClr val="black"/>
                </a:solidFill>
                <a:latin typeface="UTM Avo" panose="02040603050506020204" pitchFamily="18" charset="0"/>
                <a:cs typeface="Arial" panose="020B0604020202020204" pitchFamily="34" charset="0"/>
              </a:rPr>
              <a:t>Hằng ngày, ngoài giờ học Tâm thường xuyên làm các công việc gia đình như rửa bát, dọn dẹp nhà cửa, tưới rau, cho gà ăn,... Ai cũng khen Tâm biết yêu quý lao động. Nhưng Lan lại nói với Tâm: “Là học sinh không nên mất thời gian làm việc nhà, mà chỉ cần tập trung học để có thành tích cao”.</a:t>
            </a:r>
          </a:p>
        </p:txBody>
      </p:sp>
      <p:grpSp>
        <p:nvGrpSpPr>
          <p:cNvPr id="20" name="Group 19">
            <a:extLst>
              <a:ext uri="{FF2B5EF4-FFF2-40B4-BE49-F238E27FC236}">
                <a16:creationId xmlns:a16="http://schemas.microsoft.com/office/drawing/2014/main" id="{E195E62A-D205-46B0-DF45-BE39416B38E9}"/>
              </a:ext>
            </a:extLst>
          </p:cNvPr>
          <p:cNvGrpSpPr/>
          <p:nvPr/>
        </p:nvGrpSpPr>
        <p:grpSpPr>
          <a:xfrm>
            <a:off x="1990930" y="6130501"/>
            <a:ext cx="8047835" cy="596900"/>
            <a:chOff x="898364" y="5986012"/>
            <a:chExt cx="12071753" cy="895350"/>
          </a:xfrm>
        </p:grpSpPr>
        <p:pic>
          <p:nvPicPr>
            <p:cNvPr id="21" name="Graphic 20" descr="Back with solid fill">
              <a:extLst>
                <a:ext uri="{FF2B5EF4-FFF2-40B4-BE49-F238E27FC236}">
                  <a16:creationId xmlns:a16="http://schemas.microsoft.com/office/drawing/2014/main" id="{0C999FED-AB9B-698C-CE68-139DC45A25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V="1">
              <a:off x="898364" y="5986012"/>
              <a:ext cx="1193800" cy="895350"/>
            </a:xfrm>
            <a:prstGeom prst="rect">
              <a:avLst/>
            </a:prstGeom>
          </p:spPr>
        </p:pic>
        <p:sp>
          <p:nvSpPr>
            <p:cNvPr id="22" name="TextBox 21">
              <a:extLst>
                <a:ext uri="{FF2B5EF4-FFF2-40B4-BE49-F238E27FC236}">
                  <a16:creationId xmlns:a16="http://schemas.microsoft.com/office/drawing/2014/main" id="{A31FAC4B-899E-A9C6-9766-FC648FE1DCDC}"/>
                </a:ext>
              </a:extLst>
            </p:cNvPr>
            <p:cNvSpPr txBox="1"/>
            <p:nvPr/>
          </p:nvSpPr>
          <p:spPr>
            <a:xfrm>
              <a:off x="2092165" y="6126338"/>
              <a:ext cx="10877952" cy="706155"/>
            </a:xfrm>
            <a:prstGeom prst="rect">
              <a:avLst/>
            </a:prstGeom>
            <a:noFill/>
          </p:spPr>
          <p:txBody>
            <a:bodyPr wrap="square">
              <a:spAutoFit/>
            </a:bodyPr>
            <a:lstStyle/>
            <a:p>
              <a:pPr algn="just" defTabSz="609539">
                <a:lnSpc>
                  <a:spcPct val="125000"/>
                </a:lnSpc>
              </a:pPr>
              <a:r>
                <a:rPr lang="vi-VN" sz="2200" b="1" i="1" dirty="0">
                  <a:solidFill>
                    <a:prstClr val="black"/>
                  </a:solidFill>
                  <a:latin typeface="UTM Avo" panose="02040603050506020204" pitchFamily="18" charset="0"/>
                  <a:cs typeface="Arial" panose="020B0604020202020204" pitchFamily="34" charset="0"/>
                </a:rPr>
                <a:t>Nếu là Tâm, em sẽ nói với Lan như thế nào?</a:t>
              </a:r>
            </a:p>
          </p:txBody>
        </p:sp>
      </p:grpSp>
    </p:spTree>
    <p:extLst>
      <p:ext uri="{BB962C8B-B14F-4D97-AF65-F5344CB8AC3E}">
        <p14:creationId xmlns:p14="http://schemas.microsoft.com/office/powerpoint/2010/main" val="312524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7">
            <a:extLst>
              <a:ext uri="{FF2B5EF4-FFF2-40B4-BE49-F238E27FC236}">
                <a16:creationId xmlns:a16="http://schemas.microsoft.com/office/drawing/2014/main" id="{F156217E-CFB2-9E3A-A27C-9F1BB30020E1}"/>
              </a:ext>
            </a:extLst>
          </p:cNvPr>
          <p:cNvSpPr/>
          <p:nvPr/>
        </p:nvSpPr>
        <p:spPr>
          <a:xfrm>
            <a:off x="5756820" y="1763487"/>
            <a:ext cx="5767523" cy="4699135"/>
          </a:xfrm>
          <a:prstGeom prst="roundRect">
            <a:avLst/>
          </a:prstGeom>
          <a:solidFill>
            <a:schemeClr val="accent2">
              <a:lumMod val="20000"/>
              <a:lumOff val="80000"/>
            </a:schemeClr>
          </a:solidFill>
        </p:spPr>
        <p:txBody>
          <a:bodyPr anchor="ctr"/>
          <a:lstStyle/>
          <a:p>
            <a:pPr marL="115888" lvl="0" algn="just" defTabSz="609539">
              <a:lnSpc>
                <a:spcPct val="150000"/>
              </a:lnSpc>
            </a:pPr>
            <a:r>
              <a:rPr lang="vi-VN" sz="2400" kern="0" dirty="0">
                <a:solidFill>
                  <a:prstClr val="black"/>
                </a:solidFill>
                <a:latin typeface="UTM Avo" panose="02040603050506020204" pitchFamily="18" charset="0"/>
                <a:cs typeface="Arial" panose="020B0604020202020204" pitchFamily="34" charset="0"/>
              </a:rPr>
              <a:t>Nếu là Hạnh, em sẽ khuyên Hương nên đi cùng mình và không nên nói dối cô giáo như vậy vì lao động vừa là để rèn luyện sức khoẻ vừa là nghĩa vụ của mỗi người.</a:t>
            </a:r>
          </a:p>
        </p:txBody>
      </p:sp>
      <p:grpSp>
        <p:nvGrpSpPr>
          <p:cNvPr id="14" name="Group 13">
            <a:extLst>
              <a:ext uri="{FF2B5EF4-FFF2-40B4-BE49-F238E27FC236}">
                <a16:creationId xmlns:a16="http://schemas.microsoft.com/office/drawing/2014/main" id="{47F9821A-E305-4343-2365-64798370622A}"/>
              </a:ext>
            </a:extLst>
          </p:cNvPr>
          <p:cNvGrpSpPr/>
          <p:nvPr/>
        </p:nvGrpSpPr>
        <p:grpSpPr>
          <a:xfrm>
            <a:off x="1074057" y="1763487"/>
            <a:ext cx="4216400" cy="4699135"/>
            <a:chOff x="756941" y="2400300"/>
            <a:chExt cx="6324600" cy="7048702"/>
          </a:xfrm>
        </p:grpSpPr>
        <p:grpSp>
          <p:nvGrpSpPr>
            <p:cNvPr id="15" name="Group 14">
              <a:extLst>
                <a:ext uri="{FF2B5EF4-FFF2-40B4-BE49-F238E27FC236}">
                  <a16:creationId xmlns:a16="http://schemas.microsoft.com/office/drawing/2014/main" id="{ED0DA73F-5952-D123-A18B-603095D38397}"/>
                </a:ext>
              </a:extLst>
            </p:cNvPr>
            <p:cNvGrpSpPr/>
            <p:nvPr/>
          </p:nvGrpSpPr>
          <p:grpSpPr>
            <a:xfrm>
              <a:off x="756941" y="2400300"/>
              <a:ext cx="6324600" cy="7048702"/>
              <a:chOff x="812040" y="2102692"/>
              <a:chExt cx="6324600" cy="7048702"/>
            </a:xfrm>
          </p:grpSpPr>
          <p:sp>
            <p:nvSpPr>
              <p:cNvPr id="17" name="Freeform 7">
                <a:extLst>
                  <a:ext uri="{FF2B5EF4-FFF2-40B4-BE49-F238E27FC236}">
                    <a16:creationId xmlns:a16="http://schemas.microsoft.com/office/drawing/2014/main" id="{2BFC18A0-2325-7691-29CE-52BA0912D3E8}"/>
                  </a:ext>
                </a:extLst>
              </p:cNvPr>
              <p:cNvSpPr/>
              <p:nvPr/>
            </p:nvSpPr>
            <p:spPr>
              <a:xfrm>
                <a:off x="812040" y="2102692"/>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18" name="Group 17">
                <a:extLst>
                  <a:ext uri="{FF2B5EF4-FFF2-40B4-BE49-F238E27FC236}">
                    <a16:creationId xmlns:a16="http://schemas.microsoft.com/office/drawing/2014/main" id="{1B942D9A-B7A0-7DE5-ED13-D72812C00DD1}"/>
                  </a:ext>
                </a:extLst>
              </p:cNvPr>
              <p:cNvGrpSpPr/>
              <p:nvPr/>
            </p:nvGrpSpPr>
            <p:grpSpPr>
              <a:xfrm>
                <a:off x="1075815" y="2487557"/>
                <a:ext cx="5826740" cy="1867726"/>
                <a:chOff x="1426698" y="3199063"/>
                <a:chExt cx="5826740" cy="1867726"/>
              </a:xfrm>
            </p:grpSpPr>
            <p:sp>
              <p:nvSpPr>
                <p:cNvPr id="19" name="Freeform 10">
                  <a:extLst>
                    <a:ext uri="{FF2B5EF4-FFF2-40B4-BE49-F238E27FC236}">
                      <a16:creationId xmlns:a16="http://schemas.microsoft.com/office/drawing/2014/main" id="{7804308F-CAFA-E2AC-81F4-9A2AB11083A5}"/>
                    </a:ext>
                  </a:extLst>
                </p:cNvPr>
                <p:cNvSpPr/>
                <p:nvPr/>
              </p:nvSpPr>
              <p:spPr>
                <a:xfrm>
                  <a:off x="1426698" y="3199063"/>
                  <a:ext cx="582674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C2C21E20-9633-264A-4FD0-263D185E074C}"/>
                    </a:ext>
                  </a:extLst>
                </p:cNvPr>
                <p:cNvSpPr txBox="1"/>
                <p:nvPr/>
              </p:nvSpPr>
              <p:spPr>
                <a:xfrm>
                  <a:off x="1426698" y="3822113"/>
                  <a:ext cx="5733338" cy="815512"/>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933"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TÌNH HUỐNG 1</a:t>
                  </a:r>
                </a:p>
              </p:txBody>
            </p:sp>
          </p:grpSp>
        </p:grpSp>
        <p:pic>
          <p:nvPicPr>
            <p:cNvPr id="16" name="Picture 15" descr="A person and person standing at desks&#10;&#10;Description automatically generated">
              <a:extLst>
                <a:ext uri="{FF2B5EF4-FFF2-40B4-BE49-F238E27FC236}">
                  <a16:creationId xmlns:a16="http://schemas.microsoft.com/office/drawing/2014/main" id="{E68A292E-61DF-31C0-3EED-8087C7AB6D3A}"/>
                </a:ext>
              </a:extLst>
            </p:cNvPr>
            <p:cNvPicPr>
              <a:picLocks noChangeAspect="1"/>
            </p:cNvPicPr>
            <p:nvPr/>
          </p:nvPicPr>
          <p:blipFill rotWithShape="1">
            <a:blip r:embed="rId3">
              <a:extLst>
                <a:ext uri="{28A0092B-C50C-407E-A947-70E740481C1C}">
                  <a14:useLocalDpi xmlns:a14="http://schemas.microsoft.com/office/drawing/2010/main" val="0"/>
                </a:ext>
              </a:extLst>
            </a:blip>
            <a:srcRect t="18958" b="10641"/>
            <a:stretch/>
          </p:blipFill>
          <p:spPr>
            <a:xfrm>
              <a:off x="1377384" y="5283905"/>
              <a:ext cx="5020001" cy="3534082"/>
            </a:xfrm>
            <a:prstGeom prst="rect">
              <a:avLst/>
            </a:prstGeom>
          </p:spPr>
        </p:pic>
      </p:grpSp>
      <p:sp>
        <p:nvSpPr>
          <p:cNvPr id="20" name="TextBox 19">
            <a:extLst>
              <a:ext uri="{FF2B5EF4-FFF2-40B4-BE49-F238E27FC236}">
                <a16:creationId xmlns:a16="http://schemas.microsoft.com/office/drawing/2014/main" id="{3679916C-01B9-4278-ADA0-EFE44F0D0F55}"/>
              </a:ext>
            </a:extLst>
          </p:cNvPr>
          <p:cNvSpPr txBox="1"/>
          <p:nvPr/>
        </p:nvSpPr>
        <p:spPr>
          <a:xfrm>
            <a:off x="4438850" y="942701"/>
            <a:ext cx="3314300" cy="461665"/>
          </a:xfrm>
          <a:prstGeom prst="rect">
            <a:avLst/>
          </a:prstGeom>
          <a:solidFill>
            <a:schemeClr val="accent2">
              <a:lumMod val="40000"/>
              <a:lumOff val="60000"/>
            </a:schemeClr>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GỢI Ý TRẢ LỜI</a:t>
            </a:r>
          </a:p>
        </p:txBody>
      </p:sp>
    </p:spTree>
    <p:extLst>
      <p:ext uri="{BB962C8B-B14F-4D97-AF65-F5344CB8AC3E}">
        <p14:creationId xmlns:p14="http://schemas.microsoft.com/office/powerpoint/2010/main" val="363472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5789C6BB-A432-F2C0-0379-22001009BDA9}"/>
              </a:ext>
            </a:extLst>
          </p:cNvPr>
          <p:cNvGrpSpPr/>
          <p:nvPr/>
        </p:nvGrpSpPr>
        <p:grpSpPr>
          <a:xfrm>
            <a:off x="1083953" y="1600199"/>
            <a:ext cx="4216400" cy="4699135"/>
            <a:chOff x="756941" y="2400300"/>
            <a:chExt cx="6324600" cy="7048702"/>
          </a:xfrm>
        </p:grpSpPr>
        <p:grpSp>
          <p:nvGrpSpPr>
            <p:cNvPr id="22" name="Group 21">
              <a:extLst>
                <a:ext uri="{FF2B5EF4-FFF2-40B4-BE49-F238E27FC236}">
                  <a16:creationId xmlns:a16="http://schemas.microsoft.com/office/drawing/2014/main" id="{A68ADBA9-9C78-1EE2-E9A7-B9E1AE56BB28}"/>
                </a:ext>
              </a:extLst>
            </p:cNvPr>
            <p:cNvGrpSpPr/>
            <p:nvPr/>
          </p:nvGrpSpPr>
          <p:grpSpPr>
            <a:xfrm>
              <a:off x="756941" y="2400300"/>
              <a:ext cx="6324600" cy="7048702"/>
              <a:chOff x="812040" y="2102692"/>
              <a:chExt cx="6324600" cy="7048702"/>
            </a:xfrm>
          </p:grpSpPr>
          <p:sp>
            <p:nvSpPr>
              <p:cNvPr id="25" name="Freeform 7">
                <a:extLst>
                  <a:ext uri="{FF2B5EF4-FFF2-40B4-BE49-F238E27FC236}">
                    <a16:creationId xmlns:a16="http://schemas.microsoft.com/office/drawing/2014/main" id="{DA4C077D-8A68-4986-FE13-F1BF483DA868}"/>
                  </a:ext>
                </a:extLst>
              </p:cNvPr>
              <p:cNvSpPr/>
              <p:nvPr/>
            </p:nvSpPr>
            <p:spPr>
              <a:xfrm>
                <a:off x="812040" y="2102692"/>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26" name="Group 25">
                <a:extLst>
                  <a:ext uri="{FF2B5EF4-FFF2-40B4-BE49-F238E27FC236}">
                    <a16:creationId xmlns:a16="http://schemas.microsoft.com/office/drawing/2014/main" id="{95C1D274-29DD-947C-2E67-DBE073BACF22}"/>
                  </a:ext>
                </a:extLst>
              </p:cNvPr>
              <p:cNvGrpSpPr/>
              <p:nvPr/>
            </p:nvGrpSpPr>
            <p:grpSpPr>
              <a:xfrm>
                <a:off x="1075815" y="2487557"/>
                <a:ext cx="5826740" cy="1867726"/>
                <a:chOff x="1426698" y="3199063"/>
                <a:chExt cx="5826740" cy="1867726"/>
              </a:xfrm>
            </p:grpSpPr>
            <p:sp>
              <p:nvSpPr>
                <p:cNvPr id="27" name="Freeform 10">
                  <a:extLst>
                    <a:ext uri="{FF2B5EF4-FFF2-40B4-BE49-F238E27FC236}">
                      <a16:creationId xmlns:a16="http://schemas.microsoft.com/office/drawing/2014/main" id="{1522F733-C32C-D9C7-3753-2D7547E7FC67}"/>
                    </a:ext>
                  </a:extLst>
                </p:cNvPr>
                <p:cNvSpPr/>
                <p:nvPr/>
              </p:nvSpPr>
              <p:spPr>
                <a:xfrm>
                  <a:off x="1426698" y="3199063"/>
                  <a:ext cx="582674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8" name="TextBox 27">
                  <a:extLst>
                    <a:ext uri="{FF2B5EF4-FFF2-40B4-BE49-F238E27FC236}">
                      <a16:creationId xmlns:a16="http://schemas.microsoft.com/office/drawing/2014/main" id="{38030AEE-1EE4-2D87-8610-555095FC5992}"/>
                    </a:ext>
                  </a:extLst>
                </p:cNvPr>
                <p:cNvSpPr txBox="1"/>
                <p:nvPr/>
              </p:nvSpPr>
              <p:spPr>
                <a:xfrm>
                  <a:off x="1426698" y="3822113"/>
                  <a:ext cx="5733338" cy="815512"/>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933"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TÌNH HUỐNG 2</a:t>
                  </a:r>
                </a:p>
              </p:txBody>
            </p:sp>
          </p:grpSp>
        </p:grpSp>
        <p:pic>
          <p:nvPicPr>
            <p:cNvPr id="24" name="Picture 21">
              <a:extLst>
                <a:ext uri="{FF2B5EF4-FFF2-40B4-BE49-F238E27FC236}">
                  <a16:creationId xmlns:a16="http://schemas.microsoft.com/office/drawing/2014/main" id="{F09F65AA-F243-2A4E-E7CD-042D66FA40D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07165" y="5037756"/>
              <a:ext cx="4271316" cy="3966985"/>
            </a:xfrm>
            <a:prstGeom prst="rect">
              <a:avLst/>
            </a:prstGeom>
          </p:spPr>
        </p:pic>
      </p:grpSp>
      <p:sp>
        <p:nvSpPr>
          <p:cNvPr id="9" name="Freeform 7">
            <a:extLst>
              <a:ext uri="{FF2B5EF4-FFF2-40B4-BE49-F238E27FC236}">
                <a16:creationId xmlns:a16="http://schemas.microsoft.com/office/drawing/2014/main" id="{F156217E-CFB2-9E3A-A27C-9F1BB30020E1}"/>
              </a:ext>
            </a:extLst>
          </p:cNvPr>
          <p:cNvSpPr/>
          <p:nvPr/>
        </p:nvSpPr>
        <p:spPr>
          <a:xfrm>
            <a:off x="5756820" y="1600200"/>
            <a:ext cx="5767523" cy="4699135"/>
          </a:xfrm>
          <a:prstGeom prst="roundRect">
            <a:avLst/>
          </a:prstGeom>
          <a:solidFill>
            <a:schemeClr val="accent2">
              <a:lumMod val="20000"/>
              <a:lumOff val="80000"/>
            </a:schemeClr>
          </a:solidFill>
        </p:spPr>
        <p:txBody>
          <a:bodyPr anchor="ctr"/>
          <a:lstStyle/>
          <a:p>
            <a:pPr marL="115888" lvl="0" algn="just" defTabSz="609539">
              <a:lnSpc>
                <a:spcPct val="150000"/>
              </a:lnSpc>
            </a:pPr>
            <a:r>
              <a:rPr lang="vi-VN" sz="2400" kern="0" dirty="0">
                <a:solidFill>
                  <a:prstClr val="black"/>
                </a:solidFill>
                <a:latin typeface="UTM Avo" panose="02040603050506020204" pitchFamily="18" charset="0"/>
                <a:cs typeface="Arial" panose="020B0604020202020204" pitchFamily="34" charset="0"/>
              </a:rPr>
              <a:t>Nếu là Chung, em sẽ bảo với bạn Tình là: “Việc hôm nay chớ để ngày mai, mình đã hứa với mẹ là sẽ nhổ cỏ hôm nay rồi. Bạn đi chơi trước đi, khi nào xong việc mình sẽ đến chơi sau”.</a:t>
            </a:r>
          </a:p>
        </p:txBody>
      </p:sp>
      <p:sp>
        <p:nvSpPr>
          <p:cNvPr id="19" name="TextBox 18">
            <a:extLst>
              <a:ext uri="{FF2B5EF4-FFF2-40B4-BE49-F238E27FC236}">
                <a16:creationId xmlns:a16="http://schemas.microsoft.com/office/drawing/2014/main" id="{E08E2927-1AAE-483E-B8F2-3144200CCCA0}"/>
              </a:ext>
            </a:extLst>
          </p:cNvPr>
          <p:cNvSpPr txBox="1"/>
          <p:nvPr/>
        </p:nvSpPr>
        <p:spPr>
          <a:xfrm>
            <a:off x="4438850" y="942701"/>
            <a:ext cx="3314300" cy="461665"/>
          </a:xfrm>
          <a:prstGeom prst="rect">
            <a:avLst/>
          </a:prstGeom>
          <a:solidFill>
            <a:schemeClr val="accent2">
              <a:lumMod val="40000"/>
              <a:lumOff val="60000"/>
            </a:schemeClr>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GỢI Ý TRẢ LỜI</a:t>
            </a:r>
          </a:p>
        </p:txBody>
      </p:sp>
    </p:spTree>
    <p:extLst>
      <p:ext uri="{BB962C8B-B14F-4D97-AF65-F5344CB8AC3E}">
        <p14:creationId xmlns:p14="http://schemas.microsoft.com/office/powerpoint/2010/main" val="312221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1FB4BAC-6C43-9A46-94AE-818AEA392C5C}"/>
              </a:ext>
            </a:extLst>
          </p:cNvPr>
          <p:cNvGrpSpPr/>
          <p:nvPr/>
        </p:nvGrpSpPr>
        <p:grpSpPr>
          <a:xfrm>
            <a:off x="1093849" y="1600199"/>
            <a:ext cx="4216400" cy="4699135"/>
            <a:chOff x="756941" y="2400300"/>
            <a:chExt cx="6324600" cy="7048702"/>
          </a:xfrm>
        </p:grpSpPr>
        <p:grpSp>
          <p:nvGrpSpPr>
            <p:cNvPr id="16" name="Group 15">
              <a:extLst>
                <a:ext uri="{FF2B5EF4-FFF2-40B4-BE49-F238E27FC236}">
                  <a16:creationId xmlns:a16="http://schemas.microsoft.com/office/drawing/2014/main" id="{16FC0D1F-5445-C90E-790E-619E551AF9FC}"/>
                </a:ext>
              </a:extLst>
            </p:cNvPr>
            <p:cNvGrpSpPr/>
            <p:nvPr/>
          </p:nvGrpSpPr>
          <p:grpSpPr>
            <a:xfrm>
              <a:off x="756941" y="2400300"/>
              <a:ext cx="6324600" cy="7048702"/>
              <a:chOff x="812040" y="2102692"/>
              <a:chExt cx="6324600" cy="7048702"/>
            </a:xfrm>
          </p:grpSpPr>
          <p:sp>
            <p:nvSpPr>
              <p:cNvPr id="18" name="Freeform 7">
                <a:extLst>
                  <a:ext uri="{FF2B5EF4-FFF2-40B4-BE49-F238E27FC236}">
                    <a16:creationId xmlns:a16="http://schemas.microsoft.com/office/drawing/2014/main" id="{6F19F63D-30C5-BADD-4886-340D7084F8EE}"/>
                  </a:ext>
                </a:extLst>
              </p:cNvPr>
              <p:cNvSpPr/>
              <p:nvPr/>
            </p:nvSpPr>
            <p:spPr>
              <a:xfrm>
                <a:off x="812040" y="2102692"/>
                <a:ext cx="6324600" cy="704870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nvGrpSpPr>
              <p:cNvPr id="19" name="Group 18">
                <a:extLst>
                  <a:ext uri="{FF2B5EF4-FFF2-40B4-BE49-F238E27FC236}">
                    <a16:creationId xmlns:a16="http://schemas.microsoft.com/office/drawing/2014/main" id="{B7FC21D4-DB59-6CCE-1E0E-C961B4543570}"/>
                  </a:ext>
                </a:extLst>
              </p:cNvPr>
              <p:cNvGrpSpPr/>
              <p:nvPr/>
            </p:nvGrpSpPr>
            <p:grpSpPr>
              <a:xfrm>
                <a:off x="1075815" y="2487557"/>
                <a:ext cx="5826740" cy="1867726"/>
                <a:chOff x="1426698" y="3199063"/>
                <a:chExt cx="5826740" cy="1867726"/>
              </a:xfrm>
            </p:grpSpPr>
            <p:sp>
              <p:nvSpPr>
                <p:cNvPr id="20" name="Freeform 10">
                  <a:extLst>
                    <a:ext uri="{FF2B5EF4-FFF2-40B4-BE49-F238E27FC236}">
                      <a16:creationId xmlns:a16="http://schemas.microsoft.com/office/drawing/2014/main" id="{E79E6059-A7E8-3FE1-11FA-9F02AF948B23}"/>
                    </a:ext>
                  </a:extLst>
                </p:cNvPr>
                <p:cNvSpPr/>
                <p:nvPr/>
              </p:nvSpPr>
              <p:spPr>
                <a:xfrm>
                  <a:off x="1426698" y="3199063"/>
                  <a:ext cx="5826740" cy="186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347E5731-6208-CC51-B90C-51A8DFBC7BD9}"/>
                    </a:ext>
                  </a:extLst>
                </p:cNvPr>
                <p:cNvSpPr txBox="1"/>
                <p:nvPr/>
              </p:nvSpPr>
              <p:spPr>
                <a:xfrm>
                  <a:off x="1426698" y="3822113"/>
                  <a:ext cx="5733338" cy="815512"/>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933"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TÌNH HUỐNG 3</a:t>
                  </a:r>
                </a:p>
              </p:txBody>
            </p:sp>
          </p:grpSp>
        </p:grpSp>
        <p:pic>
          <p:nvPicPr>
            <p:cNvPr id="17" name="Picture 16" descr="A cartoon of two girls talking&#10;&#10;Description automatically generated">
              <a:extLst>
                <a:ext uri="{FF2B5EF4-FFF2-40B4-BE49-F238E27FC236}">
                  <a16:creationId xmlns:a16="http://schemas.microsoft.com/office/drawing/2014/main" id="{93E804A5-3839-C345-6313-D389E8110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457" y="4846426"/>
              <a:ext cx="4227024" cy="4227024"/>
            </a:xfrm>
            <a:prstGeom prst="rect">
              <a:avLst/>
            </a:prstGeom>
          </p:spPr>
        </p:pic>
      </p:grpSp>
      <p:sp>
        <p:nvSpPr>
          <p:cNvPr id="9" name="Freeform 7">
            <a:extLst>
              <a:ext uri="{FF2B5EF4-FFF2-40B4-BE49-F238E27FC236}">
                <a16:creationId xmlns:a16="http://schemas.microsoft.com/office/drawing/2014/main" id="{F156217E-CFB2-9E3A-A27C-9F1BB30020E1}"/>
              </a:ext>
            </a:extLst>
          </p:cNvPr>
          <p:cNvSpPr/>
          <p:nvPr/>
        </p:nvSpPr>
        <p:spPr>
          <a:xfrm>
            <a:off x="5756820" y="1600200"/>
            <a:ext cx="5767523" cy="4699135"/>
          </a:xfrm>
          <a:prstGeom prst="roundRect">
            <a:avLst/>
          </a:prstGeom>
          <a:solidFill>
            <a:schemeClr val="accent2">
              <a:lumMod val="20000"/>
              <a:lumOff val="80000"/>
            </a:schemeClr>
          </a:solidFill>
        </p:spPr>
        <p:txBody>
          <a:bodyPr anchor="ctr"/>
          <a:lstStyle/>
          <a:p>
            <a:pPr marL="115888" lvl="0" algn="just" defTabSz="609539">
              <a:lnSpc>
                <a:spcPct val="150000"/>
              </a:lnSpc>
            </a:pPr>
            <a:r>
              <a:rPr lang="vi-VN" sz="2400" kern="0" dirty="0">
                <a:solidFill>
                  <a:prstClr val="black"/>
                </a:solidFill>
                <a:latin typeface="UTM Avo" panose="02040603050506020204" pitchFamily="18" charset="0"/>
                <a:cs typeface="Arial" panose="020B0604020202020204" pitchFamily="34" charset="0"/>
              </a:rPr>
              <a:t>Nếu là Tâm, em sẽ nói với Lan: “Dù là học sinh nhưng đó là những công việc nằm trong khả năng lao động của mình nên có thể làm. Làm những công còn giúp mình thư giãn, thoải mái đầu óc khiến cho việc học được tốt hơn”.</a:t>
            </a:r>
          </a:p>
        </p:txBody>
      </p:sp>
      <p:sp>
        <p:nvSpPr>
          <p:cNvPr id="21" name="TextBox 20">
            <a:extLst>
              <a:ext uri="{FF2B5EF4-FFF2-40B4-BE49-F238E27FC236}">
                <a16:creationId xmlns:a16="http://schemas.microsoft.com/office/drawing/2014/main" id="{5B6ACDA1-BD14-4C69-92E4-1FD3CFD46DB8}"/>
              </a:ext>
            </a:extLst>
          </p:cNvPr>
          <p:cNvSpPr txBox="1"/>
          <p:nvPr/>
        </p:nvSpPr>
        <p:spPr>
          <a:xfrm>
            <a:off x="4438850" y="942701"/>
            <a:ext cx="3314300" cy="461665"/>
          </a:xfrm>
          <a:prstGeom prst="rect">
            <a:avLst/>
          </a:prstGeom>
          <a:solidFill>
            <a:schemeClr val="accent2">
              <a:lumMod val="40000"/>
              <a:lumOff val="60000"/>
            </a:schemeClr>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GỢI Ý TRẢ LỜI</a:t>
            </a:r>
          </a:p>
        </p:txBody>
      </p:sp>
    </p:spTree>
    <p:extLst>
      <p:ext uri="{BB962C8B-B14F-4D97-AF65-F5344CB8AC3E}">
        <p14:creationId xmlns:p14="http://schemas.microsoft.com/office/powerpoint/2010/main" val="4674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6D0D7C9-1DE8-9AEA-43C6-07362920B34A}"/>
              </a:ext>
            </a:extLst>
          </p:cNvPr>
          <p:cNvGrpSpPr/>
          <p:nvPr/>
        </p:nvGrpSpPr>
        <p:grpSpPr>
          <a:xfrm>
            <a:off x="4557132" y="3429000"/>
            <a:ext cx="3077736" cy="1666333"/>
            <a:chOff x="-756043" y="2287668"/>
            <a:chExt cx="3237488" cy="1666333"/>
          </a:xfrm>
        </p:grpSpPr>
        <p:pic>
          <p:nvPicPr>
            <p:cNvPr id="9" name="Picture 8">
              <a:hlinkClick r:id="rId3"/>
              <a:extLst>
                <a:ext uri="{FF2B5EF4-FFF2-40B4-BE49-F238E27FC236}">
                  <a16:creationId xmlns:a16="http://schemas.microsoft.com/office/drawing/2014/main" id="{EEE29A0A-7CF7-5CD4-4E07-23051EB4A3F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10" name="TextBox 9">
              <a:extLst>
                <a:ext uri="{FF2B5EF4-FFF2-40B4-BE49-F238E27FC236}">
                  <a16:creationId xmlns:a16="http://schemas.microsoft.com/office/drawing/2014/main" id="{55DCBC35-A3BD-0391-224E-CA8B09A8FD16}"/>
                </a:ext>
              </a:extLst>
            </p:cNvPr>
            <p:cNvSpPr txBox="1"/>
            <p:nvPr/>
          </p:nvSpPr>
          <p:spPr>
            <a:xfrm>
              <a:off x="-756043" y="2287668"/>
              <a:ext cx="3237488" cy="400110"/>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CC820C7-3F01-B72E-5676-FDC2729C6AB3}"/>
              </a:ext>
            </a:extLst>
          </p:cNvPr>
          <p:cNvSpPr/>
          <p:nvPr/>
        </p:nvSpPr>
        <p:spPr>
          <a:xfrm>
            <a:off x="8763000" y="4572000"/>
            <a:ext cx="3429000" cy="22860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30BC6F7-E062-C4CF-D747-681AB00F903C}"/>
              </a:ext>
            </a:extLst>
          </p:cNvPr>
          <p:cNvSpPr txBox="1"/>
          <p:nvPr/>
        </p:nvSpPr>
        <p:spPr>
          <a:xfrm>
            <a:off x="1082295" y="1507371"/>
            <a:ext cx="10037221" cy="960263"/>
          </a:xfrm>
          <a:prstGeom prst="rect">
            <a:avLst/>
          </a:prstGeom>
          <a:noFill/>
        </p:spPr>
        <p:txBody>
          <a:bodyPr wrap="square">
            <a:spAutoFit/>
          </a:bodyPr>
          <a:lstStyle/>
          <a:p>
            <a:pPr algn="ctr" defTabSz="609539">
              <a:lnSpc>
                <a:spcPct val="125000"/>
              </a:lnSpc>
              <a:spcAft>
                <a:spcPts val="667"/>
              </a:spcAft>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Hoạt</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động</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1: Chia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sẻ</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với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các</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bạn</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về</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những</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việc</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em</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đã</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và</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sẽ</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làm</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để</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thể</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hiện</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tình</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yêu</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lao</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động</a:t>
            </a:r>
            <a:endPar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39E9B33A-1017-6DD3-E8CF-3A24060D0FA8}"/>
              </a:ext>
            </a:extLst>
          </p:cNvPr>
          <p:cNvGrpSpPr/>
          <p:nvPr/>
        </p:nvGrpSpPr>
        <p:grpSpPr>
          <a:xfrm>
            <a:off x="627448" y="4026609"/>
            <a:ext cx="2781881" cy="2469377"/>
            <a:chOff x="1529900" y="5945296"/>
            <a:chExt cx="4172822" cy="3704065"/>
          </a:xfrm>
        </p:grpSpPr>
        <p:sp>
          <p:nvSpPr>
            <p:cNvPr id="4" name="Rectangle 3">
              <a:extLst>
                <a:ext uri="{FF2B5EF4-FFF2-40B4-BE49-F238E27FC236}">
                  <a16:creationId xmlns:a16="http://schemas.microsoft.com/office/drawing/2014/main" id="{A6BA2392-EDAE-6885-53FA-4DDA697EDDA7}"/>
                </a:ext>
              </a:extLst>
            </p:cNvPr>
            <p:cNvSpPr/>
            <p:nvPr/>
          </p:nvSpPr>
          <p:spPr>
            <a:xfrm>
              <a:off x="2346451" y="5945296"/>
              <a:ext cx="2754086" cy="858319"/>
            </a:xfrm>
            <a:prstGeom prst="rect">
              <a:avLst/>
            </a:prstGeom>
            <a:solidFill>
              <a:sysClr val="window" lastClr="FFFFFF"/>
            </a:solidFill>
            <a:ln w="25400" cap="flat" cmpd="sng" algn="ctr">
              <a:solidFill>
                <a:srgbClr val="C0504D">
                  <a:lumMod val="50000"/>
                </a:srgb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GỢI Ý</a:t>
              </a:r>
            </a:p>
          </p:txBody>
        </p:sp>
        <p:pic>
          <p:nvPicPr>
            <p:cNvPr id="5" name="Picture 3">
              <a:extLst>
                <a:ext uri="{FF2B5EF4-FFF2-40B4-BE49-F238E27FC236}">
                  <a16:creationId xmlns:a16="http://schemas.microsoft.com/office/drawing/2014/main" id="{B58F06DA-3C15-0683-AF03-DF09B67A9FF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29900" y="7051778"/>
              <a:ext cx="4172822" cy="2597583"/>
            </a:xfrm>
            <a:prstGeom prst="rect">
              <a:avLst/>
            </a:prstGeom>
          </p:spPr>
        </p:pic>
      </p:grpSp>
      <p:sp>
        <p:nvSpPr>
          <p:cNvPr id="6" name="TextBox 5">
            <a:extLst>
              <a:ext uri="{FF2B5EF4-FFF2-40B4-BE49-F238E27FC236}">
                <a16:creationId xmlns:a16="http://schemas.microsoft.com/office/drawing/2014/main" id="{771A2CD4-AD19-FB8C-554E-25E8F0782621}"/>
              </a:ext>
            </a:extLst>
          </p:cNvPr>
          <p:cNvSpPr txBox="1"/>
          <p:nvPr/>
        </p:nvSpPr>
        <p:spPr>
          <a:xfrm>
            <a:off x="3716756" y="4312715"/>
            <a:ext cx="7528483" cy="1883593"/>
          </a:xfrm>
          <a:prstGeom prst="rect">
            <a:avLst/>
          </a:prstGeom>
          <a:noFill/>
        </p:spPr>
        <p:txBody>
          <a:bodyPr wrap="square">
            <a:spAutoFit/>
          </a:bodyPr>
          <a:lstStyle/>
          <a:p>
            <a:pPr marL="381019" indent="-381019" algn="just" defTabSz="609539">
              <a:lnSpc>
                <a:spcPct val="125000"/>
              </a:lnSpc>
              <a:buFont typeface="Wingdings" panose="05000000000000000000" pitchFamily="2" charset="2"/>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Hàng ngày, sau khi đi học về, em sẽ giúp mẹ trông em.</a:t>
            </a:r>
          </a:p>
          <a:p>
            <a:pPr marL="381019" indent="-381019" algn="just" defTabSz="609539">
              <a:lnSpc>
                <a:spcPct val="125000"/>
              </a:lnSpc>
              <a:buFont typeface="Wingdings" panose="05000000000000000000" pitchFamily="2" charset="2"/>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Dù rất buồn ngủ nhưng em vẫn cố gắng hoàn thành hết bài tập về nhà mà cô giáo giao,…</a:t>
            </a:r>
          </a:p>
        </p:txBody>
      </p:sp>
      <p:grpSp>
        <p:nvGrpSpPr>
          <p:cNvPr id="7" name="Group 6">
            <a:extLst>
              <a:ext uri="{FF2B5EF4-FFF2-40B4-BE49-F238E27FC236}">
                <a16:creationId xmlns:a16="http://schemas.microsoft.com/office/drawing/2014/main" id="{4171251B-FE20-4B76-A84A-6BC9601D1B39}"/>
              </a:ext>
            </a:extLst>
          </p:cNvPr>
          <p:cNvGrpSpPr/>
          <p:nvPr/>
        </p:nvGrpSpPr>
        <p:grpSpPr>
          <a:xfrm>
            <a:off x="523495" y="2550355"/>
            <a:ext cx="11145007" cy="1249604"/>
            <a:chOff x="545750" y="2409600"/>
            <a:chExt cx="16717510" cy="1874406"/>
          </a:xfrm>
        </p:grpSpPr>
        <p:sp>
          <p:nvSpPr>
            <p:cNvPr id="8" name="TextBox 7">
              <a:extLst>
                <a:ext uri="{FF2B5EF4-FFF2-40B4-BE49-F238E27FC236}">
                  <a16:creationId xmlns:a16="http://schemas.microsoft.com/office/drawing/2014/main" id="{91144C1D-4143-EA60-2ADE-4B2224EF4DCB}"/>
                </a:ext>
              </a:extLst>
            </p:cNvPr>
            <p:cNvSpPr txBox="1"/>
            <p:nvPr/>
          </p:nvSpPr>
          <p:spPr>
            <a:xfrm>
              <a:off x="2438400" y="2614446"/>
              <a:ext cx="14824860" cy="1593629"/>
            </a:xfrm>
            <a:prstGeom prst="roundRect">
              <a:avLst/>
            </a:prstGeom>
            <a:solidFill>
              <a:srgbClr val="4BACC6">
                <a:lumMod val="20000"/>
                <a:lumOff val="80000"/>
              </a:srgbClr>
            </a:solidFill>
          </p:spPr>
          <p:txBody>
            <a:bodyPr wrap="square" rtlCol="0">
              <a:spAutoFit/>
            </a:bodyPr>
            <a:lstStyle/>
            <a:p>
              <a:pPr marL="0" marR="0" lvl="0" indent="0" algn="just" defTabSz="609539" eaLnBrk="1" fontAlgn="auto" latinLnBrk="0" hangingPunct="1">
                <a:lnSpc>
                  <a:spcPct val="125000"/>
                </a:lnSpc>
                <a:spcBef>
                  <a:spcPts val="0"/>
                </a:spcBef>
                <a:spcAft>
                  <a:spcPts val="0"/>
                </a:spcAft>
                <a:buClrTx/>
                <a:buSzTx/>
                <a:buFontTx/>
                <a:buNone/>
                <a:tabLst/>
                <a:defRPr/>
              </a:pPr>
              <a:r>
                <a:rPr kumimoji="0" lang="vi-VN" sz="2400" b="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Em hãy nêu và chia sẻ trước lớp những việc em đã và sẽ làm để thể hiện tình yêu lao động.</a:t>
              </a:r>
            </a:p>
          </p:txBody>
        </p:sp>
        <p:pic>
          <p:nvPicPr>
            <p:cNvPr id="9" name="Picture 8" descr="A child with glasses and a pen on a stack of books&#10;&#10;Description automatically generated">
              <a:extLst>
                <a:ext uri="{FF2B5EF4-FFF2-40B4-BE49-F238E27FC236}">
                  <a16:creationId xmlns:a16="http://schemas.microsoft.com/office/drawing/2014/main" id="{48B675FE-D8A0-899E-216C-3E9BC7440C2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280" t="2915" r="9520" b="4059"/>
            <a:stretch/>
          </p:blipFill>
          <p:spPr>
            <a:xfrm>
              <a:off x="545750" y="2409600"/>
              <a:ext cx="1676400" cy="1874406"/>
            </a:xfrm>
            <a:prstGeom prst="rect">
              <a:avLst/>
            </a:prstGeom>
          </p:spPr>
        </p:pic>
      </p:grpSp>
    </p:spTree>
    <p:extLst>
      <p:ext uri="{BB962C8B-B14F-4D97-AF65-F5344CB8AC3E}">
        <p14:creationId xmlns:p14="http://schemas.microsoft.com/office/powerpoint/2010/main" val="170986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barn(outVertical)">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barn(outVertical)">
                                      <p:cBhvr>
                                        <p:cTn id="2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0BC6F7-E062-C4CF-D747-681AB00F903C}"/>
              </a:ext>
            </a:extLst>
          </p:cNvPr>
          <p:cNvSpPr txBox="1"/>
          <p:nvPr/>
        </p:nvSpPr>
        <p:spPr>
          <a:xfrm>
            <a:off x="1082295" y="1507371"/>
            <a:ext cx="10037221" cy="960263"/>
          </a:xfrm>
          <a:prstGeom prst="rect">
            <a:avLst/>
          </a:prstGeom>
          <a:noFill/>
        </p:spPr>
        <p:txBody>
          <a:bodyPr wrap="square">
            <a:spAutoFit/>
          </a:bodyPr>
          <a:lstStyle/>
          <a:p>
            <a:pPr algn="ctr" defTabSz="609539">
              <a:lnSpc>
                <a:spcPct val="125000"/>
              </a:lnSpc>
              <a:spcAft>
                <a:spcPts val="667"/>
              </a:spcAft>
            </a:pPr>
            <a:r>
              <a:rPr lang="vi-VN" sz="2400" b="1" dirty="0">
                <a:solidFill>
                  <a:srgbClr val="C00000"/>
                </a:solidFill>
                <a:latin typeface="UTM Avo" panose="02040603050506020204" pitchFamily="18" charset="0"/>
                <a:ea typeface="Calibri" panose="020F0502020204030204" pitchFamily="34" charset="0"/>
                <a:cs typeface="Arial" panose="020B0604020202020204" pitchFamily="34" charset="0"/>
              </a:rPr>
              <a:t>Hoạt động 2: Sưu tầm một số câu ca dao, tục ngữ, danh ngôn, bài hát,... về tình yêu lao động</a:t>
            </a:r>
          </a:p>
        </p:txBody>
      </p:sp>
      <p:grpSp>
        <p:nvGrpSpPr>
          <p:cNvPr id="11" name="Group 10">
            <a:extLst>
              <a:ext uri="{FF2B5EF4-FFF2-40B4-BE49-F238E27FC236}">
                <a16:creationId xmlns:a16="http://schemas.microsoft.com/office/drawing/2014/main" id="{80AFD742-F44D-DD30-1E36-AA517AF1AF48}"/>
              </a:ext>
            </a:extLst>
          </p:cNvPr>
          <p:cNvGrpSpPr/>
          <p:nvPr/>
        </p:nvGrpSpPr>
        <p:grpSpPr>
          <a:xfrm>
            <a:off x="4666343" y="2467634"/>
            <a:ext cx="5987143" cy="3033633"/>
            <a:chOff x="6787756" y="1941870"/>
            <a:chExt cx="8980715" cy="4550450"/>
          </a:xfrm>
        </p:grpSpPr>
        <p:sp>
          <p:nvSpPr>
            <p:cNvPr id="12" name="Speech Bubble: Rectangle with Corners Rounded 11">
              <a:extLst>
                <a:ext uri="{FF2B5EF4-FFF2-40B4-BE49-F238E27FC236}">
                  <a16:creationId xmlns:a16="http://schemas.microsoft.com/office/drawing/2014/main" id="{51D6F49C-FB09-BE58-BD6D-FB8D1D015DA1}"/>
                </a:ext>
              </a:extLst>
            </p:cNvPr>
            <p:cNvSpPr/>
            <p:nvPr/>
          </p:nvSpPr>
          <p:spPr>
            <a:xfrm>
              <a:off x="6787756" y="2705102"/>
              <a:ext cx="8980715" cy="3787218"/>
            </a:xfrm>
            <a:prstGeom prst="wedgeRoundRectCallout">
              <a:avLst>
                <a:gd name="adj1" fmla="val -63004"/>
                <a:gd name="adj2" fmla="val 41126"/>
                <a:gd name="adj3" fmla="val 16667"/>
              </a:avLst>
            </a:prstGeom>
            <a:solidFill>
              <a:srgbClr val="8064A2">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Các em hãy sưu tầm một số câu ca dao, tục ngữ, danh ngôn, bài hát,... về tình yêu lao động.</a:t>
              </a:r>
            </a:p>
          </p:txBody>
        </p:sp>
        <p:pic>
          <p:nvPicPr>
            <p:cNvPr id="13" name="Picture 2">
              <a:extLst>
                <a:ext uri="{FF2B5EF4-FFF2-40B4-BE49-F238E27FC236}">
                  <a16:creationId xmlns:a16="http://schemas.microsoft.com/office/drawing/2014/main" id="{D3419F34-621A-C03D-6E78-444627F9B3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978756" y="1941870"/>
              <a:ext cx="1041890" cy="1071101"/>
            </a:xfrm>
            <a:prstGeom prst="rect">
              <a:avLst/>
            </a:prstGeom>
          </p:spPr>
        </p:pic>
      </p:grpSp>
      <p:pic>
        <p:nvPicPr>
          <p:cNvPr id="14" name="Picture 13" descr="A picture containing vector graphics&#10;&#10;Description automatically generated">
            <a:extLst>
              <a:ext uri="{FF2B5EF4-FFF2-40B4-BE49-F238E27FC236}">
                <a16:creationId xmlns:a16="http://schemas.microsoft.com/office/drawing/2014/main" id="{682CA2EA-7CF0-FB33-C51B-61D861E3E4D0}"/>
              </a:ext>
            </a:extLst>
          </p:cNvPr>
          <p:cNvPicPr>
            <a:picLocks noChangeAspect="1"/>
          </p:cNvPicPr>
          <p:nvPr/>
        </p:nvPicPr>
        <p:blipFill rotWithShape="1">
          <a:blip r:embed="rId5">
            <a:extLst>
              <a:ext uri="{28A0092B-C50C-407E-A947-70E740481C1C}">
                <a14:useLocalDpi xmlns:a14="http://schemas.microsoft.com/office/drawing/2010/main" val="0"/>
              </a:ext>
            </a:extLst>
          </a:blip>
          <a:srcRect l="5596" r="11864"/>
          <a:stretch/>
        </p:blipFill>
        <p:spPr>
          <a:xfrm>
            <a:off x="1153419" y="3429000"/>
            <a:ext cx="2929191" cy="3548851"/>
          </a:xfrm>
          <a:prstGeom prst="rect">
            <a:avLst/>
          </a:prstGeom>
        </p:spPr>
      </p:pic>
    </p:spTree>
    <p:extLst>
      <p:ext uri="{BB962C8B-B14F-4D97-AF65-F5344CB8AC3E}">
        <p14:creationId xmlns:p14="http://schemas.microsoft.com/office/powerpoint/2010/main" val="30452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par>
                                <p:cTn id="13" presetID="14" presetClass="entr" presetSubtype="1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FBCE74-85F0-5D02-200A-A92B708D2E3F}"/>
              </a:ext>
            </a:extLst>
          </p:cNvPr>
          <p:cNvSpPr txBox="1"/>
          <p:nvPr/>
        </p:nvSpPr>
        <p:spPr>
          <a:xfrm>
            <a:off x="4621792" y="1720590"/>
            <a:ext cx="8117190" cy="505138"/>
          </a:xfrm>
          <a:prstGeom prst="rect">
            <a:avLst/>
          </a:prstGeom>
          <a:noFill/>
        </p:spPr>
        <p:txBody>
          <a:bodyPr wrap="square" rtlCol="0">
            <a:spAutoFit/>
          </a:bodyPr>
          <a:lstStyle/>
          <a:p>
            <a:pPr defTabSz="609539">
              <a:lnSpc>
                <a:spcPct val="125000"/>
              </a:lnSpc>
            </a:pPr>
            <a:r>
              <a:rPr lang="en-US" sz="2400" b="1" dirty="0" err="1">
                <a:solidFill>
                  <a:srgbClr val="C00000"/>
                </a:solidFill>
                <a:latin typeface="UTM Avo" panose="02040603050506020204" pitchFamily="18" charset="0"/>
                <a:cs typeface="Arial" panose="020B0604020202020204" pitchFamily="34" charset="0"/>
              </a:rPr>
              <a:t>Một</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số</a:t>
            </a:r>
            <a:r>
              <a:rPr lang="en-US" sz="2400" b="1" dirty="0">
                <a:solidFill>
                  <a:srgbClr val="C00000"/>
                </a:solidFill>
                <a:latin typeface="UTM Avo" panose="02040603050506020204" pitchFamily="18" charset="0"/>
                <a:cs typeface="Arial" panose="020B0604020202020204" pitchFamily="34" charset="0"/>
              </a:rPr>
              <a:t> ca </a:t>
            </a:r>
            <a:r>
              <a:rPr lang="en-US" sz="2400" b="1" dirty="0" err="1">
                <a:solidFill>
                  <a:srgbClr val="C00000"/>
                </a:solidFill>
                <a:latin typeface="UTM Avo" panose="02040603050506020204" pitchFamily="18" charset="0"/>
                <a:cs typeface="Arial" panose="020B0604020202020204" pitchFamily="34" charset="0"/>
              </a:rPr>
              <a:t>dao</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tục</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ngữ</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danh</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ngôn</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bài</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hát</a:t>
            </a:r>
            <a:r>
              <a:rPr lang="en-US" sz="2400" b="1" dirty="0">
                <a:solidFill>
                  <a:srgbClr val="C00000"/>
                </a:solidFill>
                <a:latin typeface="UTM Avo" panose="02040603050506020204" pitchFamily="18" charset="0"/>
                <a:cs typeface="Arial" panose="020B0604020202020204" pitchFamily="34" charset="0"/>
              </a:rPr>
              <a:t>:</a:t>
            </a:r>
          </a:p>
        </p:txBody>
      </p:sp>
      <p:sp>
        <p:nvSpPr>
          <p:cNvPr id="9" name="Speech Bubble: Rectangle with Corners Rounded 8">
            <a:extLst>
              <a:ext uri="{FF2B5EF4-FFF2-40B4-BE49-F238E27FC236}">
                <a16:creationId xmlns:a16="http://schemas.microsoft.com/office/drawing/2014/main" id="{EA942806-1E2F-0057-85B1-F0FF850713EB}"/>
              </a:ext>
            </a:extLst>
          </p:cNvPr>
          <p:cNvSpPr/>
          <p:nvPr/>
        </p:nvSpPr>
        <p:spPr>
          <a:xfrm>
            <a:off x="4452105" y="2558191"/>
            <a:ext cx="7114346" cy="579721"/>
          </a:xfrm>
          <a:prstGeom prst="wedgeRoundRectCallout">
            <a:avLst>
              <a:gd name="adj1" fmla="val -57480"/>
              <a:gd name="adj2" fmla="val 43842"/>
              <a:gd name="adj3" fmla="val 16667"/>
            </a:avLst>
          </a:prstGeom>
          <a:solidFill>
            <a:srgbClr val="4BACC6">
              <a:lumMod val="20000"/>
              <a:lumOff val="80000"/>
            </a:srgbClr>
          </a:solidFill>
          <a:ln w="25400" cap="flat" cmpd="sng" algn="ctr">
            <a:solidFill>
              <a:srgbClr val="4BACC6">
                <a:lumMod val="20000"/>
                <a:lumOff val="80000"/>
              </a:srgbClr>
            </a:solidFill>
            <a:prstDash val="solid"/>
          </a:ln>
          <a:effectLst/>
        </p:spPr>
        <p:txBody>
          <a:bodyPr rtlCol="0" anchor="ctr"/>
          <a:lstStyle/>
          <a:p>
            <a:pPr marL="0" marR="0" lvl="0" indent="0" algn="ctr" defTabSz="609539" eaLnBrk="1" fontAlgn="auto" latinLnBrk="0" hangingPunct="1">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Tay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tay</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miệng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trễ</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15" name="Speech Bubble: Rectangle with Corners Rounded 14">
            <a:extLst>
              <a:ext uri="{FF2B5EF4-FFF2-40B4-BE49-F238E27FC236}">
                <a16:creationId xmlns:a16="http://schemas.microsoft.com/office/drawing/2014/main" id="{7DF2BBCE-2794-9C02-F3F0-26189A9FDDA8}"/>
              </a:ext>
            </a:extLst>
          </p:cNvPr>
          <p:cNvSpPr/>
          <p:nvPr/>
        </p:nvSpPr>
        <p:spPr>
          <a:xfrm>
            <a:off x="4558177" y="3353645"/>
            <a:ext cx="7114346" cy="1020027"/>
          </a:xfrm>
          <a:prstGeom prst="wedgeRoundRectCallout">
            <a:avLst>
              <a:gd name="adj1" fmla="val -58874"/>
              <a:gd name="adj2" fmla="val 46528"/>
              <a:gd name="adj3" fmla="val 16667"/>
            </a:avLst>
          </a:prstGeom>
          <a:solidFill>
            <a:srgbClr val="8064A2">
              <a:lumMod val="20000"/>
              <a:lumOff val="80000"/>
            </a:srgbClr>
          </a:solidFill>
          <a:ln w="25400" cap="flat" cmpd="sng" algn="ctr">
            <a:solidFill>
              <a:srgbClr val="8064A2">
                <a:lumMod val="20000"/>
                <a:lumOff val="80000"/>
              </a:srgb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Bao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giờ</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tháng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Hai,</a:t>
            </a:r>
          </a:p>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Con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gái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cỏ</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con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trai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be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bờ</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16" name="Speech Bubble: Rectangle with Corners Rounded 15">
            <a:extLst>
              <a:ext uri="{FF2B5EF4-FFF2-40B4-BE49-F238E27FC236}">
                <a16:creationId xmlns:a16="http://schemas.microsoft.com/office/drawing/2014/main" id="{BAE565A1-5791-083E-25B0-50FB0B739EE8}"/>
              </a:ext>
            </a:extLst>
          </p:cNvPr>
          <p:cNvSpPr/>
          <p:nvPr/>
        </p:nvSpPr>
        <p:spPr>
          <a:xfrm>
            <a:off x="4621792" y="4639847"/>
            <a:ext cx="7114346" cy="663291"/>
          </a:xfrm>
          <a:prstGeom prst="wedgeRoundRectCallout">
            <a:avLst>
              <a:gd name="adj1" fmla="val -55409"/>
              <a:gd name="adj2" fmla="val -31633"/>
              <a:gd name="adj3" fmla="val 16667"/>
            </a:avLst>
          </a:prstGeom>
          <a:solidFill>
            <a:srgbClr val="C0504D">
              <a:lumMod val="20000"/>
              <a:lumOff val="80000"/>
            </a:srgbClr>
          </a:solidFill>
          <a:ln w="25400" cap="flat" cmpd="sng" algn="ctr">
            <a:solidFill>
              <a:srgbClr val="C0504D">
                <a:lumMod val="20000"/>
                <a:lumOff val="80000"/>
              </a:srgbClr>
            </a:solidFill>
            <a:prstDash val="solid"/>
          </a:ln>
          <a:effectLst/>
        </p:spPr>
        <p:txBody>
          <a:bodyPr rtlCol="0" anchor="ctr"/>
          <a:lstStyle/>
          <a:p>
            <a:pPr marL="0" marR="0" lvl="0" indent="0" algn="ctr" defTabSz="609539" eaLnBrk="1" fontAlgn="auto" latinLnBrk="0" hangingPunct="1">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Muốn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ăn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phải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lăn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bếp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17" name="Picture 3">
            <a:extLst>
              <a:ext uri="{FF2B5EF4-FFF2-40B4-BE49-F238E27FC236}">
                <a16:creationId xmlns:a16="http://schemas.microsoft.com/office/drawing/2014/main" id="{19B0DE5D-2630-3C6A-804C-0D2CF9AE832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25549" y="2225728"/>
            <a:ext cx="3162995" cy="4177870"/>
          </a:xfrm>
          <a:prstGeom prst="rect">
            <a:avLst/>
          </a:prstGeom>
        </p:spPr>
      </p:pic>
      <p:sp>
        <p:nvSpPr>
          <p:cNvPr id="18" name="Speech Bubble: Rectangle with Corners Rounded 17">
            <a:extLst>
              <a:ext uri="{FF2B5EF4-FFF2-40B4-BE49-F238E27FC236}">
                <a16:creationId xmlns:a16="http://schemas.microsoft.com/office/drawing/2014/main" id="{B23D6C86-2104-2500-3A78-A0E812651E68}"/>
              </a:ext>
            </a:extLst>
          </p:cNvPr>
          <p:cNvSpPr/>
          <p:nvPr/>
        </p:nvSpPr>
        <p:spPr>
          <a:xfrm>
            <a:off x="4621792" y="5574438"/>
            <a:ext cx="7114346" cy="663291"/>
          </a:xfrm>
          <a:prstGeom prst="wedgeRoundRectCallout">
            <a:avLst>
              <a:gd name="adj1" fmla="val -55409"/>
              <a:gd name="adj2" fmla="val -31633"/>
              <a:gd name="adj3" fmla="val 16667"/>
            </a:avLst>
          </a:prstGeom>
          <a:solidFill>
            <a:srgbClr val="9BBB59">
              <a:lumMod val="20000"/>
              <a:lumOff val="80000"/>
            </a:srgbClr>
          </a:solidFill>
          <a:ln w="25400" cap="flat" cmpd="sng" algn="ctr">
            <a:solidFill>
              <a:srgbClr val="9BBB59">
                <a:lumMod val="20000"/>
                <a:lumOff val="80000"/>
              </a:srgb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Bài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hát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Thiếu</a:t>
            </a:r>
            <a:r>
              <a:rPr kumimoji="0" lang="en-US" sz="2400" b="1"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nhi</a:t>
            </a:r>
            <a:r>
              <a:rPr kumimoji="0" lang="en-US" sz="2400" b="1"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1"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theo</a:t>
            </a:r>
            <a:r>
              <a:rPr kumimoji="0" lang="en-US" sz="2400" b="1"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lời</a:t>
            </a:r>
            <a:r>
              <a:rPr kumimoji="0" lang="en-US" sz="2400" b="1"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Bác</a:t>
            </a:r>
            <a:r>
              <a:rPr kumimoji="0" lang="en-US" sz="2400" b="1"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(Mai </a:t>
            </a:r>
            <a:r>
              <a:rPr kumimoji="0" lang="en-US" sz="2400" b="0" i="1"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Trâm</a:t>
            </a:r>
            <a:r>
              <a:rPr kumimoji="0" lang="en-US" sz="2400" b="0"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13" name="TextBox 12">
            <a:extLst>
              <a:ext uri="{FF2B5EF4-FFF2-40B4-BE49-F238E27FC236}">
                <a16:creationId xmlns:a16="http://schemas.microsoft.com/office/drawing/2014/main" id="{DB124CCF-BA2C-4FFF-8FA2-D6C9353718A9}"/>
              </a:ext>
            </a:extLst>
          </p:cNvPr>
          <p:cNvSpPr txBox="1"/>
          <p:nvPr/>
        </p:nvSpPr>
        <p:spPr>
          <a:xfrm>
            <a:off x="4438850" y="942701"/>
            <a:ext cx="3314300" cy="461665"/>
          </a:xfrm>
          <a:prstGeom prst="rect">
            <a:avLst/>
          </a:prstGeom>
          <a:solidFill>
            <a:schemeClr val="accent2">
              <a:lumMod val="40000"/>
              <a:lumOff val="60000"/>
            </a:schemeClr>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panose="020B0604020202020204" pitchFamily="34" charset="0"/>
              </a:rPr>
              <a:t>GỢI Ý TRẢ LỜI</a:t>
            </a:r>
          </a:p>
        </p:txBody>
      </p:sp>
    </p:spTree>
    <p:extLst>
      <p:ext uri="{BB962C8B-B14F-4D97-AF65-F5344CB8AC3E}">
        <p14:creationId xmlns:p14="http://schemas.microsoft.com/office/powerpoint/2010/main" val="265882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childTnLst>
                          </p:cTn>
                        </p:par>
                        <p:par>
                          <p:cTn id="22" fill="hold">
                            <p:stCondLst>
                              <p:cond delay="1000"/>
                            </p:stCondLst>
                            <p:childTnLst>
                              <p:par>
                                <p:cTn id="23" presetID="16" presetClass="entr" presetSubtype="2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inVertical)">
                                      <p:cBhvr>
                                        <p:cTn id="25" dur="500"/>
                                        <p:tgtEl>
                                          <p:spTgt spid="16"/>
                                        </p:tgtEl>
                                      </p:cBhvr>
                                    </p:animEffect>
                                  </p:childTnLst>
                                </p:cTn>
                              </p:par>
                            </p:childTnLst>
                          </p:cTn>
                        </p:par>
                        <p:par>
                          <p:cTn id="26" fill="hold">
                            <p:stCondLst>
                              <p:cond delay="1500"/>
                            </p:stCondLst>
                            <p:childTnLst>
                              <p:par>
                                <p:cTn id="27" presetID="16" presetClass="entr" presetSubtype="2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arn(inVertical)">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5" grpId="0" animBg="1"/>
      <p:bldP spid="16" grpId="0" animBg="1"/>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B280096-5338-C62C-EA40-641B9A25F67E}"/>
              </a:ext>
            </a:extLst>
          </p:cNvPr>
          <p:cNvGrpSpPr/>
          <p:nvPr/>
        </p:nvGrpSpPr>
        <p:grpSpPr>
          <a:xfrm>
            <a:off x="4557132" y="3108719"/>
            <a:ext cx="3077736" cy="1666333"/>
            <a:chOff x="-756043" y="2287668"/>
            <a:chExt cx="3237488" cy="1666333"/>
          </a:xfrm>
        </p:grpSpPr>
        <p:pic>
          <p:nvPicPr>
            <p:cNvPr id="3" name="Picture 2">
              <a:hlinkClick r:id="rId3"/>
              <a:extLst>
                <a:ext uri="{FF2B5EF4-FFF2-40B4-BE49-F238E27FC236}">
                  <a16:creationId xmlns:a16="http://schemas.microsoft.com/office/drawing/2014/main" id="{D71F80F3-D494-298D-FBEC-594092AA65F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BE9BC217-B74B-3673-BCF8-CE793A6ED8CF}"/>
                </a:ext>
              </a:extLst>
            </p:cNvPr>
            <p:cNvSpPr txBox="1"/>
            <p:nvPr/>
          </p:nvSpPr>
          <p:spPr>
            <a:xfrm>
              <a:off x="-756043" y="2287668"/>
              <a:ext cx="3237488" cy="400110"/>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98D2AB6-EE74-23A1-27F6-B78FDC7AC048}"/>
              </a:ext>
            </a:extLst>
          </p:cNvPr>
          <p:cNvSpPr/>
          <p:nvPr/>
        </p:nvSpPr>
        <p:spPr>
          <a:xfrm>
            <a:off x="2231641" y="2772257"/>
            <a:ext cx="7841847" cy="2376686"/>
          </a:xfrm>
          <a:prstGeom prst="roundRect">
            <a:avLst/>
          </a:prstGeom>
          <a:solidFill>
            <a:srgbClr val="FDE8B3"/>
          </a:solidFill>
          <a:ln w="57150">
            <a:solidFill>
              <a:srgbClr val="B1503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r>
              <a:rPr lang="en-US" sz="2800" dirty="0" err="1">
                <a:solidFill>
                  <a:srgbClr val="B15034"/>
                </a:solidFill>
                <a:latin typeface="UTM Avo" panose="02040603050506020204" pitchFamily="18" charset="0"/>
              </a:rPr>
              <a:t>Có</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làm</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thì</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mới</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có</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ăn</a:t>
            </a:r>
            <a:r>
              <a:rPr lang="en-US" sz="2800" dirty="0">
                <a:solidFill>
                  <a:srgbClr val="B15034"/>
                </a:solidFill>
                <a:latin typeface="UTM Avo" panose="02040603050506020204" pitchFamily="18" charset="0"/>
              </a:rPr>
              <a:t>, </a:t>
            </a:r>
          </a:p>
          <a:p>
            <a:pPr algn="ctr">
              <a:lnSpc>
                <a:spcPct val="125000"/>
              </a:lnSpc>
            </a:pPr>
            <a:r>
              <a:rPr lang="en-US" sz="2800" dirty="0" err="1">
                <a:solidFill>
                  <a:srgbClr val="B15034"/>
                </a:solidFill>
                <a:latin typeface="UTM Avo" panose="02040603050506020204" pitchFamily="18" charset="0"/>
              </a:rPr>
              <a:t>Không</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dưng</a:t>
            </a:r>
            <a:r>
              <a:rPr lang="en-US" sz="2800" dirty="0">
                <a:solidFill>
                  <a:srgbClr val="B15034"/>
                </a:solidFill>
                <a:latin typeface="UTM Avo" panose="02040603050506020204" pitchFamily="18" charset="0"/>
              </a:rPr>
              <a:t> ai </a:t>
            </a:r>
            <a:r>
              <a:rPr lang="en-US" sz="2800" dirty="0" err="1">
                <a:solidFill>
                  <a:srgbClr val="B15034"/>
                </a:solidFill>
                <a:latin typeface="UTM Avo" panose="02040603050506020204" pitchFamily="18" charset="0"/>
              </a:rPr>
              <a:t>dễ</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đem</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phần</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đến</a:t>
            </a:r>
            <a:r>
              <a:rPr lang="en-US" sz="2800" dirty="0">
                <a:solidFill>
                  <a:srgbClr val="B15034"/>
                </a:solidFill>
                <a:latin typeface="UTM Avo" panose="02040603050506020204" pitchFamily="18" charset="0"/>
              </a:rPr>
              <a:t> </a:t>
            </a:r>
            <a:r>
              <a:rPr lang="en-US" sz="2800" dirty="0" err="1">
                <a:solidFill>
                  <a:srgbClr val="B15034"/>
                </a:solidFill>
                <a:latin typeface="UTM Avo" panose="02040603050506020204" pitchFamily="18" charset="0"/>
              </a:rPr>
              <a:t>cho</a:t>
            </a:r>
            <a:r>
              <a:rPr lang="en-US" sz="2800" dirty="0">
                <a:solidFill>
                  <a:srgbClr val="B15034"/>
                </a:solidFill>
                <a:latin typeface="UTM Avo" panose="02040603050506020204" pitchFamily="18" charset="0"/>
              </a:rPr>
              <a:t>.</a:t>
            </a:r>
          </a:p>
          <a:p>
            <a:pPr algn="r">
              <a:lnSpc>
                <a:spcPct val="125000"/>
              </a:lnSpc>
            </a:pPr>
            <a:r>
              <a:rPr lang="en-US" sz="2400" i="1" dirty="0">
                <a:solidFill>
                  <a:srgbClr val="B15034"/>
                </a:solidFill>
                <a:latin typeface="UTM Avo" panose="02040603050506020204" pitchFamily="18" charset="0"/>
              </a:rPr>
              <a:t>(</a:t>
            </a:r>
            <a:r>
              <a:rPr lang="en-US" sz="2400" i="1" dirty="0" err="1">
                <a:solidFill>
                  <a:srgbClr val="B15034"/>
                </a:solidFill>
                <a:latin typeface="UTM Avo" panose="02040603050506020204" pitchFamily="18" charset="0"/>
              </a:rPr>
              <a:t>Tục</a:t>
            </a:r>
            <a:r>
              <a:rPr lang="en-US" sz="2400" i="1" dirty="0">
                <a:solidFill>
                  <a:srgbClr val="B15034"/>
                </a:solidFill>
                <a:latin typeface="UTM Avo" panose="02040603050506020204" pitchFamily="18" charset="0"/>
              </a:rPr>
              <a:t> </a:t>
            </a:r>
            <a:r>
              <a:rPr lang="en-US" sz="2400" i="1" dirty="0" err="1">
                <a:solidFill>
                  <a:srgbClr val="B15034"/>
                </a:solidFill>
                <a:latin typeface="UTM Avo" panose="02040603050506020204" pitchFamily="18" charset="0"/>
              </a:rPr>
              <a:t>ngữ</a:t>
            </a:r>
            <a:r>
              <a:rPr lang="en-US" sz="2400" i="1" dirty="0">
                <a:solidFill>
                  <a:srgbClr val="B15034"/>
                </a:solidFill>
                <a:latin typeface="UTM Avo" panose="02040603050506020204" pitchFamily="18" charset="0"/>
              </a:rPr>
              <a:t>)</a:t>
            </a:r>
          </a:p>
        </p:txBody>
      </p:sp>
      <p:sp>
        <p:nvSpPr>
          <p:cNvPr id="7" name="Rectangle: Rounded Corners 6">
            <a:extLst>
              <a:ext uri="{FF2B5EF4-FFF2-40B4-BE49-F238E27FC236}">
                <a16:creationId xmlns:a16="http://schemas.microsoft.com/office/drawing/2014/main" id="{6B0BF1E3-89E6-E1F2-4E79-96564C4C981F}"/>
              </a:ext>
            </a:extLst>
          </p:cNvPr>
          <p:cNvSpPr/>
          <p:nvPr/>
        </p:nvSpPr>
        <p:spPr>
          <a:xfrm rot="21305981">
            <a:off x="1840041" y="2474417"/>
            <a:ext cx="2612804" cy="595679"/>
          </a:xfrm>
          <a:prstGeom prst="roundRect">
            <a:avLst>
              <a:gd name="adj" fmla="val 50000"/>
            </a:avLst>
          </a:prstGeom>
          <a:solidFill>
            <a:srgbClr val="807CB5"/>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UTM Avo" panose="02040603050506020204" pitchFamily="18" charset="0"/>
              </a:rPr>
              <a:t>LỜI KHUYÊN</a:t>
            </a:r>
          </a:p>
        </p:txBody>
      </p:sp>
    </p:spTree>
    <p:extLst>
      <p:ext uri="{BB962C8B-B14F-4D97-AF65-F5344CB8AC3E}">
        <p14:creationId xmlns:p14="http://schemas.microsoft.com/office/powerpoint/2010/main" val="31158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EE23466D-F697-6B2F-3407-BDDB88ECD3FA}"/>
              </a:ext>
            </a:extLst>
          </p:cNvPr>
          <p:cNvSpPr/>
          <p:nvPr/>
        </p:nvSpPr>
        <p:spPr>
          <a:xfrm>
            <a:off x="3760105" y="1448258"/>
            <a:ext cx="4671789" cy="753602"/>
          </a:xfrm>
          <a:prstGeom prst="roundRect">
            <a:avLst>
              <a:gd name="adj" fmla="val 50000"/>
            </a:avLst>
          </a:prstGeom>
          <a:solidFill>
            <a:srgbClr val="F6812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charset="0"/>
                <a:cs typeface="Arial" panose="020B0604020202020204" pitchFamily="34" charset="0"/>
              </a:rPr>
              <a:t>HƯỚNG DẪN VỀ NHÀ</a:t>
            </a:r>
          </a:p>
        </p:txBody>
      </p:sp>
      <p:pic>
        <p:nvPicPr>
          <p:cNvPr id="3" name="Picture 2" descr="https://o.remove.bg/downloads/6ac21482-645e-4987-b68f-f7493e904673/image-removebg-preview.png">
            <a:extLst>
              <a:ext uri="{FF2B5EF4-FFF2-40B4-BE49-F238E27FC236}">
                <a16:creationId xmlns:a16="http://schemas.microsoft.com/office/drawing/2014/main" id="{99925DD8-CD5D-4C5F-6216-7B219EDC2C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2578119"/>
            <a:ext cx="1116314" cy="106679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FBEF46AD-2C0F-1C47-72C7-50DAAF81F560}"/>
              </a:ext>
            </a:extLst>
          </p:cNvPr>
          <p:cNvGrpSpPr/>
          <p:nvPr/>
        </p:nvGrpSpPr>
        <p:grpSpPr>
          <a:xfrm>
            <a:off x="3760105" y="2502898"/>
            <a:ext cx="6178287" cy="1227140"/>
            <a:chOff x="3996226" y="2517412"/>
            <a:chExt cx="6178287" cy="1227140"/>
          </a:xfrm>
        </p:grpSpPr>
        <p:sp>
          <p:nvSpPr>
            <p:cNvPr id="11" name="Rectangle: Rounded Corners 10">
              <a:extLst>
                <a:ext uri="{FF2B5EF4-FFF2-40B4-BE49-F238E27FC236}">
                  <a16:creationId xmlns:a16="http://schemas.microsoft.com/office/drawing/2014/main" id="{9488CCF4-B0CC-9CA6-0819-2D7F435B78BF}"/>
                </a:ext>
              </a:extLst>
            </p:cNvPr>
            <p:cNvSpPr/>
            <p:nvPr/>
          </p:nvSpPr>
          <p:spPr>
            <a:xfrm>
              <a:off x="3996226" y="2517412"/>
              <a:ext cx="6178287" cy="1227140"/>
            </a:xfrm>
            <a:prstGeom prst="roundRect">
              <a:avLst>
                <a:gd name="adj" fmla="val 41210"/>
              </a:avLst>
            </a:prstGeom>
            <a:solidFill>
              <a:srgbClr val="C55A11"/>
            </a:solidFill>
            <a:ln w="38100">
              <a:solidFill>
                <a:srgbClr val="FCEFD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735816-7F3E-A5A1-916E-5EBBEDAAC8E3}"/>
                </a:ext>
              </a:extLst>
            </p:cNvPr>
            <p:cNvSpPr txBox="1"/>
            <p:nvPr/>
          </p:nvSpPr>
          <p:spPr>
            <a:xfrm>
              <a:off x="3996226" y="2810752"/>
              <a:ext cx="6178287" cy="640460"/>
            </a:xfrm>
            <a:prstGeom prst="roundRect">
              <a:avLst>
                <a:gd name="adj" fmla="val 37660"/>
              </a:avLst>
            </a:prstGeom>
            <a:noFill/>
            <a:ln w="38100">
              <a:noFill/>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nchor="ctr">
              <a:spAutoFit/>
            </a:bodyPr>
            <a:lstStyle/>
            <a:p>
              <a:pPr lvl="0" algn="ctr" defTabSz="609539">
                <a:lnSpc>
                  <a:spcPct val="125000"/>
                </a:lnSpc>
                <a:defRPr/>
              </a:pPr>
              <a:r>
                <a:rPr lang="vi-VN" sz="2400"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Đọc lại bài học </a:t>
              </a:r>
              <a:r>
                <a:rPr lang="vi-VN" sz="2400" b="1"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Em yêu lao động</a:t>
              </a:r>
            </a:p>
          </p:txBody>
        </p:sp>
      </p:grpSp>
      <p:sp>
        <p:nvSpPr>
          <p:cNvPr id="6" name="TextBox 5">
            <a:extLst>
              <a:ext uri="{FF2B5EF4-FFF2-40B4-BE49-F238E27FC236}">
                <a16:creationId xmlns:a16="http://schemas.microsoft.com/office/drawing/2014/main" id="{16ACA547-12F5-DA4B-00DC-CBD1BEB71B02}"/>
              </a:ext>
            </a:extLst>
          </p:cNvPr>
          <p:cNvSpPr txBox="1"/>
          <p:nvPr/>
        </p:nvSpPr>
        <p:spPr>
          <a:xfrm>
            <a:off x="3760105" y="3854290"/>
            <a:ext cx="6178287" cy="1227140"/>
          </a:xfrm>
          <a:prstGeom prst="roundRect">
            <a:avLst>
              <a:gd name="adj" fmla="val 37660"/>
            </a:avLst>
          </a:prstGeom>
          <a:solidFill>
            <a:schemeClr val="accent2">
              <a:lumMod val="75000"/>
            </a:schemeClr>
          </a:solidFill>
          <a:ln w="38100">
            <a:solidFill>
              <a:srgbClr val="FCEFD5"/>
            </a:solidFill>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nchor="ctr">
            <a:spAutoFit/>
          </a:bodyPr>
          <a:lstStyle/>
          <a:p>
            <a:pPr lvl="0" algn="ctr" defTabSz="609539">
              <a:lnSpc>
                <a:spcPct val="125000"/>
              </a:lnSpc>
              <a:defRPr/>
            </a:pPr>
            <a:r>
              <a:rPr lang="vi-VN" sz="2400"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Có ý thức tích cực, tự giác tham gia các công việc phù hợp với lứa tuổi</a:t>
            </a:r>
            <a:endParaRPr lang="vi-VN" sz="2400" b="1"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8" name="TextBox 7">
            <a:extLst>
              <a:ext uri="{FF2B5EF4-FFF2-40B4-BE49-F238E27FC236}">
                <a16:creationId xmlns:a16="http://schemas.microsoft.com/office/drawing/2014/main" id="{2A6F73C2-E2C7-5001-5224-114A8CE2EC73}"/>
              </a:ext>
            </a:extLst>
          </p:cNvPr>
          <p:cNvSpPr txBox="1"/>
          <p:nvPr/>
        </p:nvSpPr>
        <p:spPr>
          <a:xfrm>
            <a:off x="3760105" y="5207046"/>
            <a:ext cx="6178287" cy="1234311"/>
          </a:xfrm>
          <a:prstGeom prst="roundRect">
            <a:avLst>
              <a:gd name="adj" fmla="val 37660"/>
            </a:avLst>
          </a:prstGeom>
          <a:solidFill>
            <a:schemeClr val="accent2">
              <a:lumMod val="75000"/>
            </a:schemeClr>
          </a:solidFill>
          <a:ln w="38100">
            <a:solidFill>
              <a:srgbClr val="FCEFD5"/>
            </a:solidFill>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nchor="ctr">
            <a:spAutoFit/>
          </a:bodyPr>
          <a:lstStyle/>
          <a:p>
            <a:pPr lvl="0" algn="ctr" defTabSz="609539">
              <a:lnSpc>
                <a:spcPct val="125000"/>
              </a:lnSpc>
              <a:defRPr/>
            </a:pPr>
            <a:r>
              <a:rPr lang="vi-VN" sz="2400"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Đọc trước </a:t>
            </a:r>
            <a:r>
              <a:rPr lang="vi-VN" sz="2400" b="1"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Bài 6 – Em tích cực tham gia lao động </a:t>
            </a:r>
            <a:r>
              <a:rPr lang="vi-VN" sz="2400" kern="0" dirty="0">
                <a:solidFill>
                  <a:srgbClr val="FCEFD5"/>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(SHS – tr.29)</a:t>
            </a:r>
          </a:p>
        </p:txBody>
      </p:sp>
      <p:pic>
        <p:nvPicPr>
          <p:cNvPr id="9" name="Picture 2" descr="https://o.remove.bg/downloads/6ac21482-645e-4987-b68f-f7493e904673/image-removebg-preview.png">
            <a:extLst>
              <a:ext uri="{FF2B5EF4-FFF2-40B4-BE49-F238E27FC236}">
                <a16:creationId xmlns:a16="http://schemas.microsoft.com/office/drawing/2014/main" id="{416945AF-59A5-37B8-5C62-723FDAEB6F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3934460"/>
            <a:ext cx="1116314" cy="10667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o.remove.bg/downloads/6ac21482-645e-4987-b68f-f7493e904673/image-removebg-preview.png">
            <a:extLst>
              <a:ext uri="{FF2B5EF4-FFF2-40B4-BE49-F238E27FC236}">
                <a16:creationId xmlns:a16="http://schemas.microsoft.com/office/drawing/2014/main" id="{1360DCD8-A18E-1989-AF16-75B9254579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5290801"/>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52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9AF01D4-930C-9FC9-FF68-D8A14984572D}"/>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A888AB1-4457-2F80-7B98-C87887EA7F89}"/>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8" name="Rectangle: Rounded Corners 7">
            <a:extLst>
              <a:ext uri="{FF2B5EF4-FFF2-40B4-BE49-F238E27FC236}">
                <a16:creationId xmlns:a16="http://schemas.microsoft.com/office/drawing/2014/main" id="{93E5B2DD-B415-5F5D-99D5-7B082814BC57}"/>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3"/>
            <a:extLst>
              <a:ext uri="{FF2B5EF4-FFF2-40B4-BE49-F238E27FC236}">
                <a16:creationId xmlns:a16="http://schemas.microsoft.com/office/drawing/2014/main" id="{474042AB-3FDE-9482-DE43-5DDF4761460F}"/>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1" name="TextBox 10">
            <a:extLst>
              <a:ext uri="{FF2B5EF4-FFF2-40B4-BE49-F238E27FC236}">
                <a16:creationId xmlns:a16="http://schemas.microsoft.com/office/drawing/2014/main" id="{DC013263-8CE8-4DE0-C16C-EEB730689F36}"/>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4" name="Picture 2" descr="Ngón Trỏ, ngón tay, Máy tính Biểu tượng Tay - tay png tải về - Miễn phí  trong suốt Tay png Tải về.">
            <a:extLst>
              <a:ext uri="{FF2B5EF4-FFF2-40B4-BE49-F238E27FC236}">
                <a16:creationId xmlns:a16="http://schemas.microsoft.com/office/drawing/2014/main" id="{8811B8BB-61C8-1D7D-57B7-BE680E80E3D4}"/>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8E749B2E-D91D-39C6-5297-7312E94905C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8"/>
                                        </p:tgtEl>
                                        <p:attrNameLst>
                                          <p:attrName>fillcolor</p:attrName>
                                        </p:attrNameLst>
                                      </p:cBhvr>
                                      <p:to>
                                        <a:srgbClr val="C5E0B3"/>
                                      </p:to>
                                    </p:animClr>
                                    <p:set>
                                      <p:cBhvr>
                                        <p:cTn id="12" dur="1000" fill="hold"/>
                                        <p:tgtEl>
                                          <p:spTgt spid="8"/>
                                        </p:tgtEl>
                                        <p:attrNameLst>
                                          <p:attrName>fill.type</p:attrName>
                                        </p:attrNameLst>
                                      </p:cBhvr>
                                      <p:to>
                                        <p:strVal val="solid"/>
                                      </p:to>
                                    </p:set>
                                    <p:set>
                                      <p:cBhvr>
                                        <p:cTn id="13" dur="1000" fill="hold"/>
                                        <p:tgtEl>
                                          <p:spTgt spid="8"/>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5"/>
                                        </p:tgtEl>
                                        <p:attrNameLst>
                                          <p:attrName>style.color</p:attrName>
                                        </p:attrNameLst>
                                      </p:cBhvr>
                                      <p:by>
                                        <p:hsl h="7200000" s="0" l="0"/>
                                      </p:by>
                                    </p:animClr>
                                    <p:animClr clrSpc="hsl" dir="cw">
                                      <p:cBhvr>
                                        <p:cTn id="16" dur="1000" fill="hold"/>
                                        <p:tgtEl>
                                          <p:spTgt spid="5"/>
                                        </p:tgtEl>
                                        <p:attrNameLst>
                                          <p:attrName>fillcolor</p:attrName>
                                        </p:attrNameLst>
                                      </p:cBhvr>
                                      <p:by>
                                        <p:hsl h="7200000" s="0" l="0"/>
                                      </p:by>
                                    </p:animClr>
                                    <p:animClr clrSpc="hsl" dir="cw">
                                      <p:cBhvr>
                                        <p:cTn id="17" dur="1000" fill="hold"/>
                                        <p:tgtEl>
                                          <p:spTgt spid="5"/>
                                        </p:tgtEl>
                                        <p:attrNameLst>
                                          <p:attrName>stroke.color</p:attrName>
                                        </p:attrNameLst>
                                      </p:cBhvr>
                                      <p:by>
                                        <p:hsl h="7200000" s="0" l="0"/>
                                      </p:by>
                                    </p:animClr>
                                    <p:set>
                                      <p:cBhvr>
                                        <p:cTn id="18" dur="1000" fill="hold"/>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Template Đạo đức 4</Template>
  <TotalTime>135</TotalTime>
  <Words>1994</Words>
  <Application>Microsoft Office PowerPoint</Application>
  <PresentationFormat>Widescreen</PresentationFormat>
  <Paragraphs>147</Paragraphs>
  <Slides>43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Huy Nguyễn</cp:lastModifiedBy>
  <cp:revision>13</cp:revision>
  <dcterms:created xsi:type="dcterms:W3CDTF">2023-11-15T06:41:16Z</dcterms:created>
  <dcterms:modified xsi:type="dcterms:W3CDTF">2023-11-16T04:18:57Z</dcterms:modified>
</cp:coreProperties>
</file>