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Lst>
  <p:notesMasterIdLst>
    <p:notesMasterId r:id="rId28"/>
  </p:notesMasterIdLst>
  <p:sldIdLst>
    <p:sldId id="257" r:id="rId3"/>
    <p:sldId id="256" r:id="rId4"/>
    <p:sldId id="267" r:id="rId5"/>
    <p:sldId id="285" r:id="rId6"/>
    <p:sldId id="286" r:id="rId7"/>
    <p:sldId id="260" r:id="rId8"/>
    <p:sldId id="262" r:id="rId9"/>
    <p:sldId id="271" r:id="rId10"/>
    <p:sldId id="272" r:id="rId11"/>
    <p:sldId id="273" r:id="rId12"/>
    <p:sldId id="274" r:id="rId13"/>
    <p:sldId id="275" r:id="rId14"/>
    <p:sldId id="276" r:id="rId15"/>
    <p:sldId id="277" r:id="rId16"/>
    <p:sldId id="278" r:id="rId17"/>
    <p:sldId id="279" r:id="rId18"/>
    <p:sldId id="280" r:id="rId19"/>
    <p:sldId id="259" r:id="rId20"/>
    <p:sldId id="263" r:id="rId21"/>
    <p:sldId id="281" r:id="rId22"/>
    <p:sldId id="261" r:id="rId23"/>
    <p:sldId id="258" r:id="rId24"/>
    <p:sldId id="283" r:id="rId25"/>
    <p:sldId id="266" r:id="rId26"/>
    <p:sldId id="284"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49" autoAdjust="0"/>
    <p:restoredTop sz="94660"/>
  </p:normalViewPr>
  <p:slideViewPr>
    <p:cSldViewPr snapToGrid="0">
      <p:cViewPr varScale="1">
        <p:scale>
          <a:sx n="68" d="100"/>
          <a:sy n="68" d="100"/>
        </p:scale>
        <p:origin x="69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44CDAE-F1E8-4303-9203-0C40D5D67690}" type="datetimeFigureOut">
              <a:rPr lang="en-US" smtClean="0"/>
              <a:t>11/16/2023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A7BD19-A225-4BC7-80B2-1293338C0717}" type="slidenum">
              <a:rPr lang="en-US" smtClean="0"/>
              <a:t>‹#›</a:t>
            </a:fld>
            <a:endParaRPr lang="en-US"/>
          </a:p>
        </p:txBody>
      </p:sp>
    </p:spTree>
    <p:extLst>
      <p:ext uri="{BB962C8B-B14F-4D97-AF65-F5344CB8AC3E}">
        <p14:creationId xmlns:p14="http://schemas.microsoft.com/office/powerpoint/2010/main" val="33687295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11/16/2023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11/16/2023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11/16/2023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11/16/2023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11/16/2023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11/16/2023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11/16/2023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11/16/2023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11/16/2023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11/16/2023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11/16/2023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11/16/2023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5358173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11/16/2023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5659738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11/16/2023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1819463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11/16/2023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506817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11/16/2023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027058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11/16/2023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8463137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11/16/2023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8611858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11/16/2023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418613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11/16/2023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1719104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11/16/2023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4647516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11/16/2023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4145534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9Slide.vn - 2019">
            <a:extLst>
              <a:ext uri="{FF2B5EF4-FFF2-40B4-BE49-F238E27FC236}">
                <a16:creationId xmlns:a16="http://schemas.microsoft.com/office/drawing/2014/main" id="{21954FF4-C739-45B5-BDD8-895274B8F6B6}"/>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11/16/2023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9Slide.vn - 2019">
            <a:extLst>
              <a:ext uri="{FF2B5EF4-FFF2-40B4-BE49-F238E27FC236}">
                <a16:creationId xmlns:a16="http://schemas.microsoft.com/office/drawing/2014/main" id="{C96CBB2E-F0D5-4038-96EF-B5A19FF263D0}"/>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11/16/2023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330837612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hoat-dong-trai-nghiem-4/1/409/30/" TargetMode="External"/><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media" Target="../media/media1.mp4"/><Relationship Id="rId2" Type="http://schemas.openxmlformats.org/officeDocument/2006/relationships/video" Target="NULL" TargetMode="External"/><Relationship Id="rId1" Type="http://schemas.openxmlformats.org/officeDocument/2006/relationships/tags" Target="../tags/tag1.xml"/><Relationship Id="rId6" Type="http://schemas.openxmlformats.org/officeDocument/2006/relationships/image" Target="../media/image7.png"/><Relationship Id="rId5" Type="http://schemas.openxmlformats.org/officeDocument/2006/relationships/image" Target="../media/image6.jpg"/><Relationship Id="rId4"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slideLayout" Target="../slideLayouts/slideLayout18.xml"/><Relationship Id="rId1" Type="http://schemas.openxmlformats.org/officeDocument/2006/relationships/tags" Target="../tags/tag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hyperlink" Target="https://hoc10.vn/doc-sach/hoat-dong-trai-nghiem-4/1/409/30/" TargetMode="External"/><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0.jp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sv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0.jp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sv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0.jpg"/><Relationship Id="rId1" Type="http://schemas.openxmlformats.org/officeDocument/2006/relationships/slideLayout" Target="../slideLayouts/slideLayout7.xml"/><Relationship Id="rId4" Type="http://schemas.openxmlformats.org/officeDocument/2006/relationships/image" Target="../media/image25.sv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0.jpg"/><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svg"/></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12" Type="http://schemas.openxmlformats.org/officeDocument/2006/relationships/image" Target="../media/image38.svg"/><Relationship Id="rId2" Type="http://schemas.openxmlformats.org/officeDocument/2006/relationships/image" Target="../media/image10.jpg"/><Relationship Id="rId1" Type="http://schemas.openxmlformats.org/officeDocument/2006/relationships/slideLayout" Target="../slideLayouts/slideLayout7.xml"/><Relationship Id="rId6" Type="http://schemas.openxmlformats.org/officeDocument/2006/relationships/image" Target="../media/image32.sv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30.svg"/><Relationship Id="rId9" Type="http://schemas.openxmlformats.org/officeDocument/2006/relationships/image" Target="../media/image35.png"/></Relationships>
</file>

<file path=ppt/slides/_rels/slide15.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10.jpg"/><Relationship Id="rId1" Type="http://schemas.openxmlformats.org/officeDocument/2006/relationships/slideLayout" Target="../slideLayouts/slideLayout7.xml"/><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40.svg"/><Relationship Id="rId9" Type="http://schemas.openxmlformats.org/officeDocument/2006/relationships/image" Target="../media/image45.png"/></Relationships>
</file>

<file path=ppt/slides/_rels/slide1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51.sv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10.jpg"/><Relationship Id="rId1" Type="http://schemas.openxmlformats.org/officeDocument/2006/relationships/slideLayout" Target="../slideLayouts/slideLayout7.xml"/><Relationship Id="rId6" Type="http://schemas.openxmlformats.org/officeDocument/2006/relationships/image" Target="../media/image49.svg"/><Relationship Id="rId11" Type="http://schemas.openxmlformats.org/officeDocument/2006/relationships/image" Target="../media/image54.svg"/><Relationship Id="rId5" Type="http://schemas.openxmlformats.org/officeDocument/2006/relationships/image" Target="../media/image48.png"/><Relationship Id="rId10" Type="http://schemas.openxmlformats.org/officeDocument/2006/relationships/image" Target="../media/image53.png"/><Relationship Id="rId4" Type="http://schemas.openxmlformats.org/officeDocument/2006/relationships/image" Target="../media/image47.svg"/><Relationship Id="rId9" Type="http://schemas.openxmlformats.org/officeDocument/2006/relationships/image" Target="../media/image52.png"/></Relationships>
</file>

<file path=ppt/slides/_rels/slide18.xml.rels><?xml version="1.0" encoding="UTF-8" standalone="yes"?>
<Relationships xmlns="http://schemas.openxmlformats.org/package/2006/relationships"><Relationship Id="rId3" Type="http://schemas.openxmlformats.org/officeDocument/2006/relationships/hyperlink" Target="https://hoc10.vn/doc-sach/hoat-dong-trai-nghiem-4/1/409/32/" TargetMode="External"/><Relationship Id="rId2" Type="http://schemas.openxmlformats.org/officeDocument/2006/relationships/image" Target="../media/image55.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6.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s://hoc10.vn/doc-sach/hoat-dong-trai-nghiem-4/1/409/32/" TargetMode="External"/><Relationship Id="rId2" Type="http://schemas.openxmlformats.org/officeDocument/2006/relationships/image" Target="../media/image59.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jpg"/><Relationship Id="rId1" Type="http://schemas.openxmlformats.org/officeDocument/2006/relationships/slideLayout" Target="../slideLayouts/slideLayout2.xml"/><Relationship Id="rId4" Type="http://schemas.openxmlformats.org/officeDocument/2006/relationships/image" Target="../media/image62.svg"/></Relationships>
</file>

<file path=ppt/slides/_rels/slide2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slideLayout" Target="../slideLayouts/slideLayout12.xml"/><Relationship Id="rId1" Type="http://schemas.openxmlformats.org/officeDocument/2006/relationships/tags" Target="../tags/tag3.xml"/><Relationship Id="rId5" Type="http://schemas.openxmlformats.org/officeDocument/2006/relationships/image" Target="../media/image64.svg"/><Relationship Id="rId4" Type="http://schemas.openxmlformats.org/officeDocument/2006/relationships/image" Target="../media/image63.png"/></Relationships>
</file>

<file path=ppt/slides/_rels/slide24.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67.png"/><Relationship Id="rId2" Type="http://schemas.openxmlformats.org/officeDocument/2006/relationships/slideLayout" Target="../slideLayouts/slideLayout18.xml"/><Relationship Id="rId1" Type="http://schemas.openxmlformats.org/officeDocument/2006/relationships/tags" Target="../tags/tag4.xml"/><Relationship Id="rId6" Type="http://schemas.microsoft.com/office/2007/relationships/hdphoto" Target="../media/hdphoto1.wdp"/><Relationship Id="rId5" Type="http://schemas.openxmlformats.org/officeDocument/2006/relationships/image" Target="../media/image66.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8220330-4AC0-65D8-0707-6B31E28B2212}"/>
              </a:ext>
            </a:extLst>
          </p:cNvPr>
          <p:cNvSpPr txBox="1">
            <a:spLocks/>
          </p:cNvSpPr>
          <p:nvPr/>
        </p:nvSpPr>
        <p:spPr>
          <a:xfrm>
            <a:off x="9063429" y="3094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HĐTN </a:t>
            </a:r>
            <a:r>
              <a:rPr lang="vi-VN" sz="3600" dirty="0">
                <a:solidFill>
                  <a:schemeClr val="bg1"/>
                </a:solidFill>
                <a:effectLst>
                  <a:outerShdw blurRad="38100" dist="38100" dir="2700000" algn="tl">
                    <a:srgbClr val="000000">
                      <a:alpha val="43137"/>
                    </a:srgbClr>
                  </a:outerShdw>
                </a:effectLst>
                <a:latin typeface="UTM Avo" panose="02040603050506020204" pitchFamily="18" charset="0"/>
              </a:rPr>
              <a:t>4</a:t>
            </a:r>
            <a:endParaRPr lang="en-US" sz="3600" dirty="0">
              <a:solidFill>
                <a:schemeClr val="bg1"/>
              </a:solidFill>
              <a:effectLst>
                <a:outerShdw blurRad="38100" dist="38100" dir="2700000" algn="tl">
                  <a:srgbClr val="000000">
                    <a:alpha val="43137"/>
                  </a:srgbClr>
                </a:outerShdw>
              </a:effectLst>
              <a:latin typeface="UTM Avo" panose="02040603050506020204" pitchFamily="18" charset="0"/>
            </a:endParaRPr>
          </a:p>
        </p:txBody>
      </p:sp>
      <p:sp>
        <p:nvSpPr>
          <p:cNvPr id="2" name="Title 1">
            <a:extLst>
              <a:ext uri="{FF2B5EF4-FFF2-40B4-BE49-F238E27FC236}">
                <a16:creationId xmlns:a16="http://schemas.microsoft.com/office/drawing/2014/main" id="{12207CE0-D240-AEE1-9B42-58E3C73DDA4F}"/>
              </a:ext>
            </a:extLst>
          </p:cNvPr>
          <p:cNvSpPr txBox="1">
            <a:spLocks/>
          </p:cNvSpPr>
          <p:nvPr/>
        </p:nvSpPr>
        <p:spPr>
          <a:xfrm>
            <a:off x="0" y="2375113"/>
            <a:ext cx="12037255" cy="165576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đề</a:t>
            </a:r>
            <a:r>
              <a:rPr lang="en-US" sz="5200" b="1" dirty="0">
                <a:solidFill>
                  <a:srgbClr val="002060"/>
                </a:solidFill>
                <a:latin typeface="UTM Avo" panose="02040603050506020204" pitchFamily="18" charset="0"/>
              </a:rPr>
              <a:t> 3: </a:t>
            </a:r>
          </a:p>
          <a:p>
            <a:pPr>
              <a:lnSpc>
                <a:spcPct val="100000"/>
              </a:lnSpc>
              <a:spcBef>
                <a:spcPts val="600"/>
              </a:spcBef>
            </a:pPr>
            <a:r>
              <a:rPr lang="en-US" sz="5200" b="1" dirty="0" err="1">
                <a:solidFill>
                  <a:srgbClr val="002060"/>
                </a:solidFill>
                <a:latin typeface="UTM Avo" panose="02040603050506020204" pitchFamily="18" charset="0"/>
              </a:rPr>
              <a:t>Làm</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việc</a:t>
            </a:r>
            <a:r>
              <a:rPr lang="en-US" sz="5200" b="1" dirty="0">
                <a:solidFill>
                  <a:srgbClr val="002060"/>
                </a:solidFill>
                <a:latin typeface="UTM Avo" panose="02040603050506020204" pitchFamily="18" charset="0"/>
              </a:rPr>
              <a:t> khoa </a:t>
            </a:r>
            <a:r>
              <a:rPr lang="en-US" sz="5200" b="1" dirty="0" err="1">
                <a:solidFill>
                  <a:srgbClr val="002060"/>
                </a:solidFill>
                <a:latin typeface="UTM Avo" panose="02040603050506020204" pitchFamily="18" charset="0"/>
              </a:rPr>
              <a:t>học</a:t>
            </a:r>
            <a:endParaRPr lang="en-US" sz="5200" b="1" dirty="0">
              <a:solidFill>
                <a:srgbClr val="002060"/>
              </a:solidFill>
              <a:latin typeface="UTM Avo" panose="02040603050506020204" pitchFamily="18" charset="0"/>
            </a:endParaRPr>
          </a:p>
        </p:txBody>
      </p:sp>
      <p:sp>
        <p:nvSpPr>
          <p:cNvPr id="3" name="Subtitle 2">
            <a:extLst>
              <a:ext uri="{FF2B5EF4-FFF2-40B4-BE49-F238E27FC236}">
                <a16:creationId xmlns:a16="http://schemas.microsoft.com/office/drawing/2014/main" id="{34F0E1CA-B1C6-19C1-FBA0-56B900220BBA}"/>
              </a:ext>
            </a:extLst>
          </p:cNvPr>
          <p:cNvSpPr txBox="1">
            <a:spLocks/>
          </p:cNvSpPr>
          <p:nvPr/>
        </p:nvSpPr>
        <p:spPr>
          <a:xfrm>
            <a:off x="1523999" y="405799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dirty="0">
                <a:solidFill>
                  <a:srgbClr val="FF0000"/>
                </a:solidFill>
                <a:latin typeface="UTM Avo" panose="02040603050506020204" pitchFamily="18" charset="0"/>
              </a:rPr>
              <a:t> 10</a:t>
            </a:r>
          </a:p>
        </p:txBody>
      </p:sp>
    </p:spTree>
    <p:extLst>
      <p:ext uri="{BB962C8B-B14F-4D97-AF65-F5344CB8AC3E}">
        <p14:creationId xmlns:p14="http://schemas.microsoft.com/office/powerpoint/2010/main" val="3011046548"/>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0AEE6B5F-620C-4B3E-A475-43A16F140552}"/>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227535975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EC20B51-0457-4BE4-AF33-34896A5B4E2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9144" t="20461" r="8235" b="1880"/>
          <a:stretch/>
        </p:blipFill>
        <p:spPr>
          <a:xfrm>
            <a:off x="5704396" y="1438911"/>
            <a:ext cx="6222781" cy="5177789"/>
          </a:xfrm>
          <a:prstGeom prst="rect">
            <a:avLst/>
          </a:prstGeom>
        </p:spPr>
      </p:pic>
      <p:sp>
        <p:nvSpPr>
          <p:cNvPr id="9" name="TextBox 8">
            <a:extLst>
              <a:ext uri="{FF2B5EF4-FFF2-40B4-BE49-F238E27FC236}">
                <a16:creationId xmlns:a16="http://schemas.microsoft.com/office/drawing/2014/main" id="{D4D8E2DC-647C-9319-D22C-4AEA2847542F}"/>
              </a:ext>
            </a:extLst>
          </p:cNvPr>
          <p:cNvSpPr txBox="1"/>
          <p:nvPr/>
        </p:nvSpPr>
        <p:spPr>
          <a:xfrm>
            <a:off x="-82550" y="2749886"/>
            <a:ext cx="6096000" cy="574388"/>
          </a:xfrm>
          <a:prstGeom prst="rect">
            <a:avLst/>
          </a:prstGeom>
          <a:noFill/>
        </p:spPr>
        <p:txBody>
          <a:bodyPr wrap="square">
            <a:spAutoFit/>
          </a:bodyPr>
          <a:lstStyle/>
          <a:p>
            <a:pPr algn="ctr">
              <a:lnSpc>
                <a:spcPct val="150000"/>
              </a:lnSpc>
            </a:pPr>
            <a:r>
              <a:rPr lang="en-US" sz="2400" b="1" dirty="0" err="1">
                <a:solidFill>
                  <a:srgbClr val="C00000"/>
                </a:solidFill>
                <a:latin typeface="UTM Avo" panose="02040603050506020204" pitchFamily="18" charset="0"/>
                <a:cs typeface="Arial" panose="020B0604020202020204" pitchFamily="34" charset="0"/>
              </a:rPr>
              <a:t>Câu</a:t>
            </a:r>
            <a:r>
              <a:rPr lang="en-US" sz="2400" b="1" dirty="0">
                <a:solidFill>
                  <a:srgbClr val="C00000"/>
                </a:solidFill>
                <a:latin typeface="UTM Avo" panose="02040603050506020204" pitchFamily="18" charset="0"/>
                <a:cs typeface="Arial" panose="020B0604020202020204" pitchFamily="34" charset="0"/>
              </a:rPr>
              <a:t> </a:t>
            </a:r>
            <a:r>
              <a:rPr lang="en-US" sz="2400" b="1" dirty="0" err="1">
                <a:solidFill>
                  <a:srgbClr val="C00000"/>
                </a:solidFill>
                <a:latin typeface="UTM Avo" panose="02040603050506020204" pitchFamily="18" charset="0"/>
                <a:cs typeface="Arial" panose="020B0604020202020204" pitchFamily="34" charset="0"/>
              </a:rPr>
              <a:t>chuyện</a:t>
            </a:r>
            <a:r>
              <a:rPr lang="en-US" sz="2400" b="1" dirty="0">
                <a:solidFill>
                  <a:srgbClr val="C00000"/>
                </a:solidFill>
                <a:latin typeface="UTM Avo" panose="02040603050506020204" pitchFamily="18" charset="0"/>
                <a:cs typeface="Arial" panose="020B0604020202020204" pitchFamily="34" charset="0"/>
              </a:rPr>
              <a:t> </a:t>
            </a:r>
            <a:r>
              <a:rPr lang="en-US" sz="2400" b="1" dirty="0" err="1">
                <a:solidFill>
                  <a:srgbClr val="C00000"/>
                </a:solidFill>
                <a:latin typeface="UTM Avo" panose="02040603050506020204" pitchFamily="18" charset="0"/>
                <a:cs typeface="Arial" panose="020B0604020202020204" pitchFamily="34" charset="0"/>
              </a:rPr>
              <a:t>về</a:t>
            </a:r>
            <a:r>
              <a:rPr lang="en-US" sz="2400" b="1" dirty="0">
                <a:solidFill>
                  <a:srgbClr val="C00000"/>
                </a:solidFill>
                <a:latin typeface="UTM Avo" panose="02040603050506020204" pitchFamily="18" charset="0"/>
                <a:cs typeface="Arial" panose="020B0604020202020204" pitchFamily="34" charset="0"/>
              </a:rPr>
              <a:t> </a:t>
            </a:r>
            <a:r>
              <a:rPr lang="en-US" sz="2400" b="1" dirty="0" err="1">
                <a:solidFill>
                  <a:srgbClr val="C00000"/>
                </a:solidFill>
                <a:latin typeface="UTM Avo" panose="02040603050506020204" pitchFamily="18" charset="0"/>
                <a:cs typeface="Arial" panose="020B0604020202020204" pitchFamily="34" charset="0"/>
              </a:rPr>
              <a:t>ngày</a:t>
            </a:r>
            <a:r>
              <a:rPr lang="en-US" sz="2400" b="1" dirty="0">
                <a:solidFill>
                  <a:srgbClr val="C00000"/>
                </a:solidFill>
                <a:latin typeface="UTM Avo" panose="02040603050506020204" pitchFamily="18" charset="0"/>
                <a:cs typeface="Arial" panose="020B0604020202020204" pitchFamily="34" charset="0"/>
              </a:rPr>
              <a:t> </a:t>
            </a:r>
            <a:r>
              <a:rPr lang="en-US" sz="2400" b="1" dirty="0" err="1">
                <a:solidFill>
                  <a:srgbClr val="C00000"/>
                </a:solidFill>
                <a:latin typeface="UTM Avo" panose="02040603050506020204" pitchFamily="18" charset="0"/>
                <a:cs typeface="Arial" panose="020B0604020202020204" pitchFamily="34" charset="0"/>
              </a:rPr>
              <a:t>hôm</a:t>
            </a:r>
            <a:r>
              <a:rPr lang="en-US" sz="2400" b="1" dirty="0">
                <a:solidFill>
                  <a:srgbClr val="C00000"/>
                </a:solidFill>
                <a:latin typeface="UTM Avo" panose="02040603050506020204" pitchFamily="18" charset="0"/>
                <a:cs typeface="Arial" panose="020B0604020202020204" pitchFamily="34" charset="0"/>
              </a:rPr>
              <a:t> qua</a:t>
            </a:r>
          </a:p>
        </p:txBody>
      </p:sp>
      <p:sp>
        <p:nvSpPr>
          <p:cNvPr id="11" name="TextBox 10">
            <a:extLst>
              <a:ext uri="{FF2B5EF4-FFF2-40B4-BE49-F238E27FC236}">
                <a16:creationId xmlns:a16="http://schemas.microsoft.com/office/drawing/2014/main" id="{0B2A394A-5090-8696-844F-0ED4D8580272}"/>
              </a:ext>
            </a:extLst>
          </p:cNvPr>
          <p:cNvSpPr txBox="1"/>
          <p:nvPr/>
        </p:nvSpPr>
        <p:spPr>
          <a:xfrm>
            <a:off x="139700" y="3413174"/>
            <a:ext cx="6223000" cy="864532"/>
          </a:xfrm>
          <a:prstGeom prst="rect">
            <a:avLst/>
          </a:prstGeom>
          <a:noFill/>
        </p:spPr>
        <p:txBody>
          <a:bodyPr wrap="square">
            <a:spAutoFit/>
          </a:bodyPr>
          <a:lstStyle/>
          <a:p>
            <a:pPr marL="342900" indent="-342900">
              <a:lnSpc>
                <a:spcPct val="150000"/>
              </a:lnSpc>
              <a:buFont typeface="Arial" panose="020B0604020202020204" pitchFamily="34" charset="0"/>
              <a:buChar char="•"/>
            </a:pPr>
            <a:r>
              <a:rPr lang="en-US" sz="1800" dirty="0" err="1">
                <a:solidFill>
                  <a:srgbClr val="000000"/>
                </a:solidFill>
                <a:latin typeface="UTM Avo" panose="02040603050506020204" pitchFamily="18" charset="0"/>
                <a:ea typeface="Calibri" panose="020F0502020204030204" pitchFamily="34" charset="0"/>
                <a:cs typeface="Arial" panose="020B0604020202020204" pitchFamily="34" charset="0"/>
              </a:rPr>
              <a:t>Trình</a:t>
            </a:r>
            <a:r>
              <a:rPr lang="en-US" sz="18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1800" dirty="0" err="1">
                <a:solidFill>
                  <a:srgbClr val="000000"/>
                </a:solidFill>
                <a:latin typeface="UTM Avo" panose="02040603050506020204" pitchFamily="18" charset="0"/>
                <a:ea typeface="Calibri" panose="020F0502020204030204" pitchFamily="34" charset="0"/>
                <a:cs typeface="Arial" panose="020B0604020202020204" pitchFamily="34" charset="0"/>
              </a:rPr>
              <a:t>bày</a:t>
            </a:r>
            <a:r>
              <a:rPr lang="en-US" sz="18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1800" dirty="0" err="1">
                <a:solidFill>
                  <a:srgbClr val="000000"/>
                </a:solidFill>
                <a:latin typeface="UTM Avo" panose="02040603050506020204" pitchFamily="18" charset="0"/>
                <a:ea typeface="Calibri" panose="020F0502020204030204" pitchFamily="34" charset="0"/>
                <a:cs typeface="Arial" panose="020B0604020202020204" pitchFamily="34" charset="0"/>
              </a:rPr>
              <a:t>tiểu</a:t>
            </a:r>
            <a:r>
              <a:rPr lang="en-US" sz="18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1800" dirty="0" err="1">
                <a:solidFill>
                  <a:srgbClr val="000000"/>
                </a:solidFill>
                <a:latin typeface="UTM Avo" panose="02040603050506020204" pitchFamily="18" charset="0"/>
                <a:ea typeface="Calibri" panose="020F0502020204030204" pitchFamily="34" charset="0"/>
                <a:cs typeface="Arial" panose="020B0604020202020204" pitchFamily="34" charset="0"/>
              </a:rPr>
              <a:t>phẩm</a:t>
            </a:r>
            <a:r>
              <a:rPr lang="en-US" sz="18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1800" i="1" dirty="0" err="1">
                <a:solidFill>
                  <a:srgbClr val="000000"/>
                </a:solidFill>
                <a:latin typeface="UTM Avo" panose="02040603050506020204" pitchFamily="18" charset="0"/>
                <a:ea typeface="Calibri" panose="020F0502020204030204" pitchFamily="34" charset="0"/>
                <a:cs typeface="Arial" panose="020B0604020202020204" pitchFamily="34" charset="0"/>
              </a:rPr>
              <a:t>Ngày</a:t>
            </a:r>
            <a:r>
              <a:rPr lang="en-US" sz="1800" i="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1800" i="1" dirty="0" err="1">
                <a:solidFill>
                  <a:srgbClr val="000000"/>
                </a:solidFill>
                <a:latin typeface="UTM Avo" panose="02040603050506020204" pitchFamily="18" charset="0"/>
                <a:ea typeface="Calibri" panose="020F0502020204030204" pitchFamily="34" charset="0"/>
                <a:cs typeface="Arial" panose="020B0604020202020204" pitchFamily="34" charset="0"/>
              </a:rPr>
              <a:t>hôm</a:t>
            </a:r>
            <a:r>
              <a:rPr lang="en-US" sz="1800" i="1" dirty="0">
                <a:solidFill>
                  <a:srgbClr val="000000"/>
                </a:solidFill>
                <a:latin typeface="UTM Avo" panose="02040603050506020204" pitchFamily="18" charset="0"/>
                <a:ea typeface="Calibri" panose="020F0502020204030204" pitchFamily="34" charset="0"/>
                <a:cs typeface="Arial" panose="020B0604020202020204" pitchFamily="34" charset="0"/>
              </a:rPr>
              <a:t> qua </a:t>
            </a:r>
            <a:r>
              <a:rPr lang="en-US" sz="1800" i="1" dirty="0" err="1">
                <a:solidFill>
                  <a:srgbClr val="000000"/>
                </a:solidFill>
                <a:latin typeface="UTM Avo" panose="02040603050506020204" pitchFamily="18" charset="0"/>
                <a:ea typeface="Calibri" panose="020F0502020204030204" pitchFamily="34" charset="0"/>
                <a:cs typeface="Arial" panose="020B0604020202020204" pitchFamily="34" charset="0"/>
              </a:rPr>
              <a:t>của</a:t>
            </a:r>
            <a:r>
              <a:rPr lang="en-US" sz="1800" i="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1800" i="1" dirty="0" err="1">
                <a:solidFill>
                  <a:srgbClr val="000000"/>
                </a:solidFill>
                <a:latin typeface="UTM Avo" panose="02040603050506020204" pitchFamily="18" charset="0"/>
                <a:ea typeface="Calibri" panose="020F0502020204030204" pitchFamily="34" charset="0"/>
                <a:cs typeface="Arial" panose="020B0604020202020204" pitchFamily="34" charset="0"/>
              </a:rPr>
              <a:t>em</a:t>
            </a:r>
            <a:r>
              <a:rPr lang="vi-VN" sz="1800" i="1" dirty="0">
                <a:solidFill>
                  <a:srgbClr val="000000"/>
                </a:solidFill>
                <a:latin typeface="UTM Avo" panose="02040603050506020204" pitchFamily="18" charset="0"/>
                <a:ea typeface="Calibri" panose="020F0502020204030204" pitchFamily="34" charset="0"/>
                <a:cs typeface="Arial" panose="020B0604020202020204" pitchFamily="34" charset="0"/>
              </a:rPr>
              <a:t>.</a:t>
            </a:r>
            <a:endParaRPr lang="en-US" sz="1800" i="1" dirty="0">
              <a:solidFill>
                <a:srgbClr val="000000"/>
              </a:solidFill>
              <a:latin typeface="UTM Avo" panose="02040603050506020204" pitchFamily="18" charset="0"/>
              <a:ea typeface="Calibri" panose="020F0502020204030204" pitchFamily="34" charset="0"/>
              <a:cs typeface="Arial" panose="020B0604020202020204" pitchFamily="34" charset="0"/>
            </a:endParaRPr>
          </a:p>
          <a:p>
            <a:pPr marL="342900" indent="-342900">
              <a:lnSpc>
                <a:spcPct val="150000"/>
              </a:lnSpc>
              <a:buFont typeface="Arial" panose="020B0604020202020204" pitchFamily="34" charset="0"/>
              <a:buChar char="•"/>
            </a:pPr>
            <a:r>
              <a:rPr lang="en-US" sz="1800" dirty="0">
                <a:solidFill>
                  <a:srgbClr val="000000"/>
                </a:solidFill>
                <a:latin typeface="UTM Avo" panose="02040603050506020204" pitchFamily="18" charset="0"/>
                <a:ea typeface="Calibri" panose="020F0502020204030204" pitchFamily="34" charset="0"/>
                <a:cs typeface="Arial" panose="020B0604020202020204" pitchFamily="34" charset="0"/>
              </a:rPr>
              <a:t>Chia </a:t>
            </a:r>
            <a:r>
              <a:rPr lang="en-US" sz="1800" dirty="0" err="1">
                <a:solidFill>
                  <a:srgbClr val="000000"/>
                </a:solidFill>
                <a:latin typeface="UTM Avo" panose="02040603050506020204" pitchFamily="18" charset="0"/>
                <a:ea typeface="Calibri" panose="020F0502020204030204" pitchFamily="34" charset="0"/>
                <a:cs typeface="Arial" panose="020B0604020202020204" pitchFamily="34" charset="0"/>
              </a:rPr>
              <a:t>sẻ</a:t>
            </a:r>
            <a:r>
              <a:rPr lang="en-US" sz="18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1800" dirty="0" err="1">
                <a:solidFill>
                  <a:srgbClr val="000000"/>
                </a:solidFill>
                <a:latin typeface="UTM Avo" panose="02040603050506020204" pitchFamily="18" charset="0"/>
                <a:ea typeface="Calibri" panose="020F0502020204030204" pitchFamily="34" charset="0"/>
                <a:cs typeface="Arial" panose="020B0604020202020204" pitchFamily="34" charset="0"/>
              </a:rPr>
              <a:t>bài</a:t>
            </a:r>
            <a:r>
              <a:rPr lang="en-US" sz="18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1800" dirty="0" err="1">
                <a:solidFill>
                  <a:srgbClr val="000000"/>
                </a:solidFill>
                <a:latin typeface="UTM Avo" panose="02040603050506020204" pitchFamily="18" charset="0"/>
                <a:ea typeface="Calibri" panose="020F0502020204030204" pitchFamily="34" charset="0"/>
                <a:cs typeface="Arial" panose="020B0604020202020204" pitchFamily="34" charset="0"/>
              </a:rPr>
              <a:t>học</a:t>
            </a:r>
            <a:r>
              <a:rPr lang="en-US" sz="18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1800" dirty="0" err="1">
                <a:solidFill>
                  <a:srgbClr val="000000"/>
                </a:solidFill>
                <a:latin typeface="UTM Avo" panose="02040603050506020204" pitchFamily="18" charset="0"/>
                <a:ea typeface="Calibri" panose="020F0502020204030204" pitchFamily="34" charset="0"/>
                <a:cs typeface="Arial" panose="020B0604020202020204" pitchFamily="34" charset="0"/>
              </a:rPr>
              <a:t>em</a:t>
            </a:r>
            <a:r>
              <a:rPr lang="en-US" sz="18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1800" dirty="0" err="1">
                <a:solidFill>
                  <a:srgbClr val="000000"/>
                </a:solidFill>
                <a:latin typeface="UTM Avo" panose="02040603050506020204" pitchFamily="18" charset="0"/>
                <a:ea typeface="Calibri" panose="020F0502020204030204" pitchFamily="34" charset="0"/>
                <a:cs typeface="Arial" panose="020B0604020202020204" pitchFamily="34" charset="0"/>
              </a:rPr>
              <a:t>rút</a:t>
            </a:r>
            <a:r>
              <a:rPr lang="en-US" sz="18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1800" dirty="0" err="1">
                <a:solidFill>
                  <a:srgbClr val="000000"/>
                </a:solidFill>
                <a:latin typeface="UTM Avo" panose="02040603050506020204" pitchFamily="18" charset="0"/>
                <a:ea typeface="Calibri" panose="020F0502020204030204" pitchFamily="34" charset="0"/>
                <a:cs typeface="Arial" panose="020B0604020202020204" pitchFamily="34" charset="0"/>
              </a:rPr>
              <a:t>ra</a:t>
            </a:r>
            <a:r>
              <a:rPr lang="en-US" sz="18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1800" dirty="0" err="1">
                <a:solidFill>
                  <a:srgbClr val="000000"/>
                </a:solidFill>
                <a:latin typeface="UTM Avo" panose="02040603050506020204" pitchFamily="18" charset="0"/>
                <a:ea typeface="Calibri" panose="020F0502020204030204" pitchFamily="34" charset="0"/>
                <a:cs typeface="Arial" panose="020B0604020202020204" pitchFamily="34" charset="0"/>
              </a:rPr>
              <a:t>được</a:t>
            </a:r>
            <a:r>
              <a:rPr lang="en-US" sz="18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1800" dirty="0" err="1">
                <a:solidFill>
                  <a:srgbClr val="000000"/>
                </a:solidFill>
                <a:latin typeface="UTM Avo" panose="02040603050506020204" pitchFamily="18" charset="0"/>
                <a:ea typeface="Calibri" panose="020F0502020204030204" pitchFamily="34" charset="0"/>
                <a:cs typeface="Arial" panose="020B0604020202020204" pitchFamily="34" charset="0"/>
              </a:rPr>
              <a:t>từ</a:t>
            </a:r>
            <a:r>
              <a:rPr lang="en-US" sz="18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1800" dirty="0" err="1">
                <a:solidFill>
                  <a:srgbClr val="000000"/>
                </a:solidFill>
                <a:latin typeface="UTM Avo" panose="02040603050506020204" pitchFamily="18" charset="0"/>
                <a:ea typeface="Calibri" panose="020F0502020204030204" pitchFamily="34" charset="0"/>
                <a:cs typeface="Arial" panose="020B0604020202020204" pitchFamily="34" charset="0"/>
              </a:rPr>
              <a:t>tiểu</a:t>
            </a:r>
            <a:r>
              <a:rPr lang="en-US" sz="18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1800" dirty="0" err="1">
                <a:solidFill>
                  <a:srgbClr val="000000"/>
                </a:solidFill>
                <a:latin typeface="UTM Avo" panose="02040603050506020204" pitchFamily="18" charset="0"/>
                <a:ea typeface="Calibri" panose="020F0502020204030204" pitchFamily="34" charset="0"/>
                <a:cs typeface="Arial" panose="020B0604020202020204" pitchFamily="34" charset="0"/>
              </a:rPr>
              <a:t>phẩm</a:t>
            </a:r>
            <a:r>
              <a:rPr lang="en-US" sz="1800" dirty="0">
                <a:solidFill>
                  <a:srgbClr val="000000"/>
                </a:solidFill>
                <a:latin typeface="UTM Avo" panose="02040603050506020204" pitchFamily="18" charset="0"/>
                <a:ea typeface="Calibri" panose="020F0502020204030204" pitchFamily="34" charset="0"/>
                <a:cs typeface="Arial" panose="020B0604020202020204" pitchFamily="34" charset="0"/>
              </a:rPr>
              <a:t>.</a:t>
            </a:r>
            <a:r>
              <a:rPr lang="vi-VN" sz="1800" dirty="0">
                <a:solidFill>
                  <a:srgbClr val="000000"/>
                </a:solidFill>
                <a:latin typeface="UTM Avo" panose="02040603050506020204" pitchFamily="18" charset="0"/>
                <a:ea typeface="Calibri" panose="020F0502020204030204" pitchFamily="34" charset="0"/>
                <a:cs typeface="Arial" panose="020B0604020202020204" pitchFamily="34" charset="0"/>
              </a:rPr>
              <a:t> </a:t>
            </a:r>
          </a:p>
        </p:txBody>
      </p:sp>
    </p:spTree>
    <p:extLst>
      <p:ext uri="{BB962C8B-B14F-4D97-AF65-F5344CB8AC3E}">
        <p14:creationId xmlns:p14="http://schemas.microsoft.com/office/powerpoint/2010/main" val="13081641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4" name="TextBox 23">
            <a:extLst>
              <a:ext uri="{FF2B5EF4-FFF2-40B4-BE49-F238E27FC236}">
                <a16:creationId xmlns:a16="http://schemas.microsoft.com/office/drawing/2014/main" id="{D7FB293A-2368-411A-8EFF-FE2101BEAF8A}"/>
              </a:ext>
            </a:extLst>
          </p:cNvPr>
          <p:cNvSpPr txBox="1"/>
          <p:nvPr/>
        </p:nvSpPr>
        <p:spPr>
          <a:xfrm>
            <a:off x="4521200" y="965254"/>
            <a:ext cx="3149600" cy="646331"/>
          </a:xfrm>
          <a:prstGeom prst="rect">
            <a:avLst/>
          </a:prstGeom>
          <a:noFill/>
        </p:spPr>
        <p:txBody>
          <a:bodyPr wrap="square" rtlCol="0">
            <a:spAutoFit/>
          </a:bodyPr>
          <a:lstStyle/>
          <a:p>
            <a:pPr algn="ctr"/>
            <a:r>
              <a:rPr lang="en-US" sz="3600" b="1" dirty="0">
                <a:solidFill>
                  <a:schemeClr val="accent2"/>
                </a:solidFill>
                <a:latin typeface="UTM Avo" panose="02040603050506020204" pitchFamily="18" charset="0"/>
                <a:cs typeface="Arial" panose="020B0604020202020204" pitchFamily="34" charset="0"/>
              </a:rPr>
              <a:t>KHỞI ĐỘNG</a:t>
            </a:r>
          </a:p>
        </p:txBody>
      </p:sp>
      <p:sp>
        <p:nvSpPr>
          <p:cNvPr id="26" name="Rectangle 25">
            <a:extLst>
              <a:ext uri="{FF2B5EF4-FFF2-40B4-BE49-F238E27FC236}">
                <a16:creationId xmlns:a16="http://schemas.microsoft.com/office/drawing/2014/main" id="{D0871F92-78CA-4176-94BD-0D686FAC7982}"/>
              </a:ext>
            </a:extLst>
          </p:cNvPr>
          <p:cNvSpPr/>
          <p:nvPr/>
        </p:nvSpPr>
        <p:spPr>
          <a:xfrm>
            <a:off x="7088198" y="2463209"/>
            <a:ext cx="4677027" cy="2236381"/>
          </a:xfrm>
          <a:prstGeom prst="rect">
            <a:avLst/>
          </a:prstGeom>
        </p:spPr>
        <p:txBody>
          <a:bodyPr wrap="square">
            <a:spAutoFit/>
          </a:bodyPr>
          <a:lstStyle/>
          <a:p>
            <a:pPr algn="ctr">
              <a:lnSpc>
                <a:spcPct val="150000"/>
              </a:lnSpc>
              <a:spcBef>
                <a:spcPts val="200"/>
              </a:spcBef>
              <a:spcAft>
                <a:spcPts val="200"/>
              </a:spcAft>
            </a:pPr>
            <a:r>
              <a:rPr lang="en-US" sz="2400" b="1">
                <a:latin typeface="UTM Avo" panose="02040603050506020204" pitchFamily="18" charset="0"/>
                <a:ea typeface="Calibri" panose="020F0502020204030204" pitchFamily="34" charset="0"/>
                <a:cs typeface="Arial" panose="020B0604020202020204" pitchFamily="34" charset="0"/>
              </a:rPr>
              <a:t>Các em nghe </a:t>
            </a:r>
            <a:r>
              <a:rPr lang="vi-VN" sz="2400" b="1">
                <a:latin typeface="UTM Avo" panose="02040603050506020204" pitchFamily="18" charset="0"/>
                <a:ea typeface="Calibri" panose="020F0502020204030204" pitchFamily="34" charset="0"/>
                <a:cs typeface="Arial" panose="020B0604020202020204" pitchFamily="34" charset="0"/>
              </a:rPr>
              <a:t>bài hát </a:t>
            </a:r>
            <a:r>
              <a:rPr lang="vi-VN" sz="2400" b="1" i="1">
                <a:latin typeface="UTM Avo" panose="02040603050506020204" pitchFamily="18" charset="0"/>
                <a:ea typeface="Calibri" panose="020F0502020204030204" pitchFamily="34" charset="0"/>
                <a:cs typeface="Arial" panose="020B0604020202020204" pitchFamily="34" charset="0"/>
              </a:rPr>
              <a:t>Bài ca buổi sáng</a:t>
            </a:r>
            <a:r>
              <a:rPr lang="en-US" sz="2400" b="1" i="1">
                <a:latin typeface="UTM Avo" panose="02040603050506020204" pitchFamily="18" charset="0"/>
                <a:ea typeface="Calibri" panose="020F0502020204030204" pitchFamily="34" charset="0"/>
                <a:cs typeface="Arial" panose="020B0604020202020204" pitchFamily="34" charset="0"/>
              </a:rPr>
              <a:t> </a:t>
            </a:r>
            <a:r>
              <a:rPr lang="en-US" sz="2400" b="1">
                <a:latin typeface="UTM Avo" panose="02040603050506020204" pitchFamily="18" charset="0"/>
                <a:ea typeface="Calibri" panose="020F0502020204030204" pitchFamily="34" charset="0"/>
                <a:cs typeface="Arial" panose="020B0604020202020204" pitchFamily="34" charset="0"/>
              </a:rPr>
              <a:t>và trả lời câu hỏi: </a:t>
            </a:r>
            <a:r>
              <a:rPr lang="en-US" sz="2400" b="1" i="1">
                <a:solidFill>
                  <a:srgbClr val="FF0000"/>
                </a:solidFill>
                <a:latin typeface="UTM Avo" panose="02040603050506020204" pitchFamily="18" charset="0"/>
                <a:ea typeface="Calibri" panose="020F0502020204030204" pitchFamily="34" charset="0"/>
                <a:cs typeface="Arial" panose="020B0604020202020204" pitchFamily="34" charset="0"/>
              </a:rPr>
              <a:t>“Bài hát đã gửi tới các em thông điệp gì?”</a:t>
            </a:r>
            <a:endParaRPr lang="en-US" sz="2400" b="1" i="1" dirty="0">
              <a:solidFill>
                <a:srgbClr val="FF0000"/>
              </a:solidFill>
              <a:latin typeface="UTM Avo" panose="02040603050506020204" pitchFamily="18" charset="0"/>
              <a:ea typeface="Calibri" panose="020F0502020204030204" pitchFamily="34" charset="0"/>
              <a:cs typeface="Arial" panose="020B0604020202020204" pitchFamily="34" charset="0"/>
            </a:endParaRPr>
          </a:p>
        </p:txBody>
      </p:sp>
      <p:pic>
        <p:nvPicPr>
          <p:cNvPr id="27" name="Bài hát buổi sáng VTV7">
            <a:hlinkClick r:id="" action="ppaction://media"/>
            <a:extLst>
              <a:ext uri="{FF2B5EF4-FFF2-40B4-BE49-F238E27FC236}">
                <a16:creationId xmlns:a16="http://schemas.microsoft.com/office/drawing/2014/main" id="{B2F1C07E-86CB-4AC3-89F0-9B4C23603FA0}"/>
              </a:ext>
            </a:extLst>
          </p:cNvPr>
          <p:cNvPicPr>
            <a:picLocks noChangeAspect="1"/>
          </p:cNvPicPr>
          <p:nvPr>
            <a:videoFile r:link="rId2"/>
            <p:extLst>
              <p:ext uri="{DAA4B4D4-6D71-4841-9C94-3DE7FCFB9230}">
                <p14:media xmlns:p14="http://schemas.microsoft.com/office/powerpoint/2010/main" r:embed="rId3">
                  <p14:trim st="618" end="4004"/>
                </p14:media>
              </p:ext>
            </p:extLst>
          </p:nvPr>
        </p:nvPicPr>
        <p:blipFill>
          <a:blip r:embed="rId6"/>
          <a:stretch>
            <a:fillRect/>
          </a:stretch>
        </p:blipFill>
        <p:spPr>
          <a:xfrm>
            <a:off x="532282" y="1934911"/>
            <a:ext cx="6328160" cy="3559590"/>
          </a:xfrm>
          <a:prstGeom prst="rect">
            <a:avLst/>
          </a:prstGeom>
        </p:spPr>
      </p:pic>
    </p:spTree>
    <p:custDataLst>
      <p:tags r:id="rId1"/>
    </p:custDataLst>
    <p:extLst>
      <p:ext uri="{BB962C8B-B14F-4D97-AF65-F5344CB8AC3E}">
        <p14:creationId xmlns:p14="http://schemas.microsoft.com/office/powerpoint/2010/main" val="34129939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1000"/>
                                        <p:tgtEl>
                                          <p:spTgt spid="26"/>
                                        </p:tgtEl>
                                      </p:cBhvr>
                                    </p:animEffect>
                                    <p:anim calcmode="lin" valueType="num">
                                      <p:cBhvr>
                                        <p:cTn id="13" dur="1000" fill="hold"/>
                                        <p:tgtEl>
                                          <p:spTgt spid="26"/>
                                        </p:tgtEl>
                                        <p:attrNameLst>
                                          <p:attrName>ppt_x</p:attrName>
                                        </p:attrNameLst>
                                      </p:cBhvr>
                                      <p:tavLst>
                                        <p:tav tm="0">
                                          <p:val>
                                            <p:strVal val="#ppt_x"/>
                                          </p:val>
                                        </p:tav>
                                        <p:tav tm="100000">
                                          <p:val>
                                            <p:strVal val="#ppt_x"/>
                                          </p:val>
                                        </p:tav>
                                      </p:tavLst>
                                    </p:anim>
                                    <p:anim calcmode="lin" valueType="num">
                                      <p:cBhvr>
                                        <p:cTn id="14" dur="1000" fill="hold"/>
                                        <p:tgtEl>
                                          <p:spTgt spid="26"/>
                                        </p:tgtEl>
                                        <p:attrNameLst>
                                          <p:attrName>ppt_y</p:attrName>
                                        </p:attrNameLst>
                                      </p:cBhvr>
                                      <p:tavLst>
                                        <p:tav tm="0">
                                          <p:val>
                                            <p:strVal val="#ppt_y+.1"/>
                                          </p:val>
                                        </p:tav>
                                        <p:tav tm="100000">
                                          <p:val>
                                            <p:strVal val="#ppt_y"/>
                                          </p:val>
                                        </p:tav>
                                      </p:tavLst>
                                    </p:anim>
                                  </p:childTnLst>
                                </p:cTn>
                              </p:par>
                              <p:par>
                                <p:cTn id="15" presetID="10" presetClass="entr" presetSubtype="0"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mediacall" presetSubtype="0" fill="hold" nodeType="clickEffect">
                                  <p:stCondLst>
                                    <p:cond delay="0"/>
                                  </p:stCondLst>
                                  <p:childTnLst>
                                    <p:cmd type="call" cmd="playFrom(0.0)">
                                      <p:cBhvr>
                                        <p:cTn id="21" dur="125039" fill="hold"/>
                                        <p:tgtEl>
                                          <p:spTgt spid="27"/>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22" fill="hold" display="0">
                  <p:stCondLst>
                    <p:cond delay="indefinite"/>
                  </p:stCondLst>
                </p:cTn>
                <p:tgtEl>
                  <p:spTgt spid="27"/>
                </p:tgtEl>
              </p:cMediaNode>
            </p:video>
          </p:childTnLst>
        </p:cTn>
      </p:par>
    </p:tnLst>
    <p:bldLst>
      <p:bldP spid="24" grpId="0"/>
      <p:bldP spid="26"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3592DEA-6EFC-4208-A30D-DE8669CB42F5}"/>
              </a:ext>
            </a:extLst>
          </p:cNvPr>
          <p:cNvGrpSpPr/>
          <p:nvPr/>
        </p:nvGrpSpPr>
        <p:grpSpPr>
          <a:xfrm>
            <a:off x="199290" y="2370941"/>
            <a:ext cx="5814646" cy="2810663"/>
            <a:chOff x="59869" y="3549458"/>
            <a:chExt cx="8721969" cy="4215994"/>
          </a:xfrm>
        </p:grpSpPr>
        <p:sp>
          <p:nvSpPr>
            <p:cNvPr id="6" name="Round Same Side Corner Rectangle 3">
              <a:extLst>
                <a:ext uri="{FF2B5EF4-FFF2-40B4-BE49-F238E27FC236}">
                  <a16:creationId xmlns:a16="http://schemas.microsoft.com/office/drawing/2014/main" id="{99BF0F7F-8901-4140-87A0-DAD22D011AD3}"/>
                </a:ext>
              </a:extLst>
            </p:cNvPr>
            <p:cNvSpPr/>
            <p:nvPr/>
          </p:nvSpPr>
          <p:spPr>
            <a:xfrm rot="5400000">
              <a:off x="2312857" y="1296470"/>
              <a:ext cx="4215994" cy="8721969"/>
            </a:xfrm>
            <a:prstGeom prst="round2SameRect">
              <a:avLst/>
            </a:prstGeom>
            <a:solidFill>
              <a:schemeClr val="accent5">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7" name="TextBox 6">
              <a:extLst>
                <a:ext uri="{FF2B5EF4-FFF2-40B4-BE49-F238E27FC236}">
                  <a16:creationId xmlns:a16="http://schemas.microsoft.com/office/drawing/2014/main" id="{A27A11C9-6FAD-440C-98B3-7FB9C9BFA6E5}"/>
                </a:ext>
              </a:extLst>
            </p:cNvPr>
            <p:cNvSpPr txBox="1"/>
            <p:nvPr/>
          </p:nvSpPr>
          <p:spPr>
            <a:xfrm>
              <a:off x="605095" y="3872119"/>
              <a:ext cx="8053656" cy="3483261"/>
            </a:xfrm>
            <a:prstGeom prst="rect">
              <a:avLst/>
            </a:prstGeom>
            <a:noFill/>
          </p:spPr>
          <p:txBody>
            <a:bodyPr wrap="square" rtlCol="0">
              <a:spAutoFit/>
            </a:bodyPr>
            <a:lstStyle/>
            <a:p>
              <a:pPr algn="ctr">
                <a:lnSpc>
                  <a:spcPct val="150000"/>
                </a:lnSpc>
              </a:pPr>
              <a:r>
                <a:rPr lang="en-US" sz="2800" b="1" dirty="0">
                  <a:solidFill>
                    <a:srgbClr val="C00000"/>
                  </a:solidFill>
                  <a:latin typeface="UTM Avo" panose="02040603050506020204" pitchFamily="18" charset="0"/>
                  <a:cs typeface="Arial" panose="020B0604020202020204" pitchFamily="34" charset="0"/>
                </a:rPr>
                <a:t>GỢI Ý TRẢ LỜI</a:t>
              </a:r>
            </a:p>
            <a:p>
              <a:pPr algn="ctr">
                <a:lnSpc>
                  <a:spcPct val="150000"/>
                </a:lnSpc>
              </a:pP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Bài hát thể hiện các công việc được làm tuần tự của các bạn nhỏ vào mỗi buổi sáng. </a:t>
              </a:r>
            </a:p>
          </p:txBody>
        </p:sp>
      </p:grpSp>
      <p:sp>
        <p:nvSpPr>
          <p:cNvPr id="8" name="TextBox 7">
            <a:extLst>
              <a:ext uri="{FF2B5EF4-FFF2-40B4-BE49-F238E27FC236}">
                <a16:creationId xmlns:a16="http://schemas.microsoft.com/office/drawing/2014/main" id="{7394BBFA-B8E1-4D8A-AE8A-0A38E2B84D5C}"/>
              </a:ext>
            </a:extLst>
          </p:cNvPr>
          <p:cNvSpPr txBox="1"/>
          <p:nvPr/>
        </p:nvSpPr>
        <p:spPr>
          <a:xfrm>
            <a:off x="4521200" y="965254"/>
            <a:ext cx="3149600" cy="646331"/>
          </a:xfrm>
          <a:prstGeom prst="rect">
            <a:avLst/>
          </a:prstGeom>
          <a:noFill/>
        </p:spPr>
        <p:txBody>
          <a:bodyPr wrap="square" rtlCol="0">
            <a:spAutoFit/>
          </a:bodyPr>
          <a:lstStyle/>
          <a:p>
            <a:pPr algn="ctr"/>
            <a:r>
              <a:rPr lang="en-US" sz="3600" b="1" dirty="0">
                <a:solidFill>
                  <a:schemeClr val="accent2"/>
                </a:solidFill>
                <a:latin typeface="UTM Avo" panose="02040603050506020204" pitchFamily="18" charset="0"/>
                <a:cs typeface="Arial" panose="020B0604020202020204" pitchFamily="34" charset="0"/>
              </a:rPr>
              <a:t>KHỞI ĐỘNG</a:t>
            </a:r>
          </a:p>
        </p:txBody>
      </p:sp>
      <p:pic>
        <p:nvPicPr>
          <p:cNvPr id="9" name="Picture 2" descr="Top 8 mẫu Viết một đoạn văn kể về các công việc trong một buổi sáng của em">
            <a:extLst>
              <a:ext uri="{FF2B5EF4-FFF2-40B4-BE49-F238E27FC236}">
                <a16:creationId xmlns:a16="http://schemas.microsoft.com/office/drawing/2014/main" id="{19954C1F-2859-4EE8-BB0E-279202FA8DAF}"/>
              </a:ext>
            </a:extLst>
          </p:cNvPr>
          <p:cNvPicPr>
            <a:picLocks noChangeAspect="1" noChangeArrowheads="1"/>
          </p:cNvPicPr>
          <p:nvPr/>
        </p:nvPicPr>
        <p:blipFill rotWithShape="1">
          <a:blip r:embed="rId4">
            <a:alphaModFix amt="70000"/>
            <a:extLst>
              <a:ext uri="{28A0092B-C50C-407E-A947-70E740481C1C}">
                <a14:useLocalDpi xmlns:a14="http://schemas.microsoft.com/office/drawing/2010/main" val="0"/>
              </a:ext>
            </a:extLst>
          </a:blip>
          <a:srcRect t="3919" b="11827"/>
          <a:stretch/>
        </p:blipFill>
        <p:spPr bwMode="auto">
          <a:xfrm>
            <a:off x="6178065" y="2070233"/>
            <a:ext cx="5732585" cy="322398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22087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09CACBFF-6B67-481E-BD5E-51F20B0A4488}"/>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610134305"/>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522955C-4ACC-4E91-B7ED-F655361C369E}"/>
              </a:ext>
            </a:extLst>
          </p:cNvPr>
          <p:cNvGrpSpPr/>
          <p:nvPr/>
        </p:nvGrpSpPr>
        <p:grpSpPr>
          <a:xfrm>
            <a:off x="1118846" y="1968445"/>
            <a:ext cx="9485654" cy="1051423"/>
            <a:chOff x="743794" y="1197410"/>
            <a:chExt cx="15970309" cy="1772247"/>
          </a:xfrm>
        </p:grpSpPr>
        <p:sp>
          <p:nvSpPr>
            <p:cNvPr id="3" name="TextBox 2">
              <a:extLst>
                <a:ext uri="{FF2B5EF4-FFF2-40B4-BE49-F238E27FC236}">
                  <a16:creationId xmlns:a16="http://schemas.microsoft.com/office/drawing/2014/main" id="{404F4793-FDA8-49A3-91C2-95B1117B1679}"/>
                </a:ext>
              </a:extLst>
            </p:cNvPr>
            <p:cNvSpPr txBox="1"/>
            <p:nvPr/>
          </p:nvSpPr>
          <p:spPr>
            <a:xfrm>
              <a:off x="2378071" y="1197410"/>
              <a:ext cx="14336032" cy="1772247"/>
            </a:xfrm>
            <a:prstGeom prst="roundRect">
              <a:avLst/>
            </a:prstGeom>
            <a:ln w="38100">
              <a:noFill/>
              <a:prstDash val="dash"/>
            </a:ln>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50000"/>
                </a:lnSpc>
              </a:pPr>
              <a:r>
                <a:rPr lang="en-US" sz="2000" b="1" dirty="0" err="1">
                  <a:solidFill>
                    <a:srgbClr val="FF0000"/>
                  </a:solidFill>
                  <a:latin typeface="UTM Avo" panose="02040603050506020204" pitchFamily="18" charset="0"/>
                  <a:cs typeface="Arial" panose="020B0604020202020204" pitchFamily="34" charset="0"/>
                </a:rPr>
                <a:t>Làm</a:t>
              </a:r>
              <a:r>
                <a:rPr lang="en-US" sz="2000" b="1" dirty="0">
                  <a:solidFill>
                    <a:srgbClr val="FF0000"/>
                  </a:solidFill>
                  <a:latin typeface="UTM Avo" panose="02040603050506020204" pitchFamily="18" charset="0"/>
                  <a:cs typeface="Arial" panose="020B0604020202020204" pitchFamily="34" charset="0"/>
                </a:rPr>
                <a:t> </a:t>
              </a:r>
              <a:r>
                <a:rPr lang="en-US" sz="2000" b="1" dirty="0" err="1">
                  <a:solidFill>
                    <a:srgbClr val="FF0000"/>
                  </a:solidFill>
                  <a:latin typeface="UTM Avo" panose="02040603050506020204" pitchFamily="18" charset="0"/>
                  <a:cs typeface="Arial" panose="020B0604020202020204" pitchFamily="34" charset="0"/>
                </a:rPr>
                <a:t>việc</a:t>
              </a:r>
              <a:r>
                <a:rPr lang="en-US" sz="2000" b="1" dirty="0">
                  <a:solidFill>
                    <a:srgbClr val="FF0000"/>
                  </a:solidFill>
                  <a:latin typeface="UTM Avo" panose="02040603050506020204" pitchFamily="18" charset="0"/>
                  <a:cs typeface="Arial" panose="020B0604020202020204" pitchFamily="34" charset="0"/>
                </a:rPr>
                <a:t> </a:t>
              </a:r>
              <a:r>
                <a:rPr lang="en-US" sz="2000" b="1" dirty="0" err="1">
                  <a:solidFill>
                    <a:srgbClr val="FF0000"/>
                  </a:solidFill>
                  <a:latin typeface="UTM Avo" panose="02040603050506020204" pitchFamily="18" charset="0"/>
                  <a:cs typeface="Arial" panose="020B0604020202020204" pitchFamily="34" charset="0"/>
                </a:rPr>
                <a:t>cá</a:t>
              </a:r>
              <a:r>
                <a:rPr lang="en-US" sz="2000" b="1" dirty="0">
                  <a:solidFill>
                    <a:srgbClr val="FF0000"/>
                  </a:solidFill>
                  <a:latin typeface="UTM Avo" panose="02040603050506020204" pitchFamily="18" charset="0"/>
                  <a:cs typeface="Arial" panose="020B0604020202020204" pitchFamily="34" charset="0"/>
                </a:rPr>
                <a:t> </a:t>
              </a:r>
              <a:r>
                <a:rPr lang="en-US" sz="2000" b="1" dirty="0" err="1">
                  <a:solidFill>
                    <a:srgbClr val="FF0000"/>
                  </a:solidFill>
                  <a:latin typeface="UTM Avo" panose="02040603050506020204" pitchFamily="18" charset="0"/>
                  <a:cs typeface="Arial" panose="020B0604020202020204" pitchFamily="34" charset="0"/>
                </a:rPr>
                <a:t>nhân</a:t>
              </a:r>
              <a:r>
                <a:rPr lang="en-US" sz="2000" b="1" dirty="0">
                  <a:solidFill>
                    <a:srgbClr val="FF0000"/>
                  </a:solidFill>
                  <a:latin typeface="UTM Avo" panose="02040603050506020204" pitchFamily="18" charset="0"/>
                  <a:cs typeface="Arial" panose="020B0604020202020204" pitchFamily="34" charset="0"/>
                </a:rPr>
                <a:t>: </a:t>
              </a:r>
              <a:r>
                <a:rPr lang="vi-VN" sz="2000" dirty="0">
                  <a:latin typeface="UTM Avo" panose="02040603050506020204" pitchFamily="18" charset="0"/>
                  <a:cs typeface="Arial" panose="020B0604020202020204" pitchFamily="34" charset="0"/>
                </a:rPr>
                <a:t>Em hãy viết những việc thường làm trong một ngày và thời gian em thực hiện những việc đó theo mẫu sau:</a:t>
              </a:r>
              <a:endParaRPr lang="en-US" sz="2000" dirty="0">
                <a:latin typeface="UTM Avo" panose="02040603050506020204" pitchFamily="18" charset="0"/>
                <a:cs typeface="Arial" panose="020B0604020202020204" pitchFamily="34" charset="0"/>
              </a:endParaRPr>
            </a:p>
          </p:txBody>
        </p:sp>
        <p:pic>
          <p:nvPicPr>
            <p:cNvPr id="4" name="Picture 3" descr="A child drawing on a piece of paper&#10;&#10;Description automatically generated with low confidence">
              <a:extLst>
                <a:ext uri="{FF2B5EF4-FFF2-40B4-BE49-F238E27FC236}">
                  <a16:creationId xmlns:a16="http://schemas.microsoft.com/office/drawing/2014/main" id="{EAABE65A-13EF-48EC-B90E-0C31C4C3413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024" t="8894" r="6087" b="13329"/>
            <a:stretch/>
          </p:blipFill>
          <p:spPr>
            <a:xfrm>
              <a:off x="743794" y="1444025"/>
              <a:ext cx="1634277" cy="1429991"/>
            </a:xfrm>
            <a:prstGeom prst="rect">
              <a:avLst/>
            </a:prstGeom>
          </p:spPr>
        </p:pic>
      </p:grpSp>
      <p:sp>
        <p:nvSpPr>
          <p:cNvPr id="10" name="TextBox 19">
            <a:extLst>
              <a:ext uri="{FF2B5EF4-FFF2-40B4-BE49-F238E27FC236}">
                <a16:creationId xmlns:a16="http://schemas.microsoft.com/office/drawing/2014/main" id="{29B45A24-9C9C-4CE2-A65A-D25F95BF4CF5}"/>
              </a:ext>
            </a:extLst>
          </p:cNvPr>
          <p:cNvSpPr txBox="1"/>
          <p:nvPr/>
        </p:nvSpPr>
        <p:spPr>
          <a:xfrm>
            <a:off x="685297" y="1486390"/>
            <a:ext cx="11705523" cy="482055"/>
          </a:xfrm>
          <a:prstGeom prst="rect">
            <a:avLst/>
          </a:prstGeom>
        </p:spPr>
        <p:txBody>
          <a:bodyPr wrap="square" lIns="0" tIns="0" rIns="0" bIns="0" rtlCol="0" anchor="t">
            <a:spAutoFit/>
          </a:bodyPr>
          <a:lstStyle/>
          <a:p>
            <a:pPr>
              <a:lnSpc>
                <a:spcPct val="150000"/>
              </a:lnSpc>
            </a:pPr>
            <a:r>
              <a:rPr lang="en-US" sz="2400" b="1" dirty="0" err="1">
                <a:latin typeface="UTM Avo" panose="02040603050506020204" pitchFamily="18" charset="0"/>
                <a:cs typeface="Arial" panose="020B0604020202020204" pitchFamily="34" charset="0"/>
              </a:rPr>
              <a:t>Hoạt</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động</a:t>
            </a:r>
            <a:r>
              <a:rPr lang="en-US" sz="2400" b="1" dirty="0">
                <a:latin typeface="UTM Avo" panose="02040603050506020204" pitchFamily="18" charset="0"/>
                <a:cs typeface="Arial" panose="020B0604020202020204" pitchFamily="34" charset="0"/>
              </a:rPr>
              <a:t> 1: </a:t>
            </a:r>
            <a:r>
              <a:rPr lang="en-US" sz="2400" b="1" dirty="0" err="1">
                <a:latin typeface="UTM Avo" panose="02040603050506020204" pitchFamily="18" charset="0"/>
                <a:cs typeface="Arial" panose="020B0604020202020204" pitchFamily="34" charset="0"/>
              </a:rPr>
              <a:t>Khám</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phá</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hoạt</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động</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trong</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một</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ngày</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của</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em</a:t>
            </a:r>
            <a:r>
              <a:rPr lang="en-US" sz="2400" b="1" dirty="0">
                <a:latin typeface="UTM Avo" panose="02040603050506020204" pitchFamily="18" charset="0"/>
                <a:cs typeface="Arial" panose="020B0604020202020204" pitchFamily="34" charset="0"/>
              </a:rPr>
              <a:t> </a:t>
            </a:r>
          </a:p>
        </p:txBody>
      </p:sp>
      <p:pic>
        <p:nvPicPr>
          <p:cNvPr id="11" name="Picture 10">
            <a:extLst>
              <a:ext uri="{FF2B5EF4-FFF2-40B4-BE49-F238E27FC236}">
                <a16:creationId xmlns:a16="http://schemas.microsoft.com/office/drawing/2014/main" id="{252C3DE1-D428-4C5C-8458-FC3EBC681266}"/>
              </a:ext>
            </a:extLst>
          </p:cNvPr>
          <p:cNvPicPr>
            <a:picLocks noChangeAspect="1"/>
          </p:cNvPicPr>
          <p:nvPr/>
        </p:nvPicPr>
        <p:blipFill>
          <a:blip r:embed="rId4"/>
          <a:stretch>
            <a:fillRect/>
          </a:stretch>
        </p:blipFill>
        <p:spPr>
          <a:xfrm>
            <a:off x="2274214" y="3095987"/>
            <a:ext cx="7643571" cy="3506680"/>
          </a:xfrm>
          <a:prstGeom prst="rect">
            <a:avLst/>
          </a:prstGeom>
        </p:spPr>
      </p:pic>
    </p:spTree>
    <p:extLst>
      <p:ext uri="{BB962C8B-B14F-4D97-AF65-F5344CB8AC3E}">
        <p14:creationId xmlns:p14="http://schemas.microsoft.com/office/powerpoint/2010/main" val="8661770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randombar(horizontal)">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Line Callout 1 (Border and Accent Bar) 3">
            <a:extLst>
              <a:ext uri="{FF2B5EF4-FFF2-40B4-BE49-F238E27FC236}">
                <a16:creationId xmlns:a16="http://schemas.microsoft.com/office/drawing/2014/main" id="{49621F01-8F58-4F5C-9C07-82ED08632868}"/>
              </a:ext>
            </a:extLst>
          </p:cNvPr>
          <p:cNvSpPr/>
          <p:nvPr/>
        </p:nvSpPr>
        <p:spPr>
          <a:xfrm>
            <a:off x="800794" y="1551006"/>
            <a:ext cx="2873432" cy="501461"/>
          </a:xfrm>
          <a:prstGeom prst="accentBorderCallout1">
            <a:avLst>
              <a:gd name="adj1" fmla="val 18750"/>
              <a:gd name="adj2" fmla="val -3127"/>
              <a:gd name="adj3" fmla="val 17954"/>
              <a:gd name="adj4" fmla="val -17509"/>
            </a:avLst>
          </a:prstGeom>
          <a:solidFill>
            <a:schemeClr val="bg1"/>
          </a:solidFill>
          <a:ln>
            <a:solidFill>
              <a:schemeClr val="accent2">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C00000"/>
                </a:solidFill>
                <a:latin typeface="UTM Avo" panose="02040603050506020204" pitchFamily="18" charset="0"/>
                <a:cs typeface="Arial" panose="020B0604020202020204" pitchFamily="34" charset="0"/>
              </a:rPr>
              <a:t>Gợi ý </a:t>
            </a:r>
            <a:r>
              <a:rPr lang="en-US" sz="2400" b="1" dirty="0" err="1">
                <a:solidFill>
                  <a:srgbClr val="C00000"/>
                </a:solidFill>
                <a:latin typeface="UTM Avo" panose="02040603050506020204" pitchFamily="18" charset="0"/>
                <a:cs typeface="Arial" panose="020B0604020202020204" pitchFamily="34" charset="0"/>
              </a:rPr>
              <a:t>trả</a:t>
            </a:r>
            <a:r>
              <a:rPr lang="en-US" sz="2400" b="1" dirty="0">
                <a:solidFill>
                  <a:srgbClr val="C00000"/>
                </a:solidFill>
                <a:latin typeface="UTM Avo" panose="02040603050506020204" pitchFamily="18" charset="0"/>
                <a:cs typeface="Arial" panose="020B0604020202020204" pitchFamily="34" charset="0"/>
              </a:rPr>
              <a:t> </a:t>
            </a:r>
            <a:r>
              <a:rPr lang="en-US" sz="2400" b="1" dirty="0" err="1">
                <a:solidFill>
                  <a:srgbClr val="C00000"/>
                </a:solidFill>
                <a:latin typeface="UTM Avo" panose="02040603050506020204" pitchFamily="18" charset="0"/>
                <a:cs typeface="Arial" panose="020B0604020202020204" pitchFamily="34" charset="0"/>
              </a:rPr>
              <a:t>lời</a:t>
            </a:r>
            <a:endParaRPr lang="en-US" sz="2400" b="1" dirty="0">
              <a:solidFill>
                <a:srgbClr val="C00000"/>
              </a:solidFill>
              <a:latin typeface="UTM Avo" panose="02040603050506020204" pitchFamily="18" charset="0"/>
              <a:cs typeface="Arial" panose="020B0604020202020204" pitchFamily="34" charset="0"/>
            </a:endParaRPr>
          </a:p>
        </p:txBody>
      </p:sp>
      <p:pic>
        <p:nvPicPr>
          <p:cNvPr id="6" name="Picture 5">
            <a:extLst>
              <a:ext uri="{FF2B5EF4-FFF2-40B4-BE49-F238E27FC236}">
                <a16:creationId xmlns:a16="http://schemas.microsoft.com/office/drawing/2014/main" id="{A5B0EB0D-40EE-43A4-820C-2490161409F8}"/>
              </a:ext>
            </a:extLst>
          </p:cNvPr>
          <p:cNvPicPr>
            <a:picLocks noChangeAspect="1"/>
          </p:cNvPicPr>
          <p:nvPr/>
        </p:nvPicPr>
        <p:blipFill>
          <a:blip r:embed="rId3"/>
          <a:stretch>
            <a:fillRect/>
          </a:stretch>
        </p:blipFill>
        <p:spPr>
          <a:xfrm>
            <a:off x="1551126" y="2272068"/>
            <a:ext cx="9089747" cy="4368426"/>
          </a:xfrm>
          <a:prstGeom prst="rect">
            <a:avLst/>
          </a:prstGeom>
        </p:spPr>
      </p:pic>
    </p:spTree>
    <p:extLst>
      <p:ext uri="{BB962C8B-B14F-4D97-AF65-F5344CB8AC3E}">
        <p14:creationId xmlns:p14="http://schemas.microsoft.com/office/powerpoint/2010/main" val="7840762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Box 19">
            <a:extLst>
              <a:ext uri="{FF2B5EF4-FFF2-40B4-BE49-F238E27FC236}">
                <a16:creationId xmlns:a16="http://schemas.microsoft.com/office/drawing/2014/main" id="{29B45A24-9C9C-4CE2-A65A-D25F95BF4CF5}"/>
              </a:ext>
            </a:extLst>
          </p:cNvPr>
          <p:cNvSpPr txBox="1"/>
          <p:nvPr/>
        </p:nvSpPr>
        <p:spPr>
          <a:xfrm>
            <a:off x="685297" y="1486390"/>
            <a:ext cx="11705523" cy="482055"/>
          </a:xfrm>
          <a:prstGeom prst="rect">
            <a:avLst/>
          </a:prstGeom>
        </p:spPr>
        <p:txBody>
          <a:bodyPr wrap="square" lIns="0" tIns="0" rIns="0" bIns="0" rtlCol="0" anchor="t">
            <a:spAutoFit/>
          </a:bodyPr>
          <a:lstStyle/>
          <a:p>
            <a:pPr>
              <a:lnSpc>
                <a:spcPct val="150000"/>
              </a:lnSpc>
            </a:pPr>
            <a:r>
              <a:rPr lang="en-US" sz="2400" b="1" dirty="0" err="1">
                <a:latin typeface="UTM Avo" panose="02040603050506020204" pitchFamily="18" charset="0"/>
                <a:cs typeface="Arial" panose="020B0604020202020204" pitchFamily="34" charset="0"/>
              </a:rPr>
              <a:t>Chuẩn</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bị</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cho</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hoạt</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động</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tiếp</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theo</a:t>
            </a:r>
            <a:endParaRPr lang="en-US" sz="2400" b="1" dirty="0">
              <a:latin typeface="UTM Avo" panose="02040603050506020204" pitchFamily="18" charset="0"/>
              <a:cs typeface="Arial" panose="020B0604020202020204" pitchFamily="34" charset="0"/>
            </a:endParaRPr>
          </a:p>
        </p:txBody>
      </p:sp>
      <p:sp>
        <p:nvSpPr>
          <p:cNvPr id="7" name="Rounded Rectangular Callout 13">
            <a:extLst>
              <a:ext uri="{FF2B5EF4-FFF2-40B4-BE49-F238E27FC236}">
                <a16:creationId xmlns:a16="http://schemas.microsoft.com/office/drawing/2014/main" id="{F2D11E8A-0251-4557-9E37-A38EE129BACE}"/>
              </a:ext>
            </a:extLst>
          </p:cNvPr>
          <p:cNvSpPr/>
          <p:nvPr/>
        </p:nvSpPr>
        <p:spPr>
          <a:xfrm>
            <a:off x="3822021" y="2291633"/>
            <a:ext cx="4243158" cy="1850863"/>
          </a:xfrm>
          <a:prstGeom prst="rect">
            <a:avLst/>
          </a:prstGeom>
          <a:solidFill>
            <a:srgbClr val="E8F4F8"/>
          </a:solidFill>
          <a:ln w="38100">
            <a:solidFill>
              <a:schemeClr val="accent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533" dirty="0" err="1">
                <a:solidFill>
                  <a:schemeClr val="tx1"/>
                </a:solidFill>
                <a:latin typeface="UTM Avo" panose="02040603050506020204" pitchFamily="18" charset="0"/>
                <a:cs typeface="Arial" panose="020B0604020202020204" pitchFamily="34" charset="0"/>
              </a:rPr>
              <a:t>Giấy</a:t>
            </a:r>
            <a:r>
              <a:rPr lang="en-US" sz="2533" dirty="0">
                <a:solidFill>
                  <a:schemeClr val="tx1"/>
                </a:solidFill>
                <a:latin typeface="UTM Avo" panose="02040603050506020204" pitchFamily="18" charset="0"/>
                <a:cs typeface="Arial" panose="020B0604020202020204" pitchFamily="34" charset="0"/>
              </a:rPr>
              <a:t>, </a:t>
            </a:r>
            <a:r>
              <a:rPr lang="en-US" sz="2533" dirty="0" err="1">
                <a:solidFill>
                  <a:schemeClr val="tx1"/>
                </a:solidFill>
                <a:latin typeface="UTM Avo" panose="02040603050506020204" pitchFamily="18" charset="0"/>
                <a:cs typeface="Arial" panose="020B0604020202020204" pitchFamily="34" charset="0"/>
              </a:rPr>
              <a:t>bìa</a:t>
            </a:r>
            <a:r>
              <a:rPr lang="en-US" sz="2533" dirty="0">
                <a:solidFill>
                  <a:schemeClr val="tx1"/>
                </a:solidFill>
                <a:latin typeface="UTM Avo" panose="02040603050506020204" pitchFamily="18" charset="0"/>
                <a:cs typeface="Arial" panose="020B0604020202020204" pitchFamily="34" charset="0"/>
              </a:rPr>
              <a:t> </a:t>
            </a:r>
            <a:r>
              <a:rPr lang="en-US" sz="2533" dirty="0" err="1">
                <a:solidFill>
                  <a:schemeClr val="tx1"/>
                </a:solidFill>
                <a:latin typeface="UTM Avo" panose="02040603050506020204" pitchFamily="18" charset="0"/>
                <a:cs typeface="Arial" panose="020B0604020202020204" pitchFamily="34" charset="0"/>
              </a:rPr>
              <a:t>cứng</a:t>
            </a:r>
            <a:r>
              <a:rPr lang="en-US" sz="2533" dirty="0">
                <a:solidFill>
                  <a:schemeClr val="tx1"/>
                </a:solidFill>
                <a:latin typeface="UTM Avo" panose="02040603050506020204" pitchFamily="18" charset="0"/>
                <a:cs typeface="Arial" panose="020B0604020202020204" pitchFamily="34" charset="0"/>
              </a:rPr>
              <a:t>, </a:t>
            </a:r>
            <a:r>
              <a:rPr lang="en-US" sz="2533" dirty="0" err="1">
                <a:solidFill>
                  <a:schemeClr val="tx1"/>
                </a:solidFill>
                <a:latin typeface="UTM Avo" panose="02040603050506020204" pitchFamily="18" charset="0"/>
                <a:cs typeface="Arial" panose="020B0604020202020204" pitchFamily="34" charset="0"/>
              </a:rPr>
              <a:t>bút</a:t>
            </a:r>
            <a:r>
              <a:rPr lang="en-US" sz="2533" dirty="0">
                <a:solidFill>
                  <a:schemeClr val="tx1"/>
                </a:solidFill>
                <a:latin typeface="UTM Avo" panose="02040603050506020204" pitchFamily="18" charset="0"/>
                <a:cs typeface="Arial" panose="020B0604020202020204" pitchFamily="34" charset="0"/>
              </a:rPr>
              <a:t>, </a:t>
            </a:r>
            <a:r>
              <a:rPr lang="en-US" sz="2533" dirty="0" err="1">
                <a:solidFill>
                  <a:schemeClr val="tx1"/>
                </a:solidFill>
                <a:latin typeface="UTM Avo" panose="02040603050506020204" pitchFamily="18" charset="0"/>
                <a:cs typeface="Arial" panose="020B0604020202020204" pitchFamily="34" charset="0"/>
              </a:rPr>
              <a:t>bút</a:t>
            </a:r>
            <a:r>
              <a:rPr lang="en-US" sz="2533" dirty="0">
                <a:solidFill>
                  <a:schemeClr val="tx1"/>
                </a:solidFill>
                <a:latin typeface="UTM Avo" panose="02040603050506020204" pitchFamily="18" charset="0"/>
                <a:cs typeface="Arial" panose="020B0604020202020204" pitchFamily="34" charset="0"/>
              </a:rPr>
              <a:t> </a:t>
            </a:r>
            <a:r>
              <a:rPr lang="en-US" sz="2533">
                <a:solidFill>
                  <a:schemeClr val="tx1"/>
                </a:solidFill>
                <a:latin typeface="UTM Avo" panose="02040603050506020204" pitchFamily="18" charset="0"/>
                <a:cs typeface="Arial" panose="020B0604020202020204" pitchFamily="34" charset="0"/>
              </a:rPr>
              <a:t>màu, </a:t>
            </a:r>
            <a:r>
              <a:rPr lang="en-US" sz="2533" dirty="0" err="1">
                <a:solidFill>
                  <a:schemeClr val="tx1"/>
                </a:solidFill>
                <a:latin typeface="UTM Avo" panose="02040603050506020204" pitchFamily="18" charset="0"/>
                <a:cs typeface="Arial" panose="020B0604020202020204" pitchFamily="34" charset="0"/>
              </a:rPr>
              <a:t>hồ</a:t>
            </a:r>
            <a:r>
              <a:rPr lang="en-US" sz="2533" dirty="0">
                <a:solidFill>
                  <a:schemeClr val="tx1"/>
                </a:solidFill>
                <a:latin typeface="UTM Avo" panose="02040603050506020204" pitchFamily="18" charset="0"/>
                <a:cs typeface="Arial" panose="020B0604020202020204" pitchFamily="34" charset="0"/>
              </a:rPr>
              <a:t> </a:t>
            </a:r>
            <a:r>
              <a:rPr lang="en-US" sz="2533" dirty="0" err="1">
                <a:solidFill>
                  <a:schemeClr val="tx1"/>
                </a:solidFill>
                <a:latin typeface="UTM Avo" panose="02040603050506020204" pitchFamily="18" charset="0"/>
                <a:cs typeface="Arial" panose="020B0604020202020204" pitchFamily="34" charset="0"/>
              </a:rPr>
              <a:t>dán</a:t>
            </a:r>
            <a:r>
              <a:rPr lang="en-US" sz="2533" dirty="0">
                <a:solidFill>
                  <a:schemeClr val="tx1"/>
                </a:solidFill>
                <a:latin typeface="UTM Avo" panose="02040603050506020204" pitchFamily="18" charset="0"/>
                <a:cs typeface="Arial" panose="020B0604020202020204" pitchFamily="34" charset="0"/>
              </a:rPr>
              <a:t>, </a:t>
            </a:r>
            <a:r>
              <a:rPr lang="en-US" sz="2533" dirty="0" err="1">
                <a:solidFill>
                  <a:schemeClr val="tx1"/>
                </a:solidFill>
                <a:latin typeface="UTM Avo" panose="02040603050506020204" pitchFamily="18" charset="0"/>
                <a:cs typeface="Arial" panose="020B0604020202020204" pitchFamily="34" charset="0"/>
              </a:rPr>
              <a:t>kéo</a:t>
            </a:r>
            <a:r>
              <a:rPr lang="en-US" sz="2533" dirty="0">
                <a:solidFill>
                  <a:schemeClr val="tx1"/>
                </a:solidFill>
                <a:latin typeface="UTM Avo" panose="02040603050506020204" pitchFamily="18" charset="0"/>
                <a:cs typeface="Arial" panose="020B0604020202020204" pitchFamily="34" charset="0"/>
              </a:rPr>
              <a:t>,...</a:t>
            </a:r>
            <a:endParaRPr lang="en-US" sz="2533" dirty="0">
              <a:solidFill>
                <a:schemeClr val="accent4">
                  <a:lumMod val="10000"/>
                </a:schemeClr>
              </a:solidFill>
            </a:endParaRPr>
          </a:p>
        </p:txBody>
      </p:sp>
      <p:pic>
        <p:nvPicPr>
          <p:cNvPr id="8" name="Picture 25">
            <a:extLst>
              <a:ext uri="{FF2B5EF4-FFF2-40B4-BE49-F238E27FC236}">
                <a16:creationId xmlns:a16="http://schemas.microsoft.com/office/drawing/2014/main" id="{2AE3239A-F132-4962-AAF9-B8AC7A150F3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850582">
            <a:off x="3176903" y="4726373"/>
            <a:ext cx="2221316" cy="1743733"/>
          </a:xfrm>
          <a:prstGeom prst="rect">
            <a:avLst/>
          </a:prstGeom>
        </p:spPr>
      </p:pic>
      <p:pic>
        <p:nvPicPr>
          <p:cNvPr id="9" name="Picture 8" descr="A picture containing plant&#10;&#10;Description automatically generated">
            <a:extLst>
              <a:ext uri="{FF2B5EF4-FFF2-40B4-BE49-F238E27FC236}">
                <a16:creationId xmlns:a16="http://schemas.microsoft.com/office/drawing/2014/main" id="{02601FCB-7776-4707-B316-2111E1B06FB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04704">
            <a:off x="238253" y="2154606"/>
            <a:ext cx="3200427" cy="2124916"/>
          </a:xfrm>
          <a:prstGeom prst="rect">
            <a:avLst/>
          </a:prstGeom>
        </p:spPr>
      </p:pic>
      <p:pic>
        <p:nvPicPr>
          <p:cNvPr id="12" name="Picture 11" descr="A picture containing envelope, stationary, sign, businesscard&#10;&#10;Description automatically generated">
            <a:extLst>
              <a:ext uri="{FF2B5EF4-FFF2-40B4-BE49-F238E27FC236}">
                <a16:creationId xmlns:a16="http://schemas.microsoft.com/office/drawing/2014/main" id="{3E08D5AA-0C90-4AF3-9BFA-DC8D9845B36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735534">
            <a:off x="8750895" y="1955287"/>
            <a:ext cx="2802172" cy="2094357"/>
          </a:xfrm>
          <a:prstGeom prst="rect">
            <a:avLst/>
          </a:prstGeom>
        </p:spPr>
      </p:pic>
      <p:pic>
        <p:nvPicPr>
          <p:cNvPr id="13" name="Picture 26">
            <a:extLst>
              <a:ext uri="{FF2B5EF4-FFF2-40B4-BE49-F238E27FC236}">
                <a16:creationId xmlns:a16="http://schemas.microsoft.com/office/drawing/2014/main" id="{8046AF58-3591-46A5-995E-6812D3549CB0}"/>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21110352">
            <a:off x="7054020" y="4476195"/>
            <a:ext cx="1061269" cy="1971953"/>
          </a:xfrm>
          <a:prstGeom prst="rect">
            <a:avLst/>
          </a:prstGeom>
        </p:spPr>
      </p:pic>
    </p:spTree>
    <p:extLst>
      <p:ext uri="{BB962C8B-B14F-4D97-AF65-F5344CB8AC3E}">
        <p14:creationId xmlns:p14="http://schemas.microsoft.com/office/powerpoint/2010/main" val="13780047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ppt_x"/>
                                          </p:val>
                                        </p:tav>
                                        <p:tav tm="100000">
                                          <p:val>
                                            <p:strVal val="#ppt_x"/>
                                          </p:val>
                                        </p:tav>
                                      </p:tavLst>
                                    </p:anim>
                                    <p:anim calcmode="lin" valueType="num">
                                      <p:cBhvr additive="base">
                                        <p:cTn id="3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C56406E3-05C0-4EF8-BA25-83215F788836}"/>
              </a:ext>
            </a:extLst>
          </p:cNvPr>
          <p:cNvGrpSpPr/>
          <p:nvPr/>
        </p:nvGrpSpPr>
        <p:grpSpPr>
          <a:xfrm>
            <a:off x="635297" y="1708150"/>
            <a:ext cx="10921405" cy="1060432"/>
            <a:chOff x="471700" y="503089"/>
            <a:chExt cx="16382107" cy="1590648"/>
          </a:xfrm>
        </p:grpSpPr>
        <p:sp>
          <p:nvSpPr>
            <p:cNvPr id="14" name="TextBox 13">
              <a:extLst>
                <a:ext uri="{FF2B5EF4-FFF2-40B4-BE49-F238E27FC236}">
                  <a16:creationId xmlns:a16="http://schemas.microsoft.com/office/drawing/2014/main" id="{8A5E9203-A59C-474E-8C34-CEED88B506C5}"/>
                </a:ext>
              </a:extLst>
            </p:cNvPr>
            <p:cNvSpPr txBox="1"/>
            <p:nvPr/>
          </p:nvSpPr>
          <p:spPr>
            <a:xfrm>
              <a:off x="1812470" y="503089"/>
              <a:ext cx="15041337" cy="1590648"/>
            </a:xfrm>
            <a:prstGeom prst="roundRect">
              <a:avLst/>
            </a:prstGeom>
            <a:solidFill>
              <a:srgbClr val="EBEFFF"/>
            </a:solidFill>
            <a:ln w="38100">
              <a:noFill/>
              <a:prstDash val="dash"/>
            </a:ln>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50000"/>
                </a:lnSpc>
              </a:pPr>
              <a:r>
                <a:rPr lang="en-US" sz="2000" b="1" dirty="0" err="1">
                  <a:solidFill>
                    <a:srgbClr val="C00000"/>
                  </a:solidFill>
                  <a:latin typeface="UTM Avo" panose="02040603050506020204" pitchFamily="18" charset="0"/>
                  <a:cs typeface="Arial" panose="020B0604020202020204" pitchFamily="34" charset="0"/>
                </a:rPr>
                <a:t>Làm</a:t>
              </a:r>
              <a:r>
                <a:rPr lang="en-US" sz="2000" b="1" dirty="0">
                  <a:solidFill>
                    <a:srgbClr val="C00000"/>
                  </a:solidFill>
                  <a:latin typeface="UTM Avo" panose="02040603050506020204" pitchFamily="18" charset="0"/>
                  <a:cs typeface="Arial" panose="020B0604020202020204" pitchFamily="34" charset="0"/>
                </a:rPr>
                <a:t> </a:t>
              </a:r>
              <a:r>
                <a:rPr lang="en-US" sz="2000" b="1" dirty="0" err="1">
                  <a:solidFill>
                    <a:srgbClr val="C00000"/>
                  </a:solidFill>
                  <a:latin typeface="UTM Avo" panose="02040603050506020204" pitchFamily="18" charset="0"/>
                  <a:cs typeface="Arial" panose="020B0604020202020204" pitchFamily="34" charset="0"/>
                </a:rPr>
                <a:t>việc</a:t>
              </a:r>
              <a:r>
                <a:rPr lang="en-US" sz="2000" b="1" dirty="0">
                  <a:solidFill>
                    <a:srgbClr val="C00000"/>
                  </a:solidFill>
                  <a:latin typeface="UTM Avo" panose="02040603050506020204" pitchFamily="18" charset="0"/>
                  <a:cs typeface="Arial" panose="020B0604020202020204" pitchFamily="34" charset="0"/>
                </a:rPr>
                <a:t> </a:t>
              </a:r>
              <a:r>
                <a:rPr lang="en-US" sz="2000" b="1" dirty="0" err="1">
                  <a:solidFill>
                    <a:srgbClr val="C00000"/>
                  </a:solidFill>
                  <a:latin typeface="UTM Avo" panose="02040603050506020204" pitchFamily="18" charset="0"/>
                  <a:cs typeface="Arial" panose="020B0604020202020204" pitchFamily="34" charset="0"/>
                </a:rPr>
                <a:t>cá</a:t>
              </a:r>
              <a:r>
                <a:rPr lang="en-US" sz="2000" b="1" dirty="0">
                  <a:solidFill>
                    <a:srgbClr val="C00000"/>
                  </a:solidFill>
                  <a:latin typeface="UTM Avo" panose="02040603050506020204" pitchFamily="18" charset="0"/>
                  <a:cs typeface="Arial" panose="020B0604020202020204" pitchFamily="34" charset="0"/>
                </a:rPr>
                <a:t> </a:t>
              </a:r>
              <a:r>
                <a:rPr lang="en-US" sz="2000" b="1" dirty="0" err="1">
                  <a:solidFill>
                    <a:srgbClr val="C00000"/>
                  </a:solidFill>
                  <a:latin typeface="UTM Avo" panose="02040603050506020204" pitchFamily="18" charset="0"/>
                  <a:cs typeface="Arial" panose="020B0604020202020204" pitchFamily="34" charset="0"/>
                </a:rPr>
                <a:t>nhân</a:t>
              </a:r>
              <a:r>
                <a:rPr lang="en-US" sz="2000" b="1" dirty="0">
                  <a:solidFill>
                    <a:srgbClr val="C00000"/>
                  </a:solidFill>
                  <a:latin typeface="UTM Avo" panose="02040603050506020204" pitchFamily="18" charset="0"/>
                  <a:cs typeface="Arial" panose="020B0604020202020204" pitchFamily="34" charset="0"/>
                </a:rPr>
                <a:t>: </a:t>
              </a:r>
              <a:r>
                <a:rPr lang="vi-VN" sz="2000" dirty="0">
                  <a:latin typeface="UTM Avo" panose="02040603050506020204" pitchFamily="18" charset="0"/>
                  <a:cs typeface="Arial" panose="020B0604020202020204" pitchFamily="34" charset="0"/>
                </a:rPr>
                <a:t>Em vẽ sơ đồ tư duy về các hoạt động trong một ngày của bản thân, có thể tham khảo sơ đồ gợi ý sau (SHS – tr.31)</a:t>
              </a:r>
              <a:r>
                <a:rPr lang="en-US" sz="2000" dirty="0">
                  <a:latin typeface="UTM Avo" panose="02040603050506020204" pitchFamily="18" charset="0"/>
                  <a:cs typeface="Arial" panose="020B0604020202020204" pitchFamily="34" charset="0"/>
                </a:rPr>
                <a:t>: </a:t>
              </a:r>
              <a:endParaRPr lang="en-US" sz="2000" i="1" dirty="0">
                <a:solidFill>
                  <a:schemeClr val="tx1"/>
                </a:solidFill>
                <a:latin typeface="UTM Avo" panose="02040603050506020204" pitchFamily="18" charset="0"/>
                <a:cs typeface="Arial" panose="020B0604020202020204" pitchFamily="34" charset="0"/>
              </a:endParaRPr>
            </a:p>
          </p:txBody>
        </p:sp>
        <p:pic>
          <p:nvPicPr>
            <p:cNvPr id="15" name="Picture 13">
              <a:extLst>
                <a:ext uri="{FF2B5EF4-FFF2-40B4-BE49-F238E27FC236}">
                  <a16:creationId xmlns:a16="http://schemas.microsoft.com/office/drawing/2014/main" id="{CD270CC5-F823-48F1-81C8-70C9069EB34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71700" y="955402"/>
              <a:ext cx="1134287" cy="1114437"/>
            </a:xfrm>
            <a:prstGeom prst="rect">
              <a:avLst/>
            </a:prstGeom>
          </p:spPr>
        </p:pic>
      </p:grpSp>
      <p:grpSp>
        <p:nvGrpSpPr>
          <p:cNvPr id="16" name="Group 15">
            <a:extLst>
              <a:ext uri="{FF2B5EF4-FFF2-40B4-BE49-F238E27FC236}">
                <a16:creationId xmlns:a16="http://schemas.microsoft.com/office/drawing/2014/main" id="{6C30B0B2-0722-4CBE-9547-7ADE26872BCB}"/>
              </a:ext>
            </a:extLst>
          </p:cNvPr>
          <p:cNvGrpSpPr/>
          <p:nvPr/>
        </p:nvGrpSpPr>
        <p:grpSpPr>
          <a:xfrm>
            <a:off x="2986344" y="2768582"/>
            <a:ext cx="6219312" cy="3631105"/>
            <a:chOff x="3495979" y="3076901"/>
            <a:chExt cx="11610039" cy="6778444"/>
          </a:xfrm>
        </p:grpSpPr>
        <p:pic>
          <p:nvPicPr>
            <p:cNvPr id="17" name="Picture 16" descr="A cartoon of a person and a child&#10;&#10;Description automatically generated">
              <a:extLst>
                <a:ext uri="{FF2B5EF4-FFF2-40B4-BE49-F238E27FC236}">
                  <a16:creationId xmlns:a16="http://schemas.microsoft.com/office/drawing/2014/main" id="{0C2ABFC6-29E5-4E5A-B9F0-BCFDF0A38CF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871" t="32301" r="7423" b="1994"/>
            <a:stretch/>
          </p:blipFill>
          <p:spPr>
            <a:xfrm>
              <a:off x="3495979" y="3390900"/>
              <a:ext cx="11296041" cy="646444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18" name="Picture 2" descr="Push pin ">
              <a:extLst>
                <a:ext uri="{FF2B5EF4-FFF2-40B4-BE49-F238E27FC236}">
                  <a16:creationId xmlns:a16="http://schemas.microsoft.com/office/drawing/2014/main" id="{571DF3E4-83C1-4459-86F2-411D5F1080C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20507760">
              <a:off x="14478021" y="3076901"/>
              <a:ext cx="627997" cy="62799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3080141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arn(outVertical)">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5A9920A4-7443-4D29-AD55-1E128CFD2B65}"/>
              </a:ext>
            </a:extLst>
          </p:cNvPr>
          <p:cNvGrpSpPr/>
          <p:nvPr/>
        </p:nvGrpSpPr>
        <p:grpSpPr>
          <a:xfrm>
            <a:off x="593627" y="2027291"/>
            <a:ext cx="11217373" cy="3555552"/>
            <a:chOff x="914400" y="1484099"/>
            <a:chExt cx="10061916" cy="7841216"/>
          </a:xfrm>
        </p:grpSpPr>
        <p:sp>
          <p:nvSpPr>
            <p:cNvPr id="9" name="Freeform 3">
              <a:extLst>
                <a:ext uri="{FF2B5EF4-FFF2-40B4-BE49-F238E27FC236}">
                  <a16:creationId xmlns:a16="http://schemas.microsoft.com/office/drawing/2014/main" id="{5FE772C4-FB09-45DF-B4FA-7B92C777D146}"/>
                </a:ext>
              </a:extLst>
            </p:cNvPr>
            <p:cNvSpPr/>
            <p:nvPr/>
          </p:nvSpPr>
          <p:spPr>
            <a:xfrm>
              <a:off x="914400" y="1484099"/>
              <a:ext cx="10061916" cy="7841216"/>
            </a:xfrm>
            <a:custGeom>
              <a:avLst/>
              <a:gdLst/>
              <a:ahLst/>
              <a:cxnLst/>
              <a:rect l="l" t="t" r="r" b="b"/>
              <a:pathLst>
                <a:path w="4274726" h="1983751">
                  <a:moveTo>
                    <a:pt x="0" y="0"/>
                  </a:moveTo>
                  <a:lnTo>
                    <a:pt x="4274726" y="0"/>
                  </a:lnTo>
                  <a:lnTo>
                    <a:pt x="4274726" y="1983751"/>
                  </a:lnTo>
                  <a:lnTo>
                    <a:pt x="0" y="1983751"/>
                  </a:lnTo>
                  <a:close/>
                </a:path>
              </a:pathLst>
            </a:custGeom>
            <a:solidFill>
              <a:srgbClr val="E8F4F8"/>
            </a:solidFill>
          </p:spPr>
          <p:txBody>
            <a:bodyPr/>
            <a:lstStyle/>
            <a:p>
              <a:endParaRPr lang="en-US" sz="800" dirty="0"/>
            </a:p>
          </p:txBody>
        </p:sp>
        <p:sp>
          <p:nvSpPr>
            <p:cNvPr id="10" name="AutoShape 8">
              <a:extLst>
                <a:ext uri="{FF2B5EF4-FFF2-40B4-BE49-F238E27FC236}">
                  <a16:creationId xmlns:a16="http://schemas.microsoft.com/office/drawing/2014/main" id="{02BAF961-66EE-4624-BB4D-7320F5D8ACA2}"/>
                </a:ext>
              </a:extLst>
            </p:cNvPr>
            <p:cNvSpPr/>
            <p:nvPr/>
          </p:nvSpPr>
          <p:spPr>
            <a:xfrm rot="16200000">
              <a:off x="-2456552" y="5394792"/>
              <a:ext cx="7114731" cy="0"/>
            </a:xfrm>
            <a:prstGeom prst="line">
              <a:avLst/>
            </a:prstGeom>
            <a:ln w="19050" cap="flat">
              <a:solidFill>
                <a:srgbClr val="000000"/>
              </a:solidFill>
              <a:prstDash val="solid"/>
              <a:headEnd type="none" w="sm" len="sm"/>
              <a:tailEnd type="none" w="sm" len="sm"/>
            </a:ln>
          </p:spPr>
          <p:txBody>
            <a:bodyPr/>
            <a:lstStyle/>
            <a:p>
              <a:endParaRPr lang="en-US" sz="800"/>
            </a:p>
          </p:txBody>
        </p:sp>
        <p:sp>
          <p:nvSpPr>
            <p:cNvPr id="12" name="AutoShape 9">
              <a:extLst>
                <a:ext uri="{FF2B5EF4-FFF2-40B4-BE49-F238E27FC236}">
                  <a16:creationId xmlns:a16="http://schemas.microsoft.com/office/drawing/2014/main" id="{5DC3CCFE-14B7-496F-9E30-704010344839}"/>
                </a:ext>
              </a:extLst>
            </p:cNvPr>
            <p:cNvSpPr/>
            <p:nvPr/>
          </p:nvSpPr>
          <p:spPr>
            <a:xfrm rot="16200000">
              <a:off x="7219148" y="5394792"/>
              <a:ext cx="7114731" cy="0"/>
            </a:xfrm>
            <a:prstGeom prst="line">
              <a:avLst/>
            </a:prstGeom>
            <a:ln w="19050" cap="flat">
              <a:solidFill>
                <a:srgbClr val="000000"/>
              </a:solidFill>
              <a:prstDash val="solid"/>
              <a:headEnd type="none" w="sm" len="sm"/>
              <a:tailEnd type="none" w="sm" len="sm"/>
            </a:ln>
          </p:spPr>
          <p:txBody>
            <a:bodyPr/>
            <a:lstStyle/>
            <a:p>
              <a:endParaRPr lang="en-US" sz="800"/>
            </a:p>
          </p:txBody>
        </p:sp>
      </p:grpSp>
      <p:sp>
        <p:nvSpPr>
          <p:cNvPr id="13" name="TextBox 12">
            <a:extLst>
              <a:ext uri="{FF2B5EF4-FFF2-40B4-BE49-F238E27FC236}">
                <a16:creationId xmlns:a16="http://schemas.microsoft.com/office/drawing/2014/main" id="{4950EF05-65DE-4F98-B7BB-146B6626B806}"/>
              </a:ext>
            </a:extLst>
          </p:cNvPr>
          <p:cNvSpPr txBox="1"/>
          <p:nvPr/>
        </p:nvSpPr>
        <p:spPr>
          <a:xfrm>
            <a:off x="1118096" y="2645330"/>
            <a:ext cx="10470151" cy="2559611"/>
          </a:xfrm>
          <a:prstGeom prst="rect">
            <a:avLst/>
          </a:prstGeom>
          <a:noFill/>
        </p:spPr>
        <p:txBody>
          <a:bodyPr wrap="square">
            <a:spAutoFit/>
          </a:bodyPr>
          <a:lstStyle/>
          <a:p>
            <a:pPr marL="342900" indent="-342900">
              <a:lnSpc>
                <a:spcPct val="150000"/>
              </a:lnSpc>
              <a:buFont typeface="Arial" panose="020B0604020202020204" pitchFamily="34" charset="0"/>
              <a:buChar char="•"/>
            </a:pPr>
            <a:r>
              <a:rPr lang="vi-VN" sz="2200" dirty="0">
                <a:latin typeface="UTM Avo" panose="02040603050506020204" pitchFamily="18" charset="0"/>
                <a:cs typeface="Arial" panose="020B0604020202020204" pitchFamily="34" charset="0"/>
              </a:rPr>
              <a:t>Viết tên, dán ảnh hoặc vẽ tranh về bản thân em vào ô chính giữa sơ đồ. </a:t>
            </a:r>
          </a:p>
          <a:p>
            <a:pPr marL="342900" indent="-342900">
              <a:lnSpc>
                <a:spcPct val="150000"/>
              </a:lnSpc>
              <a:buFont typeface="Arial" panose="020B0604020202020204" pitchFamily="34" charset="0"/>
              <a:buChar char="•"/>
            </a:pPr>
            <a:r>
              <a:rPr lang="vi-VN" sz="2200" dirty="0">
                <a:latin typeface="UTM Avo" panose="02040603050506020204" pitchFamily="18" charset="0"/>
                <a:cs typeface="Arial" panose="020B0604020202020204" pitchFamily="34" charset="0"/>
              </a:rPr>
              <a:t>Xác định các nhánh lớn là các buổi trong ngày (sáng, trưa, chiều, tối). </a:t>
            </a:r>
          </a:p>
          <a:p>
            <a:pPr marL="342900" indent="-342900">
              <a:lnSpc>
                <a:spcPct val="150000"/>
              </a:lnSpc>
              <a:buFont typeface="Arial" panose="020B0604020202020204" pitchFamily="34" charset="0"/>
              <a:buChar char="•"/>
            </a:pPr>
            <a:r>
              <a:rPr lang="vi-VN" sz="2200" dirty="0">
                <a:latin typeface="UTM Avo" panose="02040603050506020204" pitchFamily="18" charset="0"/>
                <a:cs typeface="Arial" panose="020B0604020202020204" pitchFamily="34" charset="0"/>
              </a:rPr>
              <a:t>Xác định tên các hoạt động em sẽ thực hiện trong ngày và viết vào nhánh nhỏ của sơ đồ tư duy, có thể vẽ thêm hình minh hoạ tương ứng.</a:t>
            </a:r>
          </a:p>
          <a:p>
            <a:pPr marL="342900" indent="-342900">
              <a:lnSpc>
                <a:spcPct val="150000"/>
              </a:lnSpc>
              <a:buFont typeface="Arial" panose="020B0604020202020204" pitchFamily="34" charset="0"/>
              <a:buChar char="•"/>
            </a:pPr>
            <a:r>
              <a:rPr lang="vi-VN" sz="2200" dirty="0">
                <a:latin typeface="UTM Avo" panose="02040603050506020204" pitchFamily="18" charset="0"/>
                <a:cs typeface="Arial" panose="020B0604020202020204" pitchFamily="34" charset="0"/>
              </a:rPr>
              <a:t>Trang trí cho sơ đồ tư duy sinh động.</a:t>
            </a:r>
          </a:p>
        </p:txBody>
      </p:sp>
      <p:pic>
        <p:nvPicPr>
          <p:cNvPr id="19" name="Picture 12">
            <a:extLst>
              <a:ext uri="{FF2B5EF4-FFF2-40B4-BE49-F238E27FC236}">
                <a16:creationId xmlns:a16="http://schemas.microsoft.com/office/drawing/2014/main" id="{FECC82D6-6D7E-4975-9164-A3909C9F2F7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11385" y="5568709"/>
            <a:ext cx="3289753" cy="1202131"/>
          </a:xfrm>
          <a:prstGeom prst="rect">
            <a:avLst/>
          </a:prstGeom>
        </p:spPr>
      </p:pic>
      <p:grpSp>
        <p:nvGrpSpPr>
          <p:cNvPr id="20" name="Group 19">
            <a:extLst>
              <a:ext uri="{FF2B5EF4-FFF2-40B4-BE49-F238E27FC236}">
                <a16:creationId xmlns:a16="http://schemas.microsoft.com/office/drawing/2014/main" id="{BFF4EC95-A748-4183-801C-8B4BE29DD384}"/>
              </a:ext>
            </a:extLst>
          </p:cNvPr>
          <p:cNvGrpSpPr/>
          <p:nvPr/>
        </p:nvGrpSpPr>
        <p:grpSpPr>
          <a:xfrm>
            <a:off x="2173635" y="1699093"/>
            <a:ext cx="8127846" cy="796457"/>
            <a:chOff x="2496575" y="286730"/>
            <a:chExt cx="12191769" cy="1491558"/>
          </a:xfrm>
        </p:grpSpPr>
        <p:grpSp>
          <p:nvGrpSpPr>
            <p:cNvPr id="21" name="Group 18">
              <a:extLst>
                <a:ext uri="{FF2B5EF4-FFF2-40B4-BE49-F238E27FC236}">
                  <a16:creationId xmlns:a16="http://schemas.microsoft.com/office/drawing/2014/main" id="{6D0B6144-097F-4F1E-9EE4-019164DFE2C5}"/>
                </a:ext>
              </a:extLst>
            </p:cNvPr>
            <p:cNvGrpSpPr/>
            <p:nvPr/>
          </p:nvGrpSpPr>
          <p:grpSpPr>
            <a:xfrm>
              <a:off x="2496575" y="286730"/>
              <a:ext cx="12191769" cy="1491558"/>
              <a:chOff x="-264913" y="-38100"/>
              <a:chExt cx="3327217" cy="444500"/>
            </a:xfrm>
          </p:grpSpPr>
          <p:sp>
            <p:nvSpPr>
              <p:cNvPr id="23" name="Freeform 19">
                <a:extLst>
                  <a:ext uri="{FF2B5EF4-FFF2-40B4-BE49-F238E27FC236}">
                    <a16:creationId xmlns:a16="http://schemas.microsoft.com/office/drawing/2014/main" id="{689EF73B-B396-4E8B-A0E4-1A2DFA2C00FE}"/>
                  </a:ext>
                </a:extLst>
              </p:cNvPr>
              <p:cNvSpPr/>
              <p:nvPr/>
            </p:nvSpPr>
            <p:spPr>
              <a:xfrm>
                <a:off x="-264913" y="-38100"/>
                <a:ext cx="3327217" cy="380069"/>
              </a:xfrm>
              <a:custGeom>
                <a:avLst/>
                <a:gdLst/>
                <a:ahLst/>
                <a:cxnLst/>
                <a:rect l="l" t="t" r="r" b="b"/>
                <a:pathLst>
                  <a:path w="2754516" h="407051">
                    <a:moveTo>
                      <a:pt x="2754516" y="326"/>
                    </a:moveTo>
                    <a:cubicBezTo>
                      <a:pt x="2681703" y="0"/>
                      <a:pt x="2614282" y="38659"/>
                      <a:pt x="2577781" y="101663"/>
                    </a:cubicBezTo>
                    <a:cubicBezTo>
                      <a:pt x="2541280" y="164667"/>
                      <a:pt x="2541280" y="242385"/>
                      <a:pt x="2577781" y="305389"/>
                    </a:cubicBezTo>
                    <a:cubicBezTo>
                      <a:pt x="2614282" y="368393"/>
                      <a:pt x="2681703" y="407052"/>
                      <a:pt x="2754516" y="406726"/>
                    </a:cubicBezTo>
                    <a:lnTo>
                      <a:pt x="0" y="406726"/>
                    </a:lnTo>
                    <a:cubicBezTo>
                      <a:pt x="72813" y="407052"/>
                      <a:pt x="140234" y="368393"/>
                      <a:pt x="176735" y="305389"/>
                    </a:cubicBezTo>
                    <a:cubicBezTo>
                      <a:pt x="213236" y="242385"/>
                      <a:pt x="213236" y="164667"/>
                      <a:pt x="176735" y="101663"/>
                    </a:cubicBezTo>
                    <a:cubicBezTo>
                      <a:pt x="140234" y="38659"/>
                      <a:pt x="72813" y="0"/>
                      <a:pt x="0" y="326"/>
                    </a:cubicBezTo>
                    <a:close/>
                  </a:path>
                </a:pathLst>
              </a:custGeom>
              <a:solidFill>
                <a:schemeClr val="accent5">
                  <a:lumMod val="50000"/>
                </a:schemeClr>
              </a:solidFill>
            </p:spPr>
            <p:txBody>
              <a:bodyPr/>
              <a:lstStyle/>
              <a:p>
                <a:endParaRPr lang="en-US" sz="800"/>
              </a:p>
            </p:txBody>
          </p:sp>
          <p:sp>
            <p:nvSpPr>
              <p:cNvPr id="24" name="TextBox 20">
                <a:extLst>
                  <a:ext uri="{FF2B5EF4-FFF2-40B4-BE49-F238E27FC236}">
                    <a16:creationId xmlns:a16="http://schemas.microsoft.com/office/drawing/2014/main" id="{5111D241-E410-4E9E-8883-CE58AF3F5B28}"/>
                  </a:ext>
                </a:extLst>
              </p:cNvPr>
              <p:cNvSpPr txBox="1"/>
              <p:nvPr/>
            </p:nvSpPr>
            <p:spPr>
              <a:xfrm>
                <a:off x="0" y="-38100"/>
                <a:ext cx="812800" cy="444500"/>
              </a:xfrm>
              <a:prstGeom prst="rect">
                <a:avLst/>
              </a:prstGeom>
            </p:spPr>
            <p:txBody>
              <a:bodyPr lIns="33867" tIns="33867" rIns="33867" bIns="33867" rtlCol="0" anchor="ctr"/>
              <a:lstStyle/>
              <a:p>
                <a:pPr algn="ctr">
                  <a:lnSpc>
                    <a:spcPts val="1773"/>
                  </a:lnSpc>
                  <a:spcBef>
                    <a:spcPct val="0"/>
                  </a:spcBef>
                </a:pPr>
                <a:endParaRPr sz="800"/>
              </a:p>
            </p:txBody>
          </p:sp>
        </p:grpSp>
        <p:sp>
          <p:nvSpPr>
            <p:cNvPr id="22" name="TextBox 21">
              <a:extLst>
                <a:ext uri="{FF2B5EF4-FFF2-40B4-BE49-F238E27FC236}">
                  <a16:creationId xmlns:a16="http://schemas.microsoft.com/office/drawing/2014/main" id="{9495130F-C16C-4531-952A-DCC52315C5B6}"/>
                </a:ext>
              </a:extLst>
            </p:cNvPr>
            <p:cNvSpPr txBox="1"/>
            <p:nvPr/>
          </p:nvSpPr>
          <p:spPr>
            <a:xfrm>
              <a:off x="3331327" y="527625"/>
              <a:ext cx="10533428" cy="815513"/>
            </a:xfrm>
            <a:prstGeom prst="rect">
              <a:avLst/>
            </a:prstGeom>
            <a:noFill/>
          </p:spPr>
          <p:txBody>
            <a:bodyPr wrap="square" rtlCol="0">
              <a:spAutoFit/>
            </a:bodyPr>
            <a:lstStyle/>
            <a:p>
              <a:pPr algn="ctr"/>
              <a:r>
                <a:rPr lang="en-US" sz="2800" b="1" dirty="0" err="1">
                  <a:solidFill>
                    <a:schemeClr val="bg1"/>
                  </a:solidFill>
                  <a:latin typeface="UTM Avo" panose="02040603050506020204" pitchFamily="18" charset="0"/>
                  <a:cs typeface="Arial" panose="020B0604020202020204" pitchFamily="34" charset="0"/>
                </a:rPr>
                <a:t>Hướng</a:t>
              </a:r>
              <a:r>
                <a:rPr lang="en-US" sz="2800" b="1" dirty="0">
                  <a:solidFill>
                    <a:schemeClr val="bg1"/>
                  </a:solidFill>
                  <a:latin typeface="UTM Avo" panose="02040603050506020204" pitchFamily="18" charset="0"/>
                  <a:cs typeface="Arial" panose="020B0604020202020204" pitchFamily="34" charset="0"/>
                </a:rPr>
                <a:t> </a:t>
              </a:r>
              <a:r>
                <a:rPr lang="en-US" sz="2800" b="1" dirty="0" err="1">
                  <a:solidFill>
                    <a:schemeClr val="bg1"/>
                  </a:solidFill>
                  <a:latin typeface="UTM Avo" panose="02040603050506020204" pitchFamily="18" charset="0"/>
                  <a:cs typeface="Arial" panose="020B0604020202020204" pitchFamily="34" charset="0"/>
                </a:rPr>
                <a:t>dẫn</a:t>
              </a:r>
              <a:r>
                <a:rPr lang="en-US" sz="2800" b="1" dirty="0">
                  <a:solidFill>
                    <a:schemeClr val="bg1"/>
                  </a:solidFill>
                  <a:latin typeface="UTM Avo" panose="02040603050506020204" pitchFamily="18" charset="0"/>
                  <a:cs typeface="Arial" panose="020B0604020202020204" pitchFamily="34" charset="0"/>
                </a:rPr>
                <a:t> </a:t>
              </a:r>
              <a:r>
                <a:rPr lang="en-US" sz="2800" b="1" dirty="0" err="1">
                  <a:solidFill>
                    <a:schemeClr val="bg1"/>
                  </a:solidFill>
                  <a:latin typeface="UTM Avo" panose="02040603050506020204" pitchFamily="18" charset="0"/>
                  <a:cs typeface="Arial" panose="020B0604020202020204" pitchFamily="34" charset="0"/>
                </a:rPr>
                <a:t>thực</a:t>
              </a:r>
              <a:r>
                <a:rPr lang="en-US" sz="2800" b="1" dirty="0">
                  <a:solidFill>
                    <a:schemeClr val="bg1"/>
                  </a:solidFill>
                  <a:latin typeface="UTM Avo" panose="02040603050506020204" pitchFamily="18" charset="0"/>
                  <a:cs typeface="Arial" panose="020B0604020202020204" pitchFamily="34" charset="0"/>
                </a:rPr>
                <a:t> </a:t>
              </a:r>
              <a:r>
                <a:rPr lang="en-US" sz="2800" b="1" dirty="0" err="1">
                  <a:solidFill>
                    <a:schemeClr val="bg1"/>
                  </a:solidFill>
                  <a:latin typeface="UTM Avo" panose="02040603050506020204" pitchFamily="18" charset="0"/>
                  <a:cs typeface="Arial" panose="020B0604020202020204" pitchFamily="34" charset="0"/>
                </a:rPr>
                <a:t>hiện</a:t>
              </a:r>
              <a:r>
                <a:rPr lang="en-US" sz="2800" b="1" dirty="0">
                  <a:solidFill>
                    <a:schemeClr val="bg1"/>
                  </a:solidFill>
                  <a:latin typeface="UTM Avo" panose="02040603050506020204" pitchFamily="18" charset="0"/>
                  <a:cs typeface="Arial" panose="020B0604020202020204" pitchFamily="34" charset="0"/>
                </a:rPr>
                <a:t> </a:t>
              </a:r>
              <a:r>
                <a:rPr lang="en-US" sz="2800" b="1" dirty="0" err="1">
                  <a:solidFill>
                    <a:schemeClr val="bg1"/>
                  </a:solidFill>
                  <a:latin typeface="UTM Avo" panose="02040603050506020204" pitchFamily="18" charset="0"/>
                  <a:cs typeface="Arial" panose="020B0604020202020204" pitchFamily="34" charset="0"/>
                </a:rPr>
                <a:t>cụ</a:t>
              </a:r>
              <a:r>
                <a:rPr lang="en-US" sz="2800" b="1" dirty="0">
                  <a:solidFill>
                    <a:schemeClr val="bg1"/>
                  </a:solidFill>
                  <a:latin typeface="UTM Avo" panose="02040603050506020204" pitchFamily="18" charset="0"/>
                  <a:cs typeface="Arial" panose="020B0604020202020204" pitchFamily="34" charset="0"/>
                </a:rPr>
                <a:t> </a:t>
              </a:r>
              <a:r>
                <a:rPr lang="en-US" sz="2800" b="1" dirty="0" err="1">
                  <a:solidFill>
                    <a:schemeClr val="bg1"/>
                  </a:solidFill>
                  <a:latin typeface="UTM Avo" panose="02040603050506020204" pitchFamily="18" charset="0"/>
                  <a:cs typeface="Arial" panose="020B0604020202020204" pitchFamily="34" charset="0"/>
                </a:rPr>
                <a:t>thể</a:t>
              </a:r>
              <a:endParaRPr lang="en-US" sz="2800" b="1" dirty="0">
                <a:solidFill>
                  <a:schemeClr val="bg1"/>
                </a:solidFill>
                <a:latin typeface="UTM Avo" panose="02040603050506020204" pitchFamily="18" charset="0"/>
                <a:cs typeface="Arial" panose="020B0604020202020204" pitchFamily="34" charset="0"/>
              </a:endParaRPr>
            </a:p>
          </p:txBody>
        </p:sp>
      </p:grpSp>
    </p:spTree>
    <p:extLst>
      <p:ext uri="{BB962C8B-B14F-4D97-AF65-F5344CB8AC3E}">
        <p14:creationId xmlns:p14="http://schemas.microsoft.com/office/powerpoint/2010/main" val="6201534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3">
                                            <p:txEl>
                                              <p:pRg st="0" end="0"/>
                                            </p:txEl>
                                          </p:spTgt>
                                        </p:tgtEl>
                                        <p:attrNameLst>
                                          <p:attrName>style.visibility</p:attrName>
                                        </p:attrNameLst>
                                      </p:cBhvr>
                                      <p:to>
                                        <p:strVal val="visible"/>
                                      </p:to>
                                    </p:set>
                                    <p:animEffect transition="in" filter="wipe(left)">
                                      <p:cBhvr>
                                        <p:cTn id="15" dur="500"/>
                                        <p:tgtEl>
                                          <p:spTgt spid="1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3">
                                            <p:txEl>
                                              <p:pRg st="1" end="1"/>
                                            </p:txEl>
                                          </p:spTgt>
                                        </p:tgtEl>
                                        <p:attrNameLst>
                                          <p:attrName>style.visibility</p:attrName>
                                        </p:attrNameLst>
                                      </p:cBhvr>
                                      <p:to>
                                        <p:strVal val="visible"/>
                                      </p:to>
                                    </p:set>
                                    <p:animEffect transition="in" filter="wipe(left)">
                                      <p:cBhvr>
                                        <p:cTn id="20" dur="500"/>
                                        <p:tgtEl>
                                          <p:spTgt spid="1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3">
                                            <p:txEl>
                                              <p:pRg st="2" end="2"/>
                                            </p:txEl>
                                          </p:spTgt>
                                        </p:tgtEl>
                                        <p:attrNameLst>
                                          <p:attrName>style.visibility</p:attrName>
                                        </p:attrNameLst>
                                      </p:cBhvr>
                                      <p:to>
                                        <p:strVal val="visible"/>
                                      </p:to>
                                    </p:set>
                                    <p:animEffect transition="in" filter="wipe(left)">
                                      <p:cBhvr>
                                        <p:cTn id="25" dur="500"/>
                                        <p:tgtEl>
                                          <p:spTgt spid="13">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3">
                                            <p:txEl>
                                              <p:pRg st="3" end="3"/>
                                            </p:txEl>
                                          </p:spTgt>
                                        </p:tgtEl>
                                        <p:attrNameLst>
                                          <p:attrName>style.visibility</p:attrName>
                                        </p:attrNameLst>
                                      </p:cBhvr>
                                      <p:to>
                                        <p:strVal val="visible"/>
                                      </p:to>
                                    </p:set>
                                    <p:animEffect transition="in" filter="wipe(left)">
                                      <p:cBhvr>
                                        <p:cTn id="30" dur="500"/>
                                        <p:tgtEl>
                                          <p:spTgt spid="1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Rounded Rectangular Callout 13">
            <a:extLst>
              <a:ext uri="{FF2B5EF4-FFF2-40B4-BE49-F238E27FC236}">
                <a16:creationId xmlns:a16="http://schemas.microsoft.com/office/drawing/2014/main" id="{492076CC-4D37-4BDB-BE3F-0B382166A37F}"/>
              </a:ext>
            </a:extLst>
          </p:cNvPr>
          <p:cNvSpPr/>
          <p:nvPr/>
        </p:nvSpPr>
        <p:spPr>
          <a:xfrm>
            <a:off x="867551" y="2176567"/>
            <a:ext cx="2997200" cy="1225646"/>
          </a:xfrm>
          <a:prstGeom prst="wedgeRoundRectCallout">
            <a:avLst>
              <a:gd name="adj1" fmla="val -10236"/>
              <a:gd name="adj2" fmla="val 96687"/>
              <a:gd name="adj3" fmla="val 16667"/>
            </a:avLst>
          </a:prstGeom>
          <a:solidFill>
            <a:schemeClr val="bg1"/>
          </a:solidFill>
          <a:ln w="38100">
            <a:solidFill>
              <a:schemeClr val="accent2">
                <a:lumMod val="75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err="1">
                <a:solidFill>
                  <a:srgbClr val="C00000"/>
                </a:solidFill>
                <a:latin typeface="UTM Avo" panose="02040603050506020204" pitchFamily="18" charset="0"/>
                <a:cs typeface="Arial" panose="020B0604020202020204" pitchFamily="34" charset="0"/>
              </a:rPr>
              <a:t>Làm</a:t>
            </a:r>
            <a:r>
              <a:rPr lang="en-US" sz="3200" b="1" dirty="0">
                <a:solidFill>
                  <a:srgbClr val="C00000"/>
                </a:solidFill>
                <a:latin typeface="UTM Avo" panose="02040603050506020204" pitchFamily="18" charset="0"/>
                <a:cs typeface="Arial" panose="020B0604020202020204" pitchFamily="34" charset="0"/>
              </a:rPr>
              <a:t> </a:t>
            </a:r>
            <a:r>
              <a:rPr lang="en-US" sz="3200" b="1" dirty="0" err="1">
                <a:solidFill>
                  <a:srgbClr val="C00000"/>
                </a:solidFill>
                <a:latin typeface="UTM Avo" panose="02040603050506020204" pitchFamily="18" charset="0"/>
                <a:cs typeface="Arial" panose="020B0604020202020204" pitchFamily="34" charset="0"/>
              </a:rPr>
              <a:t>việc</a:t>
            </a:r>
            <a:r>
              <a:rPr lang="en-US" sz="3200" b="1" dirty="0">
                <a:solidFill>
                  <a:srgbClr val="C00000"/>
                </a:solidFill>
                <a:latin typeface="UTM Avo" panose="02040603050506020204" pitchFamily="18" charset="0"/>
                <a:cs typeface="Arial" panose="020B0604020202020204" pitchFamily="34" charset="0"/>
              </a:rPr>
              <a:t> </a:t>
            </a:r>
            <a:r>
              <a:rPr lang="en-US" sz="3200" b="1" dirty="0" err="1">
                <a:solidFill>
                  <a:srgbClr val="C00000"/>
                </a:solidFill>
                <a:latin typeface="UTM Avo" panose="02040603050506020204" pitchFamily="18" charset="0"/>
                <a:cs typeface="Arial" panose="020B0604020202020204" pitchFamily="34" charset="0"/>
              </a:rPr>
              <a:t>trước</a:t>
            </a:r>
            <a:r>
              <a:rPr lang="en-US" sz="3200" b="1" dirty="0">
                <a:solidFill>
                  <a:srgbClr val="C00000"/>
                </a:solidFill>
                <a:latin typeface="UTM Avo" panose="02040603050506020204" pitchFamily="18" charset="0"/>
                <a:cs typeface="Arial" panose="020B0604020202020204" pitchFamily="34" charset="0"/>
              </a:rPr>
              <a:t> </a:t>
            </a:r>
            <a:r>
              <a:rPr lang="en-US" sz="3200" b="1" dirty="0" err="1">
                <a:solidFill>
                  <a:srgbClr val="C00000"/>
                </a:solidFill>
                <a:latin typeface="UTM Avo" panose="02040603050506020204" pitchFamily="18" charset="0"/>
                <a:cs typeface="Arial" panose="020B0604020202020204" pitchFamily="34" charset="0"/>
              </a:rPr>
              <a:t>lớp</a:t>
            </a:r>
            <a:endParaRPr lang="en-US" sz="3200" b="1" dirty="0">
              <a:solidFill>
                <a:srgbClr val="C00000"/>
              </a:solidFill>
              <a:latin typeface="UTM Avo" panose="02040603050506020204" pitchFamily="18" charset="0"/>
              <a:cs typeface="Arial" panose="020B0604020202020204" pitchFamily="34" charset="0"/>
            </a:endParaRPr>
          </a:p>
        </p:txBody>
      </p:sp>
      <p:grpSp>
        <p:nvGrpSpPr>
          <p:cNvPr id="15" name="Group 14">
            <a:extLst>
              <a:ext uri="{FF2B5EF4-FFF2-40B4-BE49-F238E27FC236}">
                <a16:creationId xmlns:a16="http://schemas.microsoft.com/office/drawing/2014/main" id="{26FFA450-4DA7-46DC-A135-AE4EE8DD5934}"/>
              </a:ext>
            </a:extLst>
          </p:cNvPr>
          <p:cNvGrpSpPr/>
          <p:nvPr/>
        </p:nvGrpSpPr>
        <p:grpSpPr>
          <a:xfrm>
            <a:off x="5490672" y="1023655"/>
            <a:ext cx="5833777" cy="5326390"/>
            <a:chOff x="8305800" y="965944"/>
            <a:chExt cx="9372600" cy="7682757"/>
          </a:xfrm>
        </p:grpSpPr>
        <p:grpSp>
          <p:nvGrpSpPr>
            <p:cNvPr id="16" name="Group 15">
              <a:extLst>
                <a:ext uri="{FF2B5EF4-FFF2-40B4-BE49-F238E27FC236}">
                  <a16:creationId xmlns:a16="http://schemas.microsoft.com/office/drawing/2014/main" id="{B7C9146E-74D6-45D0-B015-104F67F9B74A}"/>
                </a:ext>
              </a:extLst>
            </p:cNvPr>
            <p:cNvGrpSpPr/>
            <p:nvPr/>
          </p:nvGrpSpPr>
          <p:grpSpPr>
            <a:xfrm>
              <a:off x="8305800" y="2035551"/>
              <a:ext cx="9372600" cy="6613150"/>
              <a:chOff x="702894" y="3376974"/>
              <a:chExt cx="16350489" cy="5252191"/>
            </a:xfrm>
          </p:grpSpPr>
          <p:sp>
            <p:nvSpPr>
              <p:cNvPr id="18" name="Rectangle: Rounded Corners 17">
                <a:extLst>
                  <a:ext uri="{FF2B5EF4-FFF2-40B4-BE49-F238E27FC236}">
                    <a16:creationId xmlns:a16="http://schemas.microsoft.com/office/drawing/2014/main" id="{82435521-ABB2-432C-BB65-0CEB9160466D}"/>
                  </a:ext>
                </a:extLst>
              </p:cNvPr>
              <p:cNvSpPr/>
              <p:nvPr/>
            </p:nvSpPr>
            <p:spPr>
              <a:xfrm>
                <a:off x="702894" y="3376974"/>
                <a:ext cx="16350489" cy="5252191"/>
              </a:xfrm>
              <a:prstGeom prst="roundRect">
                <a:avLst/>
              </a:prstGeom>
              <a:solidFill>
                <a:schemeClr val="accent5">
                  <a:lumMod val="75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6" name="Rectangle: Rounded Corners 25">
                <a:extLst>
                  <a:ext uri="{FF2B5EF4-FFF2-40B4-BE49-F238E27FC236}">
                    <a16:creationId xmlns:a16="http://schemas.microsoft.com/office/drawing/2014/main" id="{B3E77B5D-74F2-4A8D-92BD-E6CB25782BEF}"/>
                  </a:ext>
                </a:extLst>
              </p:cNvPr>
              <p:cNvSpPr/>
              <p:nvPr/>
            </p:nvSpPr>
            <p:spPr>
              <a:xfrm>
                <a:off x="1442788" y="3848213"/>
                <a:ext cx="14870700" cy="4465452"/>
              </a:xfrm>
              <a:prstGeom prst="roundRect">
                <a:avLst/>
              </a:prstGeom>
              <a:solidFill>
                <a:schemeClr val="bg1"/>
              </a:solidFill>
              <a:ln w="38100">
                <a:solidFill>
                  <a:schemeClr val="accent5">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933" dirty="0">
                    <a:solidFill>
                      <a:schemeClr val="tx1"/>
                    </a:solidFill>
                    <a:latin typeface="UTM Avo" panose="02040603050506020204" pitchFamily="18" charset="0"/>
                    <a:cs typeface="Arial" panose="020B0604020202020204" pitchFamily="34" charset="0"/>
                  </a:rPr>
                  <a:t>Các em trình bày sơ đồ trước lớp để các bạn khác nhận xét, góp ý cho bài làm của mình.</a:t>
                </a:r>
              </a:p>
            </p:txBody>
          </p:sp>
        </p:grpSp>
        <p:pic>
          <p:nvPicPr>
            <p:cNvPr id="17" name="Picture 16">
              <a:extLst>
                <a:ext uri="{FF2B5EF4-FFF2-40B4-BE49-F238E27FC236}">
                  <a16:creationId xmlns:a16="http://schemas.microsoft.com/office/drawing/2014/main" id="{66E29998-98F9-460D-96A1-E7248A93156E}"/>
                </a:ext>
              </a:extLst>
            </p:cNvPr>
            <p:cNvPicPr>
              <a:picLocks noChangeAspect="1"/>
            </p:cNvPicPr>
            <p:nvPr/>
          </p:nvPicPr>
          <p:blipFill>
            <a:blip r:embed="rId3">
              <a:duotone>
                <a:prstClr val="black"/>
                <a:srgbClr val="D9C3A5">
                  <a:tint val="50000"/>
                  <a:satMod val="180000"/>
                </a:srgbClr>
              </a:duotone>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2115800" y="965944"/>
              <a:ext cx="1406996" cy="1337106"/>
            </a:xfrm>
            <a:prstGeom prst="rect">
              <a:avLst/>
            </a:prstGeom>
          </p:spPr>
        </p:pic>
      </p:grpSp>
      <p:pic>
        <p:nvPicPr>
          <p:cNvPr id="27" name="Picture 26" descr="A cartoon of a child holding a book and a pointer&#10;&#10;Description automatically generated">
            <a:extLst>
              <a:ext uri="{FF2B5EF4-FFF2-40B4-BE49-F238E27FC236}">
                <a16:creationId xmlns:a16="http://schemas.microsoft.com/office/drawing/2014/main" id="{1F192608-034A-4AE4-9569-6171A33F461D}"/>
              </a:ext>
            </a:extLst>
          </p:cNvPr>
          <p:cNvPicPr>
            <a:picLocks noChangeAspect="1"/>
          </p:cNvPicPr>
          <p:nvPr/>
        </p:nvPicPr>
        <p:blipFill rotWithShape="1">
          <a:blip r:embed="rId5">
            <a:extLst>
              <a:ext uri="{28A0092B-C50C-407E-A947-70E740481C1C}">
                <a14:useLocalDpi xmlns:a14="http://schemas.microsoft.com/office/drawing/2010/main" val="0"/>
              </a:ext>
            </a:extLst>
          </a:blip>
          <a:srcRect l="10639" t="10614" r="14165" b="16604"/>
          <a:stretch/>
        </p:blipFill>
        <p:spPr>
          <a:xfrm>
            <a:off x="1360451" y="3455788"/>
            <a:ext cx="2997200" cy="2900986"/>
          </a:xfrm>
          <a:prstGeom prst="rect">
            <a:avLst/>
          </a:prstGeom>
        </p:spPr>
      </p:pic>
    </p:spTree>
    <p:extLst>
      <p:ext uri="{BB962C8B-B14F-4D97-AF65-F5344CB8AC3E}">
        <p14:creationId xmlns:p14="http://schemas.microsoft.com/office/powerpoint/2010/main" val="25310990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ppt_x"/>
                                          </p:val>
                                        </p:tav>
                                        <p:tav tm="100000">
                                          <p:val>
                                            <p:strVal val="#ppt_x"/>
                                          </p:val>
                                        </p:tav>
                                      </p:tavLst>
                                    </p:anim>
                                    <p:anim calcmode="lin" valueType="num">
                                      <p:cBhvr additive="base">
                                        <p:cTn id="1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2CE22FE-B508-4D4E-992C-BA7FA40EE50D}"/>
              </a:ext>
            </a:extLst>
          </p:cNvPr>
          <p:cNvSpPr txBox="1"/>
          <p:nvPr/>
        </p:nvSpPr>
        <p:spPr>
          <a:xfrm>
            <a:off x="755972" y="1961190"/>
            <a:ext cx="10680055" cy="4445832"/>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vi-VN" sz="2400" dirty="0">
                <a:latin typeface="UTM Avo" panose="02040603050506020204" pitchFamily="18" charset="0"/>
                <a:cs typeface="Arial" panose="020B0604020202020204" pitchFamily="34" charset="0"/>
              </a:rPr>
              <a:t>Trong một ngày, mỗi chúng ta đều cần thực hiện nhiều hoạt động, công việc khác nhau. </a:t>
            </a:r>
          </a:p>
          <a:p>
            <a:pPr marL="342900" indent="-342900" algn="just">
              <a:lnSpc>
                <a:spcPct val="150000"/>
              </a:lnSpc>
              <a:buFont typeface="Arial" panose="020B0604020202020204" pitchFamily="34" charset="0"/>
              <a:buChar char="•"/>
            </a:pPr>
            <a:r>
              <a:rPr lang="vi-VN" sz="2400" dirty="0">
                <a:latin typeface="UTM Avo" panose="02040603050506020204" pitchFamily="18" charset="0"/>
                <a:cs typeface="Arial" panose="020B0604020202020204" pitchFamily="34" charset="0"/>
              </a:rPr>
              <a:t>Nếu các công việc không được sắp xếp khoa học, không được thực hiện hợp lí thì chúng ta sẽ luôn bị chậm, muộn, thậm chí hỏng việc. </a:t>
            </a:r>
          </a:p>
          <a:p>
            <a:pPr marL="342900" indent="-342900" algn="just">
              <a:lnSpc>
                <a:spcPct val="150000"/>
              </a:lnSpc>
              <a:buFont typeface="Arial" panose="020B0604020202020204" pitchFamily="34" charset="0"/>
              <a:buChar char="•"/>
            </a:pPr>
            <a:r>
              <a:rPr lang="vi-VN" sz="2400" dirty="0">
                <a:latin typeface="UTM Avo" panose="02040603050506020204" pitchFamily="18" charset="0"/>
                <a:cs typeface="Arial" panose="020B0604020202020204" pitchFamily="34" charset="0"/>
              </a:rPr>
              <a:t>Tư duy khoa học trong việc sắp xếp thứ tự các công việc cũng như trình tự các bước khi thực hiện công việc giúp cho công việc được thực hiện nhanh chóng và hiệu quả.</a:t>
            </a:r>
          </a:p>
        </p:txBody>
      </p:sp>
      <p:sp>
        <p:nvSpPr>
          <p:cNvPr id="10" name="TextBox 9">
            <a:extLst>
              <a:ext uri="{FF2B5EF4-FFF2-40B4-BE49-F238E27FC236}">
                <a16:creationId xmlns:a16="http://schemas.microsoft.com/office/drawing/2014/main" id="{5CEBE793-3000-4D41-BA07-5F1D2B92352B}"/>
              </a:ext>
            </a:extLst>
          </p:cNvPr>
          <p:cNvSpPr txBox="1"/>
          <p:nvPr/>
        </p:nvSpPr>
        <p:spPr>
          <a:xfrm>
            <a:off x="2886075" y="1432605"/>
            <a:ext cx="6419850" cy="584775"/>
          </a:xfrm>
          <a:prstGeom prst="rect">
            <a:avLst/>
          </a:prstGeom>
          <a:noFill/>
        </p:spPr>
        <p:txBody>
          <a:bodyPr wrap="square" rtlCol="0">
            <a:spAutoFit/>
          </a:bodyPr>
          <a:lstStyle/>
          <a:p>
            <a:pPr algn="ctr"/>
            <a:r>
              <a:rPr lang="en-US" sz="3200" b="1" dirty="0">
                <a:solidFill>
                  <a:schemeClr val="accent2"/>
                </a:solidFill>
                <a:latin typeface="UTM Avo" panose="02040603050506020204" pitchFamily="18" charset="0"/>
                <a:cs typeface="Arial" panose="020B0604020202020204" pitchFamily="34" charset="0"/>
              </a:rPr>
              <a:t>TỔNG KẾT HOẠT ĐỘNG</a:t>
            </a:r>
          </a:p>
        </p:txBody>
      </p:sp>
    </p:spTree>
    <p:extLst>
      <p:ext uri="{BB962C8B-B14F-4D97-AF65-F5344CB8AC3E}">
        <p14:creationId xmlns:p14="http://schemas.microsoft.com/office/powerpoint/2010/main" val="15761781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wipe(left)">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Effect transition="in" filter="wipe(left)">
                                      <p:cBhvr>
                                        <p:cTn id="17" dur="500"/>
                                        <p:tgtEl>
                                          <p:spTgt spid="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xEl>
                                              <p:pRg st="2" end="2"/>
                                            </p:txEl>
                                          </p:spTgt>
                                        </p:tgtEl>
                                        <p:attrNameLst>
                                          <p:attrName>style.visibility</p:attrName>
                                        </p:attrNameLst>
                                      </p:cBhvr>
                                      <p:to>
                                        <p:strVal val="visible"/>
                                      </p:to>
                                    </p:set>
                                    <p:animEffect transition="in" filter="wipe(left)">
                                      <p:cBhvr>
                                        <p:cTn id="22"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Box 19">
            <a:extLst>
              <a:ext uri="{FF2B5EF4-FFF2-40B4-BE49-F238E27FC236}">
                <a16:creationId xmlns:a16="http://schemas.microsoft.com/office/drawing/2014/main" id="{29B45A24-9C9C-4CE2-A65A-D25F95BF4CF5}"/>
              </a:ext>
            </a:extLst>
          </p:cNvPr>
          <p:cNvSpPr txBox="1"/>
          <p:nvPr/>
        </p:nvSpPr>
        <p:spPr>
          <a:xfrm>
            <a:off x="685297" y="1486390"/>
            <a:ext cx="11705523" cy="482055"/>
          </a:xfrm>
          <a:prstGeom prst="rect">
            <a:avLst/>
          </a:prstGeom>
        </p:spPr>
        <p:txBody>
          <a:bodyPr wrap="square" lIns="0" tIns="0" rIns="0" bIns="0" rtlCol="0" anchor="t">
            <a:spAutoFit/>
          </a:bodyPr>
          <a:lstStyle/>
          <a:p>
            <a:pPr>
              <a:lnSpc>
                <a:spcPct val="150000"/>
              </a:lnSpc>
            </a:pPr>
            <a:r>
              <a:rPr lang="en-US" sz="2400" b="1" dirty="0" err="1">
                <a:latin typeface="UTM Avo" panose="02040603050506020204" pitchFamily="18" charset="0"/>
                <a:cs typeface="Arial" panose="020B0604020202020204" pitchFamily="34" charset="0"/>
              </a:rPr>
              <a:t>Hoạt</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động</a:t>
            </a:r>
            <a:r>
              <a:rPr lang="en-US" sz="2400" b="1" dirty="0">
                <a:latin typeface="UTM Avo" panose="02040603050506020204" pitchFamily="18" charset="0"/>
                <a:cs typeface="Arial" panose="020B0604020202020204" pitchFamily="34" charset="0"/>
              </a:rPr>
              <a:t> 2: </a:t>
            </a:r>
            <a:r>
              <a:rPr lang="en-US" sz="2400" b="1" dirty="0" err="1">
                <a:latin typeface="UTM Avo" panose="02040603050506020204" pitchFamily="18" charset="0"/>
                <a:cs typeface="Arial" panose="020B0604020202020204" pitchFamily="34" charset="0"/>
              </a:rPr>
              <a:t>Kể</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về</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một</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ngày</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của</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em</a:t>
            </a:r>
            <a:endParaRPr lang="en-US" sz="2400" b="1" dirty="0">
              <a:latin typeface="UTM Avo" panose="02040603050506020204" pitchFamily="18" charset="0"/>
              <a:cs typeface="Arial" panose="020B0604020202020204" pitchFamily="34" charset="0"/>
            </a:endParaRPr>
          </a:p>
        </p:txBody>
      </p:sp>
      <p:grpSp>
        <p:nvGrpSpPr>
          <p:cNvPr id="7" name="Group 6">
            <a:extLst>
              <a:ext uri="{FF2B5EF4-FFF2-40B4-BE49-F238E27FC236}">
                <a16:creationId xmlns:a16="http://schemas.microsoft.com/office/drawing/2014/main" id="{AD9BE8E9-77BF-4765-BDC2-B740E94C490F}"/>
              </a:ext>
            </a:extLst>
          </p:cNvPr>
          <p:cNvGrpSpPr/>
          <p:nvPr/>
        </p:nvGrpSpPr>
        <p:grpSpPr>
          <a:xfrm>
            <a:off x="5518870" y="1968445"/>
            <a:ext cx="5247987" cy="4611043"/>
            <a:chOff x="992028" y="1603481"/>
            <a:chExt cx="8804092" cy="7735546"/>
          </a:xfrm>
        </p:grpSpPr>
        <p:sp>
          <p:nvSpPr>
            <p:cNvPr id="8" name="Freeform 3">
              <a:extLst>
                <a:ext uri="{FF2B5EF4-FFF2-40B4-BE49-F238E27FC236}">
                  <a16:creationId xmlns:a16="http://schemas.microsoft.com/office/drawing/2014/main" id="{7CC86ABE-56E8-45FF-A0FD-3EB64D115806}"/>
                </a:ext>
              </a:extLst>
            </p:cNvPr>
            <p:cNvSpPr/>
            <p:nvPr/>
          </p:nvSpPr>
          <p:spPr>
            <a:xfrm>
              <a:off x="1430332" y="2715301"/>
              <a:ext cx="8365788" cy="6623726"/>
            </a:xfrm>
            <a:custGeom>
              <a:avLst/>
              <a:gdLst/>
              <a:ahLst/>
              <a:cxnLst/>
              <a:rect l="l" t="t" r="r" b="b"/>
              <a:pathLst>
                <a:path w="2610505" h="597602">
                  <a:moveTo>
                    <a:pt x="39835" y="0"/>
                  </a:moveTo>
                  <a:lnTo>
                    <a:pt x="2570670" y="0"/>
                  </a:lnTo>
                  <a:cubicBezTo>
                    <a:pt x="2592671" y="0"/>
                    <a:pt x="2610505" y="17835"/>
                    <a:pt x="2610505" y="39835"/>
                  </a:cubicBezTo>
                  <a:lnTo>
                    <a:pt x="2610505" y="557767"/>
                  </a:lnTo>
                  <a:cubicBezTo>
                    <a:pt x="2610505" y="568332"/>
                    <a:pt x="2606309" y="578464"/>
                    <a:pt x="2598838" y="585935"/>
                  </a:cubicBezTo>
                  <a:cubicBezTo>
                    <a:pt x="2591367" y="593405"/>
                    <a:pt x="2581235" y="597602"/>
                    <a:pt x="2570670" y="597602"/>
                  </a:cubicBezTo>
                  <a:lnTo>
                    <a:pt x="39835" y="597602"/>
                  </a:lnTo>
                  <a:cubicBezTo>
                    <a:pt x="29270" y="597602"/>
                    <a:pt x="19138" y="593405"/>
                    <a:pt x="11667" y="585935"/>
                  </a:cubicBezTo>
                  <a:cubicBezTo>
                    <a:pt x="4197" y="578464"/>
                    <a:pt x="0" y="568332"/>
                    <a:pt x="0" y="557767"/>
                  </a:cubicBezTo>
                  <a:lnTo>
                    <a:pt x="0" y="39835"/>
                  </a:lnTo>
                  <a:cubicBezTo>
                    <a:pt x="0" y="29270"/>
                    <a:pt x="4197" y="19138"/>
                    <a:pt x="11667" y="11667"/>
                  </a:cubicBezTo>
                  <a:cubicBezTo>
                    <a:pt x="19138" y="4197"/>
                    <a:pt x="29270" y="0"/>
                    <a:pt x="39835" y="0"/>
                  </a:cubicBezTo>
                  <a:close/>
                </a:path>
              </a:pathLst>
            </a:custGeom>
            <a:solidFill>
              <a:schemeClr val="accent5">
                <a:lumMod val="20000"/>
                <a:lumOff val="80000"/>
              </a:schemeClr>
            </a:solidFill>
          </p:spPr>
          <p:txBody>
            <a:bodyPr/>
            <a:lstStyle/>
            <a:p>
              <a:endParaRPr lang="en-US" sz="800"/>
            </a:p>
          </p:txBody>
        </p:sp>
        <p:pic>
          <p:nvPicPr>
            <p:cNvPr id="9" name="Picture 2">
              <a:extLst>
                <a:ext uri="{FF2B5EF4-FFF2-40B4-BE49-F238E27FC236}">
                  <a16:creationId xmlns:a16="http://schemas.microsoft.com/office/drawing/2014/main" id="{2A31D6DF-CFF8-4822-9A98-50FCE87BD61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92028" y="1603481"/>
              <a:ext cx="1598847" cy="1474936"/>
            </a:xfrm>
            <a:prstGeom prst="rect">
              <a:avLst/>
            </a:prstGeom>
          </p:spPr>
        </p:pic>
      </p:grpSp>
      <p:sp>
        <p:nvSpPr>
          <p:cNvPr id="12" name="TextBox 11">
            <a:extLst>
              <a:ext uri="{FF2B5EF4-FFF2-40B4-BE49-F238E27FC236}">
                <a16:creationId xmlns:a16="http://schemas.microsoft.com/office/drawing/2014/main" id="{A6837E7A-8A2F-4571-9055-587D58EF9A4E}"/>
              </a:ext>
            </a:extLst>
          </p:cNvPr>
          <p:cNvSpPr txBox="1"/>
          <p:nvPr/>
        </p:nvSpPr>
        <p:spPr>
          <a:xfrm>
            <a:off x="6108870" y="3013764"/>
            <a:ext cx="4241988" cy="2586157"/>
          </a:xfrm>
          <a:prstGeom prst="rect">
            <a:avLst/>
          </a:prstGeom>
          <a:noFill/>
        </p:spPr>
        <p:txBody>
          <a:bodyPr wrap="square">
            <a:spAutoFit/>
          </a:bodyPr>
          <a:lstStyle/>
          <a:p>
            <a:pPr algn="just">
              <a:lnSpc>
                <a:spcPct val="150000"/>
              </a:lnSpc>
            </a:pPr>
            <a:r>
              <a:rPr lang="vi-VN" sz="2800" dirty="0">
                <a:solidFill>
                  <a:srgbClr val="000000"/>
                </a:solidFill>
                <a:latin typeface="UTM Avo" panose="02040603050506020204" pitchFamily="18" charset="0"/>
                <a:ea typeface="Calibri" panose="020F0502020204030204" pitchFamily="34" charset="0"/>
                <a:cs typeface="Arial" panose="020B0604020202020204" pitchFamily="34" charset="0"/>
              </a:rPr>
              <a:t>Các em hãy sử dụng sơ đồ tư duy đã làm để kể về hoạt động trong một ngày của mình.</a:t>
            </a:r>
          </a:p>
        </p:txBody>
      </p:sp>
      <p:pic>
        <p:nvPicPr>
          <p:cNvPr id="13" name="Picture 12">
            <a:extLst>
              <a:ext uri="{FF2B5EF4-FFF2-40B4-BE49-F238E27FC236}">
                <a16:creationId xmlns:a16="http://schemas.microsoft.com/office/drawing/2014/main" id="{0163C375-4064-43B5-BEC5-E1385F331529}"/>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l="1628" t="134"/>
          <a:stretch>
            <a:fillRect/>
          </a:stretch>
        </p:blipFill>
        <p:spPr>
          <a:xfrm rot="2367332">
            <a:off x="10754161" y="3543456"/>
            <a:ext cx="1416739" cy="468083"/>
          </a:xfrm>
          <a:prstGeom prst="rect">
            <a:avLst/>
          </a:prstGeom>
        </p:spPr>
      </p:pic>
      <p:pic>
        <p:nvPicPr>
          <p:cNvPr id="14" name="Picture 6">
            <a:extLst>
              <a:ext uri="{FF2B5EF4-FFF2-40B4-BE49-F238E27FC236}">
                <a16:creationId xmlns:a16="http://schemas.microsoft.com/office/drawing/2014/main" id="{A03BDC42-DA94-44BF-B817-A8245DB525B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207452">
            <a:off x="1413940" y="2276086"/>
            <a:ext cx="4281165" cy="5226940"/>
          </a:xfrm>
          <a:prstGeom prst="rect">
            <a:avLst/>
          </a:prstGeom>
        </p:spPr>
      </p:pic>
      <p:grpSp>
        <p:nvGrpSpPr>
          <p:cNvPr id="15" name="Group 14">
            <a:extLst>
              <a:ext uri="{FF2B5EF4-FFF2-40B4-BE49-F238E27FC236}">
                <a16:creationId xmlns:a16="http://schemas.microsoft.com/office/drawing/2014/main" id="{D383A454-1BEE-42D3-A412-28FEA2095541}"/>
              </a:ext>
            </a:extLst>
          </p:cNvPr>
          <p:cNvGrpSpPr/>
          <p:nvPr/>
        </p:nvGrpSpPr>
        <p:grpSpPr>
          <a:xfrm>
            <a:off x="678970" y="2177565"/>
            <a:ext cx="4588602" cy="564728"/>
            <a:chOff x="203132" y="534842"/>
            <a:chExt cx="6827420" cy="1157110"/>
          </a:xfrm>
        </p:grpSpPr>
        <p:grpSp>
          <p:nvGrpSpPr>
            <p:cNvPr id="16" name="Group 10">
              <a:extLst>
                <a:ext uri="{FF2B5EF4-FFF2-40B4-BE49-F238E27FC236}">
                  <a16:creationId xmlns:a16="http://schemas.microsoft.com/office/drawing/2014/main" id="{436F7DAA-A3AB-485B-B82F-076366202606}"/>
                </a:ext>
              </a:extLst>
            </p:cNvPr>
            <p:cNvGrpSpPr/>
            <p:nvPr/>
          </p:nvGrpSpPr>
          <p:grpSpPr>
            <a:xfrm rot="-143938">
              <a:off x="203132" y="534842"/>
              <a:ext cx="6827420" cy="1157110"/>
              <a:chOff x="0" y="0"/>
              <a:chExt cx="5761308" cy="848774"/>
            </a:xfrm>
          </p:grpSpPr>
          <p:sp>
            <p:nvSpPr>
              <p:cNvPr id="18" name="Freeform 11">
                <a:extLst>
                  <a:ext uri="{FF2B5EF4-FFF2-40B4-BE49-F238E27FC236}">
                    <a16:creationId xmlns:a16="http://schemas.microsoft.com/office/drawing/2014/main" id="{877C63B5-1153-41CE-B444-89F791D399DD}"/>
                  </a:ext>
                </a:extLst>
              </p:cNvPr>
              <p:cNvSpPr/>
              <p:nvPr/>
            </p:nvSpPr>
            <p:spPr>
              <a:xfrm>
                <a:off x="0" y="0"/>
                <a:ext cx="5761308" cy="848774"/>
              </a:xfrm>
              <a:custGeom>
                <a:avLst/>
                <a:gdLst/>
                <a:ahLst/>
                <a:cxnLst/>
                <a:rect l="l" t="t" r="r" b="b"/>
                <a:pathLst>
                  <a:path w="5761308" h="848774">
                    <a:moveTo>
                      <a:pt x="5636848" y="848774"/>
                    </a:moveTo>
                    <a:lnTo>
                      <a:pt x="124460" y="848774"/>
                    </a:lnTo>
                    <a:cubicBezTo>
                      <a:pt x="55880" y="848774"/>
                      <a:pt x="0" y="792894"/>
                      <a:pt x="0" y="724314"/>
                    </a:cubicBezTo>
                    <a:lnTo>
                      <a:pt x="0" y="124460"/>
                    </a:lnTo>
                    <a:cubicBezTo>
                      <a:pt x="0" y="55880"/>
                      <a:pt x="55880" y="0"/>
                      <a:pt x="124460" y="0"/>
                    </a:cubicBezTo>
                    <a:lnTo>
                      <a:pt x="5636848" y="0"/>
                    </a:lnTo>
                    <a:cubicBezTo>
                      <a:pt x="5705428" y="0"/>
                      <a:pt x="5761308" y="55880"/>
                      <a:pt x="5761308" y="124460"/>
                    </a:cubicBezTo>
                    <a:lnTo>
                      <a:pt x="5761308" y="724314"/>
                    </a:lnTo>
                    <a:cubicBezTo>
                      <a:pt x="5761308" y="792894"/>
                      <a:pt x="5705428" y="848774"/>
                      <a:pt x="5636848" y="848774"/>
                    </a:cubicBezTo>
                    <a:close/>
                  </a:path>
                </a:pathLst>
              </a:custGeom>
              <a:solidFill>
                <a:schemeClr val="accent5">
                  <a:lumMod val="75000"/>
                </a:schemeClr>
              </a:solidFill>
            </p:spPr>
            <p:txBody>
              <a:bodyPr/>
              <a:lstStyle/>
              <a:p>
                <a:endParaRPr lang="en-US" sz="800"/>
              </a:p>
            </p:txBody>
          </p:sp>
        </p:grpSp>
        <p:sp>
          <p:nvSpPr>
            <p:cNvPr id="17" name="TextBox 12">
              <a:extLst>
                <a:ext uri="{FF2B5EF4-FFF2-40B4-BE49-F238E27FC236}">
                  <a16:creationId xmlns:a16="http://schemas.microsoft.com/office/drawing/2014/main" id="{53C889E6-7F94-4605-84CB-706BC1DF8B44}"/>
                </a:ext>
              </a:extLst>
            </p:cNvPr>
            <p:cNvSpPr txBox="1"/>
            <p:nvPr/>
          </p:nvSpPr>
          <p:spPr>
            <a:xfrm rot="21457205">
              <a:off x="466167" y="746287"/>
              <a:ext cx="6141524" cy="606995"/>
            </a:xfrm>
            <a:prstGeom prst="rect">
              <a:avLst/>
            </a:prstGeom>
          </p:spPr>
          <p:txBody>
            <a:bodyPr wrap="square" lIns="0" tIns="0" rIns="0" bIns="0" rtlCol="0" anchor="t">
              <a:spAutoFit/>
            </a:bodyPr>
            <a:lstStyle/>
            <a:p>
              <a:pPr algn="ctr">
                <a:lnSpc>
                  <a:spcPts val="3360"/>
                </a:lnSpc>
                <a:spcBef>
                  <a:spcPct val="0"/>
                </a:spcBef>
              </a:pPr>
              <a:r>
                <a:rPr lang="en-US" sz="2800" b="1" spc="119">
                  <a:solidFill>
                    <a:srgbClr val="FFFFFF"/>
                  </a:solidFill>
                  <a:latin typeface="UTM Avo" panose="02040603050506020204" pitchFamily="18" charset="0"/>
                  <a:cs typeface="Arial" panose="020B0604020202020204" pitchFamily="34" charset="0"/>
                </a:rPr>
                <a:t>Làm việc trước lớp</a:t>
              </a:r>
              <a:endParaRPr lang="en-US" sz="2800" b="1" spc="119" dirty="0">
                <a:solidFill>
                  <a:srgbClr val="FFFFFF"/>
                </a:solidFill>
                <a:latin typeface="UTM Avo" panose="02040603050506020204" pitchFamily="18" charset="0"/>
                <a:cs typeface="Arial" panose="020B0604020202020204" pitchFamily="34" charset="0"/>
              </a:endParaRPr>
            </a:p>
          </p:txBody>
        </p:sp>
      </p:grpSp>
      <p:grpSp>
        <p:nvGrpSpPr>
          <p:cNvPr id="19" name="Group 18">
            <a:extLst>
              <a:ext uri="{FF2B5EF4-FFF2-40B4-BE49-F238E27FC236}">
                <a16:creationId xmlns:a16="http://schemas.microsoft.com/office/drawing/2014/main" id="{8E16675E-2790-48EF-8E7A-AAFC7E7E48BC}"/>
              </a:ext>
            </a:extLst>
          </p:cNvPr>
          <p:cNvGrpSpPr/>
          <p:nvPr/>
        </p:nvGrpSpPr>
        <p:grpSpPr>
          <a:xfrm>
            <a:off x="1372091" y="2773928"/>
            <a:ext cx="3537840" cy="2342135"/>
            <a:chOff x="965662" y="3063065"/>
            <a:chExt cx="7248930" cy="4798966"/>
          </a:xfrm>
        </p:grpSpPr>
        <p:pic>
          <p:nvPicPr>
            <p:cNvPr id="20" name="Picture 19" descr="A group of children in a classroom&#10;&#10;Description automatically generated">
              <a:extLst>
                <a:ext uri="{FF2B5EF4-FFF2-40B4-BE49-F238E27FC236}">
                  <a16:creationId xmlns:a16="http://schemas.microsoft.com/office/drawing/2014/main" id="{597C2AFA-240B-4D66-9824-F3BE5D926594}"/>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5672" t="19234" r="11938" b="9022"/>
            <a:stretch/>
          </p:blipFill>
          <p:spPr>
            <a:xfrm>
              <a:off x="965662" y="3624861"/>
              <a:ext cx="7248930" cy="423717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1" name="Picture 2" descr="Push pin ">
              <a:extLst>
                <a:ext uri="{FF2B5EF4-FFF2-40B4-BE49-F238E27FC236}">
                  <a16:creationId xmlns:a16="http://schemas.microsoft.com/office/drawing/2014/main" id="{06AECAF0-CE89-4E48-A1FB-245D6A1E7881}"/>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20507760">
              <a:off x="4122654" y="3063065"/>
              <a:ext cx="652433" cy="671852"/>
            </a:xfrm>
            <a:prstGeom prst="rect">
              <a:avLst/>
            </a:prstGeom>
            <a:noFill/>
            <a:extLst>
              <a:ext uri="{909E8E84-426E-40DD-AFC4-6F175D3DCCD1}">
                <a14:hiddenFill xmlns:a14="http://schemas.microsoft.com/office/drawing/2010/main">
                  <a:solidFill>
                    <a:srgbClr val="FFFFFF"/>
                  </a:solidFill>
                </a14:hiddenFill>
              </a:ext>
            </a:extLst>
          </p:spPr>
        </p:pic>
      </p:grpSp>
      <p:sp>
        <p:nvSpPr>
          <p:cNvPr id="22" name="Freeform 19">
            <a:extLst>
              <a:ext uri="{FF2B5EF4-FFF2-40B4-BE49-F238E27FC236}">
                <a16:creationId xmlns:a16="http://schemas.microsoft.com/office/drawing/2014/main" id="{810F81DE-5AC7-4DCF-8D6D-0B0D585462CA}"/>
              </a:ext>
            </a:extLst>
          </p:cNvPr>
          <p:cNvSpPr/>
          <p:nvPr/>
        </p:nvSpPr>
        <p:spPr>
          <a:xfrm rot="-1059693">
            <a:off x="4027062" y="5610297"/>
            <a:ext cx="2983617" cy="1202477"/>
          </a:xfrm>
          <a:custGeom>
            <a:avLst/>
            <a:gdLst/>
            <a:ahLst/>
            <a:cxnLst/>
            <a:rect l="l" t="t" r="r" b="b"/>
            <a:pathLst>
              <a:path w="7315200" h="2527069">
                <a:moveTo>
                  <a:pt x="0" y="0"/>
                </a:moveTo>
                <a:lnTo>
                  <a:pt x="7315200" y="0"/>
                </a:lnTo>
                <a:lnTo>
                  <a:pt x="7315200" y="2527069"/>
                </a:lnTo>
                <a:lnTo>
                  <a:pt x="0" y="2527069"/>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sz="800"/>
          </a:p>
        </p:txBody>
      </p:sp>
    </p:spTree>
    <p:extLst>
      <p:ext uri="{BB962C8B-B14F-4D97-AF65-F5344CB8AC3E}">
        <p14:creationId xmlns:p14="http://schemas.microsoft.com/office/powerpoint/2010/main" val="10239521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par>
                                <p:cTn id="18" presetID="10" presetClass="entr" presetSubtype="0"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par>
                                <p:cTn id="24" presetID="10" presetClass="entr" presetSubtype="0"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3" name="Picture 13">
            <a:extLst>
              <a:ext uri="{FF2B5EF4-FFF2-40B4-BE49-F238E27FC236}">
                <a16:creationId xmlns:a16="http://schemas.microsoft.com/office/drawing/2014/main" id="{15001F1A-8341-4D78-9BA9-7B0BF23751E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1406911" y="6135341"/>
            <a:ext cx="734289" cy="719603"/>
          </a:xfrm>
          <a:prstGeom prst="rect">
            <a:avLst/>
          </a:prstGeom>
        </p:spPr>
      </p:pic>
      <p:grpSp>
        <p:nvGrpSpPr>
          <p:cNvPr id="26" name="Group 25">
            <a:extLst>
              <a:ext uri="{FF2B5EF4-FFF2-40B4-BE49-F238E27FC236}">
                <a16:creationId xmlns:a16="http://schemas.microsoft.com/office/drawing/2014/main" id="{E1C517FD-5023-4F41-A2C9-BAB60B5C138B}"/>
              </a:ext>
            </a:extLst>
          </p:cNvPr>
          <p:cNvGrpSpPr/>
          <p:nvPr/>
        </p:nvGrpSpPr>
        <p:grpSpPr>
          <a:xfrm>
            <a:off x="3877521" y="2547253"/>
            <a:ext cx="7755679" cy="2217276"/>
            <a:chOff x="457200" y="2475304"/>
            <a:chExt cx="11633519" cy="3325914"/>
          </a:xfrm>
        </p:grpSpPr>
        <p:sp>
          <p:nvSpPr>
            <p:cNvPr id="27" name="Rounded Rectangle 14">
              <a:extLst>
                <a:ext uri="{FF2B5EF4-FFF2-40B4-BE49-F238E27FC236}">
                  <a16:creationId xmlns:a16="http://schemas.microsoft.com/office/drawing/2014/main" id="{787B82C2-445F-4F78-8055-6E12B6D9C644}"/>
                </a:ext>
              </a:extLst>
            </p:cNvPr>
            <p:cNvSpPr/>
            <p:nvPr/>
          </p:nvSpPr>
          <p:spPr>
            <a:xfrm>
              <a:off x="541920" y="3220209"/>
              <a:ext cx="11548799" cy="2581009"/>
            </a:xfrm>
            <a:prstGeom prst="roundRect">
              <a:avLst/>
            </a:prstGeom>
            <a:solidFill>
              <a:schemeClr val="bg1"/>
            </a:solidFill>
            <a:ln w="381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a:solidFill>
                    <a:schemeClr val="tx1"/>
                  </a:solidFill>
                  <a:latin typeface="UTM Avo" panose="02040603050506020204" pitchFamily="18" charset="0"/>
                  <a:cs typeface="Arial" panose="020B0604020202020204" pitchFamily="34" charset="0"/>
                </a:rPr>
                <a:t>Chia sẻ trước lớp cụ thể về kinh nghiệm thực hiện công việc hằng ngày một cách khoa học.</a:t>
              </a:r>
              <a:endParaRPr lang="en-US" sz="2400" dirty="0">
                <a:solidFill>
                  <a:schemeClr val="tx1"/>
                </a:solidFill>
                <a:latin typeface="UTM Avo" panose="02040603050506020204" pitchFamily="18" charset="0"/>
                <a:cs typeface="Arial" panose="020B0604020202020204" pitchFamily="34" charset="0"/>
              </a:endParaRPr>
            </a:p>
          </p:txBody>
        </p:sp>
        <p:pic>
          <p:nvPicPr>
            <p:cNvPr id="28" name="Picture 35">
              <a:extLst>
                <a:ext uri="{FF2B5EF4-FFF2-40B4-BE49-F238E27FC236}">
                  <a16:creationId xmlns:a16="http://schemas.microsoft.com/office/drawing/2014/main" id="{49F5EB26-9ACF-4B08-99E4-AD66B333824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57200" y="2475304"/>
              <a:ext cx="2220582" cy="1170853"/>
            </a:xfrm>
            <a:prstGeom prst="rect">
              <a:avLst/>
            </a:prstGeom>
          </p:spPr>
        </p:pic>
      </p:grpSp>
      <p:grpSp>
        <p:nvGrpSpPr>
          <p:cNvPr id="29" name="Group 28">
            <a:extLst>
              <a:ext uri="{FF2B5EF4-FFF2-40B4-BE49-F238E27FC236}">
                <a16:creationId xmlns:a16="http://schemas.microsoft.com/office/drawing/2014/main" id="{C9250161-C04D-433A-B553-D2C03FAE3BE8}"/>
              </a:ext>
            </a:extLst>
          </p:cNvPr>
          <p:cNvGrpSpPr/>
          <p:nvPr/>
        </p:nvGrpSpPr>
        <p:grpSpPr>
          <a:xfrm>
            <a:off x="3793089" y="5011301"/>
            <a:ext cx="7840111" cy="1539198"/>
            <a:chOff x="707218" y="6167966"/>
            <a:chExt cx="11760167" cy="2270801"/>
          </a:xfrm>
        </p:grpSpPr>
        <p:sp>
          <p:nvSpPr>
            <p:cNvPr id="30" name="Rounded Rectangle 14">
              <a:extLst>
                <a:ext uri="{FF2B5EF4-FFF2-40B4-BE49-F238E27FC236}">
                  <a16:creationId xmlns:a16="http://schemas.microsoft.com/office/drawing/2014/main" id="{FBDC3953-C0FC-4C62-8802-73666E50C3A4}"/>
                </a:ext>
              </a:extLst>
            </p:cNvPr>
            <p:cNvSpPr/>
            <p:nvPr/>
          </p:nvSpPr>
          <p:spPr>
            <a:xfrm>
              <a:off x="945801" y="6896100"/>
              <a:ext cx="11521584" cy="1542667"/>
            </a:xfrm>
            <a:prstGeom prst="roundRect">
              <a:avLst/>
            </a:prstGeom>
            <a:solidFill>
              <a:schemeClr val="bg1"/>
            </a:solidFill>
            <a:ln w="381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a:solidFill>
                    <a:schemeClr val="tx1"/>
                  </a:solidFill>
                  <a:latin typeface="UTM Avo" panose="02040603050506020204" pitchFamily="18" charset="0"/>
                  <a:cs typeface="Arial" panose="020B0604020202020204" pitchFamily="34" charset="0"/>
                </a:rPr>
                <a:t>Đóng góp ý kiến cho phần trình bày của bạn.</a:t>
              </a:r>
            </a:p>
          </p:txBody>
        </p:sp>
        <p:pic>
          <p:nvPicPr>
            <p:cNvPr id="31" name="Picture 35">
              <a:extLst>
                <a:ext uri="{FF2B5EF4-FFF2-40B4-BE49-F238E27FC236}">
                  <a16:creationId xmlns:a16="http://schemas.microsoft.com/office/drawing/2014/main" id="{56814620-8C1E-4794-B536-88B8A72FD47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707218" y="6167966"/>
              <a:ext cx="2186113" cy="1152678"/>
            </a:xfrm>
            <a:prstGeom prst="rect">
              <a:avLst/>
            </a:prstGeom>
          </p:spPr>
        </p:pic>
      </p:grpSp>
      <p:grpSp>
        <p:nvGrpSpPr>
          <p:cNvPr id="32" name="Group 31">
            <a:extLst>
              <a:ext uri="{FF2B5EF4-FFF2-40B4-BE49-F238E27FC236}">
                <a16:creationId xmlns:a16="http://schemas.microsoft.com/office/drawing/2014/main" id="{C16A22D9-2F68-4492-9599-0C61FDF406F4}"/>
              </a:ext>
            </a:extLst>
          </p:cNvPr>
          <p:cNvGrpSpPr/>
          <p:nvPr/>
        </p:nvGrpSpPr>
        <p:grpSpPr>
          <a:xfrm>
            <a:off x="3644905" y="1451436"/>
            <a:ext cx="8277390" cy="780570"/>
            <a:chOff x="3200400" y="-19173"/>
            <a:chExt cx="12416085" cy="1991047"/>
          </a:xfrm>
        </p:grpSpPr>
        <p:sp>
          <p:nvSpPr>
            <p:cNvPr id="33" name="Freeform 3">
              <a:extLst>
                <a:ext uri="{FF2B5EF4-FFF2-40B4-BE49-F238E27FC236}">
                  <a16:creationId xmlns:a16="http://schemas.microsoft.com/office/drawing/2014/main" id="{ABD26FE7-40F2-4801-89E1-4E3A5078FE6A}"/>
                </a:ext>
              </a:extLst>
            </p:cNvPr>
            <p:cNvSpPr/>
            <p:nvPr/>
          </p:nvSpPr>
          <p:spPr>
            <a:xfrm>
              <a:off x="3200400" y="-19173"/>
              <a:ext cx="12416085" cy="1991047"/>
            </a:xfrm>
            <a:custGeom>
              <a:avLst/>
              <a:gdLst/>
              <a:ahLst/>
              <a:cxnLst/>
              <a:rect l="l" t="t" r="r" b="b"/>
              <a:pathLst>
                <a:path w="7315200" h="1991047">
                  <a:moveTo>
                    <a:pt x="0" y="0"/>
                  </a:moveTo>
                  <a:lnTo>
                    <a:pt x="7315200" y="0"/>
                  </a:lnTo>
                  <a:lnTo>
                    <a:pt x="7315200" y="1991046"/>
                  </a:lnTo>
                  <a:lnTo>
                    <a:pt x="0" y="1991046"/>
                  </a:lnTo>
                  <a:lnTo>
                    <a:pt x="0" y="0"/>
                  </a:lnTo>
                  <a:close/>
                </a:path>
              </a:pathLst>
            </a:custGeom>
            <a:blipFill>
              <a:blip r:embed="rId7">
                <a:duotone>
                  <a:schemeClr val="accent5">
                    <a:shade val="45000"/>
                    <a:satMod val="135000"/>
                  </a:schemeClr>
                  <a:prstClr val="white"/>
                </a:duotone>
                <a:extLst>
                  <a:ext uri="{96DAC541-7B7A-43D3-8B79-37D633B846F1}">
                    <asvg:svgBlip xmlns:asvg="http://schemas.microsoft.com/office/drawing/2016/SVG/main" r:embed="rId8"/>
                  </a:ext>
                </a:extLst>
              </a:blip>
              <a:stretch>
                <a:fillRect t="-34305" b="-32863"/>
              </a:stretch>
            </a:blipFill>
          </p:spPr>
          <p:txBody>
            <a:bodyPr/>
            <a:lstStyle/>
            <a:p>
              <a:endParaRPr lang="en-US" sz="800"/>
            </a:p>
          </p:txBody>
        </p:sp>
        <p:sp>
          <p:nvSpPr>
            <p:cNvPr id="34" name="Rectangle 33">
              <a:extLst>
                <a:ext uri="{FF2B5EF4-FFF2-40B4-BE49-F238E27FC236}">
                  <a16:creationId xmlns:a16="http://schemas.microsoft.com/office/drawing/2014/main" id="{501D8D32-2815-4876-818B-055FCF416169}"/>
                </a:ext>
              </a:extLst>
            </p:cNvPr>
            <p:cNvSpPr/>
            <p:nvPr/>
          </p:nvSpPr>
          <p:spPr>
            <a:xfrm>
              <a:off x="3397010" y="381977"/>
              <a:ext cx="12022865" cy="815511"/>
            </a:xfrm>
            <a:prstGeom prst="rect">
              <a:avLst/>
            </a:prstGeom>
          </p:spPr>
          <p:txBody>
            <a:bodyPr wrap="square">
              <a:spAutoFit/>
            </a:bodyPr>
            <a:lstStyle/>
            <a:p>
              <a:pPr algn="ctr">
                <a:spcBef>
                  <a:spcPts val="200"/>
                </a:spcBef>
                <a:spcAft>
                  <a:spcPts val="200"/>
                </a:spcAft>
              </a:pPr>
              <a:r>
                <a:rPr lang="en-US" sz="2933" b="1">
                  <a:solidFill>
                    <a:srgbClr val="C00000"/>
                  </a:solidFill>
                  <a:latin typeface="UTM Avo" panose="02040603050506020204" pitchFamily="18" charset="0"/>
                  <a:ea typeface="Calibri" panose="020F0502020204030204" pitchFamily="34" charset="0"/>
                  <a:cs typeface="Arial" panose="020B0604020202020204" pitchFamily="34" charset="0"/>
                </a:rPr>
                <a:t>Các em thực hiện những yêu cầu sau:</a:t>
              </a:r>
              <a:endParaRPr lang="en-US" sz="2933" b="1" dirty="0">
                <a:solidFill>
                  <a:srgbClr val="C00000"/>
                </a:solidFill>
                <a:latin typeface="UTM Avo" panose="02040603050506020204" pitchFamily="18" charset="0"/>
                <a:ea typeface="Calibri" panose="020F0502020204030204" pitchFamily="34" charset="0"/>
                <a:cs typeface="Arial" panose="020B0604020202020204" pitchFamily="34" charset="0"/>
              </a:endParaRPr>
            </a:p>
          </p:txBody>
        </p:sp>
      </p:grpSp>
      <p:pic>
        <p:nvPicPr>
          <p:cNvPr id="35" name="Picture 34" descr="A picture containing doll, toy&#10;&#10;Description automatically generated">
            <a:extLst>
              <a:ext uri="{FF2B5EF4-FFF2-40B4-BE49-F238E27FC236}">
                <a16:creationId xmlns:a16="http://schemas.microsoft.com/office/drawing/2014/main" id="{E035E7D2-A955-4B78-A43E-CCE14027C5F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3689" y="1846700"/>
            <a:ext cx="4777354" cy="4777354"/>
          </a:xfrm>
          <a:prstGeom prst="rect">
            <a:avLst/>
          </a:prstGeom>
        </p:spPr>
      </p:pic>
    </p:spTree>
    <p:extLst>
      <p:ext uri="{BB962C8B-B14F-4D97-AF65-F5344CB8AC3E}">
        <p14:creationId xmlns:p14="http://schemas.microsoft.com/office/powerpoint/2010/main" val="14319704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par>
                                <p:cTn id="8" presetID="22" presetClass="entr" presetSubtype="4" fill="hold"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wipe(down)">
                                      <p:cBhvr>
                                        <p:cTn id="10" dur="500"/>
                                        <p:tgtEl>
                                          <p:spTgt spid="3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wipe(left)">
                                      <p:cBhvr>
                                        <p:cTn id="15" dur="500"/>
                                        <p:tgtEl>
                                          <p:spTgt spid="2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nodeType="click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wipe(right)">
                                      <p:cBhvr>
                                        <p:cTn id="2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132200C3-D2F0-49EE-AB44-88EF08605528}"/>
              </a:ext>
            </a:extLst>
          </p:cNvPr>
          <p:cNvGrpSpPr/>
          <p:nvPr/>
        </p:nvGrpSpPr>
        <p:grpSpPr>
          <a:xfrm>
            <a:off x="2616199" y="1727200"/>
            <a:ext cx="6959601" cy="3403600"/>
            <a:chOff x="54426" y="3244652"/>
            <a:chExt cx="10134600" cy="5105400"/>
          </a:xfrm>
        </p:grpSpPr>
        <p:sp>
          <p:nvSpPr>
            <p:cNvPr id="15" name="Round Same Side Corner Rectangle 3">
              <a:extLst>
                <a:ext uri="{FF2B5EF4-FFF2-40B4-BE49-F238E27FC236}">
                  <a16:creationId xmlns:a16="http://schemas.microsoft.com/office/drawing/2014/main" id="{C41AC5B2-D4BB-4AEE-A3AA-508EF8EA3493}"/>
                </a:ext>
              </a:extLst>
            </p:cNvPr>
            <p:cNvSpPr/>
            <p:nvPr/>
          </p:nvSpPr>
          <p:spPr>
            <a:xfrm rot="5400000">
              <a:off x="2569026" y="730052"/>
              <a:ext cx="5105400" cy="10134600"/>
            </a:xfrm>
            <a:prstGeom prst="round2SameRect">
              <a:avLst/>
            </a:prstGeom>
            <a:solidFill>
              <a:srgbClr val="FFF2C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6" name="TextBox 15">
              <a:extLst>
                <a:ext uri="{FF2B5EF4-FFF2-40B4-BE49-F238E27FC236}">
                  <a16:creationId xmlns:a16="http://schemas.microsoft.com/office/drawing/2014/main" id="{5A10A5FB-C6A0-4112-AD50-826D7CE65C68}"/>
                </a:ext>
              </a:extLst>
            </p:cNvPr>
            <p:cNvSpPr txBox="1"/>
            <p:nvPr/>
          </p:nvSpPr>
          <p:spPr>
            <a:xfrm>
              <a:off x="834116" y="3713351"/>
              <a:ext cx="8422820" cy="4214231"/>
            </a:xfrm>
            <a:prstGeom prst="rect">
              <a:avLst/>
            </a:prstGeom>
            <a:noFill/>
          </p:spPr>
          <p:txBody>
            <a:bodyPr wrap="square" rtlCol="0">
              <a:spAutoFit/>
            </a:bodyPr>
            <a:lstStyle/>
            <a:p>
              <a:pPr algn="ctr">
                <a:lnSpc>
                  <a:spcPct val="150000"/>
                </a:lnSpc>
              </a:pPr>
              <a:r>
                <a:rPr lang="en-US" sz="3334" b="1">
                  <a:solidFill>
                    <a:srgbClr val="FF0000"/>
                  </a:solidFill>
                  <a:latin typeface="UTM Avo" panose="02040603050506020204" pitchFamily="18" charset="0"/>
                  <a:cs typeface="Arial" panose="020B0604020202020204" pitchFamily="34" charset="0"/>
                </a:rPr>
                <a:t>YÊU CẦU</a:t>
              </a:r>
              <a:endParaRPr lang="en-US" sz="3334" b="1" dirty="0">
                <a:solidFill>
                  <a:srgbClr val="FF0000"/>
                </a:solidFill>
                <a:latin typeface="UTM Avo" panose="02040603050506020204" pitchFamily="18" charset="0"/>
                <a:cs typeface="Arial" panose="020B0604020202020204" pitchFamily="34" charset="0"/>
              </a:endParaRPr>
            </a:p>
            <a:p>
              <a:pPr algn="just">
                <a:lnSpc>
                  <a:spcPct val="150000"/>
                </a:lnSpc>
              </a:pPr>
              <a:r>
                <a:rPr lang="vi-VN" sz="2933">
                  <a:latin typeface="UTM Avo" panose="02040603050506020204" pitchFamily="18" charset="0"/>
                  <a:cs typeface="Arial" panose="020B0604020202020204" pitchFamily="34" charset="0"/>
                </a:rPr>
                <a:t>Các em hãy cùng bình chọn sơ đồ tư duy khoa học, sinh động và hấp dẫn nhất.</a:t>
              </a:r>
            </a:p>
          </p:txBody>
        </p:sp>
      </p:grpSp>
    </p:spTree>
    <p:extLst>
      <p:ext uri="{BB962C8B-B14F-4D97-AF65-F5344CB8AC3E}">
        <p14:creationId xmlns:p14="http://schemas.microsoft.com/office/powerpoint/2010/main" val="7650856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FC15EB6-47AB-46AA-AB5F-C79D9BBC6AFE}"/>
              </a:ext>
            </a:extLst>
          </p:cNvPr>
          <p:cNvSpPr txBox="1"/>
          <p:nvPr/>
        </p:nvSpPr>
        <p:spPr>
          <a:xfrm>
            <a:off x="723900" y="1225753"/>
            <a:ext cx="2057400" cy="2153840"/>
          </a:xfrm>
          <a:prstGeom prst="rect">
            <a:avLst/>
          </a:prstGeom>
        </p:spPr>
        <p:txBody>
          <a:bodyPr lIns="33867" tIns="33867" rIns="33867" bIns="33867" rtlCol="0" anchor="ctr"/>
          <a:lstStyle/>
          <a:p>
            <a:pPr algn="ctr">
              <a:lnSpc>
                <a:spcPts val="1773"/>
              </a:lnSpc>
              <a:spcBef>
                <a:spcPct val="0"/>
              </a:spcBef>
            </a:pPr>
            <a:endParaRPr sz="800"/>
          </a:p>
        </p:txBody>
      </p:sp>
      <p:sp>
        <p:nvSpPr>
          <p:cNvPr id="6" name="Freeform 3">
            <a:extLst>
              <a:ext uri="{FF2B5EF4-FFF2-40B4-BE49-F238E27FC236}">
                <a16:creationId xmlns:a16="http://schemas.microsoft.com/office/drawing/2014/main" id="{6A970B12-7B79-476A-91CA-FB09C41ECD5E}"/>
              </a:ext>
            </a:extLst>
          </p:cNvPr>
          <p:cNvSpPr/>
          <p:nvPr/>
        </p:nvSpPr>
        <p:spPr>
          <a:xfrm>
            <a:off x="800101" y="1779394"/>
            <a:ext cx="10667999" cy="4888106"/>
          </a:xfrm>
          <a:custGeom>
            <a:avLst/>
            <a:gdLst/>
            <a:ahLst/>
            <a:cxnLst/>
            <a:rect l="l" t="t" r="r" b="b"/>
            <a:pathLst>
              <a:path w="14949872" h="6335005">
                <a:moveTo>
                  <a:pt x="0" y="0"/>
                </a:moveTo>
                <a:lnTo>
                  <a:pt x="14949872" y="0"/>
                </a:lnTo>
                <a:lnTo>
                  <a:pt x="14949872" y="6335005"/>
                </a:lnTo>
                <a:lnTo>
                  <a:pt x="0" y="6335005"/>
                </a:lnTo>
                <a:lnTo>
                  <a:pt x="0" y="0"/>
                </a:lnTo>
                <a:close/>
              </a:path>
            </a:pathLst>
          </a:custGeom>
          <a:blipFill>
            <a:blip r:embed="rId3">
              <a:alphaModFix amt="73000"/>
              <a:extLst>
                <a:ext uri="{96DAC541-7B7A-43D3-8B79-37D633B846F1}">
                  <asvg:svgBlip xmlns:asvg="http://schemas.microsoft.com/office/drawing/2016/SVG/main" r:embed="rId4"/>
                </a:ext>
              </a:extLst>
            </a:blip>
            <a:stretch>
              <a:fillRect l="-4946" t="-21487" r="-5005" b="-52359"/>
            </a:stretch>
          </a:blipFill>
        </p:spPr>
        <p:txBody>
          <a:bodyPr/>
          <a:lstStyle/>
          <a:p>
            <a:endParaRPr lang="en-US" sz="800"/>
          </a:p>
        </p:txBody>
      </p:sp>
      <p:grpSp>
        <p:nvGrpSpPr>
          <p:cNvPr id="7" name="Group 6">
            <a:extLst>
              <a:ext uri="{FF2B5EF4-FFF2-40B4-BE49-F238E27FC236}">
                <a16:creationId xmlns:a16="http://schemas.microsoft.com/office/drawing/2014/main" id="{86D467E3-8AAD-4BE5-8EAB-12C3B5000FA7}"/>
              </a:ext>
            </a:extLst>
          </p:cNvPr>
          <p:cNvGrpSpPr/>
          <p:nvPr/>
        </p:nvGrpSpPr>
        <p:grpSpPr>
          <a:xfrm>
            <a:off x="3390901" y="1428070"/>
            <a:ext cx="5894347" cy="829459"/>
            <a:chOff x="4927989" y="1270945"/>
            <a:chExt cx="8841521" cy="1244189"/>
          </a:xfrm>
        </p:grpSpPr>
        <p:pic>
          <p:nvPicPr>
            <p:cNvPr id="8" name="Picture 9">
              <a:extLst>
                <a:ext uri="{FF2B5EF4-FFF2-40B4-BE49-F238E27FC236}">
                  <a16:creationId xmlns:a16="http://schemas.microsoft.com/office/drawing/2014/main" id="{1F908CF8-F619-45D7-92C4-F24B2574DB3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927989" y="1270945"/>
              <a:ext cx="8841521" cy="1244189"/>
            </a:xfrm>
            <a:prstGeom prst="rect">
              <a:avLst/>
            </a:prstGeom>
          </p:spPr>
        </p:pic>
        <p:sp>
          <p:nvSpPr>
            <p:cNvPr id="9" name="TextBox 8">
              <a:extLst>
                <a:ext uri="{FF2B5EF4-FFF2-40B4-BE49-F238E27FC236}">
                  <a16:creationId xmlns:a16="http://schemas.microsoft.com/office/drawing/2014/main" id="{5CB46898-6EAE-48FF-8407-EF84AD79F3E4}"/>
                </a:ext>
              </a:extLst>
            </p:cNvPr>
            <p:cNvSpPr txBox="1"/>
            <p:nvPr/>
          </p:nvSpPr>
          <p:spPr>
            <a:xfrm>
              <a:off x="5308583" y="1457713"/>
              <a:ext cx="8080332" cy="938816"/>
            </a:xfrm>
            <a:prstGeom prst="rect">
              <a:avLst/>
            </a:prstGeom>
            <a:noFill/>
          </p:spPr>
          <p:txBody>
            <a:bodyPr wrap="square" rtlCol="0">
              <a:spAutoFit/>
            </a:bodyPr>
            <a:lstStyle/>
            <a:p>
              <a:pPr algn="ctr"/>
              <a:r>
                <a:rPr lang="en-US" sz="3467" b="1">
                  <a:solidFill>
                    <a:srgbClr val="C00000"/>
                  </a:solidFill>
                  <a:latin typeface="UTM Avo" panose="02040603050506020204" pitchFamily="18" charset="0"/>
                  <a:cs typeface="Arial" panose="020B0604020202020204" pitchFamily="34" charset="0"/>
                </a:rPr>
                <a:t>TỔNG KẾT HOẠT ĐỘNG</a:t>
              </a:r>
              <a:endParaRPr lang="en-US" sz="3467" b="1" dirty="0">
                <a:solidFill>
                  <a:srgbClr val="C00000"/>
                </a:solidFill>
                <a:latin typeface="UTM Avo" panose="02040603050506020204" pitchFamily="18" charset="0"/>
                <a:cs typeface="Arial" panose="020B0604020202020204" pitchFamily="34" charset="0"/>
              </a:endParaRPr>
            </a:p>
          </p:txBody>
        </p:sp>
      </p:grpSp>
      <p:sp>
        <p:nvSpPr>
          <p:cNvPr id="10" name="TextBox 9">
            <a:extLst>
              <a:ext uri="{FF2B5EF4-FFF2-40B4-BE49-F238E27FC236}">
                <a16:creationId xmlns:a16="http://schemas.microsoft.com/office/drawing/2014/main" id="{A16F95FB-8665-43D4-8B47-14B3B081591F}"/>
              </a:ext>
            </a:extLst>
          </p:cNvPr>
          <p:cNvSpPr txBox="1"/>
          <p:nvPr/>
        </p:nvSpPr>
        <p:spPr>
          <a:xfrm>
            <a:off x="4785258" y="2382041"/>
            <a:ext cx="6218538" cy="3878819"/>
          </a:xfrm>
          <a:prstGeom prst="rect">
            <a:avLst/>
          </a:prstGeom>
          <a:noFill/>
        </p:spPr>
        <p:txBody>
          <a:bodyPr wrap="square">
            <a:spAutoFit/>
          </a:bodyPr>
          <a:lstStyle/>
          <a:p>
            <a:pPr marL="457200" indent="-457200" algn="just">
              <a:lnSpc>
                <a:spcPct val="150000"/>
              </a:lnSpc>
              <a:buFont typeface="Wingdings" panose="05000000000000000000" pitchFamily="2" charset="2"/>
              <a:buChar char="Ø"/>
            </a:pPr>
            <a:r>
              <a:rPr lang="vi-VN" sz="2800">
                <a:latin typeface="UTM Avo" panose="02040603050506020204" pitchFamily="18" charset="0"/>
                <a:cs typeface="Arial" panose="020B0604020202020204" pitchFamily="34" charset="0"/>
              </a:rPr>
              <a:t>Cô khen ngợi các em đã xây dựng được những sơ đồ tư duy vô cùng sáng tạo, khoa học, thể hiện rõ những công việc và thứ tự thực hiện các công việc trong ngày.</a:t>
            </a:r>
          </a:p>
        </p:txBody>
      </p:sp>
      <p:pic>
        <p:nvPicPr>
          <p:cNvPr id="11" name="Picture 28">
            <a:extLst>
              <a:ext uri="{FF2B5EF4-FFF2-40B4-BE49-F238E27FC236}">
                <a16:creationId xmlns:a16="http://schemas.microsoft.com/office/drawing/2014/main" id="{830FB3EB-5FEE-4F88-BD4D-93C7358D265C}"/>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1180231">
            <a:off x="11102241" y="1558700"/>
            <a:ext cx="689003" cy="704371"/>
          </a:xfrm>
          <a:prstGeom prst="rect">
            <a:avLst/>
          </a:prstGeom>
        </p:spPr>
      </p:pic>
      <p:grpSp>
        <p:nvGrpSpPr>
          <p:cNvPr id="12" name="Group 11">
            <a:extLst>
              <a:ext uri="{FF2B5EF4-FFF2-40B4-BE49-F238E27FC236}">
                <a16:creationId xmlns:a16="http://schemas.microsoft.com/office/drawing/2014/main" id="{E4F8FB96-19E3-4410-91B2-35BF7BA0F7CF}"/>
              </a:ext>
            </a:extLst>
          </p:cNvPr>
          <p:cNvGrpSpPr/>
          <p:nvPr/>
        </p:nvGrpSpPr>
        <p:grpSpPr>
          <a:xfrm>
            <a:off x="1443347" y="2717359"/>
            <a:ext cx="3105671" cy="2569309"/>
            <a:chOff x="1785546" y="3697804"/>
            <a:chExt cx="4658507" cy="3853963"/>
          </a:xfrm>
        </p:grpSpPr>
        <p:grpSp>
          <p:nvGrpSpPr>
            <p:cNvPr id="13" name="Group 8">
              <a:extLst>
                <a:ext uri="{FF2B5EF4-FFF2-40B4-BE49-F238E27FC236}">
                  <a16:creationId xmlns:a16="http://schemas.microsoft.com/office/drawing/2014/main" id="{2C0B4635-3774-4039-86AC-0A32C04A8F4E}"/>
                </a:ext>
              </a:extLst>
            </p:cNvPr>
            <p:cNvGrpSpPr/>
            <p:nvPr/>
          </p:nvGrpSpPr>
          <p:grpSpPr>
            <a:xfrm>
              <a:off x="1785546" y="3697804"/>
              <a:ext cx="4658507" cy="3853963"/>
              <a:chOff x="0" y="0"/>
              <a:chExt cx="1100661" cy="893945"/>
            </a:xfrm>
          </p:grpSpPr>
          <p:sp>
            <p:nvSpPr>
              <p:cNvPr id="18" name="Freeform 9">
                <a:extLst>
                  <a:ext uri="{FF2B5EF4-FFF2-40B4-BE49-F238E27FC236}">
                    <a16:creationId xmlns:a16="http://schemas.microsoft.com/office/drawing/2014/main" id="{A9217F3C-39AA-4ED4-AA1E-4FA110935649}"/>
                  </a:ext>
                </a:extLst>
              </p:cNvPr>
              <p:cNvSpPr/>
              <p:nvPr/>
            </p:nvSpPr>
            <p:spPr>
              <a:xfrm>
                <a:off x="0" y="0"/>
                <a:ext cx="1100661" cy="893945"/>
              </a:xfrm>
              <a:custGeom>
                <a:avLst/>
                <a:gdLst/>
                <a:ahLst/>
                <a:cxnLst/>
                <a:rect l="l" t="t" r="r" b="b"/>
                <a:pathLst>
                  <a:path w="1100661" h="893945">
                    <a:moveTo>
                      <a:pt x="94480" y="0"/>
                    </a:moveTo>
                    <a:lnTo>
                      <a:pt x="1006181" y="0"/>
                    </a:lnTo>
                    <a:cubicBezTo>
                      <a:pt x="1031239" y="0"/>
                      <a:pt x="1055270" y="9954"/>
                      <a:pt x="1072988" y="27673"/>
                    </a:cubicBezTo>
                    <a:cubicBezTo>
                      <a:pt x="1090707" y="45391"/>
                      <a:pt x="1100661" y="69422"/>
                      <a:pt x="1100661" y="94480"/>
                    </a:cubicBezTo>
                    <a:lnTo>
                      <a:pt x="1100661" y="799465"/>
                    </a:lnTo>
                    <a:cubicBezTo>
                      <a:pt x="1100661" y="824523"/>
                      <a:pt x="1090707" y="848554"/>
                      <a:pt x="1072988" y="866273"/>
                    </a:cubicBezTo>
                    <a:cubicBezTo>
                      <a:pt x="1055270" y="883991"/>
                      <a:pt x="1031239" y="893945"/>
                      <a:pt x="1006181" y="893945"/>
                    </a:cubicBezTo>
                    <a:lnTo>
                      <a:pt x="94480" y="893945"/>
                    </a:lnTo>
                    <a:cubicBezTo>
                      <a:pt x="42300" y="893945"/>
                      <a:pt x="0" y="851645"/>
                      <a:pt x="0" y="799465"/>
                    </a:cubicBezTo>
                    <a:lnTo>
                      <a:pt x="0" y="94480"/>
                    </a:lnTo>
                    <a:cubicBezTo>
                      <a:pt x="0" y="69422"/>
                      <a:pt x="9954" y="45391"/>
                      <a:pt x="27673" y="27673"/>
                    </a:cubicBezTo>
                    <a:cubicBezTo>
                      <a:pt x="45391" y="9954"/>
                      <a:pt x="69422" y="0"/>
                      <a:pt x="94480" y="0"/>
                    </a:cubicBezTo>
                    <a:close/>
                  </a:path>
                </a:pathLst>
              </a:custGeom>
              <a:solidFill>
                <a:srgbClr val="FFFFFF"/>
              </a:solidFill>
            </p:spPr>
            <p:txBody>
              <a:bodyPr/>
              <a:lstStyle/>
              <a:p>
                <a:endParaRPr lang="en-US" sz="800"/>
              </a:p>
            </p:txBody>
          </p:sp>
          <p:sp>
            <p:nvSpPr>
              <p:cNvPr id="19" name="TextBox 10">
                <a:extLst>
                  <a:ext uri="{FF2B5EF4-FFF2-40B4-BE49-F238E27FC236}">
                    <a16:creationId xmlns:a16="http://schemas.microsoft.com/office/drawing/2014/main" id="{6D1BBE4C-756D-4D80-A052-0630614D3EF8}"/>
                  </a:ext>
                </a:extLst>
              </p:cNvPr>
              <p:cNvSpPr txBox="1"/>
              <p:nvPr/>
            </p:nvSpPr>
            <p:spPr>
              <a:xfrm>
                <a:off x="0" y="0"/>
                <a:ext cx="812800" cy="812800"/>
              </a:xfrm>
              <a:prstGeom prst="rect">
                <a:avLst/>
              </a:prstGeom>
            </p:spPr>
            <p:txBody>
              <a:bodyPr lIns="33867" tIns="33867" rIns="33867" bIns="33867" rtlCol="0" anchor="ctr"/>
              <a:lstStyle/>
              <a:p>
                <a:pPr algn="ctr">
                  <a:lnSpc>
                    <a:spcPts val="2059"/>
                  </a:lnSpc>
                </a:pPr>
                <a:endParaRPr sz="800"/>
              </a:p>
            </p:txBody>
          </p:sp>
        </p:grpSp>
        <p:pic>
          <p:nvPicPr>
            <p:cNvPr id="17" name="Picture 16" descr="A diagram of different colored squares&#10;&#10;Description automatically generated">
              <a:extLst>
                <a:ext uri="{FF2B5EF4-FFF2-40B4-BE49-F238E27FC236}">
                  <a16:creationId xmlns:a16="http://schemas.microsoft.com/office/drawing/2014/main" id="{9D15E36C-7B9E-4336-9685-35E95B132C2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123944" y="3932365"/>
              <a:ext cx="3981710" cy="3035010"/>
            </a:xfrm>
            <a:prstGeom prst="rect">
              <a:avLst/>
            </a:prstGeom>
          </p:spPr>
        </p:pic>
      </p:grpSp>
      <p:sp>
        <p:nvSpPr>
          <p:cNvPr id="20" name="Freeform 4">
            <a:extLst>
              <a:ext uri="{FF2B5EF4-FFF2-40B4-BE49-F238E27FC236}">
                <a16:creationId xmlns:a16="http://schemas.microsoft.com/office/drawing/2014/main" id="{CE238F2E-DAB0-4A5F-A4CA-97FDE351EBE2}"/>
              </a:ext>
            </a:extLst>
          </p:cNvPr>
          <p:cNvSpPr/>
          <p:nvPr/>
        </p:nvSpPr>
        <p:spPr>
          <a:xfrm>
            <a:off x="565077" y="5491765"/>
            <a:ext cx="1084820" cy="1147958"/>
          </a:xfrm>
          <a:custGeom>
            <a:avLst/>
            <a:gdLst/>
            <a:ahLst/>
            <a:cxnLst/>
            <a:rect l="l" t="t" r="r" b="b"/>
            <a:pathLst>
              <a:path w="1627230" h="1721937">
                <a:moveTo>
                  <a:pt x="0" y="0"/>
                </a:moveTo>
                <a:lnTo>
                  <a:pt x="1627231" y="0"/>
                </a:lnTo>
                <a:lnTo>
                  <a:pt x="1627231" y="1721937"/>
                </a:lnTo>
                <a:lnTo>
                  <a:pt x="0" y="172193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sz="800"/>
          </a:p>
        </p:txBody>
      </p:sp>
    </p:spTree>
    <p:extLst>
      <p:ext uri="{BB962C8B-B14F-4D97-AF65-F5344CB8AC3E}">
        <p14:creationId xmlns:p14="http://schemas.microsoft.com/office/powerpoint/2010/main" val="41225057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right)">
                                      <p:cBhvr>
                                        <p:cTn id="15" dur="500"/>
                                        <p:tgtEl>
                                          <p:spTgt spid="10"/>
                                        </p:tgtEl>
                                      </p:cBhvr>
                                    </p:animEffect>
                                  </p:childTnLst>
                                </p:cTn>
                              </p:par>
                              <p:par>
                                <p:cTn id="16" presetID="22" presetClass="entr" presetSubtype="8"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left)">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6A11F860-6F8B-49EB-B162-9A0225B5EC69}"/>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4121275429"/>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116694-2095-4788-AC29-D4F427D645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5450" y="1656382"/>
            <a:ext cx="9620250" cy="3098046"/>
          </a:xfrm>
          <a:prstGeom prst="rect">
            <a:avLst/>
          </a:prstGeom>
        </p:spPr>
      </p:pic>
    </p:spTree>
    <p:extLst>
      <p:ext uri="{BB962C8B-B14F-4D97-AF65-F5344CB8AC3E}">
        <p14:creationId xmlns:p14="http://schemas.microsoft.com/office/powerpoint/2010/main" val="522577783"/>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032C8D9-BD42-4466-B670-545A9901D8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31120" y="1162050"/>
            <a:ext cx="5604320" cy="5314950"/>
          </a:xfrm>
          <a:prstGeom prst="rect">
            <a:avLst/>
          </a:prstGeom>
        </p:spPr>
      </p:pic>
    </p:spTree>
    <p:extLst>
      <p:ext uri="{BB962C8B-B14F-4D97-AF65-F5344CB8AC3E}">
        <p14:creationId xmlns:p14="http://schemas.microsoft.com/office/powerpoint/2010/main" val="3257926747"/>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896B0BA1-78ED-4838-B91F-FAE543FCAF95}"/>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292253843"/>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92AE09-FB4E-4A60-8E2D-ABA8B2F6189B}"/>
              </a:ext>
            </a:extLst>
          </p:cNvPr>
          <p:cNvSpPr txBox="1"/>
          <p:nvPr/>
        </p:nvSpPr>
        <p:spPr>
          <a:xfrm>
            <a:off x="1491222" y="1657118"/>
            <a:ext cx="9386592" cy="3000309"/>
          </a:xfrm>
          <a:prstGeom prst="rect">
            <a:avLst/>
          </a:prstGeom>
        </p:spPr>
        <p:txBody>
          <a:bodyPr wrap="square" lIns="0" tIns="0" rIns="0" bIns="0" rtlCol="0" anchor="t">
            <a:spAutoFit/>
          </a:bodyPr>
          <a:lstStyle/>
          <a:p>
            <a:pPr marL="381019" indent="-381019">
              <a:lnSpc>
                <a:spcPct val="150000"/>
              </a:lnSpc>
              <a:spcBef>
                <a:spcPct val="0"/>
              </a:spcBef>
              <a:buFont typeface="Arial" panose="020B0604020202020204" pitchFamily="34" charset="0"/>
              <a:buChar char="•"/>
            </a:pPr>
            <a:r>
              <a:rPr lang="en-US" sz="2667" dirty="0" err="1">
                <a:latin typeface="UTM Avo" panose="02040603050506020204" pitchFamily="18" charset="0"/>
                <a:cs typeface="Arial" panose="020B0604020202020204" pitchFamily="34" charset="0"/>
              </a:rPr>
              <a:t>Các</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em</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tiếp</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tục</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thực</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hiện</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nền</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nếp</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sinh</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hoạt</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hằng</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ngày</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một</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cách</a:t>
            </a:r>
            <a:r>
              <a:rPr lang="en-US" sz="2667" dirty="0">
                <a:latin typeface="UTM Avo" panose="02040603050506020204" pitchFamily="18" charset="0"/>
                <a:cs typeface="Arial" panose="020B0604020202020204" pitchFamily="34" charset="0"/>
              </a:rPr>
              <a:t> khoa </a:t>
            </a:r>
            <a:r>
              <a:rPr lang="en-US" sz="2667" dirty="0" err="1">
                <a:latin typeface="UTM Avo" panose="02040603050506020204" pitchFamily="18" charset="0"/>
                <a:cs typeface="Arial" panose="020B0604020202020204" pitchFamily="34" charset="0"/>
              </a:rPr>
              <a:t>học</a:t>
            </a:r>
            <a:r>
              <a:rPr lang="en-US" sz="2667" dirty="0">
                <a:latin typeface="UTM Avo" panose="02040603050506020204" pitchFamily="18" charset="0"/>
                <a:cs typeface="Arial" panose="020B0604020202020204" pitchFamily="34" charset="0"/>
              </a:rPr>
              <a:t>.</a:t>
            </a:r>
          </a:p>
          <a:p>
            <a:pPr marL="381019" indent="-381019">
              <a:lnSpc>
                <a:spcPct val="150000"/>
              </a:lnSpc>
              <a:spcBef>
                <a:spcPct val="0"/>
              </a:spcBef>
              <a:buFont typeface="Arial" panose="020B0604020202020204" pitchFamily="34" charset="0"/>
              <a:buChar char="•"/>
            </a:pPr>
            <a:r>
              <a:rPr lang="en-US" sz="2667" dirty="0" err="1">
                <a:latin typeface="UTM Avo" panose="02040603050506020204" pitchFamily="18" charset="0"/>
                <a:cs typeface="Arial" panose="020B0604020202020204" pitchFamily="34" charset="0"/>
              </a:rPr>
              <a:t>Thực</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hiện</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kế</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hoạch</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hoạt</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động</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của</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lớp</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em</a:t>
            </a:r>
            <a:r>
              <a:rPr lang="en-US" sz="2667" dirty="0">
                <a:latin typeface="UTM Avo" panose="02040603050506020204" pitchFamily="18" charset="0"/>
                <a:cs typeface="Arial" panose="020B0604020202020204" pitchFamily="34" charset="0"/>
              </a:rPr>
              <a:t>.</a:t>
            </a:r>
          </a:p>
          <a:p>
            <a:pPr marL="381019" indent="-381019">
              <a:lnSpc>
                <a:spcPct val="150000"/>
              </a:lnSpc>
              <a:spcBef>
                <a:spcPct val="0"/>
              </a:spcBef>
              <a:buFont typeface="Arial" panose="020B0604020202020204" pitchFamily="34" charset="0"/>
              <a:buChar char="•"/>
            </a:pPr>
            <a:r>
              <a:rPr lang="en-US" sz="2667" dirty="0" err="1">
                <a:latin typeface="UTM Avo" panose="02040603050506020204" pitchFamily="18" charset="0"/>
                <a:cs typeface="Arial" panose="020B0604020202020204" pitchFamily="34" charset="0"/>
              </a:rPr>
              <a:t>Viết</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bài</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hùng</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biện</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về</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chủ</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đề</a:t>
            </a:r>
            <a:r>
              <a:rPr lang="en-US" sz="2667" dirty="0">
                <a:latin typeface="UTM Avo" panose="02040603050506020204" pitchFamily="18" charset="0"/>
                <a:cs typeface="Arial" panose="020B0604020202020204" pitchFamily="34" charset="0"/>
              </a:rPr>
              <a:t> </a:t>
            </a:r>
            <a:r>
              <a:rPr lang="en-US" sz="2667" i="1" dirty="0" err="1">
                <a:latin typeface="UTM Avo" panose="02040603050506020204" pitchFamily="18" charset="0"/>
                <a:cs typeface="Arial" panose="020B0604020202020204" pitchFamily="34" charset="0"/>
              </a:rPr>
              <a:t>Tự</a:t>
            </a:r>
            <a:r>
              <a:rPr lang="en-US" sz="2667" i="1" dirty="0">
                <a:latin typeface="UTM Avo" panose="02040603050506020204" pitchFamily="18" charset="0"/>
                <a:cs typeface="Arial" panose="020B0604020202020204" pitchFamily="34" charset="0"/>
              </a:rPr>
              <a:t> </a:t>
            </a:r>
            <a:r>
              <a:rPr lang="en-US" sz="2667" i="1" dirty="0" err="1">
                <a:latin typeface="UTM Avo" panose="02040603050506020204" pitchFamily="18" charset="0"/>
                <a:cs typeface="Arial" panose="020B0604020202020204" pitchFamily="34" charset="0"/>
              </a:rPr>
              <a:t>lực</a:t>
            </a:r>
            <a:r>
              <a:rPr lang="en-US" sz="2667" i="1" dirty="0">
                <a:latin typeface="UTM Avo" panose="02040603050506020204" pitchFamily="18" charset="0"/>
                <a:cs typeface="Arial" panose="020B0604020202020204" pitchFamily="34" charset="0"/>
              </a:rPr>
              <a:t> </a:t>
            </a:r>
            <a:r>
              <a:rPr lang="en-US" sz="2667" i="1" dirty="0" err="1">
                <a:latin typeface="UTM Avo" panose="02040603050506020204" pitchFamily="18" charset="0"/>
                <a:cs typeface="Arial" panose="020B0604020202020204" pitchFamily="34" charset="0"/>
              </a:rPr>
              <a:t>thực</a:t>
            </a:r>
            <a:r>
              <a:rPr lang="en-US" sz="2667" i="1" dirty="0">
                <a:latin typeface="UTM Avo" panose="02040603050506020204" pitchFamily="18" charset="0"/>
                <a:cs typeface="Arial" panose="020B0604020202020204" pitchFamily="34" charset="0"/>
              </a:rPr>
              <a:t> </a:t>
            </a:r>
            <a:r>
              <a:rPr lang="en-US" sz="2667" i="1" dirty="0" err="1">
                <a:latin typeface="UTM Avo" panose="02040603050506020204" pitchFamily="18" charset="0"/>
                <a:cs typeface="Arial" panose="020B0604020202020204" pitchFamily="34" charset="0"/>
              </a:rPr>
              <a:t>hiện</a:t>
            </a:r>
            <a:r>
              <a:rPr lang="en-US" sz="2667" i="1" dirty="0">
                <a:latin typeface="UTM Avo" panose="02040603050506020204" pitchFamily="18" charset="0"/>
                <a:cs typeface="Arial" panose="020B0604020202020204" pitchFamily="34" charset="0"/>
              </a:rPr>
              <a:t> </a:t>
            </a:r>
            <a:r>
              <a:rPr lang="en-US" sz="2667" i="1" dirty="0" err="1">
                <a:latin typeface="UTM Avo" panose="02040603050506020204" pitchFamily="18" charset="0"/>
                <a:cs typeface="Arial" panose="020B0604020202020204" pitchFamily="34" charset="0"/>
              </a:rPr>
              <a:t>nhiệm</a:t>
            </a:r>
            <a:r>
              <a:rPr lang="en-US" sz="2667" i="1" dirty="0">
                <a:latin typeface="UTM Avo" panose="02040603050506020204" pitchFamily="18" charset="0"/>
                <a:cs typeface="Arial" panose="020B0604020202020204" pitchFamily="34" charset="0"/>
              </a:rPr>
              <a:t> </a:t>
            </a:r>
            <a:r>
              <a:rPr lang="en-US" sz="2667" i="1" dirty="0" err="1">
                <a:latin typeface="UTM Avo" panose="02040603050506020204" pitchFamily="18" charset="0"/>
                <a:cs typeface="Arial" panose="020B0604020202020204" pitchFamily="34" charset="0"/>
              </a:rPr>
              <a:t>vụ</a:t>
            </a:r>
            <a:r>
              <a:rPr lang="en-US" sz="2667" i="1" dirty="0">
                <a:latin typeface="UTM Avo" panose="02040603050506020204" pitchFamily="18" charset="0"/>
                <a:cs typeface="Arial" panose="020B0604020202020204" pitchFamily="34" charset="0"/>
              </a:rPr>
              <a:t> </a:t>
            </a:r>
            <a:r>
              <a:rPr lang="en-US" sz="2667" i="1" dirty="0" err="1">
                <a:latin typeface="UTM Avo" panose="02040603050506020204" pitchFamily="18" charset="0"/>
                <a:cs typeface="Arial" panose="020B0604020202020204" pitchFamily="34" charset="0"/>
              </a:rPr>
              <a:t>được</a:t>
            </a:r>
            <a:r>
              <a:rPr lang="en-US" sz="2667" i="1" dirty="0">
                <a:latin typeface="UTM Avo" panose="02040603050506020204" pitchFamily="18" charset="0"/>
                <a:cs typeface="Arial" panose="020B0604020202020204" pitchFamily="34" charset="0"/>
              </a:rPr>
              <a:t> </a:t>
            </a:r>
            <a:r>
              <a:rPr lang="en-US" sz="2667" i="1" dirty="0" err="1">
                <a:latin typeface="UTM Avo" panose="02040603050506020204" pitchFamily="18" charset="0"/>
                <a:cs typeface="Arial" panose="020B0604020202020204" pitchFamily="34" charset="0"/>
              </a:rPr>
              <a:t>phân</a:t>
            </a:r>
            <a:r>
              <a:rPr lang="en-US" sz="2667" i="1" dirty="0">
                <a:latin typeface="UTM Avo" panose="02040603050506020204" pitchFamily="18" charset="0"/>
                <a:cs typeface="Arial" panose="020B0604020202020204" pitchFamily="34" charset="0"/>
              </a:rPr>
              <a:t> </a:t>
            </a:r>
            <a:r>
              <a:rPr lang="en-US" sz="2667" i="1" dirty="0" err="1">
                <a:latin typeface="UTM Avo" panose="02040603050506020204" pitchFamily="18" charset="0"/>
                <a:cs typeface="Arial" panose="020B0604020202020204" pitchFamily="34" charset="0"/>
              </a:rPr>
              <a:t>công</a:t>
            </a:r>
            <a:r>
              <a:rPr lang="en-US" sz="2667" i="1" dirty="0">
                <a:latin typeface="UTM Avo" panose="02040603050506020204" pitchFamily="18" charset="0"/>
                <a:cs typeface="Arial" panose="020B0604020202020204" pitchFamily="34" charset="0"/>
              </a:rPr>
              <a:t>.</a:t>
            </a:r>
            <a:endParaRPr lang="vi-VN" sz="2667" i="1" dirty="0">
              <a:latin typeface="Arial" panose="020B0604020202020204" pitchFamily="34" charset="0"/>
              <a:cs typeface="Arial" panose="020B0604020202020204" pitchFamily="34" charset="0"/>
            </a:endParaRPr>
          </a:p>
        </p:txBody>
      </p:sp>
      <p:pic>
        <p:nvPicPr>
          <p:cNvPr id="3" name="Picture 10">
            <a:extLst>
              <a:ext uri="{FF2B5EF4-FFF2-40B4-BE49-F238E27FC236}">
                <a16:creationId xmlns:a16="http://schemas.microsoft.com/office/drawing/2014/main" id="{EF790EE9-47DF-4C1A-9BA9-8B1E1341FCD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86296" y="4818186"/>
            <a:ext cx="3542381" cy="1859750"/>
          </a:xfrm>
          <a:prstGeom prst="rect">
            <a:avLst/>
          </a:prstGeom>
        </p:spPr>
      </p:pic>
    </p:spTree>
    <p:extLst>
      <p:ext uri="{BB962C8B-B14F-4D97-AF65-F5344CB8AC3E}">
        <p14:creationId xmlns:p14="http://schemas.microsoft.com/office/powerpoint/2010/main" val="15672569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39390E10-E37B-4985-94AB-21CBCE38D8B7}"/>
              </a:ext>
            </a:extLst>
          </p:cNvPr>
          <p:cNvGrpSpPr/>
          <p:nvPr/>
        </p:nvGrpSpPr>
        <p:grpSpPr>
          <a:xfrm>
            <a:off x="2127351" y="1865495"/>
            <a:ext cx="7823200" cy="1918825"/>
            <a:chOff x="5410200" y="1526258"/>
            <a:chExt cx="11734800" cy="2878237"/>
          </a:xfrm>
        </p:grpSpPr>
        <p:grpSp>
          <p:nvGrpSpPr>
            <p:cNvPr id="12" name="Group 11">
              <a:extLst>
                <a:ext uri="{FF2B5EF4-FFF2-40B4-BE49-F238E27FC236}">
                  <a16:creationId xmlns:a16="http://schemas.microsoft.com/office/drawing/2014/main" id="{D07DA660-0108-47C1-9B8C-C2C29AF25217}"/>
                </a:ext>
              </a:extLst>
            </p:cNvPr>
            <p:cNvGrpSpPr/>
            <p:nvPr/>
          </p:nvGrpSpPr>
          <p:grpSpPr>
            <a:xfrm>
              <a:off x="5410200" y="1526258"/>
              <a:ext cx="11734800" cy="2878237"/>
              <a:chOff x="5410200" y="1526258"/>
              <a:chExt cx="11734800" cy="2878237"/>
            </a:xfrm>
          </p:grpSpPr>
          <p:grpSp>
            <p:nvGrpSpPr>
              <p:cNvPr id="14" name="Group 13">
                <a:extLst>
                  <a:ext uri="{FF2B5EF4-FFF2-40B4-BE49-F238E27FC236}">
                    <a16:creationId xmlns:a16="http://schemas.microsoft.com/office/drawing/2014/main" id="{8B6336C9-8FA4-49CD-9A12-593F0A1C6432}"/>
                  </a:ext>
                </a:extLst>
              </p:cNvPr>
              <p:cNvGrpSpPr/>
              <p:nvPr/>
            </p:nvGrpSpPr>
            <p:grpSpPr>
              <a:xfrm>
                <a:off x="5410200" y="1943100"/>
                <a:ext cx="11734800" cy="2461395"/>
                <a:chOff x="2308980" y="2663413"/>
                <a:chExt cx="13670039" cy="2480087"/>
              </a:xfrm>
            </p:grpSpPr>
            <p:sp>
              <p:nvSpPr>
                <p:cNvPr id="17" name="Freeform 7">
                  <a:extLst>
                    <a:ext uri="{FF2B5EF4-FFF2-40B4-BE49-F238E27FC236}">
                      <a16:creationId xmlns:a16="http://schemas.microsoft.com/office/drawing/2014/main" id="{16B8414B-73CD-40F7-A939-17030EF1CD83}"/>
                    </a:ext>
                  </a:extLst>
                </p:cNvPr>
                <p:cNvSpPr/>
                <p:nvPr/>
              </p:nvSpPr>
              <p:spPr>
                <a:xfrm>
                  <a:off x="2743687" y="3127192"/>
                  <a:ext cx="13235332" cy="2016308"/>
                </a:xfrm>
                <a:custGeom>
                  <a:avLst/>
                  <a:gdLst/>
                  <a:ahLst/>
                  <a:cxnLst/>
                  <a:rect l="l" t="t" r="r" b="b"/>
                  <a:pathLst>
                    <a:path w="2602724" h="348275">
                      <a:moveTo>
                        <a:pt x="203200" y="0"/>
                      </a:moveTo>
                      <a:lnTo>
                        <a:pt x="2602724" y="0"/>
                      </a:lnTo>
                      <a:lnTo>
                        <a:pt x="2399524" y="348275"/>
                      </a:lnTo>
                      <a:lnTo>
                        <a:pt x="0" y="348275"/>
                      </a:lnTo>
                      <a:lnTo>
                        <a:pt x="203200" y="0"/>
                      </a:lnTo>
                      <a:close/>
                    </a:path>
                  </a:pathLst>
                </a:custGeom>
                <a:solidFill>
                  <a:srgbClr val="A64B23"/>
                </a:solidFill>
              </p:spPr>
              <p:txBody>
                <a:bodyPr/>
                <a:lstStyle/>
                <a:p>
                  <a:endParaRPr lang="en-US" sz="800"/>
                </a:p>
              </p:txBody>
            </p:sp>
            <p:sp>
              <p:nvSpPr>
                <p:cNvPr id="18" name="Freeform 10">
                  <a:extLst>
                    <a:ext uri="{FF2B5EF4-FFF2-40B4-BE49-F238E27FC236}">
                      <a16:creationId xmlns:a16="http://schemas.microsoft.com/office/drawing/2014/main" id="{4224CBC5-CF20-422F-84A4-102043BEDB57}"/>
                    </a:ext>
                  </a:extLst>
                </p:cNvPr>
                <p:cNvSpPr/>
                <p:nvPr/>
              </p:nvSpPr>
              <p:spPr>
                <a:xfrm>
                  <a:off x="2308980" y="2663413"/>
                  <a:ext cx="13235332" cy="2016308"/>
                </a:xfrm>
                <a:custGeom>
                  <a:avLst/>
                  <a:gdLst/>
                  <a:ahLst/>
                  <a:cxnLst/>
                  <a:rect l="l" t="t" r="r" b="b"/>
                  <a:pathLst>
                    <a:path w="2602724" h="348275">
                      <a:moveTo>
                        <a:pt x="203200" y="0"/>
                      </a:moveTo>
                      <a:lnTo>
                        <a:pt x="2602724" y="0"/>
                      </a:lnTo>
                      <a:lnTo>
                        <a:pt x="2399524" y="348275"/>
                      </a:lnTo>
                      <a:lnTo>
                        <a:pt x="0" y="348275"/>
                      </a:lnTo>
                      <a:lnTo>
                        <a:pt x="203200" y="0"/>
                      </a:lnTo>
                      <a:close/>
                    </a:path>
                  </a:pathLst>
                </a:custGeom>
                <a:solidFill>
                  <a:schemeClr val="accent2">
                    <a:lumMod val="20000"/>
                    <a:lumOff val="80000"/>
                  </a:schemeClr>
                </a:solidFill>
              </p:spPr>
              <p:txBody>
                <a:bodyPr/>
                <a:lstStyle/>
                <a:p>
                  <a:endParaRPr lang="en-US" sz="800"/>
                </a:p>
              </p:txBody>
            </p:sp>
          </p:grpSp>
          <p:sp>
            <p:nvSpPr>
              <p:cNvPr id="16" name="Freeform 12">
                <a:extLst>
                  <a:ext uri="{FF2B5EF4-FFF2-40B4-BE49-F238E27FC236}">
                    <a16:creationId xmlns:a16="http://schemas.microsoft.com/office/drawing/2014/main" id="{D5A0A268-5BBA-4A9E-8BCA-435600D9394D}"/>
                  </a:ext>
                </a:extLst>
              </p:cNvPr>
              <p:cNvSpPr/>
              <p:nvPr/>
            </p:nvSpPr>
            <p:spPr>
              <a:xfrm>
                <a:off x="5816023" y="1526258"/>
                <a:ext cx="985710" cy="646984"/>
              </a:xfrm>
              <a:custGeom>
                <a:avLst/>
                <a:gdLst/>
                <a:ahLst/>
                <a:cxnLst/>
                <a:rect l="l" t="t" r="r" b="b"/>
                <a:pathLst>
                  <a:path w="985710" h="646984">
                    <a:moveTo>
                      <a:pt x="0" y="0"/>
                    </a:moveTo>
                    <a:lnTo>
                      <a:pt x="985710" y="0"/>
                    </a:lnTo>
                    <a:lnTo>
                      <a:pt x="985710" y="646984"/>
                    </a:lnTo>
                    <a:lnTo>
                      <a:pt x="0" y="64698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800"/>
              </a:p>
            </p:txBody>
          </p:sp>
        </p:grpSp>
        <p:sp>
          <p:nvSpPr>
            <p:cNvPr id="13" name="TextBox 12">
              <a:extLst>
                <a:ext uri="{FF2B5EF4-FFF2-40B4-BE49-F238E27FC236}">
                  <a16:creationId xmlns:a16="http://schemas.microsoft.com/office/drawing/2014/main" id="{7FDF697C-B30C-4D1F-8BCF-B62CADDE1009}"/>
                </a:ext>
              </a:extLst>
            </p:cNvPr>
            <p:cNvSpPr txBox="1"/>
            <p:nvPr/>
          </p:nvSpPr>
          <p:spPr>
            <a:xfrm>
              <a:off x="6801734" y="2566572"/>
              <a:ext cx="8876063" cy="692497"/>
            </a:xfrm>
            <a:prstGeom prst="rect">
              <a:avLst/>
            </a:prstGeom>
            <a:noFill/>
          </p:spPr>
          <p:txBody>
            <a:bodyPr wrap="square">
              <a:spAutoFit/>
            </a:bodyPr>
            <a:lstStyle/>
            <a:p>
              <a:pPr algn="ct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Ôn</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lại</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các</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kiến</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thức</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đã</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học</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hôm</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nay.</a:t>
              </a:r>
            </a:p>
          </p:txBody>
        </p:sp>
      </p:grpSp>
      <p:grpSp>
        <p:nvGrpSpPr>
          <p:cNvPr id="2" name="Group 1">
            <a:extLst>
              <a:ext uri="{FF2B5EF4-FFF2-40B4-BE49-F238E27FC236}">
                <a16:creationId xmlns:a16="http://schemas.microsoft.com/office/drawing/2014/main" id="{1B4911F8-787E-4BB7-B394-7BDFD3F91842}"/>
              </a:ext>
            </a:extLst>
          </p:cNvPr>
          <p:cNvGrpSpPr/>
          <p:nvPr/>
        </p:nvGrpSpPr>
        <p:grpSpPr>
          <a:xfrm>
            <a:off x="2024842" y="3946603"/>
            <a:ext cx="7823200" cy="1918825"/>
            <a:chOff x="2060011" y="4255135"/>
            <a:chExt cx="7823200" cy="1918825"/>
          </a:xfrm>
        </p:grpSpPr>
        <p:grpSp>
          <p:nvGrpSpPr>
            <p:cNvPr id="19" name="Group 18">
              <a:extLst>
                <a:ext uri="{FF2B5EF4-FFF2-40B4-BE49-F238E27FC236}">
                  <a16:creationId xmlns:a16="http://schemas.microsoft.com/office/drawing/2014/main" id="{24349D2D-F714-4F6A-B1DE-ECC884E24838}"/>
                </a:ext>
              </a:extLst>
            </p:cNvPr>
            <p:cNvGrpSpPr/>
            <p:nvPr/>
          </p:nvGrpSpPr>
          <p:grpSpPr>
            <a:xfrm>
              <a:off x="2060011" y="4255135"/>
              <a:ext cx="7823200" cy="1918825"/>
              <a:chOff x="5410200" y="1526258"/>
              <a:chExt cx="11734800" cy="2878237"/>
            </a:xfrm>
          </p:grpSpPr>
          <p:grpSp>
            <p:nvGrpSpPr>
              <p:cNvPr id="20" name="Group 19">
                <a:extLst>
                  <a:ext uri="{FF2B5EF4-FFF2-40B4-BE49-F238E27FC236}">
                    <a16:creationId xmlns:a16="http://schemas.microsoft.com/office/drawing/2014/main" id="{7C3266A1-8864-4B06-88AE-284DF55C467E}"/>
                  </a:ext>
                </a:extLst>
              </p:cNvPr>
              <p:cNvGrpSpPr/>
              <p:nvPr/>
            </p:nvGrpSpPr>
            <p:grpSpPr>
              <a:xfrm>
                <a:off x="5410200" y="1943100"/>
                <a:ext cx="11734800" cy="2461395"/>
                <a:chOff x="2308980" y="2663413"/>
                <a:chExt cx="13670039" cy="2480087"/>
              </a:xfrm>
            </p:grpSpPr>
            <p:sp>
              <p:nvSpPr>
                <p:cNvPr id="22" name="Freeform 7">
                  <a:extLst>
                    <a:ext uri="{FF2B5EF4-FFF2-40B4-BE49-F238E27FC236}">
                      <a16:creationId xmlns:a16="http://schemas.microsoft.com/office/drawing/2014/main" id="{CBCBE77C-800D-408F-8D58-0AFBE6410C48}"/>
                    </a:ext>
                  </a:extLst>
                </p:cNvPr>
                <p:cNvSpPr/>
                <p:nvPr/>
              </p:nvSpPr>
              <p:spPr>
                <a:xfrm>
                  <a:off x="2743687" y="3127192"/>
                  <a:ext cx="13235332" cy="2016308"/>
                </a:xfrm>
                <a:custGeom>
                  <a:avLst/>
                  <a:gdLst/>
                  <a:ahLst/>
                  <a:cxnLst/>
                  <a:rect l="l" t="t" r="r" b="b"/>
                  <a:pathLst>
                    <a:path w="2602724" h="348275">
                      <a:moveTo>
                        <a:pt x="203200" y="0"/>
                      </a:moveTo>
                      <a:lnTo>
                        <a:pt x="2602724" y="0"/>
                      </a:lnTo>
                      <a:lnTo>
                        <a:pt x="2399524" y="348275"/>
                      </a:lnTo>
                      <a:lnTo>
                        <a:pt x="0" y="348275"/>
                      </a:lnTo>
                      <a:lnTo>
                        <a:pt x="203200" y="0"/>
                      </a:lnTo>
                      <a:close/>
                    </a:path>
                  </a:pathLst>
                </a:custGeom>
                <a:solidFill>
                  <a:srgbClr val="A64B23"/>
                </a:solidFill>
              </p:spPr>
              <p:txBody>
                <a:bodyPr/>
                <a:lstStyle/>
                <a:p>
                  <a:endParaRPr lang="en-US" sz="800"/>
                </a:p>
              </p:txBody>
            </p:sp>
            <p:sp>
              <p:nvSpPr>
                <p:cNvPr id="23" name="Freeform 10">
                  <a:extLst>
                    <a:ext uri="{FF2B5EF4-FFF2-40B4-BE49-F238E27FC236}">
                      <a16:creationId xmlns:a16="http://schemas.microsoft.com/office/drawing/2014/main" id="{EB055325-6363-40D9-A5A5-5E5792D15C7D}"/>
                    </a:ext>
                  </a:extLst>
                </p:cNvPr>
                <p:cNvSpPr/>
                <p:nvPr/>
              </p:nvSpPr>
              <p:spPr>
                <a:xfrm>
                  <a:off x="2308980" y="2663413"/>
                  <a:ext cx="13235332" cy="2016308"/>
                </a:xfrm>
                <a:custGeom>
                  <a:avLst/>
                  <a:gdLst/>
                  <a:ahLst/>
                  <a:cxnLst/>
                  <a:rect l="l" t="t" r="r" b="b"/>
                  <a:pathLst>
                    <a:path w="2602724" h="348275">
                      <a:moveTo>
                        <a:pt x="203200" y="0"/>
                      </a:moveTo>
                      <a:lnTo>
                        <a:pt x="2602724" y="0"/>
                      </a:lnTo>
                      <a:lnTo>
                        <a:pt x="2399524" y="348275"/>
                      </a:lnTo>
                      <a:lnTo>
                        <a:pt x="0" y="348275"/>
                      </a:lnTo>
                      <a:lnTo>
                        <a:pt x="203200" y="0"/>
                      </a:lnTo>
                      <a:close/>
                    </a:path>
                  </a:pathLst>
                </a:custGeom>
                <a:solidFill>
                  <a:schemeClr val="accent2">
                    <a:lumMod val="20000"/>
                    <a:lumOff val="80000"/>
                  </a:schemeClr>
                </a:solidFill>
              </p:spPr>
              <p:txBody>
                <a:bodyPr/>
                <a:lstStyle/>
                <a:p>
                  <a:endParaRPr lang="en-US" sz="800"/>
                </a:p>
              </p:txBody>
            </p:sp>
          </p:grpSp>
          <p:sp>
            <p:nvSpPr>
              <p:cNvPr id="21" name="Freeform 12">
                <a:extLst>
                  <a:ext uri="{FF2B5EF4-FFF2-40B4-BE49-F238E27FC236}">
                    <a16:creationId xmlns:a16="http://schemas.microsoft.com/office/drawing/2014/main" id="{4E00A5CF-6AC1-4631-965B-C782C3628981}"/>
                  </a:ext>
                </a:extLst>
              </p:cNvPr>
              <p:cNvSpPr/>
              <p:nvPr/>
            </p:nvSpPr>
            <p:spPr>
              <a:xfrm>
                <a:off x="5816023" y="1526258"/>
                <a:ext cx="985710" cy="646984"/>
              </a:xfrm>
              <a:custGeom>
                <a:avLst/>
                <a:gdLst/>
                <a:ahLst/>
                <a:cxnLst/>
                <a:rect l="l" t="t" r="r" b="b"/>
                <a:pathLst>
                  <a:path w="985710" h="646984">
                    <a:moveTo>
                      <a:pt x="0" y="0"/>
                    </a:moveTo>
                    <a:lnTo>
                      <a:pt x="985710" y="0"/>
                    </a:lnTo>
                    <a:lnTo>
                      <a:pt x="985710" y="646984"/>
                    </a:lnTo>
                    <a:lnTo>
                      <a:pt x="0" y="64698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800"/>
              </a:p>
            </p:txBody>
          </p:sp>
        </p:grpSp>
        <p:sp>
          <p:nvSpPr>
            <p:cNvPr id="25" name="TextBox 24">
              <a:extLst>
                <a:ext uri="{FF2B5EF4-FFF2-40B4-BE49-F238E27FC236}">
                  <a16:creationId xmlns:a16="http://schemas.microsoft.com/office/drawing/2014/main" id="{C0E40D0B-19EF-4471-9F19-4A0F1A14F010}"/>
                </a:ext>
              </a:extLst>
            </p:cNvPr>
            <p:cNvSpPr txBox="1"/>
            <p:nvPr/>
          </p:nvSpPr>
          <p:spPr>
            <a:xfrm>
              <a:off x="2659130" y="4799050"/>
              <a:ext cx="6232676" cy="830997"/>
            </a:xfrm>
            <a:prstGeom prst="rect">
              <a:avLst/>
            </a:prstGeom>
            <a:noFill/>
          </p:spPr>
          <p:txBody>
            <a:bodyPr wrap="square">
              <a:spAutoFit/>
            </a:bodyPr>
            <a:lstStyle/>
            <a:p>
              <a:pPr algn="ct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Chuẩn</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bị</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bài</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hùng</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biện</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về</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chủ</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đề</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i="1" dirty="0" err="1">
                  <a:solidFill>
                    <a:srgbClr val="000000"/>
                  </a:solidFill>
                  <a:latin typeface="UTM Avo" panose="02040603050506020204" pitchFamily="18" charset="0"/>
                  <a:ea typeface="Calibri" panose="020F0502020204030204" pitchFamily="34" charset="0"/>
                  <a:cs typeface="Arial" panose="020B0604020202020204" pitchFamily="34" charset="0"/>
                </a:rPr>
                <a:t>Tự</a:t>
              </a:r>
              <a:r>
                <a:rPr lang="en-US" sz="2400" i="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i="1" dirty="0" err="1">
                  <a:solidFill>
                    <a:srgbClr val="000000"/>
                  </a:solidFill>
                  <a:latin typeface="UTM Avo" panose="02040603050506020204" pitchFamily="18" charset="0"/>
                  <a:ea typeface="Calibri" panose="020F0502020204030204" pitchFamily="34" charset="0"/>
                  <a:cs typeface="Arial" panose="020B0604020202020204" pitchFamily="34" charset="0"/>
                </a:rPr>
                <a:t>lực</a:t>
              </a:r>
              <a:r>
                <a:rPr lang="en-US" sz="2400" i="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i="1" dirty="0" err="1">
                  <a:solidFill>
                    <a:srgbClr val="000000"/>
                  </a:solidFill>
                  <a:latin typeface="UTM Avo" panose="02040603050506020204" pitchFamily="18" charset="0"/>
                  <a:ea typeface="Calibri" panose="020F0502020204030204" pitchFamily="34" charset="0"/>
                  <a:cs typeface="Arial" panose="020B0604020202020204" pitchFamily="34" charset="0"/>
                </a:rPr>
                <a:t>thực</a:t>
              </a:r>
              <a:r>
                <a:rPr lang="en-US" sz="2400" i="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i="1" dirty="0" err="1">
                  <a:solidFill>
                    <a:srgbClr val="000000"/>
                  </a:solidFill>
                  <a:latin typeface="UTM Avo" panose="02040603050506020204" pitchFamily="18" charset="0"/>
                  <a:ea typeface="Calibri" panose="020F0502020204030204" pitchFamily="34" charset="0"/>
                  <a:cs typeface="Arial" panose="020B0604020202020204" pitchFamily="34" charset="0"/>
                </a:rPr>
                <a:t>hiện</a:t>
              </a:r>
              <a:r>
                <a:rPr lang="en-US" sz="2400" i="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i="1" dirty="0" err="1">
                  <a:solidFill>
                    <a:srgbClr val="000000"/>
                  </a:solidFill>
                  <a:latin typeface="UTM Avo" panose="02040603050506020204" pitchFamily="18" charset="0"/>
                  <a:ea typeface="Calibri" panose="020F0502020204030204" pitchFamily="34" charset="0"/>
                  <a:cs typeface="Arial" panose="020B0604020202020204" pitchFamily="34" charset="0"/>
                </a:rPr>
                <a:t>nhiệm</a:t>
              </a:r>
              <a:r>
                <a:rPr lang="en-US" sz="2400" i="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i="1" dirty="0" err="1">
                  <a:solidFill>
                    <a:srgbClr val="000000"/>
                  </a:solidFill>
                  <a:latin typeface="UTM Avo" panose="02040603050506020204" pitchFamily="18" charset="0"/>
                  <a:ea typeface="Calibri" panose="020F0502020204030204" pitchFamily="34" charset="0"/>
                  <a:cs typeface="Arial" panose="020B0604020202020204" pitchFamily="34" charset="0"/>
                </a:rPr>
                <a:t>vụ</a:t>
              </a:r>
              <a:r>
                <a:rPr lang="en-US" sz="2400" i="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i="1" dirty="0" err="1">
                  <a:solidFill>
                    <a:srgbClr val="000000"/>
                  </a:solidFill>
                  <a:latin typeface="UTM Avo" panose="02040603050506020204" pitchFamily="18" charset="0"/>
                  <a:ea typeface="Calibri" panose="020F0502020204030204" pitchFamily="34" charset="0"/>
                  <a:cs typeface="Arial" panose="020B0604020202020204" pitchFamily="34" charset="0"/>
                </a:rPr>
                <a:t>được</a:t>
              </a:r>
              <a:r>
                <a:rPr lang="en-US" sz="2400" i="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i="1" dirty="0" err="1">
                  <a:solidFill>
                    <a:srgbClr val="000000"/>
                  </a:solidFill>
                  <a:latin typeface="UTM Avo" panose="02040603050506020204" pitchFamily="18" charset="0"/>
                  <a:ea typeface="Calibri" panose="020F0502020204030204" pitchFamily="34" charset="0"/>
                  <a:cs typeface="Arial" panose="020B0604020202020204" pitchFamily="34" charset="0"/>
                </a:rPr>
                <a:t>phân</a:t>
              </a:r>
              <a:r>
                <a:rPr lang="en-US" sz="2400" i="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i="1" dirty="0" err="1">
                  <a:solidFill>
                    <a:srgbClr val="000000"/>
                  </a:solidFill>
                  <a:latin typeface="UTM Avo" panose="02040603050506020204" pitchFamily="18" charset="0"/>
                  <a:ea typeface="Calibri" panose="020F0502020204030204" pitchFamily="34" charset="0"/>
                  <a:cs typeface="Arial" panose="020B0604020202020204" pitchFamily="34" charset="0"/>
                </a:rPr>
                <a:t>công</a:t>
              </a:r>
              <a:r>
                <a:rPr lang="en-US" sz="2400" i="1" dirty="0">
                  <a:solidFill>
                    <a:srgbClr val="000000"/>
                  </a:solidFill>
                  <a:latin typeface="UTM Avo" panose="02040603050506020204" pitchFamily="18" charset="0"/>
                  <a:ea typeface="Calibri" panose="020F0502020204030204" pitchFamily="34" charset="0"/>
                  <a:cs typeface="Arial" panose="020B0604020202020204" pitchFamily="34" charset="0"/>
                </a:rPr>
                <a:t>.</a:t>
              </a:r>
            </a:p>
          </p:txBody>
        </p:sp>
      </p:grpSp>
      <p:sp>
        <p:nvSpPr>
          <p:cNvPr id="3" name="Rectangle 2">
            <a:extLst>
              <a:ext uri="{FF2B5EF4-FFF2-40B4-BE49-F238E27FC236}">
                <a16:creationId xmlns:a16="http://schemas.microsoft.com/office/drawing/2014/main" id="{3BC3FD10-2C94-47C1-8FED-9117B5A9325D}"/>
              </a:ext>
            </a:extLst>
          </p:cNvPr>
          <p:cNvSpPr/>
          <p:nvPr/>
        </p:nvSpPr>
        <p:spPr>
          <a:xfrm>
            <a:off x="3642946" y="887255"/>
            <a:ext cx="4543231" cy="735138"/>
          </a:xfrm>
          <a:prstGeom prst="rect">
            <a:avLst/>
          </a:prstGeom>
        </p:spPr>
        <p:txBody>
          <a:bodyPr wrap="none">
            <a:spAutoFit/>
          </a:bodyPr>
          <a:lstStyle/>
          <a:p>
            <a:pPr algn="ctr">
              <a:lnSpc>
                <a:spcPct val="150000"/>
              </a:lnSpc>
              <a:spcBef>
                <a:spcPct val="0"/>
              </a:spcBef>
            </a:pPr>
            <a:r>
              <a:rPr lang="vi-VN" sz="3200" b="1">
                <a:solidFill>
                  <a:schemeClr val="accent2"/>
                </a:solidFill>
                <a:latin typeface="UTM Avo" panose="02040603050506020204" pitchFamily="18" charset="0"/>
                <a:cs typeface="Arial" panose="020B0604020202020204" pitchFamily="34" charset="0"/>
              </a:rPr>
              <a:t>HƯỚNG DẪN VỀ NHÀ</a:t>
            </a:r>
            <a:endParaRPr lang="en-US" sz="3200" b="1" dirty="0">
              <a:solidFill>
                <a:schemeClr val="accent2"/>
              </a:solidFill>
              <a:latin typeface="UTM Avo" panose="02040603050506020204" pitchFamily="18" charset="0"/>
              <a:cs typeface="Arial" panose="020B0604020202020204" pitchFamily="34" charset="0"/>
            </a:endParaRPr>
          </a:p>
        </p:txBody>
      </p:sp>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1+#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34551482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9Slide.vn</Template>
  <TotalTime>163</TotalTime>
  <Words>668</Words>
  <Application>Microsoft Office PowerPoint</Application>
  <PresentationFormat>Widescreen</PresentationFormat>
  <Paragraphs>50</Paragraphs>
  <Slides>25</Slides>
  <Notes>0</Notes>
  <HiddenSlides>0</HiddenSlides>
  <MMClips>1</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25</vt:i4>
      </vt:variant>
    </vt:vector>
  </HeadingPairs>
  <TitlesOfParts>
    <vt:vector size="32" baseType="lpstr">
      <vt:lpstr>Arial</vt:lpstr>
      <vt:lpstr>Calibri</vt:lpstr>
      <vt:lpstr>Calibri Light</vt:lpstr>
      <vt:lpstr>UTM Avo</vt:lpstr>
      <vt:lpstr>Wingdings</vt:lpstr>
      <vt:lpstr>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9Slide.vn</dc:title>
  <dc:subject>9Slide.vn</dc:subject>
  <dc:creator>Monkey</dc:creator>
  <dc:description>9Slide.vn</dc:description>
  <cp:lastModifiedBy>Huy Nguyễn</cp:lastModifiedBy>
  <cp:revision>14</cp:revision>
  <dcterms:created xsi:type="dcterms:W3CDTF">2023-11-01T03:33:18Z</dcterms:created>
  <dcterms:modified xsi:type="dcterms:W3CDTF">2023-11-16T04:48:18Z</dcterms:modified>
  <cp:category>9Slide.vn</cp:category>
</cp:coreProperties>
</file>