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25"/>
  </p:notesMasterIdLst>
  <p:sldIdLst>
    <p:sldId id="257" r:id="rId3"/>
    <p:sldId id="256" r:id="rId4"/>
    <p:sldId id="267" r:id="rId5"/>
    <p:sldId id="260" r:id="rId6"/>
    <p:sldId id="262" r:id="rId7"/>
    <p:sldId id="285" r:id="rId8"/>
    <p:sldId id="286" r:id="rId9"/>
    <p:sldId id="287" r:id="rId10"/>
    <p:sldId id="288" r:id="rId11"/>
    <p:sldId id="277" r:id="rId12"/>
    <p:sldId id="289" r:id="rId13"/>
    <p:sldId id="290" r:id="rId14"/>
    <p:sldId id="291" r:id="rId15"/>
    <p:sldId id="293" r:id="rId16"/>
    <p:sldId id="259" r:id="rId17"/>
    <p:sldId id="263" r:id="rId18"/>
    <p:sldId id="281" r:id="rId19"/>
    <p:sldId id="261" r:id="rId20"/>
    <p:sldId id="258" r:id="rId21"/>
    <p:sldId id="283" r:id="rId22"/>
    <p:sldId id="266" r:id="rId23"/>
    <p:sldId id="28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49" autoAdjust="0"/>
    <p:restoredTop sz="94660"/>
  </p:normalViewPr>
  <p:slideViewPr>
    <p:cSldViewPr snapToGrid="0">
      <p:cViewPr varScale="1">
        <p:scale>
          <a:sx n="68" d="100"/>
          <a:sy n="68" d="100"/>
        </p:scale>
        <p:origin x="69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44CDAE-F1E8-4303-9203-0C40D5D67690}" type="datetimeFigureOut">
              <a:rPr lang="en-US" smtClean="0"/>
              <a:t>11/16/2023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A7BD19-A225-4BC7-80B2-1293338C0717}" type="slidenum">
              <a:rPr lang="en-US" smtClean="0"/>
              <a:t>‹#›</a:t>
            </a:fld>
            <a:endParaRPr lang="en-US"/>
          </a:p>
        </p:txBody>
      </p:sp>
    </p:spTree>
    <p:extLst>
      <p:ext uri="{BB962C8B-B14F-4D97-AF65-F5344CB8AC3E}">
        <p14:creationId xmlns:p14="http://schemas.microsoft.com/office/powerpoint/2010/main" val="3368729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11/16/2023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11/16/2023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11/16/2023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35817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5973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81946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50681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27058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46313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611858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418613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71910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64751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14553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E53B3D87-7AB0-4D22-BEF8-339DF139085B}"/>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11/16/2023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C26AE551-31F8-4035-9CAA-22EAD28456CD}"/>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3083761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4/1/409/33/"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4/1/409/33/"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jp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 Id="rId9" Type="http://schemas.openxmlformats.org/officeDocument/2006/relationships/image" Target="../media/image35.svg"/></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4/1/409/34/" TargetMode="External"/><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hoat-dong-trai-nghiem-4/1/409/34/" TargetMode="External"/><Relationship Id="rId2" Type="http://schemas.openxmlformats.org/officeDocument/2006/relationships/image" Target="../media/image47.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2.xml"/><Relationship Id="rId5" Type="http://schemas.openxmlformats.org/officeDocument/2006/relationships/image" Target="../media/image51.sv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g"/><Relationship Id="rId7" Type="http://schemas.openxmlformats.org/officeDocument/2006/relationships/image" Target="../media/image56.sv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 Id="rId9" Type="http://schemas.openxmlformats.org/officeDocument/2006/relationships/image" Target="../media/image58.svg"/></Relationships>
</file>

<file path=ppt/slides/_rels/slide2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g"/><Relationship Id="rId7" Type="http://schemas.openxmlformats.org/officeDocument/2006/relationships/image" Target="../media/image61.png"/><Relationship Id="rId2" Type="http://schemas.openxmlformats.org/officeDocument/2006/relationships/slideLayout" Target="../slideLayouts/slideLayout18.xml"/><Relationship Id="rId1" Type="http://schemas.openxmlformats.org/officeDocument/2006/relationships/tags" Target="../tags/tag2.xml"/><Relationship Id="rId6" Type="http://schemas.microsoft.com/office/2007/relationships/hdphoto" Target="../media/hdphoto1.wdp"/><Relationship Id="rId5" Type="http://schemas.openxmlformats.org/officeDocument/2006/relationships/image" Target="../media/image6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5D01E-85D4-6DF3-F7B8-A772DAD99C92}"/>
              </a:ext>
            </a:extLst>
          </p:cNvPr>
          <p:cNvSpPr txBox="1">
            <a:spLocks/>
          </p:cNvSpPr>
          <p:nvPr/>
        </p:nvSpPr>
        <p:spPr>
          <a:xfrm>
            <a:off x="9063429" y="3094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a:t>
            </a: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4</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4" name="Title 1">
            <a:extLst>
              <a:ext uri="{FF2B5EF4-FFF2-40B4-BE49-F238E27FC236}">
                <a16:creationId xmlns:a16="http://schemas.microsoft.com/office/drawing/2014/main" id="{1D40F8DF-EFD5-FB6A-50A8-4D4B42D8544B}"/>
              </a:ext>
            </a:extLst>
          </p:cNvPr>
          <p:cNvSpPr txBox="1">
            <a:spLocks/>
          </p:cNvSpPr>
          <p:nvPr/>
        </p:nvSpPr>
        <p:spPr>
          <a:xfrm>
            <a:off x="0" y="2375113"/>
            <a:ext cx="12037255" cy="16557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3: </a:t>
            </a:r>
          </a:p>
          <a:p>
            <a:pPr>
              <a:lnSpc>
                <a:spcPct val="100000"/>
              </a:lnSpc>
              <a:spcBef>
                <a:spcPts val="600"/>
              </a:spcBef>
            </a:pPr>
            <a:r>
              <a:rPr lang="en-US" sz="5200" b="1" dirty="0" err="1">
                <a:solidFill>
                  <a:srgbClr val="002060"/>
                </a:solidFill>
                <a:latin typeface="UTM Avo" panose="02040603050506020204" pitchFamily="18" charset="0"/>
              </a:rPr>
              <a:t>Làm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việc</a:t>
            </a:r>
            <a:r>
              <a:rPr lang="en-US" sz="5200" b="1" dirty="0">
                <a:solidFill>
                  <a:srgbClr val="002060"/>
                </a:solidFill>
                <a:latin typeface="UTM Avo" panose="02040603050506020204" pitchFamily="18" charset="0"/>
              </a:rPr>
              <a:t> khoa </a:t>
            </a:r>
            <a:r>
              <a:rPr lang="en-US" sz="5200" b="1" dirty="0" err="1">
                <a:solidFill>
                  <a:srgbClr val="002060"/>
                </a:solidFill>
                <a:latin typeface="UTM Avo" panose="02040603050506020204" pitchFamily="18" charset="0"/>
              </a:rPr>
              <a:t>học</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B0520FD7-230D-A955-A311-10DC2BC40728}"/>
              </a:ext>
            </a:extLst>
          </p:cNvPr>
          <p:cNvSpPr txBox="1">
            <a:spLocks/>
          </p:cNvSpPr>
          <p:nvPr/>
        </p:nvSpPr>
        <p:spPr>
          <a:xfrm>
            <a:off x="1523999" y="405799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11</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B1BC79E4-7AC8-45B7-81B2-22557DCDCB06}"/>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27535975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10A522-C12E-49F8-B29F-D9D115676426}"/>
              </a:ext>
            </a:extLst>
          </p:cNvPr>
          <p:cNvPicPr>
            <a:picLocks noChangeAspect="1"/>
          </p:cNvPicPr>
          <p:nvPr/>
        </p:nvPicPr>
        <p:blipFill rotWithShape="1">
          <a:blip r:embed="rId3"/>
          <a:srcRect l="7720" t="2573" r="7193" b="3685"/>
          <a:stretch/>
        </p:blipFill>
        <p:spPr>
          <a:xfrm>
            <a:off x="1746460" y="1693334"/>
            <a:ext cx="8846512" cy="4924862"/>
          </a:xfrm>
          <a:prstGeom prst="rect">
            <a:avLst/>
          </a:prstGeom>
        </p:spPr>
      </p:pic>
    </p:spTree>
    <p:extLst>
      <p:ext uri="{BB962C8B-B14F-4D97-AF65-F5344CB8AC3E}">
        <p14:creationId xmlns:p14="http://schemas.microsoft.com/office/powerpoint/2010/main" val="1308164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9CACBFF-6B67-481E-BD5E-51F20B0A4488}"/>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61013430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19">
            <a:extLst>
              <a:ext uri="{FF2B5EF4-FFF2-40B4-BE49-F238E27FC236}">
                <a16:creationId xmlns:a16="http://schemas.microsoft.com/office/drawing/2014/main" id="{29B45A24-9C9C-4CE2-A65A-D25F95BF4CF5}"/>
              </a:ext>
            </a:extLst>
          </p:cNvPr>
          <p:cNvSpPr txBox="1"/>
          <p:nvPr/>
        </p:nvSpPr>
        <p:spPr>
          <a:xfrm>
            <a:off x="685297" y="1486390"/>
            <a:ext cx="11705523" cy="482055"/>
          </a:xfrm>
          <a:prstGeom prst="rect">
            <a:avLst/>
          </a:prstGeom>
        </p:spPr>
        <p:txBody>
          <a:bodyPr wrap="square" lIns="0" tIns="0" rIns="0" bIns="0" rtlCol="0" anchor="t">
            <a:spAutoFit/>
          </a:bodyPr>
          <a:lstStyle/>
          <a:p>
            <a:pPr>
              <a:lnSpc>
                <a:spcPct val="150000"/>
              </a:lnSpc>
            </a:pPr>
            <a:r>
              <a:rPr lang="vi-VN" sz="2400" b="1" dirty="0">
                <a:latin typeface="UTM Avo" panose="02040603050506020204" pitchFamily="18" charset="0"/>
                <a:cs typeface="Arial" panose="020B0604020202020204" pitchFamily="34" charset="0"/>
              </a:rPr>
              <a:t>Hoạt động 1: Chia sẻ về việc thực hiện nhiệm vụ được phân công</a:t>
            </a:r>
          </a:p>
        </p:txBody>
      </p:sp>
      <p:sp>
        <p:nvSpPr>
          <p:cNvPr id="7" name="Rounded Rectangular Callout 13">
            <a:extLst>
              <a:ext uri="{FF2B5EF4-FFF2-40B4-BE49-F238E27FC236}">
                <a16:creationId xmlns:a16="http://schemas.microsoft.com/office/drawing/2014/main" id="{AB2DDABA-77F9-4EF1-87CA-FC4FFCECA085}"/>
              </a:ext>
            </a:extLst>
          </p:cNvPr>
          <p:cNvSpPr/>
          <p:nvPr/>
        </p:nvSpPr>
        <p:spPr>
          <a:xfrm>
            <a:off x="661787" y="2227307"/>
            <a:ext cx="4367413" cy="920892"/>
          </a:xfrm>
          <a:prstGeom prst="wedgeRoundRectCallout">
            <a:avLst>
              <a:gd name="adj1" fmla="val -15325"/>
              <a:gd name="adj2" fmla="val 109310"/>
              <a:gd name="adj3" fmla="val 16667"/>
            </a:avLst>
          </a:prstGeom>
          <a:solidFill>
            <a:srgbClr val="FFFBF7"/>
          </a:solidFill>
          <a:ln w="38100">
            <a:solidFill>
              <a:schemeClr val="accent6">
                <a:lumMod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34" b="1">
                <a:solidFill>
                  <a:schemeClr val="accent2">
                    <a:lumMod val="50000"/>
                  </a:schemeClr>
                </a:solidFill>
                <a:latin typeface="UTM Avo" panose="02040603050506020204" pitchFamily="18" charset="0"/>
                <a:cs typeface="Arial" panose="020B0604020202020204" pitchFamily="34" charset="0"/>
              </a:rPr>
              <a:t>Hoạt động nhóm</a:t>
            </a:r>
            <a:endParaRPr lang="en-US" sz="3334" dirty="0">
              <a:solidFill>
                <a:schemeClr val="accent2">
                  <a:lumMod val="50000"/>
                </a:schemeClr>
              </a:solidFill>
            </a:endParaRPr>
          </a:p>
        </p:txBody>
      </p:sp>
      <p:grpSp>
        <p:nvGrpSpPr>
          <p:cNvPr id="8" name="Group 7">
            <a:extLst>
              <a:ext uri="{FF2B5EF4-FFF2-40B4-BE49-F238E27FC236}">
                <a16:creationId xmlns:a16="http://schemas.microsoft.com/office/drawing/2014/main" id="{8D1EC56A-C806-40F2-86FA-BDAF4C69B501}"/>
              </a:ext>
            </a:extLst>
          </p:cNvPr>
          <p:cNvGrpSpPr/>
          <p:nvPr/>
        </p:nvGrpSpPr>
        <p:grpSpPr>
          <a:xfrm>
            <a:off x="5819257" y="1939984"/>
            <a:ext cx="5390610" cy="4819714"/>
            <a:chOff x="8305800" y="965944"/>
            <a:chExt cx="9372600" cy="7682757"/>
          </a:xfrm>
        </p:grpSpPr>
        <p:grpSp>
          <p:nvGrpSpPr>
            <p:cNvPr id="9" name="Group 8">
              <a:extLst>
                <a:ext uri="{FF2B5EF4-FFF2-40B4-BE49-F238E27FC236}">
                  <a16:creationId xmlns:a16="http://schemas.microsoft.com/office/drawing/2014/main" id="{50E7E612-5F31-443E-ACC5-5ACE1AF985AB}"/>
                </a:ext>
              </a:extLst>
            </p:cNvPr>
            <p:cNvGrpSpPr/>
            <p:nvPr/>
          </p:nvGrpSpPr>
          <p:grpSpPr>
            <a:xfrm>
              <a:off x="8305800" y="2035551"/>
              <a:ext cx="9372600" cy="6613150"/>
              <a:chOff x="702894" y="3376974"/>
              <a:chExt cx="16350489" cy="5252191"/>
            </a:xfrm>
          </p:grpSpPr>
          <p:sp>
            <p:nvSpPr>
              <p:cNvPr id="13" name="Rectangle: Rounded Corners 12">
                <a:extLst>
                  <a:ext uri="{FF2B5EF4-FFF2-40B4-BE49-F238E27FC236}">
                    <a16:creationId xmlns:a16="http://schemas.microsoft.com/office/drawing/2014/main" id="{4FF99EB7-B7B0-46E5-9295-B039DEFD2890}"/>
                  </a:ext>
                </a:extLst>
              </p:cNvPr>
              <p:cNvSpPr/>
              <p:nvPr/>
            </p:nvSpPr>
            <p:spPr>
              <a:xfrm>
                <a:off x="702894" y="3376974"/>
                <a:ext cx="16350489" cy="5252191"/>
              </a:xfrm>
              <a:prstGeom prst="roundRect">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4" name="Rectangle: Rounded Corners 13">
                <a:extLst>
                  <a:ext uri="{FF2B5EF4-FFF2-40B4-BE49-F238E27FC236}">
                    <a16:creationId xmlns:a16="http://schemas.microsoft.com/office/drawing/2014/main" id="{3BEDE876-A3F8-45D4-8A20-75EF24D3FD49}"/>
                  </a:ext>
                </a:extLst>
              </p:cNvPr>
              <p:cNvSpPr/>
              <p:nvPr/>
            </p:nvSpPr>
            <p:spPr>
              <a:xfrm>
                <a:off x="1442788" y="3848213"/>
                <a:ext cx="14870700" cy="4465452"/>
              </a:xfrm>
              <a:prstGeom prst="roundRect">
                <a:avLst/>
              </a:prstGeom>
              <a:solidFill>
                <a:schemeClr val="bg1"/>
              </a:solidFill>
              <a:ln w="38100">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charset="0"/>
                    <a:cs typeface="Arial" panose="020B0604020202020204" pitchFamily="34" charset="0"/>
                  </a:rPr>
                  <a:t>Các em </a:t>
                </a:r>
                <a:r>
                  <a:rPr lang="en-US" sz="2400" dirty="0" err="1">
                    <a:solidFill>
                      <a:schemeClr val="tx1"/>
                    </a:solidFill>
                    <a:latin typeface="UTM Avo" panose="02040603050506020204" pitchFamily="18" charset="0"/>
                    <a:cs typeface="Arial" panose="020B0604020202020204" pitchFamily="34" charset="0"/>
                  </a:rPr>
                  <a:t>kể</a:t>
                </a:r>
                <a:r>
                  <a:rPr lang="en-US" sz="2400" dirty="0">
                    <a:solidFill>
                      <a:schemeClr val="tx1"/>
                    </a:solidFill>
                    <a:latin typeface="UTM Avo" panose="02040603050506020204" pitchFamily="18" charset="0"/>
                    <a:cs typeface="Arial" panose="020B0604020202020204" pitchFamily="34" charset="0"/>
                  </a:rPr>
                  <a:t> </a:t>
                </a:r>
                <a:r>
                  <a:rPr lang="vi-VN" sz="2400" dirty="0">
                    <a:solidFill>
                      <a:schemeClr val="tx1"/>
                    </a:solidFill>
                    <a:latin typeface="UTM Avo" panose="02040603050506020204" pitchFamily="18" charset="0"/>
                    <a:cs typeface="Arial" panose="020B0604020202020204" pitchFamily="34" charset="0"/>
                  </a:rPr>
                  <a:t>về nhiệm vụ được phân công ở nhà hoặc ở trường mà em đã tự lực thực hiện với các bạn trong nhóm và trước lớp theo các gợi ý cho sẵn.</a:t>
                </a:r>
              </a:p>
            </p:txBody>
          </p:sp>
        </p:grpSp>
        <p:pic>
          <p:nvPicPr>
            <p:cNvPr id="12" name="Picture 16">
              <a:extLst>
                <a:ext uri="{FF2B5EF4-FFF2-40B4-BE49-F238E27FC236}">
                  <a16:creationId xmlns:a16="http://schemas.microsoft.com/office/drawing/2014/main" id="{ED187335-EA9D-4DB8-BAED-CDF09E7F8D0D}"/>
                </a:ext>
              </a:extLst>
            </p:cNvPr>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115800" y="965944"/>
              <a:ext cx="1406996" cy="1337106"/>
            </a:xfrm>
            <a:prstGeom prst="rect">
              <a:avLst/>
            </a:prstGeom>
          </p:spPr>
        </p:pic>
      </p:grpSp>
      <p:pic>
        <p:nvPicPr>
          <p:cNvPr id="15" name="Picture 14" descr="A cartoon of a child and a child planting a plant&#10;&#10;Description automatically generated">
            <a:extLst>
              <a:ext uri="{FF2B5EF4-FFF2-40B4-BE49-F238E27FC236}">
                <a16:creationId xmlns:a16="http://schemas.microsoft.com/office/drawing/2014/main" id="{57BDE8B6-1B97-4428-8C2C-0C9C7F9CCD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4344" y="3386404"/>
            <a:ext cx="2551767" cy="3373294"/>
          </a:xfrm>
          <a:prstGeom prst="rect">
            <a:avLst/>
          </a:prstGeom>
        </p:spPr>
      </p:pic>
    </p:spTree>
    <p:extLst>
      <p:ext uri="{BB962C8B-B14F-4D97-AF65-F5344CB8AC3E}">
        <p14:creationId xmlns:p14="http://schemas.microsoft.com/office/powerpoint/2010/main" val="8661770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25899B3-B9A6-4153-8C2C-CB6C856B11E4}"/>
              </a:ext>
            </a:extLst>
          </p:cNvPr>
          <p:cNvGrpSpPr/>
          <p:nvPr/>
        </p:nvGrpSpPr>
        <p:grpSpPr>
          <a:xfrm>
            <a:off x="7881884" y="1849965"/>
            <a:ext cx="3561232" cy="4635504"/>
            <a:chOff x="0" y="-47625"/>
            <a:chExt cx="1406906" cy="2083333"/>
          </a:xfrm>
        </p:grpSpPr>
        <p:sp>
          <p:nvSpPr>
            <p:cNvPr id="16" name="Freeform 4">
              <a:extLst>
                <a:ext uri="{FF2B5EF4-FFF2-40B4-BE49-F238E27FC236}">
                  <a16:creationId xmlns:a16="http://schemas.microsoft.com/office/drawing/2014/main" id="{1DD30F14-DF64-4ACA-9CFC-2851C94575B3}"/>
                </a:ext>
              </a:extLst>
            </p:cNvPr>
            <p:cNvSpPr/>
            <p:nvPr/>
          </p:nvSpPr>
          <p:spPr>
            <a:xfrm>
              <a:off x="0" y="0"/>
              <a:ext cx="1406906" cy="2035708"/>
            </a:xfrm>
            <a:custGeom>
              <a:avLst/>
              <a:gdLst/>
              <a:ahLst/>
              <a:cxnLst/>
              <a:rect l="l" t="t" r="r" b="b"/>
              <a:pathLst>
                <a:path w="1406906" h="2065462">
                  <a:moveTo>
                    <a:pt x="73914" y="0"/>
                  </a:moveTo>
                  <a:lnTo>
                    <a:pt x="1332991" y="0"/>
                  </a:lnTo>
                  <a:cubicBezTo>
                    <a:pt x="1373813" y="0"/>
                    <a:pt x="1406906" y="33092"/>
                    <a:pt x="1406906" y="73914"/>
                  </a:cubicBezTo>
                  <a:lnTo>
                    <a:pt x="1406906" y="1991548"/>
                  </a:lnTo>
                  <a:cubicBezTo>
                    <a:pt x="1406906" y="2011151"/>
                    <a:pt x="1399118" y="2029951"/>
                    <a:pt x="1385257" y="2043813"/>
                  </a:cubicBezTo>
                  <a:cubicBezTo>
                    <a:pt x="1371395" y="2057675"/>
                    <a:pt x="1352595" y="2065462"/>
                    <a:pt x="1332991" y="2065462"/>
                  </a:cubicBezTo>
                  <a:lnTo>
                    <a:pt x="73914" y="2065462"/>
                  </a:lnTo>
                  <a:cubicBezTo>
                    <a:pt x="54311" y="2065462"/>
                    <a:pt x="35511" y="2057675"/>
                    <a:pt x="21649" y="2043813"/>
                  </a:cubicBezTo>
                  <a:cubicBezTo>
                    <a:pt x="7787" y="2029951"/>
                    <a:pt x="0" y="2011151"/>
                    <a:pt x="0" y="1991548"/>
                  </a:cubicBezTo>
                  <a:lnTo>
                    <a:pt x="0" y="73914"/>
                  </a:lnTo>
                  <a:cubicBezTo>
                    <a:pt x="0" y="54311"/>
                    <a:pt x="7787" y="35511"/>
                    <a:pt x="21649" y="21649"/>
                  </a:cubicBezTo>
                  <a:cubicBezTo>
                    <a:pt x="35511" y="7787"/>
                    <a:pt x="54311" y="0"/>
                    <a:pt x="73914" y="0"/>
                  </a:cubicBezTo>
                  <a:close/>
                </a:path>
              </a:pathLst>
            </a:custGeom>
            <a:solidFill>
              <a:srgbClr val="FFA771"/>
            </a:solidFill>
          </p:spPr>
          <p:txBody>
            <a:bodyPr/>
            <a:lstStyle/>
            <a:p>
              <a:endParaRPr lang="en-US" sz="800"/>
            </a:p>
          </p:txBody>
        </p:sp>
        <p:sp>
          <p:nvSpPr>
            <p:cNvPr id="17" name="TextBox 16">
              <a:extLst>
                <a:ext uri="{FF2B5EF4-FFF2-40B4-BE49-F238E27FC236}">
                  <a16:creationId xmlns:a16="http://schemas.microsoft.com/office/drawing/2014/main" id="{713B4467-334F-4B69-B043-71A5A9D93BCA}"/>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800"/>
            </a:p>
          </p:txBody>
        </p:sp>
      </p:grpSp>
      <p:grpSp>
        <p:nvGrpSpPr>
          <p:cNvPr id="18" name="Group 94">
            <a:extLst>
              <a:ext uri="{FF2B5EF4-FFF2-40B4-BE49-F238E27FC236}">
                <a16:creationId xmlns:a16="http://schemas.microsoft.com/office/drawing/2014/main" id="{5109C89F-0011-4598-967A-73372D51A0E8}"/>
              </a:ext>
            </a:extLst>
          </p:cNvPr>
          <p:cNvGrpSpPr/>
          <p:nvPr/>
        </p:nvGrpSpPr>
        <p:grpSpPr>
          <a:xfrm>
            <a:off x="8069426" y="2243913"/>
            <a:ext cx="3186439" cy="2835073"/>
            <a:chOff x="0" y="0"/>
            <a:chExt cx="812800" cy="812800"/>
          </a:xfrm>
        </p:grpSpPr>
        <p:sp>
          <p:nvSpPr>
            <p:cNvPr id="19" name="Freeform 95">
              <a:extLst>
                <a:ext uri="{FF2B5EF4-FFF2-40B4-BE49-F238E27FC236}">
                  <a16:creationId xmlns:a16="http://schemas.microsoft.com/office/drawing/2014/main" id="{5FAFD1E1-4420-4D00-BC8A-5B0293A98CA3}"/>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5D9"/>
            </a:solidFill>
          </p:spPr>
          <p:txBody>
            <a:bodyPr/>
            <a:lstStyle/>
            <a:p>
              <a:endParaRPr lang="en-US" sz="800"/>
            </a:p>
          </p:txBody>
        </p:sp>
        <p:sp>
          <p:nvSpPr>
            <p:cNvPr id="20" name="TextBox 96">
              <a:extLst>
                <a:ext uri="{FF2B5EF4-FFF2-40B4-BE49-F238E27FC236}">
                  <a16:creationId xmlns:a16="http://schemas.microsoft.com/office/drawing/2014/main" id="{2C035455-C7AE-442C-B79D-06EE0EE93FAC}"/>
                </a:ext>
              </a:extLst>
            </p:cNvPr>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800"/>
            </a:p>
          </p:txBody>
        </p:sp>
      </p:grpSp>
      <p:sp>
        <p:nvSpPr>
          <p:cNvPr id="21" name="TextBox 20">
            <a:extLst>
              <a:ext uri="{FF2B5EF4-FFF2-40B4-BE49-F238E27FC236}">
                <a16:creationId xmlns:a16="http://schemas.microsoft.com/office/drawing/2014/main" id="{7F5F0C53-2A85-48BE-BD57-58B90EE4CCE4}"/>
              </a:ext>
            </a:extLst>
          </p:cNvPr>
          <p:cNvSpPr txBox="1"/>
          <p:nvPr/>
        </p:nvSpPr>
        <p:spPr>
          <a:xfrm>
            <a:off x="8346361" y="2821098"/>
            <a:ext cx="2588981" cy="1536574"/>
          </a:xfrm>
          <a:prstGeom prst="rect">
            <a:avLst/>
          </a:prstGeom>
          <a:noFill/>
        </p:spPr>
        <p:txBody>
          <a:bodyPr wrap="square" rtlCol="0">
            <a:spAutoFit/>
          </a:bodyPr>
          <a:lstStyle/>
          <a:p>
            <a:pPr algn="ctr">
              <a:lnSpc>
                <a:spcPct val="150000"/>
              </a:lnSpc>
            </a:pPr>
            <a:r>
              <a:rPr lang="en-US" sz="3334" b="1">
                <a:solidFill>
                  <a:srgbClr val="FF0000"/>
                </a:solidFill>
                <a:latin typeface="UTM Avo" panose="02040603050506020204" pitchFamily="18" charset="0"/>
                <a:ea typeface="Calibri" panose="020F0502020204030204" pitchFamily="34" charset="0"/>
                <a:cs typeface="Arial" panose="020B0604020202020204" pitchFamily="34" charset="0"/>
              </a:rPr>
              <a:t>GỢI Ý THỰC HIỆN</a:t>
            </a:r>
            <a:endParaRPr lang="en-US" sz="3334" b="1" dirty="0">
              <a:solidFill>
                <a:srgbClr val="FF0000"/>
              </a:solidFill>
              <a:latin typeface="UTM Avo" panose="02040603050506020204" pitchFamily="18" charset="0"/>
              <a:ea typeface="Calibri" panose="020F0502020204030204" pitchFamily="34" charset="0"/>
              <a:cs typeface="Arial" panose="020B0604020202020204" pitchFamily="34" charset="0"/>
            </a:endParaRPr>
          </a:p>
        </p:txBody>
      </p:sp>
      <p:pic>
        <p:nvPicPr>
          <p:cNvPr id="22" name="Picture 97">
            <a:extLst>
              <a:ext uri="{FF2B5EF4-FFF2-40B4-BE49-F238E27FC236}">
                <a16:creationId xmlns:a16="http://schemas.microsoft.com/office/drawing/2014/main" id="{E9C6EB6C-B42E-4E58-BB3B-E6E22CA4C7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882186">
            <a:off x="8885155" y="2007539"/>
            <a:ext cx="1511395" cy="390215"/>
          </a:xfrm>
          <a:prstGeom prst="rect">
            <a:avLst/>
          </a:prstGeom>
        </p:spPr>
      </p:pic>
      <p:pic>
        <p:nvPicPr>
          <p:cNvPr id="23" name="Picture 4">
            <a:extLst>
              <a:ext uri="{FF2B5EF4-FFF2-40B4-BE49-F238E27FC236}">
                <a16:creationId xmlns:a16="http://schemas.microsoft.com/office/drawing/2014/main" id="{06864A5C-390E-4B8D-A7C7-737A68DF03F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64430" y="1971018"/>
            <a:ext cx="6042888" cy="4514450"/>
          </a:xfrm>
          <a:prstGeom prst="rect">
            <a:avLst/>
          </a:prstGeom>
        </p:spPr>
      </p:pic>
      <p:sp>
        <p:nvSpPr>
          <p:cNvPr id="24" name="TextBox 23">
            <a:extLst>
              <a:ext uri="{FF2B5EF4-FFF2-40B4-BE49-F238E27FC236}">
                <a16:creationId xmlns:a16="http://schemas.microsoft.com/office/drawing/2014/main" id="{5A503798-630E-4810-8913-6B516E407B0E}"/>
              </a:ext>
            </a:extLst>
          </p:cNvPr>
          <p:cNvSpPr txBox="1"/>
          <p:nvPr/>
        </p:nvSpPr>
        <p:spPr>
          <a:xfrm>
            <a:off x="946111" y="2511861"/>
            <a:ext cx="5149889" cy="3891835"/>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vi-VN" sz="2400" dirty="0">
                <a:latin typeface="UTM Avo" panose="02040603050506020204" pitchFamily="18" charset="0"/>
                <a:cs typeface="Arial" panose="020B0604020202020204" pitchFamily="34" charset="0"/>
              </a:rPr>
              <a:t>Tên nhiệm vụ.</a:t>
            </a:r>
          </a:p>
          <a:p>
            <a:pPr marL="342900" indent="-342900" algn="just">
              <a:lnSpc>
                <a:spcPct val="150000"/>
              </a:lnSpc>
              <a:buFont typeface="Arial" panose="020B0604020202020204" pitchFamily="34" charset="0"/>
              <a:buChar char="•"/>
            </a:pPr>
            <a:r>
              <a:rPr lang="vi-VN" sz="2400" dirty="0">
                <a:latin typeface="UTM Avo" panose="02040603050506020204" pitchFamily="18" charset="0"/>
                <a:cs typeface="Arial" panose="020B0604020202020204" pitchFamily="34" charset="0"/>
              </a:rPr>
              <a:t>Thời gian thực hiện.</a:t>
            </a:r>
          </a:p>
          <a:p>
            <a:pPr marL="342900" indent="-342900" algn="just">
              <a:lnSpc>
                <a:spcPct val="150000"/>
              </a:lnSpc>
              <a:buFont typeface="Arial" panose="020B0604020202020204" pitchFamily="34" charset="0"/>
              <a:buChar char="•"/>
            </a:pPr>
            <a:r>
              <a:rPr lang="vi-VN" sz="2400" dirty="0">
                <a:latin typeface="UTM Avo" panose="02040603050506020204" pitchFamily="18" charset="0"/>
                <a:cs typeface="Arial" panose="020B0604020202020204" pitchFamily="34" charset="0"/>
              </a:rPr>
              <a:t>Dụng cụ cần chuẩn bị.</a:t>
            </a:r>
          </a:p>
          <a:p>
            <a:pPr marL="342900" indent="-342900" algn="just">
              <a:lnSpc>
                <a:spcPct val="150000"/>
              </a:lnSpc>
              <a:buFont typeface="Arial" panose="020B0604020202020204" pitchFamily="34" charset="0"/>
              <a:buChar char="•"/>
            </a:pPr>
            <a:r>
              <a:rPr lang="vi-VN" sz="2400" dirty="0">
                <a:latin typeface="UTM Avo" panose="02040603050506020204" pitchFamily="18" charset="0"/>
                <a:cs typeface="Arial" panose="020B0604020202020204" pitchFamily="34" charset="0"/>
              </a:rPr>
              <a:t>Cách thực hiện.</a:t>
            </a:r>
          </a:p>
          <a:p>
            <a:pPr marL="342900" indent="-342900" algn="just">
              <a:lnSpc>
                <a:spcPct val="150000"/>
              </a:lnSpc>
              <a:buFont typeface="Arial" panose="020B0604020202020204" pitchFamily="34" charset="0"/>
              <a:buChar char="•"/>
            </a:pPr>
            <a:r>
              <a:rPr lang="vi-VN" sz="2400" dirty="0">
                <a:latin typeface="UTM Avo" panose="02040603050506020204" pitchFamily="18" charset="0"/>
                <a:cs typeface="Arial" panose="020B0604020202020204" pitchFamily="34" charset="0"/>
              </a:rPr>
              <a:t>Kết quả thực hiện nhiệm vụ. </a:t>
            </a:r>
          </a:p>
          <a:p>
            <a:pPr marL="342900" indent="-342900" algn="just">
              <a:lnSpc>
                <a:spcPct val="150000"/>
              </a:lnSpc>
              <a:buFont typeface="Arial" panose="020B0604020202020204" pitchFamily="34" charset="0"/>
              <a:buChar char="•"/>
            </a:pPr>
            <a:r>
              <a:rPr lang="vi-VN" sz="2400" dirty="0">
                <a:latin typeface="UTM Avo" panose="02040603050506020204" pitchFamily="18" charset="0"/>
                <a:cs typeface="Arial" panose="020B0604020202020204" pitchFamily="34" charset="0"/>
              </a:rPr>
              <a:t>Những khó khăn và nỗ lực khi thực hiện nhiệm vụ đó.</a:t>
            </a:r>
          </a:p>
        </p:txBody>
      </p:sp>
      <p:pic>
        <p:nvPicPr>
          <p:cNvPr id="25" name="Picture 24">
            <a:extLst>
              <a:ext uri="{FF2B5EF4-FFF2-40B4-BE49-F238E27FC236}">
                <a16:creationId xmlns:a16="http://schemas.microsoft.com/office/drawing/2014/main" id="{467752BB-B8F2-454E-9562-9781624008A1}"/>
              </a:ext>
            </a:extLst>
          </p:cNvPr>
          <p:cNvPicPr>
            <a:picLocks noChangeAspect="1"/>
          </p:cNvPicPr>
          <p:nvPr/>
        </p:nvPicPr>
        <p:blipFill rotWithShape="1">
          <a:blip r:embed="rId7">
            <a:extLst>
              <a:ext uri="{28A0092B-C50C-407E-A947-70E740481C1C}">
                <a14:useLocalDpi xmlns:a14="http://schemas.microsoft.com/office/drawing/2010/main" val="0"/>
              </a:ext>
            </a:extLst>
          </a:blip>
          <a:srcRect b="11228"/>
          <a:stretch/>
        </p:blipFill>
        <p:spPr>
          <a:xfrm>
            <a:off x="5516854" y="3589868"/>
            <a:ext cx="4146825" cy="3208862"/>
          </a:xfrm>
          <a:prstGeom prst="rect">
            <a:avLst/>
          </a:prstGeom>
        </p:spPr>
      </p:pic>
      <p:pic>
        <p:nvPicPr>
          <p:cNvPr id="26" name="Picture 25" descr="Icon&#10;&#10;Description automatically generated">
            <a:extLst>
              <a:ext uri="{FF2B5EF4-FFF2-40B4-BE49-F238E27FC236}">
                <a16:creationId xmlns:a16="http://schemas.microsoft.com/office/drawing/2014/main" id="{255B98D1-B911-4C40-ABA7-8114141187C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6064" y="1355271"/>
            <a:ext cx="1030754" cy="1231492"/>
          </a:xfrm>
          <a:prstGeom prst="rect">
            <a:avLst/>
          </a:prstGeom>
        </p:spPr>
      </p:pic>
    </p:spTree>
    <p:extLst>
      <p:ext uri="{BB962C8B-B14F-4D97-AF65-F5344CB8AC3E}">
        <p14:creationId xmlns:p14="http://schemas.microsoft.com/office/powerpoint/2010/main" val="23611595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xEl>
                                              <p:pRg st="0" end="0"/>
                                            </p:txEl>
                                          </p:spTgt>
                                        </p:tgtEl>
                                        <p:attrNameLst>
                                          <p:attrName>style.visibility</p:attrName>
                                        </p:attrNameLst>
                                      </p:cBhvr>
                                      <p:to>
                                        <p:strVal val="visible"/>
                                      </p:to>
                                    </p:set>
                                    <p:animEffect transition="in" filter="fade">
                                      <p:cBhvr>
                                        <p:cTn id="27" dur="500"/>
                                        <p:tgtEl>
                                          <p:spTgt spid="2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
                                            <p:txEl>
                                              <p:pRg st="1" end="1"/>
                                            </p:txEl>
                                          </p:spTgt>
                                        </p:tgtEl>
                                        <p:attrNameLst>
                                          <p:attrName>style.visibility</p:attrName>
                                        </p:attrNameLst>
                                      </p:cBhvr>
                                      <p:to>
                                        <p:strVal val="visible"/>
                                      </p:to>
                                    </p:set>
                                    <p:animEffect transition="in" filter="fade">
                                      <p:cBhvr>
                                        <p:cTn id="32" dur="500"/>
                                        <p:tgtEl>
                                          <p:spTgt spid="24">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4">
                                            <p:txEl>
                                              <p:pRg st="2" end="2"/>
                                            </p:txEl>
                                          </p:spTgt>
                                        </p:tgtEl>
                                        <p:attrNameLst>
                                          <p:attrName>style.visibility</p:attrName>
                                        </p:attrNameLst>
                                      </p:cBhvr>
                                      <p:to>
                                        <p:strVal val="visible"/>
                                      </p:to>
                                    </p:set>
                                    <p:animEffect transition="in" filter="fade">
                                      <p:cBhvr>
                                        <p:cTn id="37" dur="500"/>
                                        <p:tgtEl>
                                          <p:spTgt spid="24">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4">
                                            <p:txEl>
                                              <p:pRg st="3" end="3"/>
                                            </p:txEl>
                                          </p:spTgt>
                                        </p:tgtEl>
                                        <p:attrNameLst>
                                          <p:attrName>style.visibility</p:attrName>
                                        </p:attrNameLst>
                                      </p:cBhvr>
                                      <p:to>
                                        <p:strVal val="visible"/>
                                      </p:to>
                                    </p:set>
                                    <p:animEffect transition="in" filter="fade">
                                      <p:cBhvr>
                                        <p:cTn id="42" dur="500"/>
                                        <p:tgtEl>
                                          <p:spTgt spid="24">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4">
                                            <p:txEl>
                                              <p:pRg st="4" end="4"/>
                                            </p:txEl>
                                          </p:spTgt>
                                        </p:tgtEl>
                                        <p:attrNameLst>
                                          <p:attrName>style.visibility</p:attrName>
                                        </p:attrNameLst>
                                      </p:cBhvr>
                                      <p:to>
                                        <p:strVal val="visible"/>
                                      </p:to>
                                    </p:set>
                                    <p:animEffect transition="in" filter="fade">
                                      <p:cBhvr>
                                        <p:cTn id="47" dur="500"/>
                                        <p:tgtEl>
                                          <p:spTgt spid="24">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4">
                                            <p:txEl>
                                              <p:pRg st="5" end="5"/>
                                            </p:txEl>
                                          </p:spTgt>
                                        </p:tgtEl>
                                        <p:attrNameLst>
                                          <p:attrName>style.visibility</p:attrName>
                                        </p:attrNameLst>
                                      </p:cBhvr>
                                      <p:to>
                                        <p:strVal val="visible"/>
                                      </p:to>
                                    </p:set>
                                    <p:animEffect transition="in" filter="fade">
                                      <p:cBhvr>
                                        <p:cTn id="52" dur="500"/>
                                        <p:tgtEl>
                                          <p:spTgt spid="2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5">
            <a:extLst>
              <a:ext uri="{FF2B5EF4-FFF2-40B4-BE49-F238E27FC236}">
                <a16:creationId xmlns:a16="http://schemas.microsoft.com/office/drawing/2014/main" id="{67458AEB-67F7-4448-9E51-1FFE3031DF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8914" t="38319"/>
          <a:stretch>
            <a:fillRect/>
          </a:stretch>
        </p:blipFill>
        <p:spPr>
          <a:xfrm rot="10800000">
            <a:off x="1981200" y="1854200"/>
            <a:ext cx="10209056" cy="5003800"/>
          </a:xfrm>
          <a:prstGeom prst="rect">
            <a:avLst/>
          </a:prstGeom>
        </p:spPr>
      </p:pic>
      <p:pic>
        <p:nvPicPr>
          <p:cNvPr id="15" name="Picture 14" descr="A picture containing toy, doll&#10;&#10;Description automatically generated">
            <a:extLst>
              <a:ext uri="{FF2B5EF4-FFF2-40B4-BE49-F238E27FC236}">
                <a16:creationId xmlns:a16="http://schemas.microsoft.com/office/drawing/2014/main" id="{7D75B8A2-0E3E-4D1B-AB16-BFAB4E28727E}"/>
              </a:ext>
            </a:extLst>
          </p:cNvPr>
          <p:cNvPicPr>
            <a:picLocks noChangeAspect="1"/>
          </p:cNvPicPr>
          <p:nvPr/>
        </p:nvPicPr>
        <p:blipFill rotWithShape="1">
          <a:blip r:embed="rId5">
            <a:extLst>
              <a:ext uri="{28A0092B-C50C-407E-A947-70E740481C1C}">
                <a14:useLocalDpi xmlns:a14="http://schemas.microsoft.com/office/drawing/2010/main" val="0"/>
              </a:ext>
            </a:extLst>
          </a:blip>
          <a:srcRect t="26331"/>
          <a:stretch/>
        </p:blipFill>
        <p:spPr>
          <a:xfrm rot="20184090">
            <a:off x="1140849" y="1669985"/>
            <a:ext cx="4119103" cy="2258839"/>
          </a:xfrm>
          <a:prstGeom prst="rect">
            <a:avLst/>
          </a:prstGeom>
        </p:spPr>
      </p:pic>
      <p:sp>
        <p:nvSpPr>
          <p:cNvPr id="27" name="TextBox 26">
            <a:extLst>
              <a:ext uri="{FF2B5EF4-FFF2-40B4-BE49-F238E27FC236}">
                <a16:creationId xmlns:a16="http://schemas.microsoft.com/office/drawing/2014/main" id="{0161BC32-2CD7-4D78-A6F5-4C434F929D0E}"/>
              </a:ext>
            </a:extLst>
          </p:cNvPr>
          <p:cNvSpPr txBox="1"/>
          <p:nvPr/>
        </p:nvSpPr>
        <p:spPr>
          <a:xfrm>
            <a:off x="4419600" y="3543283"/>
            <a:ext cx="6800981" cy="2716898"/>
          </a:xfrm>
          <a:prstGeom prst="rect">
            <a:avLst/>
          </a:prstGeom>
          <a:noFill/>
        </p:spPr>
        <p:txBody>
          <a:bodyPr wrap="square" rtlCol="0">
            <a:spAutoFit/>
          </a:bodyPr>
          <a:lstStyle/>
          <a:p>
            <a:pPr algn="just">
              <a:lnSpc>
                <a:spcPct val="150000"/>
              </a:lnSpc>
            </a:pPr>
            <a:r>
              <a:rPr lang="vi-VN" sz="2933" dirty="0">
                <a:latin typeface="UTM Avo" panose="02040603050506020204" pitchFamily="18" charset="0"/>
                <a:cs typeface="Arial" panose="020B0604020202020204" pitchFamily="34" charset="0"/>
              </a:rPr>
              <a:t>Các em chia sẻ theo các nội dung gợi ý trên trong nhóm và trước lớp, sau đó nhận xét và đóng góp ý kiến cho phần trình bày của bạn.</a:t>
            </a:r>
          </a:p>
        </p:txBody>
      </p:sp>
    </p:spTree>
    <p:extLst>
      <p:ext uri="{BB962C8B-B14F-4D97-AF65-F5344CB8AC3E}">
        <p14:creationId xmlns:p14="http://schemas.microsoft.com/office/powerpoint/2010/main" val="21494078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Freeform 3">
            <a:extLst>
              <a:ext uri="{FF2B5EF4-FFF2-40B4-BE49-F238E27FC236}">
                <a16:creationId xmlns:a16="http://schemas.microsoft.com/office/drawing/2014/main" id="{76E4B2C8-EE1C-4FF7-93D0-C9B0AEBE45C2}"/>
              </a:ext>
            </a:extLst>
          </p:cNvPr>
          <p:cNvSpPr/>
          <p:nvPr/>
        </p:nvSpPr>
        <p:spPr>
          <a:xfrm>
            <a:off x="406400" y="1841494"/>
            <a:ext cx="11238823" cy="4785351"/>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chemeClr val="accent5">
              <a:lumMod val="20000"/>
              <a:lumOff val="80000"/>
            </a:schemeClr>
          </a:solidFill>
        </p:spPr>
        <p:txBody>
          <a:bodyPr/>
          <a:lstStyle/>
          <a:p>
            <a:endParaRPr lang="en-US" sz="800"/>
          </a:p>
        </p:txBody>
      </p:sp>
      <p:sp>
        <p:nvSpPr>
          <p:cNvPr id="5" name="TextBox 4">
            <a:extLst>
              <a:ext uri="{FF2B5EF4-FFF2-40B4-BE49-F238E27FC236}">
                <a16:creationId xmlns:a16="http://schemas.microsoft.com/office/drawing/2014/main" id="{92B08224-7849-4EC7-8575-42C0ADAA3F78}"/>
              </a:ext>
            </a:extLst>
          </p:cNvPr>
          <p:cNvSpPr txBox="1"/>
          <p:nvPr/>
        </p:nvSpPr>
        <p:spPr>
          <a:xfrm>
            <a:off x="4159820" y="2210828"/>
            <a:ext cx="7309403" cy="441601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1900" dirty="0">
                <a:latin typeface="UTM Avo" panose="02040603050506020204" pitchFamily="18" charset="0"/>
                <a:cs typeface="Arial" panose="020B0604020202020204" pitchFamily="34" charset="0"/>
              </a:rPr>
              <a:t>Em được cô giáo phân công cho nhiệm vụ trồng hoa ở sân trường vào giờ lao động. </a:t>
            </a:r>
          </a:p>
          <a:p>
            <a:pPr marL="342900" indent="-342900" algn="just">
              <a:lnSpc>
                <a:spcPct val="150000"/>
              </a:lnSpc>
              <a:buFont typeface="Arial" panose="020B0604020202020204" pitchFamily="34" charset="0"/>
              <a:buChar char="•"/>
            </a:pPr>
            <a:r>
              <a:rPr lang="vi-VN" sz="1900" b="1" dirty="0">
                <a:latin typeface="UTM Avo" panose="02040603050506020204" pitchFamily="18" charset="0"/>
                <a:cs typeface="Arial" panose="020B0604020202020204" pitchFamily="34" charset="0"/>
              </a:rPr>
              <a:t>Các dụng cụ cần có để trồng hoa:</a:t>
            </a:r>
            <a:r>
              <a:rPr lang="vi-VN" sz="1900" dirty="0">
                <a:latin typeface="UTM Avo" panose="02040603050506020204" pitchFamily="18" charset="0"/>
                <a:cs typeface="Arial" panose="020B0604020202020204" pitchFamily="34" charset="0"/>
              </a:rPr>
              <a:t> cây hoa, găng tay, cuốc, xẻng,... </a:t>
            </a:r>
          </a:p>
          <a:p>
            <a:pPr marL="342900" indent="-342900" algn="just">
              <a:lnSpc>
                <a:spcPct val="150000"/>
              </a:lnSpc>
              <a:buFont typeface="Arial" panose="020B0604020202020204" pitchFamily="34" charset="0"/>
              <a:buChar char="•"/>
            </a:pPr>
            <a:r>
              <a:rPr lang="vi-VN" sz="1900" b="1" dirty="0">
                <a:latin typeface="UTM Avo" panose="02040603050506020204" pitchFamily="18" charset="0"/>
                <a:cs typeface="Arial" panose="020B0604020202020204" pitchFamily="34" charset="0"/>
              </a:rPr>
              <a:t>Cách thực hiện: </a:t>
            </a:r>
            <a:r>
              <a:rPr lang="vi-VN" sz="1900" dirty="0">
                <a:latin typeface="UTM Avo" panose="02040603050506020204" pitchFamily="18" charset="0"/>
                <a:cs typeface="Arial" panose="020B0604020202020204" pitchFamily="34" charset="0"/>
              </a:rPr>
              <a:t>chúng ta sẽ xới đất lên trước rồi trồng hoa xuống đất và bước cuối cùng là tưới nước.</a:t>
            </a:r>
          </a:p>
          <a:p>
            <a:pPr marL="342900" indent="-342900" algn="just">
              <a:lnSpc>
                <a:spcPct val="150000"/>
              </a:lnSpc>
              <a:buFont typeface="Arial" panose="020B0604020202020204" pitchFamily="34" charset="0"/>
              <a:buChar char="•"/>
            </a:pPr>
            <a:r>
              <a:rPr lang="vi-VN" sz="1900" b="1" dirty="0">
                <a:latin typeface="UTM Avo" panose="02040603050506020204" pitchFamily="18" charset="0"/>
                <a:cs typeface="Arial" panose="020B0604020202020204" pitchFamily="34" charset="0"/>
              </a:rPr>
              <a:t>Kết quả:</a:t>
            </a:r>
            <a:r>
              <a:rPr lang="vi-VN" sz="1900" dirty="0">
                <a:latin typeface="UTM Avo" panose="02040603050506020204" pitchFamily="18" charset="0"/>
                <a:cs typeface="Arial" panose="020B0604020202020204" pitchFamily="34" charset="0"/>
              </a:rPr>
              <a:t> em đã trồng được một dãy hoa ở sân trường.</a:t>
            </a:r>
          </a:p>
          <a:p>
            <a:pPr marL="342900" indent="-342900" algn="just">
              <a:lnSpc>
                <a:spcPct val="150000"/>
              </a:lnSpc>
              <a:buFont typeface="Arial" panose="020B0604020202020204" pitchFamily="34" charset="0"/>
              <a:buChar char="•"/>
            </a:pPr>
            <a:r>
              <a:rPr lang="vi-VN" sz="1900" b="1" dirty="0">
                <a:latin typeface="UTM Avo" panose="02040603050506020204" pitchFamily="18" charset="0"/>
                <a:cs typeface="Arial" panose="020B0604020202020204" pitchFamily="34" charset="0"/>
              </a:rPr>
              <a:t>Khó khăn của em gặp phải:</a:t>
            </a:r>
            <a:r>
              <a:rPr lang="vi-VN" sz="1900" dirty="0">
                <a:latin typeface="UTM Avo" panose="02040603050506020204" pitchFamily="18" charset="0"/>
                <a:cs typeface="Arial" panose="020B0604020202020204" pitchFamily="34" charset="0"/>
              </a:rPr>
              <a:t> đất khá cứng nên em phải tưới nước làm mềm đất trước rồi mới trồng hoa xuống được.</a:t>
            </a:r>
          </a:p>
        </p:txBody>
      </p:sp>
      <p:grpSp>
        <p:nvGrpSpPr>
          <p:cNvPr id="6" name="Group 5">
            <a:extLst>
              <a:ext uri="{FF2B5EF4-FFF2-40B4-BE49-F238E27FC236}">
                <a16:creationId xmlns:a16="http://schemas.microsoft.com/office/drawing/2014/main" id="{76E74A4F-7A93-492B-8E76-D0865731AB32}"/>
              </a:ext>
            </a:extLst>
          </p:cNvPr>
          <p:cNvGrpSpPr/>
          <p:nvPr/>
        </p:nvGrpSpPr>
        <p:grpSpPr>
          <a:xfrm>
            <a:off x="3568041" y="1456267"/>
            <a:ext cx="5055917" cy="609600"/>
            <a:chOff x="4834930" y="84191"/>
            <a:chExt cx="7359542" cy="1232175"/>
          </a:xfrm>
        </p:grpSpPr>
        <p:sp>
          <p:nvSpPr>
            <p:cNvPr id="7" name="Round Same Side Corner Rectangle 11">
              <a:extLst>
                <a:ext uri="{FF2B5EF4-FFF2-40B4-BE49-F238E27FC236}">
                  <a16:creationId xmlns:a16="http://schemas.microsoft.com/office/drawing/2014/main" id="{AA965857-605E-4EAB-83EB-F4B3127268B8}"/>
                </a:ext>
              </a:extLst>
            </p:cNvPr>
            <p:cNvSpPr/>
            <p:nvPr/>
          </p:nvSpPr>
          <p:spPr>
            <a:xfrm flipV="1">
              <a:off x="4834930" y="84191"/>
              <a:ext cx="7359542" cy="1232175"/>
            </a:xfrm>
            <a:prstGeom prst="round2SameRect">
              <a:avLst>
                <a:gd name="adj1" fmla="val 37720"/>
                <a:gd name="adj2" fmla="val 0"/>
              </a:avLst>
            </a:prstGeom>
            <a:solidFill>
              <a:schemeClr val="accent5">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8" name="TextBox 7">
              <a:extLst>
                <a:ext uri="{FF2B5EF4-FFF2-40B4-BE49-F238E27FC236}">
                  <a16:creationId xmlns:a16="http://schemas.microsoft.com/office/drawing/2014/main" id="{5AEE461F-8C92-43C4-9AE7-621367A45010}"/>
                </a:ext>
              </a:extLst>
            </p:cNvPr>
            <p:cNvSpPr txBox="1"/>
            <p:nvPr/>
          </p:nvSpPr>
          <p:spPr>
            <a:xfrm>
              <a:off x="5313042" y="84191"/>
              <a:ext cx="6403317" cy="778655"/>
            </a:xfrm>
            <a:prstGeom prst="rect">
              <a:avLst/>
            </a:prstGeom>
            <a:noFill/>
          </p:spPr>
          <p:txBody>
            <a:bodyPr wrap="square" rtlCol="0">
              <a:spAutoFit/>
            </a:bodyPr>
            <a:lstStyle/>
            <a:p>
              <a:pPr algn="ctr"/>
              <a:r>
                <a:rPr lang="en-US" sz="3200" b="1" dirty="0" err="1">
                  <a:solidFill>
                    <a:schemeClr val="bg1"/>
                  </a:solidFill>
                  <a:latin typeface="UTM Avo" panose="02040603050506020204" pitchFamily="18" charset="0"/>
                  <a:cs typeface="Arial" panose="020B0604020202020204" pitchFamily="34" charset="0"/>
                </a:rPr>
                <a:t>Gợi</a:t>
              </a:r>
              <a:r>
                <a:rPr lang="en-US" sz="3200" b="1" dirty="0">
                  <a:solidFill>
                    <a:schemeClr val="bg1"/>
                  </a:solidFill>
                  <a:latin typeface="UTM Avo" panose="02040603050506020204" pitchFamily="18" charset="0"/>
                  <a:cs typeface="Arial" panose="020B0604020202020204" pitchFamily="34" charset="0"/>
                </a:rPr>
                <a:t> ý </a:t>
              </a:r>
              <a:r>
                <a:rPr lang="en-US" sz="3200" b="1" dirty="0" err="1">
                  <a:solidFill>
                    <a:schemeClr val="bg1"/>
                  </a:solidFill>
                  <a:latin typeface="UTM Avo" panose="02040603050506020204" pitchFamily="18" charset="0"/>
                  <a:cs typeface="Arial" panose="020B0604020202020204" pitchFamily="34" charset="0"/>
                </a:rPr>
                <a:t>câu</a:t>
              </a:r>
              <a:r>
                <a:rPr lang="en-US" sz="3200" b="1" dirty="0">
                  <a:solidFill>
                    <a:schemeClr val="bg1"/>
                  </a:solidFill>
                  <a:latin typeface="UTM Avo" panose="02040603050506020204" pitchFamily="18" charset="0"/>
                  <a:cs typeface="Arial" panose="020B0604020202020204" pitchFamily="34" charset="0"/>
                </a:rPr>
                <a:t> </a:t>
              </a:r>
              <a:r>
                <a:rPr lang="en-US" sz="3200" b="1" dirty="0" err="1">
                  <a:solidFill>
                    <a:schemeClr val="bg1"/>
                  </a:solidFill>
                  <a:latin typeface="UTM Avo" panose="02040603050506020204" pitchFamily="18" charset="0"/>
                  <a:cs typeface="Arial" panose="020B0604020202020204" pitchFamily="34" charset="0"/>
                </a:rPr>
                <a:t>trả</a:t>
              </a:r>
              <a:r>
                <a:rPr lang="en-US" sz="3200" b="1" dirty="0">
                  <a:solidFill>
                    <a:schemeClr val="bg1"/>
                  </a:solidFill>
                  <a:latin typeface="UTM Avo" panose="02040603050506020204" pitchFamily="18" charset="0"/>
                  <a:cs typeface="Arial" panose="020B0604020202020204" pitchFamily="34" charset="0"/>
                </a:rPr>
                <a:t> </a:t>
              </a:r>
              <a:r>
                <a:rPr lang="en-US" sz="3200" b="1" dirty="0" err="1">
                  <a:solidFill>
                    <a:schemeClr val="bg1"/>
                  </a:solidFill>
                  <a:latin typeface="UTM Avo" panose="02040603050506020204" pitchFamily="18" charset="0"/>
                  <a:cs typeface="Arial" panose="020B0604020202020204" pitchFamily="34" charset="0"/>
                </a:rPr>
                <a:t>lời</a:t>
              </a:r>
              <a:endParaRPr lang="en-US" sz="3200" b="1" dirty="0">
                <a:solidFill>
                  <a:schemeClr val="bg1"/>
                </a:solidFill>
                <a:latin typeface="UTM Avo" panose="02040603050506020204" pitchFamily="18" charset="0"/>
                <a:cs typeface="Arial" panose="020B0604020202020204" pitchFamily="34" charset="0"/>
              </a:endParaRPr>
            </a:p>
          </p:txBody>
        </p:sp>
      </p:grpSp>
      <p:grpSp>
        <p:nvGrpSpPr>
          <p:cNvPr id="9" name="Group 8">
            <a:extLst>
              <a:ext uri="{FF2B5EF4-FFF2-40B4-BE49-F238E27FC236}">
                <a16:creationId xmlns:a16="http://schemas.microsoft.com/office/drawing/2014/main" id="{1E897DB5-1DF0-452D-8ADD-3DD4509EFFFF}"/>
              </a:ext>
            </a:extLst>
          </p:cNvPr>
          <p:cNvGrpSpPr/>
          <p:nvPr/>
        </p:nvGrpSpPr>
        <p:grpSpPr>
          <a:xfrm>
            <a:off x="546085" y="2763502"/>
            <a:ext cx="3474051" cy="3165707"/>
            <a:chOff x="1149682" y="4066122"/>
            <a:chExt cx="4179071" cy="3808152"/>
          </a:xfrm>
        </p:grpSpPr>
        <p:grpSp>
          <p:nvGrpSpPr>
            <p:cNvPr id="10" name="Group 8">
              <a:extLst>
                <a:ext uri="{FF2B5EF4-FFF2-40B4-BE49-F238E27FC236}">
                  <a16:creationId xmlns:a16="http://schemas.microsoft.com/office/drawing/2014/main" id="{AECA02D3-ACFC-4799-B8B4-4ED971358345}"/>
                </a:ext>
              </a:extLst>
            </p:cNvPr>
            <p:cNvGrpSpPr/>
            <p:nvPr/>
          </p:nvGrpSpPr>
          <p:grpSpPr>
            <a:xfrm>
              <a:off x="1149682" y="4066122"/>
              <a:ext cx="4179071" cy="3671134"/>
              <a:chOff x="0" y="0"/>
              <a:chExt cx="1100661" cy="893945"/>
            </a:xfrm>
          </p:grpSpPr>
          <p:sp>
            <p:nvSpPr>
              <p:cNvPr id="12" name="Freeform 9">
                <a:extLst>
                  <a:ext uri="{FF2B5EF4-FFF2-40B4-BE49-F238E27FC236}">
                    <a16:creationId xmlns:a16="http://schemas.microsoft.com/office/drawing/2014/main" id="{F8377FAB-8D25-4613-A051-CA8C846C51AE}"/>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endParaRPr lang="en-US" sz="800"/>
              </a:p>
            </p:txBody>
          </p:sp>
          <p:sp>
            <p:nvSpPr>
              <p:cNvPr id="13" name="TextBox 10">
                <a:extLst>
                  <a:ext uri="{FF2B5EF4-FFF2-40B4-BE49-F238E27FC236}">
                    <a16:creationId xmlns:a16="http://schemas.microsoft.com/office/drawing/2014/main" id="{5D951282-20DF-48E1-9692-5CB1C67DC2D4}"/>
                  </a:ext>
                </a:extLst>
              </p:cNvPr>
              <p:cNvSpPr txBox="1"/>
              <p:nvPr/>
            </p:nvSpPr>
            <p:spPr>
              <a:xfrm>
                <a:off x="0" y="0"/>
                <a:ext cx="812800" cy="812800"/>
              </a:xfrm>
              <a:prstGeom prst="rect">
                <a:avLst/>
              </a:prstGeom>
            </p:spPr>
            <p:txBody>
              <a:bodyPr lIns="33867" tIns="33867" rIns="33867" bIns="33867" rtlCol="0" anchor="ctr"/>
              <a:lstStyle/>
              <a:p>
                <a:pPr algn="ctr">
                  <a:lnSpc>
                    <a:spcPts val="2059"/>
                  </a:lnSpc>
                </a:pPr>
                <a:endParaRPr sz="800"/>
              </a:p>
            </p:txBody>
          </p:sp>
        </p:grpSp>
        <p:pic>
          <p:nvPicPr>
            <p:cNvPr id="11" name="Picture 10" descr="A cartoon of kids planting a tree&#10;&#10;Description automatically generated">
              <a:extLst>
                <a:ext uri="{FF2B5EF4-FFF2-40B4-BE49-F238E27FC236}">
                  <a16:creationId xmlns:a16="http://schemas.microsoft.com/office/drawing/2014/main" id="{E9480D52-E922-4BC3-AA24-A6C55C0322C6}"/>
                </a:ext>
              </a:extLst>
            </p:cNvPr>
            <p:cNvPicPr>
              <a:picLocks noChangeAspect="1"/>
            </p:cNvPicPr>
            <p:nvPr/>
          </p:nvPicPr>
          <p:blipFill rotWithShape="1">
            <a:blip r:embed="rId3">
              <a:extLst>
                <a:ext uri="{28A0092B-C50C-407E-A947-70E740481C1C}">
                  <a14:useLocalDpi xmlns:a14="http://schemas.microsoft.com/office/drawing/2010/main" val="0"/>
                </a:ext>
              </a:extLst>
            </a:blip>
            <a:srcRect b="6748"/>
            <a:stretch/>
          </p:blipFill>
          <p:spPr>
            <a:xfrm>
              <a:off x="1508706" y="4569785"/>
              <a:ext cx="3543602" cy="3304489"/>
            </a:xfrm>
            <a:prstGeom prst="rect">
              <a:avLst/>
            </a:prstGeom>
          </p:spPr>
        </p:pic>
      </p:grpSp>
    </p:spTree>
    <p:extLst>
      <p:ext uri="{BB962C8B-B14F-4D97-AF65-F5344CB8AC3E}">
        <p14:creationId xmlns:p14="http://schemas.microsoft.com/office/powerpoint/2010/main" val="22787693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5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500"/>
                                        <p:tgtEl>
                                          <p:spTgt spid="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Effect transition="in" filter="fade">
                                      <p:cBhvr>
                                        <p:cTn id="33" dur="500"/>
                                        <p:tgtEl>
                                          <p:spTgt spid="5">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
                                            <p:txEl>
                                              <p:pRg st="4" end="4"/>
                                            </p:txEl>
                                          </p:spTgt>
                                        </p:tgtEl>
                                        <p:attrNameLst>
                                          <p:attrName>style.visibility</p:attrName>
                                        </p:attrNameLst>
                                      </p:cBhvr>
                                      <p:to>
                                        <p:strVal val="visible"/>
                                      </p:to>
                                    </p:set>
                                    <p:animEffect transition="in" filter="fade">
                                      <p:cBhvr>
                                        <p:cTn id="38"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Pentagon 12">
            <a:extLst>
              <a:ext uri="{FF2B5EF4-FFF2-40B4-BE49-F238E27FC236}">
                <a16:creationId xmlns:a16="http://schemas.microsoft.com/office/drawing/2014/main" id="{75EB8624-997F-4618-8E73-4681B69ABFA0}"/>
              </a:ext>
            </a:extLst>
          </p:cNvPr>
          <p:cNvSpPr/>
          <p:nvPr/>
        </p:nvSpPr>
        <p:spPr>
          <a:xfrm>
            <a:off x="9375" y="3131699"/>
            <a:ext cx="4116324" cy="11684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latin typeface="UTM Avo" panose="02040603050506020204" pitchFamily="18" charset="0"/>
                <a:cs typeface="Arial" panose="020B0604020202020204" pitchFamily="34" charset="0"/>
              </a:rPr>
              <a:t>KẾT LUẬN</a:t>
            </a:r>
          </a:p>
        </p:txBody>
      </p:sp>
      <p:grpSp>
        <p:nvGrpSpPr>
          <p:cNvPr id="15" name="Group 14">
            <a:extLst>
              <a:ext uri="{FF2B5EF4-FFF2-40B4-BE49-F238E27FC236}">
                <a16:creationId xmlns:a16="http://schemas.microsoft.com/office/drawing/2014/main" id="{B7490E25-800A-4245-91A6-6749A5726DB8}"/>
              </a:ext>
            </a:extLst>
          </p:cNvPr>
          <p:cNvGrpSpPr/>
          <p:nvPr/>
        </p:nvGrpSpPr>
        <p:grpSpPr>
          <a:xfrm>
            <a:off x="4733775" y="886583"/>
            <a:ext cx="6086625" cy="2438399"/>
            <a:chOff x="9137166" y="625855"/>
            <a:chExt cx="9129938" cy="3657600"/>
          </a:xfrm>
        </p:grpSpPr>
        <p:sp>
          <p:nvSpPr>
            <p:cNvPr id="17" name="Round Same Side Corner Rectangle 3">
              <a:extLst>
                <a:ext uri="{FF2B5EF4-FFF2-40B4-BE49-F238E27FC236}">
                  <a16:creationId xmlns:a16="http://schemas.microsoft.com/office/drawing/2014/main" id="{B28FEE55-30D8-4BF6-B402-B018FEFF064A}"/>
                </a:ext>
              </a:extLst>
            </p:cNvPr>
            <p:cNvSpPr/>
            <p:nvPr/>
          </p:nvSpPr>
          <p:spPr>
            <a:xfrm rot="16200000">
              <a:off x="11873335" y="-2110314"/>
              <a:ext cx="3657600" cy="9129938"/>
            </a:xfrm>
            <a:prstGeom prst="round2Same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a:p>
          </p:txBody>
        </p:sp>
        <p:sp>
          <p:nvSpPr>
            <p:cNvPr id="18" name="TextBox 17">
              <a:extLst>
                <a:ext uri="{FF2B5EF4-FFF2-40B4-BE49-F238E27FC236}">
                  <a16:creationId xmlns:a16="http://schemas.microsoft.com/office/drawing/2014/main" id="{4BF01054-03A6-41BE-8046-40E42690E19C}"/>
                </a:ext>
              </a:extLst>
            </p:cNvPr>
            <p:cNvSpPr txBox="1"/>
            <p:nvPr/>
          </p:nvSpPr>
          <p:spPr>
            <a:xfrm>
              <a:off x="9744326" y="1197771"/>
              <a:ext cx="8167556" cy="2513766"/>
            </a:xfrm>
            <a:prstGeom prst="rect">
              <a:avLst/>
            </a:prstGeom>
            <a:noFill/>
          </p:spPr>
          <p:txBody>
            <a:bodyPr wrap="square" rtlCol="0">
              <a:spAutoFit/>
            </a:bodyPr>
            <a:lstStyle/>
            <a:p>
              <a:pPr algn="just">
                <a:lnSpc>
                  <a:spcPct val="150000"/>
                </a:lnSpc>
              </a:pPr>
              <a:r>
                <a:rPr lang="vi-VN" sz="2400" dirty="0">
                  <a:latin typeface="UTM Avo" panose="02040603050506020204" pitchFamily="18" charset="0"/>
                  <a:cs typeface="Arial" panose="020B0604020202020204" pitchFamily="34" charset="0"/>
                </a:rPr>
                <a:t>Mỗi nhiệm vụ trong học tập và trong cuộc sống đều cần chúng ta nỗ lực, cố gắng tự lực thực hiện.</a:t>
              </a:r>
            </a:p>
          </p:txBody>
        </p:sp>
      </p:grpSp>
      <p:grpSp>
        <p:nvGrpSpPr>
          <p:cNvPr id="19" name="Group 18">
            <a:extLst>
              <a:ext uri="{FF2B5EF4-FFF2-40B4-BE49-F238E27FC236}">
                <a16:creationId xmlns:a16="http://schemas.microsoft.com/office/drawing/2014/main" id="{E42E8013-9CB2-44FB-8794-E71C2DA43828}"/>
              </a:ext>
            </a:extLst>
          </p:cNvPr>
          <p:cNvGrpSpPr/>
          <p:nvPr/>
        </p:nvGrpSpPr>
        <p:grpSpPr>
          <a:xfrm>
            <a:off x="4733774" y="3533019"/>
            <a:ext cx="6086625" cy="3149602"/>
            <a:chOff x="9137166" y="-105085"/>
            <a:chExt cx="9129937" cy="4724401"/>
          </a:xfrm>
        </p:grpSpPr>
        <p:sp>
          <p:nvSpPr>
            <p:cNvPr id="20" name="Round Same Side Corner Rectangle 3">
              <a:extLst>
                <a:ext uri="{FF2B5EF4-FFF2-40B4-BE49-F238E27FC236}">
                  <a16:creationId xmlns:a16="http://schemas.microsoft.com/office/drawing/2014/main" id="{6CEED98C-10AA-40B0-8809-38E6F1CD67A3}"/>
                </a:ext>
              </a:extLst>
            </p:cNvPr>
            <p:cNvSpPr/>
            <p:nvPr/>
          </p:nvSpPr>
          <p:spPr>
            <a:xfrm rot="16200000">
              <a:off x="11339934" y="-2307853"/>
              <a:ext cx="4724401" cy="9129937"/>
            </a:xfrm>
            <a:prstGeom prst="round2Same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a:p>
          </p:txBody>
        </p:sp>
        <p:sp>
          <p:nvSpPr>
            <p:cNvPr id="21" name="TextBox 20">
              <a:extLst>
                <a:ext uri="{FF2B5EF4-FFF2-40B4-BE49-F238E27FC236}">
                  <a16:creationId xmlns:a16="http://schemas.microsoft.com/office/drawing/2014/main" id="{F50E0DC8-0477-4DC1-B457-F64F9B4730DE}"/>
                </a:ext>
              </a:extLst>
            </p:cNvPr>
            <p:cNvSpPr txBox="1"/>
            <p:nvPr/>
          </p:nvSpPr>
          <p:spPr>
            <a:xfrm>
              <a:off x="9594363" y="169236"/>
              <a:ext cx="8467485" cy="4175757"/>
            </a:xfrm>
            <a:prstGeom prst="rect">
              <a:avLst/>
            </a:prstGeom>
            <a:noFill/>
          </p:spPr>
          <p:txBody>
            <a:bodyPr wrap="square" rtlCol="0">
              <a:spAutoFit/>
            </a:bodyPr>
            <a:lstStyle/>
            <a:p>
              <a:pPr algn="just">
                <a:lnSpc>
                  <a:spcPct val="150000"/>
                </a:lnSpc>
              </a:pPr>
              <a:r>
                <a:rPr lang="vi-VN" sz="2400">
                  <a:latin typeface="UTM Avo" panose="02040603050506020204" pitchFamily="18" charset="0"/>
                  <a:cs typeface="Arial" panose="020B0604020202020204" pitchFamily="34" charset="0"/>
                </a:rPr>
                <a:t>Trong quá trình thực hiện có thể sẽ gặp khó khăn và vất vả nhưng điều đó sẽ giúp chúng ta trưởng thành hơn, cho chúng ta nhiều bài học kinh nghiệm quý giá.</a:t>
              </a:r>
            </a:p>
          </p:txBody>
        </p:sp>
      </p:grpSp>
    </p:spTree>
    <p:extLst>
      <p:ext uri="{BB962C8B-B14F-4D97-AF65-F5344CB8AC3E}">
        <p14:creationId xmlns:p14="http://schemas.microsoft.com/office/powerpoint/2010/main" val="15882572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19">
            <a:extLst>
              <a:ext uri="{FF2B5EF4-FFF2-40B4-BE49-F238E27FC236}">
                <a16:creationId xmlns:a16="http://schemas.microsoft.com/office/drawing/2014/main" id="{29B45A24-9C9C-4CE2-A65A-D25F95BF4CF5}"/>
              </a:ext>
            </a:extLst>
          </p:cNvPr>
          <p:cNvSpPr txBox="1"/>
          <p:nvPr/>
        </p:nvSpPr>
        <p:spPr>
          <a:xfrm>
            <a:off x="634498" y="1486390"/>
            <a:ext cx="11705523" cy="441916"/>
          </a:xfrm>
          <a:prstGeom prst="rect">
            <a:avLst/>
          </a:prstGeom>
        </p:spPr>
        <p:txBody>
          <a:bodyPr wrap="square" lIns="0" tIns="0" rIns="0" bIns="0" rtlCol="0" anchor="t">
            <a:spAutoFit/>
          </a:bodyPr>
          <a:lstStyle/>
          <a:p>
            <a:pPr>
              <a:lnSpc>
                <a:spcPct val="150000"/>
              </a:lnSpc>
            </a:pPr>
            <a:r>
              <a:rPr lang="vi-VN" sz="2200" b="1" dirty="0">
                <a:latin typeface="UTM Avo" panose="02040603050506020204" pitchFamily="18" charset="0"/>
                <a:cs typeface="Arial" panose="020B0604020202020204" pitchFamily="34" charset="0"/>
              </a:rPr>
              <a:t>Hoạt động 2: Toạ đàm theo chủ đề </a:t>
            </a:r>
            <a:r>
              <a:rPr lang="vi-VN" sz="2200" b="1" i="1" dirty="0">
                <a:latin typeface="UTM Avo" panose="02040603050506020204" pitchFamily="18" charset="0"/>
                <a:cs typeface="Arial" panose="020B0604020202020204" pitchFamily="34" charset="0"/>
              </a:rPr>
              <a:t>Tự lực thực hiện nhiệm vụ được phân công</a:t>
            </a:r>
          </a:p>
        </p:txBody>
      </p:sp>
      <p:sp>
        <p:nvSpPr>
          <p:cNvPr id="26" name="Freeform 5">
            <a:extLst>
              <a:ext uri="{FF2B5EF4-FFF2-40B4-BE49-F238E27FC236}">
                <a16:creationId xmlns:a16="http://schemas.microsoft.com/office/drawing/2014/main" id="{FC5AF459-9748-4714-BA92-A072EFD8CFE8}"/>
              </a:ext>
            </a:extLst>
          </p:cNvPr>
          <p:cNvSpPr/>
          <p:nvPr/>
        </p:nvSpPr>
        <p:spPr>
          <a:xfrm>
            <a:off x="604967" y="2924229"/>
            <a:ext cx="10844083" cy="3284058"/>
          </a:xfrm>
          <a:custGeom>
            <a:avLst/>
            <a:gdLst/>
            <a:ahLst/>
            <a:cxnLst/>
            <a:rect l="l" t="t" r="r" b="b"/>
            <a:pathLst>
              <a:path w="14875164" h="5894776">
                <a:moveTo>
                  <a:pt x="0" y="0"/>
                </a:moveTo>
                <a:lnTo>
                  <a:pt x="14875164" y="0"/>
                </a:lnTo>
                <a:lnTo>
                  <a:pt x="14875164" y="5894776"/>
                </a:lnTo>
                <a:lnTo>
                  <a:pt x="0" y="5894776"/>
                </a:lnTo>
                <a:lnTo>
                  <a:pt x="0" y="0"/>
                </a:lnTo>
                <a:close/>
              </a:path>
            </a:pathLst>
          </a:custGeom>
          <a:solidFill>
            <a:schemeClr val="accent5">
              <a:lumMod val="20000"/>
              <a:lumOff val="80000"/>
            </a:schemeClr>
          </a:solidFill>
        </p:spPr>
        <p:txBody>
          <a:bodyPr/>
          <a:lstStyle/>
          <a:p>
            <a:endParaRPr lang="en-US" sz="800"/>
          </a:p>
        </p:txBody>
      </p:sp>
      <p:sp>
        <p:nvSpPr>
          <p:cNvPr id="27" name="TextBox 26">
            <a:extLst>
              <a:ext uri="{FF2B5EF4-FFF2-40B4-BE49-F238E27FC236}">
                <a16:creationId xmlns:a16="http://schemas.microsoft.com/office/drawing/2014/main" id="{B0961BBC-E856-4EAF-B16C-2194D26381CC}"/>
              </a:ext>
            </a:extLst>
          </p:cNvPr>
          <p:cNvSpPr txBox="1"/>
          <p:nvPr/>
        </p:nvSpPr>
        <p:spPr>
          <a:xfrm>
            <a:off x="967845" y="3126421"/>
            <a:ext cx="8290455" cy="2390013"/>
          </a:xfrm>
          <a:prstGeom prst="rect">
            <a:avLst/>
          </a:prstGeom>
          <a:noFill/>
        </p:spPr>
        <p:txBody>
          <a:bodyPr wrap="square">
            <a:spAutoFit/>
          </a:bodyPr>
          <a:lstStyle/>
          <a:p>
            <a:pPr marL="495325" indent="-495325" algn="just">
              <a:lnSpc>
                <a:spcPct val="150000"/>
              </a:lnSpc>
              <a:buClr>
                <a:schemeClr val="tx1"/>
              </a:buClr>
              <a:buFont typeface="Wingdings" panose="05000000000000000000" pitchFamily="2" charset="2"/>
              <a:buChar char="Ø"/>
            </a:pPr>
            <a:r>
              <a:rPr lang="en-US" sz="2667" b="1" dirty="0" err="1">
                <a:latin typeface="UTM Avo" panose="02040603050506020204" pitchFamily="18" charset="0"/>
                <a:ea typeface="Calibri" panose="020F0502020204030204" pitchFamily="34" charset="0"/>
                <a:cs typeface="Arial" panose="020B0604020202020204" pitchFamily="34" charset="0"/>
              </a:rPr>
              <a:t>Chuẩn</a:t>
            </a:r>
            <a:r>
              <a:rPr lang="en-US" sz="2667" b="1" dirty="0">
                <a:latin typeface="UTM Avo" panose="02040603050506020204" pitchFamily="18" charset="0"/>
                <a:ea typeface="Calibri" panose="020F0502020204030204" pitchFamily="34" charset="0"/>
                <a:cs typeface="Arial" panose="020B0604020202020204" pitchFamily="34" charset="0"/>
              </a:rPr>
              <a:t> </a:t>
            </a:r>
            <a:r>
              <a:rPr lang="en-US" sz="2667" b="1" dirty="0" err="1">
                <a:latin typeface="UTM Avo" panose="02040603050506020204" pitchFamily="18" charset="0"/>
                <a:ea typeface="Calibri" panose="020F0502020204030204" pitchFamily="34" charset="0"/>
                <a:cs typeface="Arial" panose="020B0604020202020204" pitchFamily="34" charset="0"/>
              </a:rPr>
              <a:t>bị</a:t>
            </a:r>
            <a:r>
              <a:rPr lang="en-US" sz="2667" b="1" dirty="0">
                <a:latin typeface="UTM Avo" panose="02040603050506020204" pitchFamily="18" charset="0"/>
                <a:ea typeface="Calibri" panose="020F0502020204030204" pitchFamily="34" charset="0"/>
                <a:cs typeface="Arial" panose="020B0604020202020204" pitchFamily="34" charset="0"/>
              </a:rPr>
              <a:t> </a:t>
            </a:r>
            <a:r>
              <a:rPr lang="en-US" sz="2667" b="1" dirty="0" err="1">
                <a:latin typeface="UTM Avo" panose="02040603050506020204" pitchFamily="18" charset="0"/>
                <a:ea typeface="Calibri" panose="020F0502020204030204" pitchFamily="34" charset="0"/>
                <a:cs typeface="Arial" panose="020B0604020202020204" pitchFamily="34" charset="0"/>
              </a:rPr>
              <a:t>cho</a:t>
            </a:r>
            <a:r>
              <a:rPr lang="en-US" sz="2667" b="1" dirty="0">
                <a:latin typeface="UTM Avo" panose="02040603050506020204" pitchFamily="18" charset="0"/>
                <a:ea typeface="Calibri" panose="020F0502020204030204" pitchFamily="34" charset="0"/>
                <a:cs typeface="Arial" panose="020B0604020202020204" pitchFamily="34" charset="0"/>
              </a:rPr>
              <a:t> </a:t>
            </a:r>
            <a:r>
              <a:rPr lang="en-US" sz="2667" b="1" dirty="0" err="1">
                <a:latin typeface="UTM Avo" panose="02040603050506020204" pitchFamily="18" charset="0"/>
                <a:ea typeface="Calibri" panose="020F0502020204030204" pitchFamily="34" charset="0"/>
                <a:cs typeface="Arial" panose="020B0604020202020204" pitchFamily="34" charset="0"/>
              </a:rPr>
              <a:t>buổi</a:t>
            </a:r>
            <a:r>
              <a:rPr lang="en-US" sz="2667" b="1" dirty="0">
                <a:latin typeface="UTM Avo" panose="02040603050506020204" pitchFamily="18" charset="0"/>
                <a:ea typeface="Calibri" panose="020F0502020204030204" pitchFamily="34" charset="0"/>
                <a:cs typeface="Arial" panose="020B0604020202020204" pitchFamily="34" charset="0"/>
              </a:rPr>
              <a:t> </a:t>
            </a:r>
            <a:r>
              <a:rPr lang="en-US" sz="2667" b="1" dirty="0" err="1">
                <a:latin typeface="UTM Avo" panose="02040603050506020204" pitchFamily="18" charset="0"/>
                <a:ea typeface="Calibri" panose="020F0502020204030204" pitchFamily="34" charset="0"/>
                <a:cs typeface="Arial" panose="020B0604020202020204" pitchFamily="34" charset="0"/>
              </a:rPr>
              <a:t>tọa</a:t>
            </a:r>
            <a:r>
              <a:rPr lang="en-US" sz="2667" b="1" dirty="0">
                <a:latin typeface="UTM Avo" panose="02040603050506020204" pitchFamily="18" charset="0"/>
                <a:ea typeface="Calibri" panose="020F0502020204030204" pitchFamily="34" charset="0"/>
                <a:cs typeface="Arial" panose="020B0604020202020204" pitchFamily="34" charset="0"/>
              </a:rPr>
              <a:t> </a:t>
            </a:r>
            <a:r>
              <a:rPr lang="en-US" sz="2667" b="1" dirty="0" err="1">
                <a:latin typeface="UTM Avo" panose="02040603050506020204" pitchFamily="18" charset="0"/>
                <a:ea typeface="Calibri" panose="020F0502020204030204" pitchFamily="34" charset="0"/>
                <a:cs typeface="Arial" panose="020B0604020202020204" pitchFamily="34" charset="0"/>
              </a:rPr>
              <a:t>đàm</a:t>
            </a:r>
            <a:r>
              <a:rPr lang="en-US" sz="2667" b="1" dirty="0">
                <a:latin typeface="UTM Avo" panose="02040603050506020204" pitchFamily="18" charset="0"/>
                <a:ea typeface="Calibri" panose="020F0502020204030204" pitchFamily="34" charset="0"/>
                <a:cs typeface="Arial" panose="020B0604020202020204" pitchFamily="34" charset="0"/>
              </a:rPr>
              <a:t>:</a:t>
            </a:r>
          </a:p>
          <a:p>
            <a:pPr marL="495325" indent="-495325" algn="just">
              <a:lnSpc>
                <a:spcPct val="150000"/>
              </a:lnSpc>
              <a:buClr>
                <a:schemeClr val="tx1"/>
              </a:buClr>
              <a:buFont typeface="Courier New" panose="02070309020205020404" pitchFamily="49" charset="0"/>
              <a:buChar char="o"/>
            </a:pPr>
            <a:r>
              <a:rPr lang="en-US" sz="2533" dirty="0" err="1">
                <a:latin typeface="UTM Avo" panose="02040603050506020204" pitchFamily="18" charset="0"/>
                <a:ea typeface="Calibri" panose="020F0502020204030204" pitchFamily="34" charset="0"/>
                <a:cs typeface="Arial" panose="020B0604020202020204" pitchFamily="34" charset="0"/>
              </a:rPr>
              <a:t>Phân</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công</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một</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học</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sinh</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dẫn</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dắt</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buổi</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toạ</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đàm</a:t>
            </a:r>
            <a:r>
              <a:rPr lang="en-US" sz="2533" dirty="0">
                <a:latin typeface="UTM Avo" panose="02040603050506020204" pitchFamily="18" charset="0"/>
                <a:ea typeface="Calibri" panose="020F0502020204030204" pitchFamily="34" charset="0"/>
                <a:cs typeface="Arial" panose="020B0604020202020204" pitchFamily="34" charset="0"/>
              </a:rPr>
              <a:t>. </a:t>
            </a:r>
          </a:p>
          <a:p>
            <a:pPr marL="495325" indent="-495325" algn="just">
              <a:lnSpc>
                <a:spcPct val="150000"/>
              </a:lnSpc>
              <a:buClr>
                <a:schemeClr val="tx1"/>
              </a:buClr>
              <a:buFont typeface="Courier New" panose="02070309020205020404" pitchFamily="49" charset="0"/>
              <a:buChar char="o"/>
            </a:pPr>
            <a:r>
              <a:rPr lang="en-US" sz="2533" dirty="0" err="1">
                <a:latin typeface="UTM Avo" panose="02040603050506020204" pitchFamily="18" charset="0"/>
                <a:ea typeface="Calibri" panose="020F0502020204030204" pitchFamily="34" charset="0"/>
                <a:cs typeface="Arial" panose="020B0604020202020204" pitchFamily="34" charset="0"/>
              </a:rPr>
              <a:t>Kê</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bàn</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ghế</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sắp</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xếp</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lớp</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học</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sao</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cho</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phù</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hợp</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với</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không</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gian</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của</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buổi</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toạ</a:t>
            </a:r>
            <a:r>
              <a:rPr lang="en-US" sz="2533" dirty="0">
                <a:latin typeface="UTM Avo" panose="02040603050506020204" pitchFamily="18" charset="0"/>
                <a:ea typeface="Calibri" panose="020F0502020204030204" pitchFamily="34" charset="0"/>
                <a:cs typeface="Arial" panose="020B0604020202020204" pitchFamily="34" charset="0"/>
              </a:rPr>
              <a:t> </a:t>
            </a:r>
            <a:r>
              <a:rPr lang="en-US" sz="2533" dirty="0" err="1">
                <a:latin typeface="UTM Avo" panose="02040603050506020204" pitchFamily="18" charset="0"/>
                <a:ea typeface="Calibri" panose="020F0502020204030204" pitchFamily="34" charset="0"/>
                <a:cs typeface="Arial" panose="020B0604020202020204" pitchFamily="34" charset="0"/>
              </a:rPr>
              <a:t>đàm</a:t>
            </a:r>
            <a:r>
              <a:rPr lang="en-US" sz="2533" dirty="0">
                <a:latin typeface="UTM Avo" panose="02040603050506020204" pitchFamily="18" charset="0"/>
                <a:ea typeface="Calibri" panose="020F0502020204030204" pitchFamily="34" charset="0"/>
                <a:cs typeface="Arial" panose="020B0604020202020204" pitchFamily="34" charset="0"/>
              </a:rPr>
              <a:t>.</a:t>
            </a:r>
          </a:p>
        </p:txBody>
      </p:sp>
      <p:sp>
        <p:nvSpPr>
          <p:cNvPr id="28" name="Freeform 4">
            <a:extLst>
              <a:ext uri="{FF2B5EF4-FFF2-40B4-BE49-F238E27FC236}">
                <a16:creationId xmlns:a16="http://schemas.microsoft.com/office/drawing/2014/main" id="{934A0EB3-D47E-4969-AF69-556BA4F18CFE}"/>
              </a:ext>
            </a:extLst>
          </p:cNvPr>
          <p:cNvSpPr/>
          <p:nvPr/>
        </p:nvSpPr>
        <p:spPr>
          <a:xfrm>
            <a:off x="11042056" y="5620881"/>
            <a:ext cx="502243" cy="844107"/>
          </a:xfrm>
          <a:custGeom>
            <a:avLst/>
            <a:gdLst/>
            <a:ahLst/>
            <a:cxnLst/>
            <a:rect l="l" t="t" r="r" b="b"/>
            <a:pathLst>
              <a:path w="753365" h="1266160">
                <a:moveTo>
                  <a:pt x="0" y="0"/>
                </a:moveTo>
                <a:lnTo>
                  <a:pt x="753365" y="0"/>
                </a:lnTo>
                <a:lnTo>
                  <a:pt x="753365" y="1266160"/>
                </a:lnTo>
                <a:lnTo>
                  <a:pt x="0" y="12661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a:p>
        </p:txBody>
      </p:sp>
      <p:pic>
        <p:nvPicPr>
          <p:cNvPr id="29" name="Picture 30">
            <a:extLst>
              <a:ext uri="{FF2B5EF4-FFF2-40B4-BE49-F238E27FC236}">
                <a16:creationId xmlns:a16="http://schemas.microsoft.com/office/drawing/2014/main" id="{30DE5592-1B67-43D2-BA00-287CDFCD07B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39249" y="5620881"/>
            <a:ext cx="914400" cy="873633"/>
          </a:xfrm>
          <a:prstGeom prst="rect">
            <a:avLst/>
          </a:prstGeom>
        </p:spPr>
      </p:pic>
      <p:grpSp>
        <p:nvGrpSpPr>
          <p:cNvPr id="30" name="Group 29">
            <a:extLst>
              <a:ext uri="{FF2B5EF4-FFF2-40B4-BE49-F238E27FC236}">
                <a16:creationId xmlns:a16="http://schemas.microsoft.com/office/drawing/2014/main" id="{D379BA02-C8D6-4D4E-B012-45F7A7816062}"/>
              </a:ext>
            </a:extLst>
          </p:cNvPr>
          <p:cNvGrpSpPr/>
          <p:nvPr/>
        </p:nvGrpSpPr>
        <p:grpSpPr>
          <a:xfrm>
            <a:off x="603728" y="1960079"/>
            <a:ext cx="8350814" cy="861988"/>
            <a:chOff x="448391" y="870280"/>
            <a:chExt cx="12526221" cy="1292982"/>
          </a:xfrm>
        </p:grpSpPr>
        <p:sp>
          <p:nvSpPr>
            <p:cNvPr id="31" name="Rectangle 30">
              <a:extLst>
                <a:ext uri="{FF2B5EF4-FFF2-40B4-BE49-F238E27FC236}">
                  <a16:creationId xmlns:a16="http://schemas.microsoft.com/office/drawing/2014/main" id="{77B2248F-0B0A-4B52-A906-766D0F98C967}"/>
                </a:ext>
              </a:extLst>
            </p:cNvPr>
            <p:cNvSpPr/>
            <p:nvPr/>
          </p:nvSpPr>
          <p:spPr>
            <a:xfrm>
              <a:off x="448391" y="1163417"/>
              <a:ext cx="12344400" cy="92216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933" b="1" dirty="0" err="1">
                  <a:solidFill>
                    <a:srgbClr val="C00000"/>
                  </a:solidFill>
                  <a:latin typeface="UTM Avo" panose="02040603050506020204" pitchFamily="18" charset="0"/>
                  <a:cs typeface="Arial" panose="020B0604020202020204" pitchFamily="34" charset="0"/>
                </a:rPr>
                <a:t>Hướng</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dẫn</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tổ</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chức</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buổi</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tọa</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đàm</a:t>
              </a:r>
              <a:endParaRPr lang="en-US" sz="2933" dirty="0">
                <a:solidFill>
                  <a:srgbClr val="C00000"/>
                </a:solidFill>
                <a:latin typeface="UTM Avo" panose="02040603050506020204" pitchFamily="18" charset="0"/>
                <a:cs typeface="Arial" panose="020B0604020202020204" pitchFamily="34" charset="0"/>
              </a:endParaRPr>
            </a:p>
          </p:txBody>
        </p:sp>
        <p:pic>
          <p:nvPicPr>
            <p:cNvPr id="32" name="Picture 13">
              <a:extLst>
                <a:ext uri="{FF2B5EF4-FFF2-40B4-BE49-F238E27FC236}">
                  <a16:creationId xmlns:a16="http://schemas.microsoft.com/office/drawing/2014/main" id="{A21918F5-9FE7-4A7E-9FDC-C22D64FAB86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658600" y="870280"/>
              <a:ext cx="1316012" cy="1292982"/>
            </a:xfrm>
            <a:prstGeom prst="rect">
              <a:avLst/>
            </a:prstGeom>
          </p:spPr>
        </p:pic>
      </p:grpSp>
      <p:pic>
        <p:nvPicPr>
          <p:cNvPr id="34" name="Picture 33">
            <a:extLst>
              <a:ext uri="{FF2B5EF4-FFF2-40B4-BE49-F238E27FC236}">
                <a16:creationId xmlns:a16="http://schemas.microsoft.com/office/drawing/2014/main" id="{E9436562-4072-4595-BECB-2DBBF29A4EB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56934"/>
          <a:stretch/>
        </p:blipFill>
        <p:spPr>
          <a:xfrm>
            <a:off x="6447500" y="4884668"/>
            <a:ext cx="4914933" cy="1609846"/>
          </a:xfrm>
          <a:prstGeom prst="rect">
            <a:avLst/>
          </a:prstGeom>
        </p:spPr>
      </p:pic>
    </p:spTree>
    <p:extLst>
      <p:ext uri="{BB962C8B-B14F-4D97-AF65-F5344CB8AC3E}">
        <p14:creationId xmlns:p14="http://schemas.microsoft.com/office/powerpoint/2010/main" val="10239521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7">
                                            <p:txEl>
                                              <p:pRg st="0" end="0"/>
                                            </p:txEl>
                                          </p:spTgt>
                                        </p:tgtEl>
                                        <p:attrNameLst>
                                          <p:attrName>style.visibility</p:attrName>
                                        </p:attrNameLst>
                                      </p:cBhvr>
                                      <p:to>
                                        <p:strVal val="visible"/>
                                      </p:to>
                                    </p:set>
                                    <p:animEffect transition="in" filter="fade">
                                      <p:cBhvr>
                                        <p:cTn id="23" dur="500"/>
                                        <p:tgtEl>
                                          <p:spTgt spid="27">
                                            <p:txEl>
                                              <p:pRg st="0" end="0"/>
                                            </p:txEl>
                                          </p:spTgt>
                                        </p:tgtEl>
                                      </p:cBhvr>
                                    </p:animEffect>
                                  </p:childTnLst>
                                </p:cTn>
                              </p:par>
                              <p:par>
                                <p:cTn id="24" presetID="22" presetClass="entr" presetSubtype="2"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right)">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7">
                                            <p:txEl>
                                              <p:pRg st="1" end="1"/>
                                            </p:txEl>
                                          </p:spTgt>
                                        </p:tgtEl>
                                        <p:attrNameLst>
                                          <p:attrName>style.visibility</p:attrName>
                                        </p:attrNameLst>
                                      </p:cBhvr>
                                      <p:to>
                                        <p:strVal val="visible"/>
                                      </p:to>
                                    </p:set>
                                    <p:animEffect transition="in" filter="fade">
                                      <p:cBhvr>
                                        <p:cTn id="31" dur="500"/>
                                        <p:tgtEl>
                                          <p:spTgt spid="27">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7">
                                            <p:txEl>
                                              <p:pRg st="2" end="2"/>
                                            </p:txEl>
                                          </p:spTgt>
                                        </p:tgtEl>
                                        <p:attrNameLst>
                                          <p:attrName>style.visibility</p:attrName>
                                        </p:attrNameLst>
                                      </p:cBhvr>
                                      <p:to>
                                        <p:strVal val="visible"/>
                                      </p:to>
                                    </p:set>
                                    <p:animEffect transition="in" filter="fade">
                                      <p:cBhvr>
                                        <p:cTn id="36" dur="500"/>
                                        <p:tgtEl>
                                          <p:spTgt spid="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animBg="1"/>
      <p:bldP spid="2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3" name="Group 26">
            <a:extLst>
              <a:ext uri="{FF2B5EF4-FFF2-40B4-BE49-F238E27FC236}">
                <a16:creationId xmlns:a16="http://schemas.microsoft.com/office/drawing/2014/main" id="{1E9AF6EC-D762-42E1-8207-8D0A2D91C63E}"/>
              </a:ext>
            </a:extLst>
          </p:cNvPr>
          <p:cNvGrpSpPr/>
          <p:nvPr/>
        </p:nvGrpSpPr>
        <p:grpSpPr>
          <a:xfrm rot="5400000">
            <a:off x="5136215" y="891805"/>
            <a:ext cx="2057397" cy="11060828"/>
            <a:chOff x="0" y="-47625"/>
            <a:chExt cx="812800" cy="4864217"/>
          </a:xfrm>
        </p:grpSpPr>
        <p:sp>
          <p:nvSpPr>
            <p:cNvPr id="24" name="Freeform 27">
              <a:extLst>
                <a:ext uri="{FF2B5EF4-FFF2-40B4-BE49-F238E27FC236}">
                  <a16:creationId xmlns:a16="http://schemas.microsoft.com/office/drawing/2014/main" id="{4768DBF5-9345-4915-8C40-88EF33C0EC3E}"/>
                </a:ext>
              </a:extLst>
            </p:cNvPr>
            <p:cNvSpPr/>
            <p:nvPr/>
          </p:nvSpPr>
          <p:spPr>
            <a:xfrm>
              <a:off x="0" y="60681"/>
              <a:ext cx="261453" cy="4755911"/>
            </a:xfrm>
            <a:custGeom>
              <a:avLst/>
              <a:gdLst/>
              <a:ahLst/>
              <a:cxnLst/>
              <a:rect l="l" t="t" r="r" b="b"/>
              <a:pathLst>
                <a:path w="261453" h="4816592">
                  <a:moveTo>
                    <a:pt x="0" y="0"/>
                  </a:moveTo>
                  <a:lnTo>
                    <a:pt x="261453" y="0"/>
                  </a:lnTo>
                  <a:lnTo>
                    <a:pt x="261453" y="4816592"/>
                  </a:lnTo>
                  <a:lnTo>
                    <a:pt x="0" y="4816592"/>
                  </a:lnTo>
                  <a:close/>
                </a:path>
              </a:pathLst>
            </a:custGeom>
            <a:solidFill>
              <a:srgbClr val="FFF0F4"/>
            </a:solidFill>
          </p:spPr>
          <p:txBody>
            <a:bodyPr/>
            <a:lstStyle/>
            <a:p>
              <a:endParaRPr lang="en-US" sz="800"/>
            </a:p>
          </p:txBody>
        </p:sp>
        <p:sp>
          <p:nvSpPr>
            <p:cNvPr id="25" name="TextBox 28">
              <a:extLst>
                <a:ext uri="{FF2B5EF4-FFF2-40B4-BE49-F238E27FC236}">
                  <a16:creationId xmlns:a16="http://schemas.microsoft.com/office/drawing/2014/main" id="{96144899-4E0A-4A60-A7BE-D8853075801B}"/>
                </a:ext>
              </a:extLst>
            </p:cNvPr>
            <p:cNvSpPr txBox="1"/>
            <p:nvPr/>
          </p:nvSpPr>
          <p:spPr>
            <a:xfrm>
              <a:off x="0" y="-47625"/>
              <a:ext cx="812800" cy="860425"/>
            </a:xfrm>
            <a:prstGeom prst="rect">
              <a:avLst/>
            </a:prstGeom>
          </p:spPr>
          <p:txBody>
            <a:bodyPr lIns="33867" tIns="33867" rIns="33867" bIns="33867" rtlCol="0" anchor="ctr"/>
            <a:lstStyle/>
            <a:p>
              <a:pPr algn="ctr">
                <a:lnSpc>
                  <a:spcPts val="2315"/>
                </a:lnSpc>
              </a:pPr>
              <a:endParaRPr sz="800"/>
            </a:p>
          </p:txBody>
        </p:sp>
      </p:grpSp>
      <p:sp>
        <p:nvSpPr>
          <p:cNvPr id="26" name="Freeform 5">
            <a:extLst>
              <a:ext uri="{FF2B5EF4-FFF2-40B4-BE49-F238E27FC236}">
                <a16:creationId xmlns:a16="http://schemas.microsoft.com/office/drawing/2014/main" id="{FC5AF459-9748-4714-BA92-A072EFD8CFE8}"/>
              </a:ext>
            </a:extLst>
          </p:cNvPr>
          <p:cNvSpPr/>
          <p:nvPr/>
        </p:nvSpPr>
        <p:spPr>
          <a:xfrm>
            <a:off x="604967" y="2524180"/>
            <a:ext cx="10844083" cy="3284058"/>
          </a:xfrm>
          <a:custGeom>
            <a:avLst/>
            <a:gdLst/>
            <a:ahLst/>
            <a:cxnLst/>
            <a:rect l="l" t="t" r="r" b="b"/>
            <a:pathLst>
              <a:path w="14875164" h="5894776">
                <a:moveTo>
                  <a:pt x="0" y="0"/>
                </a:moveTo>
                <a:lnTo>
                  <a:pt x="14875164" y="0"/>
                </a:lnTo>
                <a:lnTo>
                  <a:pt x="14875164" y="5894776"/>
                </a:lnTo>
                <a:lnTo>
                  <a:pt x="0" y="5894776"/>
                </a:lnTo>
                <a:lnTo>
                  <a:pt x="0" y="0"/>
                </a:lnTo>
                <a:close/>
              </a:path>
            </a:pathLst>
          </a:custGeom>
          <a:solidFill>
            <a:schemeClr val="accent5">
              <a:lumMod val="20000"/>
              <a:lumOff val="80000"/>
            </a:schemeClr>
          </a:solidFill>
        </p:spPr>
        <p:txBody>
          <a:bodyPr/>
          <a:lstStyle/>
          <a:p>
            <a:endParaRPr lang="en-US" sz="800"/>
          </a:p>
        </p:txBody>
      </p:sp>
      <p:sp>
        <p:nvSpPr>
          <p:cNvPr id="27" name="TextBox 26">
            <a:extLst>
              <a:ext uri="{FF2B5EF4-FFF2-40B4-BE49-F238E27FC236}">
                <a16:creationId xmlns:a16="http://schemas.microsoft.com/office/drawing/2014/main" id="{B0961BBC-E856-4EAF-B16C-2194D26381CC}"/>
              </a:ext>
            </a:extLst>
          </p:cNvPr>
          <p:cNvSpPr txBox="1"/>
          <p:nvPr/>
        </p:nvSpPr>
        <p:spPr>
          <a:xfrm>
            <a:off x="967845" y="2594706"/>
            <a:ext cx="9662055" cy="2379434"/>
          </a:xfrm>
          <a:prstGeom prst="rect">
            <a:avLst/>
          </a:prstGeom>
          <a:noFill/>
        </p:spPr>
        <p:txBody>
          <a:bodyPr wrap="square">
            <a:spAutoFit/>
          </a:bodyPr>
          <a:lstStyle/>
          <a:p>
            <a:pPr marL="495325" indent="-495325">
              <a:lnSpc>
                <a:spcPct val="150000"/>
              </a:lnSpc>
              <a:buClr>
                <a:schemeClr val="tx1"/>
              </a:buClr>
              <a:buFont typeface="Wingdings" panose="05000000000000000000" pitchFamily="2" charset="2"/>
              <a:buChar char="Ø"/>
            </a:pPr>
            <a:r>
              <a:rPr lang="en-US" sz="2667" b="1" dirty="0" err="1">
                <a:latin typeface="UTM Avo" panose="02040603050506020204" pitchFamily="18" charset="0"/>
                <a:ea typeface="Calibri" panose="020F0502020204030204" pitchFamily="34" charset="0"/>
                <a:cs typeface="Arial" panose="020B0604020202020204" pitchFamily="34" charset="0"/>
              </a:rPr>
              <a:t>Tiến</a:t>
            </a:r>
            <a:r>
              <a:rPr lang="en-US" sz="2667" b="1" dirty="0">
                <a:latin typeface="UTM Avo" panose="02040603050506020204" pitchFamily="18" charset="0"/>
                <a:ea typeface="Calibri" panose="020F0502020204030204" pitchFamily="34" charset="0"/>
                <a:cs typeface="Arial" panose="020B0604020202020204" pitchFamily="34" charset="0"/>
              </a:rPr>
              <a:t> </a:t>
            </a:r>
            <a:r>
              <a:rPr lang="en-US" sz="2667" b="1" dirty="0" err="1">
                <a:latin typeface="UTM Avo" panose="02040603050506020204" pitchFamily="18" charset="0"/>
                <a:ea typeface="Calibri" panose="020F0502020204030204" pitchFamily="34" charset="0"/>
                <a:cs typeface="Arial" panose="020B0604020202020204" pitchFamily="34" charset="0"/>
              </a:rPr>
              <a:t>hành</a:t>
            </a:r>
            <a:r>
              <a:rPr lang="en-US" sz="2667" b="1" dirty="0">
                <a:latin typeface="UTM Avo" panose="02040603050506020204" pitchFamily="18" charset="0"/>
                <a:ea typeface="Calibri" panose="020F0502020204030204" pitchFamily="34" charset="0"/>
                <a:cs typeface="Arial" panose="020B0604020202020204" pitchFamily="34" charset="0"/>
              </a:rPr>
              <a:t> </a:t>
            </a:r>
            <a:r>
              <a:rPr lang="en-US" sz="2667" b="1" dirty="0" err="1">
                <a:latin typeface="UTM Avo" panose="02040603050506020204" pitchFamily="18" charset="0"/>
                <a:ea typeface="Calibri" panose="020F0502020204030204" pitchFamily="34" charset="0"/>
                <a:cs typeface="Arial" panose="020B0604020202020204" pitchFamily="34" charset="0"/>
              </a:rPr>
              <a:t>tổ</a:t>
            </a:r>
            <a:r>
              <a:rPr lang="en-US" sz="2667" b="1" dirty="0">
                <a:latin typeface="UTM Avo" panose="02040603050506020204" pitchFamily="18" charset="0"/>
                <a:ea typeface="Calibri" panose="020F0502020204030204" pitchFamily="34" charset="0"/>
                <a:cs typeface="Arial" panose="020B0604020202020204" pitchFamily="34" charset="0"/>
              </a:rPr>
              <a:t> </a:t>
            </a:r>
            <a:r>
              <a:rPr lang="en-US" sz="2667" b="1" dirty="0" err="1">
                <a:latin typeface="UTM Avo" panose="02040603050506020204" pitchFamily="18" charset="0"/>
                <a:ea typeface="Calibri" panose="020F0502020204030204" pitchFamily="34" charset="0"/>
                <a:cs typeface="Arial" panose="020B0604020202020204" pitchFamily="34" charset="0"/>
              </a:rPr>
              <a:t>chức</a:t>
            </a:r>
            <a:r>
              <a:rPr lang="en-US" sz="2667" b="1" dirty="0">
                <a:latin typeface="UTM Avo" panose="02040603050506020204" pitchFamily="18" charset="0"/>
                <a:ea typeface="Calibri" panose="020F0502020204030204" pitchFamily="34" charset="0"/>
                <a:cs typeface="Arial" panose="020B0604020202020204" pitchFamily="34" charset="0"/>
              </a:rPr>
              <a:t> </a:t>
            </a:r>
            <a:r>
              <a:rPr lang="en-US" sz="2667" b="1" dirty="0" err="1">
                <a:latin typeface="UTM Avo" panose="02040603050506020204" pitchFamily="18" charset="0"/>
                <a:ea typeface="Calibri" panose="020F0502020204030204" pitchFamily="34" charset="0"/>
                <a:cs typeface="Arial" panose="020B0604020202020204" pitchFamily="34" charset="0"/>
              </a:rPr>
              <a:t>buổi</a:t>
            </a:r>
            <a:r>
              <a:rPr lang="en-US" sz="2667" b="1" dirty="0">
                <a:latin typeface="UTM Avo" panose="02040603050506020204" pitchFamily="18" charset="0"/>
                <a:ea typeface="Calibri" panose="020F0502020204030204" pitchFamily="34" charset="0"/>
                <a:cs typeface="Arial" panose="020B0604020202020204" pitchFamily="34" charset="0"/>
              </a:rPr>
              <a:t> </a:t>
            </a:r>
            <a:r>
              <a:rPr lang="en-US" sz="2667" b="1" dirty="0" err="1">
                <a:latin typeface="UTM Avo" panose="02040603050506020204" pitchFamily="18" charset="0"/>
                <a:ea typeface="Calibri" panose="020F0502020204030204" pitchFamily="34" charset="0"/>
                <a:cs typeface="Arial" panose="020B0604020202020204" pitchFamily="34" charset="0"/>
              </a:rPr>
              <a:t>tọa</a:t>
            </a:r>
            <a:r>
              <a:rPr lang="en-US" sz="2667" b="1" dirty="0">
                <a:latin typeface="UTM Avo" panose="02040603050506020204" pitchFamily="18" charset="0"/>
                <a:ea typeface="Calibri" panose="020F0502020204030204" pitchFamily="34" charset="0"/>
                <a:cs typeface="Arial" panose="020B0604020202020204" pitchFamily="34" charset="0"/>
              </a:rPr>
              <a:t> </a:t>
            </a:r>
            <a:r>
              <a:rPr lang="en-US" sz="2667" b="1" dirty="0" err="1">
                <a:latin typeface="UTM Avo" panose="02040603050506020204" pitchFamily="18" charset="0"/>
                <a:ea typeface="Calibri" panose="020F0502020204030204" pitchFamily="34" charset="0"/>
                <a:cs typeface="Arial" panose="020B0604020202020204" pitchFamily="34" charset="0"/>
              </a:rPr>
              <a:t>đàm</a:t>
            </a:r>
            <a:r>
              <a:rPr lang="en-US" sz="2667" b="1" dirty="0">
                <a:latin typeface="UTM Avo" panose="02040603050506020204" pitchFamily="18" charset="0"/>
                <a:ea typeface="Calibri" panose="020F0502020204030204" pitchFamily="34" charset="0"/>
                <a:cs typeface="Arial" panose="020B0604020202020204" pitchFamily="34" charset="0"/>
              </a:rPr>
              <a:t>:</a:t>
            </a:r>
          </a:p>
          <a:p>
            <a:pPr marL="495325" indent="-495325">
              <a:lnSpc>
                <a:spcPct val="150000"/>
              </a:lnSpc>
              <a:buClr>
                <a:schemeClr val="tx1"/>
              </a:buClr>
              <a:buFont typeface="Courier New" panose="02070309020205020404" pitchFamily="49" charset="0"/>
              <a:buChar char="o"/>
            </a:pPr>
            <a:r>
              <a:rPr lang="vi-VN" sz="2533" dirty="0">
                <a:latin typeface="UTM Avo" panose="02040603050506020204" pitchFamily="18" charset="0"/>
                <a:ea typeface="Calibri" panose="020F0502020204030204" pitchFamily="34" charset="0"/>
                <a:cs typeface="Arial" panose="020B0604020202020204" pitchFamily="34" charset="0"/>
              </a:rPr>
              <a:t>Các em đặt câu hỏi và thảo luận theo chủ đề </a:t>
            </a:r>
            <a:r>
              <a:rPr lang="vi-VN" sz="2533" i="1" dirty="0">
                <a:latin typeface="UTM Avo" panose="02040603050506020204" pitchFamily="18" charset="0"/>
                <a:ea typeface="Calibri" panose="020F0502020204030204" pitchFamily="34" charset="0"/>
                <a:cs typeface="Arial" panose="020B0604020202020204" pitchFamily="34" charset="0"/>
              </a:rPr>
              <a:t>Tự lực thực hiện nhiệm vụ được phân công.</a:t>
            </a:r>
          </a:p>
          <a:p>
            <a:pPr marL="495325" indent="-495325">
              <a:lnSpc>
                <a:spcPct val="150000"/>
              </a:lnSpc>
              <a:buClr>
                <a:schemeClr val="tx1"/>
              </a:buClr>
              <a:buFont typeface="Courier New" panose="02070309020205020404" pitchFamily="49" charset="0"/>
              <a:buChar char="o"/>
            </a:pPr>
            <a:r>
              <a:rPr lang="vi-VN" sz="2533" dirty="0">
                <a:latin typeface="UTM Avo" panose="02040603050506020204" pitchFamily="18" charset="0"/>
                <a:ea typeface="Calibri" panose="020F0502020204030204" pitchFamily="34" charset="0"/>
                <a:cs typeface="Arial" panose="020B0604020202020204" pitchFamily="34" charset="0"/>
              </a:rPr>
              <a:t>Trao đổi với các bạn theo những gợi ý cho sẵn.</a:t>
            </a:r>
          </a:p>
        </p:txBody>
      </p:sp>
      <p:sp>
        <p:nvSpPr>
          <p:cNvPr id="28" name="Freeform 4">
            <a:extLst>
              <a:ext uri="{FF2B5EF4-FFF2-40B4-BE49-F238E27FC236}">
                <a16:creationId xmlns:a16="http://schemas.microsoft.com/office/drawing/2014/main" id="{934A0EB3-D47E-4969-AF69-556BA4F18CFE}"/>
              </a:ext>
            </a:extLst>
          </p:cNvPr>
          <p:cNvSpPr/>
          <p:nvPr/>
        </p:nvSpPr>
        <p:spPr>
          <a:xfrm>
            <a:off x="11042056" y="5220832"/>
            <a:ext cx="502243" cy="844107"/>
          </a:xfrm>
          <a:custGeom>
            <a:avLst/>
            <a:gdLst/>
            <a:ahLst/>
            <a:cxnLst/>
            <a:rect l="l" t="t" r="r" b="b"/>
            <a:pathLst>
              <a:path w="753365" h="1266160">
                <a:moveTo>
                  <a:pt x="0" y="0"/>
                </a:moveTo>
                <a:lnTo>
                  <a:pt x="753365" y="0"/>
                </a:lnTo>
                <a:lnTo>
                  <a:pt x="753365" y="1266160"/>
                </a:lnTo>
                <a:lnTo>
                  <a:pt x="0" y="12661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a:p>
        </p:txBody>
      </p:sp>
      <p:pic>
        <p:nvPicPr>
          <p:cNvPr id="29" name="Picture 30">
            <a:extLst>
              <a:ext uri="{FF2B5EF4-FFF2-40B4-BE49-F238E27FC236}">
                <a16:creationId xmlns:a16="http://schemas.microsoft.com/office/drawing/2014/main" id="{30DE5592-1B67-43D2-BA00-287CDFCD07B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39249" y="5220832"/>
            <a:ext cx="914400" cy="873633"/>
          </a:xfrm>
          <a:prstGeom prst="rect">
            <a:avLst/>
          </a:prstGeom>
        </p:spPr>
      </p:pic>
      <p:grpSp>
        <p:nvGrpSpPr>
          <p:cNvPr id="30" name="Group 29">
            <a:extLst>
              <a:ext uri="{FF2B5EF4-FFF2-40B4-BE49-F238E27FC236}">
                <a16:creationId xmlns:a16="http://schemas.microsoft.com/office/drawing/2014/main" id="{D379BA02-C8D6-4D4E-B012-45F7A7816062}"/>
              </a:ext>
            </a:extLst>
          </p:cNvPr>
          <p:cNvGrpSpPr/>
          <p:nvPr/>
        </p:nvGrpSpPr>
        <p:grpSpPr>
          <a:xfrm>
            <a:off x="603728" y="1560030"/>
            <a:ext cx="8350814" cy="861988"/>
            <a:chOff x="448391" y="870280"/>
            <a:chExt cx="12526221" cy="1292982"/>
          </a:xfrm>
        </p:grpSpPr>
        <p:sp>
          <p:nvSpPr>
            <p:cNvPr id="31" name="Rectangle 30">
              <a:extLst>
                <a:ext uri="{FF2B5EF4-FFF2-40B4-BE49-F238E27FC236}">
                  <a16:creationId xmlns:a16="http://schemas.microsoft.com/office/drawing/2014/main" id="{77B2248F-0B0A-4B52-A906-766D0F98C967}"/>
                </a:ext>
              </a:extLst>
            </p:cNvPr>
            <p:cNvSpPr/>
            <p:nvPr/>
          </p:nvSpPr>
          <p:spPr>
            <a:xfrm>
              <a:off x="448391" y="1163417"/>
              <a:ext cx="12344400" cy="92216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933" b="1" dirty="0" err="1">
                  <a:solidFill>
                    <a:srgbClr val="C00000"/>
                  </a:solidFill>
                  <a:latin typeface="UTM Avo" panose="02040603050506020204" pitchFamily="18" charset="0"/>
                  <a:cs typeface="Arial" panose="020B0604020202020204" pitchFamily="34" charset="0"/>
                </a:rPr>
                <a:t>Hướng</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dẫn</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tổ</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chức</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buổi</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tọa</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đàm</a:t>
              </a:r>
              <a:endParaRPr lang="en-US" sz="2933" dirty="0">
                <a:solidFill>
                  <a:srgbClr val="C00000"/>
                </a:solidFill>
                <a:latin typeface="UTM Avo" panose="02040603050506020204" pitchFamily="18" charset="0"/>
                <a:cs typeface="Arial" panose="020B0604020202020204" pitchFamily="34" charset="0"/>
              </a:endParaRPr>
            </a:p>
          </p:txBody>
        </p:sp>
        <p:pic>
          <p:nvPicPr>
            <p:cNvPr id="32" name="Picture 13">
              <a:extLst>
                <a:ext uri="{FF2B5EF4-FFF2-40B4-BE49-F238E27FC236}">
                  <a16:creationId xmlns:a16="http://schemas.microsoft.com/office/drawing/2014/main" id="{A21918F5-9FE7-4A7E-9FDC-C22D64FAB86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658600" y="870280"/>
              <a:ext cx="1316012" cy="1292982"/>
            </a:xfrm>
            <a:prstGeom prst="rect">
              <a:avLst/>
            </a:prstGeom>
          </p:spPr>
        </p:pic>
      </p:grpSp>
      <p:pic>
        <p:nvPicPr>
          <p:cNvPr id="14" name="Picture 13">
            <a:extLst>
              <a:ext uri="{FF2B5EF4-FFF2-40B4-BE49-F238E27FC236}">
                <a16:creationId xmlns:a16="http://schemas.microsoft.com/office/drawing/2014/main" id="{04D053B7-50BE-41B7-872B-5E659BA7E5F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56934"/>
          <a:stretch/>
        </p:blipFill>
        <p:spPr>
          <a:xfrm>
            <a:off x="3050001" y="4943671"/>
            <a:ext cx="5654837" cy="1852196"/>
          </a:xfrm>
          <a:prstGeom prst="rect">
            <a:avLst/>
          </a:prstGeom>
        </p:spPr>
      </p:pic>
    </p:spTree>
    <p:extLst>
      <p:ext uri="{BB962C8B-B14F-4D97-AF65-F5344CB8AC3E}">
        <p14:creationId xmlns:p14="http://schemas.microsoft.com/office/powerpoint/2010/main" val="11420438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par>
                                <p:cTn id="19" presetID="10"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7">
                                            <p:txEl>
                                              <p:pRg st="0" end="0"/>
                                            </p:txEl>
                                          </p:spTgt>
                                        </p:tgtEl>
                                        <p:attrNameLst>
                                          <p:attrName>style.visibility</p:attrName>
                                        </p:attrNameLst>
                                      </p:cBhvr>
                                      <p:to>
                                        <p:strVal val="visible"/>
                                      </p:to>
                                    </p:set>
                                    <p:animEffect transition="in" filter="fade">
                                      <p:cBhvr>
                                        <p:cTn id="26" dur="500"/>
                                        <p:tgtEl>
                                          <p:spTgt spid="2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7">
                                            <p:txEl>
                                              <p:pRg st="1" end="1"/>
                                            </p:txEl>
                                          </p:spTgt>
                                        </p:tgtEl>
                                        <p:attrNameLst>
                                          <p:attrName>style.visibility</p:attrName>
                                        </p:attrNameLst>
                                      </p:cBhvr>
                                      <p:to>
                                        <p:strVal val="visible"/>
                                      </p:to>
                                    </p:set>
                                    <p:animEffect transition="in" filter="fade">
                                      <p:cBhvr>
                                        <p:cTn id="31" dur="500"/>
                                        <p:tgtEl>
                                          <p:spTgt spid="27">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7">
                                            <p:txEl>
                                              <p:pRg st="2" end="2"/>
                                            </p:txEl>
                                          </p:spTgt>
                                        </p:tgtEl>
                                        <p:attrNameLst>
                                          <p:attrName>style.visibility</p:attrName>
                                        </p:attrNameLst>
                                      </p:cBhvr>
                                      <p:to>
                                        <p:strVal val="visible"/>
                                      </p:to>
                                    </p:set>
                                    <p:animEffect transition="in" filter="fade">
                                      <p:cBhvr>
                                        <p:cTn id="36" dur="500"/>
                                        <p:tgtEl>
                                          <p:spTgt spid="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3" name="Group 26">
            <a:extLst>
              <a:ext uri="{FF2B5EF4-FFF2-40B4-BE49-F238E27FC236}">
                <a16:creationId xmlns:a16="http://schemas.microsoft.com/office/drawing/2014/main" id="{1E9AF6EC-D762-42E1-8207-8D0A2D91C63E}"/>
              </a:ext>
            </a:extLst>
          </p:cNvPr>
          <p:cNvGrpSpPr/>
          <p:nvPr/>
        </p:nvGrpSpPr>
        <p:grpSpPr>
          <a:xfrm rot="5400000">
            <a:off x="5136215" y="1291854"/>
            <a:ext cx="2057397" cy="11060828"/>
            <a:chOff x="0" y="-47625"/>
            <a:chExt cx="812800" cy="4864217"/>
          </a:xfrm>
        </p:grpSpPr>
        <p:sp>
          <p:nvSpPr>
            <p:cNvPr id="24" name="Freeform 27">
              <a:extLst>
                <a:ext uri="{FF2B5EF4-FFF2-40B4-BE49-F238E27FC236}">
                  <a16:creationId xmlns:a16="http://schemas.microsoft.com/office/drawing/2014/main" id="{4768DBF5-9345-4915-8C40-88EF33C0EC3E}"/>
                </a:ext>
              </a:extLst>
            </p:cNvPr>
            <p:cNvSpPr/>
            <p:nvPr/>
          </p:nvSpPr>
          <p:spPr>
            <a:xfrm>
              <a:off x="0" y="60681"/>
              <a:ext cx="261453" cy="4755911"/>
            </a:xfrm>
            <a:custGeom>
              <a:avLst/>
              <a:gdLst/>
              <a:ahLst/>
              <a:cxnLst/>
              <a:rect l="l" t="t" r="r" b="b"/>
              <a:pathLst>
                <a:path w="261453" h="4816592">
                  <a:moveTo>
                    <a:pt x="0" y="0"/>
                  </a:moveTo>
                  <a:lnTo>
                    <a:pt x="261453" y="0"/>
                  </a:lnTo>
                  <a:lnTo>
                    <a:pt x="261453" y="4816592"/>
                  </a:lnTo>
                  <a:lnTo>
                    <a:pt x="0" y="4816592"/>
                  </a:lnTo>
                  <a:close/>
                </a:path>
              </a:pathLst>
            </a:custGeom>
            <a:solidFill>
              <a:srgbClr val="FFF0F4"/>
            </a:solidFill>
          </p:spPr>
          <p:txBody>
            <a:bodyPr/>
            <a:lstStyle/>
            <a:p>
              <a:endParaRPr lang="en-US" sz="800"/>
            </a:p>
          </p:txBody>
        </p:sp>
        <p:sp>
          <p:nvSpPr>
            <p:cNvPr id="25" name="TextBox 28">
              <a:extLst>
                <a:ext uri="{FF2B5EF4-FFF2-40B4-BE49-F238E27FC236}">
                  <a16:creationId xmlns:a16="http://schemas.microsoft.com/office/drawing/2014/main" id="{96144899-4E0A-4A60-A7BE-D8853075801B}"/>
                </a:ext>
              </a:extLst>
            </p:cNvPr>
            <p:cNvSpPr txBox="1"/>
            <p:nvPr/>
          </p:nvSpPr>
          <p:spPr>
            <a:xfrm>
              <a:off x="0" y="-47625"/>
              <a:ext cx="812800" cy="860425"/>
            </a:xfrm>
            <a:prstGeom prst="rect">
              <a:avLst/>
            </a:prstGeom>
          </p:spPr>
          <p:txBody>
            <a:bodyPr lIns="33867" tIns="33867" rIns="33867" bIns="33867" rtlCol="0" anchor="ctr"/>
            <a:lstStyle/>
            <a:p>
              <a:pPr algn="ctr">
                <a:lnSpc>
                  <a:spcPts val="2315"/>
                </a:lnSpc>
              </a:pPr>
              <a:endParaRPr sz="800"/>
            </a:p>
          </p:txBody>
        </p:sp>
      </p:grpSp>
      <p:sp>
        <p:nvSpPr>
          <p:cNvPr id="26" name="Freeform 5">
            <a:extLst>
              <a:ext uri="{FF2B5EF4-FFF2-40B4-BE49-F238E27FC236}">
                <a16:creationId xmlns:a16="http://schemas.microsoft.com/office/drawing/2014/main" id="{FC5AF459-9748-4714-BA92-A072EFD8CFE8}"/>
              </a:ext>
            </a:extLst>
          </p:cNvPr>
          <p:cNvSpPr/>
          <p:nvPr/>
        </p:nvSpPr>
        <p:spPr>
          <a:xfrm>
            <a:off x="604967" y="2509511"/>
            <a:ext cx="10844083" cy="3284058"/>
          </a:xfrm>
          <a:custGeom>
            <a:avLst/>
            <a:gdLst/>
            <a:ahLst/>
            <a:cxnLst/>
            <a:rect l="l" t="t" r="r" b="b"/>
            <a:pathLst>
              <a:path w="14875164" h="5894776">
                <a:moveTo>
                  <a:pt x="0" y="0"/>
                </a:moveTo>
                <a:lnTo>
                  <a:pt x="14875164" y="0"/>
                </a:lnTo>
                <a:lnTo>
                  <a:pt x="14875164" y="5894776"/>
                </a:lnTo>
                <a:lnTo>
                  <a:pt x="0" y="5894776"/>
                </a:lnTo>
                <a:lnTo>
                  <a:pt x="0" y="0"/>
                </a:lnTo>
                <a:close/>
              </a:path>
            </a:pathLst>
          </a:custGeom>
          <a:solidFill>
            <a:schemeClr val="accent5">
              <a:lumMod val="20000"/>
              <a:lumOff val="80000"/>
            </a:schemeClr>
          </a:solidFill>
        </p:spPr>
        <p:txBody>
          <a:bodyPr/>
          <a:lstStyle/>
          <a:p>
            <a:endParaRPr lang="en-US" sz="800"/>
          </a:p>
        </p:txBody>
      </p:sp>
      <p:sp>
        <p:nvSpPr>
          <p:cNvPr id="27" name="TextBox 26">
            <a:extLst>
              <a:ext uri="{FF2B5EF4-FFF2-40B4-BE49-F238E27FC236}">
                <a16:creationId xmlns:a16="http://schemas.microsoft.com/office/drawing/2014/main" id="{B0961BBC-E856-4EAF-B16C-2194D26381CC}"/>
              </a:ext>
            </a:extLst>
          </p:cNvPr>
          <p:cNvSpPr txBox="1"/>
          <p:nvPr/>
        </p:nvSpPr>
        <p:spPr>
          <a:xfrm>
            <a:off x="967845" y="2580037"/>
            <a:ext cx="9978962" cy="2229841"/>
          </a:xfrm>
          <a:prstGeom prst="rect">
            <a:avLst/>
          </a:prstGeom>
          <a:noFill/>
        </p:spPr>
        <p:txBody>
          <a:bodyPr wrap="square">
            <a:spAutoFit/>
          </a:bodyPr>
          <a:lstStyle/>
          <a:p>
            <a:pPr marL="495325" indent="-495325">
              <a:lnSpc>
                <a:spcPct val="150000"/>
              </a:lnSpc>
              <a:buClr>
                <a:schemeClr val="tx1"/>
              </a:buClr>
              <a:buFont typeface="Wingdings" panose="05000000000000000000" pitchFamily="2" charset="2"/>
              <a:buChar char="Ø"/>
            </a:pPr>
            <a:r>
              <a:rPr lang="vi-VN" sz="2400" b="1" dirty="0">
                <a:latin typeface="UTM Avo" panose="02040603050506020204" pitchFamily="18" charset="0"/>
                <a:ea typeface="Calibri" panose="020F0502020204030204" pitchFamily="34" charset="0"/>
                <a:cs typeface="Arial" panose="020B0604020202020204" pitchFamily="34" charset="0"/>
              </a:rPr>
              <a:t>Các gợi ý cụ thể như sau:</a:t>
            </a:r>
          </a:p>
          <a:p>
            <a:pPr marL="495325" indent="-495325">
              <a:lnSpc>
                <a:spcPct val="150000"/>
              </a:lnSpc>
              <a:buClr>
                <a:schemeClr val="tx1"/>
              </a:buClr>
              <a:buFont typeface="Courier New" panose="02070309020205020404" pitchFamily="49" charset="0"/>
              <a:buChar char="o"/>
            </a:pPr>
            <a:r>
              <a:rPr lang="vi-VN" sz="2400" dirty="0">
                <a:latin typeface="UTM Avo" panose="02040603050506020204" pitchFamily="18" charset="0"/>
                <a:ea typeface="Calibri" panose="020F0502020204030204" pitchFamily="34" charset="0"/>
                <a:cs typeface="Arial" panose="020B0604020202020204" pitchFamily="34" charset="0"/>
              </a:rPr>
              <a:t>Tên các nhiệm vụ bạn đã tự lực thực hiện. </a:t>
            </a:r>
          </a:p>
          <a:p>
            <a:pPr marL="495325" indent="-495325">
              <a:lnSpc>
                <a:spcPct val="150000"/>
              </a:lnSpc>
              <a:buClr>
                <a:schemeClr val="tx1"/>
              </a:buClr>
              <a:buFont typeface="Courier New" panose="02070309020205020404" pitchFamily="49" charset="0"/>
              <a:buChar char="o"/>
            </a:pPr>
            <a:r>
              <a:rPr lang="vi-VN" sz="2400" dirty="0">
                <a:latin typeface="UTM Avo" panose="02040603050506020204" pitchFamily="18" charset="0"/>
                <a:ea typeface="Calibri" panose="020F0502020204030204" pitchFamily="34" charset="0"/>
                <a:cs typeface="Arial" panose="020B0604020202020204" pitchFamily="34" charset="0"/>
              </a:rPr>
              <a:t>Những vấn đề bạn đã gặp khi thực hiện nhiệm vụ đó. </a:t>
            </a:r>
          </a:p>
          <a:p>
            <a:pPr marL="495325" indent="-495325">
              <a:lnSpc>
                <a:spcPct val="150000"/>
              </a:lnSpc>
              <a:buClr>
                <a:schemeClr val="tx1"/>
              </a:buClr>
              <a:buFont typeface="Courier New" panose="02070309020205020404" pitchFamily="49" charset="0"/>
              <a:buChar char="o"/>
            </a:pPr>
            <a:r>
              <a:rPr lang="vi-VN" sz="2400" dirty="0">
                <a:latin typeface="UTM Avo" panose="02040603050506020204" pitchFamily="18" charset="0"/>
                <a:ea typeface="Calibri" panose="020F0502020204030204" pitchFamily="34" charset="0"/>
                <a:cs typeface="Arial" panose="020B0604020202020204" pitchFamily="34" charset="0"/>
              </a:rPr>
              <a:t>Cách xử lí những tình huống phát sinh khi thực hiện nhiệm vụ.</a:t>
            </a:r>
          </a:p>
        </p:txBody>
      </p:sp>
      <p:sp>
        <p:nvSpPr>
          <p:cNvPr id="28" name="Freeform 4">
            <a:extLst>
              <a:ext uri="{FF2B5EF4-FFF2-40B4-BE49-F238E27FC236}">
                <a16:creationId xmlns:a16="http://schemas.microsoft.com/office/drawing/2014/main" id="{934A0EB3-D47E-4969-AF69-556BA4F18CFE}"/>
              </a:ext>
            </a:extLst>
          </p:cNvPr>
          <p:cNvSpPr/>
          <p:nvPr/>
        </p:nvSpPr>
        <p:spPr>
          <a:xfrm>
            <a:off x="11042056" y="5206163"/>
            <a:ext cx="502243" cy="844107"/>
          </a:xfrm>
          <a:custGeom>
            <a:avLst/>
            <a:gdLst/>
            <a:ahLst/>
            <a:cxnLst/>
            <a:rect l="l" t="t" r="r" b="b"/>
            <a:pathLst>
              <a:path w="753365" h="1266160">
                <a:moveTo>
                  <a:pt x="0" y="0"/>
                </a:moveTo>
                <a:lnTo>
                  <a:pt x="753365" y="0"/>
                </a:lnTo>
                <a:lnTo>
                  <a:pt x="753365" y="1266160"/>
                </a:lnTo>
                <a:lnTo>
                  <a:pt x="0" y="12661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00"/>
          </a:p>
        </p:txBody>
      </p:sp>
      <p:pic>
        <p:nvPicPr>
          <p:cNvPr id="29" name="Picture 30">
            <a:extLst>
              <a:ext uri="{FF2B5EF4-FFF2-40B4-BE49-F238E27FC236}">
                <a16:creationId xmlns:a16="http://schemas.microsoft.com/office/drawing/2014/main" id="{30DE5592-1B67-43D2-BA00-287CDFCD07B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39249" y="5206163"/>
            <a:ext cx="914400" cy="873633"/>
          </a:xfrm>
          <a:prstGeom prst="rect">
            <a:avLst/>
          </a:prstGeom>
        </p:spPr>
      </p:pic>
      <p:grpSp>
        <p:nvGrpSpPr>
          <p:cNvPr id="30" name="Group 29">
            <a:extLst>
              <a:ext uri="{FF2B5EF4-FFF2-40B4-BE49-F238E27FC236}">
                <a16:creationId xmlns:a16="http://schemas.microsoft.com/office/drawing/2014/main" id="{D379BA02-C8D6-4D4E-B012-45F7A7816062}"/>
              </a:ext>
            </a:extLst>
          </p:cNvPr>
          <p:cNvGrpSpPr/>
          <p:nvPr/>
        </p:nvGrpSpPr>
        <p:grpSpPr>
          <a:xfrm>
            <a:off x="603728" y="1545361"/>
            <a:ext cx="8350814" cy="861988"/>
            <a:chOff x="448391" y="870280"/>
            <a:chExt cx="12526221" cy="1292982"/>
          </a:xfrm>
        </p:grpSpPr>
        <p:sp>
          <p:nvSpPr>
            <p:cNvPr id="31" name="Rectangle 30">
              <a:extLst>
                <a:ext uri="{FF2B5EF4-FFF2-40B4-BE49-F238E27FC236}">
                  <a16:creationId xmlns:a16="http://schemas.microsoft.com/office/drawing/2014/main" id="{77B2248F-0B0A-4B52-A906-766D0F98C967}"/>
                </a:ext>
              </a:extLst>
            </p:cNvPr>
            <p:cNvSpPr/>
            <p:nvPr/>
          </p:nvSpPr>
          <p:spPr>
            <a:xfrm>
              <a:off x="448391" y="1163417"/>
              <a:ext cx="12344400" cy="92216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933" b="1" dirty="0" err="1">
                  <a:solidFill>
                    <a:srgbClr val="C00000"/>
                  </a:solidFill>
                  <a:latin typeface="UTM Avo" panose="02040603050506020204" pitchFamily="18" charset="0"/>
                  <a:cs typeface="Arial" panose="020B0604020202020204" pitchFamily="34" charset="0"/>
                </a:rPr>
                <a:t>Hướng</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dẫn</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tổ</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chức</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buổi</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tọa</a:t>
              </a:r>
              <a:r>
                <a:rPr lang="en-US" sz="2933" b="1" dirty="0">
                  <a:solidFill>
                    <a:srgbClr val="C00000"/>
                  </a:solidFill>
                  <a:latin typeface="UTM Avo" panose="02040603050506020204" pitchFamily="18" charset="0"/>
                  <a:cs typeface="Arial" panose="020B0604020202020204" pitchFamily="34" charset="0"/>
                </a:rPr>
                <a:t> </a:t>
              </a:r>
              <a:r>
                <a:rPr lang="en-US" sz="2933" b="1" dirty="0" err="1">
                  <a:solidFill>
                    <a:srgbClr val="C00000"/>
                  </a:solidFill>
                  <a:latin typeface="UTM Avo" panose="02040603050506020204" pitchFamily="18" charset="0"/>
                  <a:cs typeface="Arial" panose="020B0604020202020204" pitchFamily="34" charset="0"/>
                </a:rPr>
                <a:t>đàm</a:t>
              </a:r>
              <a:endParaRPr lang="en-US" sz="2933" dirty="0">
                <a:solidFill>
                  <a:srgbClr val="C00000"/>
                </a:solidFill>
                <a:latin typeface="UTM Avo" panose="02040603050506020204" pitchFamily="18" charset="0"/>
                <a:cs typeface="Arial" panose="020B0604020202020204" pitchFamily="34" charset="0"/>
              </a:endParaRPr>
            </a:p>
          </p:txBody>
        </p:sp>
        <p:pic>
          <p:nvPicPr>
            <p:cNvPr id="32" name="Picture 13">
              <a:extLst>
                <a:ext uri="{FF2B5EF4-FFF2-40B4-BE49-F238E27FC236}">
                  <a16:creationId xmlns:a16="http://schemas.microsoft.com/office/drawing/2014/main" id="{A21918F5-9FE7-4A7E-9FDC-C22D64FAB86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658600" y="870280"/>
              <a:ext cx="1316012" cy="1292982"/>
            </a:xfrm>
            <a:prstGeom prst="rect">
              <a:avLst/>
            </a:prstGeom>
          </p:spPr>
        </p:pic>
      </p:grpSp>
      <p:pic>
        <p:nvPicPr>
          <p:cNvPr id="2" name="Picture 1">
            <a:extLst>
              <a:ext uri="{FF2B5EF4-FFF2-40B4-BE49-F238E27FC236}">
                <a16:creationId xmlns:a16="http://schemas.microsoft.com/office/drawing/2014/main" id="{5A6FF3DD-59B8-3F68-3761-19EC77D280C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56934"/>
          <a:stretch/>
        </p:blipFill>
        <p:spPr>
          <a:xfrm>
            <a:off x="3050001" y="4943671"/>
            <a:ext cx="5654837" cy="1852196"/>
          </a:xfrm>
          <a:prstGeom prst="rect">
            <a:avLst/>
          </a:prstGeom>
        </p:spPr>
      </p:pic>
    </p:spTree>
    <p:extLst>
      <p:ext uri="{BB962C8B-B14F-4D97-AF65-F5344CB8AC3E}">
        <p14:creationId xmlns:p14="http://schemas.microsoft.com/office/powerpoint/2010/main" val="23432438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500"/>
                                        <p:tgtEl>
                                          <p:spTgt spid="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fade">
                                      <p:cBhvr>
                                        <p:cTn id="12" dur="500"/>
                                        <p:tgtEl>
                                          <p:spTgt spid="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xEl>
                                              <p:pRg st="2" end="2"/>
                                            </p:txEl>
                                          </p:spTgt>
                                        </p:tgtEl>
                                        <p:attrNameLst>
                                          <p:attrName>style.visibility</p:attrName>
                                        </p:attrNameLst>
                                      </p:cBhvr>
                                      <p:to>
                                        <p:strVal val="visible"/>
                                      </p:to>
                                    </p:set>
                                    <p:animEffect transition="in" filter="fade">
                                      <p:cBhvr>
                                        <p:cTn id="17" dur="500"/>
                                        <p:tgtEl>
                                          <p:spTgt spid="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xEl>
                                              <p:pRg st="3" end="3"/>
                                            </p:txEl>
                                          </p:spTgt>
                                        </p:tgtEl>
                                        <p:attrNameLst>
                                          <p:attrName>style.visibility</p:attrName>
                                        </p:attrNameLst>
                                      </p:cBhvr>
                                      <p:to>
                                        <p:strVal val="visible"/>
                                      </p:to>
                                    </p:set>
                                    <p:animEffect transition="in" filter="fade">
                                      <p:cBhvr>
                                        <p:cTn id="22" dur="500"/>
                                        <p:tgtEl>
                                          <p:spTgt spid="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Freeform 6">
            <a:extLst>
              <a:ext uri="{FF2B5EF4-FFF2-40B4-BE49-F238E27FC236}">
                <a16:creationId xmlns:a16="http://schemas.microsoft.com/office/drawing/2014/main" id="{B6BF79C8-32C2-43E6-8D8B-8248226C4088}"/>
              </a:ext>
            </a:extLst>
          </p:cNvPr>
          <p:cNvSpPr/>
          <p:nvPr/>
        </p:nvSpPr>
        <p:spPr>
          <a:xfrm>
            <a:off x="393944" y="2203450"/>
            <a:ext cx="11449088" cy="4269627"/>
          </a:xfrm>
          <a:custGeom>
            <a:avLst/>
            <a:gdLst/>
            <a:ahLst/>
            <a:cxnLst/>
            <a:rect l="l" t="t" r="r" b="b"/>
            <a:pathLst>
              <a:path w="15013220" h="6361849">
                <a:moveTo>
                  <a:pt x="0" y="0"/>
                </a:moveTo>
                <a:lnTo>
                  <a:pt x="15013221" y="0"/>
                </a:lnTo>
                <a:lnTo>
                  <a:pt x="15013221" y="6361849"/>
                </a:lnTo>
                <a:lnTo>
                  <a:pt x="0" y="6361849"/>
                </a:lnTo>
                <a:lnTo>
                  <a:pt x="0" y="0"/>
                </a:lnTo>
                <a:close/>
              </a:path>
            </a:pathLst>
          </a:custGeom>
          <a:solidFill>
            <a:schemeClr val="accent5">
              <a:lumMod val="20000"/>
              <a:lumOff val="80000"/>
            </a:schemeClr>
          </a:solidFill>
        </p:spPr>
        <p:txBody>
          <a:bodyPr/>
          <a:lstStyle/>
          <a:p>
            <a:endParaRPr lang="en-US" sz="800"/>
          </a:p>
        </p:txBody>
      </p:sp>
      <p:grpSp>
        <p:nvGrpSpPr>
          <p:cNvPr id="15" name="Group 14">
            <a:extLst>
              <a:ext uri="{FF2B5EF4-FFF2-40B4-BE49-F238E27FC236}">
                <a16:creationId xmlns:a16="http://schemas.microsoft.com/office/drawing/2014/main" id="{8AAA445D-F326-4E0B-B51D-10370DDDDB48}"/>
              </a:ext>
            </a:extLst>
          </p:cNvPr>
          <p:cNvGrpSpPr/>
          <p:nvPr/>
        </p:nvGrpSpPr>
        <p:grpSpPr>
          <a:xfrm>
            <a:off x="1086824" y="2671418"/>
            <a:ext cx="4576950" cy="3540093"/>
            <a:chOff x="1821374" y="2899598"/>
            <a:chExt cx="6865425" cy="5310140"/>
          </a:xfrm>
        </p:grpSpPr>
        <p:grpSp>
          <p:nvGrpSpPr>
            <p:cNvPr id="16" name="Group 7">
              <a:extLst>
                <a:ext uri="{FF2B5EF4-FFF2-40B4-BE49-F238E27FC236}">
                  <a16:creationId xmlns:a16="http://schemas.microsoft.com/office/drawing/2014/main" id="{E1B91F46-882F-4984-A7AA-245D49773432}"/>
                </a:ext>
              </a:extLst>
            </p:cNvPr>
            <p:cNvGrpSpPr/>
            <p:nvPr/>
          </p:nvGrpSpPr>
          <p:grpSpPr>
            <a:xfrm>
              <a:off x="1821374" y="2899598"/>
              <a:ext cx="6865425" cy="5310140"/>
              <a:chOff x="-440812" y="-166223"/>
              <a:chExt cx="9153899" cy="7080189"/>
            </a:xfrm>
          </p:grpSpPr>
          <p:grpSp>
            <p:nvGrpSpPr>
              <p:cNvPr id="18" name="Group 8">
                <a:extLst>
                  <a:ext uri="{FF2B5EF4-FFF2-40B4-BE49-F238E27FC236}">
                    <a16:creationId xmlns:a16="http://schemas.microsoft.com/office/drawing/2014/main" id="{ED6175B8-7EC0-4598-8FA3-B5F2CFAD0FE6}"/>
                  </a:ext>
                </a:extLst>
              </p:cNvPr>
              <p:cNvGrpSpPr/>
              <p:nvPr/>
            </p:nvGrpSpPr>
            <p:grpSpPr>
              <a:xfrm>
                <a:off x="-440812" y="478181"/>
                <a:ext cx="9153899" cy="6435785"/>
                <a:chOff x="-87074" y="-88333"/>
                <a:chExt cx="1808178" cy="1271266"/>
              </a:xfrm>
            </p:grpSpPr>
            <p:sp>
              <p:nvSpPr>
                <p:cNvPr id="22" name="Freeform 9">
                  <a:extLst>
                    <a:ext uri="{FF2B5EF4-FFF2-40B4-BE49-F238E27FC236}">
                      <a16:creationId xmlns:a16="http://schemas.microsoft.com/office/drawing/2014/main" id="{0A0C0B6D-8464-46CF-BFC2-BBDE960EA6B6}"/>
                    </a:ext>
                  </a:extLst>
                </p:cNvPr>
                <p:cNvSpPr/>
                <p:nvPr/>
              </p:nvSpPr>
              <p:spPr>
                <a:xfrm>
                  <a:off x="-87074" y="-88333"/>
                  <a:ext cx="1808178" cy="1271266"/>
                </a:xfrm>
                <a:custGeom>
                  <a:avLst/>
                  <a:gdLst/>
                  <a:ahLst/>
                  <a:cxnLst/>
                  <a:rect l="l" t="t" r="r" b="b"/>
                  <a:pathLst>
                    <a:path w="1618115" h="1182933">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p:spPr>
              <p:txBody>
                <a:bodyPr/>
                <a:lstStyle/>
                <a:p>
                  <a:endParaRPr lang="en-US" sz="700"/>
                </a:p>
              </p:txBody>
            </p:sp>
            <p:sp>
              <p:nvSpPr>
                <p:cNvPr id="33" name="TextBox 10">
                  <a:extLst>
                    <a:ext uri="{FF2B5EF4-FFF2-40B4-BE49-F238E27FC236}">
                      <a16:creationId xmlns:a16="http://schemas.microsoft.com/office/drawing/2014/main" id="{4A60C8CD-5B3E-4CC6-A971-F9556CBAD40F}"/>
                    </a:ext>
                  </a:extLst>
                </p:cNvPr>
                <p:cNvSpPr txBox="1"/>
                <p:nvPr/>
              </p:nvSpPr>
              <p:spPr>
                <a:xfrm>
                  <a:off x="0" y="0"/>
                  <a:ext cx="812800" cy="812800"/>
                </a:xfrm>
                <a:prstGeom prst="rect">
                  <a:avLst/>
                </a:prstGeom>
              </p:spPr>
              <p:txBody>
                <a:bodyPr lIns="33867" tIns="33867" rIns="33867" bIns="33867" rtlCol="0" anchor="ctr"/>
                <a:lstStyle/>
                <a:p>
                  <a:pPr algn="ctr">
                    <a:lnSpc>
                      <a:spcPts val="2059"/>
                    </a:lnSpc>
                  </a:pPr>
                  <a:endParaRPr sz="700"/>
                </a:p>
              </p:txBody>
            </p:sp>
          </p:grpSp>
          <p:grpSp>
            <p:nvGrpSpPr>
              <p:cNvPr id="19" name="Group 11">
                <a:extLst>
                  <a:ext uri="{FF2B5EF4-FFF2-40B4-BE49-F238E27FC236}">
                    <a16:creationId xmlns:a16="http://schemas.microsoft.com/office/drawing/2014/main" id="{ECB7A66D-E1BD-40E0-9A3F-64ABE9DF9C6A}"/>
                  </a:ext>
                </a:extLst>
              </p:cNvPr>
              <p:cNvGrpSpPr/>
              <p:nvPr/>
            </p:nvGrpSpPr>
            <p:grpSpPr>
              <a:xfrm>
                <a:off x="2015032" y="-166223"/>
                <a:ext cx="4225472" cy="4281031"/>
                <a:chOff x="0" y="-32834"/>
                <a:chExt cx="834661" cy="845634"/>
              </a:xfrm>
            </p:grpSpPr>
            <p:sp>
              <p:nvSpPr>
                <p:cNvPr id="20" name="Freeform 12">
                  <a:extLst>
                    <a:ext uri="{FF2B5EF4-FFF2-40B4-BE49-F238E27FC236}">
                      <a16:creationId xmlns:a16="http://schemas.microsoft.com/office/drawing/2014/main" id="{716E72AA-DB7B-481D-96A8-C22F798B4A99}"/>
                    </a:ext>
                  </a:extLst>
                </p:cNvPr>
                <p:cNvSpPr/>
                <p:nvPr/>
              </p:nvSpPr>
              <p:spPr>
                <a:xfrm>
                  <a:off x="21861" y="-32834"/>
                  <a:ext cx="812800" cy="238984"/>
                </a:xfrm>
                <a:custGeom>
                  <a:avLst/>
                  <a:gdLst/>
                  <a:ahLst/>
                  <a:cxnLst/>
                  <a:rect l="l" t="t" r="r" b="b"/>
                  <a:pathLst>
                    <a:path w="812800" h="238984">
                      <a:moveTo>
                        <a:pt x="119492" y="0"/>
                      </a:moveTo>
                      <a:lnTo>
                        <a:pt x="693308" y="0"/>
                      </a:lnTo>
                      <a:cubicBezTo>
                        <a:pt x="724999" y="0"/>
                        <a:pt x="755392" y="12589"/>
                        <a:pt x="777802" y="34998"/>
                      </a:cubicBezTo>
                      <a:cubicBezTo>
                        <a:pt x="800211" y="57408"/>
                        <a:pt x="812800" y="87801"/>
                        <a:pt x="812800" y="119492"/>
                      </a:cubicBezTo>
                      <a:lnTo>
                        <a:pt x="812800" y="119492"/>
                      </a:lnTo>
                      <a:cubicBezTo>
                        <a:pt x="812800" y="185486"/>
                        <a:pt x="759302" y="238984"/>
                        <a:pt x="693308" y="238984"/>
                      </a:cubicBezTo>
                      <a:lnTo>
                        <a:pt x="119492" y="238984"/>
                      </a:lnTo>
                      <a:cubicBezTo>
                        <a:pt x="87801" y="238984"/>
                        <a:pt x="57408" y="226395"/>
                        <a:pt x="34998" y="203986"/>
                      </a:cubicBezTo>
                      <a:cubicBezTo>
                        <a:pt x="12589" y="181577"/>
                        <a:pt x="0" y="151184"/>
                        <a:pt x="0" y="119492"/>
                      </a:cubicBezTo>
                      <a:lnTo>
                        <a:pt x="0" y="119492"/>
                      </a:lnTo>
                      <a:cubicBezTo>
                        <a:pt x="0" y="87801"/>
                        <a:pt x="12589" y="57408"/>
                        <a:pt x="34998" y="34998"/>
                      </a:cubicBezTo>
                      <a:cubicBezTo>
                        <a:pt x="57408" y="12589"/>
                        <a:pt x="87801" y="0"/>
                        <a:pt x="119492" y="0"/>
                      </a:cubicBezTo>
                      <a:close/>
                    </a:path>
                  </a:pathLst>
                </a:custGeom>
                <a:solidFill>
                  <a:srgbClr val="B27659"/>
                </a:solidFill>
              </p:spPr>
              <p:txBody>
                <a:bodyPr/>
                <a:lstStyle/>
                <a:p>
                  <a:endParaRPr lang="en-US" sz="700"/>
                </a:p>
              </p:txBody>
            </p:sp>
            <p:sp>
              <p:nvSpPr>
                <p:cNvPr id="21" name="TextBox 13">
                  <a:extLst>
                    <a:ext uri="{FF2B5EF4-FFF2-40B4-BE49-F238E27FC236}">
                      <a16:creationId xmlns:a16="http://schemas.microsoft.com/office/drawing/2014/main" id="{999F866F-DC40-41D7-B93B-335D2AF82010}"/>
                    </a:ext>
                  </a:extLst>
                </p:cNvPr>
                <p:cNvSpPr txBox="1"/>
                <p:nvPr/>
              </p:nvSpPr>
              <p:spPr>
                <a:xfrm>
                  <a:off x="0" y="0"/>
                  <a:ext cx="812800" cy="812800"/>
                </a:xfrm>
                <a:prstGeom prst="rect">
                  <a:avLst/>
                </a:prstGeom>
              </p:spPr>
              <p:txBody>
                <a:bodyPr lIns="33867" tIns="33867" rIns="33867" bIns="33867" rtlCol="0" anchor="ctr"/>
                <a:lstStyle/>
                <a:p>
                  <a:pPr algn="ctr">
                    <a:lnSpc>
                      <a:spcPts val="2059"/>
                    </a:lnSpc>
                  </a:pPr>
                  <a:endParaRPr sz="700"/>
                </a:p>
              </p:txBody>
            </p:sp>
          </p:grpSp>
        </p:grpSp>
        <p:sp>
          <p:nvSpPr>
            <p:cNvPr id="17" name="TextBox 16">
              <a:extLst>
                <a:ext uri="{FF2B5EF4-FFF2-40B4-BE49-F238E27FC236}">
                  <a16:creationId xmlns:a16="http://schemas.microsoft.com/office/drawing/2014/main" id="{3ABF83F8-BA5B-49AA-99E9-E34631BED3A1}"/>
                </a:ext>
              </a:extLst>
            </p:cNvPr>
            <p:cNvSpPr txBox="1"/>
            <p:nvPr/>
          </p:nvSpPr>
          <p:spPr>
            <a:xfrm>
              <a:off x="2118856" y="4033882"/>
              <a:ext cx="6360260" cy="3344762"/>
            </a:xfrm>
            <a:prstGeom prst="rect">
              <a:avLst/>
            </a:prstGeom>
            <a:noFill/>
          </p:spPr>
          <p:txBody>
            <a:bodyPr wrap="square">
              <a:spAutoFit/>
            </a:bodyPr>
            <a:lstStyle/>
            <a:p>
              <a:pPr algn="just">
                <a:lnSpc>
                  <a:spcPct val="150000"/>
                </a:lnSpc>
              </a:pPr>
              <a:r>
                <a:rPr lang="en-US" sz="2400">
                  <a:solidFill>
                    <a:srgbClr val="000000"/>
                  </a:solidFill>
                  <a:latin typeface="UTM Avo" panose="02040603050506020204" pitchFamily="18" charset="0"/>
                  <a:ea typeface="Calibri" panose="020F0502020204030204" pitchFamily="34" charset="0"/>
                  <a:cs typeface="Arial" panose="020B0604020202020204" pitchFamily="34" charset="0"/>
                </a:rPr>
                <a:t>Các em trao đổi, chia sẻ ý kiến về những vấn đề xoay quanh chủ đề buổi toạ đàm một cách tích cực.</a:t>
              </a:r>
            </a:p>
          </p:txBody>
        </p:sp>
      </p:grpSp>
      <p:pic>
        <p:nvPicPr>
          <p:cNvPr id="34" name="Picture 33" descr="Icon&#10;&#10;Description automatically generated">
            <a:extLst>
              <a:ext uri="{FF2B5EF4-FFF2-40B4-BE49-F238E27FC236}">
                <a16:creationId xmlns:a16="http://schemas.microsoft.com/office/drawing/2014/main" id="{1E37FA65-16CE-489A-922F-8E125A0579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42" y="1691875"/>
            <a:ext cx="948111" cy="948111"/>
          </a:xfrm>
          <a:prstGeom prst="rect">
            <a:avLst/>
          </a:prstGeom>
        </p:spPr>
      </p:pic>
      <p:grpSp>
        <p:nvGrpSpPr>
          <p:cNvPr id="35" name="Group 34">
            <a:extLst>
              <a:ext uri="{FF2B5EF4-FFF2-40B4-BE49-F238E27FC236}">
                <a16:creationId xmlns:a16="http://schemas.microsoft.com/office/drawing/2014/main" id="{703024E1-396A-49FE-BE59-1F5269D29681}"/>
              </a:ext>
            </a:extLst>
          </p:cNvPr>
          <p:cNvGrpSpPr/>
          <p:nvPr/>
        </p:nvGrpSpPr>
        <p:grpSpPr>
          <a:xfrm>
            <a:off x="6290400" y="2669763"/>
            <a:ext cx="4576950" cy="3540093"/>
            <a:chOff x="1821374" y="2899598"/>
            <a:chExt cx="6865425" cy="5310140"/>
          </a:xfrm>
        </p:grpSpPr>
        <p:grpSp>
          <p:nvGrpSpPr>
            <p:cNvPr id="36" name="Group 7">
              <a:extLst>
                <a:ext uri="{FF2B5EF4-FFF2-40B4-BE49-F238E27FC236}">
                  <a16:creationId xmlns:a16="http://schemas.microsoft.com/office/drawing/2014/main" id="{FAC26775-F175-45BE-B76A-9A8405497DB7}"/>
                </a:ext>
              </a:extLst>
            </p:cNvPr>
            <p:cNvGrpSpPr/>
            <p:nvPr/>
          </p:nvGrpSpPr>
          <p:grpSpPr>
            <a:xfrm>
              <a:off x="1821374" y="2899598"/>
              <a:ext cx="6865425" cy="5310140"/>
              <a:chOff x="-440812" y="-166223"/>
              <a:chExt cx="9153899" cy="7080189"/>
            </a:xfrm>
          </p:grpSpPr>
          <p:grpSp>
            <p:nvGrpSpPr>
              <p:cNvPr id="38" name="Group 8">
                <a:extLst>
                  <a:ext uri="{FF2B5EF4-FFF2-40B4-BE49-F238E27FC236}">
                    <a16:creationId xmlns:a16="http://schemas.microsoft.com/office/drawing/2014/main" id="{64660DB3-8D9D-4063-BB0F-8CD3B2BDE8D1}"/>
                  </a:ext>
                </a:extLst>
              </p:cNvPr>
              <p:cNvGrpSpPr/>
              <p:nvPr/>
            </p:nvGrpSpPr>
            <p:grpSpPr>
              <a:xfrm>
                <a:off x="-440812" y="478181"/>
                <a:ext cx="9153899" cy="6435785"/>
                <a:chOff x="-87074" y="-88333"/>
                <a:chExt cx="1808178" cy="1271266"/>
              </a:xfrm>
            </p:grpSpPr>
            <p:sp>
              <p:nvSpPr>
                <p:cNvPr id="42" name="Freeform 9">
                  <a:extLst>
                    <a:ext uri="{FF2B5EF4-FFF2-40B4-BE49-F238E27FC236}">
                      <a16:creationId xmlns:a16="http://schemas.microsoft.com/office/drawing/2014/main" id="{838170D9-8CFE-4EA6-ABC8-365224DC7BF8}"/>
                    </a:ext>
                  </a:extLst>
                </p:cNvPr>
                <p:cNvSpPr/>
                <p:nvPr/>
              </p:nvSpPr>
              <p:spPr>
                <a:xfrm>
                  <a:off x="-87074" y="-88333"/>
                  <a:ext cx="1808178" cy="1271266"/>
                </a:xfrm>
                <a:custGeom>
                  <a:avLst/>
                  <a:gdLst/>
                  <a:ahLst/>
                  <a:cxnLst/>
                  <a:rect l="l" t="t" r="r" b="b"/>
                  <a:pathLst>
                    <a:path w="1618115" h="1182933">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p:spPr>
              <p:txBody>
                <a:bodyPr/>
                <a:lstStyle/>
                <a:p>
                  <a:endParaRPr lang="en-US" sz="700"/>
                </a:p>
              </p:txBody>
            </p:sp>
            <p:sp>
              <p:nvSpPr>
                <p:cNvPr id="43" name="TextBox 10">
                  <a:extLst>
                    <a:ext uri="{FF2B5EF4-FFF2-40B4-BE49-F238E27FC236}">
                      <a16:creationId xmlns:a16="http://schemas.microsoft.com/office/drawing/2014/main" id="{FE5D4B54-562F-4BD3-8D0C-A80D392BF860}"/>
                    </a:ext>
                  </a:extLst>
                </p:cNvPr>
                <p:cNvSpPr txBox="1"/>
                <p:nvPr/>
              </p:nvSpPr>
              <p:spPr>
                <a:xfrm>
                  <a:off x="0" y="0"/>
                  <a:ext cx="812800" cy="812800"/>
                </a:xfrm>
                <a:prstGeom prst="rect">
                  <a:avLst/>
                </a:prstGeom>
              </p:spPr>
              <p:txBody>
                <a:bodyPr lIns="33867" tIns="33867" rIns="33867" bIns="33867" rtlCol="0" anchor="ctr"/>
                <a:lstStyle/>
                <a:p>
                  <a:pPr algn="ctr">
                    <a:lnSpc>
                      <a:spcPts val="2059"/>
                    </a:lnSpc>
                  </a:pPr>
                  <a:endParaRPr sz="700"/>
                </a:p>
              </p:txBody>
            </p:sp>
          </p:grpSp>
          <p:grpSp>
            <p:nvGrpSpPr>
              <p:cNvPr id="39" name="Group 11">
                <a:extLst>
                  <a:ext uri="{FF2B5EF4-FFF2-40B4-BE49-F238E27FC236}">
                    <a16:creationId xmlns:a16="http://schemas.microsoft.com/office/drawing/2014/main" id="{61266A75-9FA8-4C68-822B-AE81692F840B}"/>
                  </a:ext>
                </a:extLst>
              </p:cNvPr>
              <p:cNvGrpSpPr/>
              <p:nvPr/>
            </p:nvGrpSpPr>
            <p:grpSpPr>
              <a:xfrm>
                <a:off x="2015032" y="-166223"/>
                <a:ext cx="4225472" cy="4281031"/>
                <a:chOff x="0" y="-32834"/>
                <a:chExt cx="834661" cy="845634"/>
              </a:xfrm>
            </p:grpSpPr>
            <p:sp>
              <p:nvSpPr>
                <p:cNvPr id="40" name="Freeform 12">
                  <a:extLst>
                    <a:ext uri="{FF2B5EF4-FFF2-40B4-BE49-F238E27FC236}">
                      <a16:creationId xmlns:a16="http://schemas.microsoft.com/office/drawing/2014/main" id="{DD4D6536-F578-4A23-85B3-3B47096CE0BA}"/>
                    </a:ext>
                  </a:extLst>
                </p:cNvPr>
                <p:cNvSpPr/>
                <p:nvPr/>
              </p:nvSpPr>
              <p:spPr>
                <a:xfrm>
                  <a:off x="21861" y="-32834"/>
                  <a:ext cx="812800" cy="238984"/>
                </a:xfrm>
                <a:custGeom>
                  <a:avLst/>
                  <a:gdLst/>
                  <a:ahLst/>
                  <a:cxnLst/>
                  <a:rect l="l" t="t" r="r" b="b"/>
                  <a:pathLst>
                    <a:path w="812800" h="238984">
                      <a:moveTo>
                        <a:pt x="119492" y="0"/>
                      </a:moveTo>
                      <a:lnTo>
                        <a:pt x="693308" y="0"/>
                      </a:lnTo>
                      <a:cubicBezTo>
                        <a:pt x="724999" y="0"/>
                        <a:pt x="755392" y="12589"/>
                        <a:pt x="777802" y="34998"/>
                      </a:cubicBezTo>
                      <a:cubicBezTo>
                        <a:pt x="800211" y="57408"/>
                        <a:pt x="812800" y="87801"/>
                        <a:pt x="812800" y="119492"/>
                      </a:cubicBezTo>
                      <a:lnTo>
                        <a:pt x="812800" y="119492"/>
                      </a:lnTo>
                      <a:cubicBezTo>
                        <a:pt x="812800" y="185486"/>
                        <a:pt x="759302" y="238984"/>
                        <a:pt x="693308" y="238984"/>
                      </a:cubicBezTo>
                      <a:lnTo>
                        <a:pt x="119492" y="238984"/>
                      </a:lnTo>
                      <a:cubicBezTo>
                        <a:pt x="87801" y="238984"/>
                        <a:pt x="57408" y="226395"/>
                        <a:pt x="34998" y="203986"/>
                      </a:cubicBezTo>
                      <a:cubicBezTo>
                        <a:pt x="12589" y="181577"/>
                        <a:pt x="0" y="151184"/>
                        <a:pt x="0" y="119492"/>
                      </a:cubicBezTo>
                      <a:lnTo>
                        <a:pt x="0" y="119492"/>
                      </a:lnTo>
                      <a:cubicBezTo>
                        <a:pt x="0" y="87801"/>
                        <a:pt x="12589" y="57408"/>
                        <a:pt x="34998" y="34998"/>
                      </a:cubicBezTo>
                      <a:cubicBezTo>
                        <a:pt x="57408" y="12589"/>
                        <a:pt x="87801" y="0"/>
                        <a:pt x="119492" y="0"/>
                      </a:cubicBezTo>
                      <a:close/>
                    </a:path>
                  </a:pathLst>
                </a:custGeom>
                <a:solidFill>
                  <a:srgbClr val="B27659"/>
                </a:solidFill>
              </p:spPr>
              <p:txBody>
                <a:bodyPr/>
                <a:lstStyle/>
                <a:p>
                  <a:endParaRPr lang="en-US" sz="700"/>
                </a:p>
              </p:txBody>
            </p:sp>
            <p:sp>
              <p:nvSpPr>
                <p:cNvPr id="41" name="TextBox 13">
                  <a:extLst>
                    <a:ext uri="{FF2B5EF4-FFF2-40B4-BE49-F238E27FC236}">
                      <a16:creationId xmlns:a16="http://schemas.microsoft.com/office/drawing/2014/main" id="{79AF85BF-3405-482B-84EF-ECC6700AC939}"/>
                    </a:ext>
                  </a:extLst>
                </p:cNvPr>
                <p:cNvSpPr txBox="1"/>
                <p:nvPr/>
              </p:nvSpPr>
              <p:spPr>
                <a:xfrm>
                  <a:off x="0" y="0"/>
                  <a:ext cx="812800" cy="812800"/>
                </a:xfrm>
                <a:prstGeom prst="rect">
                  <a:avLst/>
                </a:prstGeom>
              </p:spPr>
              <p:txBody>
                <a:bodyPr lIns="33867" tIns="33867" rIns="33867" bIns="33867" rtlCol="0" anchor="ctr"/>
                <a:lstStyle/>
                <a:p>
                  <a:pPr algn="ctr">
                    <a:lnSpc>
                      <a:spcPts val="2059"/>
                    </a:lnSpc>
                  </a:pPr>
                  <a:endParaRPr sz="700"/>
                </a:p>
              </p:txBody>
            </p:sp>
          </p:grpSp>
        </p:grpSp>
        <p:sp>
          <p:nvSpPr>
            <p:cNvPr id="37" name="TextBox 36">
              <a:extLst>
                <a:ext uri="{FF2B5EF4-FFF2-40B4-BE49-F238E27FC236}">
                  <a16:creationId xmlns:a16="http://schemas.microsoft.com/office/drawing/2014/main" id="{3593F347-349E-4F38-8BE6-1D1CC7F7A0E1}"/>
                </a:ext>
              </a:extLst>
            </p:cNvPr>
            <p:cNvSpPr txBox="1"/>
            <p:nvPr/>
          </p:nvSpPr>
          <p:spPr>
            <a:xfrm>
              <a:off x="2417792" y="4040816"/>
              <a:ext cx="5803142" cy="2513765"/>
            </a:xfrm>
            <a:prstGeom prst="rect">
              <a:avLst/>
            </a:prstGeom>
            <a:noFill/>
          </p:spPr>
          <p:txBody>
            <a:bodyPr wrap="square">
              <a:spAutoFit/>
            </a:bodyPr>
            <a:lstStyle/>
            <a:p>
              <a:pPr algn="just">
                <a:lnSpc>
                  <a:spcPct val="150000"/>
                </a:lnSpc>
              </a:pPr>
              <a:r>
                <a:rPr lang="vi-VN" sz="2400">
                  <a:solidFill>
                    <a:srgbClr val="000000"/>
                  </a:solidFill>
                  <a:latin typeface="UTM Avo" panose="02040603050506020204" pitchFamily="18" charset="0"/>
                  <a:ea typeface="Calibri" panose="020F0502020204030204" pitchFamily="34" charset="0"/>
                  <a:cs typeface="Arial" panose="020B0604020202020204" pitchFamily="34" charset="0"/>
                </a:rPr>
                <a:t>Sau đó, các em chia sẻ bài học rút ra được sau buổi toạ đàm.</a:t>
              </a:r>
            </a:p>
          </p:txBody>
        </p:sp>
      </p:grpSp>
      <p:pic>
        <p:nvPicPr>
          <p:cNvPr id="44" name="Picture 27">
            <a:extLst>
              <a:ext uri="{FF2B5EF4-FFF2-40B4-BE49-F238E27FC236}">
                <a16:creationId xmlns:a16="http://schemas.microsoft.com/office/drawing/2014/main" id="{1DC08AB0-67A5-46B7-9D79-BB32E6379C1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1289618" y="1993279"/>
            <a:ext cx="661787" cy="574100"/>
          </a:xfrm>
          <a:prstGeom prst="rect">
            <a:avLst/>
          </a:prstGeom>
        </p:spPr>
      </p:pic>
      <p:pic>
        <p:nvPicPr>
          <p:cNvPr id="45" name="Picture 24">
            <a:extLst>
              <a:ext uri="{FF2B5EF4-FFF2-40B4-BE49-F238E27FC236}">
                <a16:creationId xmlns:a16="http://schemas.microsoft.com/office/drawing/2014/main" id="{EEA34FAE-D75E-4731-A87A-C6547669CBA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176589" y="5550169"/>
            <a:ext cx="666443" cy="948110"/>
          </a:xfrm>
          <a:prstGeom prst="rect">
            <a:avLst/>
          </a:prstGeom>
        </p:spPr>
      </p:pic>
      <p:pic>
        <p:nvPicPr>
          <p:cNvPr id="46" name="Picture 6">
            <a:extLst>
              <a:ext uri="{FF2B5EF4-FFF2-40B4-BE49-F238E27FC236}">
                <a16:creationId xmlns:a16="http://schemas.microsoft.com/office/drawing/2014/main" id="{63BD67FD-9232-492A-9A77-B297C562CBF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421285" y="5072752"/>
            <a:ext cx="1738229" cy="1565640"/>
          </a:xfrm>
          <a:prstGeom prst="rect">
            <a:avLst/>
          </a:prstGeom>
        </p:spPr>
      </p:pic>
      <p:grpSp>
        <p:nvGrpSpPr>
          <p:cNvPr id="47" name="Group 46">
            <a:extLst>
              <a:ext uri="{FF2B5EF4-FFF2-40B4-BE49-F238E27FC236}">
                <a16:creationId xmlns:a16="http://schemas.microsoft.com/office/drawing/2014/main" id="{138433C5-57BF-4093-A0F3-B911E4C7A0F9}"/>
              </a:ext>
            </a:extLst>
          </p:cNvPr>
          <p:cNvGrpSpPr/>
          <p:nvPr/>
        </p:nvGrpSpPr>
        <p:grpSpPr>
          <a:xfrm>
            <a:off x="618192" y="1721569"/>
            <a:ext cx="10184585" cy="1011250"/>
            <a:chOff x="3467284" y="16015"/>
            <a:chExt cx="12343686" cy="1762272"/>
          </a:xfrm>
        </p:grpSpPr>
        <p:grpSp>
          <p:nvGrpSpPr>
            <p:cNvPr id="48" name="Group 18">
              <a:extLst>
                <a:ext uri="{FF2B5EF4-FFF2-40B4-BE49-F238E27FC236}">
                  <a16:creationId xmlns:a16="http://schemas.microsoft.com/office/drawing/2014/main" id="{1491C708-B599-4DB9-ACA8-A1369CF940AE}"/>
                </a:ext>
              </a:extLst>
            </p:cNvPr>
            <p:cNvGrpSpPr/>
            <p:nvPr/>
          </p:nvGrpSpPr>
          <p:grpSpPr>
            <a:xfrm>
              <a:off x="3467284" y="16015"/>
              <a:ext cx="12343686" cy="1762272"/>
              <a:chOff x="0" y="-118776"/>
              <a:chExt cx="3368676" cy="525176"/>
            </a:xfrm>
          </p:grpSpPr>
          <p:sp>
            <p:nvSpPr>
              <p:cNvPr id="50" name="Freeform 19">
                <a:extLst>
                  <a:ext uri="{FF2B5EF4-FFF2-40B4-BE49-F238E27FC236}">
                    <a16:creationId xmlns:a16="http://schemas.microsoft.com/office/drawing/2014/main" id="{6FCB5588-4DBA-4B6A-B442-5754CDC6E6B6}"/>
                  </a:ext>
                </a:extLst>
              </p:cNvPr>
              <p:cNvSpPr/>
              <p:nvPr/>
            </p:nvSpPr>
            <p:spPr>
              <a:xfrm>
                <a:off x="316633" y="-118776"/>
                <a:ext cx="3052043" cy="444442"/>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chemeClr val="accent5">
                  <a:lumMod val="75000"/>
                </a:schemeClr>
              </a:solidFill>
            </p:spPr>
            <p:txBody>
              <a:bodyPr/>
              <a:lstStyle/>
              <a:p>
                <a:endParaRPr lang="en-US" sz="800"/>
              </a:p>
            </p:txBody>
          </p:sp>
          <p:sp>
            <p:nvSpPr>
              <p:cNvPr id="51" name="TextBox 20">
                <a:extLst>
                  <a:ext uri="{FF2B5EF4-FFF2-40B4-BE49-F238E27FC236}">
                    <a16:creationId xmlns:a16="http://schemas.microsoft.com/office/drawing/2014/main" id="{59E3A454-7137-46D4-8925-EE979A44D7AB}"/>
                  </a:ext>
                </a:extLst>
              </p:cNvPr>
              <p:cNvSpPr txBox="1"/>
              <p:nvPr/>
            </p:nvSpPr>
            <p:spPr>
              <a:xfrm>
                <a:off x="0" y="-38100"/>
                <a:ext cx="812800" cy="444500"/>
              </a:xfrm>
              <a:prstGeom prst="rect">
                <a:avLst/>
              </a:prstGeom>
            </p:spPr>
            <p:txBody>
              <a:bodyPr lIns="33867" tIns="33867" rIns="33867" bIns="33867" rtlCol="0" anchor="ctr"/>
              <a:lstStyle/>
              <a:p>
                <a:pPr algn="ctr">
                  <a:lnSpc>
                    <a:spcPts val="1773"/>
                  </a:lnSpc>
                  <a:spcBef>
                    <a:spcPct val="0"/>
                  </a:spcBef>
                </a:pPr>
                <a:endParaRPr sz="800"/>
              </a:p>
            </p:txBody>
          </p:sp>
        </p:grpSp>
        <p:sp>
          <p:nvSpPr>
            <p:cNvPr id="49" name="TextBox 48">
              <a:extLst>
                <a:ext uri="{FF2B5EF4-FFF2-40B4-BE49-F238E27FC236}">
                  <a16:creationId xmlns:a16="http://schemas.microsoft.com/office/drawing/2014/main" id="{0BD9495B-96F2-4B8D-85E2-AD25CE084262}"/>
                </a:ext>
              </a:extLst>
            </p:cNvPr>
            <p:cNvSpPr txBox="1"/>
            <p:nvPr/>
          </p:nvSpPr>
          <p:spPr>
            <a:xfrm>
              <a:off x="5580115" y="216995"/>
              <a:ext cx="9364699" cy="815512"/>
            </a:xfrm>
            <a:prstGeom prst="rect">
              <a:avLst/>
            </a:prstGeom>
            <a:noFill/>
          </p:spPr>
          <p:txBody>
            <a:bodyPr wrap="square" rtlCol="0">
              <a:spAutoFit/>
            </a:bodyPr>
            <a:lstStyle/>
            <a:p>
              <a:pPr algn="ctr"/>
              <a:r>
                <a:rPr lang="en-US" sz="2933" b="1">
                  <a:solidFill>
                    <a:schemeClr val="bg1"/>
                  </a:solidFill>
                  <a:latin typeface="UTM Avo" panose="02040603050506020204" pitchFamily="18" charset="0"/>
                  <a:cs typeface="Arial" panose="020B0604020202020204" pitchFamily="34" charset="0"/>
                </a:rPr>
                <a:t>Các em thực hiện các hoạt động sau:</a:t>
              </a:r>
              <a:endParaRPr lang="en-US" sz="2933" b="1" dirty="0">
                <a:solidFill>
                  <a:schemeClr val="bg1"/>
                </a:solidFill>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940810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22" presetClass="entr" presetSubtype="8"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left)">
                                      <p:cBhvr>
                                        <p:cTn id="10" dur="500"/>
                                        <p:tgtEl>
                                          <p:spTgt spid="47"/>
                                        </p:tgtEl>
                                      </p:cBhvr>
                                    </p:animEffect>
                                  </p:childTnLst>
                                </p:cTn>
                              </p:par>
                              <p:par>
                                <p:cTn id="11" presetID="10"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barn(inVertical)">
                                      <p:cBhvr>
                                        <p:cTn id="2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BB879B8C-6275-47CD-B46B-72C35E3C1940}"/>
              </a:ext>
            </a:extLst>
          </p:cNvPr>
          <p:cNvSpPr txBox="1"/>
          <p:nvPr/>
        </p:nvSpPr>
        <p:spPr>
          <a:xfrm>
            <a:off x="594341" y="2158650"/>
            <a:ext cx="10983221" cy="4590937"/>
          </a:xfrm>
          <a:prstGeom prst="rect">
            <a:avLst/>
          </a:prstGeom>
          <a:noFill/>
        </p:spPr>
        <p:txBody>
          <a:bodyPr wrap="square">
            <a:spAutoFit/>
          </a:bodyPr>
          <a:lstStyle/>
          <a:p>
            <a:pPr marL="381019" indent="-381019" algn="just">
              <a:lnSpc>
                <a:spcPct val="150000"/>
              </a:lnSpc>
              <a:buFont typeface="Wingdings" panose="05000000000000000000" pitchFamily="2" charset="2"/>
              <a:buChar char="Ø"/>
            </a:pPr>
            <a:r>
              <a:rPr lang="vi-VN" sz="2200" dirty="0">
                <a:latin typeface="UTM Avo" panose="02040603050506020204" pitchFamily="18" charset="0"/>
                <a:cs typeface="Arial" panose="020B0604020202020204" pitchFamily="34" charset="0"/>
              </a:rPr>
              <a:t>Trong quá trình thực hiện các nhiệm vụ học tập trên lớp và các nhiệm vụ trong cuộc sống, chúng ta có thể gặp nhiều khó khăn và vấn đề phát sinh ngoài dự tính.</a:t>
            </a:r>
          </a:p>
          <a:p>
            <a:pPr marL="381019" indent="-381019" algn="just">
              <a:lnSpc>
                <a:spcPct val="150000"/>
              </a:lnSpc>
              <a:buFont typeface="Wingdings" panose="05000000000000000000" pitchFamily="2" charset="2"/>
              <a:buChar char="Ø"/>
            </a:pPr>
            <a:r>
              <a:rPr lang="vi-VN" sz="2200" dirty="0">
                <a:latin typeface="UTM Avo" panose="02040603050506020204" pitchFamily="18" charset="0"/>
                <a:cs typeface="Arial" panose="020B0604020202020204" pitchFamily="34" charset="0"/>
              </a:rPr>
              <a:t>Để giải quyết các vấn đề đó, các em có thể tìm kiếm một số cách như: hỏi ý kiến của thầy cô giáo hoặc người thân, trao đổi với bạn bè, suy nghĩ, cân nhắc kĩ và thay đổi cách giải quyết vấn đề bằng một cách làm khác phù hợp hơn.</a:t>
            </a:r>
          </a:p>
          <a:p>
            <a:pPr marL="381019" indent="-381019" algn="just">
              <a:lnSpc>
                <a:spcPct val="150000"/>
              </a:lnSpc>
              <a:buFont typeface="Wingdings" panose="05000000000000000000" pitchFamily="2" charset="2"/>
              <a:buChar char="Ø"/>
            </a:pPr>
            <a:r>
              <a:rPr lang="vi-VN" sz="2200" dirty="0">
                <a:latin typeface="UTM Avo" panose="02040603050506020204" pitchFamily="18" charset="0"/>
                <a:cs typeface="Arial" panose="020B0604020202020204" pitchFamily="34" charset="0"/>
              </a:rPr>
              <a:t>Càng đối mặt và vượt qua được nhiều khó khăn khi thực hiện các nhiệm vụ, các em sẽ càng thêm hiểu biết và trưởng thành.</a:t>
            </a:r>
          </a:p>
        </p:txBody>
      </p:sp>
      <p:sp>
        <p:nvSpPr>
          <p:cNvPr id="14" name="TextBox 13">
            <a:extLst>
              <a:ext uri="{FF2B5EF4-FFF2-40B4-BE49-F238E27FC236}">
                <a16:creationId xmlns:a16="http://schemas.microsoft.com/office/drawing/2014/main" id="{6A735186-2E0F-445D-B624-A6316262BC46}"/>
              </a:ext>
            </a:extLst>
          </p:cNvPr>
          <p:cNvSpPr txBox="1"/>
          <p:nvPr/>
        </p:nvSpPr>
        <p:spPr>
          <a:xfrm>
            <a:off x="3143250" y="1532773"/>
            <a:ext cx="5905500" cy="625877"/>
          </a:xfrm>
          <a:prstGeom prst="rect">
            <a:avLst/>
          </a:prstGeom>
          <a:noFill/>
        </p:spPr>
        <p:txBody>
          <a:bodyPr wrap="square" rtlCol="0">
            <a:spAutoFit/>
          </a:bodyPr>
          <a:lstStyle/>
          <a:p>
            <a:pPr algn="ctr"/>
            <a:r>
              <a:rPr lang="en-US" sz="3467" b="1">
                <a:solidFill>
                  <a:schemeClr val="accent2"/>
                </a:solidFill>
                <a:latin typeface="UTM Avo" panose="02040603050506020204" pitchFamily="18" charset="0"/>
                <a:cs typeface="Arial" panose="020B0604020202020204" pitchFamily="34" charset="0"/>
              </a:rPr>
              <a:t>TỔNG KẾT HOẠT ĐỘNG</a:t>
            </a:r>
            <a:endParaRPr lang="en-US" sz="3467" b="1" dirty="0">
              <a:solidFill>
                <a:schemeClr val="accent2"/>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3348671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wipe(left)">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wipe(left)">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wipe(left)">
                                      <p:cBhvr>
                                        <p:cTn id="22"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711EEE25-ECD9-4DF4-B6C3-E5536EF7C137}"/>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412127542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9AD26B3-7DB1-2C8E-CB82-64C2CF9F9EB7}"/>
              </a:ext>
            </a:extLst>
          </p:cNvPr>
          <p:cNvGrpSpPr/>
          <p:nvPr/>
        </p:nvGrpSpPr>
        <p:grpSpPr>
          <a:xfrm>
            <a:off x="563329" y="1565873"/>
            <a:ext cx="2957077" cy="2710310"/>
            <a:chOff x="290658" y="1193452"/>
            <a:chExt cx="3761317" cy="4236395"/>
          </a:xfrm>
        </p:grpSpPr>
        <p:grpSp>
          <p:nvGrpSpPr>
            <p:cNvPr id="3" name="Group 6">
              <a:extLst>
                <a:ext uri="{FF2B5EF4-FFF2-40B4-BE49-F238E27FC236}">
                  <a16:creationId xmlns:a16="http://schemas.microsoft.com/office/drawing/2014/main" id="{C21F9721-3BA3-3E64-D8F6-8017E1194A55}"/>
                </a:ext>
              </a:extLst>
            </p:cNvPr>
            <p:cNvGrpSpPr/>
            <p:nvPr/>
          </p:nvGrpSpPr>
          <p:grpSpPr>
            <a:xfrm>
              <a:off x="290658" y="1657970"/>
              <a:ext cx="3761317" cy="3771877"/>
              <a:chOff x="0" y="0"/>
              <a:chExt cx="812800" cy="812800"/>
            </a:xfrm>
          </p:grpSpPr>
          <p:sp>
            <p:nvSpPr>
              <p:cNvPr id="6" name="Freeform 7">
                <a:extLst>
                  <a:ext uri="{FF2B5EF4-FFF2-40B4-BE49-F238E27FC236}">
                    <a16:creationId xmlns:a16="http://schemas.microsoft.com/office/drawing/2014/main" id="{35E64810-6394-1420-47AC-22AB3A4BDC8A}"/>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2AB92"/>
              </a:solidFill>
            </p:spPr>
            <p:txBody>
              <a:bodyPr/>
              <a:lstStyle/>
              <a:p>
                <a:endParaRPr lang="en-US" sz="800"/>
              </a:p>
            </p:txBody>
          </p:sp>
          <p:sp>
            <p:nvSpPr>
              <p:cNvPr id="7" name="TextBox 8">
                <a:extLst>
                  <a:ext uri="{FF2B5EF4-FFF2-40B4-BE49-F238E27FC236}">
                    <a16:creationId xmlns:a16="http://schemas.microsoft.com/office/drawing/2014/main" id="{59174D72-AA1C-D9FD-D5F2-2FCFBFB7912F}"/>
                  </a:ext>
                </a:extLst>
              </p:cNvPr>
              <p:cNvSpPr txBox="1"/>
              <p:nvPr/>
            </p:nvSpPr>
            <p:spPr>
              <a:xfrm>
                <a:off x="76200" y="28575"/>
                <a:ext cx="660400" cy="708025"/>
              </a:xfrm>
              <a:prstGeom prst="rect">
                <a:avLst/>
              </a:prstGeom>
            </p:spPr>
            <p:txBody>
              <a:bodyPr lIns="33867" tIns="33867" rIns="33867" bIns="33867" rtlCol="0" anchor="ctr"/>
              <a:lstStyle/>
              <a:p>
                <a:pPr algn="ctr">
                  <a:lnSpc>
                    <a:spcPts val="1773"/>
                  </a:lnSpc>
                </a:pPr>
                <a:endParaRPr sz="800"/>
              </a:p>
            </p:txBody>
          </p:sp>
        </p:grpSp>
        <p:pic>
          <p:nvPicPr>
            <p:cNvPr id="4" name="Picture 5">
              <a:extLst>
                <a:ext uri="{FF2B5EF4-FFF2-40B4-BE49-F238E27FC236}">
                  <a16:creationId xmlns:a16="http://schemas.microsoft.com/office/drawing/2014/main" id="{0A07BB1B-CFE6-D0FC-1091-C2BDEDC1FE2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59438" y="1193452"/>
              <a:ext cx="1155172" cy="1029153"/>
            </a:xfrm>
            <a:prstGeom prst="rect">
              <a:avLst/>
            </a:prstGeom>
          </p:spPr>
        </p:pic>
      </p:grpSp>
      <p:sp>
        <p:nvSpPr>
          <p:cNvPr id="8" name="Freeform 3">
            <a:extLst>
              <a:ext uri="{FF2B5EF4-FFF2-40B4-BE49-F238E27FC236}">
                <a16:creationId xmlns:a16="http://schemas.microsoft.com/office/drawing/2014/main" id="{FE6CF8DF-0F10-FB0C-02D3-F6B917D35853}"/>
              </a:ext>
            </a:extLst>
          </p:cNvPr>
          <p:cNvSpPr/>
          <p:nvPr/>
        </p:nvSpPr>
        <p:spPr>
          <a:xfrm>
            <a:off x="3749432" y="1489673"/>
            <a:ext cx="7872643" cy="4994025"/>
          </a:xfrm>
          <a:custGeom>
            <a:avLst/>
            <a:gdLst/>
            <a:ahLst/>
            <a:cxnLst/>
            <a:rect l="l" t="t" r="r" b="b"/>
            <a:pathLst>
              <a:path w="3233469" h="2130752">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chemeClr val="accent5">
              <a:lumMod val="20000"/>
              <a:lumOff val="80000"/>
            </a:schemeClr>
          </a:solidFill>
        </p:spPr>
        <p:txBody>
          <a:bodyPr/>
          <a:lstStyle/>
          <a:p>
            <a:endParaRPr lang="en-US" sz="800"/>
          </a:p>
        </p:txBody>
      </p:sp>
      <p:pic>
        <p:nvPicPr>
          <p:cNvPr id="9" name="Picture 9">
            <a:extLst>
              <a:ext uri="{FF2B5EF4-FFF2-40B4-BE49-F238E27FC236}">
                <a16:creationId xmlns:a16="http://schemas.microsoft.com/office/drawing/2014/main" id="{A2460D07-A9FA-D952-36C4-57C8011E0B3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315104" y="1133604"/>
            <a:ext cx="4634273" cy="712137"/>
          </a:xfrm>
          <a:prstGeom prst="rect">
            <a:avLst/>
          </a:prstGeom>
        </p:spPr>
      </p:pic>
      <p:sp>
        <p:nvSpPr>
          <p:cNvPr id="10" name="TextBox 9">
            <a:extLst>
              <a:ext uri="{FF2B5EF4-FFF2-40B4-BE49-F238E27FC236}">
                <a16:creationId xmlns:a16="http://schemas.microsoft.com/office/drawing/2014/main" id="{5AE20852-FBAA-9BBB-F18D-A9CFD28E2546}"/>
              </a:ext>
            </a:extLst>
          </p:cNvPr>
          <p:cNvSpPr txBox="1"/>
          <p:nvPr/>
        </p:nvSpPr>
        <p:spPr>
          <a:xfrm>
            <a:off x="4106805" y="2421332"/>
            <a:ext cx="7157895" cy="3083601"/>
          </a:xfrm>
          <a:prstGeom prst="rect">
            <a:avLst/>
          </a:prstGeom>
          <a:noFill/>
        </p:spPr>
        <p:txBody>
          <a:bodyPr wrap="square">
            <a:spAutoFit/>
          </a:bodyPr>
          <a:lstStyle/>
          <a:p>
            <a:pPr marL="381019" indent="-381019" algn="just">
              <a:lnSpc>
                <a:spcPct val="150000"/>
              </a:lnSpc>
              <a:buFont typeface="Courier New" panose="02070309020205020404" pitchFamily="49" charset="0"/>
              <a:buChar char="o"/>
            </a:pP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Báo</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cáo</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và</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đánh</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giá</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kết</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quả</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thực</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hiện</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kế</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hoạch</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hoạt</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động</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của</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lớp</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a:t>
            </a:r>
          </a:p>
          <a:p>
            <a:pPr marL="381019" indent="-381019" algn="just">
              <a:lnSpc>
                <a:spcPct val="150000"/>
              </a:lnSpc>
              <a:buFont typeface="Courier New" panose="02070309020205020404" pitchFamily="49" charset="0"/>
              <a:buChar char="o"/>
            </a:pP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Chia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sẻ</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điều</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đã</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làm</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tốt</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và</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những</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điều</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cần</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cố</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gắng</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khi</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thực</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hiện</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kế</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67" dirty="0" err="1">
                <a:solidFill>
                  <a:srgbClr val="000000"/>
                </a:solidFill>
                <a:latin typeface="UTM Avo" panose="02040603050506020204" pitchFamily="18" charset="0"/>
                <a:ea typeface="Calibri" panose="020F0502020204030204" pitchFamily="34" charset="0"/>
                <a:cs typeface="Arial" panose="020B0604020202020204" pitchFamily="34" charset="0"/>
              </a:rPr>
              <a:t>hoạch</a:t>
            </a:r>
            <a:r>
              <a:rPr lang="en-US" sz="2667"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vi-VN" sz="2667"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pic>
        <p:nvPicPr>
          <p:cNvPr id="12" name="Picture 9">
            <a:extLst>
              <a:ext uri="{FF2B5EF4-FFF2-40B4-BE49-F238E27FC236}">
                <a16:creationId xmlns:a16="http://schemas.microsoft.com/office/drawing/2014/main" id="{B046B411-3100-9387-BFFA-29EBC8C4CA4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97444" y="2580267"/>
            <a:ext cx="2611769" cy="2934572"/>
          </a:xfrm>
          <a:prstGeom prst="rect">
            <a:avLst/>
          </a:prstGeom>
        </p:spPr>
      </p:pic>
      <p:pic>
        <p:nvPicPr>
          <p:cNvPr id="13" name="Picture 20">
            <a:extLst>
              <a:ext uri="{FF2B5EF4-FFF2-40B4-BE49-F238E27FC236}">
                <a16:creationId xmlns:a16="http://schemas.microsoft.com/office/drawing/2014/main" id="{FF74140D-A7AA-2320-2E2E-3BC831B0B54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1100148" y="5765800"/>
            <a:ext cx="947777" cy="937905"/>
          </a:xfrm>
          <a:prstGeom prst="rect">
            <a:avLst/>
          </a:prstGeom>
        </p:spPr>
      </p:pic>
    </p:spTree>
    <p:extLst>
      <p:ext uri="{BB962C8B-B14F-4D97-AF65-F5344CB8AC3E}">
        <p14:creationId xmlns:p14="http://schemas.microsoft.com/office/powerpoint/2010/main" val="522577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500"/>
                                        <p:tgtEl>
                                          <p:spTgt spid="1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xEl>
                                              <p:pRg st="1" end="1"/>
                                            </p:txEl>
                                          </p:spTgt>
                                        </p:tgtEl>
                                        <p:attrNameLst>
                                          <p:attrName>style.visibility</p:attrName>
                                        </p:attrNameLst>
                                      </p:cBhvr>
                                      <p:to>
                                        <p:strVal val="visible"/>
                                      </p:to>
                                    </p:set>
                                    <p:animEffect transition="in" filter="fade">
                                      <p:cBhvr>
                                        <p:cTn id="26"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32C8D9-BD42-4466-B670-545A9901D8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1120" y="1162050"/>
            <a:ext cx="5604320" cy="5314950"/>
          </a:xfrm>
          <a:prstGeom prst="rect">
            <a:avLst/>
          </a:prstGeom>
        </p:spPr>
      </p:pic>
    </p:spTree>
    <p:extLst>
      <p:ext uri="{BB962C8B-B14F-4D97-AF65-F5344CB8AC3E}">
        <p14:creationId xmlns:p14="http://schemas.microsoft.com/office/powerpoint/2010/main" val="325792674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B5267531-85CE-4B86-B334-EBD429750D3C}"/>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225384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toy, doll&#10;&#10;Description automatically generated">
            <a:extLst>
              <a:ext uri="{FF2B5EF4-FFF2-40B4-BE49-F238E27FC236}">
                <a16:creationId xmlns:a16="http://schemas.microsoft.com/office/drawing/2014/main" id="{AD3455ED-BD22-40DD-AC5F-DF6F368D4406}"/>
              </a:ext>
            </a:extLst>
          </p:cNvPr>
          <p:cNvPicPr>
            <a:picLocks noChangeAspect="1"/>
          </p:cNvPicPr>
          <p:nvPr/>
        </p:nvPicPr>
        <p:blipFill rotWithShape="1">
          <a:blip r:embed="rId3">
            <a:extLst>
              <a:ext uri="{28A0092B-C50C-407E-A947-70E740481C1C}">
                <a14:useLocalDpi xmlns:a14="http://schemas.microsoft.com/office/drawing/2010/main" val="0"/>
              </a:ext>
            </a:extLst>
          </a:blip>
          <a:srcRect t="28520" b="11587"/>
          <a:stretch/>
        </p:blipFill>
        <p:spPr>
          <a:xfrm>
            <a:off x="1327151" y="4108636"/>
            <a:ext cx="3555247" cy="2133600"/>
          </a:xfrm>
          <a:prstGeom prst="rect">
            <a:avLst/>
          </a:prstGeom>
        </p:spPr>
      </p:pic>
      <p:pic>
        <p:nvPicPr>
          <p:cNvPr id="5" name="Picture 7">
            <a:extLst>
              <a:ext uri="{FF2B5EF4-FFF2-40B4-BE49-F238E27FC236}">
                <a16:creationId xmlns:a16="http://schemas.microsoft.com/office/drawing/2014/main" id="{1771DA24-7E09-4F16-8F23-BE3024045151}"/>
              </a:ext>
            </a:extLst>
          </p:cNvPr>
          <p:cNvPicPr>
            <a:picLocks noChangeAspect="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530070" y="917945"/>
            <a:ext cx="6652278" cy="4257491"/>
          </a:xfrm>
          <a:prstGeom prst="rect">
            <a:avLst/>
          </a:prstGeom>
        </p:spPr>
      </p:pic>
      <p:sp>
        <p:nvSpPr>
          <p:cNvPr id="6" name="TextBox 5">
            <a:extLst>
              <a:ext uri="{FF2B5EF4-FFF2-40B4-BE49-F238E27FC236}">
                <a16:creationId xmlns:a16="http://schemas.microsoft.com/office/drawing/2014/main" id="{252B2DD9-6D84-4AE2-B5ED-7AECC247E3A4}"/>
              </a:ext>
            </a:extLst>
          </p:cNvPr>
          <p:cNvSpPr txBox="1"/>
          <p:nvPr/>
        </p:nvSpPr>
        <p:spPr>
          <a:xfrm>
            <a:off x="5384623" y="1746251"/>
            <a:ext cx="5088551" cy="2039854"/>
          </a:xfrm>
          <a:prstGeom prst="rect">
            <a:avLst/>
          </a:prstGeom>
          <a:noFill/>
        </p:spPr>
        <p:txBody>
          <a:bodyPr wrap="square" rtlCol="0">
            <a:spAutoFit/>
          </a:bodyPr>
          <a:lstStyle/>
          <a:p>
            <a:pPr algn="just">
              <a:lnSpc>
                <a:spcPct val="150000"/>
              </a:lnSpc>
            </a:pPr>
            <a:r>
              <a:rPr lang="vi-VN" sz="2933">
                <a:solidFill>
                  <a:srgbClr val="000000"/>
                </a:solidFill>
                <a:latin typeface="UTM Avo" panose="02040603050506020204" pitchFamily="18" charset="0"/>
                <a:ea typeface="Calibri" panose="020F0502020204030204" pitchFamily="34" charset="0"/>
                <a:cs typeface="Arial" panose="020B0604020202020204" pitchFamily="34" charset="0"/>
              </a:rPr>
              <a:t>Các em tự lực thực hiện các nhiệm vụ được phân công, hướng dẫn.</a:t>
            </a:r>
            <a:endParaRPr lang="vi-VN" sz="2933" dirty="0" err="1">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672569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BC3FD10-2C94-47C1-8FED-9117B5A9325D}"/>
              </a:ext>
            </a:extLst>
          </p:cNvPr>
          <p:cNvSpPr/>
          <p:nvPr/>
        </p:nvSpPr>
        <p:spPr>
          <a:xfrm>
            <a:off x="3642946" y="887255"/>
            <a:ext cx="4543231" cy="735138"/>
          </a:xfrm>
          <a:prstGeom prst="rect">
            <a:avLst/>
          </a:prstGeom>
        </p:spPr>
        <p:txBody>
          <a:bodyPr wrap="none">
            <a:spAutoFit/>
          </a:bodyPr>
          <a:lstStyle/>
          <a:p>
            <a:pPr algn="ctr">
              <a:lnSpc>
                <a:spcPct val="150000"/>
              </a:lnSpc>
              <a:spcBef>
                <a:spcPct val="0"/>
              </a:spcBef>
            </a:pPr>
            <a:r>
              <a:rPr lang="vi-VN" sz="3200" b="1">
                <a:solidFill>
                  <a:schemeClr val="accent2"/>
                </a:solidFill>
                <a:latin typeface="UTM Avo" panose="02040603050506020204" pitchFamily="18" charset="0"/>
                <a:cs typeface="Arial" panose="020B0604020202020204" pitchFamily="34" charset="0"/>
              </a:rPr>
              <a:t>HƯỚNG DẪN VỀ NHÀ</a:t>
            </a:r>
            <a:endParaRPr lang="en-US" sz="3200" b="1" dirty="0">
              <a:solidFill>
                <a:schemeClr val="accent2"/>
              </a:solidFill>
              <a:latin typeface="UTM Avo" panose="02040603050506020204" pitchFamily="18" charset="0"/>
              <a:cs typeface="Arial" panose="020B0604020202020204" pitchFamily="34" charset="0"/>
            </a:endParaRPr>
          </a:p>
        </p:txBody>
      </p:sp>
      <p:pic>
        <p:nvPicPr>
          <p:cNvPr id="24" name="Picture 6">
            <a:extLst>
              <a:ext uri="{FF2B5EF4-FFF2-40B4-BE49-F238E27FC236}">
                <a16:creationId xmlns:a16="http://schemas.microsoft.com/office/drawing/2014/main" id="{7EA834C2-AB2E-476F-80EC-AC593027F8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t="13757" r="296" b="51250"/>
          <a:stretch>
            <a:fillRect/>
          </a:stretch>
        </p:blipFill>
        <p:spPr>
          <a:xfrm>
            <a:off x="1073151" y="1898945"/>
            <a:ext cx="9733507" cy="3244556"/>
          </a:xfrm>
          <a:prstGeom prst="rect">
            <a:avLst/>
          </a:prstGeom>
        </p:spPr>
      </p:pic>
      <p:sp>
        <p:nvSpPr>
          <p:cNvPr id="26" name="TextBox 25">
            <a:extLst>
              <a:ext uri="{FF2B5EF4-FFF2-40B4-BE49-F238E27FC236}">
                <a16:creationId xmlns:a16="http://schemas.microsoft.com/office/drawing/2014/main" id="{D092360A-C2C6-4CC0-95DA-EA8E233F929D}"/>
              </a:ext>
            </a:extLst>
          </p:cNvPr>
          <p:cNvSpPr txBox="1"/>
          <p:nvPr/>
        </p:nvSpPr>
        <p:spPr>
          <a:xfrm>
            <a:off x="1385340" y="2157017"/>
            <a:ext cx="9111210" cy="2543966"/>
          </a:xfrm>
          <a:prstGeom prst="rect">
            <a:avLst/>
          </a:prstGeom>
          <a:noFill/>
        </p:spPr>
        <p:txBody>
          <a:bodyPr wrap="square">
            <a:spAutoFit/>
          </a:bodyPr>
          <a:lstStyle/>
          <a:p>
            <a:pPr marL="457200" indent="-457200" algn="just">
              <a:lnSpc>
                <a:spcPct val="200000"/>
              </a:lnSpc>
              <a:buFont typeface="Wingdings" panose="05000000000000000000" pitchFamily="2" charset="2"/>
              <a:buChar char="v"/>
            </a:pP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Ôn</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lại</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kiến</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thức</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đã</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học</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hôm</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nay.</a:t>
            </a:r>
          </a:p>
          <a:p>
            <a:pPr marL="457200" indent="-457200" algn="just">
              <a:lnSpc>
                <a:spcPct val="200000"/>
              </a:lnSpc>
              <a:buFont typeface="Wingdings" panose="05000000000000000000" pitchFamily="2" charset="2"/>
              <a:buChar char="v"/>
            </a:pP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Chuẩn</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tiết</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mục</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văn</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nghệ</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chào</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mừng</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ngày</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Nhà</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giáo</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800" dirty="0" err="1">
                <a:solidFill>
                  <a:srgbClr val="000000"/>
                </a:solidFill>
                <a:latin typeface="UTM Avo" panose="02040603050506020204" pitchFamily="18" charset="0"/>
                <a:ea typeface="Calibri" panose="020F0502020204030204" pitchFamily="34" charset="0"/>
                <a:cs typeface="Arial" panose="020B0604020202020204" pitchFamily="34" charset="0"/>
              </a:rPr>
              <a:t>Việt</a:t>
            </a:r>
            <a:r>
              <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rPr>
              <a:t> Nam 20/11</a:t>
            </a:r>
            <a:r>
              <a:rPr lang="vi-VN" sz="2800"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US" sz="28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pic>
        <p:nvPicPr>
          <p:cNvPr id="27" name="Picture 4">
            <a:extLst>
              <a:ext uri="{FF2B5EF4-FFF2-40B4-BE49-F238E27FC236}">
                <a16:creationId xmlns:a16="http://schemas.microsoft.com/office/drawing/2014/main" id="{85EE9CE1-2D7A-4B63-B462-91A428BA660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840380" y="4774755"/>
            <a:ext cx="5246977" cy="1495388"/>
          </a:xfrm>
          <a:prstGeom prst="rect">
            <a:avLst/>
          </a:prstGeom>
        </p:spPr>
      </p:pic>
      <p:pic>
        <p:nvPicPr>
          <p:cNvPr id="28" name="Picture 23">
            <a:extLst>
              <a:ext uri="{FF2B5EF4-FFF2-40B4-BE49-F238E27FC236}">
                <a16:creationId xmlns:a16="http://schemas.microsoft.com/office/drawing/2014/main" id="{E1F6DA20-B8BB-41CD-9E2C-B0CF63AFC8F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823402">
            <a:off x="1002607" y="1487034"/>
            <a:ext cx="765467" cy="823820"/>
          </a:xfrm>
          <a:prstGeom prst="rect">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wipe(right)">
                                      <p:cBhvr>
                                        <p:cTn id="7" dur="5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6">
                                            <p:txEl>
                                              <p:pRg st="1" end="1"/>
                                            </p:txEl>
                                          </p:spTgt>
                                        </p:tgtEl>
                                        <p:attrNameLst>
                                          <p:attrName>style.visibility</p:attrName>
                                        </p:attrNameLst>
                                      </p:cBhvr>
                                      <p:to>
                                        <p:strVal val="visible"/>
                                      </p:to>
                                    </p:set>
                                    <p:animEffect transition="in" filter="wipe(right)">
                                      <p:cBhvr>
                                        <p:cTn id="12" dur="500"/>
                                        <p:tgtEl>
                                          <p:spTgt spid="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3455148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106</TotalTime>
  <Words>779</Words>
  <Application>Microsoft Office PowerPoint</Application>
  <PresentationFormat>Widescreen</PresentationFormat>
  <Paragraphs>56</Paragraphs>
  <Slides>22</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Arial</vt:lpstr>
      <vt:lpstr>Calibri</vt:lpstr>
      <vt:lpstr>Calibri Light</vt:lpstr>
      <vt:lpstr>Courier New</vt:lpstr>
      <vt:lpstr>UTM Avo</vt:lpstr>
      <vt:lpstr>Wingdings</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Monkey</dc:creator>
  <dc:description>9Slide.vn</dc:description>
  <cp:lastModifiedBy>Huy Nguyễn</cp:lastModifiedBy>
  <cp:revision>17</cp:revision>
  <dcterms:created xsi:type="dcterms:W3CDTF">2023-11-01T03:33:18Z</dcterms:created>
  <dcterms:modified xsi:type="dcterms:W3CDTF">2023-11-16T04:50:21Z</dcterms:modified>
  <cp:category>9Slide.vn</cp:category>
</cp:coreProperties>
</file>