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720" r:id="rId4"/>
  </p:sldMasterIdLst>
  <p:notesMasterIdLst>
    <p:notesMasterId r:id="rId28"/>
  </p:notesMasterIdLst>
  <p:sldIdLst>
    <p:sldId id="273" r:id="rId5"/>
    <p:sldId id="257" r:id="rId6"/>
    <p:sldId id="275" r:id="rId7"/>
    <p:sldId id="259" r:id="rId8"/>
    <p:sldId id="263" r:id="rId9"/>
    <p:sldId id="276" r:id="rId10"/>
    <p:sldId id="379" r:id="rId11"/>
    <p:sldId id="380" r:id="rId12"/>
    <p:sldId id="393" r:id="rId13"/>
    <p:sldId id="394" r:id="rId14"/>
    <p:sldId id="381" r:id="rId15"/>
    <p:sldId id="396" r:id="rId16"/>
    <p:sldId id="382" r:id="rId17"/>
    <p:sldId id="256" r:id="rId18"/>
    <p:sldId id="289" r:id="rId19"/>
    <p:sldId id="392" r:id="rId20"/>
    <p:sldId id="397" r:id="rId21"/>
    <p:sldId id="398" r:id="rId22"/>
    <p:sldId id="399" r:id="rId23"/>
    <p:sldId id="262" r:id="rId24"/>
    <p:sldId id="268" r:id="rId25"/>
    <p:sldId id="266" r:id="rId26"/>
    <p:sldId id="37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  <a:srgbClr val="482B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429" autoAdjust="0"/>
    <p:restoredTop sz="93842" autoAdjust="0"/>
  </p:normalViewPr>
  <p:slideViewPr>
    <p:cSldViewPr snapToGrid="0">
      <p:cViewPr varScale="1">
        <p:scale>
          <a:sx n="56" d="100"/>
          <a:sy n="56" d="100"/>
        </p:scale>
        <p:origin x="72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D1397-088E-428D-8037-CBDFA6AAC93B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3319E-8957-499E-97B4-F77E4E944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18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45151-1CD7-3BF8-13C4-EA5CA966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6FAF3-0AE3-1DBC-678A-18E695CE7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253FD-385F-60B2-A9F7-9AA9EF43C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24BD-63C5-F45B-87E4-631DE2EA0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566E9-AD30-7149-F50C-EC76F9D1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2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24F7D-E111-AB6B-63F4-D9155732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A35C4-B319-E564-4064-6EA878FC7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AA924-18B4-A147-E5CA-26A9D59A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CF2A2-E146-ACF3-D730-1F377A55C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8944-86E0-5E7A-44DE-D5A52C284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D4C1B-26FA-A0A7-BD22-52F94795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EF746-9A6B-32CD-2665-BE72A2713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E53CC-EDA1-355E-EE7C-8C15FD58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BC65C-0C42-96CF-543F-1434C819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8E874-66FB-7E39-FB16-BC83D44C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0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A302-94E2-7BE7-32B7-30F27C61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AEBA1-7914-DF17-DA79-2E5F10638B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471F1-516C-12D1-0C93-02120D5A4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B0D52-9261-32E7-B89A-F2572E08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907DF8-0472-4362-D1EE-9C04A29E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4BA44-41D6-CBF8-3F70-A5AC0B1F1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5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27355-AA9B-425A-37E2-1A254B2F4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7D27E-7998-E4FF-3C83-B787268B8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13138-072D-74E9-CCAD-255707EA7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AC06B7-5820-9FE6-6E63-1D2FE825A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0F14B2-41B6-A71E-2AF7-2E7161A7B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62AA8F-2F22-51AE-F2D6-9CAC2B596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AC837B-B424-4694-F688-72E9CDBDE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75C32-ED3D-9B76-A7EB-B9A566B8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7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B357C-D84A-DD7D-EF31-143266462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7BD3AE-4C17-B77C-0678-609A95C7E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78884C-6C5E-FFEC-4AA8-F3C0DB9AF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F3CE62-2FD9-4FEC-21E6-B249516BF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6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4BE74F-05B0-404D-EBAD-C71BCC347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EB231E-112F-8B2A-88DE-A9D63575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1873F-853A-3EA5-598E-F42A0E06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2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E7F50-1328-6B05-04BE-2E19A1357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EA4D0-E354-10F4-5FCE-3DDC6434A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A3B1F-1889-48F7-0B5F-C43FFA563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B1F31-6EE5-9BD9-AEF6-9B4D00521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C8D46-89CA-8856-5B27-50A56F96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6EA1A5-77DB-4132-B048-DA7868376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6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DBD4C-4239-B373-0120-8379B94B9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BAE692-0600-60B3-9184-89779B33EA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7F3BE-4ED6-C65F-FC3D-0C1B863E9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B133B5-62A4-78AC-10A8-D6AE37288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4D515-B1D4-B0CD-6B08-E3D15B2AE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A4394-6830-3023-A498-CC638D088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7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D3DC-3D97-70B8-FD04-5F77E47E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3135E6-0FE4-E8DD-6F37-F41EFC5E40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CFF72-C352-6716-49F2-951DCA2C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8B3B9-9F44-4224-CE2A-B5DF6D802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5BFB4-07D4-39A9-664F-A0D850D01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9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7C0B15-61B6-7F80-B95D-5DF90FA4B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99D1AD-0DCB-14A5-05B4-C0441FC9B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0C089-8CB3-17D1-958E-355E50E46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353CF-9F74-090F-05B9-6C736DFFB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7A790-A092-9DB6-D512-58CD729E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62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956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6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703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10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2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91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67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230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316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214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834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985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774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32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94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485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338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349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614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677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6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26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658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46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1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39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98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76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0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69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51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56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6F44DCD7-8543-4355-B9FB-674F9D16C834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FDB3CE-6B9C-2205-2880-CA62928A0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B6F2A-36BD-9E20-704E-59BE3A63B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95870-1987-A6B7-0204-9EB13C768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CB6B2-8165-4191-91FD-A0CFF2EF54B0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742A2-3F02-02A2-FA51-14A125192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6E9D4-9F0C-E2A6-F304-D66AEC22D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4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E2226E4A-C04F-4F59-8D94-76186FC76834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5616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B4A24DD0-4BE2-469C-B749-7B7F744A67FC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43845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9D1F4500-6791-44DE-9832-6A09A3780B4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93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sv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7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7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8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7/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Relationship Id="rId9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7" Type="http://schemas.openxmlformats.org/officeDocument/2006/relationships/image" Target="../media/image54.pn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5" Type="http://schemas.openxmlformats.org/officeDocument/2006/relationships/image" Target="../media/image53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453354" y="1914793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</a:t>
            </a:r>
            <a:r>
              <a:rPr lang="vi-VN" sz="5200" b="1" kern="0">
                <a:solidFill>
                  <a:srgbClr val="002060"/>
                </a:solidFill>
                <a:latin typeface="UTM Avo" panose="02040603050506020204" pitchFamily="18" charset="0"/>
              </a:rPr>
              <a:t>9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  <a:p>
            <a:pPr lvl="0" algn="ctr" defTabSz="914377">
              <a:lnSpc>
                <a:spcPct val="150000"/>
              </a:lnSpc>
              <a:buClr>
                <a:srgbClr val="000000"/>
              </a:buClr>
              <a:defRPr/>
            </a:pPr>
            <a:r>
              <a:rPr lang="vi-VN" sz="5200" b="1" ker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đọc 2: Sông Hương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D7D905-B160-9B0E-1056-0CB3C360A46E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92873-23C6-749E-47EF-82B3AF5881C2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2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D0FF93A-EFD6-4CC0-92EA-D74650FD6A0F}"/>
              </a:ext>
            </a:extLst>
          </p:cNvPr>
          <p:cNvGrpSpPr/>
          <p:nvPr/>
        </p:nvGrpSpPr>
        <p:grpSpPr>
          <a:xfrm>
            <a:off x="10319658" y="772054"/>
            <a:ext cx="1762416" cy="1966054"/>
            <a:chOff x="930253" y="1573544"/>
            <a:chExt cx="1279160" cy="1356548"/>
          </a:xfrm>
        </p:grpSpPr>
        <p:pic>
          <p:nvPicPr>
            <p:cNvPr id="9" name="Picture 8">
              <a:hlinkClick r:id="rId3"/>
              <a:extLst>
                <a:ext uri="{FF2B5EF4-FFF2-40B4-BE49-F238E27FC236}">
                  <a16:creationId xmlns:a16="http://schemas.microsoft.com/office/drawing/2014/main" id="{10170857-149A-4339-B933-DE695120E1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73544"/>
              <a:ext cx="1010579" cy="91700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1B9072C-BB49-4458-9C25-B04C3D4CF57C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03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89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7B838E7-7D91-40D5-8655-63DF1771BCA7}"/>
              </a:ext>
            </a:extLst>
          </p:cNvPr>
          <p:cNvGrpSpPr/>
          <p:nvPr/>
        </p:nvGrpSpPr>
        <p:grpSpPr>
          <a:xfrm>
            <a:off x="4264899" y="1639892"/>
            <a:ext cx="7384488" cy="663123"/>
            <a:chOff x="2071635" y="2552700"/>
            <a:chExt cx="12066019" cy="994685"/>
          </a:xfrm>
        </p:grpSpPr>
        <p:sp>
          <p:nvSpPr>
            <p:cNvPr id="12" name="Snip Single Corner Rectangle 33">
              <a:extLst>
                <a:ext uri="{FF2B5EF4-FFF2-40B4-BE49-F238E27FC236}">
                  <a16:creationId xmlns:a16="http://schemas.microsoft.com/office/drawing/2014/main" id="{637FB360-5E57-4AED-BD03-795F447ECCA0}"/>
                </a:ext>
              </a:extLst>
            </p:cNvPr>
            <p:cNvSpPr/>
            <p:nvPr/>
          </p:nvSpPr>
          <p:spPr>
            <a:xfrm>
              <a:off x="2071635" y="2552700"/>
              <a:ext cx="12066019" cy="994685"/>
            </a:xfrm>
            <a:prstGeom prst="snip1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3FAB49F-9FEE-4A76-98AF-E784635A00F2}"/>
                </a:ext>
              </a:extLst>
            </p:cNvPr>
            <p:cNvSpPr/>
            <p:nvPr/>
          </p:nvSpPr>
          <p:spPr>
            <a:xfrm>
              <a:off x="2414163" y="2788683"/>
              <a:ext cx="10700526" cy="600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>
                  <a:latin typeface="UTM Avo" panose="02040603050506020204" pitchFamily="18" charset="0"/>
                  <a:cs typeface="Arial" pitchFamily="34" charset="0"/>
                </a:rPr>
                <a:t>Học sinh nghe một đoạn bài “Chuyện tình sông Hương”</a:t>
              </a:r>
              <a:endParaRPr lang="en-US" sz="2000"/>
            </a:p>
          </p:txBody>
        </p:sp>
      </p:grpSp>
      <p:pic>
        <p:nvPicPr>
          <p:cNvPr id="14" name="chuyen-tinh-song-huong-le-thu-uyen-4k-mv (online-video-cutter.com) (1).wmv">
            <a:hlinkClick r:id="" action="ppaction://media"/>
            <a:extLst>
              <a:ext uri="{FF2B5EF4-FFF2-40B4-BE49-F238E27FC236}">
                <a16:creationId xmlns:a16="http://schemas.microsoft.com/office/drawing/2014/main" id="{1E8EABAE-5864-4BF0-8BEC-2852D82E1E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978254" y="2489659"/>
            <a:ext cx="6045072" cy="411544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9964ECC4-FEBE-40FB-9C44-2FB9CC880840}"/>
              </a:ext>
            </a:extLst>
          </p:cNvPr>
          <p:cNvGrpSpPr/>
          <p:nvPr/>
        </p:nvGrpSpPr>
        <p:grpSpPr>
          <a:xfrm>
            <a:off x="361021" y="1639892"/>
            <a:ext cx="3903878" cy="5208750"/>
            <a:chOff x="541531" y="3128054"/>
            <a:chExt cx="5355000" cy="7144909"/>
          </a:xfrm>
        </p:grpSpPr>
        <p:pic>
          <p:nvPicPr>
            <p:cNvPr id="16" name="Picture 12">
              <a:extLst>
                <a:ext uri="{FF2B5EF4-FFF2-40B4-BE49-F238E27FC236}">
                  <a16:creationId xmlns:a16="http://schemas.microsoft.com/office/drawing/2014/main" id="{704CF372-4C2E-49D0-A46F-A2FA64D9D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541531" y="5775021"/>
              <a:ext cx="3727669" cy="4497942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500078B-8B99-4997-B6C4-07F52017E962}"/>
                </a:ext>
              </a:extLst>
            </p:cNvPr>
            <p:cNvGrpSpPr/>
            <p:nvPr/>
          </p:nvGrpSpPr>
          <p:grpSpPr>
            <a:xfrm>
              <a:off x="541531" y="3128054"/>
              <a:ext cx="5355000" cy="3404242"/>
              <a:chOff x="541531" y="3128054"/>
              <a:chExt cx="5355000" cy="3404242"/>
            </a:xfrm>
          </p:grpSpPr>
          <p:pic>
            <p:nvPicPr>
              <p:cNvPr id="18" name="Picture 11">
                <a:extLst>
                  <a:ext uri="{FF2B5EF4-FFF2-40B4-BE49-F238E27FC236}">
                    <a16:creationId xmlns:a16="http://schemas.microsoft.com/office/drawing/2014/main" id="{F5E9B301-A70B-4207-A65B-BCFB9AE329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541531" y="3128054"/>
                <a:ext cx="5355000" cy="3404242"/>
              </a:xfrm>
              <a:prstGeom prst="rect">
                <a:avLst/>
              </a:prstGeom>
            </p:spPr>
          </p:pic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7A1F533-FD1C-4A0E-B31F-8A92AB1E90B7}"/>
                  </a:ext>
                </a:extLst>
              </p:cNvPr>
              <p:cNvSpPr/>
              <p:nvPr/>
            </p:nvSpPr>
            <p:spPr>
              <a:xfrm>
                <a:off x="839736" y="3733546"/>
                <a:ext cx="4572000" cy="19368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000">
                    <a:latin typeface="UTM Avo" panose="02040603050506020204" pitchFamily="18" charset="0"/>
                    <a:cs typeface="Arial" pitchFamily="34" charset="0"/>
                  </a:rPr>
                  <a:t>Bài hát em vừa nghe đang nói đến địa điểm nào ở nước ta?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1102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537EF84-9576-49DF-BCD3-ED9FED849319}"/>
              </a:ext>
            </a:extLst>
          </p:cNvPr>
          <p:cNvGrpSpPr/>
          <p:nvPr/>
        </p:nvGrpSpPr>
        <p:grpSpPr>
          <a:xfrm>
            <a:off x="10319658" y="772054"/>
            <a:ext cx="1762416" cy="1966054"/>
            <a:chOff x="930253" y="1573544"/>
            <a:chExt cx="1279160" cy="1356548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786C98ED-5E5F-45CE-8D54-BD5A907656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73544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54FF401-554F-488D-BECF-85FAB11D667F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03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337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hlinkClick r:id="rId3"/>
            <a:extLst>
              <a:ext uri="{FF2B5EF4-FFF2-40B4-BE49-F238E27FC236}">
                <a16:creationId xmlns:a16="http://schemas.microsoft.com/office/drawing/2014/main" id="{DCB2E366-8BAC-4967-957B-A7237D78D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4909" y="591573"/>
            <a:ext cx="1344600" cy="1542194"/>
          </a:xfrm>
          <a:prstGeom prst="rect">
            <a:avLst/>
          </a:prstGeom>
        </p:spPr>
      </p:pic>
      <p:sp>
        <p:nvSpPr>
          <p:cNvPr id="7" name="Rounded Rectangle 28">
            <a:extLst>
              <a:ext uri="{FF2B5EF4-FFF2-40B4-BE49-F238E27FC236}">
                <a16:creationId xmlns:a16="http://schemas.microsoft.com/office/drawing/2014/main" id="{BAE6863E-94B4-4A82-9352-5D0CF8381344}"/>
              </a:ext>
            </a:extLst>
          </p:cNvPr>
          <p:cNvSpPr/>
          <p:nvPr/>
        </p:nvSpPr>
        <p:spPr>
          <a:xfrm>
            <a:off x="3377641" y="1671258"/>
            <a:ext cx="5436718" cy="609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Đọc thành tiếng</a:t>
            </a:r>
          </a:p>
        </p:txBody>
      </p:sp>
      <p:sp>
        <p:nvSpPr>
          <p:cNvPr id="11" name="Pentagon 2">
            <a:extLst>
              <a:ext uri="{FF2B5EF4-FFF2-40B4-BE49-F238E27FC236}">
                <a16:creationId xmlns:a16="http://schemas.microsoft.com/office/drawing/2014/main" id="{9FE31099-22FD-4E9E-9E3F-DB6651123354}"/>
              </a:ext>
            </a:extLst>
          </p:cNvPr>
          <p:cNvSpPr/>
          <p:nvPr/>
        </p:nvSpPr>
        <p:spPr>
          <a:xfrm>
            <a:off x="644703" y="2456477"/>
            <a:ext cx="3412951" cy="609600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 b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Đọc bài: Sông Hương</a:t>
            </a:r>
          </a:p>
        </p:txBody>
      </p:sp>
      <p:sp>
        <p:nvSpPr>
          <p:cNvPr id="12" name="Rounded Rectangular Callout 3">
            <a:extLst>
              <a:ext uri="{FF2B5EF4-FFF2-40B4-BE49-F238E27FC236}">
                <a16:creationId xmlns:a16="http://schemas.microsoft.com/office/drawing/2014/main" id="{54C86CC4-3C0F-49AD-8E7F-9D580872ABE3}"/>
              </a:ext>
            </a:extLst>
          </p:cNvPr>
          <p:cNvSpPr/>
          <p:nvPr/>
        </p:nvSpPr>
        <p:spPr>
          <a:xfrm>
            <a:off x="644703" y="3206749"/>
            <a:ext cx="2346151" cy="711200"/>
          </a:xfrm>
          <a:prstGeom prst="wedgeRoundRectCallou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Giọng trầm ấm</a:t>
            </a:r>
          </a:p>
        </p:txBody>
      </p:sp>
      <p:sp>
        <p:nvSpPr>
          <p:cNvPr id="13" name="Rounded Rectangular Callout 42">
            <a:extLst>
              <a:ext uri="{FF2B5EF4-FFF2-40B4-BE49-F238E27FC236}">
                <a16:creationId xmlns:a16="http://schemas.microsoft.com/office/drawing/2014/main" id="{BD17F32A-F0D5-4649-AC27-2CFC3CC200CB}"/>
              </a:ext>
            </a:extLst>
          </p:cNvPr>
          <p:cNvSpPr/>
          <p:nvPr/>
        </p:nvSpPr>
        <p:spPr>
          <a:xfrm flipH="1">
            <a:off x="3125098" y="3206749"/>
            <a:ext cx="2462983" cy="711200"/>
          </a:xfrm>
          <a:prstGeom prst="wedgeRoundRectCallou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Giọng nhẹ nhàng</a:t>
            </a:r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20C71FF4-0775-495C-AB25-1FC5ED1525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97323" y="4058621"/>
            <a:ext cx="4187061" cy="2478502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A03DCBC-81BA-4466-915D-7E877453D3C9}"/>
              </a:ext>
            </a:extLst>
          </p:cNvPr>
          <p:cNvCxnSpPr>
            <a:cxnSpLocks/>
          </p:cNvCxnSpPr>
          <p:nvPr/>
        </p:nvCxnSpPr>
        <p:spPr>
          <a:xfrm>
            <a:off x="5755065" y="2809969"/>
            <a:ext cx="0" cy="3727154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entagon 43">
            <a:extLst>
              <a:ext uri="{FF2B5EF4-FFF2-40B4-BE49-F238E27FC236}">
                <a16:creationId xmlns:a16="http://schemas.microsoft.com/office/drawing/2014/main" id="{7F483B13-51EF-48DF-AFD3-B8035949F296}"/>
              </a:ext>
            </a:extLst>
          </p:cNvPr>
          <p:cNvSpPr/>
          <p:nvPr/>
        </p:nvSpPr>
        <p:spPr>
          <a:xfrm>
            <a:off x="6017438" y="2505844"/>
            <a:ext cx="2936058" cy="609600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 b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Giải nghĩa từ khó:</a:t>
            </a:r>
          </a:p>
        </p:txBody>
      </p:sp>
      <p:sp>
        <p:nvSpPr>
          <p:cNvPr id="17" name="Flowchart: Delay 16">
            <a:extLst>
              <a:ext uri="{FF2B5EF4-FFF2-40B4-BE49-F238E27FC236}">
                <a16:creationId xmlns:a16="http://schemas.microsoft.com/office/drawing/2014/main" id="{B96F9512-70CF-4664-855B-0CCE43D03821}"/>
              </a:ext>
            </a:extLst>
          </p:cNvPr>
          <p:cNvSpPr/>
          <p:nvPr/>
        </p:nvSpPr>
        <p:spPr>
          <a:xfrm flipH="1">
            <a:off x="6001396" y="3354738"/>
            <a:ext cx="518120" cy="558800"/>
          </a:xfrm>
          <a:prstGeom prst="flowChartDelay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 b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87A9EA2-B54F-44C0-BEBF-487C375E3546}"/>
              </a:ext>
            </a:extLst>
          </p:cNvPr>
          <p:cNvSpPr/>
          <p:nvPr/>
        </p:nvSpPr>
        <p:spPr>
          <a:xfrm>
            <a:off x="6578873" y="3354738"/>
            <a:ext cx="5469823" cy="558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67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Sắc độ: mức đậm, nhạt của màu.</a:t>
            </a:r>
          </a:p>
        </p:txBody>
      </p:sp>
      <p:sp>
        <p:nvSpPr>
          <p:cNvPr id="19" name="Flowchart: Delay 18">
            <a:extLst>
              <a:ext uri="{FF2B5EF4-FFF2-40B4-BE49-F238E27FC236}">
                <a16:creationId xmlns:a16="http://schemas.microsoft.com/office/drawing/2014/main" id="{18AA2BF3-1BB6-4AB4-AB45-9D36A5DE4AD7}"/>
              </a:ext>
            </a:extLst>
          </p:cNvPr>
          <p:cNvSpPr/>
          <p:nvPr/>
        </p:nvSpPr>
        <p:spPr>
          <a:xfrm flipH="1">
            <a:off x="5993374" y="4230863"/>
            <a:ext cx="518120" cy="558800"/>
          </a:xfrm>
          <a:prstGeom prst="flowChartDelay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 b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466471-9F79-403F-AB9F-62BEF00F54BA}"/>
              </a:ext>
            </a:extLst>
          </p:cNvPr>
          <p:cNvSpPr/>
          <p:nvPr/>
        </p:nvSpPr>
        <p:spPr>
          <a:xfrm>
            <a:off x="6570853" y="4230863"/>
            <a:ext cx="5478656" cy="558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67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Hương Giang: tên gọi khác của sông Hương</a:t>
            </a:r>
            <a:r>
              <a:rPr lang="vi-VN" sz="1867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.</a:t>
            </a:r>
            <a:endParaRPr lang="en-US" sz="1867">
              <a:solidFill>
                <a:schemeClr val="accent1">
                  <a:lumMod val="50000"/>
                </a:schemeClr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21" name="Flowchart: Delay 20">
            <a:extLst>
              <a:ext uri="{FF2B5EF4-FFF2-40B4-BE49-F238E27FC236}">
                <a16:creationId xmlns:a16="http://schemas.microsoft.com/office/drawing/2014/main" id="{40691EEE-659D-4C06-BBB6-262CA030C8A4}"/>
              </a:ext>
            </a:extLst>
          </p:cNvPr>
          <p:cNvSpPr/>
          <p:nvPr/>
        </p:nvSpPr>
        <p:spPr>
          <a:xfrm flipH="1">
            <a:off x="5993374" y="5028957"/>
            <a:ext cx="518120" cy="558800"/>
          </a:xfrm>
          <a:prstGeom prst="flowChartDelay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 b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2B2BDA3-E2DA-41E0-BD2E-988961CD33DF}"/>
              </a:ext>
            </a:extLst>
          </p:cNvPr>
          <p:cNvSpPr/>
          <p:nvPr/>
        </p:nvSpPr>
        <p:spPr>
          <a:xfrm>
            <a:off x="6570850" y="5028957"/>
            <a:ext cx="5478655" cy="558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67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Lụa đào: lụa màu hồng</a:t>
            </a:r>
            <a:r>
              <a:rPr lang="vi-VN" sz="1867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.</a:t>
            </a:r>
            <a:endParaRPr lang="en-US" sz="1867">
              <a:solidFill>
                <a:schemeClr val="accent1">
                  <a:lumMod val="50000"/>
                </a:schemeClr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23" name="Flowchart: Delay 22">
            <a:extLst>
              <a:ext uri="{FF2B5EF4-FFF2-40B4-BE49-F238E27FC236}">
                <a16:creationId xmlns:a16="http://schemas.microsoft.com/office/drawing/2014/main" id="{52077CC2-9A6A-4366-80EA-8AAEAC4DECEF}"/>
              </a:ext>
            </a:extLst>
          </p:cNvPr>
          <p:cNvSpPr/>
          <p:nvPr/>
        </p:nvSpPr>
        <p:spPr>
          <a:xfrm flipH="1">
            <a:off x="5993374" y="5884044"/>
            <a:ext cx="518120" cy="558800"/>
          </a:xfrm>
          <a:prstGeom prst="flowChartDelay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 b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9959A76-E28E-4791-B870-D382FD8D2886}"/>
              </a:ext>
            </a:extLst>
          </p:cNvPr>
          <p:cNvSpPr/>
          <p:nvPr/>
        </p:nvSpPr>
        <p:spPr>
          <a:xfrm>
            <a:off x="6570852" y="5884044"/>
            <a:ext cx="5478654" cy="558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67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Đặc ân: ơn đặc biệt</a:t>
            </a:r>
            <a:r>
              <a:rPr lang="vi-VN" sz="1867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.</a:t>
            </a:r>
            <a:endParaRPr lang="en-US" sz="1867">
              <a:solidFill>
                <a:schemeClr val="accent1">
                  <a:lumMod val="50000"/>
                </a:schemeClr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13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272A15-32C7-4B07-A8D9-47648E366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92" y="1809750"/>
            <a:ext cx="5352143" cy="4842293"/>
          </a:xfrm>
          <a:prstGeom prst="rect">
            <a:avLst/>
          </a:prstGeom>
        </p:spPr>
      </p:pic>
      <p:sp>
        <p:nvSpPr>
          <p:cNvPr id="10" name="Pentagon 18">
            <a:extLst>
              <a:ext uri="{FF2B5EF4-FFF2-40B4-BE49-F238E27FC236}">
                <a16:creationId xmlns:a16="http://schemas.microsoft.com/office/drawing/2014/main" id="{E8ADD9C4-127C-493B-80E9-E7D239BE1918}"/>
              </a:ext>
            </a:extLst>
          </p:cNvPr>
          <p:cNvSpPr/>
          <p:nvPr/>
        </p:nvSpPr>
        <p:spPr>
          <a:xfrm>
            <a:off x="6350001" y="1138225"/>
            <a:ext cx="2082800" cy="461975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 b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Luyện đọc: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0FD45C-48E0-472A-8B32-D199B6AE68C5}"/>
              </a:ext>
            </a:extLst>
          </p:cNvPr>
          <p:cNvSpPr/>
          <p:nvPr/>
        </p:nvSpPr>
        <p:spPr>
          <a:xfrm>
            <a:off x="6313471" y="1727497"/>
            <a:ext cx="44614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000">
                <a:latin typeface="UTM Avo" panose="02040603050506020204" pitchFamily="18" charset="0"/>
                <a:cs typeface="Arial" pitchFamily="34" charset="0"/>
              </a:rPr>
              <a:t>1. Đọc nối tiếp từng câu trước lớp</a:t>
            </a:r>
            <a:r>
              <a:rPr lang="vi-VN" sz="2000">
                <a:latin typeface="UTM Avo" panose="02040603050506020204" pitchFamily="18" charset="0"/>
                <a:cs typeface="Arial" pitchFamily="34" charset="0"/>
              </a:rPr>
              <a:t>.</a:t>
            </a:r>
            <a:endParaRPr lang="en-US" sz="200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F7BB35-E8E3-4F94-BD73-721042B1A536}"/>
              </a:ext>
            </a:extLst>
          </p:cNvPr>
          <p:cNvSpPr/>
          <p:nvPr/>
        </p:nvSpPr>
        <p:spPr>
          <a:xfrm>
            <a:off x="6313471" y="2129024"/>
            <a:ext cx="52806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000">
                <a:latin typeface="UTM Avo" panose="02040603050506020204" pitchFamily="18" charset="0"/>
                <a:cs typeface="Arial" pitchFamily="34" charset="0"/>
              </a:rPr>
              <a:t>2. Hướng dẫn ngắt giọng đúng các câu: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C76D00F-715B-43B5-93BD-8272288652CB}"/>
              </a:ext>
            </a:extLst>
          </p:cNvPr>
          <p:cNvSpPr/>
          <p:nvPr/>
        </p:nvSpPr>
        <p:spPr>
          <a:xfrm>
            <a:off x="6392513" y="2519464"/>
            <a:ext cx="5232399" cy="1280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vi-VN">
                <a:solidFill>
                  <a:srgbClr val="C00000"/>
                </a:solidFill>
                <a:latin typeface="UTM Avo" panose="02040603050506020204" pitchFamily="18" charset="0"/>
                <a:cs typeface="Arial" pitchFamily="34" charset="0"/>
              </a:rPr>
              <a:t>Sông Hương  là một bức tranh phong cảnh khổ dài  mà mỗi đoạn,  mỗi khúc  đều có vẻ đẹp riêng của nó.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F83A91-E832-4390-A050-996C02C6B1B7}"/>
              </a:ext>
            </a:extLst>
          </p:cNvPr>
          <p:cNvSpPr/>
          <p:nvPr/>
        </p:nvSpPr>
        <p:spPr>
          <a:xfrm>
            <a:off x="6381817" y="3946032"/>
            <a:ext cx="5128325" cy="2111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>
                <a:solidFill>
                  <a:srgbClr val="C00000"/>
                </a:solidFill>
                <a:latin typeface="UTM Avo" panose="02040603050506020204" pitchFamily="18" charset="0"/>
                <a:cs typeface="Arial" pitchFamily="34" charset="0"/>
              </a:rPr>
              <a:t>Bao trùm lên cả bức tranh đó  là một màu xanh  có nhiều sắc độ,  đậm nhạt khác nhau : màu xanh da trời,  màu xanh của nước biếc,  màu xanh non của những bãi ngô,  thảm cỏ,...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3D76272-C2DF-44C1-B457-03C3AB50C207}"/>
              </a:ext>
            </a:extLst>
          </p:cNvPr>
          <p:cNvCxnSpPr>
            <a:cxnSpLocks/>
          </p:cNvCxnSpPr>
          <p:nvPr/>
        </p:nvCxnSpPr>
        <p:spPr>
          <a:xfrm>
            <a:off x="7878011" y="2529134"/>
            <a:ext cx="0" cy="3955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2732FD4-5B06-4846-9BDC-DE6C8D22B360}"/>
              </a:ext>
            </a:extLst>
          </p:cNvPr>
          <p:cNvCxnSpPr/>
          <p:nvPr/>
        </p:nvCxnSpPr>
        <p:spPr>
          <a:xfrm>
            <a:off x="7393405" y="2975457"/>
            <a:ext cx="0" cy="3955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96724AD-A851-467A-9C2C-E78CA00A04CA}"/>
              </a:ext>
            </a:extLst>
          </p:cNvPr>
          <p:cNvCxnSpPr/>
          <p:nvPr/>
        </p:nvCxnSpPr>
        <p:spPr>
          <a:xfrm>
            <a:off x="9004300" y="2975457"/>
            <a:ext cx="0" cy="3955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75230A3-7086-4447-870D-08568301827C}"/>
              </a:ext>
            </a:extLst>
          </p:cNvPr>
          <p:cNvCxnSpPr/>
          <p:nvPr/>
        </p:nvCxnSpPr>
        <p:spPr>
          <a:xfrm>
            <a:off x="10342479" y="4004786"/>
            <a:ext cx="0" cy="3955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755AFE8-C124-4B48-B5DA-715FCADA4815}"/>
              </a:ext>
            </a:extLst>
          </p:cNvPr>
          <p:cNvCxnSpPr/>
          <p:nvPr/>
        </p:nvCxnSpPr>
        <p:spPr>
          <a:xfrm>
            <a:off x="7162800" y="4400309"/>
            <a:ext cx="0" cy="3955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0E2BCF8-BA21-46BC-A5F6-639E368D1C86}"/>
              </a:ext>
            </a:extLst>
          </p:cNvPr>
          <p:cNvCxnSpPr/>
          <p:nvPr/>
        </p:nvCxnSpPr>
        <p:spPr>
          <a:xfrm>
            <a:off x="9461500" y="4400309"/>
            <a:ext cx="0" cy="3955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62B3888-BA13-4B71-A99E-CCF05BACCB78}"/>
              </a:ext>
            </a:extLst>
          </p:cNvPr>
          <p:cNvCxnSpPr/>
          <p:nvPr/>
        </p:nvCxnSpPr>
        <p:spPr>
          <a:xfrm>
            <a:off x="7090877" y="4795832"/>
            <a:ext cx="0" cy="3955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FAFBA53-A97D-4A8C-AA10-B3D4120C8368}"/>
              </a:ext>
            </a:extLst>
          </p:cNvPr>
          <p:cNvCxnSpPr/>
          <p:nvPr/>
        </p:nvCxnSpPr>
        <p:spPr>
          <a:xfrm>
            <a:off x="7040143" y="5637678"/>
            <a:ext cx="0" cy="3955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E7D0907-DF41-4A7D-9226-394C10766A71}"/>
              </a:ext>
            </a:extLst>
          </p:cNvPr>
          <p:cNvCxnSpPr/>
          <p:nvPr/>
        </p:nvCxnSpPr>
        <p:spPr>
          <a:xfrm>
            <a:off x="7789111" y="5242155"/>
            <a:ext cx="0" cy="3955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12DE6D7-F74A-44E9-AA18-6FF89B370C38}"/>
              </a:ext>
            </a:extLst>
          </p:cNvPr>
          <p:cNvCxnSpPr/>
          <p:nvPr/>
        </p:nvCxnSpPr>
        <p:spPr>
          <a:xfrm>
            <a:off x="9536824" y="4795832"/>
            <a:ext cx="0" cy="3955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A0C7572-BC93-47F5-AE55-B7F9EB33EF16}"/>
              </a:ext>
            </a:extLst>
          </p:cNvPr>
          <p:cNvCxnSpPr/>
          <p:nvPr/>
        </p:nvCxnSpPr>
        <p:spPr>
          <a:xfrm>
            <a:off x="10198166" y="3000857"/>
            <a:ext cx="0" cy="3955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7BCBC3F-A849-4A0E-A188-7FA742CDF51C}"/>
              </a:ext>
            </a:extLst>
          </p:cNvPr>
          <p:cNvCxnSpPr>
            <a:cxnSpLocks/>
          </p:cNvCxnSpPr>
          <p:nvPr/>
        </p:nvCxnSpPr>
        <p:spPr>
          <a:xfrm flipV="1">
            <a:off x="6191250" y="990600"/>
            <a:ext cx="0" cy="5689601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772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entagon 14">
            <a:extLst>
              <a:ext uri="{FF2B5EF4-FFF2-40B4-BE49-F238E27FC236}">
                <a16:creationId xmlns:a16="http://schemas.microsoft.com/office/drawing/2014/main" id="{EEE4068E-BD82-4E2C-9C97-4BFC2E4865F3}"/>
              </a:ext>
            </a:extLst>
          </p:cNvPr>
          <p:cNvSpPr/>
          <p:nvPr/>
        </p:nvSpPr>
        <p:spPr>
          <a:xfrm>
            <a:off x="729744" y="1706378"/>
            <a:ext cx="2832020" cy="489431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Lưu ý phát âm: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0D46A23-1F43-4CF1-B6AF-14B0028D71A1}"/>
              </a:ext>
            </a:extLst>
          </p:cNvPr>
          <p:cNvGrpSpPr/>
          <p:nvPr/>
        </p:nvGrpSpPr>
        <p:grpSpPr>
          <a:xfrm>
            <a:off x="4242133" y="2331320"/>
            <a:ext cx="3181027" cy="688688"/>
            <a:chOff x="1066800" y="1961525"/>
            <a:chExt cx="4953000" cy="1810375"/>
          </a:xfrm>
        </p:grpSpPr>
        <p:sp>
          <p:nvSpPr>
            <p:cNvPr id="25" name="Snip Single Corner Rectangle 3">
              <a:extLst>
                <a:ext uri="{FF2B5EF4-FFF2-40B4-BE49-F238E27FC236}">
                  <a16:creationId xmlns:a16="http://schemas.microsoft.com/office/drawing/2014/main" id="{9140F36F-6C51-47C5-A40B-1D8940A1B21C}"/>
                </a:ext>
              </a:extLst>
            </p:cNvPr>
            <p:cNvSpPr/>
            <p:nvPr/>
          </p:nvSpPr>
          <p:spPr>
            <a:xfrm>
              <a:off x="1066800" y="1961525"/>
              <a:ext cx="4800600" cy="1657975"/>
            </a:xfrm>
            <a:prstGeom prst="snip1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latin typeface="UTM Avo" panose="02040603050506020204" pitchFamily="18" charset="0"/>
              </a:endParaRPr>
            </a:p>
          </p:txBody>
        </p:sp>
        <p:sp>
          <p:nvSpPr>
            <p:cNvPr id="26" name="Snip Single Corner Rectangle 16">
              <a:extLst>
                <a:ext uri="{FF2B5EF4-FFF2-40B4-BE49-F238E27FC236}">
                  <a16:creationId xmlns:a16="http://schemas.microsoft.com/office/drawing/2014/main" id="{2E6F5B8D-69DA-4E8E-9E7A-D181F13A3283}"/>
                </a:ext>
              </a:extLst>
            </p:cNvPr>
            <p:cNvSpPr/>
            <p:nvPr/>
          </p:nvSpPr>
          <p:spPr>
            <a:xfrm>
              <a:off x="1219200" y="2113925"/>
              <a:ext cx="4800600" cy="1657975"/>
            </a:xfrm>
            <a:prstGeom prst="snip1Rect">
              <a:avLst/>
            </a:prstGeom>
            <a:solidFill>
              <a:schemeClr val="bg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latin typeface="UTM Avo" panose="02040603050506020204" pitchFamily="18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4282349-CE01-49B9-AE3F-1BCE925F8F07}"/>
                </a:ext>
              </a:extLst>
            </p:cNvPr>
            <p:cNvSpPr/>
            <p:nvPr/>
          </p:nvSpPr>
          <p:spPr>
            <a:xfrm>
              <a:off x="1795923" y="2318777"/>
              <a:ext cx="3926623" cy="12135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l-NL" sz="2400">
                  <a:latin typeface="UTM Avo" panose="02040603050506020204" pitchFamily="18" charset="0"/>
                  <a:cs typeface="Arial" pitchFamily="34" charset="0"/>
                </a:rPr>
                <a:t>l – n (lụa – nụa)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83F35D7-462F-46EB-B864-615F353C1A3D}"/>
              </a:ext>
            </a:extLst>
          </p:cNvPr>
          <p:cNvGrpSpPr/>
          <p:nvPr/>
        </p:nvGrpSpPr>
        <p:grpSpPr>
          <a:xfrm>
            <a:off x="7753207" y="2331320"/>
            <a:ext cx="3200400" cy="721846"/>
            <a:chOff x="1066800" y="1961525"/>
            <a:chExt cx="4953000" cy="1810375"/>
          </a:xfrm>
        </p:grpSpPr>
        <p:sp>
          <p:nvSpPr>
            <p:cNvPr id="29" name="Snip Single Corner Rectangle 20">
              <a:extLst>
                <a:ext uri="{FF2B5EF4-FFF2-40B4-BE49-F238E27FC236}">
                  <a16:creationId xmlns:a16="http://schemas.microsoft.com/office/drawing/2014/main" id="{87B565C6-E03F-4AD4-8A72-8730AF23A65D}"/>
                </a:ext>
              </a:extLst>
            </p:cNvPr>
            <p:cNvSpPr/>
            <p:nvPr/>
          </p:nvSpPr>
          <p:spPr>
            <a:xfrm>
              <a:off x="1066800" y="1961525"/>
              <a:ext cx="4800600" cy="1657975"/>
            </a:xfrm>
            <a:prstGeom prst="snip1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latin typeface="UTM Avo" panose="02040603050506020204" pitchFamily="18" charset="0"/>
              </a:endParaRPr>
            </a:p>
          </p:txBody>
        </p:sp>
        <p:sp>
          <p:nvSpPr>
            <p:cNvPr id="30" name="Snip Single Corner Rectangle 21">
              <a:extLst>
                <a:ext uri="{FF2B5EF4-FFF2-40B4-BE49-F238E27FC236}">
                  <a16:creationId xmlns:a16="http://schemas.microsoft.com/office/drawing/2014/main" id="{8B5119C5-ED49-4F86-A87B-02AB7FCCFFCC}"/>
                </a:ext>
              </a:extLst>
            </p:cNvPr>
            <p:cNvSpPr/>
            <p:nvPr/>
          </p:nvSpPr>
          <p:spPr>
            <a:xfrm>
              <a:off x="1219200" y="2113925"/>
              <a:ext cx="4800600" cy="1657975"/>
            </a:xfrm>
            <a:prstGeom prst="snip1Rect">
              <a:avLst/>
            </a:prstGeom>
            <a:solidFill>
              <a:schemeClr val="bg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latin typeface="UTM Avo" panose="020406030505060202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25E1C35-6AD9-41EE-83C4-878533E0EF80}"/>
                </a:ext>
              </a:extLst>
            </p:cNvPr>
            <p:cNvSpPr/>
            <p:nvPr/>
          </p:nvSpPr>
          <p:spPr>
            <a:xfrm>
              <a:off x="1565092" y="2370514"/>
              <a:ext cx="4441196" cy="11578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l-NL" sz="2400">
                  <a:latin typeface="UTM Avo" panose="02040603050506020204" pitchFamily="18" charset="0"/>
                  <a:cs typeface="Arial" pitchFamily="34" charset="0"/>
                </a:rPr>
                <a:t>x – s (xông – sông)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227BC12-C22A-4DD1-BEAA-317639D1B6C5}"/>
              </a:ext>
            </a:extLst>
          </p:cNvPr>
          <p:cNvGrpSpPr/>
          <p:nvPr/>
        </p:nvGrpSpPr>
        <p:grpSpPr>
          <a:xfrm>
            <a:off x="4242134" y="3226511"/>
            <a:ext cx="6999407" cy="1193090"/>
            <a:chOff x="6858000" y="1961525"/>
            <a:chExt cx="10336175" cy="2115175"/>
          </a:xfrm>
        </p:grpSpPr>
        <p:sp>
          <p:nvSpPr>
            <p:cNvPr id="33" name="Rounded Rectangle 6">
              <a:extLst>
                <a:ext uri="{FF2B5EF4-FFF2-40B4-BE49-F238E27FC236}">
                  <a16:creationId xmlns:a16="http://schemas.microsoft.com/office/drawing/2014/main" id="{8E92228A-F16D-4756-A6B2-931AB5354968}"/>
                </a:ext>
              </a:extLst>
            </p:cNvPr>
            <p:cNvSpPr/>
            <p:nvPr/>
          </p:nvSpPr>
          <p:spPr>
            <a:xfrm>
              <a:off x="6858000" y="1961525"/>
              <a:ext cx="10336174" cy="21151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14DCBD4-64A6-4A5C-8EE7-32CC647D8910}"/>
                </a:ext>
              </a:extLst>
            </p:cNvPr>
            <p:cNvSpPr/>
            <p:nvPr/>
          </p:nvSpPr>
          <p:spPr>
            <a:xfrm>
              <a:off x="7162803" y="2202240"/>
              <a:ext cx="10031372" cy="17095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b="1" u="sng">
                  <a:latin typeface="UTM Avo" panose="02040603050506020204" pitchFamily="18" charset="0"/>
                  <a:cs typeface="Arial" pitchFamily="34" charset="0"/>
                </a:rPr>
                <a:t>Ví dụ</a:t>
              </a:r>
              <a:r>
                <a:rPr lang="en-US" sz="2000">
                  <a:latin typeface="UTM Avo" panose="02040603050506020204" pitchFamily="18" charset="0"/>
                  <a:cs typeface="Arial" pitchFamily="34" charset="0"/>
                </a:rPr>
                <a:t>: </a:t>
              </a:r>
              <a:r>
                <a:rPr lang="vi-VN" sz="2000">
                  <a:latin typeface="UTM Avo" panose="02040603050506020204" pitchFamily="18" charset="0"/>
                  <a:cs typeface="Arial" pitchFamily="34" charset="0"/>
                </a:rPr>
                <a:t>sâu đậm, bức tranh, dòng sông, xanh non, lung linh, trong lành,... (miền Bắc).</a:t>
              </a:r>
              <a:endParaRPr lang="en-US" sz="200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21AA6D3-798B-4417-8399-089B9250543E}"/>
              </a:ext>
            </a:extLst>
          </p:cNvPr>
          <p:cNvGrpSpPr/>
          <p:nvPr/>
        </p:nvGrpSpPr>
        <p:grpSpPr>
          <a:xfrm>
            <a:off x="4242135" y="4684079"/>
            <a:ext cx="6999407" cy="1193091"/>
            <a:chOff x="6858000" y="1961525"/>
            <a:chExt cx="10336175" cy="2115175"/>
          </a:xfrm>
        </p:grpSpPr>
        <p:sp>
          <p:nvSpPr>
            <p:cNvPr id="36" name="Rounded Rectangle 34">
              <a:extLst>
                <a:ext uri="{FF2B5EF4-FFF2-40B4-BE49-F238E27FC236}">
                  <a16:creationId xmlns:a16="http://schemas.microsoft.com/office/drawing/2014/main" id="{52D3DD46-6035-43BC-875B-676BC2260C4E}"/>
                </a:ext>
              </a:extLst>
            </p:cNvPr>
            <p:cNvSpPr/>
            <p:nvPr/>
          </p:nvSpPr>
          <p:spPr>
            <a:xfrm>
              <a:off x="6858000" y="1961525"/>
              <a:ext cx="10336174" cy="21151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9247F31-3FF9-4F6E-8830-770678FA49FD}"/>
                </a:ext>
              </a:extLst>
            </p:cNvPr>
            <p:cNvSpPr/>
            <p:nvPr/>
          </p:nvSpPr>
          <p:spPr>
            <a:xfrm>
              <a:off x="7002536" y="2202239"/>
              <a:ext cx="10191639" cy="17095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b="1" u="sng">
                  <a:latin typeface="UTM Avo" panose="02040603050506020204" pitchFamily="18" charset="0"/>
                  <a:cs typeface="Arial" pitchFamily="34" charset="0"/>
                </a:rPr>
                <a:t>Ví dụ</a:t>
              </a:r>
              <a:r>
                <a:rPr lang="en-US" sz="2000">
                  <a:latin typeface="UTM Avo" panose="02040603050506020204" pitchFamily="18" charset="0"/>
                  <a:cs typeface="Arial" pitchFamily="34" charset="0"/>
                </a:rPr>
                <a:t>: </a:t>
              </a:r>
              <a:r>
                <a:rPr lang="vi-VN" sz="2000">
                  <a:latin typeface="UTM Avo" panose="02040603050506020204" pitchFamily="18" charset="0"/>
                  <a:cs typeface="Arial" pitchFamily="34" charset="0"/>
                </a:rPr>
                <a:t>phong cảnh, nở đỏ rực, dải lụa đào, ửng hồng, tan biến, phượng vĩ,... (miền Trung, miền Nam).</a:t>
              </a:r>
              <a:endParaRPr lang="en-US" sz="2000"/>
            </a:p>
          </p:txBody>
        </p:sp>
      </p:grpSp>
      <p:pic>
        <p:nvPicPr>
          <p:cNvPr id="38" name="Picture 2">
            <a:extLst>
              <a:ext uri="{FF2B5EF4-FFF2-40B4-BE49-F238E27FC236}">
                <a16:creationId xmlns:a16="http://schemas.microsoft.com/office/drawing/2014/main" id="{3DAA4AB1-C522-49EE-9A0B-F4528742AC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76959" y="2469120"/>
            <a:ext cx="2937591" cy="2304429"/>
          </a:xfrm>
          <a:prstGeom prst="rect">
            <a:avLst/>
          </a:prstGeom>
        </p:spPr>
      </p:pic>
      <p:pic>
        <p:nvPicPr>
          <p:cNvPr id="39" name="Picture 5">
            <a:extLst>
              <a:ext uri="{FF2B5EF4-FFF2-40B4-BE49-F238E27FC236}">
                <a16:creationId xmlns:a16="http://schemas.microsoft.com/office/drawing/2014/main" id="{E1BA9BA3-ADC6-43B0-BBC9-04640AC565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81150" y="3794680"/>
            <a:ext cx="2709673" cy="243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2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ounded Rectangle 28">
            <a:extLst>
              <a:ext uri="{FF2B5EF4-FFF2-40B4-BE49-F238E27FC236}">
                <a16:creationId xmlns:a16="http://schemas.microsoft.com/office/drawing/2014/main" id="{2F190F6B-7EF9-4B2A-BCF4-BABB63E8B0B6}"/>
              </a:ext>
            </a:extLst>
          </p:cNvPr>
          <p:cNvSpPr/>
          <p:nvPr/>
        </p:nvSpPr>
        <p:spPr>
          <a:xfrm>
            <a:off x="8033791" y="1023251"/>
            <a:ext cx="3327959" cy="609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Đọc hiểu</a:t>
            </a:r>
          </a:p>
        </p:txBody>
      </p:sp>
      <p:pic>
        <p:nvPicPr>
          <p:cNvPr id="66" name="Picture 6">
            <a:extLst>
              <a:ext uri="{FF2B5EF4-FFF2-40B4-BE49-F238E27FC236}">
                <a16:creationId xmlns:a16="http://schemas.microsoft.com/office/drawing/2014/main" id="{4012671A-2B7A-4EE5-98FA-5687403BC4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82604" y="2652300"/>
            <a:ext cx="3708801" cy="2749550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A3308E8E-B1A9-4D98-A196-2F835DA6501C}"/>
              </a:ext>
            </a:extLst>
          </p:cNvPr>
          <p:cNvSpPr/>
          <p:nvPr/>
        </p:nvSpPr>
        <p:spPr>
          <a:xfrm>
            <a:off x="830250" y="5515328"/>
            <a:ext cx="3070328" cy="57671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0070C0"/>
                </a:solidFill>
                <a:latin typeface="UTM Avo" panose="02040603050506020204" pitchFamily="18" charset="0"/>
                <a:cs typeface="Arial" pitchFamily="34" charset="0"/>
              </a:rPr>
              <a:t>Hoạt động nhóm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DC8BBF6-2050-4696-806F-BF6ADF5A11C6}"/>
              </a:ext>
            </a:extLst>
          </p:cNvPr>
          <p:cNvGrpSpPr/>
          <p:nvPr/>
        </p:nvGrpSpPr>
        <p:grpSpPr>
          <a:xfrm>
            <a:off x="4581766" y="1957008"/>
            <a:ext cx="6904050" cy="4488379"/>
            <a:chOff x="6733263" y="703776"/>
            <a:chExt cx="10945137" cy="7335324"/>
          </a:xfrm>
        </p:grpSpPr>
        <p:pic>
          <p:nvPicPr>
            <p:cNvPr id="69" name="Picture 18">
              <a:extLst>
                <a:ext uri="{FF2B5EF4-FFF2-40B4-BE49-F238E27FC236}">
                  <a16:creationId xmlns:a16="http://schemas.microsoft.com/office/drawing/2014/main" id="{C373BB44-DD2F-4319-9BDD-969E5E2B2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6733263" y="703776"/>
              <a:ext cx="10945137" cy="7335324"/>
            </a:xfrm>
            <a:prstGeom prst="rect">
              <a:avLst/>
            </a:prstGeom>
          </p:spPr>
        </p:pic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86F34D19-09BF-4C5E-950C-71F60C6D231F}"/>
                </a:ext>
              </a:extLst>
            </p:cNvPr>
            <p:cNvSpPr/>
            <p:nvPr/>
          </p:nvSpPr>
          <p:spPr>
            <a:xfrm>
              <a:off x="7391400" y="1376129"/>
              <a:ext cx="9602205" cy="54871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17" indent="-342917" algn="just">
                <a:lnSpc>
                  <a:spcPct val="150000"/>
                </a:lnSpc>
                <a:buAutoNum type="arabicPeriod"/>
              </a:pPr>
              <a:r>
                <a:rPr lang="vi-VN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Qua đoạn 2, em hiểu vì sao dòng sông được đặt tên là sông Hương?</a:t>
              </a:r>
            </a:p>
            <a:p>
              <a:pPr marL="342917" indent="-342917" algn="just">
                <a:lnSpc>
                  <a:spcPct val="150000"/>
                </a:lnSpc>
                <a:buAutoNum type="arabicPeriod"/>
              </a:pPr>
              <a:r>
                <a:rPr lang="vi-VN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Câu mở đầu đoạn 3 gọi sông Hương là gì?</a:t>
              </a:r>
            </a:p>
            <a:p>
              <a:pPr marL="342917" indent="-342917" algn="just">
                <a:lnSpc>
                  <a:spcPct val="150000"/>
                </a:lnSpc>
                <a:buAutoNum type="arabicPeriod"/>
              </a:pPr>
              <a:r>
                <a:rPr lang="vi-VN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Tìm những hình ảnh minh họa cho nhận xét nói trên v</a:t>
              </a:r>
              <a:r>
                <a:rPr lang="en-US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ề</a:t>
              </a:r>
              <a:r>
                <a:rPr lang="vi-VN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 vẻ đẹp của sông Hương.</a:t>
              </a:r>
            </a:p>
            <a:p>
              <a:pPr marL="342917" indent="-342917" algn="just">
                <a:lnSpc>
                  <a:spcPct val="150000"/>
                </a:lnSpc>
                <a:buAutoNum type="arabicPeriod"/>
              </a:pPr>
              <a:r>
                <a:rPr lang="vi-VN">
                  <a:solidFill>
                    <a:schemeClr val="bg1"/>
                  </a:solidFill>
                  <a:latin typeface="UTM Avo" panose="02040603050506020204" pitchFamily="18" charset="0"/>
                  <a:cs typeface="Arial" pitchFamily="34" charset="0"/>
                </a:rPr>
                <a:t>Những từ ngữ nào trong đoạn cuối thể hiện sự thay đổi mà Sông Hương tạo ra cho phố phường xung quanh?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569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ounded Rectangle 28">
            <a:extLst>
              <a:ext uri="{FF2B5EF4-FFF2-40B4-BE49-F238E27FC236}">
                <a16:creationId xmlns:a16="http://schemas.microsoft.com/office/drawing/2014/main" id="{2F190F6B-7EF9-4B2A-BCF4-BABB63E8B0B6}"/>
              </a:ext>
            </a:extLst>
          </p:cNvPr>
          <p:cNvSpPr/>
          <p:nvPr/>
        </p:nvSpPr>
        <p:spPr>
          <a:xfrm>
            <a:off x="8033791" y="1023251"/>
            <a:ext cx="3327959" cy="609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Đọc hiểu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D8735B-4269-4B88-B042-369D7622F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5600" y="2266650"/>
            <a:ext cx="5261593" cy="397066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2E98131-4B01-4ED5-B4E1-E42C6EDC6AFA}"/>
              </a:ext>
            </a:extLst>
          </p:cNvPr>
          <p:cNvGrpSpPr/>
          <p:nvPr/>
        </p:nvGrpSpPr>
        <p:grpSpPr>
          <a:xfrm>
            <a:off x="5892554" y="2150741"/>
            <a:ext cx="5684557" cy="1278259"/>
            <a:chOff x="9186549" y="2441282"/>
            <a:chExt cx="8526834" cy="191738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7E86744-8C03-42AC-9CE3-DBF5965D6F5B}"/>
                </a:ext>
              </a:extLst>
            </p:cNvPr>
            <p:cNvSpPr/>
            <p:nvPr/>
          </p:nvSpPr>
          <p:spPr>
            <a:xfrm>
              <a:off x="9186549" y="2687231"/>
              <a:ext cx="8526834" cy="14254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000" b="1">
                  <a:latin typeface="UTM Avo" panose="02040603050506020204" pitchFamily="18" charset="0"/>
                  <a:cs typeface="Arial" pitchFamily="34" charset="0"/>
                </a:rPr>
                <a:t>Câu 1. </a:t>
              </a:r>
              <a:r>
                <a:rPr lang="vi-VN" sz="2000">
                  <a:latin typeface="UTM Avo" panose="02040603050506020204" pitchFamily="18" charset="0"/>
                  <a:cs typeface="Arial" pitchFamily="34" charset="0"/>
                </a:rPr>
                <a:t>Qua đoạn 2, em hiểu vì sao dòng sông được đặt tên là sông Hương?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A830783-8AE5-417B-A11F-F6A4F49F6665}"/>
                </a:ext>
              </a:extLst>
            </p:cNvPr>
            <p:cNvSpPr/>
            <p:nvPr/>
          </p:nvSpPr>
          <p:spPr>
            <a:xfrm>
              <a:off x="9382673" y="2441282"/>
              <a:ext cx="8036245" cy="1917388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BB3C738-5FB1-4C95-BB8B-951BD77D7F21}"/>
              </a:ext>
            </a:extLst>
          </p:cNvPr>
          <p:cNvGrpSpPr/>
          <p:nvPr/>
        </p:nvGrpSpPr>
        <p:grpSpPr>
          <a:xfrm>
            <a:off x="6056086" y="4257543"/>
            <a:ext cx="5357497" cy="2200407"/>
            <a:chOff x="9382673" y="2441281"/>
            <a:chExt cx="8036245" cy="341993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3277055-1C09-4466-BDCF-B545E414C793}"/>
                </a:ext>
              </a:extLst>
            </p:cNvPr>
            <p:cNvSpPr/>
            <p:nvPr/>
          </p:nvSpPr>
          <p:spPr>
            <a:xfrm>
              <a:off x="9382673" y="2441281"/>
              <a:ext cx="8036245" cy="3419934"/>
            </a:xfrm>
            <a:prstGeom prst="rect">
              <a:avLst/>
            </a:prstGeom>
            <a:solidFill>
              <a:schemeClr val="bg1"/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297B96A-7614-4411-B1A8-00E34DFA7B3D}"/>
                </a:ext>
              </a:extLst>
            </p:cNvPr>
            <p:cNvSpPr/>
            <p:nvPr/>
          </p:nvSpPr>
          <p:spPr>
            <a:xfrm>
              <a:off x="9499041" y="2615146"/>
              <a:ext cx="7760257" cy="28104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000">
                  <a:latin typeface="UTM Avo" panose="02040603050506020204" pitchFamily="18" charset="0"/>
                  <a:cs typeface="Arial" pitchFamily="34" charset="0"/>
                </a:rPr>
                <a:t>Dòng sông được đặt tên là sông Hương vì xưa kia, dòng nước ở đây thường </a:t>
              </a:r>
              <a:r>
                <a:rPr lang="vi-VN" sz="2000" b="1">
                  <a:latin typeface="UTM Avo" panose="02040603050506020204" pitchFamily="18" charset="0"/>
                  <a:cs typeface="Arial" pitchFamily="34" charset="0"/>
                </a:rPr>
                <a:t>thoảng lên mùi hương dìu dịu</a:t>
              </a:r>
              <a:r>
                <a:rPr lang="vi-VN" sz="2000">
                  <a:latin typeface="UTM Avo" panose="02040603050506020204" pitchFamily="18" charset="0"/>
                  <a:cs typeface="Arial" pitchFamily="34" charset="0"/>
                </a:rPr>
                <a:t> của cỏ thạch xương bồ.</a:t>
              </a:r>
            </a:p>
          </p:txBody>
        </p:sp>
      </p:grpSp>
      <p:pic>
        <p:nvPicPr>
          <p:cNvPr id="15" name="Picture 5">
            <a:extLst>
              <a:ext uri="{FF2B5EF4-FFF2-40B4-BE49-F238E27FC236}">
                <a16:creationId xmlns:a16="http://schemas.microsoft.com/office/drawing/2014/main" id="{152D0494-7F7D-424C-91FF-278B5EEC9E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459108" y="3695645"/>
            <a:ext cx="2551451" cy="46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8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ounded Rectangle 28">
            <a:extLst>
              <a:ext uri="{FF2B5EF4-FFF2-40B4-BE49-F238E27FC236}">
                <a16:creationId xmlns:a16="http://schemas.microsoft.com/office/drawing/2014/main" id="{2F190F6B-7EF9-4B2A-BCF4-BABB63E8B0B6}"/>
              </a:ext>
            </a:extLst>
          </p:cNvPr>
          <p:cNvSpPr/>
          <p:nvPr/>
        </p:nvSpPr>
        <p:spPr>
          <a:xfrm>
            <a:off x="8033791" y="1023251"/>
            <a:ext cx="3327959" cy="609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Đọc hiểu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D8735B-4269-4B88-B042-369D7622F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5600" y="2266650"/>
            <a:ext cx="5261593" cy="397066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2E98131-4B01-4ED5-B4E1-E42C6EDC6AFA}"/>
              </a:ext>
            </a:extLst>
          </p:cNvPr>
          <p:cNvGrpSpPr/>
          <p:nvPr/>
        </p:nvGrpSpPr>
        <p:grpSpPr>
          <a:xfrm>
            <a:off x="6023302" y="2150741"/>
            <a:ext cx="5357497" cy="1278259"/>
            <a:chOff x="9382673" y="2441282"/>
            <a:chExt cx="8036245" cy="191738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7E86744-8C03-42AC-9CE3-DBF5965D6F5B}"/>
                </a:ext>
              </a:extLst>
            </p:cNvPr>
            <p:cNvSpPr/>
            <p:nvPr/>
          </p:nvSpPr>
          <p:spPr>
            <a:xfrm>
              <a:off x="10503985" y="2687231"/>
              <a:ext cx="5848718" cy="14254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000" b="1">
                  <a:latin typeface="UTM Avo" panose="02040603050506020204" pitchFamily="18" charset="0"/>
                  <a:cs typeface="Arial" pitchFamily="34" charset="0"/>
                </a:rPr>
                <a:t>Câu 2. </a:t>
              </a:r>
              <a:r>
                <a:rPr lang="vi-VN" sz="2000">
                  <a:latin typeface="UTM Avo" panose="02040603050506020204" pitchFamily="18" charset="0"/>
                  <a:cs typeface="Arial" pitchFamily="34" charset="0"/>
                </a:rPr>
                <a:t>Câu mở đầu đoạn 3 gọi sông Hương là gì?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A830783-8AE5-417B-A11F-F6A4F49F6665}"/>
                </a:ext>
              </a:extLst>
            </p:cNvPr>
            <p:cNvSpPr/>
            <p:nvPr/>
          </p:nvSpPr>
          <p:spPr>
            <a:xfrm>
              <a:off x="9382673" y="2441282"/>
              <a:ext cx="8036245" cy="1917388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BB3C738-5FB1-4C95-BB8B-951BD77D7F21}"/>
              </a:ext>
            </a:extLst>
          </p:cNvPr>
          <p:cNvGrpSpPr/>
          <p:nvPr/>
        </p:nvGrpSpPr>
        <p:grpSpPr>
          <a:xfrm>
            <a:off x="6056086" y="4257544"/>
            <a:ext cx="5357497" cy="1577206"/>
            <a:chOff x="9382673" y="2441281"/>
            <a:chExt cx="8036245" cy="341993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3277055-1C09-4466-BDCF-B545E414C793}"/>
                </a:ext>
              </a:extLst>
            </p:cNvPr>
            <p:cNvSpPr/>
            <p:nvPr/>
          </p:nvSpPr>
          <p:spPr>
            <a:xfrm>
              <a:off x="9382673" y="2441281"/>
              <a:ext cx="8036245" cy="3419934"/>
            </a:xfrm>
            <a:prstGeom prst="rect">
              <a:avLst/>
            </a:prstGeom>
            <a:solidFill>
              <a:schemeClr val="bg1"/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297B96A-7614-4411-B1A8-00E34DFA7B3D}"/>
                </a:ext>
              </a:extLst>
            </p:cNvPr>
            <p:cNvSpPr/>
            <p:nvPr/>
          </p:nvSpPr>
          <p:spPr>
            <a:xfrm>
              <a:off x="9499041" y="2615146"/>
              <a:ext cx="7760257" cy="2194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000">
                  <a:latin typeface="UTM Avo" panose="02040603050506020204" pitchFamily="18" charset="0"/>
                  <a:cs typeface="Arial" pitchFamily="34" charset="0"/>
                </a:rPr>
                <a:t>Sông Hương là “một bức tranh phong cảnh khổ dài mà mỗi đoạn, mỗi khúc đều có vẻ đẹp riêng của nó”.</a:t>
              </a:r>
            </a:p>
          </p:txBody>
        </p:sp>
      </p:grpSp>
      <p:pic>
        <p:nvPicPr>
          <p:cNvPr id="15" name="Picture 5">
            <a:extLst>
              <a:ext uri="{FF2B5EF4-FFF2-40B4-BE49-F238E27FC236}">
                <a16:creationId xmlns:a16="http://schemas.microsoft.com/office/drawing/2014/main" id="{152D0494-7F7D-424C-91FF-278B5EEC9E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459108" y="3695645"/>
            <a:ext cx="2551451" cy="46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6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05F7B0C-65D8-4338-8457-072CADBD101D}"/>
              </a:ext>
            </a:extLst>
          </p:cNvPr>
          <p:cNvGrpSpPr/>
          <p:nvPr/>
        </p:nvGrpSpPr>
        <p:grpSpPr>
          <a:xfrm>
            <a:off x="2997313" y="1682430"/>
            <a:ext cx="6409191" cy="1624592"/>
            <a:chOff x="8915401" y="2441282"/>
            <a:chExt cx="8503518" cy="243688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D4987A3-4249-4AB9-807C-500F85FC5EC0}"/>
                </a:ext>
              </a:extLst>
            </p:cNvPr>
            <p:cNvSpPr/>
            <p:nvPr/>
          </p:nvSpPr>
          <p:spPr>
            <a:xfrm>
              <a:off x="8915403" y="2615145"/>
              <a:ext cx="8343899" cy="2263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133" b="1">
                  <a:latin typeface="UTM Avo" panose="02040603050506020204" pitchFamily="18" charset="0"/>
                  <a:cs typeface="Arial" pitchFamily="34" charset="0"/>
                </a:rPr>
                <a:t>Câu 3. </a:t>
              </a:r>
              <a:r>
                <a:rPr lang="vi-VN" sz="2133">
                  <a:latin typeface="UTM Avo" panose="02040603050506020204" pitchFamily="18" charset="0"/>
                  <a:cs typeface="Arial" pitchFamily="34" charset="0"/>
                </a:rPr>
                <a:t>Tìm những hình ảnh minh họa cho nhận xét nói trên về vẻ đẹp của sông Hương.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6EC94A4-44C4-4F15-809B-B8E4E640CF1B}"/>
                </a:ext>
              </a:extLst>
            </p:cNvPr>
            <p:cNvSpPr/>
            <p:nvPr/>
          </p:nvSpPr>
          <p:spPr>
            <a:xfrm>
              <a:off x="8915401" y="2441282"/>
              <a:ext cx="8503518" cy="1917388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2B9BB84-86BC-4A00-A2B1-CE92DE811AB4}"/>
              </a:ext>
            </a:extLst>
          </p:cNvPr>
          <p:cNvGrpSpPr/>
          <p:nvPr/>
        </p:nvGrpSpPr>
        <p:grpSpPr>
          <a:xfrm>
            <a:off x="3867185" y="3751209"/>
            <a:ext cx="3990630" cy="2620653"/>
            <a:chOff x="9382673" y="2615145"/>
            <a:chExt cx="5584701" cy="257473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2A19543-AD44-48C0-A843-8714294114D6}"/>
                </a:ext>
              </a:extLst>
            </p:cNvPr>
            <p:cNvSpPr/>
            <p:nvPr/>
          </p:nvSpPr>
          <p:spPr>
            <a:xfrm>
              <a:off x="9499040" y="2615146"/>
              <a:ext cx="5468334" cy="24497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133">
                  <a:latin typeface="UTM Avo" panose="02040603050506020204" pitchFamily="18" charset="0"/>
                  <a:cs typeface="Arial" pitchFamily="34" charset="0"/>
                </a:rPr>
                <a:t>+ Mùa hè, phượng vĩ đỏ rực hai bên bờ, dòng sông thay chiếc áo xanh hằng ngày thành dải lụa đào ửng hồng cả phố phường.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4537D3-688D-469C-92E5-6B3450D0842B}"/>
                </a:ext>
              </a:extLst>
            </p:cNvPr>
            <p:cNvSpPr/>
            <p:nvPr/>
          </p:nvSpPr>
          <p:spPr>
            <a:xfrm>
              <a:off x="9382673" y="2615145"/>
              <a:ext cx="5584701" cy="2574737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latin typeface="UTM Avo" panose="02040603050506020204" pitchFamily="18" charset="0"/>
              </a:endParaRPr>
            </a:p>
          </p:txBody>
        </p:sp>
      </p:grpSp>
      <p:pic>
        <p:nvPicPr>
          <p:cNvPr id="17" name="Picture 5">
            <a:extLst>
              <a:ext uri="{FF2B5EF4-FFF2-40B4-BE49-F238E27FC236}">
                <a16:creationId xmlns:a16="http://schemas.microsoft.com/office/drawing/2014/main" id="{CD22A739-409D-4AF0-B155-682A082ACD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145854" y="3180407"/>
            <a:ext cx="2700361" cy="46114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5E6B7088-F180-4508-8B63-F5AE0BBD6EFE}"/>
              </a:ext>
            </a:extLst>
          </p:cNvPr>
          <p:cNvGrpSpPr/>
          <p:nvPr/>
        </p:nvGrpSpPr>
        <p:grpSpPr>
          <a:xfrm>
            <a:off x="458240" y="3751194"/>
            <a:ext cx="3244885" cy="2620653"/>
            <a:chOff x="9382673" y="2615145"/>
            <a:chExt cx="5584701" cy="325636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B04E03B-1D7B-4B08-9422-7099BC79950F}"/>
                </a:ext>
              </a:extLst>
            </p:cNvPr>
            <p:cNvSpPr/>
            <p:nvPr/>
          </p:nvSpPr>
          <p:spPr>
            <a:xfrm>
              <a:off x="9499042" y="2615146"/>
              <a:ext cx="5468332" cy="30873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133">
                  <a:latin typeface="UTM Avo" panose="02040603050506020204" pitchFamily="18" charset="0"/>
                  <a:cs typeface="Arial" pitchFamily="34" charset="0"/>
                </a:rPr>
                <a:t>+ Bầu trời, mặt nước, bãi ngô, thảm cỏ mang màu xanh với sắc độ đậm nhạt khác nhau…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04EB8A9-F5CA-4B84-93B9-A794764FCE0E}"/>
                </a:ext>
              </a:extLst>
            </p:cNvPr>
            <p:cNvSpPr/>
            <p:nvPr/>
          </p:nvSpPr>
          <p:spPr>
            <a:xfrm>
              <a:off x="9382673" y="2615145"/>
              <a:ext cx="5584701" cy="3256369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latin typeface="UTM Avo" panose="02040603050506020204" pitchFamily="18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92D2250-2066-493D-B9D9-8570DB3EE67C}"/>
              </a:ext>
            </a:extLst>
          </p:cNvPr>
          <p:cNvGrpSpPr/>
          <p:nvPr/>
        </p:nvGrpSpPr>
        <p:grpSpPr>
          <a:xfrm>
            <a:off x="8012295" y="3780618"/>
            <a:ext cx="3425859" cy="2072076"/>
            <a:chOff x="9382673" y="2615145"/>
            <a:chExt cx="5584701" cy="2574737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E89F319-7038-4B61-BAE8-696F7C84C7A8}"/>
                </a:ext>
              </a:extLst>
            </p:cNvPr>
            <p:cNvSpPr/>
            <p:nvPr/>
          </p:nvSpPr>
          <p:spPr>
            <a:xfrm>
              <a:off x="9499040" y="2615146"/>
              <a:ext cx="5468334" cy="24754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133">
                  <a:latin typeface="UTM Avo" panose="02040603050506020204" pitchFamily="18" charset="0"/>
                  <a:cs typeface="Arial" pitchFamily="34" charset="0"/>
                </a:rPr>
                <a:t>+ Những đêm trăng sáng, dòng sông là một đường trăng lung linh dát vàng.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BC73010-7CC6-46A4-895E-71DF116C2276}"/>
                </a:ext>
              </a:extLst>
            </p:cNvPr>
            <p:cNvSpPr/>
            <p:nvPr/>
          </p:nvSpPr>
          <p:spPr>
            <a:xfrm>
              <a:off x="9382673" y="2615145"/>
              <a:ext cx="5584701" cy="2574737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latin typeface="UTM Avo" panose="02040603050506020204" pitchFamily="18" charset="0"/>
              </a:endParaRPr>
            </a:p>
          </p:txBody>
        </p:sp>
      </p:grpSp>
      <p:pic>
        <p:nvPicPr>
          <p:cNvPr id="24" name="Picture 5">
            <a:extLst>
              <a:ext uri="{FF2B5EF4-FFF2-40B4-BE49-F238E27FC236}">
                <a16:creationId xmlns:a16="http://schemas.microsoft.com/office/drawing/2014/main" id="{4ED8BAF8-2A41-47CD-A7F4-484925EF93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201908" y="3174301"/>
            <a:ext cx="2834506" cy="461149"/>
          </a:xfrm>
          <a:prstGeom prst="rect">
            <a:avLst/>
          </a:prstGeom>
        </p:spPr>
      </p:pic>
      <p:pic>
        <p:nvPicPr>
          <p:cNvPr id="25" name="Picture 14">
            <a:extLst>
              <a:ext uri="{FF2B5EF4-FFF2-40B4-BE49-F238E27FC236}">
                <a16:creationId xmlns:a16="http://schemas.microsoft.com/office/drawing/2014/main" id="{7821A3CF-8732-4FD1-99D6-3BD8487EB6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68754" y="1842198"/>
            <a:ext cx="1722046" cy="154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98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ounded Rectangle 28">
            <a:extLst>
              <a:ext uri="{FF2B5EF4-FFF2-40B4-BE49-F238E27FC236}">
                <a16:creationId xmlns:a16="http://schemas.microsoft.com/office/drawing/2014/main" id="{2F190F6B-7EF9-4B2A-BCF4-BABB63E8B0B6}"/>
              </a:ext>
            </a:extLst>
          </p:cNvPr>
          <p:cNvSpPr/>
          <p:nvPr/>
        </p:nvSpPr>
        <p:spPr>
          <a:xfrm>
            <a:off x="8033791" y="1023251"/>
            <a:ext cx="3327959" cy="609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Đọc hiểu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D8735B-4269-4B88-B042-369D7622F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5600" y="2266650"/>
            <a:ext cx="5261593" cy="397066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2E98131-4B01-4ED5-B4E1-E42C6EDC6AFA}"/>
              </a:ext>
            </a:extLst>
          </p:cNvPr>
          <p:cNvGrpSpPr/>
          <p:nvPr/>
        </p:nvGrpSpPr>
        <p:grpSpPr>
          <a:xfrm>
            <a:off x="6004253" y="1979679"/>
            <a:ext cx="5357497" cy="1449321"/>
            <a:chOff x="9382673" y="2441282"/>
            <a:chExt cx="8036245" cy="191738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7E86744-8C03-42AC-9CE3-DBF5965D6F5B}"/>
                </a:ext>
              </a:extLst>
            </p:cNvPr>
            <p:cNvSpPr/>
            <p:nvPr/>
          </p:nvSpPr>
          <p:spPr>
            <a:xfrm>
              <a:off x="9491720" y="2609712"/>
              <a:ext cx="7543800" cy="15805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b="1">
                  <a:latin typeface="UTM Avo" panose="02040603050506020204" pitchFamily="18" charset="0"/>
                  <a:cs typeface="Arial" pitchFamily="34" charset="0"/>
                </a:rPr>
                <a:t>Câu 4. </a:t>
              </a:r>
              <a:r>
                <a:rPr lang="vi-VN">
                  <a:latin typeface="UTM Avo" panose="02040603050506020204" pitchFamily="18" charset="0"/>
                  <a:cs typeface="Arial" pitchFamily="34" charset="0"/>
                </a:rPr>
                <a:t>Những từ ngữ nào trong đoạn cuối thể hiện sự thay đổi mà Sông Hương tạo ra cho phố phường xung quanh?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A830783-8AE5-417B-A11F-F6A4F49F6665}"/>
                </a:ext>
              </a:extLst>
            </p:cNvPr>
            <p:cNvSpPr/>
            <p:nvPr/>
          </p:nvSpPr>
          <p:spPr>
            <a:xfrm>
              <a:off x="9382673" y="2441282"/>
              <a:ext cx="8036245" cy="1917388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BB3C738-5FB1-4C95-BB8B-951BD77D7F21}"/>
              </a:ext>
            </a:extLst>
          </p:cNvPr>
          <p:cNvGrpSpPr/>
          <p:nvPr/>
        </p:nvGrpSpPr>
        <p:grpSpPr>
          <a:xfrm>
            <a:off x="6056086" y="4257544"/>
            <a:ext cx="5357497" cy="1979768"/>
            <a:chOff x="9382673" y="2441281"/>
            <a:chExt cx="8036245" cy="429282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3277055-1C09-4466-BDCF-B545E414C793}"/>
                </a:ext>
              </a:extLst>
            </p:cNvPr>
            <p:cNvSpPr/>
            <p:nvPr/>
          </p:nvSpPr>
          <p:spPr>
            <a:xfrm>
              <a:off x="9382673" y="2441281"/>
              <a:ext cx="8036245" cy="4292829"/>
            </a:xfrm>
            <a:prstGeom prst="rect">
              <a:avLst/>
            </a:prstGeom>
            <a:solidFill>
              <a:schemeClr val="bg1"/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297B96A-7614-4411-B1A8-00E34DFA7B3D}"/>
                </a:ext>
              </a:extLst>
            </p:cNvPr>
            <p:cNvSpPr/>
            <p:nvPr/>
          </p:nvSpPr>
          <p:spPr>
            <a:xfrm>
              <a:off x="9499041" y="2615146"/>
              <a:ext cx="7760257" cy="40627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000">
                  <a:latin typeface="UTM Avo" panose="02040603050506020204" pitchFamily="18" charset="0"/>
                  <a:cs typeface="Arial" pitchFamily="34" charset="0"/>
                </a:rPr>
                <a:t>Sông Hương “làm cho không khí thành phố trở nên trong lành, làm tan biến những tiếng ồn ào của chợ búa, tạo cho thành phố một vẻ êm đềm”.</a:t>
              </a:r>
            </a:p>
          </p:txBody>
        </p:sp>
      </p:grpSp>
      <p:pic>
        <p:nvPicPr>
          <p:cNvPr id="15" name="Picture 5">
            <a:extLst>
              <a:ext uri="{FF2B5EF4-FFF2-40B4-BE49-F238E27FC236}">
                <a16:creationId xmlns:a16="http://schemas.microsoft.com/office/drawing/2014/main" id="{152D0494-7F7D-424C-91FF-278B5EEC9E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459108" y="3695645"/>
            <a:ext cx="2551451" cy="46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5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9">
            <a:extLst>
              <a:ext uri="{FF2B5EF4-FFF2-40B4-BE49-F238E27FC236}">
                <a16:creationId xmlns:a16="http://schemas.microsoft.com/office/drawing/2014/main" id="{09544DE6-F6B6-4A30-B80F-CE7FC5D2440C}"/>
              </a:ext>
            </a:extLst>
          </p:cNvPr>
          <p:cNvSpPr/>
          <p:nvPr/>
        </p:nvSpPr>
        <p:spPr>
          <a:xfrm>
            <a:off x="4883420" y="1568069"/>
            <a:ext cx="6473733" cy="473748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C62466F-F21E-4C61-953A-4EAAD6A7326B}"/>
              </a:ext>
            </a:extLst>
          </p:cNvPr>
          <p:cNvGrpSpPr/>
          <p:nvPr/>
        </p:nvGrpSpPr>
        <p:grpSpPr>
          <a:xfrm>
            <a:off x="554484" y="1796669"/>
            <a:ext cx="3886080" cy="3847864"/>
            <a:chOff x="0" y="1645065"/>
            <a:chExt cx="7962299" cy="7883996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E3A02CF-1281-4323-9548-3930CE700E87}"/>
                </a:ext>
              </a:extLst>
            </p:cNvPr>
            <p:cNvGrpSpPr/>
            <p:nvPr/>
          </p:nvGrpSpPr>
          <p:grpSpPr>
            <a:xfrm>
              <a:off x="0" y="1645065"/>
              <a:ext cx="7962299" cy="6996870"/>
              <a:chOff x="0" y="1645065"/>
              <a:chExt cx="7962299" cy="6996870"/>
            </a:xfrm>
          </p:grpSpPr>
          <p:pic>
            <p:nvPicPr>
              <p:cNvPr id="20" name="Picture 5">
                <a:extLst>
                  <a:ext uri="{FF2B5EF4-FFF2-40B4-BE49-F238E27FC236}">
                    <a16:creationId xmlns:a16="http://schemas.microsoft.com/office/drawing/2014/main" id="{0A8E640D-1762-4A33-AE89-16BF7B1005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>
                <a:off x="0" y="1645065"/>
                <a:ext cx="7962299" cy="6996870"/>
              </a:xfrm>
              <a:prstGeom prst="rect">
                <a:avLst/>
              </a:prstGeom>
            </p:spPr>
          </p:pic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7C6F985C-66EA-4E3C-BD18-FB74EFBF1049}"/>
                  </a:ext>
                </a:extLst>
              </p:cNvPr>
              <p:cNvSpPr/>
              <p:nvPr/>
            </p:nvSpPr>
            <p:spPr>
              <a:xfrm>
                <a:off x="907380" y="2032907"/>
                <a:ext cx="6410825" cy="6221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ADEA98A-96B4-4B9D-9F4F-39B7B514897E}"/>
                  </a:ext>
                </a:extLst>
              </p:cNvPr>
              <p:cNvSpPr/>
              <p:nvPr/>
            </p:nvSpPr>
            <p:spPr>
              <a:xfrm>
                <a:off x="1508552" y="3077149"/>
                <a:ext cx="5264625" cy="28930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vi-VN" sz="2000">
                    <a:latin typeface="UTM Avo" panose="02040603050506020204" pitchFamily="18" charset="0"/>
                    <a:cs typeface="Arial" pitchFamily="34" charset="0"/>
                  </a:rPr>
                  <a:t>Theo em, nội dung và ý nghĩa bài học này là gì?</a:t>
                </a:r>
              </a:p>
            </p:txBody>
          </p:sp>
        </p:grpSp>
        <p:pic>
          <p:nvPicPr>
            <p:cNvPr id="19" name="Picture 9">
              <a:extLst>
                <a:ext uri="{FF2B5EF4-FFF2-40B4-BE49-F238E27FC236}">
                  <a16:creationId xmlns:a16="http://schemas.microsoft.com/office/drawing/2014/main" id="{8C8F7B82-657C-4BFF-BC43-5ED83D70D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136889" y="6362369"/>
              <a:ext cx="3639878" cy="3166692"/>
            </a:xfrm>
            <a:prstGeom prst="rect">
              <a:avLst/>
            </a:prstGeom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2CB75593-F14C-4072-98A4-B004E62B8EAB}"/>
              </a:ext>
            </a:extLst>
          </p:cNvPr>
          <p:cNvSpPr/>
          <p:nvPr/>
        </p:nvSpPr>
        <p:spPr>
          <a:xfrm>
            <a:off x="5161187" y="1783588"/>
            <a:ext cx="5918199" cy="2462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100" b="1">
                <a:latin typeface="UTM Avo" panose="02040603050506020204" pitchFamily="18" charset="0"/>
                <a:cs typeface="Arial" pitchFamily="34" charset="0"/>
              </a:rPr>
              <a:t>Ý nghĩa bài học</a:t>
            </a:r>
            <a:r>
              <a:rPr lang="en-US" sz="2100">
                <a:latin typeface="UTM Avo" panose="02040603050506020204" pitchFamily="18" charset="0"/>
                <a:cs typeface="Arial" pitchFamily="34" charset="0"/>
              </a:rPr>
              <a:t>: </a:t>
            </a:r>
            <a:r>
              <a:rPr lang="vi-VN" sz="2100">
                <a:latin typeface="UTM Avo" panose="02040603050506020204" pitchFamily="18" charset="0"/>
                <a:cs typeface="Arial" pitchFamily="34" charset="0"/>
              </a:rPr>
              <a:t>Ca ngợi vẻ đẹp thơ mộng, thanh bình của sông Hương, một đặc ân của thiên nhiên dành cho Huế; thể hiện tình yêu của tác giả đối với non sông, đất nước Việt Nam.</a:t>
            </a:r>
            <a:endParaRPr lang="en-US" sz="210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95228C7-39F0-4EEB-9672-98A37A10ED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621" y="4218670"/>
            <a:ext cx="2957295" cy="20868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8010E1D-1EE6-4D54-BCD2-C8DC939589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96" y="4218670"/>
            <a:ext cx="3169145" cy="20868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87828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42D49E4-579F-490A-91D7-D55C5BB96A23}"/>
              </a:ext>
            </a:extLst>
          </p:cNvPr>
          <p:cNvGrpSpPr/>
          <p:nvPr/>
        </p:nvGrpSpPr>
        <p:grpSpPr>
          <a:xfrm>
            <a:off x="10319658" y="772054"/>
            <a:ext cx="1762416" cy="1966054"/>
            <a:chOff x="930253" y="1573544"/>
            <a:chExt cx="1279160" cy="1356548"/>
          </a:xfrm>
        </p:grpSpPr>
        <p:pic>
          <p:nvPicPr>
            <p:cNvPr id="9" name="Picture 8">
              <a:hlinkClick r:id="rId3"/>
              <a:extLst>
                <a:ext uri="{FF2B5EF4-FFF2-40B4-BE49-F238E27FC236}">
                  <a16:creationId xmlns:a16="http://schemas.microsoft.com/office/drawing/2014/main" id="{57C78E21-E276-46D6-AE67-B7DF101F1F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73544"/>
              <a:ext cx="1010579" cy="91700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C7BCF0F-4CAA-4142-8567-BAB6D6DC4FA0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03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394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E642EE3-C31F-41FA-9276-FA41F90C1401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1</a:t>
            </a:r>
            <a:endParaRPr lang="en-US" sz="2400" b="1">
              <a:solidFill>
                <a:schemeClr val="bg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F5EEFB-C58A-4A95-8D5D-ADFC90644180}"/>
              </a:ext>
            </a:extLst>
          </p:cNvPr>
          <p:cNvSpPr/>
          <p:nvPr/>
        </p:nvSpPr>
        <p:spPr>
          <a:xfrm>
            <a:off x="1599700" y="1671935"/>
            <a:ext cx="701345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200" b="1">
                <a:latin typeface="UTM Avo" panose="02040603050506020204" pitchFamily="18" charset="0"/>
                <a:cs typeface="Arial" pitchFamily="34" charset="0"/>
              </a:rPr>
              <a:t>Nhận biết những sự vật được so sánh với nhau </a:t>
            </a:r>
            <a:endParaRPr lang="en-US" sz="2200">
              <a:latin typeface="UTM Avo" panose="0204060305050602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120A0-80B1-4D78-A222-5CCB709739AE}"/>
              </a:ext>
            </a:extLst>
          </p:cNvPr>
          <p:cNvSpPr/>
          <p:nvPr/>
        </p:nvSpPr>
        <p:spPr>
          <a:xfrm>
            <a:off x="679115" y="2102822"/>
            <a:ext cx="10383331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Trong các câu dưới đây, sông Hương được so sánh với những gì?</a:t>
            </a:r>
          </a:p>
          <a:p>
            <a:pPr>
              <a:lnSpc>
                <a:spcPct val="150000"/>
              </a:lnSpc>
            </a:pP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a) Sông Hương là một bức tranh phong cảnh nhiều màu sắc.</a:t>
            </a:r>
          </a:p>
          <a:p>
            <a:pPr>
              <a:lnSpc>
                <a:spcPct val="150000"/>
              </a:lnSpc>
            </a:pP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b) Vào mùa hè, Hương Giang như một dải lụa đào.</a:t>
            </a:r>
          </a:p>
          <a:p>
            <a:pPr>
              <a:lnSpc>
                <a:spcPct val="150000"/>
              </a:lnSpc>
            </a:pP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c) Những đêm trăng sáng, dòng sông là một đường trăng dát vàng.</a:t>
            </a: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9D7B8AEA-AA72-4243-ACE8-D686B8EBB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982635" y="4332663"/>
            <a:ext cx="2767420" cy="2407542"/>
          </a:xfrm>
          <a:prstGeom prst="rect">
            <a:avLst/>
          </a:prstGeom>
        </p:spPr>
      </p:pic>
      <p:pic>
        <p:nvPicPr>
          <p:cNvPr id="19" name="Picture 16">
            <a:extLst>
              <a:ext uri="{FF2B5EF4-FFF2-40B4-BE49-F238E27FC236}">
                <a16:creationId xmlns:a16="http://schemas.microsoft.com/office/drawing/2014/main" id="{9EC0084A-CC73-4DD0-A62C-7AB43CBFADE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220" b="9340"/>
          <a:stretch>
            <a:fillRect/>
          </a:stretch>
        </p:blipFill>
        <p:spPr>
          <a:xfrm>
            <a:off x="233184" y="5205159"/>
            <a:ext cx="1750552" cy="1652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67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>
            <a:extLst>
              <a:ext uri="{FF2B5EF4-FFF2-40B4-BE49-F238E27FC236}">
                <a16:creationId xmlns:a16="http://schemas.microsoft.com/office/drawing/2014/main" id="{9B909956-AFC3-493B-88DB-DF426A9799F8}"/>
              </a:ext>
            </a:extLst>
          </p:cNvPr>
          <p:cNvGrpSpPr/>
          <p:nvPr/>
        </p:nvGrpSpPr>
        <p:grpSpPr>
          <a:xfrm>
            <a:off x="552721" y="4822186"/>
            <a:ext cx="3657601" cy="1625600"/>
            <a:chOff x="0" y="88901"/>
            <a:chExt cx="4751019" cy="2887975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E9AA5E9F-BAFB-4A78-97F8-E955949743CF}"/>
                </a:ext>
              </a:extLst>
            </p:cNvPr>
            <p:cNvSpPr/>
            <p:nvPr/>
          </p:nvSpPr>
          <p:spPr>
            <a:xfrm>
              <a:off x="0" y="88901"/>
              <a:ext cx="4751019" cy="2887975"/>
            </a:xfrm>
            <a:custGeom>
              <a:avLst/>
              <a:gdLst/>
              <a:ahLst/>
              <a:cxnLst/>
              <a:rect l="l" t="t" r="r" b="b"/>
              <a:pathLst>
                <a:path w="4751019" h="2887975">
                  <a:moveTo>
                    <a:pt x="4626559" y="2887975"/>
                  </a:moveTo>
                  <a:lnTo>
                    <a:pt x="124460" y="2887975"/>
                  </a:lnTo>
                  <a:cubicBezTo>
                    <a:pt x="55880" y="2887975"/>
                    <a:pt x="0" y="2832095"/>
                    <a:pt x="0" y="276351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626559" y="0"/>
                  </a:lnTo>
                  <a:cubicBezTo>
                    <a:pt x="4695139" y="0"/>
                    <a:pt x="4751019" y="55880"/>
                    <a:pt x="4751019" y="124460"/>
                  </a:cubicBezTo>
                  <a:lnTo>
                    <a:pt x="4751019" y="2763515"/>
                  </a:lnTo>
                  <a:cubicBezTo>
                    <a:pt x="4751019" y="2832095"/>
                    <a:pt x="4695139" y="2887975"/>
                    <a:pt x="4626559" y="2887975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800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619749AB-9DE2-4C5B-AA70-35D7C0FCF9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45" y="1607837"/>
            <a:ext cx="3062953" cy="2036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Group 4">
            <a:extLst>
              <a:ext uri="{FF2B5EF4-FFF2-40B4-BE49-F238E27FC236}">
                <a16:creationId xmlns:a16="http://schemas.microsoft.com/office/drawing/2014/main" id="{20FAA3CE-066B-47C1-B117-65538A60B35F}"/>
              </a:ext>
            </a:extLst>
          </p:cNvPr>
          <p:cNvGrpSpPr/>
          <p:nvPr/>
        </p:nvGrpSpPr>
        <p:grpSpPr>
          <a:xfrm>
            <a:off x="4312105" y="4822186"/>
            <a:ext cx="3505200" cy="1625600"/>
            <a:chOff x="0" y="0"/>
            <a:chExt cx="4751019" cy="2887975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7F8DAA13-EFD3-4391-B504-68E982F8C572}"/>
                </a:ext>
              </a:extLst>
            </p:cNvPr>
            <p:cNvSpPr/>
            <p:nvPr/>
          </p:nvSpPr>
          <p:spPr>
            <a:xfrm>
              <a:off x="0" y="0"/>
              <a:ext cx="4751019" cy="2887975"/>
            </a:xfrm>
            <a:custGeom>
              <a:avLst/>
              <a:gdLst/>
              <a:ahLst/>
              <a:cxnLst/>
              <a:rect l="l" t="t" r="r" b="b"/>
              <a:pathLst>
                <a:path w="4751019" h="2887975">
                  <a:moveTo>
                    <a:pt x="4626559" y="2887975"/>
                  </a:moveTo>
                  <a:lnTo>
                    <a:pt x="124460" y="2887975"/>
                  </a:lnTo>
                  <a:cubicBezTo>
                    <a:pt x="55880" y="2887975"/>
                    <a:pt x="0" y="2832095"/>
                    <a:pt x="0" y="276351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626559" y="0"/>
                  </a:lnTo>
                  <a:cubicBezTo>
                    <a:pt x="4695139" y="0"/>
                    <a:pt x="4751019" y="55880"/>
                    <a:pt x="4751019" y="124460"/>
                  </a:cubicBezTo>
                  <a:lnTo>
                    <a:pt x="4751019" y="2763515"/>
                  </a:lnTo>
                  <a:cubicBezTo>
                    <a:pt x="4751019" y="2832095"/>
                    <a:pt x="4695139" y="2887975"/>
                    <a:pt x="4626559" y="2887975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800"/>
            </a:p>
          </p:txBody>
        </p:sp>
      </p:grpSp>
      <p:grpSp>
        <p:nvGrpSpPr>
          <p:cNvPr id="16" name="Group 6">
            <a:extLst>
              <a:ext uri="{FF2B5EF4-FFF2-40B4-BE49-F238E27FC236}">
                <a16:creationId xmlns:a16="http://schemas.microsoft.com/office/drawing/2014/main" id="{C2BA9001-596B-4871-813E-D38405C82416}"/>
              </a:ext>
            </a:extLst>
          </p:cNvPr>
          <p:cNvGrpSpPr/>
          <p:nvPr/>
        </p:nvGrpSpPr>
        <p:grpSpPr>
          <a:xfrm>
            <a:off x="4343399" y="3827923"/>
            <a:ext cx="3505201" cy="898442"/>
            <a:chOff x="0" y="1"/>
            <a:chExt cx="6439524" cy="806357"/>
          </a:xfrm>
        </p:grpSpPr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9E888552-F0C9-4AF8-814F-E68CAC3F2B15}"/>
                </a:ext>
              </a:extLst>
            </p:cNvPr>
            <p:cNvSpPr/>
            <p:nvPr/>
          </p:nvSpPr>
          <p:spPr>
            <a:xfrm>
              <a:off x="0" y="1"/>
              <a:ext cx="6439524" cy="806357"/>
            </a:xfrm>
            <a:custGeom>
              <a:avLst/>
              <a:gdLst/>
              <a:ahLst/>
              <a:cxnLst/>
              <a:rect l="l" t="t" r="r" b="b"/>
              <a:pathLst>
                <a:path w="6439524" h="1003787">
                  <a:moveTo>
                    <a:pt x="6315064" y="1003787"/>
                  </a:moveTo>
                  <a:lnTo>
                    <a:pt x="124460" y="1003787"/>
                  </a:lnTo>
                  <a:cubicBezTo>
                    <a:pt x="55880" y="1003787"/>
                    <a:pt x="0" y="947907"/>
                    <a:pt x="0" y="8793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315064" y="0"/>
                  </a:lnTo>
                  <a:cubicBezTo>
                    <a:pt x="6383644" y="0"/>
                    <a:pt x="6439524" y="55880"/>
                    <a:pt x="6439524" y="124460"/>
                  </a:cubicBezTo>
                  <a:lnTo>
                    <a:pt x="6439524" y="879327"/>
                  </a:lnTo>
                  <a:cubicBezTo>
                    <a:pt x="6439524" y="947907"/>
                    <a:pt x="6383644" y="1003787"/>
                    <a:pt x="6315064" y="1003787"/>
                  </a:cubicBezTo>
                  <a:close/>
                </a:path>
              </a:pathLst>
            </a:custGeom>
            <a:solidFill>
              <a:srgbClr val="FFCC00"/>
            </a:solidFill>
          </p:spPr>
          <p:txBody>
            <a:bodyPr/>
            <a:lstStyle/>
            <a:p>
              <a:endParaRPr lang="en-US" sz="800"/>
            </a:p>
          </p:txBody>
        </p:sp>
      </p:grpSp>
      <p:grpSp>
        <p:nvGrpSpPr>
          <p:cNvPr id="18" name="Group 4">
            <a:extLst>
              <a:ext uri="{FF2B5EF4-FFF2-40B4-BE49-F238E27FC236}">
                <a16:creationId xmlns:a16="http://schemas.microsoft.com/office/drawing/2014/main" id="{6C300457-7ACE-4A49-B0A1-F06D2BA5BDF9}"/>
              </a:ext>
            </a:extLst>
          </p:cNvPr>
          <p:cNvGrpSpPr/>
          <p:nvPr/>
        </p:nvGrpSpPr>
        <p:grpSpPr>
          <a:xfrm>
            <a:off x="7981496" y="4830206"/>
            <a:ext cx="3915882" cy="1625600"/>
            <a:chOff x="0" y="0"/>
            <a:chExt cx="4751019" cy="2887975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57D04C2E-57E7-456F-9D3F-D1DFA55E12B9}"/>
                </a:ext>
              </a:extLst>
            </p:cNvPr>
            <p:cNvSpPr/>
            <p:nvPr/>
          </p:nvSpPr>
          <p:spPr>
            <a:xfrm>
              <a:off x="0" y="0"/>
              <a:ext cx="4751019" cy="2887975"/>
            </a:xfrm>
            <a:custGeom>
              <a:avLst/>
              <a:gdLst/>
              <a:ahLst/>
              <a:cxnLst/>
              <a:rect l="l" t="t" r="r" b="b"/>
              <a:pathLst>
                <a:path w="4751019" h="2887975">
                  <a:moveTo>
                    <a:pt x="4626559" y="2887975"/>
                  </a:moveTo>
                  <a:lnTo>
                    <a:pt x="124460" y="2887975"/>
                  </a:lnTo>
                  <a:cubicBezTo>
                    <a:pt x="55880" y="2887975"/>
                    <a:pt x="0" y="2832095"/>
                    <a:pt x="0" y="276351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626559" y="0"/>
                  </a:lnTo>
                  <a:cubicBezTo>
                    <a:pt x="4695139" y="0"/>
                    <a:pt x="4751019" y="55880"/>
                    <a:pt x="4751019" y="124460"/>
                  </a:cubicBezTo>
                  <a:lnTo>
                    <a:pt x="4751019" y="2763515"/>
                  </a:lnTo>
                  <a:cubicBezTo>
                    <a:pt x="4751019" y="2832095"/>
                    <a:pt x="4695139" y="2887975"/>
                    <a:pt x="4626559" y="2887975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800"/>
            </a:p>
          </p:txBody>
        </p:sp>
      </p:grpSp>
      <p:grpSp>
        <p:nvGrpSpPr>
          <p:cNvPr id="20" name="Group 6">
            <a:extLst>
              <a:ext uri="{FF2B5EF4-FFF2-40B4-BE49-F238E27FC236}">
                <a16:creationId xmlns:a16="http://schemas.microsoft.com/office/drawing/2014/main" id="{A42DFF7A-414B-4361-9191-CF971F9DACFF}"/>
              </a:ext>
            </a:extLst>
          </p:cNvPr>
          <p:cNvGrpSpPr/>
          <p:nvPr/>
        </p:nvGrpSpPr>
        <p:grpSpPr>
          <a:xfrm>
            <a:off x="7956385" y="3827922"/>
            <a:ext cx="3915882" cy="907017"/>
            <a:chOff x="0" y="-6177"/>
            <a:chExt cx="6439524" cy="653492"/>
          </a:xfrm>
        </p:grpSpPr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ABF86297-4CB9-40C1-9E02-BC08EFA50D40}"/>
                </a:ext>
              </a:extLst>
            </p:cNvPr>
            <p:cNvSpPr/>
            <p:nvPr/>
          </p:nvSpPr>
          <p:spPr>
            <a:xfrm>
              <a:off x="0" y="-6177"/>
              <a:ext cx="6439524" cy="653492"/>
            </a:xfrm>
            <a:custGeom>
              <a:avLst/>
              <a:gdLst/>
              <a:ahLst/>
              <a:cxnLst/>
              <a:rect l="l" t="t" r="r" b="b"/>
              <a:pathLst>
                <a:path w="6439524" h="1003787">
                  <a:moveTo>
                    <a:pt x="6315064" y="1003787"/>
                  </a:moveTo>
                  <a:lnTo>
                    <a:pt x="124460" y="1003787"/>
                  </a:lnTo>
                  <a:cubicBezTo>
                    <a:pt x="55880" y="1003787"/>
                    <a:pt x="0" y="947907"/>
                    <a:pt x="0" y="87932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315064" y="0"/>
                  </a:lnTo>
                  <a:cubicBezTo>
                    <a:pt x="6383644" y="0"/>
                    <a:pt x="6439524" y="55880"/>
                    <a:pt x="6439524" y="124460"/>
                  </a:cubicBezTo>
                  <a:lnTo>
                    <a:pt x="6439524" y="879327"/>
                  </a:lnTo>
                  <a:cubicBezTo>
                    <a:pt x="6439524" y="947907"/>
                    <a:pt x="6383644" y="1003787"/>
                    <a:pt x="6315064" y="1003787"/>
                  </a:cubicBezTo>
                  <a:close/>
                </a:path>
              </a:pathLst>
            </a:custGeom>
            <a:solidFill>
              <a:srgbClr val="FFCC00"/>
            </a:solidFill>
          </p:spPr>
          <p:txBody>
            <a:bodyPr/>
            <a:lstStyle/>
            <a:p>
              <a:endParaRPr lang="en-US" sz="800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CB74B226-A765-40B5-B8B3-3FB8F2EDE8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804" y="1667212"/>
            <a:ext cx="3125426" cy="2133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4DE37FF-B231-4F0A-98DD-BFDE9557F4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842" y="1607837"/>
            <a:ext cx="3200400" cy="2124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D287F889-8CE4-4522-9522-2E8CD1C0A88C}"/>
              </a:ext>
            </a:extLst>
          </p:cNvPr>
          <p:cNvGrpSpPr/>
          <p:nvPr/>
        </p:nvGrpSpPr>
        <p:grpSpPr>
          <a:xfrm>
            <a:off x="552721" y="3827922"/>
            <a:ext cx="3657601" cy="898443"/>
            <a:chOff x="304800" y="4098594"/>
            <a:chExt cx="5486401" cy="1678781"/>
          </a:xfrm>
        </p:grpSpPr>
        <p:grpSp>
          <p:nvGrpSpPr>
            <p:cNvPr id="25" name="Group 6">
              <a:extLst>
                <a:ext uri="{FF2B5EF4-FFF2-40B4-BE49-F238E27FC236}">
                  <a16:creationId xmlns:a16="http://schemas.microsoft.com/office/drawing/2014/main" id="{D13AFA4F-CA1B-4078-BBB1-4B7E451F95BA}"/>
                </a:ext>
              </a:extLst>
            </p:cNvPr>
            <p:cNvGrpSpPr/>
            <p:nvPr/>
          </p:nvGrpSpPr>
          <p:grpSpPr>
            <a:xfrm>
              <a:off x="304800" y="4098594"/>
              <a:ext cx="5486401" cy="1678781"/>
              <a:chOff x="0" y="1"/>
              <a:chExt cx="6439524" cy="806358"/>
            </a:xfrm>
          </p:grpSpPr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B34CDEC-F75F-4880-9E68-53A45DC7A923}"/>
                  </a:ext>
                </a:extLst>
              </p:cNvPr>
              <p:cNvSpPr/>
              <p:nvPr/>
            </p:nvSpPr>
            <p:spPr>
              <a:xfrm>
                <a:off x="0" y="1"/>
                <a:ext cx="6439524" cy="806358"/>
              </a:xfrm>
              <a:custGeom>
                <a:avLst/>
                <a:gdLst/>
                <a:ahLst/>
                <a:cxnLst/>
                <a:rect l="l" t="t" r="r" b="b"/>
                <a:pathLst>
                  <a:path w="6439524" h="1003787">
                    <a:moveTo>
                      <a:pt x="6315064" y="1003787"/>
                    </a:moveTo>
                    <a:lnTo>
                      <a:pt x="124460" y="1003787"/>
                    </a:lnTo>
                    <a:cubicBezTo>
                      <a:pt x="55880" y="1003787"/>
                      <a:pt x="0" y="947907"/>
                      <a:pt x="0" y="879327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6315064" y="0"/>
                    </a:lnTo>
                    <a:cubicBezTo>
                      <a:pt x="6383644" y="0"/>
                      <a:pt x="6439524" y="55880"/>
                      <a:pt x="6439524" y="124460"/>
                    </a:cubicBezTo>
                    <a:lnTo>
                      <a:pt x="6439524" y="879327"/>
                    </a:lnTo>
                    <a:cubicBezTo>
                      <a:pt x="6439524" y="947907"/>
                      <a:pt x="6383644" y="1003787"/>
                      <a:pt x="6315064" y="1003787"/>
                    </a:cubicBezTo>
                    <a:close/>
                  </a:path>
                </a:pathLst>
              </a:custGeom>
              <a:solidFill>
                <a:srgbClr val="FFCC00"/>
              </a:solidFill>
            </p:spPr>
            <p:txBody>
              <a:bodyPr/>
              <a:lstStyle/>
              <a:p>
                <a:endParaRPr lang="en-US" sz="600"/>
              </a:p>
            </p:txBody>
          </p:sp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9F81979-82F1-43E5-A149-BFA0E7E86592}"/>
                </a:ext>
              </a:extLst>
            </p:cNvPr>
            <p:cNvSpPr/>
            <p:nvPr/>
          </p:nvSpPr>
          <p:spPr>
            <a:xfrm>
              <a:off x="444349" y="4184136"/>
              <a:ext cx="5346852" cy="1454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vi-VN" sz="1600">
                  <a:latin typeface="UTM Avo" panose="02040603050506020204" pitchFamily="18" charset="0"/>
                  <a:cs typeface="Arial" pitchFamily="34" charset="0"/>
                </a:rPr>
                <a:t>a) Sông Hương là một bức tranh phong cảnh nhiều màu sắc.</a:t>
              </a: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EFEF67D4-516F-4CA2-B7CB-C0A5DC80C1CE}"/>
              </a:ext>
            </a:extLst>
          </p:cNvPr>
          <p:cNvSpPr/>
          <p:nvPr/>
        </p:nvSpPr>
        <p:spPr>
          <a:xfrm>
            <a:off x="4498277" y="3884375"/>
            <a:ext cx="3305690" cy="778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1600">
                <a:latin typeface="UTM Avo" panose="02040603050506020204" pitchFamily="18" charset="0"/>
                <a:cs typeface="Arial" pitchFamily="34" charset="0"/>
              </a:rPr>
              <a:t>b) Vào mùa hè, Hương Giang như một dải lụa đào.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7D7056B-0530-429C-B23D-A78828100BEF}"/>
              </a:ext>
            </a:extLst>
          </p:cNvPr>
          <p:cNvSpPr/>
          <p:nvPr/>
        </p:nvSpPr>
        <p:spPr>
          <a:xfrm>
            <a:off x="8059352" y="3881456"/>
            <a:ext cx="3871464" cy="778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1600">
                <a:latin typeface="UTM Avo" panose="02040603050506020204" pitchFamily="18" charset="0"/>
                <a:cs typeface="Arial" pitchFamily="34" charset="0"/>
              </a:rPr>
              <a:t>c) Những đêm trăng sáng, dòng sông là một đường trăng dát vàng.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343A9FB-4CEE-4DA3-8D1D-9D8FCB407D4F}"/>
              </a:ext>
            </a:extLst>
          </p:cNvPr>
          <p:cNvSpPr/>
          <p:nvPr/>
        </p:nvSpPr>
        <p:spPr>
          <a:xfrm>
            <a:off x="635967" y="4903154"/>
            <a:ext cx="3472754" cy="141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  <a:cs typeface="Arial" pitchFamily="34" charset="0"/>
              </a:rPr>
              <a:t>Sông Hương được so sánh với </a:t>
            </a:r>
            <a:r>
              <a:rPr lang="vi-VN" sz="2000" b="1">
                <a:latin typeface="UTM Avo" panose="02040603050506020204" pitchFamily="18" charset="0"/>
                <a:cs typeface="Arial" pitchFamily="34" charset="0"/>
              </a:rPr>
              <a:t>một bức tranh phong cảnh nhiều màu sắc.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E6C83CE-B190-46D9-A666-70312050D548}"/>
              </a:ext>
            </a:extLst>
          </p:cNvPr>
          <p:cNvSpPr/>
          <p:nvPr/>
        </p:nvSpPr>
        <p:spPr>
          <a:xfrm>
            <a:off x="4335399" y="4953196"/>
            <a:ext cx="3472754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  <a:cs typeface="Arial" pitchFamily="34" charset="0"/>
              </a:rPr>
              <a:t>Sông Hương được so sánh với </a:t>
            </a:r>
            <a:r>
              <a:rPr lang="vi-VN" sz="2000" b="1">
                <a:latin typeface="UTM Avo" panose="02040603050506020204" pitchFamily="18" charset="0"/>
                <a:cs typeface="Arial" pitchFamily="34" charset="0"/>
              </a:rPr>
              <a:t>một dải lụa đào.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48BA1B5-1362-49D2-A901-A946DACA2233}"/>
              </a:ext>
            </a:extLst>
          </p:cNvPr>
          <p:cNvSpPr/>
          <p:nvPr/>
        </p:nvSpPr>
        <p:spPr>
          <a:xfrm>
            <a:off x="8083278" y="4965897"/>
            <a:ext cx="3771747" cy="141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  <a:cs typeface="Arial" pitchFamily="34" charset="0"/>
              </a:rPr>
              <a:t>Sông Hương được so sánh với </a:t>
            </a:r>
            <a:r>
              <a:rPr lang="vi-VN" sz="2000" b="1">
                <a:latin typeface="UTM Avo" panose="02040603050506020204" pitchFamily="18" charset="0"/>
                <a:cs typeface="Arial" pitchFamily="34" charset="0"/>
              </a:rPr>
              <a:t>một đường trăng dát vàng.</a:t>
            </a:r>
          </a:p>
        </p:txBody>
      </p:sp>
    </p:spTree>
    <p:extLst>
      <p:ext uri="{BB962C8B-B14F-4D97-AF65-F5344CB8AC3E}">
        <p14:creationId xmlns:p14="http://schemas.microsoft.com/office/powerpoint/2010/main" val="54109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E642EE3-C31F-41FA-9276-FA41F90C1401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2</a:t>
            </a:r>
            <a:endParaRPr lang="en-US" sz="2400" b="1">
              <a:solidFill>
                <a:schemeClr val="bg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F5EEFB-C58A-4A95-8D5D-ADFC90644180}"/>
              </a:ext>
            </a:extLst>
          </p:cNvPr>
          <p:cNvSpPr/>
          <p:nvPr/>
        </p:nvSpPr>
        <p:spPr>
          <a:xfrm>
            <a:off x="1599700" y="1689864"/>
            <a:ext cx="959108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200" b="1">
                <a:latin typeface="UTM Avo" panose="02040603050506020204" pitchFamily="18" charset="0"/>
                <a:cs typeface="Arial" pitchFamily="34" charset="0"/>
              </a:rPr>
              <a:t>Chọn từ chỉ đặc điểm thích hợp để thể hiện lại hình ảnh so sánh</a:t>
            </a:r>
            <a:endParaRPr lang="en-US" sz="2200">
              <a:latin typeface="UTM Avo" panose="0204060305050602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120A0-80B1-4D78-A222-5CCB709739AE}"/>
              </a:ext>
            </a:extLst>
          </p:cNvPr>
          <p:cNvSpPr/>
          <p:nvPr/>
        </p:nvSpPr>
        <p:spPr>
          <a:xfrm>
            <a:off x="679115" y="2102822"/>
            <a:ext cx="10383331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Chọn từ chỉ đặc điểm thích hợp </a:t>
            </a:r>
            <a:r>
              <a:rPr lang="vi-VN" sz="2400">
                <a:solidFill>
                  <a:srgbClr val="C00000"/>
                </a:solidFill>
                <a:latin typeface="UTM Avo" panose="02040603050506020204" pitchFamily="18" charset="0"/>
                <a:cs typeface="Arial" pitchFamily="34" charset="0"/>
              </a:rPr>
              <a:t>(lung linh, ửng hồng, đẹp)</a:t>
            </a: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 để thể hiện lại hình ảnh so sánh ở các câu trên theo mẫu sau:</a:t>
            </a: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9D7B8AEA-AA72-4243-ACE8-D686B8EBB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982635" y="4359035"/>
            <a:ext cx="2767420" cy="2407542"/>
          </a:xfrm>
          <a:prstGeom prst="rect">
            <a:avLst/>
          </a:prstGeom>
        </p:spPr>
      </p:pic>
      <p:pic>
        <p:nvPicPr>
          <p:cNvPr id="14" name="Picture 16">
            <a:extLst>
              <a:ext uri="{FF2B5EF4-FFF2-40B4-BE49-F238E27FC236}">
                <a16:creationId xmlns:a16="http://schemas.microsoft.com/office/drawing/2014/main" id="{ADE730CC-25C0-4A5C-B4C2-46A2C5F52EC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220" b="9340"/>
          <a:stretch>
            <a:fillRect/>
          </a:stretch>
        </p:blipFill>
        <p:spPr>
          <a:xfrm>
            <a:off x="233184" y="5205159"/>
            <a:ext cx="1750552" cy="16528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579632-D9F3-4AFD-AC9E-E0F5F53D9E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121" y="3309722"/>
            <a:ext cx="8142156" cy="121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31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E642EE3-C31F-41FA-9276-FA41F90C1401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2</a:t>
            </a:r>
            <a:endParaRPr lang="en-US" sz="2400" b="1">
              <a:solidFill>
                <a:schemeClr val="bg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F5EEFB-C58A-4A95-8D5D-ADFC90644180}"/>
              </a:ext>
            </a:extLst>
          </p:cNvPr>
          <p:cNvSpPr/>
          <p:nvPr/>
        </p:nvSpPr>
        <p:spPr>
          <a:xfrm>
            <a:off x="1599700" y="1689864"/>
            <a:ext cx="959108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200" b="1">
                <a:latin typeface="UTM Avo" panose="02040603050506020204" pitchFamily="18" charset="0"/>
                <a:cs typeface="Arial" pitchFamily="34" charset="0"/>
              </a:rPr>
              <a:t>Chọn từ chỉ đặc điểm thích hợp để thể hiện lại hình ảnh so sánh</a:t>
            </a:r>
            <a:endParaRPr lang="en-US" sz="2200">
              <a:latin typeface="UTM Avo" panose="0204060305050602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120A0-80B1-4D78-A222-5CCB709739AE}"/>
              </a:ext>
            </a:extLst>
          </p:cNvPr>
          <p:cNvSpPr/>
          <p:nvPr/>
        </p:nvSpPr>
        <p:spPr>
          <a:xfrm>
            <a:off x="679115" y="2102822"/>
            <a:ext cx="10652273" cy="864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>
                <a:latin typeface="UTM Avo" panose="02040603050506020204" pitchFamily="18" charset="0"/>
                <a:cs typeface="Arial" pitchFamily="34" charset="0"/>
              </a:rPr>
              <a:t>Chọn từ chỉ đặc điểm thích hợp</a:t>
            </a:r>
            <a:r>
              <a:rPr lang="vi-VN">
                <a:solidFill>
                  <a:srgbClr val="C00000"/>
                </a:solidFill>
                <a:latin typeface="UTM Avo" panose="02040603050506020204" pitchFamily="18" charset="0"/>
                <a:cs typeface="Arial" pitchFamily="34" charset="0"/>
              </a:rPr>
              <a:t> (lung linh, ửng hồng, đẹp)</a:t>
            </a:r>
            <a:r>
              <a:rPr lang="vi-VN">
                <a:latin typeface="UTM Avo" panose="02040603050506020204" pitchFamily="18" charset="0"/>
                <a:cs typeface="Arial" pitchFamily="34" charset="0"/>
              </a:rPr>
              <a:t> để thể hiện lại hình ảnh so sánh ở các câu trên theo mẫu sau: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579632-D9F3-4AFD-AC9E-E0F5F53D9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330" y="2620058"/>
            <a:ext cx="6753457" cy="1007746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8AB923A-C283-4D77-A450-068E5F808448}"/>
              </a:ext>
            </a:extLst>
          </p:cNvPr>
          <p:cNvSpPr/>
          <p:nvPr/>
        </p:nvSpPr>
        <p:spPr>
          <a:xfrm>
            <a:off x="638688" y="3424263"/>
            <a:ext cx="10706694" cy="5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867" b="1">
                <a:latin typeface="UTM Avo" panose="02040603050506020204" pitchFamily="18" charset="0"/>
                <a:cs typeface="Arial" pitchFamily="34" charset="0"/>
              </a:rPr>
              <a:t>1. Đề bài yêu cầu gì?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D3572B4-DB23-4991-AB5A-861FF562F1B7}"/>
              </a:ext>
            </a:extLst>
          </p:cNvPr>
          <p:cNvGrpSpPr/>
          <p:nvPr/>
        </p:nvGrpSpPr>
        <p:grpSpPr>
          <a:xfrm>
            <a:off x="679115" y="4027487"/>
            <a:ext cx="8015337" cy="457200"/>
            <a:chOff x="5181599" y="5130492"/>
            <a:chExt cx="12023005" cy="6858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171F7F6-52D2-403D-832A-4A81DA654A8B}"/>
                </a:ext>
              </a:extLst>
            </p:cNvPr>
            <p:cNvSpPr/>
            <p:nvPr/>
          </p:nvSpPr>
          <p:spPr>
            <a:xfrm>
              <a:off x="5181599" y="5130492"/>
              <a:ext cx="12023003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latin typeface="UTM Avo" panose="02040603050506020204" pitchFamily="18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F14588A-5C7A-412B-98CA-E3D871F54E40}"/>
                </a:ext>
              </a:extLst>
            </p:cNvPr>
            <p:cNvSpPr/>
            <p:nvPr/>
          </p:nvSpPr>
          <p:spPr>
            <a:xfrm>
              <a:off x="5181600" y="5194013"/>
              <a:ext cx="12023004" cy="5694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67">
                  <a:solidFill>
                    <a:schemeClr val="accent1">
                      <a:lumMod val="75000"/>
                    </a:schemeClr>
                  </a:solidFill>
                  <a:latin typeface="UTM Avo" panose="02040603050506020204" pitchFamily="18" charset="0"/>
                  <a:cs typeface="Arial" pitchFamily="34" charset="0"/>
                </a:rPr>
                <a:t>Chọn các từ </a:t>
              </a:r>
              <a:r>
                <a:rPr lang="en-US" sz="1867">
                  <a:solidFill>
                    <a:srgbClr val="C00000"/>
                  </a:solidFill>
                  <a:latin typeface="UTM Avo" panose="02040603050506020204" pitchFamily="18" charset="0"/>
                  <a:cs typeface="Arial" pitchFamily="34" charset="0"/>
                </a:rPr>
                <a:t>lung linh, ửng hồng, đẹp</a:t>
              </a:r>
              <a:r>
                <a:rPr lang="en-US" sz="1867">
                  <a:solidFill>
                    <a:schemeClr val="accent1">
                      <a:lumMod val="75000"/>
                    </a:schemeClr>
                  </a:solidFill>
                  <a:latin typeface="UTM Avo" panose="02040603050506020204" pitchFamily="18" charset="0"/>
                  <a:cs typeface="Arial" pitchFamily="34" charset="0"/>
                </a:rPr>
                <a:t> để thể hiện hình ảnh so sánh.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14CDBAF9-89A3-4653-A579-004A02EF6BAD}"/>
              </a:ext>
            </a:extLst>
          </p:cNvPr>
          <p:cNvSpPr/>
          <p:nvPr/>
        </p:nvSpPr>
        <p:spPr>
          <a:xfrm>
            <a:off x="607532" y="5344157"/>
            <a:ext cx="10275621" cy="575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867" b="1">
                <a:latin typeface="UTM Avo" panose="02040603050506020204" pitchFamily="18" charset="0"/>
                <a:cs typeface="Arial" pitchFamily="34" charset="0"/>
              </a:rPr>
              <a:t>3. Các từ lung linh, đẹp, ửng hồng là từ chỉ sự vật, từ chỉ đặc điểm hay từ so sánh?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7560F1-600D-4BFC-A9DF-347E1E63C9F0}"/>
              </a:ext>
            </a:extLst>
          </p:cNvPr>
          <p:cNvSpPr/>
          <p:nvPr/>
        </p:nvSpPr>
        <p:spPr>
          <a:xfrm>
            <a:off x="638688" y="4387822"/>
            <a:ext cx="7335663" cy="574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vi-VN" sz="1867" b="1">
                <a:latin typeface="UTM Avo" panose="02040603050506020204" pitchFamily="18" charset="0"/>
                <a:cs typeface="Arial" pitchFamily="34" charset="0"/>
              </a:rPr>
              <a:t>2. Sơ đồ so sánh có mấy yếu tố? Đó là những yếu tố nào? </a:t>
            </a:r>
            <a:endParaRPr lang="en-US" sz="1867">
              <a:latin typeface="UTM Avo" panose="02040603050506020204" pitchFamily="18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961A6A8-1AF7-4C56-9E6D-2003563956EA}"/>
              </a:ext>
            </a:extLst>
          </p:cNvPr>
          <p:cNvGrpSpPr/>
          <p:nvPr/>
        </p:nvGrpSpPr>
        <p:grpSpPr>
          <a:xfrm>
            <a:off x="679115" y="4946650"/>
            <a:ext cx="9044144" cy="457200"/>
            <a:chOff x="1371598" y="6743700"/>
            <a:chExt cx="13566217" cy="68580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5ACCB4E-8C4D-4FC2-B22D-A2FD16BF144A}"/>
                </a:ext>
              </a:extLst>
            </p:cNvPr>
            <p:cNvSpPr/>
            <p:nvPr/>
          </p:nvSpPr>
          <p:spPr>
            <a:xfrm>
              <a:off x="1371600" y="6743700"/>
              <a:ext cx="13068481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latin typeface="UTM Avo" panose="020406030505060202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E2A896C-4608-40E4-A49C-C755EBB44F30}"/>
                </a:ext>
              </a:extLst>
            </p:cNvPr>
            <p:cNvSpPr/>
            <p:nvPr/>
          </p:nvSpPr>
          <p:spPr>
            <a:xfrm>
              <a:off x="1371598" y="6824990"/>
              <a:ext cx="13566217" cy="5694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vi-VN" sz="1867">
                  <a:solidFill>
                    <a:schemeClr val="accent1">
                      <a:lumMod val="75000"/>
                    </a:schemeClr>
                  </a:solidFill>
                  <a:latin typeface="UTM Avo" panose="02040603050506020204" pitchFamily="18" charset="0"/>
                  <a:cs typeface="Arial" pitchFamily="34" charset="0"/>
                </a:rPr>
                <a:t>Sơ đồ so sánh có 4 yếu tố, gồm: Sự vật 1, đặc điểm, từ so sánh và sự vật 2.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DEADA52-456D-474F-8BFE-26F924D372C2}"/>
              </a:ext>
            </a:extLst>
          </p:cNvPr>
          <p:cNvGrpSpPr/>
          <p:nvPr/>
        </p:nvGrpSpPr>
        <p:grpSpPr>
          <a:xfrm>
            <a:off x="679114" y="5950730"/>
            <a:ext cx="7639385" cy="457200"/>
            <a:chOff x="1371597" y="8415517"/>
            <a:chExt cx="11459076" cy="6858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658F938-5D1C-462E-ADA7-A6E95A7C7E78}"/>
                </a:ext>
              </a:extLst>
            </p:cNvPr>
            <p:cNvSpPr/>
            <p:nvPr/>
          </p:nvSpPr>
          <p:spPr>
            <a:xfrm>
              <a:off x="1371598" y="8415517"/>
              <a:ext cx="11382876" cy="6858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latin typeface="UTM Avo" panose="02040603050506020204" pitchFamily="18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9096575-E364-4025-B5D6-F090B4615CB7}"/>
                </a:ext>
              </a:extLst>
            </p:cNvPr>
            <p:cNvSpPr/>
            <p:nvPr/>
          </p:nvSpPr>
          <p:spPr>
            <a:xfrm>
              <a:off x="1371597" y="8483675"/>
              <a:ext cx="11459076" cy="5694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67">
                  <a:solidFill>
                    <a:schemeClr val="accent1">
                      <a:lumMod val="75000"/>
                    </a:schemeClr>
                  </a:solidFill>
                  <a:latin typeface="UTM Avo" panose="02040603050506020204" pitchFamily="18" charset="0"/>
                  <a:cs typeface="Arial" pitchFamily="34" charset="0"/>
                </a:rPr>
                <a:t>Các từ lung linh, đẹp, ửng hồng là từ chỉ sự vật, từ chỉ đặc điểm.</a:t>
              </a:r>
            </a:p>
          </p:txBody>
        </p:sp>
      </p:grpSp>
      <p:pic>
        <p:nvPicPr>
          <p:cNvPr id="35" name="Picture 5">
            <a:extLst>
              <a:ext uri="{FF2B5EF4-FFF2-40B4-BE49-F238E27FC236}">
                <a16:creationId xmlns:a16="http://schemas.microsoft.com/office/drawing/2014/main" id="{672A4220-9717-463C-9275-3EE667CA4D6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417524" y="4069834"/>
            <a:ext cx="1546525" cy="257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16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E642EE3-C31F-41FA-9276-FA41F90C1401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2</a:t>
            </a:r>
            <a:endParaRPr lang="en-US" sz="2400" b="1">
              <a:solidFill>
                <a:schemeClr val="bg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F5EEFB-C58A-4A95-8D5D-ADFC90644180}"/>
              </a:ext>
            </a:extLst>
          </p:cNvPr>
          <p:cNvSpPr/>
          <p:nvPr/>
        </p:nvSpPr>
        <p:spPr>
          <a:xfrm>
            <a:off x="1599700" y="1689864"/>
            <a:ext cx="959108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200" b="1">
                <a:latin typeface="UTM Avo" panose="02040603050506020204" pitchFamily="18" charset="0"/>
                <a:cs typeface="Arial" pitchFamily="34" charset="0"/>
              </a:rPr>
              <a:t>Chọn từ chỉ đặc điểm thích hợp để thể hiện lại hình ảnh so sánh</a:t>
            </a:r>
            <a:endParaRPr lang="en-US" sz="2200">
              <a:latin typeface="UTM Avo" panose="02040603050506020204" pitchFamily="18" charset="0"/>
            </a:endParaRPr>
          </a:p>
        </p:txBody>
      </p:sp>
      <p:pic>
        <p:nvPicPr>
          <p:cNvPr id="19" name="Picture 5">
            <a:extLst>
              <a:ext uri="{FF2B5EF4-FFF2-40B4-BE49-F238E27FC236}">
                <a16:creationId xmlns:a16="http://schemas.microsoft.com/office/drawing/2014/main" id="{9D00D649-3853-4F4D-A0B1-0204B6A27A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682042" y="2854323"/>
            <a:ext cx="2031170" cy="3765853"/>
          </a:xfrm>
          <a:prstGeom prst="rect">
            <a:avLst/>
          </a:prstGeom>
        </p:spPr>
      </p:pic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D5486584-0CBB-4A99-B1E4-391F91DB77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857001"/>
              </p:ext>
            </p:extLst>
          </p:nvPr>
        </p:nvGraphicFramePr>
        <p:xfrm>
          <a:off x="769121" y="2260985"/>
          <a:ext cx="8770418" cy="3534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5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847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90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itchFamily="34" charset="0"/>
                        </a:rPr>
                        <a:t>Sự</a:t>
                      </a:r>
                      <a:r>
                        <a:rPr lang="en-US" sz="2000" baseline="0">
                          <a:latin typeface="UTM Avo" panose="02040603050506020204" pitchFamily="18" charset="0"/>
                          <a:cs typeface="Arial" pitchFamily="34" charset="0"/>
                        </a:rPr>
                        <a:t> vật 1</a:t>
                      </a:r>
                      <a:endParaRPr lang="en-US" sz="200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marL="60960" marR="60960" marT="30480" marB="304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itchFamily="34" charset="0"/>
                        </a:rPr>
                        <a:t>Đặc</a:t>
                      </a:r>
                      <a:r>
                        <a:rPr lang="en-US" sz="2000" baseline="0">
                          <a:latin typeface="UTM Avo" panose="02040603050506020204" pitchFamily="18" charset="0"/>
                          <a:cs typeface="Arial" pitchFamily="34" charset="0"/>
                        </a:rPr>
                        <a:t> điểm</a:t>
                      </a:r>
                      <a:endParaRPr lang="en-US" sz="200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marL="60960" marR="60960" marT="30480" marB="304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itchFamily="34" charset="0"/>
                        </a:rPr>
                        <a:t>Từ</a:t>
                      </a:r>
                      <a:r>
                        <a:rPr lang="en-US" sz="2000" baseline="0">
                          <a:latin typeface="UTM Avo" panose="02040603050506020204" pitchFamily="18" charset="0"/>
                          <a:cs typeface="Arial" pitchFamily="34" charset="0"/>
                        </a:rPr>
                        <a:t> so sánh</a:t>
                      </a:r>
                      <a:endParaRPr lang="en-US" sz="200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marL="60960" marR="60960" marT="30480" marB="3048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itchFamily="34" charset="0"/>
                        </a:rPr>
                        <a:t>Sự</a:t>
                      </a:r>
                      <a:r>
                        <a:rPr lang="en-US" sz="2000" baseline="0">
                          <a:latin typeface="UTM Avo" panose="02040603050506020204" pitchFamily="18" charset="0"/>
                          <a:cs typeface="Arial" pitchFamily="34" charset="0"/>
                        </a:rPr>
                        <a:t> vật 2</a:t>
                      </a:r>
                      <a:endParaRPr lang="en-US" sz="200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marL="60960" marR="60960" marT="30480" marB="3048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959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itchFamily="34" charset="0"/>
                        </a:rPr>
                        <a:t>Sông</a:t>
                      </a:r>
                      <a:r>
                        <a:rPr lang="en-US" sz="2000" baseline="0">
                          <a:latin typeface="UTM Avo" panose="02040603050506020204" pitchFamily="18" charset="0"/>
                          <a:cs typeface="Arial" pitchFamily="34" charset="0"/>
                        </a:rPr>
                        <a:t> Hương</a:t>
                      </a:r>
                      <a:endParaRPr lang="en-US" sz="200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marL="60960" marR="60960" marT="30480" marB="3048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itchFamily="34" charset="0"/>
                        </a:rPr>
                        <a:t>đẹp</a:t>
                      </a:r>
                    </a:p>
                  </a:txBody>
                  <a:tcPr marL="60960" marR="60960" marT="30480" marB="3048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itchFamily="34" charset="0"/>
                        </a:rPr>
                        <a:t>như</a:t>
                      </a:r>
                    </a:p>
                  </a:txBody>
                  <a:tcPr marL="60960" marR="60960" marT="30480" marB="3048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itchFamily="34" charset="0"/>
                        </a:rPr>
                        <a:t>một bức</a:t>
                      </a:r>
                      <a:r>
                        <a:rPr lang="en-US" sz="2000" baseline="0">
                          <a:latin typeface="UTM Avo" panose="02040603050506020204" pitchFamily="18" charset="0"/>
                          <a:cs typeface="Arial" pitchFamily="34" charset="0"/>
                        </a:rPr>
                        <a:t> tranh phong cảnh nhiều màu sắ</a:t>
                      </a:r>
                      <a:r>
                        <a:rPr lang="vi-VN" sz="2000" baseline="0">
                          <a:latin typeface="UTM Avo" panose="02040603050506020204" pitchFamily="18" charset="0"/>
                          <a:cs typeface="Arial" pitchFamily="34" charset="0"/>
                        </a:rPr>
                        <a:t>c</a:t>
                      </a:r>
                      <a:endParaRPr lang="en-US" sz="200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marL="60960" marR="60960" marT="30480" marB="3048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959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itchFamily="34" charset="0"/>
                        </a:rPr>
                        <a:t>Vào</a:t>
                      </a:r>
                      <a:r>
                        <a:rPr lang="en-US" sz="2000" baseline="0">
                          <a:latin typeface="UTM Avo" panose="02040603050506020204" pitchFamily="18" charset="0"/>
                          <a:cs typeface="Arial" pitchFamily="34" charset="0"/>
                        </a:rPr>
                        <a:t> mùa hè, sông Hương</a:t>
                      </a:r>
                      <a:endParaRPr lang="en-US" sz="200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marL="60960" marR="60960" marT="30480" marB="3048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aseline="0">
                          <a:latin typeface="UTM Avo" panose="02040603050506020204" pitchFamily="18" charset="0"/>
                          <a:cs typeface="Arial" pitchFamily="34" charset="0"/>
                        </a:rPr>
                        <a:t>ử</a:t>
                      </a:r>
                      <a:r>
                        <a:rPr lang="en-US" sz="2000">
                          <a:latin typeface="UTM Avo" panose="02040603050506020204" pitchFamily="18" charset="0"/>
                          <a:cs typeface="Arial" pitchFamily="34" charset="0"/>
                        </a:rPr>
                        <a:t>ng hồng</a:t>
                      </a:r>
                    </a:p>
                  </a:txBody>
                  <a:tcPr marL="60960" marR="60960" marT="30480" marB="3048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itchFamily="34" charset="0"/>
                        </a:rPr>
                        <a:t>như</a:t>
                      </a:r>
                    </a:p>
                  </a:txBody>
                  <a:tcPr marL="60960" marR="60960" marT="30480" marB="3048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itchFamily="34" charset="0"/>
                        </a:rPr>
                        <a:t>một dải</a:t>
                      </a:r>
                      <a:r>
                        <a:rPr lang="en-US" sz="2000" baseline="0">
                          <a:latin typeface="UTM Avo" panose="02040603050506020204" pitchFamily="18" charset="0"/>
                          <a:cs typeface="Arial" pitchFamily="34" charset="0"/>
                        </a:rPr>
                        <a:t> lụa đào</a:t>
                      </a:r>
                      <a:endParaRPr lang="en-US" sz="200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marL="60960" marR="60960" marT="30480" marB="3048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20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itchFamily="34" charset="0"/>
                        </a:rPr>
                        <a:t>Những</a:t>
                      </a:r>
                      <a:r>
                        <a:rPr lang="en-US" sz="2000" baseline="0">
                          <a:latin typeface="UTM Avo" panose="02040603050506020204" pitchFamily="18" charset="0"/>
                          <a:cs typeface="Arial" pitchFamily="34" charset="0"/>
                        </a:rPr>
                        <a:t> đêm trăng sáng, dòng sông</a:t>
                      </a:r>
                      <a:endParaRPr lang="en-US" sz="200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marL="60960" marR="60960" marT="30480" marB="3048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itchFamily="34" charset="0"/>
                        </a:rPr>
                        <a:t>lung linh</a:t>
                      </a:r>
                    </a:p>
                  </a:txBody>
                  <a:tcPr marL="60960" marR="60960" marT="30480" marB="3048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itchFamily="34" charset="0"/>
                        </a:rPr>
                        <a:t>như</a:t>
                      </a:r>
                    </a:p>
                  </a:txBody>
                  <a:tcPr marL="60960" marR="60960" marT="30480" marB="3048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UTM Avo" panose="02040603050506020204" pitchFamily="18" charset="0"/>
                          <a:cs typeface="Arial" pitchFamily="34" charset="0"/>
                        </a:rPr>
                        <a:t>một đường</a:t>
                      </a:r>
                      <a:r>
                        <a:rPr lang="en-US" sz="2000" baseline="0">
                          <a:latin typeface="UTM Avo" panose="02040603050506020204" pitchFamily="18" charset="0"/>
                          <a:cs typeface="Arial" pitchFamily="34" charset="0"/>
                        </a:rPr>
                        <a:t> trăng dát vàng</a:t>
                      </a:r>
                      <a:endParaRPr lang="en-US" sz="2000"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marL="60960" marR="60960" marT="30480" marB="3048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76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87FB85C-F00B-4BF2-8FE9-951098554997}"/>
              </a:ext>
            </a:extLst>
          </p:cNvPr>
          <p:cNvGrpSpPr/>
          <p:nvPr/>
        </p:nvGrpSpPr>
        <p:grpSpPr>
          <a:xfrm>
            <a:off x="10319658" y="772054"/>
            <a:ext cx="1762416" cy="1966054"/>
            <a:chOff x="930253" y="1573544"/>
            <a:chExt cx="1279160" cy="1356548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EA5AE727-6643-4B34-8B01-1BBE1025F8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73544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2CA0B4C-4DD2-4EDF-B8F4-275CAB10154D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03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0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626C9D82-51CD-98BB-484C-2404B9101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08710" y="2206798"/>
            <a:ext cx="3332984" cy="22683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F7116-D4EC-537C-9BD8-0C72ECE01754}"/>
              </a:ext>
            </a:extLst>
          </p:cNvPr>
          <p:cNvSpPr txBox="1"/>
          <p:nvPr/>
        </p:nvSpPr>
        <p:spPr>
          <a:xfrm>
            <a:off x="1239005" y="2865826"/>
            <a:ext cx="2472394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</a:rPr>
              <a:t>Ôn tập lại nội dung bài học</a:t>
            </a:r>
            <a:endParaRPr lang="en-US" sz="2000" dirty="0">
              <a:latin typeface="UTM Avo" panose="02040603050506020204" pitchFamily="18" charset="0"/>
            </a:endParaRP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025A92D2-8A48-F27E-5D14-B557A964C1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494831" y="3641510"/>
            <a:ext cx="973058" cy="1238250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3EC83F83-878E-C579-F630-423390BB4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525415" y="2206798"/>
            <a:ext cx="3332984" cy="22683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5C4385F-CCEB-3A4F-8646-D8A3EEB620C8}"/>
              </a:ext>
            </a:extLst>
          </p:cNvPr>
          <p:cNvSpPr txBox="1"/>
          <p:nvPr/>
        </p:nvSpPr>
        <p:spPr>
          <a:xfrm>
            <a:off x="4784449" y="2723005"/>
            <a:ext cx="2814916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</a:rPr>
              <a:t>Luyện viết đoạn văn giới thiệu cảnh đẹp non sông</a:t>
            </a: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40E6D86F-0B0D-BF2F-5CE5-A4F923440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635049" y="1611987"/>
            <a:ext cx="1041452" cy="950325"/>
          </a:xfrm>
          <a:prstGeom prst="rect">
            <a:avLst/>
          </a:prstGeom>
        </p:spPr>
      </p:pic>
      <p:pic>
        <p:nvPicPr>
          <p:cNvPr id="37" name="Picture 3">
            <a:extLst>
              <a:ext uri="{FF2B5EF4-FFF2-40B4-BE49-F238E27FC236}">
                <a16:creationId xmlns:a16="http://schemas.microsoft.com/office/drawing/2014/main" id="{1FEE5CE0-5213-400D-B73E-58844650C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117433" y="2206798"/>
            <a:ext cx="3332984" cy="226838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10193F5-1712-48CB-AB40-3E1CEC55D603}"/>
              </a:ext>
            </a:extLst>
          </p:cNvPr>
          <p:cNvSpPr txBox="1"/>
          <p:nvPr/>
        </p:nvSpPr>
        <p:spPr>
          <a:xfrm>
            <a:off x="8376467" y="2420573"/>
            <a:ext cx="2814916" cy="1873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</a:rPr>
              <a:t>Chuẩn bị trước nội dung cho </a:t>
            </a:r>
            <a:r>
              <a:rPr lang="vi-VN" sz="2000" i="1">
                <a:latin typeface="UTM Avo" panose="02040603050506020204" pitchFamily="18" charset="0"/>
              </a:rPr>
              <a:t>Bài viết 2: Viết về cảnh đẹp non sông</a:t>
            </a:r>
          </a:p>
        </p:txBody>
      </p:sp>
      <p:pic>
        <p:nvPicPr>
          <p:cNvPr id="40" name="Picture 13">
            <a:extLst>
              <a:ext uri="{FF2B5EF4-FFF2-40B4-BE49-F238E27FC236}">
                <a16:creationId xmlns:a16="http://schemas.microsoft.com/office/drawing/2014/main" id="{9A07F815-684B-4803-AC34-6A33A782A3A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0803868" y="3777209"/>
            <a:ext cx="1034065" cy="96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2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3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38838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315</TotalTime>
  <Words>1171</Words>
  <Application>Microsoft Office PowerPoint</Application>
  <PresentationFormat>Widescreen</PresentationFormat>
  <Paragraphs>104</Paragraphs>
  <Slides>23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UTM Avo</vt:lpstr>
      <vt:lpstr>Office Theme</vt:lpstr>
      <vt:lpstr>1_Office Theme</vt:lpstr>
      <vt:lpstr>2_Office Theme</vt:lpstr>
      <vt:lpstr>10_Office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Ziczac</cp:lastModifiedBy>
  <cp:revision>34</cp:revision>
  <dcterms:created xsi:type="dcterms:W3CDTF">2023-10-19T01:35:13Z</dcterms:created>
  <dcterms:modified xsi:type="dcterms:W3CDTF">2023-11-20T02:00:04Z</dcterms:modified>
  <cp:category>9Slide.vn</cp:category>
</cp:coreProperties>
</file>