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23"/>
  </p:notesMasterIdLst>
  <p:sldIdLst>
    <p:sldId id="273" r:id="rId5"/>
    <p:sldId id="257" r:id="rId6"/>
    <p:sldId id="264" r:id="rId7"/>
    <p:sldId id="256" r:id="rId8"/>
    <p:sldId id="265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2" r:id="rId18"/>
    <p:sldId id="262" r:id="rId19"/>
    <p:sldId id="268" r:id="rId20"/>
    <p:sldId id="266" r:id="rId21"/>
    <p:sldId id="372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09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4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2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5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3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3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AFE8099-583D-4D96-B023-D99CD8D099F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63601D7F-3176-4AB0-9D0F-3BA90A3892F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92C2D2F9-F99C-4C7B-AB71-F23F0DE5164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C3010B49-B7FB-49DD-B7E3-D0573D588CD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8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1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1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653379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20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E3C4933-10F8-4EBE-8FEB-9FD6CA6B4B51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C1651CC-31D1-4B41-B3A0-B2D5F52A3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872B5F-E435-4E52-83C0-1AF717EDE68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6">
            <a:extLst>
              <a:ext uri="{FF2B5EF4-FFF2-40B4-BE49-F238E27FC236}">
                <a16:creationId xmlns:a16="http://schemas.microsoft.com/office/drawing/2014/main" id="{FE931E7F-D8CB-49CF-BA66-35982B99F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11071" y="5709558"/>
            <a:ext cx="1088289" cy="498635"/>
          </a:xfrm>
          <a:prstGeom prst="rect">
            <a:avLst/>
          </a:prstGeom>
        </p:spPr>
      </p:pic>
      <p:sp>
        <p:nvSpPr>
          <p:cNvPr id="12" name="Snip Single Corner Rectangle 19">
            <a:extLst>
              <a:ext uri="{FF2B5EF4-FFF2-40B4-BE49-F238E27FC236}">
                <a16:creationId xmlns:a16="http://schemas.microsoft.com/office/drawing/2014/main" id="{CABD05C5-43A8-4CEB-97FF-7DD8E1905054}"/>
              </a:ext>
            </a:extLst>
          </p:cNvPr>
          <p:cNvSpPr/>
          <p:nvPr/>
        </p:nvSpPr>
        <p:spPr>
          <a:xfrm>
            <a:off x="670744" y="1695245"/>
            <a:ext cx="3988342" cy="667466"/>
          </a:xfrm>
          <a:prstGeom prst="snip1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E7C46B-D142-4EF2-9D7D-2CF2CFF76C24}"/>
              </a:ext>
            </a:extLst>
          </p:cNvPr>
          <p:cNvSpPr txBox="1"/>
          <p:nvPr/>
        </p:nvSpPr>
        <p:spPr>
          <a:xfrm>
            <a:off x="798394" y="1844032"/>
            <a:ext cx="370806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>
                <a:latin typeface="UTM Avo" panose="02040603050506020204" pitchFamily="18" charset="0"/>
                <a:cs typeface="Arial" pitchFamily="34" charset="0"/>
              </a:rPr>
              <a:t>Kiểm tra đồ dùng học tập: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1B09710C-7FD9-4FDF-A4DF-3F3060E76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94" y="2827098"/>
            <a:ext cx="2584450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09680235-356B-441C-B17C-1212C0F42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196" y="2511498"/>
            <a:ext cx="4114801" cy="3933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BAFF0896-2AAD-4BF1-83DD-5F4A08ADC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581" y="2511498"/>
            <a:ext cx="2698491" cy="373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49042D6-981F-4CCF-8755-CD91F06A2BA5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0C13C402-8D5A-41CA-B311-1DEFAC9806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B20E3D-174E-474C-8A36-46680993F80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599700" y="1671935"/>
            <a:ext cx="15456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Nhớ - viết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1" y="2220391"/>
            <a:ext cx="5786221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lại 2 khổ thơ đầu bài: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Trên hồ Ba Bể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C90BFE5C-49DF-4058-9EEA-DB1C6F0703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79656" y="2220391"/>
            <a:ext cx="1681727" cy="4020064"/>
          </a:xfrm>
          <a:prstGeom prst="rect">
            <a:avLst/>
          </a:prstGeom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BCA01A3-4152-4800-B944-8A31451F0C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58459" y="3449330"/>
            <a:ext cx="2276743" cy="2791125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B484C62D-A131-4BDE-BB67-08EEB71819F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322209" y="3576662"/>
            <a:ext cx="2202258" cy="2628361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77553621-4944-4974-8722-93D99228F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05" y="2872332"/>
            <a:ext cx="4572638" cy="338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599700" y="1671935"/>
            <a:ext cx="15456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Nhớ - viết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371975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Viết bài: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Trên hồ Ba Bể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C90BFE5C-49DF-4058-9EEA-DB1C6F0703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31264" y="2453148"/>
            <a:ext cx="1681727" cy="402006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4B91BA3-7F9A-4AD9-A705-0E732C2C1099}"/>
              </a:ext>
            </a:extLst>
          </p:cNvPr>
          <p:cNvSpPr/>
          <p:nvPr/>
        </p:nvSpPr>
        <p:spPr>
          <a:xfrm>
            <a:off x="719245" y="2845960"/>
            <a:ext cx="8424756" cy="263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67" b="1" u="sng">
                <a:latin typeface="UTM Avo" panose="02040603050506020204" pitchFamily="18" charset="0"/>
                <a:cs typeface="Arial" pitchFamily="34" charset="0"/>
              </a:rPr>
              <a:t>Lưu ý: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Tên bài thơ viết cân đối ở giữa, tất cả các dòng thơ đều bắt đầu viết từ ô thứ 2; chữ đầu mỗi dòng thơ đều viết hoa; hết một khổ thơ có dấu chấm câu; nhớ viết d</a:t>
            </a:r>
            <a:r>
              <a:rPr lang="en-US" sz="2267">
                <a:latin typeface="UTM Avo" panose="02040603050506020204" pitchFamily="18" charset="0"/>
                <a:cs typeface="Arial" pitchFamily="34" charset="0"/>
              </a:rPr>
              <a:t>ấ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u phẩy sau chữ thứ tư ở dòng thứ hai của mỗi khổ thơ; viết khổ thơ sau cách khổ thơ trước một dòng kẻ.</a:t>
            </a:r>
          </a:p>
        </p:txBody>
      </p:sp>
    </p:spTree>
    <p:extLst>
      <p:ext uri="{BB962C8B-B14F-4D97-AF65-F5344CB8AC3E}">
        <p14:creationId xmlns:p14="http://schemas.microsoft.com/office/powerpoint/2010/main" val="251885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2a: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70579D-1E6E-4AC2-913B-D5C6497FD300}"/>
              </a:ext>
            </a:extLst>
          </p:cNvPr>
          <p:cNvSpPr/>
          <p:nvPr/>
        </p:nvSpPr>
        <p:spPr>
          <a:xfrm>
            <a:off x="704670" y="2780298"/>
            <a:ext cx="4449221" cy="3158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Em chọn chữ (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) phù hợp với ô trống. Giúp con rùa tìm đường về hang, biết rằng đường về hang được đánh dấu bằng các tiếng bắt đ</a:t>
            </a:r>
            <a:r>
              <a:rPr lang="en-US" sz="2267">
                <a:latin typeface="UTM Avo" panose="02040603050506020204" pitchFamily="18" charset="0"/>
                <a:cs typeface="Arial" pitchFamily="34" charset="0"/>
              </a:rPr>
              <a:t>ầ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u với chữ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A9AF1-F6C5-483A-982F-096D27D4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513" y="2713384"/>
            <a:ext cx="7154487" cy="322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5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2a: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A9AF1-F6C5-483A-982F-096D27D4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2872332"/>
            <a:ext cx="7154487" cy="32252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51E8BA-D4BF-495F-9215-A6670CF4CA9F}"/>
              </a:ext>
            </a:extLst>
          </p:cNvPr>
          <p:cNvSpPr/>
          <p:nvPr/>
        </p:nvSpPr>
        <p:spPr>
          <a:xfrm>
            <a:off x="7287491" y="2330300"/>
            <a:ext cx="1991329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Lo …ắng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6BE786-F7D8-4DA6-8BE1-4580788A60FE}"/>
              </a:ext>
            </a:extLst>
          </p:cNvPr>
          <p:cNvSpPr/>
          <p:nvPr/>
        </p:nvSpPr>
        <p:spPr>
          <a:xfrm>
            <a:off x="9689604" y="2326672"/>
            <a:ext cx="1966686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…áo động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780229-402D-4303-8FC6-18B3CA01B02C}"/>
              </a:ext>
            </a:extLst>
          </p:cNvPr>
          <p:cNvSpPr/>
          <p:nvPr/>
        </p:nvSpPr>
        <p:spPr>
          <a:xfrm>
            <a:off x="7287491" y="3166212"/>
            <a:ext cx="2015357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…ông dân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1694B9-EF10-4C4F-B113-DA2F2BEA4240}"/>
              </a:ext>
            </a:extLst>
          </p:cNvPr>
          <p:cNvSpPr/>
          <p:nvPr/>
        </p:nvSpPr>
        <p:spPr>
          <a:xfrm>
            <a:off x="9689604" y="3138148"/>
            <a:ext cx="1966686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Đồng …úa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F4172B-B0CF-4762-9EAA-2EC097E48F56}"/>
              </a:ext>
            </a:extLst>
          </p:cNvPr>
          <p:cNvSpPr/>
          <p:nvPr/>
        </p:nvSpPr>
        <p:spPr>
          <a:xfrm>
            <a:off x="7287491" y="4005376"/>
            <a:ext cx="2029871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…ội suối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631525-E0F6-4F0C-9841-1B7D957397FD}"/>
              </a:ext>
            </a:extLst>
          </p:cNvPr>
          <p:cNvSpPr/>
          <p:nvPr/>
        </p:nvSpPr>
        <p:spPr>
          <a:xfrm>
            <a:off x="9675091" y="4001748"/>
            <a:ext cx="1981200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No …ê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C06040-CA74-4554-9739-09C19971ABD1}"/>
              </a:ext>
            </a:extLst>
          </p:cNvPr>
          <p:cNvSpPr/>
          <p:nvPr/>
        </p:nvSpPr>
        <p:spPr>
          <a:xfrm>
            <a:off x="7287491" y="4818176"/>
            <a:ext cx="2029871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Giếng …ước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EF1F64-86FF-4D9E-932A-A1E6F8CB9F2A}"/>
              </a:ext>
            </a:extLst>
          </p:cNvPr>
          <p:cNvSpPr/>
          <p:nvPr/>
        </p:nvSpPr>
        <p:spPr>
          <a:xfrm>
            <a:off x="9675091" y="4814548"/>
            <a:ext cx="1981200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Khoai …ang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E79C61-5C44-40CA-B8DB-FA3610D607C7}"/>
              </a:ext>
            </a:extLst>
          </p:cNvPr>
          <p:cNvSpPr/>
          <p:nvPr/>
        </p:nvSpPr>
        <p:spPr>
          <a:xfrm>
            <a:off x="7287490" y="2330300"/>
            <a:ext cx="1991329" cy="5328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Lo lắng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B7C102-B277-460C-8D2E-6DAD2DB0F550}"/>
              </a:ext>
            </a:extLst>
          </p:cNvPr>
          <p:cNvSpPr/>
          <p:nvPr/>
        </p:nvSpPr>
        <p:spPr>
          <a:xfrm>
            <a:off x="7287490" y="3149716"/>
            <a:ext cx="2015357" cy="542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Nông dân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F6302B-C1FF-4DB4-98F2-C718AB7D0565}"/>
              </a:ext>
            </a:extLst>
          </p:cNvPr>
          <p:cNvSpPr/>
          <p:nvPr/>
        </p:nvSpPr>
        <p:spPr>
          <a:xfrm>
            <a:off x="9685068" y="2313183"/>
            <a:ext cx="1971223" cy="5377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Náo động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8F7146-AE5C-4BB5-9217-7C31586C75F8}"/>
              </a:ext>
            </a:extLst>
          </p:cNvPr>
          <p:cNvSpPr/>
          <p:nvPr/>
        </p:nvSpPr>
        <p:spPr>
          <a:xfrm>
            <a:off x="9685068" y="3138147"/>
            <a:ext cx="1981201" cy="5292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Đồng lúa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A39D55-B392-4E60-A521-2A39F0A8279B}"/>
              </a:ext>
            </a:extLst>
          </p:cNvPr>
          <p:cNvSpPr/>
          <p:nvPr/>
        </p:nvSpPr>
        <p:spPr>
          <a:xfrm>
            <a:off x="9664961" y="4001749"/>
            <a:ext cx="1991329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No nê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3B9B09-4F07-4DAD-95B9-23E169D5CE30}"/>
              </a:ext>
            </a:extLst>
          </p:cNvPr>
          <p:cNvSpPr/>
          <p:nvPr/>
        </p:nvSpPr>
        <p:spPr>
          <a:xfrm>
            <a:off x="9675092" y="4818176"/>
            <a:ext cx="1981198" cy="521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Khoai lang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232D35-A989-403C-995B-2AACC354EFC6}"/>
              </a:ext>
            </a:extLst>
          </p:cNvPr>
          <p:cNvSpPr/>
          <p:nvPr/>
        </p:nvSpPr>
        <p:spPr>
          <a:xfrm>
            <a:off x="7287490" y="4001749"/>
            <a:ext cx="2029871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Lội suối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F4C89B-31BF-480A-B79E-53DC6F0E45B0}"/>
              </a:ext>
            </a:extLst>
          </p:cNvPr>
          <p:cNvSpPr/>
          <p:nvPr/>
        </p:nvSpPr>
        <p:spPr>
          <a:xfrm>
            <a:off x="7287491" y="4814548"/>
            <a:ext cx="2029872" cy="5292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Giếng nước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2FAB99-E15F-4509-A58B-43AD1DE10605}"/>
              </a:ext>
            </a:extLst>
          </p:cNvPr>
          <p:cNvSpPr/>
          <p:nvPr/>
        </p:nvSpPr>
        <p:spPr>
          <a:xfrm>
            <a:off x="8452692" y="5501292"/>
            <a:ext cx="1991329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Cây …ấm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90DA98-0B45-4A8A-B42F-64B1F774CAE0}"/>
              </a:ext>
            </a:extLst>
          </p:cNvPr>
          <p:cNvSpPr/>
          <p:nvPr/>
        </p:nvSpPr>
        <p:spPr>
          <a:xfrm>
            <a:off x="8452692" y="5497665"/>
            <a:ext cx="1991329" cy="55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Cây nấm</a:t>
            </a:r>
          </a:p>
        </p:txBody>
      </p:sp>
    </p:spTree>
    <p:extLst>
      <p:ext uri="{BB962C8B-B14F-4D97-AF65-F5344CB8AC3E}">
        <p14:creationId xmlns:p14="http://schemas.microsoft.com/office/powerpoint/2010/main" val="114983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2a: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A9AF1-F6C5-483A-982F-096D27D4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2872332"/>
            <a:ext cx="7154487" cy="322527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E79C61-5C44-40CA-B8DB-FA3610D607C7}"/>
              </a:ext>
            </a:extLst>
          </p:cNvPr>
          <p:cNvSpPr/>
          <p:nvPr/>
        </p:nvSpPr>
        <p:spPr>
          <a:xfrm>
            <a:off x="7267384" y="3021093"/>
            <a:ext cx="1991329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Lo lắng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8F7146-AE5C-4BB5-9217-7C31586C75F8}"/>
              </a:ext>
            </a:extLst>
          </p:cNvPr>
          <p:cNvSpPr/>
          <p:nvPr/>
        </p:nvSpPr>
        <p:spPr>
          <a:xfrm>
            <a:off x="9664961" y="3546669"/>
            <a:ext cx="1991329" cy="521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Đồng lúa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3B9B09-4F07-4DAD-95B9-23E169D5CE30}"/>
              </a:ext>
            </a:extLst>
          </p:cNvPr>
          <p:cNvSpPr/>
          <p:nvPr/>
        </p:nvSpPr>
        <p:spPr>
          <a:xfrm>
            <a:off x="9652872" y="4973386"/>
            <a:ext cx="1991329" cy="521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Khoai lang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232D35-A989-403C-995B-2AACC354EFC6}"/>
              </a:ext>
            </a:extLst>
          </p:cNvPr>
          <p:cNvSpPr/>
          <p:nvPr/>
        </p:nvSpPr>
        <p:spPr>
          <a:xfrm>
            <a:off x="7267384" y="4222183"/>
            <a:ext cx="2015358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Lội suối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D4E0A0B-8D4D-46BE-8DA9-6B66B340C2AF}"/>
              </a:ext>
            </a:extLst>
          </p:cNvPr>
          <p:cNvGrpSpPr/>
          <p:nvPr/>
        </p:nvGrpSpPr>
        <p:grpSpPr>
          <a:xfrm>
            <a:off x="6847433" y="2049212"/>
            <a:ext cx="4939858" cy="572132"/>
            <a:chOff x="9201813" y="2905247"/>
            <a:chExt cx="7409787" cy="858198"/>
          </a:xfrm>
        </p:grpSpPr>
        <p:sp>
          <p:nvSpPr>
            <p:cNvPr id="30" name="Snip Single Corner Rectangle 6">
              <a:extLst>
                <a:ext uri="{FF2B5EF4-FFF2-40B4-BE49-F238E27FC236}">
                  <a16:creationId xmlns:a16="http://schemas.microsoft.com/office/drawing/2014/main" id="{0620CEAF-CC16-43BB-89E3-95524B1746BA}"/>
                </a:ext>
              </a:extLst>
            </p:cNvPr>
            <p:cNvSpPr/>
            <p:nvPr/>
          </p:nvSpPr>
          <p:spPr>
            <a:xfrm>
              <a:off x="9201813" y="2905247"/>
              <a:ext cx="7409787" cy="858198"/>
            </a:xfrm>
            <a:prstGeom prst="snip1Rect">
              <a:avLst/>
            </a:prstGeom>
            <a:noFill/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C64596B-F9E9-43CD-8CE0-2CF0D8CBABFB}"/>
                </a:ext>
              </a:extLst>
            </p:cNvPr>
            <p:cNvSpPr/>
            <p:nvPr/>
          </p:nvSpPr>
          <p:spPr>
            <a:xfrm>
              <a:off x="9470408" y="3051438"/>
              <a:ext cx="6944691" cy="600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Đường về hang đi qua các từ nào?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445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2b: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D6D94-045F-4E6E-B249-5AA51230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614" y="1879600"/>
            <a:ext cx="6615386" cy="44556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2AB6BA-5CEE-4B1D-B2E7-B91F963915AB}"/>
              </a:ext>
            </a:extLst>
          </p:cNvPr>
          <p:cNvSpPr/>
          <p:nvPr/>
        </p:nvSpPr>
        <p:spPr>
          <a:xfrm>
            <a:off x="704670" y="2780298"/>
            <a:ext cx="5218095" cy="263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Em chọn chữ (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) phù hợp với ô trống. Giúp bạn Nam tìm đường về làng, biết rằng đường về làng được đánh dấu bằng các tiếng có chữ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 ở cuối.</a:t>
            </a:r>
          </a:p>
        </p:txBody>
      </p:sp>
    </p:spTree>
    <p:extLst>
      <p:ext uri="{BB962C8B-B14F-4D97-AF65-F5344CB8AC3E}">
        <p14:creationId xmlns:p14="http://schemas.microsoft.com/office/powerpoint/2010/main" val="38176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2b: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D6D94-045F-4E6E-B249-5AA51230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0" y="2813548"/>
            <a:ext cx="5341770" cy="35978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8BD167-225D-48F5-A4A5-E46FBC100958}"/>
              </a:ext>
            </a:extLst>
          </p:cNvPr>
          <p:cNvSpPr/>
          <p:nvPr/>
        </p:nvSpPr>
        <p:spPr>
          <a:xfrm>
            <a:off x="6469274" y="2483908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Nướ… mưa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C14E3-1135-496D-AD81-F9D369F17351}"/>
              </a:ext>
            </a:extLst>
          </p:cNvPr>
          <p:cNvSpPr/>
          <p:nvPr/>
        </p:nvSpPr>
        <p:spPr>
          <a:xfrm>
            <a:off x="6477967" y="3395825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Má… lạnh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526C62-5D0D-4E54-8C33-0F30EF5F1C68}"/>
              </a:ext>
            </a:extLst>
          </p:cNvPr>
          <p:cNvSpPr/>
          <p:nvPr/>
        </p:nvSpPr>
        <p:spPr>
          <a:xfrm>
            <a:off x="6469274" y="4379654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Tinh mắ…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A2EC69-7562-4232-80CA-336C509F02DF}"/>
              </a:ext>
            </a:extLst>
          </p:cNvPr>
          <p:cNvSpPr/>
          <p:nvPr/>
        </p:nvSpPr>
        <p:spPr>
          <a:xfrm>
            <a:off x="6483788" y="5275425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Đượ… mùa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CC169E-F029-4234-93A6-A8888C380914}"/>
              </a:ext>
            </a:extLst>
          </p:cNvPr>
          <p:cNvSpPr/>
          <p:nvPr/>
        </p:nvSpPr>
        <p:spPr>
          <a:xfrm>
            <a:off x="9122756" y="2497596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Trong vắ…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193AB8-A060-4E7D-87BB-7B519B7D25E6}"/>
              </a:ext>
            </a:extLst>
          </p:cNvPr>
          <p:cNvSpPr/>
          <p:nvPr/>
        </p:nvSpPr>
        <p:spPr>
          <a:xfrm>
            <a:off x="9131450" y="3409514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Quạ… mát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37FA72-9CE2-4114-A61A-EF5414646835}"/>
              </a:ext>
            </a:extLst>
          </p:cNvPr>
          <p:cNvSpPr/>
          <p:nvPr/>
        </p:nvSpPr>
        <p:spPr>
          <a:xfrm>
            <a:off x="9122756" y="4393342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Rướ… đèn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B8882-3C99-4032-BF7B-C73946641E60}"/>
              </a:ext>
            </a:extLst>
          </p:cNvPr>
          <p:cNvSpPr/>
          <p:nvPr/>
        </p:nvSpPr>
        <p:spPr>
          <a:xfrm>
            <a:off x="9137271" y="5289114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Ư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ớ… mong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ACE969-33C7-4422-8680-7F1839B13F33}"/>
              </a:ext>
            </a:extLst>
          </p:cNvPr>
          <p:cNvSpPr/>
          <p:nvPr/>
        </p:nvSpPr>
        <p:spPr>
          <a:xfrm>
            <a:off x="6468548" y="2482011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Nước mưa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79B2C2-D3FE-458E-805C-75CD82BA319C}"/>
              </a:ext>
            </a:extLst>
          </p:cNvPr>
          <p:cNvSpPr/>
          <p:nvPr/>
        </p:nvSpPr>
        <p:spPr>
          <a:xfrm>
            <a:off x="9122756" y="2497596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Trong vắt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1C0B95-02E7-47D3-B3B9-8111C078C307}"/>
              </a:ext>
            </a:extLst>
          </p:cNvPr>
          <p:cNvSpPr/>
          <p:nvPr/>
        </p:nvSpPr>
        <p:spPr>
          <a:xfrm>
            <a:off x="9131450" y="3409514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Quạt mát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164159-26EF-4087-8BA9-09EE4926E5F6}"/>
              </a:ext>
            </a:extLst>
          </p:cNvPr>
          <p:cNvSpPr/>
          <p:nvPr/>
        </p:nvSpPr>
        <p:spPr>
          <a:xfrm>
            <a:off x="6475096" y="3396532"/>
            <a:ext cx="1994200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Mát lạnh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C31AF8-1801-4E08-BD09-442732C1BA00}"/>
              </a:ext>
            </a:extLst>
          </p:cNvPr>
          <p:cNvSpPr/>
          <p:nvPr/>
        </p:nvSpPr>
        <p:spPr>
          <a:xfrm>
            <a:off x="6468548" y="4378102"/>
            <a:ext cx="2000748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Tinh mắt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35A50-86AF-4C53-B023-F7173DEB5A20}"/>
              </a:ext>
            </a:extLst>
          </p:cNvPr>
          <p:cNvSpPr/>
          <p:nvPr/>
        </p:nvSpPr>
        <p:spPr>
          <a:xfrm>
            <a:off x="6475096" y="5277987"/>
            <a:ext cx="2000747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 mùa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EAA1C1-1974-4AEB-89C8-98B59195962B}"/>
              </a:ext>
            </a:extLst>
          </p:cNvPr>
          <p:cNvSpPr/>
          <p:nvPr/>
        </p:nvSpPr>
        <p:spPr>
          <a:xfrm>
            <a:off x="9122756" y="4393342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Rước đèn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37EAA0-B62E-44B9-BCF0-D0BF272B58F8}"/>
              </a:ext>
            </a:extLst>
          </p:cNvPr>
          <p:cNvSpPr/>
          <p:nvPr/>
        </p:nvSpPr>
        <p:spPr>
          <a:xfrm>
            <a:off x="9131450" y="5289114"/>
            <a:ext cx="2006673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Ư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ớc mong</a:t>
            </a:r>
          </a:p>
        </p:txBody>
      </p:sp>
    </p:spTree>
    <p:extLst>
      <p:ext uri="{BB962C8B-B14F-4D97-AF65-F5344CB8AC3E}">
        <p14:creationId xmlns:p14="http://schemas.microsoft.com/office/powerpoint/2010/main" val="366767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2b: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D6D94-045F-4E6E-B249-5AA51230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0" y="2813548"/>
            <a:ext cx="5341770" cy="359781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DB70236-12BA-4BD4-9196-CB7CBC36CDED}"/>
              </a:ext>
            </a:extLst>
          </p:cNvPr>
          <p:cNvGrpSpPr/>
          <p:nvPr/>
        </p:nvGrpSpPr>
        <p:grpSpPr>
          <a:xfrm>
            <a:off x="6342677" y="2172979"/>
            <a:ext cx="4475256" cy="927131"/>
            <a:chOff x="8229600" y="2905246"/>
            <a:chExt cx="10535194" cy="139069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DC9AB3A-0CF5-446E-AE3F-FC2BE020C49F}"/>
                </a:ext>
              </a:extLst>
            </p:cNvPr>
            <p:cNvSpPr/>
            <p:nvPr/>
          </p:nvSpPr>
          <p:spPr>
            <a:xfrm>
              <a:off x="8381472" y="3038996"/>
              <a:ext cx="10215964" cy="1123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133">
                  <a:latin typeface="UTM Avo" panose="02040603050506020204" pitchFamily="18" charset="0"/>
                  <a:cs typeface="Arial" pitchFamily="34" charset="0"/>
                </a:rPr>
                <a:t>Đường về làng được đánh dấu</a:t>
              </a:r>
            </a:p>
            <a:p>
              <a:pPr algn="ctr"/>
              <a:r>
                <a:rPr lang="vi-VN" sz="2133">
                  <a:latin typeface="UTM Avo" panose="02040603050506020204" pitchFamily="18" charset="0"/>
                  <a:cs typeface="Arial" pitchFamily="34" charset="0"/>
                </a:rPr>
                <a:t>bằng các từ nào?</a:t>
              </a:r>
            </a:p>
          </p:txBody>
        </p:sp>
        <p:sp>
          <p:nvSpPr>
            <p:cNvPr id="29" name="Snip Single Corner Rectangle 34">
              <a:extLst>
                <a:ext uri="{FF2B5EF4-FFF2-40B4-BE49-F238E27FC236}">
                  <a16:creationId xmlns:a16="http://schemas.microsoft.com/office/drawing/2014/main" id="{A51EAD6D-DA86-4CDF-B3A4-ACFBB9B385A2}"/>
                </a:ext>
              </a:extLst>
            </p:cNvPr>
            <p:cNvSpPr/>
            <p:nvPr/>
          </p:nvSpPr>
          <p:spPr>
            <a:xfrm>
              <a:off x="8229600" y="2905246"/>
              <a:ext cx="10535194" cy="1390696"/>
            </a:xfrm>
            <a:prstGeom prst="snip1Rect">
              <a:avLst/>
            </a:prstGeom>
            <a:noFill/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684293E0-AD1F-4CD2-803E-03C1FEB18E85}"/>
              </a:ext>
            </a:extLst>
          </p:cNvPr>
          <p:cNvSpPr/>
          <p:nvPr/>
        </p:nvSpPr>
        <p:spPr>
          <a:xfrm>
            <a:off x="7739146" y="3338227"/>
            <a:ext cx="1837493" cy="17779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C043AE8-28A9-470C-A719-A52C2B3E87D6}"/>
              </a:ext>
            </a:extLst>
          </p:cNvPr>
          <p:cNvSpPr/>
          <p:nvPr/>
        </p:nvSpPr>
        <p:spPr>
          <a:xfrm>
            <a:off x="6585687" y="3655468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Nước mưa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2B5FDE-9C68-4C68-A7EE-4ED315A33DAA}"/>
              </a:ext>
            </a:extLst>
          </p:cNvPr>
          <p:cNvSpPr/>
          <p:nvPr/>
        </p:nvSpPr>
        <p:spPr>
          <a:xfrm>
            <a:off x="6585687" y="4309615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 mùa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114B71-FC99-4C49-9594-32747E4EFEBC}"/>
              </a:ext>
            </a:extLst>
          </p:cNvPr>
          <p:cNvSpPr/>
          <p:nvPr/>
        </p:nvSpPr>
        <p:spPr>
          <a:xfrm>
            <a:off x="8756822" y="3655467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Rước đèn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2F2CA1-A16F-4ED9-A740-6FF7CC602014}"/>
              </a:ext>
            </a:extLst>
          </p:cNvPr>
          <p:cNvSpPr/>
          <p:nvPr/>
        </p:nvSpPr>
        <p:spPr>
          <a:xfrm>
            <a:off x="8756822" y="4309616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Ư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ớc mong</a:t>
            </a:r>
          </a:p>
        </p:txBody>
      </p:sp>
    </p:spTree>
    <p:extLst>
      <p:ext uri="{BB962C8B-B14F-4D97-AF65-F5344CB8AC3E}">
        <p14:creationId xmlns:p14="http://schemas.microsoft.com/office/powerpoint/2010/main" val="32542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3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67441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Làm bài tập tự chọn – Tìm tiếng theo yêu cầu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Pentagon 17">
            <a:extLst>
              <a:ext uri="{FF2B5EF4-FFF2-40B4-BE49-F238E27FC236}">
                <a16:creationId xmlns:a16="http://schemas.microsoft.com/office/drawing/2014/main" id="{962939B7-38D9-4212-BB4B-23DE246AE636}"/>
              </a:ext>
            </a:extLst>
          </p:cNvPr>
          <p:cNvSpPr/>
          <p:nvPr/>
        </p:nvSpPr>
        <p:spPr>
          <a:xfrm>
            <a:off x="769120" y="2220391"/>
            <a:ext cx="9638415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3a: Tìm các tiếng bắt đầu bằng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, có nghĩa cho trước</a:t>
            </a:r>
          </a:p>
        </p:txBody>
      </p:sp>
      <p:sp>
        <p:nvSpPr>
          <p:cNvPr id="16" name="Right Arrow 9">
            <a:extLst>
              <a:ext uri="{FF2B5EF4-FFF2-40B4-BE49-F238E27FC236}">
                <a16:creationId xmlns:a16="http://schemas.microsoft.com/office/drawing/2014/main" id="{96D89505-987C-4E87-B120-51F4992F09C9}"/>
              </a:ext>
            </a:extLst>
          </p:cNvPr>
          <p:cNvSpPr/>
          <p:nvPr/>
        </p:nvSpPr>
        <p:spPr>
          <a:xfrm>
            <a:off x="5159413" y="3716149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E3D9D68F-9ED9-4680-82B5-3A62E1031EB6}"/>
              </a:ext>
            </a:extLst>
          </p:cNvPr>
          <p:cNvSpPr/>
          <p:nvPr/>
        </p:nvSpPr>
        <p:spPr>
          <a:xfrm>
            <a:off x="5632073" y="3501473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Lỏng</a:t>
            </a:r>
          </a:p>
        </p:txBody>
      </p:sp>
      <p:sp>
        <p:nvSpPr>
          <p:cNvPr id="18" name="Right Arrow 26">
            <a:extLst>
              <a:ext uri="{FF2B5EF4-FFF2-40B4-BE49-F238E27FC236}">
                <a16:creationId xmlns:a16="http://schemas.microsoft.com/office/drawing/2014/main" id="{3D381DB3-E1A3-4597-BEC2-A91EC3B46D4A}"/>
              </a:ext>
            </a:extLst>
          </p:cNvPr>
          <p:cNvSpPr/>
          <p:nvPr/>
        </p:nvSpPr>
        <p:spPr>
          <a:xfrm>
            <a:off x="5139182" y="5000892"/>
            <a:ext cx="420126" cy="3511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EDFFC778-EE97-4CC3-9A92-EA66EF1D16A3}"/>
              </a:ext>
            </a:extLst>
          </p:cNvPr>
          <p:cNvSpPr/>
          <p:nvPr/>
        </p:nvSpPr>
        <p:spPr>
          <a:xfrm>
            <a:off x="5604442" y="4851301"/>
            <a:ext cx="1421139" cy="69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Nón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86D7EE-43B7-4232-A213-F08395B9846A}"/>
              </a:ext>
            </a:extLst>
          </p:cNvPr>
          <p:cNvGrpSpPr/>
          <p:nvPr/>
        </p:nvGrpSpPr>
        <p:grpSpPr>
          <a:xfrm>
            <a:off x="719245" y="4505320"/>
            <a:ext cx="4339111" cy="1294295"/>
            <a:chOff x="2025733" y="4457700"/>
            <a:chExt cx="6508667" cy="1941442"/>
          </a:xfrm>
        </p:grpSpPr>
        <p:sp>
          <p:nvSpPr>
            <p:cNvPr id="21" name="Rounded Rectangle 21">
              <a:extLst>
                <a:ext uri="{FF2B5EF4-FFF2-40B4-BE49-F238E27FC236}">
                  <a16:creationId xmlns:a16="http://schemas.microsoft.com/office/drawing/2014/main" id="{D0499EFE-E1AC-4FBC-8E28-63A464E10CC1}"/>
                </a:ext>
              </a:extLst>
            </p:cNvPr>
            <p:cNvSpPr/>
            <p:nvPr/>
          </p:nvSpPr>
          <p:spPr>
            <a:xfrm>
              <a:off x="2025733" y="4457700"/>
              <a:ext cx="6508667" cy="194144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4B827B-CC07-4920-9940-A56F4BD4B810}"/>
                </a:ext>
              </a:extLst>
            </p:cNvPr>
            <p:cNvSpPr/>
            <p:nvPr/>
          </p:nvSpPr>
          <p:spPr>
            <a:xfrm>
              <a:off x="2184430" y="4602663"/>
              <a:ext cx="6047016" cy="142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b. Đồ dùng, thường bằng lá, để đội đầu, che mưa nắng.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3B46EA-6A9C-4183-A3D3-D7C88780CA55}"/>
              </a:ext>
            </a:extLst>
          </p:cNvPr>
          <p:cNvGrpSpPr/>
          <p:nvPr/>
        </p:nvGrpSpPr>
        <p:grpSpPr>
          <a:xfrm>
            <a:off x="718413" y="3484600"/>
            <a:ext cx="4714021" cy="753472"/>
            <a:chOff x="2025733" y="4432392"/>
            <a:chExt cx="7071032" cy="1130208"/>
          </a:xfrm>
        </p:grpSpPr>
        <p:sp>
          <p:nvSpPr>
            <p:cNvPr id="24" name="Rounded Rectangle 41">
              <a:extLst>
                <a:ext uri="{FF2B5EF4-FFF2-40B4-BE49-F238E27FC236}">
                  <a16:creationId xmlns:a16="http://schemas.microsoft.com/office/drawing/2014/main" id="{AC24287B-AEDD-47B9-AC42-50AEB0AB3C99}"/>
                </a:ext>
              </a:extLst>
            </p:cNvPr>
            <p:cNvSpPr/>
            <p:nvPr/>
          </p:nvSpPr>
          <p:spPr>
            <a:xfrm>
              <a:off x="2025733" y="4457700"/>
              <a:ext cx="6508667" cy="11049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C64E7C-14AD-42F5-AFBD-681E7DB94810}"/>
                </a:ext>
              </a:extLst>
            </p:cNvPr>
            <p:cNvSpPr/>
            <p:nvPr/>
          </p:nvSpPr>
          <p:spPr>
            <a:xfrm>
              <a:off x="2147263" y="4432392"/>
              <a:ext cx="6949502" cy="906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a. Trái ngược với chặt (chặt chẽ).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415FC4-4EF4-4445-91F7-BBEC1E8B6B96}"/>
              </a:ext>
            </a:extLst>
          </p:cNvPr>
          <p:cNvGrpSpPr/>
          <p:nvPr/>
        </p:nvGrpSpPr>
        <p:grpSpPr>
          <a:xfrm>
            <a:off x="7330472" y="3312625"/>
            <a:ext cx="3962345" cy="1635525"/>
            <a:chOff x="2025733" y="4457699"/>
            <a:chExt cx="6508667" cy="2453287"/>
          </a:xfrm>
        </p:grpSpPr>
        <p:sp>
          <p:nvSpPr>
            <p:cNvPr id="35" name="Rounded Rectangle 44">
              <a:extLst>
                <a:ext uri="{FF2B5EF4-FFF2-40B4-BE49-F238E27FC236}">
                  <a16:creationId xmlns:a16="http://schemas.microsoft.com/office/drawing/2014/main" id="{9012168E-0A48-4C4F-B96A-EDE3EB2FD686}"/>
                </a:ext>
              </a:extLst>
            </p:cNvPr>
            <p:cNvSpPr/>
            <p:nvPr/>
          </p:nvSpPr>
          <p:spPr>
            <a:xfrm>
              <a:off x="2025733" y="4457699"/>
              <a:ext cx="6508667" cy="245328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E8893E0-DF2B-473C-9488-D8E84B21B0E0}"/>
                </a:ext>
              </a:extLst>
            </p:cNvPr>
            <p:cNvSpPr/>
            <p:nvPr/>
          </p:nvSpPr>
          <p:spPr>
            <a:xfrm>
              <a:off x="2184431" y="4602663"/>
              <a:ext cx="6349969" cy="2128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c. Đồ dùng bằng đất hoặc kim loại, có lòng sâu, để nấu cơm hoặc thức ăn.</a:t>
              </a:r>
            </a:p>
          </p:txBody>
        </p:sp>
      </p:grpSp>
      <p:sp>
        <p:nvSpPr>
          <p:cNvPr id="37" name="Right Arrow 46">
            <a:extLst>
              <a:ext uri="{FF2B5EF4-FFF2-40B4-BE49-F238E27FC236}">
                <a16:creationId xmlns:a16="http://schemas.microsoft.com/office/drawing/2014/main" id="{E5D935A6-FB85-439A-BDF4-F5DA4F5459CE}"/>
              </a:ext>
            </a:extLst>
          </p:cNvPr>
          <p:cNvSpPr/>
          <p:nvPr/>
        </p:nvSpPr>
        <p:spPr>
          <a:xfrm rot="5400000">
            <a:off x="9157039" y="5075501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8" name="Rounded Rectangle 47">
            <a:extLst>
              <a:ext uri="{FF2B5EF4-FFF2-40B4-BE49-F238E27FC236}">
                <a16:creationId xmlns:a16="http://schemas.microsoft.com/office/drawing/2014/main" id="{4CEA0224-05D5-4A49-9B61-A8B8A4845C01}"/>
              </a:ext>
            </a:extLst>
          </p:cNvPr>
          <p:cNvSpPr/>
          <p:nvPr/>
        </p:nvSpPr>
        <p:spPr>
          <a:xfrm>
            <a:off x="8649380" y="5554985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Nồi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AA9903-5DF5-4CB6-B5FA-79AA161F6CA3}"/>
              </a:ext>
            </a:extLst>
          </p:cNvPr>
          <p:cNvSpPr/>
          <p:nvPr/>
        </p:nvSpPr>
        <p:spPr>
          <a:xfrm>
            <a:off x="685163" y="2605634"/>
            <a:ext cx="6551794" cy="7117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Bắt đầu bằng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, có nghĩa như sau:</a:t>
            </a:r>
          </a:p>
        </p:txBody>
      </p:sp>
    </p:spTree>
    <p:extLst>
      <p:ext uri="{BB962C8B-B14F-4D97-AF65-F5344CB8AC3E}">
        <p14:creationId xmlns:p14="http://schemas.microsoft.com/office/powerpoint/2010/main" val="274775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5" grpId="0" animBg="1"/>
      <p:bldP spid="16" grpId="0" animBg="1"/>
      <p:bldP spid="17" grpId="0" animBg="1"/>
      <p:bldP spid="18" grpId="0" animBg="1"/>
      <p:bldP spid="19" grpId="0" animBg="1"/>
      <p:bldP spid="37" grpId="0" animBg="1"/>
      <p:bldP spid="38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3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67441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Làm bài tập tự chọn – Tìm tiếng theo yêu cầu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Pentagon 17">
            <a:extLst>
              <a:ext uri="{FF2B5EF4-FFF2-40B4-BE49-F238E27FC236}">
                <a16:creationId xmlns:a16="http://schemas.microsoft.com/office/drawing/2014/main" id="{962939B7-38D9-4212-BB4B-23DE246AE636}"/>
              </a:ext>
            </a:extLst>
          </p:cNvPr>
          <p:cNvSpPr/>
          <p:nvPr/>
        </p:nvSpPr>
        <p:spPr>
          <a:xfrm>
            <a:off x="769120" y="2220391"/>
            <a:ext cx="9638415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3a: Tìm các tiếng bắt đầu bằng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, có nghĩa cho trước</a:t>
            </a:r>
          </a:p>
        </p:txBody>
      </p:sp>
      <p:sp>
        <p:nvSpPr>
          <p:cNvPr id="16" name="Right Arrow 9">
            <a:extLst>
              <a:ext uri="{FF2B5EF4-FFF2-40B4-BE49-F238E27FC236}">
                <a16:creationId xmlns:a16="http://schemas.microsoft.com/office/drawing/2014/main" id="{96D89505-987C-4E87-B120-51F4992F09C9}"/>
              </a:ext>
            </a:extLst>
          </p:cNvPr>
          <p:cNvSpPr/>
          <p:nvPr/>
        </p:nvSpPr>
        <p:spPr>
          <a:xfrm>
            <a:off x="5494885" y="3728547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E3D9D68F-9ED9-4680-82B5-3A62E1031EB6}"/>
              </a:ext>
            </a:extLst>
          </p:cNvPr>
          <p:cNvSpPr/>
          <p:nvPr/>
        </p:nvSpPr>
        <p:spPr>
          <a:xfrm>
            <a:off x="5967545" y="3513871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Buốt</a:t>
            </a:r>
          </a:p>
        </p:txBody>
      </p:sp>
      <p:sp>
        <p:nvSpPr>
          <p:cNvPr id="18" name="Right Arrow 26">
            <a:extLst>
              <a:ext uri="{FF2B5EF4-FFF2-40B4-BE49-F238E27FC236}">
                <a16:creationId xmlns:a16="http://schemas.microsoft.com/office/drawing/2014/main" id="{3D381DB3-E1A3-4597-BEC2-A91EC3B46D4A}"/>
              </a:ext>
            </a:extLst>
          </p:cNvPr>
          <p:cNvSpPr/>
          <p:nvPr/>
        </p:nvSpPr>
        <p:spPr>
          <a:xfrm>
            <a:off x="5474654" y="5013290"/>
            <a:ext cx="420126" cy="3511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EDFFC778-EE97-4CC3-9A92-EA66EF1D16A3}"/>
              </a:ext>
            </a:extLst>
          </p:cNvPr>
          <p:cNvSpPr/>
          <p:nvPr/>
        </p:nvSpPr>
        <p:spPr>
          <a:xfrm>
            <a:off x="5967545" y="4863699"/>
            <a:ext cx="1421139" cy="69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Thuốc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86D7EE-43B7-4232-A213-F08395B9846A}"/>
              </a:ext>
            </a:extLst>
          </p:cNvPr>
          <p:cNvGrpSpPr/>
          <p:nvPr/>
        </p:nvGrpSpPr>
        <p:grpSpPr>
          <a:xfrm>
            <a:off x="719245" y="4505320"/>
            <a:ext cx="4900571" cy="1294295"/>
            <a:chOff x="2025733" y="4457700"/>
            <a:chExt cx="6845220" cy="1941442"/>
          </a:xfrm>
        </p:grpSpPr>
        <p:sp>
          <p:nvSpPr>
            <p:cNvPr id="21" name="Rounded Rectangle 21">
              <a:extLst>
                <a:ext uri="{FF2B5EF4-FFF2-40B4-BE49-F238E27FC236}">
                  <a16:creationId xmlns:a16="http://schemas.microsoft.com/office/drawing/2014/main" id="{D0499EFE-E1AC-4FBC-8E28-63A464E10CC1}"/>
                </a:ext>
              </a:extLst>
            </p:cNvPr>
            <p:cNvSpPr/>
            <p:nvPr/>
          </p:nvSpPr>
          <p:spPr>
            <a:xfrm>
              <a:off x="2025733" y="4457700"/>
              <a:ext cx="6508667" cy="194144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4B827B-CC07-4920-9940-A56F4BD4B810}"/>
                </a:ext>
              </a:extLst>
            </p:cNvPr>
            <p:cNvSpPr/>
            <p:nvPr/>
          </p:nvSpPr>
          <p:spPr>
            <a:xfrm>
              <a:off x="2172311" y="4681794"/>
              <a:ext cx="6698642" cy="142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Chất được chế biến dùng để chữa bệnh (bằng cách uống, tiêm)…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3B46EA-6A9C-4183-A3D3-D7C88780CA55}"/>
              </a:ext>
            </a:extLst>
          </p:cNvPr>
          <p:cNvGrpSpPr/>
          <p:nvPr/>
        </p:nvGrpSpPr>
        <p:grpSpPr>
          <a:xfrm>
            <a:off x="718413" y="3484600"/>
            <a:ext cx="5062233" cy="753472"/>
            <a:chOff x="2025733" y="4432392"/>
            <a:chExt cx="7071032" cy="1130208"/>
          </a:xfrm>
        </p:grpSpPr>
        <p:sp>
          <p:nvSpPr>
            <p:cNvPr id="24" name="Rounded Rectangle 41">
              <a:extLst>
                <a:ext uri="{FF2B5EF4-FFF2-40B4-BE49-F238E27FC236}">
                  <a16:creationId xmlns:a16="http://schemas.microsoft.com/office/drawing/2014/main" id="{AC24287B-AEDD-47B9-AC42-50AEB0AB3C99}"/>
                </a:ext>
              </a:extLst>
            </p:cNvPr>
            <p:cNvSpPr/>
            <p:nvPr/>
          </p:nvSpPr>
          <p:spPr>
            <a:xfrm>
              <a:off x="2025733" y="4457700"/>
              <a:ext cx="6508667" cy="11049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C64E7C-14AD-42F5-AFBD-681E7DB94810}"/>
                </a:ext>
              </a:extLst>
            </p:cNvPr>
            <p:cNvSpPr/>
            <p:nvPr/>
          </p:nvSpPr>
          <p:spPr>
            <a:xfrm>
              <a:off x="2147263" y="4432392"/>
              <a:ext cx="6949502" cy="906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Có cảm giác đau nhói hoặc rất rét.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415FC4-4EF4-4445-91F7-BBEC1E8B6B96}"/>
              </a:ext>
            </a:extLst>
          </p:cNvPr>
          <p:cNvGrpSpPr/>
          <p:nvPr/>
        </p:nvGrpSpPr>
        <p:grpSpPr>
          <a:xfrm>
            <a:off x="7854777" y="3312625"/>
            <a:ext cx="3962345" cy="1192695"/>
            <a:chOff x="2025733" y="4457699"/>
            <a:chExt cx="6508667" cy="2453287"/>
          </a:xfrm>
        </p:grpSpPr>
        <p:sp>
          <p:nvSpPr>
            <p:cNvPr id="35" name="Rounded Rectangle 44">
              <a:extLst>
                <a:ext uri="{FF2B5EF4-FFF2-40B4-BE49-F238E27FC236}">
                  <a16:creationId xmlns:a16="http://schemas.microsoft.com/office/drawing/2014/main" id="{9012168E-0A48-4C4F-B96A-EDE3EB2FD686}"/>
                </a:ext>
              </a:extLst>
            </p:cNvPr>
            <p:cNvSpPr/>
            <p:nvPr/>
          </p:nvSpPr>
          <p:spPr>
            <a:xfrm>
              <a:off x="2025733" y="4457699"/>
              <a:ext cx="6508667" cy="245328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E8893E0-DF2B-473C-9488-D8E84B21B0E0}"/>
                </a:ext>
              </a:extLst>
            </p:cNvPr>
            <p:cNvSpPr/>
            <p:nvPr/>
          </p:nvSpPr>
          <p:spPr>
            <a:xfrm>
              <a:off x="2702952" y="4626334"/>
              <a:ext cx="5154227" cy="1954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Làm chín thức ăn trong nước sôi.</a:t>
              </a:r>
            </a:p>
          </p:txBody>
        </p:sp>
      </p:grpSp>
      <p:sp>
        <p:nvSpPr>
          <p:cNvPr id="37" name="Right Arrow 46">
            <a:extLst>
              <a:ext uri="{FF2B5EF4-FFF2-40B4-BE49-F238E27FC236}">
                <a16:creationId xmlns:a16="http://schemas.microsoft.com/office/drawing/2014/main" id="{E5D935A6-FB85-439A-BDF4-F5DA4F5459CE}"/>
              </a:ext>
            </a:extLst>
          </p:cNvPr>
          <p:cNvSpPr/>
          <p:nvPr/>
        </p:nvSpPr>
        <p:spPr>
          <a:xfrm rot="5400000">
            <a:off x="9584730" y="4694839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8" name="Rounded Rectangle 47">
            <a:extLst>
              <a:ext uri="{FF2B5EF4-FFF2-40B4-BE49-F238E27FC236}">
                <a16:creationId xmlns:a16="http://schemas.microsoft.com/office/drawing/2014/main" id="{4CEA0224-05D5-4A49-9B61-A8B8A4845C01}"/>
              </a:ext>
            </a:extLst>
          </p:cNvPr>
          <p:cNvSpPr/>
          <p:nvPr/>
        </p:nvSpPr>
        <p:spPr>
          <a:xfrm>
            <a:off x="9125378" y="5210860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Luộc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AA9903-5DF5-4CB6-B5FA-79AA161F6CA3}"/>
              </a:ext>
            </a:extLst>
          </p:cNvPr>
          <p:cNvSpPr/>
          <p:nvPr/>
        </p:nvSpPr>
        <p:spPr>
          <a:xfrm>
            <a:off x="685163" y="2605634"/>
            <a:ext cx="6266459" cy="7063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Có vần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uôc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uôt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, có nghĩa như sau:</a:t>
            </a:r>
          </a:p>
        </p:txBody>
      </p:sp>
    </p:spTree>
    <p:extLst>
      <p:ext uri="{BB962C8B-B14F-4D97-AF65-F5344CB8AC3E}">
        <p14:creationId xmlns:p14="http://schemas.microsoft.com/office/powerpoint/2010/main" val="29012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E076CEF-601A-4133-BD10-079B125D97A7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254CFF50-2306-4A66-9FB2-B58B7266EA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7D4015-5F43-4FEA-A78B-7A4B5F1548C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5536" y="2206798"/>
            <a:ext cx="2737136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809308" y="2765280"/>
            <a:ext cx="318959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lại bài đã học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49004" y="3703085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57560" y="2206798"/>
            <a:ext cx="2737136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4252549" y="2728111"/>
            <a:ext cx="2737136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Luyện viết, kể chuyện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00391" y="1611987"/>
            <a:ext cx="1041452" cy="950325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54044FED-8560-4B05-AE44-836F9B8DD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348451" y="2206798"/>
            <a:ext cx="4195485" cy="22683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B53261-C698-48A0-82C3-0C53CDE39E90}"/>
              </a:ext>
            </a:extLst>
          </p:cNvPr>
          <p:cNvSpPr txBox="1"/>
          <p:nvPr/>
        </p:nvSpPr>
        <p:spPr>
          <a:xfrm>
            <a:off x="7692952" y="2404162"/>
            <a:ext cx="3445445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Chuẩn bị bài:</a:t>
            </a:r>
            <a:r>
              <a:rPr lang="vi-VN" sz="2000" i="1">
                <a:latin typeface="UTM Avo" panose="02040603050506020204" pitchFamily="18" charset="0"/>
              </a:rPr>
              <a:t> Trao đổi – Em đọc sách báo</a:t>
            </a:r>
            <a:r>
              <a:rPr lang="vi-VN" sz="2000">
                <a:latin typeface="UTM Avo" panose="02040603050506020204" pitchFamily="18" charset="0"/>
              </a:rPr>
              <a:t> (chuẩn bị tranh ảnh về phong cảnh quê hương) </a:t>
            </a:r>
            <a:endParaRPr lang="vi-VN" sz="2000" dirty="0">
              <a:latin typeface="UTM Avo" panose="02040603050506020204" pitchFamily="18" charset="0"/>
            </a:endParaRPr>
          </a:p>
        </p:txBody>
      </p:sp>
      <p:pic>
        <p:nvPicPr>
          <p:cNvPr id="17" name="Picture 13">
            <a:extLst>
              <a:ext uri="{FF2B5EF4-FFF2-40B4-BE49-F238E27FC236}">
                <a16:creationId xmlns:a16="http://schemas.microsoft.com/office/drawing/2014/main" id="{E673C3DC-E30A-4DCF-9015-BF7F2B4A3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3848"/>
          <a:stretch>
            <a:fillRect/>
          </a:stretch>
        </p:blipFill>
        <p:spPr>
          <a:xfrm>
            <a:off x="10881481" y="3745192"/>
            <a:ext cx="829483" cy="108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3883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163</TotalTime>
  <Words>705</Words>
  <Application>Microsoft Office PowerPoint</Application>
  <PresentationFormat>Widescreen</PresentationFormat>
  <Paragraphs>108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UTM Avo</vt:lpstr>
      <vt:lpstr>Office Theme</vt:lpstr>
      <vt:lpstr>1_Office Theme</vt:lpstr>
      <vt:lpstr>2_Office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26</cp:revision>
  <dcterms:created xsi:type="dcterms:W3CDTF">2023-10-19T01:35:13Z</dcterms:created>
  <dcterms:modified xsi:type="dcterms:W3CDTF">2023-11-20T02:07:56Z</dcterms:modified>
  <cp:category>9Slide.vn</cp:category>
</cp:coreProperties>
</file>