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 id="2147483672" r:id="rId3"/>
    <p:sldMasterId id="2147483684" r:id="rId4"/>
  </p:sldMasterIdLst>
  <p:notesMasterIdLst>
    <p:notesMasterId r:id="rId30"/>
  </p:notesMasterIdLst>
  <p:sldIdLst>
    <p:sldId id="256" r:id="rId5"/>
    <p:sldId id="280" r:id="rId6"/>
    <p:sldId id="266" r:id="rId7"/>
    <p:sldId id="281" r:id="rId8"/>
    <p:sldId id="302" r:id="rId9"/>
    <p:sldId id="323" r:id="rId10"/>
    <p:sldId id="301" r:id="rId11"/>
    <p:sldId id="329" r:id="rId12"/>
    <p:sldId id="389" r:id="rId13"/>
    <p:sldId id="258" r:id="rId14"/>
    <p:sldId id="259" r:id="rId15"/>
    <p:sldId id="260" r:id="rId16"/>
    <p:sldId id="261" r:id="rId17"/>
    <p:sldId id="390" r:id="rId18"/>
    <p:sldId id="393" r:id="rId19"/>
    <p:sldId id="392" r:id="rId20"/>
    <p:sldId id="394" r:id="rId21"/>
    <p:sldId id="283" r:id="rId22"/>
    <p:sldId id="324" r:id="rId23"/>
    <p:sldId id="396" r:id="rId24"/>
    <p:sldId id="395" r:id="rId25"/>
    <p:sldId id="284" r:id="rId26"/>
    <p:sldId id="293" r:id="rId27"/>
    <p:sldId id="278" r:id="rId28"/>
    <p:sldId id="313" r:id="rId29"/>
  </p:sldIdLst>
  <p:sldSz cx="12192000" cy="6858000"/>
  <p:notesSz cx="6858000" cy="9144000"/>
  <p:embeddedFontLst>
    <p:embeddedFont>
      <p:font typeface="Calibri" panose="020F0502020204030204" pitchFamily="34" charset="0"/>
      <p:regular r:id="rId31"/>
      <p:bold r:id="rId32"/>
      <p:italic r:id="rId33"/>
      <p:boldItalic r:id="rId34"/>
    </p:embeddedFont>
    <p:embeddedFont>
      <p:font typeface="Calibri Light" panose="020F0302020204030204" pitchFamily="34" charset="0"/>
      <p:regular r:id="rId35"/>
      <p:italic r:id="rId36"/>
    </p:embeddedFont>
    <p:embeddedFont>
      <p:font typeface="UTM Avo" panose="02040603050506020204" pitchFamily="18"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8"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A5A5A5"/>
    <a:srgbClr val="FFC000"/>
    <a:srgbClr val="FF9999"/>
    <a:srgbClr val="FFCCCC"/>
    <a:srgbClr val="FFFAF7"/>
    <a:srgbClr val="FF21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108" d="100"/>
          <a:sy n="108" d="100"/>
        </p:scale>
        <p:origin x="71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9.fntdata"/><Relationship Id="rId21" Type="http://schemas.openxmlformats.org/officeDocument/2006/relationships/slide" Target="slides/slide17.xml"/><Relationship Id="rId34" Type="http://schemas.openxmlformats.org/officeDocument/2006/relationships/font" Target="fonts/font4.fntdata"/><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5.fntdata"/><Relationship Id="rId48" Type="http://customschemas.google.com/relationships/presentationmetadata" Target="metadata"/><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20"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PLAY </a:t>
            </a:r>
            <a:r>
              <a:rPr lang="en-US" dirty="0" err="1"/>
              <a:t>để</a:t>
            </a:r>
            <a:r>
              <a:rPr lang="en-US" dirty="0"/>
              <a:t> </a:t>
            </a:r>
            <a:r>
              <a:rPr lang="en-US" dirty="0" err="1"/>
              <a:t>chơi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92B2F3-1DE3-42E0-A402-B4826F0D7F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1019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tên</a:t>
            </a:r>
            <a:r>
              <a:rPr lang="en-US" dirty="0"/>
              <a:t> </a:t>
            </a:r>
            <a:r>
              <a:rPr lang="en-US" dirty="0" err="1"/>
              <a:t>động</a:t>
            </a:r>
            <a:r>
              <a:rPr lang="en-US" dirty="0"/>
              <a:t> </a:t>
            </a:r>
            <a:r>
              <a:rPr lang="en-US" dirty="0" err="1"/>
              <a:t>vật</a:t>
            </a:r>
            <a:r>
              <a:rPr lang="en-US" dirty="0"/>
              <a:t> </a:t>
            </a:r>
            <a:r>
              <a:rPr lang="en-US" dirty="0" err="1"/>
              <a:t>để</a:t>
            </a:r>
            <a:r>
              <a:rPr lang="en-US" dirty="0"/>
              <a:t> </a:t>
            </a:r>
            <a:r>
              <a:rPr lang="en-US" dirty="0" err="1"/>
              <a:t>đến</a:t>
            </a:r>
            <a:r>
              <a:rPr lang="en-US" dirty="0"/>
              <a:t> </a:t>
            </a:r>
            <a:r>
              <a:rPr lang="en-US" dirty="0" err="1"/>
              <a:t>câu</a:t>
            </a:r>
            <a:r>
              <a:rPr lang="en-US" dirty="0"/>
              <a:t> </a:t>
            </a:r>
            <a:r>
              <a:rPr lang="en-US" dirty="0" err="1"/>
              <a:t>hỏi</a:t>
            </a:r>
            <a:endParaRPr lang="en-US" dirty="0"/>
          </a:p>
          <a:p>
            <a:r>
              <a:rPr lang="en-US" dirty="0"/>
              <a:t>Click </a:t>
            </a:r>
            <a:r>
              <a:rPr lang="en-US" dirty="0" err="1"/>
              <a:t>vào</a:t>
            </a:r>
            <a:r>
              <a:rPr lang="en-US" dirty="0"/>
              <a:t> con </a:t>
            </a:r>
            <a:r>
              <a:rPr lang="en-US" dirty="0" err="1"/>
              <a:t>vật</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hình</a:t>
            </a:r>
            <a:r>
              <a:rPr lang="en-US" dirty="0"/>
              <a:t> </a:t>
            </a:r>
            <a:r>
              <a:rPr lang="en-US" dirty="0" err="1"/>
              <a:t>chọn</a:t>
            </a:r>
            <a:r>
              <a:rPr lang="en-US" dirty="0"/>
              <a:t> </a:t>
            </a:r>
            <a:r>
              <a:rPr lang="en-US" dirty="0" err="1"/>
              <a:t>câu</a:t>
            </a:r>
            <a:r>
              <a:rPr lang="en-US" dirty="0"/>
              <a:t> </a:t>
            </a:r>
            <a:r>
              <a:rPr lang="en-US" dirty="0" err="1"/>
              <a:t>hỏi</a:t>
            </a:r>
            <a:endParaRPr lang="en-US" dirty="0"/>
          </a:p>
          <a:p>
            <a:r>
              <a:rPr lang="en-US" dirty="0" err="1"/>
              <a:t>Trả</a:t>
            </a:r>
            <a:r>
              <a:rPr lang="en-US" dirty="0"/>
              <a:t> </a:t>
            </a:r>
            <a:r>
              <a:rPr lang="en-US" dirty="0" err="1"/>
              <a:t>lời</a:t>
            </a:r>
            <a:r>
              <a:rPr lang="en-US" dirty="0"/>
              <a:t> </a:t>
            </a:r>
            <a:r>
              <a:rPr lang="en-US" dirty="0" err="1"/>
              <a:t>xong</a:t>
            </a:r>
            <a:r>
              <a:rPr lang="en-US" dirty="0"/>
              <a:t> </a:t>
            </a:r>
            <a:r>
              <a:rPr lang="en-US" dirty="0" err="1"/>
              <a:t>tại</a:t>
            </a:r>
            <a:r>
              <a:rPr lang="en-US" dirty="0"/>
              <a:t> </a:t>
            </a:r>
            <a:r>
              <a:rPr lang="en-US" dirty="0" err="1"/>
              <a:t>màn</a:t>
            </a:r>
            <a:r>
              <a:rPr lang="en-US" dirty="0"/>
              <a:t> </a:t>
            </a:r>
            <a:r>
              <a:rPr lang="en-US" dirty="0" err="1"/>
              <a:t>hình</a:t>
            </a:r>
            <a:r>
              <a:rPr lang="en-US" dirty="0"/>
              <a:t> </a:t>
            </a:r>
            <a:r>
              <a:rPr lang="en-US" dirty="0" err="1"/>
              <a:t>chọn</a:t>
            </a:r>
            <a:r>
              <a:rPr lang="en-US" dirty="0"/>
              <a:t> </a:t>
            </a:r>
            <a:r>
              <a:rPr lang="en-US" dirty="0" err="1"/>
              <a:t>dâu</a:t>
            </a:r>
            <a:r>
              <a:rPr lang="en-US" dirty="0"/>
              <a:t> </a:t>
            </a:r>
            <a:r>
              <a:rPr lang="en-US" dirty="0" err="1"/>
              <a:t>hỏi</a:t>
            </a:r>
            <a:r>
              <a:rPr lang="en-US" dirty="0"/>
              <a:t> click </a:t>
            </a:r>
            <a:r>
              <a:rPr lang="en-US" dirty="0" err="1"/>
              <a:t>vào</a:t>
            </a:r>
            <a:r>
              <a:rPr lang="en-US" dirty="0"/>
              <a:t> con </a:t>
            </a:r>
            <a:r>
              <a:rPr lang="en-US" dirty="0" err="1"/>
              <a:t>vật</a:t>
            </a:r>
            <a:r>
              <a:rPr lang="en-US" dirty="0"/>
              <a:t> </a:t>
            </a:r>
            <a:r>
              <a:rPr lang="en-US" dirty="0" err="1"/>
              <a:t>để</a:t>
            </a:r>
            <a:r>
              <a:rPr lang="en-US" dirty="0"/>
              <a:t> </a:t>
            </a:r>
            <a:r>
              <a:rPr lang="en-US" dirty="0" err="1"/>
              <a:t>nó</a:t>
            </a:r>
            <a:r>
              <a:rPr lang="en-US" dirty="0"/>
              <a:t> bay </a:t>
            </a:r>
            <a:r>
              <a:rPr lang="en-US" dirty="0" err="1"/>
              <a:t>lên</a:t>
            </a:r>
            <a:endParaRPr lang="en-US" dirty="0"/>
          </a:p>
          <a:p>
            <a:r>
              <a:rPr lang="en-US" dirty="0"/>
              <a:t>Click </a:t>
            </a:r>
            <a:r>
              <a:rPr lang="en-US" dirty="0" err="1"/>
              <a:t>vào</a:t>
            </a:r>
            <a:r>
              <a:rPr lang="en-US" dirty="0"/>
              <a:t> “</a:t>
            </a:r>
            <a:r>
              <a:rPr lang="en-US" dirty="0" err="1"/>
              <a:t>Tiếp</a:t>
            </a:r>
            <a:r>
              <a:rPr lang="en-US" dirty="0"/>
              <a:t> </a:t>
            </a:r>
            <a:r>
              <a:rPr lang="en-US" dirty="0" err="1"/>
              <a:t>tục</a:t>
            </a:r>
            <a:r>
              <a:rPr lang="en-US" dirty="0"/>
              <a:t>” </a:t>
            </a:r>
            <a:r>
              <a:rPr lang="en-US" dirty="0" err="1"/>
              <a:t>sau</a:t>
            </a:r>
            <a:r>
              <a:rPr lang="en-US" dirty="0"/>
              <a:t> </a:t>
            </a:r>
            <a:r>
              <a:rPr lang="en-US" dirty="0" err="1"/>
              <a:t>khi</a:t>
            </a:r>
            <a:r>
              <a:rPr lang="en-US" dirty="0"/>
              <a:t> </a:t>
            </a:r>
            <a:r>
              <a:rPr lang="en-US" dirty="0" err="1"/>
              <a:t>hoàn</a:t>
            </a:r>
            <a:r>
              <a:rPr lang="en-US" dirty="0"/>
              <a:t> </a:t>
            </a:r>
            <a:r>
              <a:rPr lang="en-US" dirty="0" err="1"/>
              <a:t>thành</a:t>
            </a:r>
            <a:r>
              <a:rPr lang="en-US" dirty="0"/>
              <a:t> game </a:t>
            </a:r>
            <a:r>
              <a:rPr lang="en-US" dirty="0" err="1"/>
              <a:t>để</a:t>
            </a:r>
            <a:r>
              <a:rPr lang="en-US" dirty="0"/>
              <a:t> </a:t>
            </a:r>
            <a:r>
              <a:rPr lang="en-US" dirty="0" err="1"/>
              <a:t>tiếp</a:t>
            </a:r>
            <a:r>
              <a:rPr lang="en-US" dirty="0"/>
              <a:t> </a:t>
            </a:r>
            <a:r>
              <a:rPr lang="en-US" dirty="0" err="1"/>
              <a:t>tục</a:t>
            </a:r>
            <a:r>
              <a:rPr lang="en-US" dirty="0"/>
              <a:t> </a:t>
            </a:r>
            <a:r>
              <a:rPr lang="en-US" dirty="0" err="1"/>
              <a:t>bài</a:t>
            </a:r>
            <a:r>
              <a:rPr lang="en-US" dirty="0"/>
              <a:t> </a:t>
            </a:r>
            <a:r>
              <a:rPr lang="en-US" dirty="0" err="1"/>
              <a:t>học</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92B2F3-1DE3-42E0-A402-B4826F0D7F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3933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hình</a:t>
            </a:r>
            <a:r>
              <a:rPr lang="en-US" dirty="0"/>
              <a:t> </a:t>
            </a:r>
            <a:r>
              <a:rPr lang="en-US" dirty="0" err="1"/>
              <a:t>động</a:t>
            </a:r>
            <a:r>
              <a:rPr lang="en-US" dirty="0"/>
              <a:t> </a:t>
            </a:r>
            <a:r>
              <a:rPr lang="en-US" dirty="0" err="1"/>
              <a:t>vật</a:t>
            </a:r>
            <a:r>
              <a:rPr lang="en-US" dirty="0"/>
              <a:t> </a:t>
            </a:r>
            <a:r>
              <a:rPr lang="en-US" dirty="0" err="1"/>
              <a:t>để</a:t>
            </a:r>
            <a:r>
              <a:rPr lang="en-US" dirty="0"/>
              <a:t> quay </a:t>
            </a:r>
            <a:r>
              <a:rPr lang="en-US" dirty="0" err="1"/>
              <a:t>lại</a:t>
            </a:r>
            <a:r>
              <a:rPr lang="en-US" dirty="0"/>
              <a:t> slide </a:t>
            </a:r>
            <a:r>
              <a:rPr lang="en-US" dirty="0" err="1"/>
              <a:t>chọn</a:t>
            </a:r>
            <a:r>
              <a:rPr lang="en-US" dirty="0"/>
              <a:t> </a:t>
            </a:r>
            <a:r>
              <a:rPr lang="en-US" dirty="0" err="1"/>
              <a:t>câu</a:t>
            </a:r>
            <a:r>
              <a:rPr lang="en-US" dirty="0"/>
              <a:t> </a:t>
            </a:r>
            <a:r>
              <a:rPr lang="en-US" dirty="0" err="1"/>
              <a:t>hỏi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92B2F3-1DE3-42E0-A402-B4826F0D7F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8083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hình</a:t>
            </a:r>
            <a:r>
              <a:rPr lang="en-US" dirty="0"/>
              <a:t> </a:t>
            </a:r>
            <a:r>
              <a:rPr lang="en-US" dirty="0" err="1"/>
              <a:t>động</a:t>
            </a:r>
            <a:r>
              <a:rPr lang="en-US" dirty="0"/>
              <a:t> </a:t>
            </a:r>
            <a:r>
              <a:rPr lang="en-US" dirty="0" err="1"/>
              <a:t>vật</a:t>
            </a:r>
            <a:r>
              <a:rPr lang="en-US" dirty="0"/>
              <a:t> </a:t>
            </a:r>
            <a:r>
              <a:rPr lang="en-US" dirty="0" err="1"/>
              <a:t>để</a:t>
            </a:r>
            <a:r>
              <a:rPr lang="en-US" dirty="0"/>
              <a:t> quay </a:t>
            </a:r>
            <a:r>
              <a:rPr lang="en-US" dirty="0" err="1"/>
              <a:t>lại</a:t>
            </a:r>
            <a:r>
              <a:rPr lang="en-US" dirty="0"/>
              <a:t> slide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92B2F3-1DE3-42E0-A402-B4826F0D7F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4537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hình</a:t>
            </a:r>
            <a:r>
              <a:rPr lang="en-US" dirty="0"/>
              <a:t> </a:t>
            </a:r>
            <a:r>
              <a:rPr lang="en-US" dirty="0" err="1"/>
              <a:t>động</a:t>
            </a:r>
            <a:r>
              <a:rPr lang="en-US" dirty="0"/>
              <a:t> </a:t>
            </a:r>
            <a:r>
              <a:rPr lang="en-US" dirty="0" err="1"/>
              <a:t>vật</a:t>
            </a:r>
            <a:r>
              <a:rPr lang="en-US" dirty="0"/>
              <a:t> </a:t>
            </a:r>
            <a:r>
              <a:rPr lang="en-US" dirty="0" err="1"/>
              <a:t>để</a:t>
            </a:r>
            <a:r>
              <a:rPr lang="en-US" dirty="0"/>
              <a:t> quay </a:t>
            </a:r>
            <a:r>
              <a:rPr lang="en-US" dirty="0" err="1"/>
              <a:t>lại</a:t>
            </a:r>
            <a:r>
              <a:rPr lang="en-US" dirty="0"/>
              <a:t> slide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92B2F3-1DE3-42E0-A402-B4826F0D7F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9994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hình</a:t>
            </a:r>
            <a:r>
              <a:rPr lang="en-US" dirty="0"/>
              <a:t> </a:t>
            </a:r>
            <a:r>
              <a:rPr lang="en-US" dirty="0" err="1"/>
              <a:t>động</a:t>
            </a:r>
            <a:r>
              <a:rPr lang="en-US" dirty="0"/>
              <a:t> </a:t>
            </a:r>
            <a:r>
              <a:rPr lang="en-US" dirty="0" err="1"/>
              <a:t>vật</a:t>
            </a:r>
            <a:r>
              <a:rPr lang="en-US" dirty="0"/>
              <a:t> </a:t>
            </a:r>
            <a:r>
              <a:rPr lang="en-US" dirty="0" err="1"/>
              <a:t>để</a:t>
            </a:r>
            <a:r>
              <a:rPr lang="en-US" dirty="0"/>
              <a:t> quay </a:t>
            </a:r>
            <a:r>
              <a:rPr lang="en-US" dirty="0" err="1"/>
              <a:t>lại</a:t>
            </a:r>
            <a:r>
              <a:rPr lang="en-US" dirty="0"/>
              <a:t> slide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92B2F3-1DE3-42E0-A402-B4826F0D7F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0407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96370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67280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2224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78751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81901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55008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0429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61325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88181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99601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245383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63668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10465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4010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0882728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9756379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46489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0614145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9086840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7583351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0422880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6113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405276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482200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6612281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FFBF3B5-9DD2-44B0-BC4E-76596BEE669C}"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35148620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FBF3B5-9DD2-44B0-BC4E-76596BEE669C}"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39524796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FBF3B5-9DD2-44B0-BC4E-76596BEE669C}"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35065805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FFBF3B5-9DD2-44B0-BC4E-76596BEE669C}" type="datetimeFigureOut">
              <a:rPr lang="en-US" smtClean="0"/>
              <a:t>11/21/2023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38973729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FFBF3B5-9DD2-44B0-BC4E-76596BEE669C}" type="datetimeFigureOut">
              <a:rPr lang="en-US" smtClean="0"/>
              <a:t>11/21/2023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21139151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FFBF3B5-9DD2-44B0-BC4E-76596BEE669C}" type="datetimeFigureOut">
              <a:rPr lang="en-US" smtClean="0"/>
              <a:t>11/21/2023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8635398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FBF3B5-9DD2-44B0-BC4E-76596BEE669C}" type="datetimeFigureOut">
              <a:rPr lang="en-US" smtClean="0"/>
              <a:t>11/21/2023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21233483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FBF3B5-9DD2-44B0-BC4E-76596BEE669C}" type="datetimeFigureOut">
              <a:rPr lang="en-US" smtClean="0"/>
              <a:t>11/21/2023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10510761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FBF3B5-9DD2-44B0-BC4E-76596BEE669C}" type="datetimeFigureOut">
              <a:rPr lang="en-US" smtClean="0"/>
              <a:t>11/21/2023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16348743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FBF3B5-9DD2-44B0-BC4E-76596BEE669C}"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15822304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FBF3B5-9DD2-44B0-BC4E-76596BEE669C}"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2072208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9Slide.vn - 2019">
            <a:extLst>
              <a:ext uri="{FF2B5EF4-FFF2-40B4-BE49-F238E27FC236}">
                <a16:creationId xmlns:a16="http://schemas.microsoft.com/office/drawing/2014/main" id="{E1350E87-713B-383D-F3CA-B9A8FB94F96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17556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3221173649"/>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FBF3B5-9DD2-44B0-BC4E-76596BEE669C}" type="datetimeFigureOut">
              <a:rPr lang="en-US" smtClean="0"/>
              <a:t>11/21/2023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3214F9-DFA8-4165-BCD8-7A46F4E9D3B7}" type="slidenum">
              <a:rPr lang="en-US" smtClean="0"/>
              <a:t>‹#›</a:t>
            </a:fld>
            <a:endParaRPr lang="en-US"/>
          </a:p>
        </p:txBody>
      </p:sp>
    </p:spTree>
    <p:extLst>
      <p:ext uri="{BB962C8B-B14F-4D97-AF65-F5344CB8AC3E}">
        <p14:creationId xmlns:p14="http://schemas.microsoft.com/office/powerpoint/2010/main" val="356892697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6/1/27/44/"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9.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giao-duc-cong-dan-6/1/27/44/" TargetMode="External"/><Relationship Id="rId2" Type="http://schemas.openxmlformats.org/officeDocument/2006/relationships/image" Target="../media/image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8.png"/><Relationship Id="rId18" Type="http://schemas.openxmlformats.org/officeDocument/2006/relationships/image" Target="../media/image21.png"/><Relationship Id="rId3" Type="http://schemas.openxmlformats.org/officeDocument/2006/relationships/slideLayout" Target="../slideLayouts/slideLayout34.xml"/><Relationship Id="rId7" Type="http://schemas.openxmlformats.org/officeDocument/2006/relationships/image" Target="../media/image13.png"/><Relationship Id="rId12" Type="http://schemas.openxmlformats.org/officeDocument/2006/relationships/image" Target="../media/image17.png"/><Relationship Id="rId17" Type="http://schemas.openxmlformats.org/officeDocument/2006/relationships/slide" Target="slide9.xml"/><Relationship Id="rId2" Type="http://schemas.openxmlformats.org/officeDocument/2006/relationships/audio" Target="../media/media1.mp3"/><Relationship Id="rId16" Type="http://schemas.openxmlformats.org/officeDocument/2006/relationships/image" Target="../media/image20.png"/><Relationship Id="rId20" Type="http://schemas.openxmlformats.org/officeDocument/2006/relationships/image" Target="../media/image23.png"/><Relationship Id="rId1" Type="http://schemas.microsoft.com/office/2007/relationships/media" Target="../media/media1.mp3"/><Relationship Id="rId6" Type="http://schemas.microsoft.com/office/2007/relationships/hdphoto" Target="../media/hdphoto2.wdp"/><Relationship Id="rId11" Type="http://schemas.openxmlformats.org/officeDocument/2006/relationships/image" Target="../media/image16.png"/><Relationship Id="rId5" Type="http://schemas.openxmlformats.org/officeDocument/2006/relationships/image" Target="../media/image12.png"/><Relationship Id="rId15" Type="http://schemas.microsoft.com/office/2007/relationships/hdphoto" Target="../media/hdphoto4.wdp"/><Relationship Id="rId10" Type="http://schemas.openxmlformats.org/officeDocument/2006/relationships/image" Target="../media/image15.png"/><Relationship Id="rId19" Type="http://schemas.openxmlformats.org/officeDocument/2006/relationships/image" Target="../media/image22.png"/><Relationship Id="rId4" Type="http://schemas.openxmlformats.org/officeDocument/2006/relationships/notesSlide" Target="../notesSlides/notesSlide2.xml"/><Relationship Id="rId9" Type="http://schemas.openxmlformats.org/officeDocument/2006/relationships/image" Target="../media/image14.png"/><Relationship Id="rId1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slide" Target="slide13.xml"/><Relationship Id="rId3" Type="http://schemas.openxmlformats.org/officeDocument/2006/relationships/image" Target="../media/image24.png"/><Relationship Id="rId7" Type="http://schemas.openxmlformats.org/officeDocument/2006/relationships/image" Target="../media/image25.png"/><Relationship Id="rId12" Type="http://schemas.openxmlformats.org/officeDocument/2006/relationships/slide" Target="slide12.xml"/><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microsoft.com/office/2007/relationships/hdphoto" Target="../media/hdphoto3.wdp"/><Relationship Id="rId11" Type="http://schemas.openxmlformats.org/officeDocument/2006/relationships/slide" Target="slide11.xml"/><Relationship Id="rId5" Type="http://schemas.openxmlformats.org/officeDocument/2006/relationships/image" Target="../media/image13.png"/><Relationship Id="rId10" Type="http://schemas.openxmlformats.org/officeDocument/2006/relationships/slide" Target="slide10.xml"/><Relationship Id="rId4" Type="http://schemas.openxmlformats.org/officeDocument/2006/relationships/slide" Target="slide14.xml"/><Relationship Id="rId9" Type="http://schemas.openxmlformats.org/officeDocument/2006/relationships/image" Target="../media/image16.png"/><Relationship Id="rId1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7.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34.xml"/><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slide" Target="slide9.xml"/><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7.pn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openxmlformats.org/officeDocument/2006/relationships/image" Target="../media/image23.png"/><Relationship Id="rId5" Type="http://schemas.openxmlformats.org/officeDocument/2006/relationships/image" Target="../media/image25.png"/><Relationship Id="rId4" Type="http://schemas.openxmlformats.org/officeDocument/2006/relationships/slide" Target="slide9.xm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7.png"/><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34.xml"/><Relationship Id="rId6" Type="http://schemas.openxmlformats.org/officeDocument/2006/relationships/image" Target="../media/image23.png"/><Relationship Id="rId5" Type="http://schemas.openxmlformats.org/officeDocument/2006/relationships/image" Target="../media/image26.png"/><Relationship Id="rId4" Type="http://schemas.openxmlformats.org/officeDocument/2006/relationships/slide" Target="slide9.xml"/></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7.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34.xml"/><Relationship Id="rId6" Type="http://schemas.openxmlformats.org/officeDocument/2006/relationships/image" Target="../media/image23.png"/><Relationship Id="rId5" Type="http://schemas.openxmlformats.org/officeDocument/2006/relationships/image" Target="../media/image16.png"/><Relationship Id="rId4" Type="http://schemas.openxmlformats.org/officeDocument/2006/relationships/slide" Target="slide9.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giao-duc-cong-dan-6/1/27/46/" TargetMode="External"/><Relationship Id="rId2" Type="http://schemas.openxmlformats.org/officeDocument/2006/relationships/image" Target="../media/image3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giao-duc-cong-dan-6/1/27/44/" TargetMode="External"/><Relationship Id="rId2" Type="http://schemas.openxmlformats.org/officeDocument/2006/relationships/image" Target="../media/image3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g"/><Relationship Id="rId7" Type="http://schemas.openxmlformats.org/officeDocument/2006/relationships/image" Target="../media/image44.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5.wdp"/><Relationship Id="rId5" Type="http://schemas.openxmlformats.org/officeDocument/2006/relationships/image" Target="../media/image43.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35" name="Google Shape;235;p1"/>
          <p:cNvSpPr txBox="1">
            <a:spLocks noGrp="1"/>
          </p:cNvSpPr>
          <p:nvPr>
            <p:ph type="ctrTitle"/>
          </p:nvPr>
        </p:nvSpPr>
        <p:spPr>
          <a:xfrm>
            <a:off x="0" y="2326067"/>
            <a:ext cx="12192000" cy="2205866"/>
          </a:xfrm>
          <a:prstGeom prst="rect">
            <a:avLst/>
          </a:prstGeom>
          <a:noFill/>
          <a:ln>
            <a:noFill/>
          </a:ln>
        </p:spPr>
        <p:txBody>
          <a:bodyPr spcFirstLastPara="1" wrap="square" lIns="91425" tIns="45700" rIns="91425" bIns="45700" anchor="b" anchorCtr="0">
            <a:noAutofit/>
          </a:bodyPr>
          <a:lstStyle/>
          <a:p>
            <a:pPr>
              <a:lnSpc>
                <a:spcPct val="125000"/>
              </a:lnSpc>
            </a:pPr>
            <a:r>
              <a:rPr lang="en-US" sz="5400" b="1" dirty="0" err="1">
                <a:solidFill>
                  <a:srgbClr val="002060"/>
                </a:solidFill>
                <a:latin typeface="UTM Avo" panose="02040603050506020204" pitchFamily="18" charset="0"/>
              </a:rPr>
              <a:t>Tuần</a:t>
            </a:r>
            <a:r>
              <a:rPr lang="en-US" sz="5400" b="1" dirty="0">
                <a:solidFill>
                  <a:srgbClr val="002060"/>
                </a:solidFill>
                <a:latin typeface="UTM Avo" panose="02040603050506020204" pitchFamily="18" charset="0"/>
              </a:rPr>
              <a:t> 24</a:t>
            </a:r>
            <a:br>
              <a:rPr lang="en-US" sz="5400" b="1" dirty="0">
                <a:solidFill>
                  <a:srgbClr val="002060"/>
                </a:solidFill>
                <a:latin typeface="UTM Avo" panose="02040603050506020204" pitchFamily="18" charset="0"/>
              </a:rPr>
            </a:br>
            <a:r>
              <a:rPr lang="vi-VN" sz="5400" b="1" dirty="0">
                <a:solidFill>
                  <a:srgbClr val="FF0000"/>
                </a:solidFill>
                <a:latin typeface="UTM Avo" panose="02040603050506020204" pitchFamily="18" charset="0"/>
              </a:rPr>
              <a:t>Bài </a:t>
            </a:r>
            <a:r>
              <a:rPr lang="en-US" sz="5400" b="1" dirty="0">
                <a:solidFill>
                  <a:srgbClr val="FF0000"/>
                </a:solidFill>
                <a:latin typeface="UTM Avo" panose="02040603050506020204" pitchFamily="18" charset="0"/>
              </a:rPr>
              <a:t>9: </a:t>
            </a:r>
            <a:r>
              <a:rPr lang="en-US" sz="5400" b="1" dirty="0" err="1">
                <a:solidFill>
                  <a:srgbClr val="FF0000"/>
                </a:solidFill>
                <a:latin typeface="UTM Avo" panose="02040603050506020204" pitchFamily="18" charset="0"/>
              </a:rPr>
              <a:t>Tiết</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kiệm</a:t>
            </a:r>
            <a:endParaRPr b="1" dirty="0">
              <a:latin typeface="UTM Avo" panose="02040603050506020204" pitchFamily="18" charset="0"/>
              <a:ea typeface="Arial"/>
              <a:cs typeface="Arial"/>
              <a:sym typeface="Arial"/>
            </a:endParaRPr>
          </a:p>
        </p:txBody>
      </p:sp>
      <p:sp>
        <p:nvSpPr>
          <p:cNvPr id="2" name="TextBox 1">
            <a:extLst>
              <a:ext uri="{FF2B5EF4-FFF2-40B4-BE49-F238E27FC236}">
                <a16:creationId xmlns:a16="http://schemas.microsoft.com/office/drawing/2014/main" id="{C7ADD60E-AAF3-ADE9-FB95-9790A8A08D06}"/>
              </a:ext>
            </a:extLst>
          </p:cNvPr>
          <p:cNvSpPr txBox="1"/>
          <p:nvPr/>
        </p:nvSpPr>
        <p:spPr>
          <a:xfrm>
            <a:off x="9185292" y="212535"/>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GDCD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131A024-EE3D-E4DC-3308-E1CB4820CC9E}"/>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D0EFAC4E-F539-6FC3-373A-4C76A252D16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99306D88-A32F-21D8-A4E6-E0B6C4A088A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Ảnh Trò Chơi Dân Gian Việt Nam Đẹp Ý Nghĩa Nhất Cho Thiếu Nhi">
            <a:extLst>
              <a:ext uri="{FF2B5EF4-FFF2-40B4-BE49-F238E27FC236}">
                <a16:creationId xmlns:a16="http://schemas.microsoft.com/office/drawing/2014/main" id="{F171822E-E55D-C043-16BB-F75FA6CCEC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948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oc10 - Học 1 biết 10 | Facebook">
            <a:extLst>
              <a:ext uri="{FF2B5EF4-FFF2-40B4-BE49-F238E27FC236}">
                <a16:creationId xmlns:a16="http://schemas.microsoft.com/office/drawing/2014/main" id="{FAEA7B99-D2A1-3A39-B44C-E7F51CB1D8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71562" cy="107156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B79EA2BA-AF43-FD17-230C-AFA18CF7A433}"/>
              </a:ext>
            </a:extLst>
          </p:cNvPr>
          <p:cNvSpPr/>
          <p:nvPr/>
        </p:nvSpPr>
        <p:spPr>
          <a:xfrm>
            <a:off x="6768195" y="4656066"/>
            <a:ext cx="3747406" cy="1300894"/>
          </a:xfrm>
          <a:prstGeom prst="roundRect">
            <a:avLst>
              <a:gd name="adj" fmla="val 37814"/>
            </a:avLst>
          </a:prstGeom>
          <a:solidFill>
            <a:schemeClr val="accent6">
              <a:lumMod val="20000"/>
              <a:lumOff val="80000"/>
            </a:schemeClr>
          </a:solidFill>
          <a:ln w="38100">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25000"/>
              </a:lnSpc>
              <a:spcBef>
                <a:spcPts val="0"/>
              </a:spcBef>
              <a:spcAft>
                <a:spcPts val="0"/>
              </a:spcAft>
              <a:buClrTx/>
              <a:buSzTx/>
              <a:buFontTx/>
              <a:buNone/>
              <a:tabLst/>
              <a:defRPr/>
            </a:pPr>
            <a:r>
              <a:rPr lang="en-US" sz="2400" b="1" kern="1200" dirty="0" err="1">
                <a:solidFill>
                  <a:schemeClr val="bg1"/>
                </a:solidFill>
                <a:latin typeface="UTM Avo" panose="02040603050506020204" pitchFamily="18" charset="0"/>
              </a:rPr>
              <a:t>Đáp</a:t>
            </a:r>
            <a:r>
              <a:rPr lang="en-US" sz="2400" b="1" kern="1200" dirty="0">
                <a:solidFill>
                  <a:schemeClr val="bg1"/>
                </a:solidFill>
                <a:latin typeface="UTM Avo" panose="02040603050506020204" pitchFamily="18" charset="0"/>
              </a:rPr>
              <a:t> </a:t>
            </a:r>
            <a:r>
              <a:rPr lang="en-US" sz="2400" b="1" kern="1200" dirty="0" err="1">
                <a:solidFill>
                  <a:schemeClr val="bg1"/>
                </a:solidFill>
                <a:latin typeface="UTM Avo" panose="02040603050506020204" pitchFamily="18" charset="0"/>
              </a:rPr>
              <a:t>án</a:t>
            </a:r>
            <a:r>
              <a:rPr lang="en-US" sz="2400" b="1" kern="1200" dirty="0">
                <a:solidFill>
                  <a:schemeClr val="bg1"/>
                </a:solidFill>
                <a:latin typeface="UTM Avo" panose="02040603050506020204" pitchFamily="18" charset="0"/>
              </a:rPr>
              <a:t>:</a:t>
            </a:r>
            <a:endParaRPr kumimoji="0" lang="en-US" sz="2400" b="1" i="0" u="none" strike="noStrike" kern="1200" cap="none" spc="0" normalizeH="0" baseline="0" noProof="0" dirty="0">
              <a:ln>
                <a:noFill/>
              </a:ln>
              <a:solidFill>
                <a:schemeClr val="bg1"/>
              </a:solidFill>
              <a:effectLst/>
              <a:uLnTx/>
              <a:uFillTx/>
              <a:latin typeface="UTM Avo" panose="02040603050506020204" pitchFamily="18" charset="0"/>
            </a:endParaRP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sz="2400" b="0" i="1" u="none" strike="noStrike" kern="1200" cap="none" spc="0" normalizeH="0" baseline="0" noProof="0" dirty="0" err="1">
                <a:ln>
                  <a:noFill/>
                </a:ln>
                <a:solidFill>
                  <a:schemeClr val="bg1"/>
                </a:solidFill>
                <a:effectLst/>
                <a:uLnTx/>
                <a:uFillTx/>
                <a:latin typeface="UTM Avo" panose="02040603050506020204" pitchFamily="18" charset="0"/>
              </a:rPr>
              <a:t>Thời</a:t>
            </a:r>
            <a:r>
              <a:rPr kumimoji="0" lang="en-US" sz="2400" b="0" i="1" u="none" strike="noStrike" kern="1200" cap="none" spc="0" normalizeH="0" baseline="0" noProof="0" dirty="0">
                <a:ln>
                  <a:noFill/>
                </a:ln>
                <a:solidFill>
                  <a:schemeClr val="bg1"/>
                </a:solidFill>
                <a:effectLst/>
                <a:uLnTx/>
                <a:uFillTx/>
                <a:latin typeface="UTM Avo" panose="02040603050506020204" pitchFamily="18" charset="0"/>
              </a:rPr>
              <a:t> </a:t>
            </a:r>
            <a:r>
              <a:rPr kumimoji="0" lang="en-US" sz="2400" b="0" i="1" u="none" strike="noStrike" kern="1200" cap="none" spc="0" normalizeH="0" baseline="0" noProof="0" dirty="0" err="1">
                <a:ln>
                  <a:noFill/>
                </a:ln>
                <a:solidFill>
                  <a:schemeClr val="bg1"/>
                </a:solidFill>
                <a:effectLst/>
                <a:uLnTx/>
                <a:uFillTx/>
                <a:latin typeface="UTM Avo" panose="02040603050506020204" pitchFamily="18" charset="0"/>
              </a:rPr>
              <a:t>gian</a:t>
            </a:r>
            <a:r>
              <a:rPr kumimoji="0" lang="en-US" sz="2400" b="0" i="1" u="none" strike="noStrike" kern="1200" cap="none" spc="0" normalizeH="0" baseline="0" noProof="0" dirty="0">
                <a:ln>
                  <a:noFill/>
                </a:ln>
                <a:solidFill>
                  <a:schemeClr val="bg1"/>
                </a:solidFill>
                <a:effectLst/>
                <a:uLnTx/>
                <a:uFillTx/>
                <a:latin typeface="UTM Avo" panose="02040603050506020204" pitchFamily="18" charset="0"/>
              </a:rPr>
              <a:t> </a:t>
            </a:r>
            <a:r>
              <a:rPr kumimoji="0" lang="en-US" sz="2400" b="0" i="1" u="none" strike="noStrike" kern="1200" cap="none" spc="0" normalizeH="0" baseline="0" noProof="0" dirty="0" err="1">
                <a:ln>
                  <a:noFill/>
                </a:ln>
                <a:solidFill>
                  <a:schemeClr val="bg1"/>
                </a:solidFill>
                <a:effectLst/>
                <a:uLnTx/>
                <a:uFillTx/>
                <a:latin typeface="UTM Avo" panose="02040603050506020204" pitchFamily="18" charset="0"/>
              </a:rPr>
              <a:t>là</a:t>
            </a:r>
            <a:r>
              <a:rPr kumimoji="0" lang="en-US" sz="2400" b="0" i="1" u="none" strike="noStrike" kern="1200" cap="none" spc="0" normalizeH="0" baseline="0" noProof="0" dirty="0">
                <a:ln>
                  <a:noFill/>
                </a:ln>
                <a:solidFill>
                  <a:schemeClr val="bg1"/>
                </a:solidFill>
                <a:effectLst/>
                <a:uLnTx/>
                <a:uFillTx/>
                <a:latin typeface="UTM Avo" panose="02040603050506020204" pitchFamily="18" charset="0"/>
              </a:rPr>
              <a:t> </a:t>
            </a:r>
            <a:r>
              <a:rPr kumimoji="0" lang="en-US" sz="2400" b="0" i="1" u="none" strike="noStrike" kern="1200" cap="none" spc="0" normalizeH="0" baseline="0" noProof="0" dirty="0" err="1">
                <a:ln>
                  <a:noFill/>
                </a:ln>
                <a:solidFill>
                  <a:schemeClr val="bg1"/>
                </a:solidFill>
                <a:effectLst/>
                <a:uLnTx/>
                <a:uFillTx/>
                <a:latin typeface="UTM Avo" panose="02040603050506020204" pitchFamily="18" charset="0"/>
              </a:rPr>
              <a:t>vàng</a:t>
            </a:r>
            <a:endParaRPr kumimoji="0" lang="en-US" sz="2400" b="0" i="1" u="none" strike="noStrike" kern="1200" cap="none" spc="0" normalizeH="0" baseline="0" noProof="0" dirty="0">
              <a:ln>
                <a:noFill/>
              </a:ln>
              <a:solidFill>
                <a:schemeClr val="bg1"/>
              </a:solidFill>
              <a:effectLst/>
              <a:uLnTx/>
              <a:uFillTx/>
              <a:latin typeface="UTM Avo" panose="02040603050506020204" pitchFamily="18" charset="0"/>
            </a:endParaRPr>
          </a:p>
        </p:txBody>
      </p:sp>
      <p:grpSp>
        <p:nvGrpSpPr>
          <p:cNvPr id="12" name="Group 11">
            <a:extLst>
              <a:ext uri="{FF2B5EF4-FFF2-40B4-BE49-F238E27FC236}">
                <a16:creationId xmlns:a16="http://schemas.microsoft.com/office/drawing/2014/main" id="{621C81A0-5B31-32E3-1BF9-095EA611A2E6}"/>
              </a:ext>
            </a:extLst>
          </p:cNvPr>
          <p:cNvGrpSpPr/>
          <p:nvPr/>
        </p:nvGrpSpPr>
        <p:grpSpPr>
          <a:xfrm>
            <a:off x="6096000" y="1305578"/>
            <a:ext cx="4925074" cy="2601404"/>
            <a:chOff x="6096000" y="1305578"/>
            <a:chExt cx="4925074" cy="2601404"/>
          </a:xfrm>
        </p:grpSpPr>
        <p:sp>
          <p:nvSpPr>
            <p:cNvPr id="2" name="Speech Bubble: Rectangle with Corners Rounded 1">
              <a:extLst>
                <a:ext uri="{FF2B5EF4-FFF2-40B4-BE49-F238E27FC236}">
                  <a16:creationId xmlns:a16="http://schemas.microsoft.com/office/drawing/2014/main" id="{F1858847-4C4E-9F1F-036F-20D8354F77B1}"/>
                </a:ext>
              </a:extLst>
            </p:cNvPr>
            <p:cNvSpPr/>
            <p:nvPr/>
          </p:nvSpPr>
          <p:spPr>
            <a:xfrm>
              <a:off x="6096000" y="1305578"/>
              <a:ext cx="4925074" cy="2601404"/>
            </a:xfrm>
            <a:prstGeom prst="wedgeRoundRectCallout">
              <a:avLst>
                <a:gd name="adj1" fmla="val -47218"/>
                <a:gd name="adj2" fmla="val 86063"/>
                <a:gd name="adj3" fmla="val 16667"/>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lgn="ctr">
                <a:buClrTx/>
              </a:pPr>
              <a:r>
                <a:rPr lang="en-US" sz="2400" kern="1200" dirty="0" err="1">
                  <a:solidFill>
                    <a:prstClr val="black"/>
                  </a:solidFill>
                  <a:latin typeface="UTM Avo" panose="02040603050506020204" pitchFamily="18" charset="0"/>
                </a:rPr>
                <a:t>Em</a:t>
              </a:r>
              <a:r>
                <a:rPr lang="en-US" sz="2400" kern="1200" dirty="0">
                  <a:solidFill>
                    <a:prstClr val="black"/>
                  </a:solidFill>
                  <a:latin typeface="UTM Avo" panose="02040603050506020204" pitchFamily="18" charset="0"/>
                </a:rPr>
                <a:t> </a:t>
              </a:r>
              <a:r>
                <a:rPr lang="en-US" sz="2400" kern="1200" dirty="0" err="1">
                  <a:solidFill>
                    <a:prstClr val="black"/>
                  </a:solidFill>
                  <a:latin typeface="UTM Avo" panose="02040603050506020204" pitchFamily="18" charset="0"/>
                </a:rPr>
                <a:t>đoán</a:t>
              </a:r>
              <a:r>
                <a:rPr lang="en-US" sz="2400" kern="1200" dirty="0">
                  <a:solidFill>
                    <a:prstClr val="black"/>
                  </a:solidFill>
                  <a:latin typeface="UTM Avo" panose="02040603050506020204" pitchFamily="18" charset="0"/>
                </a:rPr>
                <a:t> </a:t>
              </a:r>
              <a:r>
                <a:rPr lang="en-US" sz="2400" kern="1200" dirty="0" err="1">
                  <a:solidFill>
                    <a:prstClr val="black"/>
                  </a:solidFill>
                  <a:latin typeface="UTM Avo" panose="02040603050506020204" pitchFamily="18" charset="0"/>
                </a:rPr>
                <a:t>bức</a:t>
              </a:r>
              <a:r>
                <a:rPr lang="en-US" sz="2400" kern="1200" dirty="0">
                  <a:solidFill>
                    <a:prstClr val="black"/>
                  </a:solidFill>
                  <a:latin typeface="UTM Avo" panose="02040603050506020204" pitchFamily="18" charset="0"/>
                </a:rPr>
                <a:t> </a:t>
              </a:r>
              <a:r>
                <a:rPr lang="en-US" sz="2400" kern="1200" dirty="0" err="1">
                  <a:solidFill>
                    <a:prstClr val="black"/>
                  </a:solidFill>
                  <a:latin typeface="UTM Avo" panose="02040603050506020204" pitchFamily="18" charset="0"/>
                </a:rPr>
                <a:t>hình</a:t>
              </a:r>
              <a:r>
                <a:rPr lang="en-US" sz="2400" kern="1200" dirty="0">
                  <a:solidFill>
                    <a:prstClr val="black"/>
                  </a:solidFill>
                  <a:latin typeface="UTM Avo" panose="02040603050506020204" pitchFamily="18" charset="0"/>
                </a:rPr>
                <a:t> </a:t>
              </a:r>
              <a:r>
                <a:rPr lang="en-US" sz="2400" kern="1200" dirty="0" err="1">
                  <a:solidFill>
                    <a:prstClr val="black"/>
                  </a:solidFill>
                  <a:latin typeface="UTM Avo" panose="02040603050506020204" pitchFamily="18" charset="0"/>
                </a:rPr>
                <a:t>sau</a:t>
              </a:r>
              <a:r>
                <a:rPr lang="en-US" sz="2400" kern="1200" dirty="0">
                  <a:solidFill>
                    <a:prstClr val="black"/>
                  </a:solidFill>
                  <a:latin typeface="UTM Avo" panose="02040603050506020204" pitchFamily="18" charset="0"/>
                </a:rPr>
                <a:t> </a:t>
              </a:r>
              <a:r>
                <a:rPr lang="en-US" sz="2400" kern="1200" dirty="0" err="1">
                  <a:solidFill>
                    <a:prstClr val="black"/>
                  </a:solidFill>
                  <a:latin typeface="UTM Avo" panose="02040603050506020204" pitchFamily="18" charset="0"/>
                </a:rPr>
                <a:t>nói</a:t>
              </a:r>
              <a:r>
                <a:rPr lang="en-US" sz="2400" kern="1200" dirty="0">
                  <a:solidFill>
                    <a:prstClr val="black"/>
                  </a:solidFill>
                  <a:latin typeface="UTM Avo" panose="02040603050506020204" pitchFamily="18" charset="0"/>
                </a:rPr>
                <a:t> </a:t>
              </a:r>
              <a:r>
                <a:rPr lang="en-US" sz="2400" kern="1200" dirty="0" err="1">
                  <a:solidFill>
                    <a:prstClr val="black"/>
                  </a:solidFill>
                  <a:latin typeface="UTM Avo" panose="02040603050506020204" pitchFamily="18" charset="0"/>
                </a:rPr>
                <a:t>đến</a:t>
              </a:r>
              <a:r>
                <a:rPr lang="en-US" sz="2400" kern="1200" dirty="0">
                  <a:solidFill>
                    <a:prstClr val="black"/>
                  </a:solidFill>
                  <a:latin typeface="UTM Avo" panose="02040603050506020204" pitchFamily="18" charset="0"/>
                </a:rPr>
                <a:t> </a:t>
              </a:r>
              <a:r>
                <a:rPr lang="en-US" sz="2400" kern="1200" dirty="0" err="1">
                  <a:solidFill>
                    <a:prstClr val="black"/>
                  </a:solidFill>
                  <a:latin typeface="UTM Avo" panose="02040603050506020204" pitchFamily="18" charset="0"/>
                </a:rPr>
                <a:t>câu</a:t>
              </a:r>
              <a:r>
                <a:rPr lang="en-US" sz="2400" kern="1200" dirty="0">
                  <a:solidFill>
                    <a:prstClr val="black"/>
                  </a:solidFill>
                  <a:latin typeface="UTM Avo" panose="02040603050506020204" pitchFamily="18" charset="0"/>
                </a:rPr>
                <a:t> </a:t>
              </a:r>
              <a:r>
                <a:rPr lang="en-US" sz="2400" kern="1200" dirty="0" err="1">
                  <a:solidFill>
                    <a:prstClr val="black"/>
                  </a:solidFill>
                  <a:latin typeface="UTM Avo" panose="02040603050506020204" pitchFamily="18" charset="0"/>
                </a:rPr>
                <a:t>thành</a:t>
              </a:r>
              <a:r>
                <a:rPr lang="en-US" sz="2400" kern="1200" dirty="0">
                  <a:solidFill>
                    <a:prstClr val="black"/>
                  </a:solidFill>
                  <a:latin typeface="UTM Avo" panose="02040603050506020204" pitchFamily="18" charset="0"/>
                </a:rPr>
                <a:t> </a:t>
              </a:r>
              <a:r>
                <a:rPr lang="en-US" sz="2400" kern="1200" dirty="0" err="1">
                  <a:solidFill>
                    <a:prstClr val="black"/>
                  </a:solidFill>
                  <a:latin typeface="UTM Avo" panose="02040603050506020204" pitchFamily="18" charset="0"/>
                </a:rPr>
                <a:t>ngữ</a:t>
              </a:r>
              <a:r>
                <a:rPr lang="en-US" sz="2400" kern="1200" dirty="0">
                  <a:solidFill>
                    <a:prstClr val="black"/>
                  </a:solidFill>
                  <a:latin typeface="UTM Avo" panose="02040603050506020204" pitchFamily="18" charset="0"/>
                </a:rPr>
                <a:t> </a:t>
              </a:r>
              <a:r>
                <a:rPr lang="en-US" sz="2400" kern="1200" dirty="0" err="1">
                  <a:solidFill>
                    <a:prstClr val="black"/>
                  </a:solidFill>
                  <a:latin typeface="UTM Avo" panose="02040603050506020204" pitchFamily="18" charset="0"/>
                </a:rPr>
                <a:t>nào</a:t>
              </a:r>
              <a:r>
                <a:rPr lang="en-US" sz="2400" kern="1200" dirty="0">
                  <a:solidFill>
                    <a:prstClr val="black"/>
                  </a:solidFill>
                  <a:latin typeface="UTM Avo" panose="02040603050506020204" pitchFamily="18" charset="0"/>
                </a:rPr>
                <a:t>?</a:t>
              </a:r>
            </a:p>
          </p:txBody>
        </p:sp>
        <p:pic>
          <p:nvPicPr>
            <p:cNvPr id="4" name="Google Shape;108;g29be545d935_0_0">
              <a:extLst>
                <a:ext uri="{FF2B5EF4-FFF2-40B4-BE49-F238E27FC236}">
                  <a16:creationId xmlns:a16="http://schemas.microsoft.com/office/drawing/2014/main" id="{555D4DE7-5B6E-D585-1E17-6A3A05065D19}"/>
                </a:ext>
              </a:extLst>
            </p:cNvPr>
            <p:cNvPicPr preferRelativeResize="0"/>
            <p:nvPr/>
          </p:nvPicPr>
          <p:blipFill rotWithShape="1">
            <a:blip r:embed="rId4">
              <a:alphaModFix/>
            </a:blip>
            <a:srcRect t="23388" b="28715"/>
            <a:stretch/>
          </p:blipFill>
          <p:spPr>
            <a:xfrm>
              <a:off x="7017519" y="2255741"/>
              <a:ext cx="3082036" cy="1538171"/>
            </a:xfrm>
            <a:prstGeom prst="rect">
              <a:avLst/>
            </a:prstGeom>
            <a:noFill/>
            <a:ln>
              <a:noFill/>
            </a:ln>
          </p:spPr>
        </p:pic>
      </p:grpSp>
      <p:sp>
        <p:nvSpPr>
          <p:cNvPr id="11" name="TextBox 10">
            <a:extLst>
              <a:ext uri="{FF2B5EF4-FFF2-40B4-BE49-F238E27FC236}">
                <a16:creationId xmlns:a16="http://schemas.microsoft.com/office/drawing/2014/main" id="{04D09BA7-ADC4-73FF-67E0-1F8D800271ED}"/>
              </a:ext>
            </a:extLst>
          </p:cNvPr>
          <p:cNvSpPr txBox="1"/>
          <p:nvPr/>
        </p:nvSpPr>
        <p:spPr>
          <a:xfrm>
            <a:off x="5565345" y="308226"/>
            <a:ext cx="5777607" cy="830997"/>
          </a:xfrm>
          <a:prstGeom prst="rect">
            <a:avLst/>
          </a:prstGeom>
          <a:noFill/>
        </p:spPr>
        <p:txBody>
          <a:bodyPr wrap="square" rtlCol="0">
            <a:spAutoFit/>
          </a:bodyPr>
          <a:lstStyle/>
          <a:p>
            <a:pPr algn="ctr"/>
            <a:r>
              <a:rPr lang="en-US" sz="4800" b="1" dirty="0" err="1">
                <a:solidFill>
                  <a:schemeClr val="accent2">
                    <a:lumMod val="75000"/>
                  </a:schemeClr>
                </a:solidFill>
                <a:latin typeface="UTM Avo" panose="02040603050506020204" pitchFamily="18" charset="0"/>
              </a:rPr>
              <a:t>Đuổi</a:t>
            </a:r>
            <a:r>
              <a:rPr lang="en-US" sz="4800" b="1" dirty="0">
                <a:solidFill>
                  <a:schemeClr val="accent2">
                    <a:lumMod val="75000"/>
                  </a:schemeClr>
                </a:solidFill>
                <a:latin typeface="UTM Avo" panose="02040603050506020204" pitchFamily="18" charset="0"/>
              </a:rPr>
              <a:t> </a:t>
            </a:r>
            <a:r>
              <a:rPr lang="en-US" sz="4800" b="1" dirty="0" err="1">
                <a:solidFill>
                  <a:schemeClr val="accent2">
                    <a:lumMod val="75000"/>
                  </a:schemeClr>
                </a:solidFill>
                <a:latin typeface="UTM Avo" panose="02040603050506020204" pitchFamily="18" charset="0"/>
              </a:rPr>
              <a:t>hình</a:t>
            </a:r>
            <a:r>
              <a:rPr lang="en-US" sz="4800" b="1" dirty="0">
                <a:solidFill>
                  <a:schemeClr val="accent2">
                    <a:lumMod val="75000"/>
                  </a:schemeClr>
                </a:solidFill>
                <a:latin typeface="UTM Avo" panose="02040603050506020204" pitchFamily="18" charset="0"/>
              </a:rPr>
              <a:t> </a:t>
            </a:r>
            <a:r>
              <a:rPr lang="en-US" sz="4800" b="1" dirty="0" err="1">
                <a:solidFill>
                  <a:schemeClr val="accent2">
                    <a:lumMod val="75000"/>
                  </a:schemeClr>
                </a:solidFill>
                <a:latin typeface="UTM Avo" panose="02040603050506020204" pitchFamily="18" charset="0"/>
              </a:rPr>
              <a:t>bắt</a:t>
            </a:r>
            <a:r>
              <a:rPr lang="en-US" sz="4800" b="1" dirty="0">
                <a:solidFill>
                  <a:schemeClr val="accent2">
                    <a:lumMod val="75000"/>
                  </a:schemeClr>
                </a:solidFill>
                <a:latin typeface="UTM Avo" panose="02040603050506020204" pitchFamily="18" charset="0"/>
              </a:rPr>
              <a:t> </a:t>
            </a:r>
            <a:r>
              <a:rPr lang="en-US" sz="4800" b="1" dirty="0" err="1">
                <a:solidFill>
                  <a:schemeClr val="accent2">
                    <a:lumMod val="75000"/>
                  </a:schemeClr>
                </a:solidFill>
                <a:latin typeface="UTM Avo" panose="02040603050506020204" pitchFamily="18" charset="0"/>
              </a:rPr>
              <a:t>chữ</a:t>
            </a:r>
            <a:endParaRPr lang="en-US" sz="4800" b="1" dirty="0">
              <a:solidFill>
                <a:schemeClr val="accent2">
                  <a:lumMod val="75000"/>
                </a:schemeClr>
              </a:solidFill>
              <a:latin typeface="UTM Avo" panose="02040603050506020204" pitchFamily="18" charset="0"/>
            </a:endParaRPr>
          </a:p>
        </p:txBody>
      </p:sp>
    </p:spTree>
    <p:extLst>
      <p:ext uri="{BB962C8B-B14F-4D97-AF65-F5344CB8AC3E}">
        <p14:creationId xmlns:p14="http://schemas.microsoft.com/office/powerpoint/2010/main" val="419613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26" presetClass="emph" presetSubtype="0" repeatCount="indefinite" fill="hold" grpId="1" nodeType="withEffect">
                                  <p:stCondLst>
                                    <p:cond delay="0"/>
                                  </p:stCondLst>
                                  <p:childTnLst>
                                    <p:animEffect transition="out" filter="fade">
                                      <p:cBhvr>
                                        <p:cTn id="9" dur="500" tmFilter="0, 0; .2, .5; .8, .5; 1, 0"/>
                                        <p:tgtEl>
                                          <p:spTgt spid="11"/>
                                        </p:tgtEl>
                                      </p:cBhvr>
                                    </p:animEffect>
                                    <p:animScale>
                                      <p:cBhvr>
                                        <p:cTn id="10" dur="250" autoRev="1" fill="hold"/>
                                        <p:tgtEl>
                                          <p:spTgt spid="11"/>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11"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7F40B92-25EE-81C7-C79A-11E59F67085B}"/>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09F932CE-2CFF-ECB6-F41F-211E9D11C3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BA36C1C6-E2C7-3C68-18E5-85277E1C872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361;p5">
            <a:extLst>
              <a:ext uri="{FF2B5EF4-FFF2-40B4-BE49-F238E27FC236}">
                <a16:creationId xmlns:a16="http://schemas.microsoft.com/office/drawing/2014/main" id="{0CB8BD04-E3C4-74F3-F431-64FC2140E824}"/>
              </a:ext>
            </a:extLst>
          </p:cNvPr>
          <p:cNvSpPr txBox="1"/>
          <p:nvPr/>
        </p:nvSpPr>
        <p:spPr>
          <a:xfrm>
            <a:off x="3505198" y="1455086"/>
            <a:ext cx="5181599" cy="861317"/>
          </a:xfrm>
          <a:prstGeom prst="roundRect">
            <a:avLst>
              <a:gd name="adj" fmla="val 50000"/>
            </a:avLst>
          </a:prstGeom>
          <a:solidFill>
            <a:schemeClr val="accent2"/>
          </a:solidFill>
          <a:ln w="57150" cap="flat" cmpd="sng">
            <a:solidFill>
              <a:schemeClr val="accent2">
                <a:lumMod val="75000"/>
              </a:schemeClr>
            </a:solidFill>
            <a:prstDash val="solid"/>
            <a:round/>
            <a:headEnd type="none" w="sm" len="sm"/>
            <a:tailEnd type="none" w="sm" len="sm"/>
          </a:ln>
        </p:spPr>
        <p:txBody>
          <a:bodyPr spcFirstLastPara="1" wrap="square" lIns="121900" tIns="121900" rIns="121900" bIns="121900" anchor="ctr" anchorCtr="0">
            <a:noAutofit/>
          </a:bodyPr>
          <a:lstStyle/>
          <a:p>
            <a:pPr algn="ctr"/>
            <a:r>
              <a:rPr lang="en-US" sz="2800" b="1" dirty="0">
                <a:solidFill>
                  <a:schemeClr val="bg1"/>
                </a:solidFill>
                <a:latin typeface="UTM Avo" panose="02040603050506020204" pitchFamily="18" charset="0"/>
              </a:rPr>
              <a:t>NỘI DUNG BÀI HỌC</a:t>
            </a:r>
            <a:endParaRPr sz="2800" b="1" dirty="0">
              <a:solidFill>
                <a:schemeClr val="bg1"/>
              </a:solidFill>
              <a:latin typeface="UTM Avo" panose="02040603050506020204" pitchFamily="18" charset="0"/>
            </a:endParaRPr>
          </a:p>
        </p:txBody>
      </p:sp>
      <p:sp>
        <p:nvSpPr>
          <p:cNvPr id="5" name="Google Shape;364;p5">
            <a:extLst>
              <a:ext uri="{FF2B5EF4-FFF2-40B4-BE49-F238E27FC236}">
                <a16:creationId xmlns:a16="http://schemas.microsoft.com/office/drawing/2014/main" id="{E44EFC5F-9FAB-0FE5-C6EC-FB10D5888E8C}"/>
              </a:ext>
            </a:extLst>
          </p:cNvPr>
          <p:cNvSpPr/>
          <p:nvPr/>
        </p:nvSpPr>
        <p:spPr>
          <a:xfrm>
            <a:off x="1121566" y="2677693"/>
            <a:ext cx="806058" cy="806058"/>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1</a:t>
            </a:r>
            <a:endParaRPr sz="2400" b="1" dirty="0">
              <a:solidFill>
                <a:schemeClr val="bg1"/>
              </a:solidFill>
              <a:latin typeface="UTM Avo" panose="02040603050506020204" pitchFamily="18" charset="0"/>
            </a:endParaRPr>
          </a:p>
        </p:txBody>
      </p:sp>
      <p:sp>
        <p:nvSpPr>
          <p:cNvPr id="7" name="Google Shape;367;p5">
            <a:extLst>
              <a:ext uri="{FF2B5EF4-FFF2-40B4-BE49-F238E27FC236}">
                <a16:creationId xmlns:a16="http://schemas.microsoft.com/office/drawing/2014/main" id="{00F0F815-BDF4-4E98-EF2C-5404831AEBFA}"/>
              </a:ext>
            </a:extLst>
          </p:cNvPr>
          <p:cNvSpPr/>
          <p:nvPr/>
        </p:nvSpPr>
        <p:spPr>
          <a:xfrm>
            <a:off x="6491670" y="2677693"/>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3</a:t>
            </a:r>
            <a:endParaRPr sz="2400" b="1" dirty="0">
              <a:solidFill>
                <a:schemeClr val="bg1"/>
              </a:solidFill>
              <a:latin typeface="UTM Avo" panose="02040603050506020204" pitchFamily="18" charset="0"/>
            </a:endParaRPr>
          </a:p>
        </p:txBody>
      </p:sp>
      <p:sp>
        <p:nvSpPr>
          <p:cNvPr id="8" name="Google Shape;370;p5">
            <a:extLst>
              <a:ext uri="{FF2B5EF4-FFF2-40B4-BE49-F238E27FC236}">
                <a16:creationId xmlns:a16="http://schemas.microsoft.com/office/drawing/2014/main" id="{BD4AC054-BCBB-E099-7545-0562AB588FC8}"/>
              </a:ext>
            </a:extLst>
          </p:cNvPr>
          <p:cNvSpPr/>
          <p:nvPr/>
        </p:nvSpPr>
        <p:spPr>
          <a:xfrm>
            <a:off x="1121566" y="3912774"/>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2</a:t>
            </a:r>
            <a:endParaRPr sz="2400" b="1" dirty="0">
              <a:solidFill>
                <a:schemeClr val="bg1"/>
              </a:solidFill>
              <a:latin typeface="UTM Avo" panose="02040603050506020204" pitchFamily="18" charset="0"/>
            </a:endParaRPr>
          </a:p>
        </p:txBody>
      </p:sp>
      <p:sp>
        <p:nvSpPr>
          <p:cNvPr id="9" name="Google Shape;372;p5">
            <a:extLst>
              <a:ext uri="{FF2B5EF4-FFF2-40B4-BE49-F238E27FC236}">
                <a16:creationId xmlns:a16="http://schemas.microsoft.com/office/drawing/2014/main" id="{80555AB6-6062-24CC-80F8-DE07E796DDE4}"/>
              </a:ext>
            </a:extLst>
          </p:cNvPr>
          <p:cNvSpPr/>
          <p:nvPr/>
        </p:nvSpPr>
        <p:spPr>
          <a:xfrm>
            <a:off x="2042493" y="2834528"/>
            <a:ext cx="3853963" cy="492388"/>
          </a:xfrm>
          <a:prstGeom prst="rect">
            <a:avLst/>
          </a:prstGeom>
          <a:noFill/>
          <a:ln>
            <a:noFill/>
          </a:ln>
        </p:spPr>
        <p:txBody>
          <a:bodyPr spcFirstLastPara="1" wrap="square" lIns="121900" tIns="60933" rIns="121900" bIns="60933" anchor="t" anchorCtr="0">
            <a:spAutoFit/>
          </a:bodyPr>
          <a:lstStyle/>
          <a:p>
            <a:r>
              <a:rPr lang="en-US" sz="2400" dirty="0" err="1">
                <a:solidFill>
                  <a:schemeClr val="tx1"/>
                </a:solidFill>
                <a:latin typeface="UTM Avo" panose="02040603050506020204" pitchFamily="18" charset="0"/>
              </a:rPr>
              <a:t>Thế</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tiết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kiệm</a:t>
            </a:r>
            <a:endParaRPr lang="en-US" sz="2400" dirty="0">
              <a:solidFill>
                <a:schemeClr val="tx1"/>
              </a:solidFill>
              <a:latin typeface="UTM Avo" panose="02040603050506020204" pitchFamily="18" charset="0"/>
            </a:endParaRPr>
          </a:p>
        </p:txBody>
      </p:sp>
      <p:sp>
        <p:nvSpPr>
          <p:cNvPr id="10" name="Google Shape;373;p5">
            <a:extLst>
              <a:ext uri="{FF2B5EF4-FFF2-40B4-BE49-F238E27FC236}">
                <a16:creationId xmlns:a16="http://schemas.microsoft.com/office/drawing/2014/main" id="{89470F5D-4CA5-A1E2-FF2D-73CF1860D1F6}"/>
              </a:ext>
            </a:extLst>
          </p:cNvPr>
          <p:cNvSpPr/>
          <p:nvPr/>
        </p:nvSpPr>
        <p:spPr>
          <a:xfrm>
            <a:off x="2042493" y="4069609"/>
            <a:ext cx="4018488" cy="492388"/>
          </a:xfrm>
          <a:prstGeom prst="rect">
            <a:avLst/>
          </a:prstGeom>
          <a:noFill/>
          <a:ln>
            <a:noFill/>
          </a:ln>
        </p:spPr>
        <p:txBody>
          <a:bodyPr spcFirstLastPara="1" wrap="square" lIns="121900" tIns="60933" rIns="121900" bIns="60933" anchor="t" anchorCtr="0">
            <a:spAutoFit/>
          </a:bodyPr>
          <a:lstStyle/>
          <a:p>
            <a:r>
              <a:rPr lang="en-US" sz="2400" b="1" dirty="0" err="1">
                <a:solidFill>
                  <a:schemeClr val="accent2">
                    <a:lumMod val="50000"/>
                  </a:schemeClr>
                </a:solidFill>
                <a:latin typeface="UTM Avo" panose="02040603050506020204" pitchFamily="18" charset="0"/>
              </a:rPr>
              <a:t>Biểu</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hiện</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của</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tiết</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kiệm</a:t>
            </a:r>
            <a:endParaRPr lang="en-US" sz="2400" b="1" dirty="0">
              <a:solidFill>
                <a:schemeClr val="accent2">
                  <a:lumMod val="50000"/>
                </a:schemeClr>
              </a:solidFill>
              <a:latin typeface="UTM Avo" panose="02040603050506020204" pitchFamily="18" charset="0"/>
            </a:endParaRPr>
          </a:p>
        </p:txBody>
      </p:sp>
      <p:sp>
        <p:nvSpPr>
          <p:cNvPr id="11" name="Google Shape;374;p5">
            <a:extLst>
              <a:ext uri="{FF2B5EF4-FFF2-40B4-BE49-F238E27FC236}">
                <a16:creationId xmlns:a16="http://schemas.microsoft.com/office/drawing/2014/main" id="{56ADE9B5-DB98-5C30-A5D6-2DF150B75458}"/>
              </a:ext>
            </a:extLst>
          </p:cNvPr>
          <p:cNvSpPr/>
          <p:nvPr/>
        </p:nvSpPr>
        <p:spPr>
          <a:xfrm>
            <a:off x="7412597" y="2834528"/>
            <a:ext cx="4204374" cy="492388"/>
          </a:xfrm>
          <a:prstGeom prst="rect">
            <a:avLst/>
          </a:prstGeom>
          <a:noFill/>
          <a:ln>
            <a:noFill/>
          </a:ln>
        </p:spPr>
        <p:txBody>
          <a:bodyPr spcFirstLastPara="1" wrap="square" lIns="121900" tIns="60933" rIns="121900" bIns="60933" anchor="t" anchorCtr="0">
            <a:spAutoFit/>
          </a:bodyPr>
          <a:lstStyle/>
          <a:p>
            <a:r>
              <a:rPr lang="en-US" sz="2400">
                <a:solidFill>
                  <a:schemeClr val="tx1"/>
                </a:solidFill>
                <a:latin typeface="UTM Avo" panose="02040603050506020204" pitchFamily="18" charset="0"/>
              </a:rPr>
              <a:t>Ý nghĩa của tiết kiệm</a:t>
            </a:r>
          </a:p>
        </p:txBody>
      </p:sp>
      <p:sp>
        <p:nvSpPr>
          <p:cNvPr id="12" name="Google Shape;367;p5">
            <a:extLst>
              <a:ext uri="{FF2B5EF4-FFF2-40B4-BE49-F238E27FC236}">
                <a16:creationId xmlns:a16="http://schemas.microsoft.com/office/drawing/2014/main" id="{56E8F806-1545-06D1-AC53-0A760AAFE8AF}"/>
              </a:ext>
            </a:extLst>
          </p:cNvPr>
          <p:cNvSpPr/>
          <p:nvPr/>
        </p:nvSpPr>
        <p:spPr>
          <a:xfrm>
            <a:off x="6491670" y="3912774"/>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4</a:t>
            </a:r>
            <a:endParaRPr sz="2400" b="1" dirty="0">
              <a:solidFill>
                <a:schemeClr val="bg1"/>
              </a:solidFill>
              <a:latin typeface="UTM Avo" panose="02040603050506020204" pitchFamily="18" charset="0"/>
            </a:endParaRPr>
          </a:p>
        </p:txBody>
      </p:sp>
      <p:sp>
        <p:nvSpPr>
          <p:cNvPr id="14" name="Google Shape;374;p5">
            <a:extLst>
              <a:ext uri="{FF2B5EF4-FFF2-40B4-BE49-F238E27FC236}">
                <a16:creationId xmlns:a16="http://schemas.microsoft.com/office/drawing/2014/main" id="{D250D91A-FA93-17D5-9652-F70941133817}"/>
              </a:ext>
            </a:extLst>
          </p:cNvPr>
          <p:cNvSpPr/>
          <p:nvPr/>
        </p:nvSpPr>
        <p:spPr>
          <a:xfrm>
            <a:off x="7412596" y="4069609"/>
            <a:ext cx="4852975" cy="492388"/>
          </a:xfrm>
          <a:prstGeom prst="rect">
            <a:avLst/>
          </a:prstGeom>
          <a:noFill/>
          <a:ln>
            <a:noFill/>
          </a:ln>
        </p:spPr>
        <p:txBody>
          <a:bodyPr spcFirstLastPara="1" wrap="square" lIns="121900" tIns="60933" rIns="121900" bIns="60933" anchor="t" anchorCtr="0">
            <a:spAutoFit/>
          </a:bodyPr>
          <a:lstStyle/>
          <a:p>
            <a:r>
              <a:rPr lang="en-US" sz="2400" dirty="0" err="1">
                <a:solidFill>
                  <a:schemeClr val="tx1"/>
                </a:solidFill>
                <a:latin typeface="UTM Avo" panose="02040603050506020204" pitchFamily="18" charset="0"/>
              </a:rPr>
              <a:t>Rèn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luyện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lối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sống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tiết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kiệm</a:t>
            </a:r>
            <a:endParaRPr lang="en-US" sz="2400" dirty="0">
              <a:solidFill>
                <a:schemeClr val="tx1"/>
              </a:solidFill>
              <a:latin typeface="UTM Avo" panose="02040603050506020204" pitchFamily="18" charset="0"/>
            </a:endParaRPr>
          </a:p>
        </p:txBody>
      </p:sp>
      <p:pic>
        <p:nvPicPr>
          <p:cNvPr id="18" name="Picture 8" descr="Save money ">
            <a:extLst>
              <a:ext uri="{FF2B5EF4-FFF2-40B4-BE49-F238E27FC236}">
                <a16:creationId xmlns:a16="http://schemas.microsoft.com/office/drawing/2014/main" id="{DDF4C66A-D1FB-37E8-9726-30B4082FD7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1631" y="4499300"/>
            <a:ext cx="2358700" cy="235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14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p:bldP spid="10" grpId="0"/>
      <p:bldP spid="11" grpId="0"/>
      <p:bldP spid="12"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41F8C4BC-DF5C-4906-A305-9E53B3B713AD}"/>
              </a:ext>
            </a:extLst>
          </p:cNvPr>
          <p:cNvSpPr/>
          <p:nvPr/>
        </p:nvSpPr>
        <p:spPr>
          <a:xfrm>
            <a:off x="5160579" y="1166648"/>
            <a:ext cx="1870842" cy="1870842"/>
          </a:xfrm>
          <a:prstGeom prst="ellipse">
            <a:avLst/>
          </a:prstGeom>
          <a:solidFill>
            <a:schemeClr val="accent2">
              <a:lumMod val="20000"/>
              <a:lumOff val="80000"/>
            </a:schemeClr>
          </a:solidFill>
          <a:ln w="762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 sz="9600" b="1" kern="1200" dirty="0">
                <a:solidFill>
                  <a:schemeClr val="accent2">
                    <a:lumMod val="50000"/>
                  </a:schemeClr>
                </a:solidFill>
                <a:latin typeface="UTM Avo" panose="02040603050506020204" pitchFamily="18" charset="0"/>
                <a:ea typeface="Inria Serif"/>
                <a:cs typeface="Inria Serif"/>
                <a:sym typeface="Inria Serif"/>
              </a:rPr>
              <a:t>2</a:t>
            </a:r>
          </a:p>
        </p:txBody>
      </p:sp>
      <p:sp>
        <p:nvSpPr>
          <p:cNvPr id="6" name="Rectangle 5">
            <a:extLst>
              <a:ext uri="{FF2B5EF4-FFF2-40B4-BE49-F238E27FC236}">
                <a16:creationId xmlns:a16="http://schemas.microsoft.com/office/drawing/2014/main" id="{7764EFD3-BDB2-3595-5D4F-BF276E4BDA37}"/>
              </a:ext>
            </a:extLst>
          </p:cNvPr>
          <p:cNvSpPr/>
          <p:nvPr/>
        </p:nvSpPr>
        <p:spPr>
          <a:xfrm>
            <a:off x="2201343" y="3205781"/>
            <a:ext cx="7789312" cy="830997"/>
          </a:xfrm>
          <a:prstGeom prst="rect">
            <a:avLst/>
          </a:prstGeom>
        </p:spPr>
        <p:txBody>
          <a:bodyPr wrap="none">
            <a:spAutoFit/>
          </a:bodyPr>
          <a:lstStyle/>
          <a:p>
            <a:pPr algn="ctr" defTabSz="1219170">
              <a:buClrTx/>
              <a:buFontTx/>
              <a:buNone/>
            </a:pPr>
            <a:r>
              <a:rPr lang="en-US" sz="4800" b="1" kern="1200">
                <a:solidFill>
                  <a:schemeClr val="accent2">
                    <a:lumMod val="50000"/>
                  </a:schemeClr>
                </a:solidFill>
                <a:latin typeface="UTM Avo" panose="02040603050506020204" pitchFamily="18" charset="0"/>
                <a:ea typeface="+mn-ea"/>
                <a:cs typeface="+mn-cs"/>
              </a:rPr>
              <a:t>Biểu hiện của tiết kiệm?</a:t>
            </a:r>
            <a:endParaRPr lang="en-US" sz="4800" b="1" kern="1200" dirty="0" err="1">
              <a:solidFill>
                <a:schemeClr val="accent2">
                  <a:lumMod val="50000"/>
                </a:schemeClr>
              </a:solidFill>
              <a:latin typeface="UTM Avo" panose="02040603050506020204" pitchFamily="18" charset="0"/>
              <a:ea typeface="+mn-ea"/>
              <a:cs typeface="+mn-cs"/>
            </a:endParaRPr>
          </a:p>
        </p:txBody>
      </p:sp>
      <p:pic>
        <p:nvPicPr>
          <p:cNvPr id="1026" name="Picture 2" descr="Piggy bank ">
            <a:extLst>
              <a:ext uri="{FF2B5EF4-FFF2-40B4-BE49-F238E27FC236}">
                <a16:creationId xmlns:a16="http://schemas.microsoft.com/office/drawing/2014/main" id="{3C3D8990-E728-D0BC-5AAD-78E04CCF15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799" y="4043290"/>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234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392;p8">
            <a:extLst>
              <a:ext uri="{FF2B5EF4-FFF2-40B4-BE49-F238E27FC236}">
                <a16:creationId xmlns:a16="http://schemas.microsoft.com/office/drawing/2014/main" id="{D8E97653-9754-B096-FD98-B5D590E166BA}"/>
              </a:ext>
            </a:extLst>
          </p:cNvPr>
          <p:cNvSpPr txBox="1"/>
          <p:nvPr/>
        </p:nvSpPr>
        <p:spPr>
          <a:xfrm>
            <a:off x="224398" y="1607035"/>
            <a:ext cx="10064704" cy="492388"/>
          </a:xfrm>
          <a:prstGeom prst="rect">
            <a:avLst/>
          </a:prstGeom>
          <a:noFill/>
          <a:ln>
            <a:noFill/>
          </a:ln>
        </p:spPr>
        <p:txBody>
          <a:bodyPr spcFirstLastPara="1" wrap="square" lIns="121900" tIns="60933" rIns="121900" bIns="60933" anchor="t" anchorCtr="0">
            <a:spAutoFit/>
          </a:bodyPr>
          <a:lstStyle/>
          <a:p>
            <a:r>
              <a:rPr lang="en-US" sz="2400" b="1" dirty="0">
                <a:solidFill>
                  <a:schemeClr val="tx1"/>
                </a:solidFill>
                <a:latin typeface="UTM Avo" panose="02040603050506020204" pitchFamily="18" charset="0"/>
              </a:rPr>
              <a:t>a. Quan </a:t>
            </a:r>
            <a:r>
              <a:rPr lang="en-US" sz="2400" b="1" dirty="0" err="1">
                <a:solidFill>
                  <a:schemeClr val="tx1"/>
                </a:solidFill>
                <a:latin typeface="UTM Avo" panose="02040603050506020204" pitchFamily="18" charset="0"/>
              </a:rPr>
              <a:t>sát</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hình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ảnh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và</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trả</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lời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câu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hỏi</a:t>
            </a:r>
            <a:endParaRPr lang="en-US" sz="2400" b="1" dirty="0">
              <a:solidFill>
                <a:schemeClr val="tx1"/>
              </a:solidFill>
              <a:latin typeface="UTM Avo" panose="02040603050506020204" pitchFamily="18" charset="0"/>
            </a:endParaRPr>
          </a:p>
        </p:txBody>
      </p:sp>
      <p:pic>
        <p:nvPicPr>
          <p:cNvPr id="8" name="Picture 7">
            <a:extLst>
              <a:ext uri="{FF2B5EF4-FFF2-40B4-BE49-F238E27FC236}">
                <a16:creationId xmlns:a16="http://schemas.microsoft.com/office/drawing/2014/main" id="{0F2461C6-5C9C-92B9-0EF9-FDD19A61E461}"/>
              </a:ext>
            </a:extLst>
          </p:cNvPr>
          <p:cNvPicPr>
            <a:picLocks noChangeAspect="1"/>
          </p:cNvPicPr>
          <p:nvPr/>
        </p:nvPicPr>
        <p:blipFill>
          <a:blip r:embed="rId3"/>
          <a:stretch>
            <a:fillRect/>
          </a:stretch>
        </p:blipFill>
        <p:spPr>
          <a:xfrm>
            <a:off x="2751399" y="2099423"/>
            <a:ext cx="6689202" cy="4647741"/>
          </a:xfrm>
          <a:prstGeom prst="rect">
            <a:avLst/>
          </a:prstGeom>
        </p:spPr>
      </p:pic>
    </p:spTree>
    <p:extLst>
      <p:ext uri="{BB962C8B-B14F-4D97-AF65-F5344CB8AC3E}">
        <p14:creationId xmlns:p14="http://schemas.microsoft.com/office/powerpoint/2010/main" val="3883824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5" cstate="print">
            <a:extLst>
              <a:ext uri="{BEBA8EAE-BF5A-486C-A8C5-ECC9F3942E4B}">
                <a14:imgProps xmlns:a14="http://schemas.microsoft.com/office/drawing/2010/main">
                  <a14:imgLayer r:embed="rId6">
                    <a14:imgEffect>
                      <a14:sharpenSoften amount="25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7999"/>
          </a:xfrm>
          <a:prstGeom prst="rect">
            <a:avLst/>
          </a:prstGeom>
        </p:spPr>
      </p:pic>
      <p:pic>
        <p:nvPicPr>
          <p:cNvPr id="6" name="Picture 5"/>
          <p:cNvPicPr>
            <a:picLocks noChangeAspect="1"/>
          </p:cNvPicPr>
          <p:nvPr/>
        </p:nvPicPr>
        <p:blipFill>
          <a:blip r:embed="rId7" cstate="print">
            <a:extLst>
              <a:ext uri="{BEBA8EAE-BF5A-486C-A8C5-ECC9F3942E4B}">
                <a14:imgProps xmlns:a14="http://schemas.microsoft.com/office/drawing/2010/main">
                  <a14:imgLayer r:embed="rId8">
                    <a14:imgEffect>
                      <a14:sharpenSoften amount="25000"/>
                    </a14:imgEffect>
                    <a14:imgEffect>
                      <a14:saturation sat="300000"/>
                    </a14:imgEffect>
                  </a14:imgLayer>
                </a14:imgProps>
              </a:ext>
              <a:ext uri="{28A0092B-C50C-407E-A947-70E740481C1C}">
                <a14:useLocalDpi xmlns:a14="http://schemas.microsoft.com/office/drawing/2010/main" val="0"/>
              </a:ext>
            </a:extLst>
          </a:blip>
          <a:stretch>
            <a:fillRect/>
          </a:stretch>
        </p:blipFill>
        <p:spPr>
          <a:xfrm rot="21035416">
            <a:off x="10117150" y="3301202"/>
            <a:ext cx="1806431" cy="3432220"/>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250544">
            <a:off x="10702559" y="336945"/>
            <a:ext cx="1244391" cy="2502732"/>
          </a:xfrm>
          <a:prstGeom prst="rect">
            <a:avLst/>
          </a:prstGeom>
        </p:spPr>
      </p:pic>
      <p:pic>
        <p:nvPicPr>
          <p:cNvPr id="8" name="Picture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1212681" flipH="1">
            <a:off x="318130" y="46898"/>
            <a:ext cx="943432" cy="1935655"/>
          </a:xfrm>
          <a:prstGeom prst="rect">
            <a:avLst/>
          </a:prstGeom>
        </p:spPr>
      </p:pic>
      <p:pic>
        <p:nvPicPr>
          <p:cNvPr id="9" name="Picture 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1299852">
            <a:off x="167812" y="2432585"/>
            <a:ext cx="3073042" cy="4782712"/>
          </a:xfrm>
          <a:prstGeom prst="rect">
            <a:avLst/>
          </a:prstGeom>
        </p:spPr>
      </p:pic>
      <p:pic>
        <p:nvPicPr>
          <p:cNvPr id="10" name="Picture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21112933">
            <a:off x="1576830" y="-1397428"/>
            <a:ext cx="1921689" cy="3102833"/>
          </a:xfrm>
          <a:prstGeom prst="rect">
            <a:avLst/>
          </a:prstGeom>
        </p:spPr>
      </p:pic>
      <p:pic>
        <p:nvPicPr>
          <p:cNvPr id="11" name="Picture 1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21200358">
            <a:off x="8073984" y="-2074053"/>
            <a:ext cx="2397137" cy="4119794"/>
          </a:xfrm>
          <a:prstGeom prst="rect">
            <a:avLst/>
          </a:prstGeom>
        </p:spPr>
      </p:pic>
      <p:pic>
        <p:nvPicPr>
          <p:cNvPr id="2050" name="Picture 2" descr="Káº¿t quáº£ hÃ¬nh áº£nh cho frame cloud cartoon"/>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foregroundMark x1="18927" y1="8621" x2="13277" y2="23276"/>
                        <a14:foregroundMark x1="3672" y1="32328" x2="62429" y2="87931"/>
                        <a14:foregroundMark x1="72316" y1="4741" x2="32768" y2="8190"/>
                        <a14:foregroundMark x1="32486" y1="9052" x2="21751" y2="24138"/>
                        <a14:foregroundMark x1="3107" y1="30603" x2="5932" y2="74138"/>
                        <a14:foregroundMark x1="4802" y1="77155" x2="33333" y2="65948"/>
                        <a14:foregroundMark x1="9322" y1="84483" x2="39831" y2="84914"/>
                        <a14:foregroundMark x1="30791" y1="90948" x2="47740" y2="94397"/>
                        <a14:foregroundMark x1="97458" y1="61638" x2="75141" y2="80172"/>
                        <a14:foregroundMark x1="75706" y1="9483" x2="94633" y2="43534"/>
                        <a14:foregroundMark x1="91525" y1="21121" x2="94350" y2="33621"/>
                        <a14:backgroundMark x1="84463" y1="5172" x2="94350" y2="10345"/>
                        <a14:backgroundMark x1="94350" y1="84483" x2="82768" y2="93103"/>
                        <a14:backgroundMark x1="7062" y1="91379" x2="15819" y2="95259"/>
                        <a14:backgroundMark x1="9887" y1="4310" x2="7062" y2="17241"/>
                        <a14:backgroundMark x1="847" y1="48707" x2="847" y2="53879"/>
                        <a14:backgroundMark x1="58475" y1="1293" x2="60169" y2="1724"/>
                      </a14:backgroundRemoval>
                    </a14:imgEffect>
                  </a14:imgLayer>
                </a14:imgProps>
              </a:ext>
              <a:ext uri="{28A0092B-C50C-407E-A947-70E740481C1C}">
                <a14:useLocalDpi xmlns:a14="http://schemas.microsoft.com/office/drawing/2010/main" val="0"/>
              </a:ext>
            </a:extLst>
          </a:blip>
          <a:srcRect/>
          <a:stretch>
            <a:fillRect/>
          </a:stretch>
        </p:blipFill>
        <p:spPr bwMode="auto">
          <a:xfrm>
            <a:off x="3653870" y="280265"/>
            <a:ext cx="4956730" cy="29961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21213149">
            <a:off x="7612986" y="3210735"/>
            <a:ext cx="1393654" cy="2318590"/>
          </a:xfrm>
          <a:prstGeom prst="rect">
            <a:avLst/>
          </a:prstGeom>
        </p:spPr>
      </p:pic>
      <p:pic>
        <p:nvPicPr>
          <p:cNvPr id="14" name="Picture 10" descr="C:\Users\ADMIN\Desktop\Tai nguyen thiet ke tro choi\Angry birds epic birds\1505573783630 (2).png">
            <a:hlinkClick r:id="rId17" action="ppaction://hlinksldjump"/>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535925" y="3538423"/>
            <a:ext cx="1152193" cy="70091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198317" y="1362846"/>
            <a:ext cx="4009944"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rPr>
              <a:t>BAY LÊN NÀO</a:t>
            </a:r>
          </a:p>
        </p:txBody>
      </p:sp>
      <p:pic>
        <p:nvPicPr>
          <p:cNvPr id="2" name="Nhac Gunb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2603516" y="5981700"/>
            <a:ext cx="609600" cy="609600"/>
          </a:xfrm>
          <a:prstGeom prst="rect">
            <a:avLst/>
          </a:prstGeom>
        </p:spPr>
      </p:pic>
      <p:pic>
        <p:nvPicPr>
          <p:cNvPr id="4" name="Picture 3">
            <a:extLst>
              <a:ext uri="{FF2B5EF4-FFF2-40B4-BE49-F238E27FC236}">
                <a16:creationId xmlns:a16="http://schemas.microsoft.com/office/drawing/2014/main" id="{A92A34F9-D3CD-3D5C-432C-F6A8F194772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4859" y="0"/>
            <a:ext cx="820034" cy="914400"/>
          </a:xfrm>
          <a:prstGeom prst="rect">
            <a:avLst/>
          </a:prstGeom>
          <a:solidFill>
            <a:srgbClr val="FFFAF7"/>
          </a:solidFill>
        </p:spPr>
      </p:pic>
    </p:spTree>
    <p:extLst>
      <p:ext uri="{BB962C8B-B14F-4D97-AF65-F5344CB8AC3E}">
        <p14:creationId xmlns:p14="http://schemas.microsoft.com/office/powerpoint/2010/main" val="202545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1000"/>
                                        <p:tgtEl>
                                          <p:spTgt spid="12"/>
                                        </p:tgtEl>
                                      </p:cBhvr>
                                    </p:animEffect>
                                    <p:anim calcmode="lin" valueType="num">
                                      <p:cBhvr>
                                        <p:cTn id="10" dur="1000" fill="hold"/>
                                        <p:tgtEl>
                                          <p:spTgt spid="12"/>
                                        </p:tgtEl>
                                        <p:attrNameLst>
                                          <p:attrName>ppt_x</p:attrName>
                                        </p:attrNameLst>
                                      </p:cBhvr>
                                      <p:tavLst>
                                        <p:tav tm="0">
                                          <p:val>
                                            <p:strVal val="#ppt_x"/>
                                          </p:val>
                                        </p:tav>
                                        <p:tav tm="100000">
                                          <p:val>
                                            <p:strVal val="#ppt_x"/>
                                          </p:val>
                                        </p:tav>
                                      </p:tavLst>
                                    </p:anim>
                                    <p:anim calcmode="lin" valueType="num">
                                      <p:cBhvr>
                                        <p:cTn id="11" dur="1000" fill="hold"/>
                                        <p:tgtEl>
                                          <p:spTgt spid="12"/>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fade">
                                      <p:cBhvr>
                                        <p:cTn id="14" dur="1000"/>
                                        <p:tgtEl>
                                          <p:spTgt spid="2050"/>
                                        </p:tgtEl>
                                      </p:cBhvr>
                                    </p:animEffect>
                                    <p:anim calcmode="lin" valueType="num">
                                      <p:cBhvr>
                                        <p:cTn id="15" dur="1000" fill="hold"/>
                                        <p:tgtEl>
                                          <p:spTgt spid="2050"/>
                                        </p:tgtEl>
                                        <p:attrNameLst>
                                          <p:attrName>ppt_x</p:attrName>
                                        </p:attrNameLst>
                                      </p:cBhvr>
                                      <p:tavLst>
                                        <p:tav tm="0">
                                          <p:val>
                                            <p:strVal val="#ppt_x"/>
                                          </p:val>
                                        </p:tav>
                                        <p:tav tm="100000">
                                          <p:val>
                                            <p:strVal val="#ppt_x"/>
                                          </p:val>
                                        </p:tav>
                                      </p:tavLst>
                                    </p:anim>
                                    <p:anim calcmode="lin" valueType="num">
                                      <p:cBhvr>
                                        <p:cTn id="16" dur="1000" fill="hold"/>
                                        <p:tgtEl>
                                          <p:spTgt spid="205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6">
                <p:cTn id="21" repeatCount="indefinite" fill="hold" display="0">
                  <p:stCondLst>
                    <p:cond delay="indefinite"/>
                  </p:stCondLst>
                  <p:endCondLst>
                    <p:cond evt="onStopAudio" delay="0">
                      <p:tgtEl>
                        <p:sldTgt/>
                      </p:tgtEl>
                    </p:cond>
                  </p:endCondLst>
                </p:cTn>
                <p:tgtEl>
                  <p:spTgt spid="2"/>
                </p:tgtEl>
              </p:cMediaNode>
            </p:audio>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5" name="Pentagon 4">
            <a:hlinkClick r:id="rId4" action="ppaction://hlinksldjump"/>
          </p:cNvPr>
          <p:cNvSpPr/>
          <p:nvPr/>
        </p:nvSpPr>
        <p:spPr>
          <a:xfrm>
            <a:off x="10458438" y="209550"/>
            <a:ext cx="1678906" cy="571500"/>
          </a:xfrm>
          <a:prstGeom prst="homePlate">
            <a:avLst/>
          </a:prstGeom>
          <a:solidFill>
            <a:schemeClr val="accent2">
              <a:lumMod val="40000"/>
              <a:lumOff val="6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Tiếp</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tục</a:t>
            </a:r>
            <a:endPar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21" name="Picture 20"/>
          <p:cNvPicPr>
            <a:picLocks noChangeAspect="1"/>
          </p:cNvPicPr>
          <p:nvPr/>
        </p:nvPicPr>
        <p:blipFill>
          <a:blip r:embed="rId5" cstate="print">
            <a:extLst>
              <a:ext uri="{BEBA8EAE-BF5A-486C-A8C5-ECC9F3942E4B}">
                <a14:imgProps xmlns:a14="http://schemas.microsoft.com/office/drawing/2010/main">
                  <a14:imgLayer r:embed="rId6">
                    <a14:imgEffect>
                      <a14:sharpenSoften amount="250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1687730" y="2706323"/>
            <a:ext cx="1806431" cy="3432220"/>
          </a:xfrm>
          <a:prstGeom prst="rect">
            <a:avLst/>
          </a:prstGeom>
        </p:spPr>
      </p:pic>
      <p:pic>
        <p:nvPicPr>
          <p:cNvPr id="22" name="Picture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70555" y="1605321"/>
            <a:ext cx="1702671" cy="3424431"/>
          </a:xfrm>
          <a:prstGeom prst="rect">
            <a:avLst/>
          </a:prstGeom>
        </p:spPr>
      </p:pic>
      <p:pic>
        <p:nvPicPr>
          <p:cNvPr id="23" name="Picture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88752" y="2365027"/>
            <a:ext cx="1732044" cy="3773516"/>
          </a:xfrm>
          <a:prstGeom prst="rect">
            <a:avLst/>
          </a:prstGeom>
        </p:spPr>
      </p:pic>
      <p:pic>
        <p:nvPicPr>
          <p:cNvPr id="24" name="Picture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283305" y="1635212"/>
            <a:ext cx="2175133" cy="3385256"/>
          </a:xfrm>
          <a:prstGeom prst="rect">
            <a:avLst/>
          </a:prstGeom>
        </p:spPr>
      </p:pic>
      <p:sp>
        <p:nvSpPr>
          <p:cNvPr id="28" name="Rounded Rectangle 27">
            <a:hlinkClick r:id="rId10" action="ppaction://hlinksldjump"/>
          </p:cNvPr>
          <p:cNvSpPr/>
          <p:nvPr/>
        </p:nvSpPr>
        <p:spPr>
          <a:xfrm>
            <a:off x="2183522" y="5880912"/>
            <a:ext cx="828561" cy="435428"/>
          </a:xfrm>
          <a:prstGeom prst="roundRect">
            <a:avLst/>
          </a:prstGeom>
          <a:solidFill>
            <a:schemeClr val="accent2">
              <a:lumMod val="40000"/>
              <a:lumOff val="6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Khỉ</a:t>
            </a:r>
            <a:endPar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9" name="Rounded Rectangle 28">
            <a:hlinkClick r:id="rId11" action="ppaction://hlinksldjump"/>
          </p:cNvPr>
          <p:cNvSpPr/>
          <p:nvPr/>
        </p:nvSpPr>
        <p:spPr>
          <a:xfrm>
            <a:off x="4204413" y="5040648"/>
            <a:ext cx="1178480" cy="435428"/>
          </a:xfrm>
          <a:prstGeom prst="roundRect">
            <a:avLst/>
          </a:prstGeom>
          <a:solidFill>
            <a:schemeClr val="accent2">
              <a:lumMod val="40000"/>
              <a:lumOff val="6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Tê</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giác</a:t>
            </a:r>
            <a:endPar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30" name="Rounded Rectangle 29">
            <a:hlinkClick r:id="rId12" action="ppaction://hlinksldjump"/>
          </p:cNvPr>
          <p:cNvSpPr/>
          <p:nvPr/>
        </p:nvSpPr>
        <p:spPr>
          <a:xfrm>
            <a:off x="6437636" y="6124029"/>
            <a:ext cx="1383869" cy="435428"/>
          </a:xfrm>
          <a:prstGeom prst="roundRect">
            <a:avLst/>
          </a:prstGeom>
          <a:solidFill>
            <a:schemeClr val="accent2">
              <a:lumMod val="40000"/>
              <a:lumOff val="6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Ngựa</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vằn</a:t>
            </a:r>
            <a:endPar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31" name="Rounded Rectangle 30">
            <a:hlinkClick r:id="rId13" action="ppaction://hlinksldjump"/>
          </p:cNvPr>
          <p:cNvSpPr/>
          <p:nvPr/>
        </p:nvSpPr>
        <p:spPr>
          <a:xfrm>
            <a:off x="9008324" y="5021081"/>
            <a:ext cx="828561" cy="435428"/>
          </a:xfrm>
          <a:prstGeom prst="roundRect">
            <a:avLst/>
          </a:prstGeom>
          <a:solidFill>
            <a:schemeClr val="accent2">
              <a:lumMod val="40000"/>
              <a:lumOff val="6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Hổ</a:t>
            </a:r>
            <a:endPar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2" name="Picture 1">
            <a:extLst>
              <a:ext uri="{FF2B5EF4-FFF2-40B4-BE49-F238E27FC236}">
                <a16:creationId xmlns:a16="http://schemas.microsoft.com/office/drawing/2014/main" id="{12056C3B-3178-0B4C-F428-AAECFB19AFD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4859" y="0"/>
            <a:ext cx="820034" cy="914400"/>
          </a:xfrm>
          <a:prstGeom prst="rect">
            <a:avLst/>
          </a:prstGeom>
          <a:solidFill>
            <a:srgbClr val="FFFAF7"/>
          </a:solidFill>
        </p:spPr>
      </p:pic>
    </p:spTree>
    <p:extLst>
      <p:ext uri="{BB962C8B-B14F-4D97-AF65-F5344CB8AC3E}">
        <p14:creationId xmlns:p14="http://schemas.microsoft.com/office/powerpoint/2010/main" val="337987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21"/>
                                        </p:tgtEl>
                                        <p:attrNameLst>
                                          <p:attrName>r</p:attrName>
                                        </p:attrNameLst>
                                      </p:cBhvr>
                                    </p:animRot>
                                    <p:animRot by="-240000">
                                      <p:cBhvr>
                                        <p:cTn id="7" dur="600" fill="hold">
                                          <p:stCondLst>
                                            <p:cond delay="600"/>
                                          </p:stCondLst>
                                        </p:cTn>
                                        <p:tgtEl>
                                          <p:spTgt spid="21"/>
                                        </p:tgtEl>
                                        <p:attrNameLst>
                                          <p:attrName>r</p:attrName>
                                        </p:attrNameLst>
                                      </p:cBhvr>
                                    </p:animRot>
                                    <p:animRot by="240000">
                                      <p:cBhvr>
                                        <p:cTn id="8" dur="600" fill="hold">
                                          <p:stCondLst>
                                            <p:cond delay="1200"/>
                                          </p:stCondLst>
                                        </p:cTn>
                                        <p:tgtEl>
                                          <p:spTgt spid="21"/>
                                        </p:tgtEl>
                                        <p:attrNameLst>
                                          <p:attrName>r</p:attrName>
                                        </p:attrNameLst>
                                      </p:cBhvr>
                                    </p:animRot>
                                    <p:animRot by="-240000">
                                      <p:cBhvr>
                                        <p:cTn id="9" dur="600" fill="hold">
                                          <p:stCondLst>
                                            <p:cond delay="1800"/>
                                          </p:stCondLst>
                                        </p:cTn>
                                        <p:tgtEl>
                                          <p:spTgt spid="21"/>
                                        </p:tgtEl>
                                        <p:attrNameLst>
                                          <p:attrName>r</p:attrName>
                                        </p:attrNameLst>
                                      </p:cBhvr>
                                    </p:animRot>
                                    <p:animRot by="120000">
                                      <p:cBhvr>
                                        <p:cTn id="10" dur="600" fill="hold">
                                          <p:stCondLst>
                                            <p:cond delay="2400"/>
                                          </p:stCondLst>
                                        </p:cTn>
                                        <p:tgtEl>
                                          <p:spTgt spid="21"/>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22"/>
                                        </p:tgtEl>
                                        <p:attrNameLst>
                                          <p:attrName>r</p:attrName>
                                        </p:attrNameLst>
                                      </p:cBhvr>
                                    </p:animRot>
                                    <p:animRot by="-240000">
                                      <p:cBhvr>
                                        <p:cTn id="13" dur="600" fill="hold">
                                          <p:stCondLst>
                                            <p:cond delay="600"/>
                                          </p:stCondLst>
                                        </p:cTn>
                                        <p:tgtEl>
                                          <p:spTgt spid="22"/>
                                        </p:tgtEl>
                                        <p:attrNameLst>
                                          <p:attrName>r</p:attrName>
                                        </p:attrNameLst>
                                      </p:cBhvr>
                                    </p:animRot>
                                    <p:animRot by="240000">
                                      <p:cBhvr>
                                        <p:cTn id="14" dur="600" fill="hold">
                                          <p:stCondLst>
                                            <p:cond delay="1200"/>
                                          </p:stCondLst>
                                        </p:cTn>
                                        <p:tgtEl>
                                          <p:spTgt spid="22"/>
                                        </p:tgtEl>
                                        <p:attrNameLst>
                                          <p:attrName>r</p:attrName>
                                        </p:attrNameLst>
                                      </p:cBhvr>
                                    </p:animRot>
                                    <p:animRot by="-240000">
                                      <p:cBhvr>
                                        <p:cTn id="15" dur="600" fill="hold">
                                          <p:stCondLst>
                                            <p:cond delay="1800"/>
                                          </p:stCondLst>
                                        </p:cTn>
                                        <p:tgtEl>
                                          <p:spTgt spid="22"/>
                                        </p:tgtEl>
                                        <p:attrNameLst>
                                          <p:attrName>r</p:attrName>
                                        </p:attrNameLst>
                                      </p:cBhvr>
                                    </p:animRot>
                                    <p:animRot by="120000">
                                      <p:cBhvr>
                                        <p:cTn id="16" dur="600" fill="hold">
                                          <p:stCondLst>
                                            <p:cond delay="2400"/>
                                          </p:stCondLst>
                                        </p:cTn>
                                        <p:tgtEl>
                                          <p:spTgt spid="22"/>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23"/>
                                        </p:tgtEl>
                                        <p:attrNameLst>
                                          <p:attrName>r</p:attrName>
                                        </p:attrNameLst>
                                      </p:cBhvr>
                                    </p:animRot>
                                    <p:animRot by="-240000">
                                      <p:cBhvr>
                                        <p:cTn id="19" dur="600" fill="hold">
                                          <p:stCondLst>
                                            <p:cond delay="600"/>
                                          </p:stCondLst>
                                        </p:cTn>
                                        <p:tgtEl>
                                          <p:spTgt spid="23"/>
                                        </p:tgtEl>
                                        <p:attrNameLst>
                                          <p:attrName>r</p:attrName>
                                        </p:attrNameLst>
                                      </p:cBhvr>
                                    </p:animRot>
                                    <p:animRot by="240000">
                                      <p:cBhvr>
                                        <p:cTn id="20" dur="600" fill="hold">
                                          <p:stCondLst>
                                            <p:cond delay="1200"/>
                                          </p:stCondLst>
                                        </p:cTn>
                                        <p:tgtEl>
                                          <p:spTgt spid="23"/>
                                        </p:tgtEl>
                                        <p:attrNameLst>
                                          <p:attrName>r</p:attrName>
                                        </p:attrNameLst>
                                      </p:cBhvr>
                                    </p:animRot>
                                    <p:animRot by="-240000">
                                      <p:cBhvr>
                                        <p:cTn id="21" dur="600" fill="hold">
                                          <p:stCondLst>
                                            <p:cond delay="1800"/>
                                          </p:stCondLst>
                                        </p:cTn>
                                        <p:tgtEl>
                                          <p:spTgt spid="23"/>
                                        </p:tgtEl>
                                        <p:attrNameLst>
                                          <p:attrName>r</p:attrName>
                                        </p:attrNameLst>
                                      </p:cBhvr>
                                    </p:animRot>
                                    <p:animRot by="120000">
                                      <p:cBhvr>
                                        <p:cTn id="22" dur="600" fill="hold">
                                          <p:stCondLst>
                                            <p:cond delay="2400"/>
                                          </p:stCondLst>
                                        </p:cTn>
                                        <p:tgtEl>
                                          <p:spTgt spid="23"/>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300" fill="hold">
                                          <p:stCondLst>
                                            <p:cond delay="0"/>
                                          </p:stCondLst>
                                        </p:cTn>
                                        <p:tgtEl>
                                          <p:spTgt spid="24"/>
                                        </p:tgtEl>
                                        <p:attrNameLst>
                                          <p:attrName>r</p:attrName>
                                        </p:attrNameLst>
                                      </p:cBhvr>
                                    </p:animRot>
                                    <p:animRot by="-240000">
                                      <p:cBhvr>
                                        <p:cTn id="25" dur="600" fill="hold">
                                          <p:stCondLst>
                                            <p:cond delay="600"/>
                                          </p:stCondLst>
                                        </p:cTn>
                                        <p:tgtEl>
                                          <p:spTgt spid="24"/>
                                        </p:tgtEl>
                                        <p:attrNameLst>
                                          <p:attrName>r</p:attrName>
                                        </p:attrNameLst>
                                      </p:cBhvr>
                                    </p:animRot>
                                    <p:animRot by="240000">
                                      <p:cBhvr>
                                        <p:cTn id="26" dur="600" fill="hold">
                                          <p:stCondLst>
                                            <p:cond delay="1200"/>
                                          </p:stCondLst>
                                        </p:cTn>
                                        <p:tgtEl>
                                          <p:spTgt spid="24"/>
                                        </p:tgtEl>
                                        <p:attrNameLst>
                                          <p:attrName>r</p:attrName>
                                        </p:attrNameLst>
                                      </p:cBhvr>
                                    </p:animRot>
                                    <p:animRot by="-240000">
                                      <p:cBhvr>
                                        <p:cTn id="27" dur="600" fill="hold">
                                          <p:stCondLst>
                                            <p:cond delay="1800"/>
                                          </p:stCondLst>
                                        </p:cTn>
                                        <p:tgtEl>
                                          <p:spTgt spid="24"/>
                                        </p:tgtEl>
                                        <p:attrNameLst>
                                          <p:attrName>r</p:attrName>
                                        </p:attrNameLst>
                                      </p:cBhvr>
                                    </p:animRot>
                                    <p:animRot by="120000">
                                      <p:cBhvr>
                                        <p:cTn id="28" dur="600" fill="hold">
                                          <p:stCondLst>
                                            <p:cond delay="240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21"/>
                    </p:tgtEl>
                  </p:cond>
                </p:stCondLst>
                <p:endSync evt="end" delay="0">
                  <p:rtn val="all"/>
                </p:endSync>
                <p:childTnLst>
                  <p:par>
                    <p:cTn id="30" fill="hold">
                      <p:stCondLst>
                        <p:cond delay="0"/>
                      </p:stCondLst>
                      <p:childTnLst>
                        <p:par>
                          <p:cTn id="31" fill="hold">
                            <p:stCondLst>
                              <p:cond delay="0"/>
                            </p:stCondLst>
                            <p:childTnLst>
                              <p:par>
                                <p:cTn id="32" presetID="64" presetClass="path" presetSubtype="0" accel="50000" decel="50000" fill="hold" nodeType="clickEffect">
                                  <p:stCondLst>
                                    <p:cond delay="0"/>
                                  </p:stCondLst>
                                  <p:childTnLst>
                                    <p:animMotion origin="layout" path="M 2.77556E-17 2.59259E-6 L 0.01237 -1.02107 " pathEditMode="relative" rAng="0" ptsTypes="AA">
                                      <p:cBhvr>
                                        <p:cTn id="33" dur="7000" fill="hold"/>
                                        <p:tgtEl>
                                          <p:spTgt spid="21"/>
                                        </p:tgtEl>
                                        <p:attrNameLst>
                                          <p:attrName>ppt_x</p:attrName>
                                          <p:attrName>ppt_y</p:attrName>
                                        </p:attrNameLst>
                                      </p:cBhvr>
                                      <p:rCtr x="612" y="-51065"/>
                                    </p:animMotion>
                                  </p:childTnLst>
                                </p:cTn>
                              </p:par>
                            </p:childTnLst>
                          </p:cTn>
                        </p:par>
                      </p:childTnLst>
                    </p:cTn>
                  </p:par>
                </p:childTnLst>
              </p:cTn>
              <p:nextCondLst>
                <p:cond evt="onClick" delay="0">
                  <p:tgtEl>
                    <p:spTgt spid="21"/>
                  </p:tgtEl>
                </p:cond>
              </p:nextCondLst>
            </p:seq>
            <p:seq concurrent="1" nextAc="seek">
              <p:cTn id="34" restart="whenNotActive" fill="hold" evtFilter="cancelBubble" nodeType="interactiveSeq">
                <p:stCondLst>
                  <p:cond evt="onClick" delay="0">
                    <p:tgtEl>
                      <p:spTgt spid="22"/>
                    </p:tgtEl>
                  </p:cond>
                </p:stCondLst>
                <p:endSync evt="end" delay="0">
                  <p:rtn val="all"/>
                </p:endSync>
                <p:childTnLst>
                  <p:par>
                    <p:cTn id="35" fill="hold">
                      <p:stCondLst>
                        <p:cond delay="0"/>
                      </p:stCondLst>
                      <p:childTnLst>
                        <p:par>
                          <p:cTn id="36" fill="hold">
                            <p:stCondLst>
                              <p:cond delay="0"/>
                            </p:stCondLst>
                            <p:childTnLst>
                              <p:par>
                                <p:cTn id="37" presetID="64" presetClass="path" presetSubtype="0" accel="50000" decel="50000" fill="hold" nodeType="clickEffect">
                                  <p:stCondLst>
                                    <p:cond delay="0"/>
                                  </p:stCondLst>
                                  <p:childTnLst>
                                    <p:animMotion origin="layout" path="M -2.70833E-6 -4.81481E-6 L -0.00234 -0.78819 " pathEditMode="relative" rAng="0" ptsTypes="AA">
                                      <p:cBhvr>
                                        <p:cTn id="38" dur="8000" fill="hold"/>
                                        <p:tgtEl>
                                          <p:spTgt spid="22"/>
                                        </p:tgtEl>
                                        <p:attrNameLst>
                                          <p:attrName>ppt_x</p:attrName>
                                          <p:attrName>ppt_y</p:attrName>
                                        </p:attrNameLst>
                                      </p:cBhvr>
                                      <p:rCtr x="-117" y="-39421"/>
                                    </p:animMotion>
                                  </p:childTnLst>
                                </p:cTn>
                              </p:par>
                            </p:childTnLst>
                          </p:cTn>
                        </p:par>
                      </p:childTnLst>
                    </p:cTn>
                  </p:par>
                </p:childTnLst>
              </p:cTn>
              <p:nextCondLst>
                <p:cond evt="onClick" delay="0">
                  <p:tgtEl>
                    <p:spTgt spid="22"/>
                  </p:tgtEl>
                </p:cond>
              </p:nextCondLst>
            </p:seq>
            <p:seq concurrent="1" nextAc="seek">
              <p:cTn id="39" restart="whenNotActive" fill="hold" evtFilter="cancelBubble" nodeType="interactiveSeq">
                <p:stCondLst>
                  <p:cond evt="onClick" delay="0">
                    <p:tgtEl>
                      <p:spTgt spid="23"/>
                    </p:tgtEl>
                  </p:cond>
                </p:stCondLst>
                <p:endSync evt="end" delay="0">
                  <p:rtn val="all"/>
                </p:endSync>
                <p:childTnLst>
                  <p:par>
                    <p:cTn id="40" fill="hold">
                      <p:stCondLst>
                        <p:cond delay="0"/>
                      </p:stCondLst>
                      <p:childTnLst>
                        <p:par>
                          <p:cTn id="41" fill="hold">
                            <p:stCondLst>
                              <p:cond delay="0"/>
                            </p:stCondLst>
                            <p:childTnLst>
                              <p:par>
                                <p:cTn id="42" presetID="64" presetClass="path" presetSubtype="0" accel="50000" decel="50000" fill="hold" nodeType="clickEffect">
                                  <p:stCondLst>
                                    <p:cond delay="0"/>
                                  </p:stCondLst>
                                  <p:childTnLst>
                                    <p:animMotion origin="layout" path="M 4.375E-6 2.59259E-6 L -0.01081 -0.98866 " pathEditMode="relative" rAng="0" ptsTypes="AA">
                                      <p:cBhvr>
                                        <p:cTn id="43" dur="7000" fill="hold"/>
                                        <p:tgtEl>
                                          <p:spTgt spid="23"/>
                                        </p:tgtEl>
                                        <p:attrNameLst>
                                          <p:attrName>ppt_x</p:attrName>
                                          <p:attrName>ppt_y</p:attrName>
                                        </p:attrNameLst>
                                      </p:cBhvr>
                                      <p:rCtr x="-547" y="-49444"/>
                                    </p:animMotion>
                                  </p:childTnLst>
                                </p:cTn>
                              </p:par>
                            </p:childTnLst>
                          </p:cTn>
                        </p:par>
                      </p:childTnLst>
                    </p:cTn>
                  </p:par>
                </p:childTnLst>
              </p:cTn>
              <p:nextCondLst>
                <p:cond evt="onClick" delay="0">
                  <p:tgtEl>
                    <p:spTgt spid="23"/>
                  </p:tgtEl>
                </p:cond>
              </p:nextCondLst>
            </p:seq>
            <p:seq concurrent="1" nextAc="seek">
              <p:cTn id="44" restart="whenNotActive" fill="hold" evtFilter="cancelBubble" nodeType="interactiveSeq">
                <p:stCondLst>
                  <p:cond evt="onClick" delay="0">
                    <p:tgtEl>
                      <p:spTgt spid="24"/>
                    </p:tgtEl>
                  </p:cond>
                </p:stCondLst>
                <p:endSync evt="end" delay="0">
                  <p:rtn val="all"/>
                </p:endSync>
                <p:childTnLst>
                  <p:par>
                    <p:cTn id="45" fill="hold">
                      <p:stCondLst>
                        <p:cond delay="0"/>
                      </p:stCondLst>
                      <p:childTnLst>
                        <p:par>
                          <p:cTn id="46" fill="hold">
                            <p:stCondLst>
                              <p:cond delay="0"/>
                            </p:stCondLst>
                            <p:childTnLst>
                              <p:par>
                                <p:cTn id="47" presetID="64" presetClass="path" presetSubtype="0" accel="50000" decel="50000" fill="hold" nodeType="clickEffect">
                                  <p:stCondLst>
                                    <p:cond delay="0"/>
                                  </p:stCondLst>
                                  <p:childTnLst>
                                    <p:animMotion origin="layout" path="M 2.08333E-7 4.81481E-6 L -0.01445 -0.7382 " pathEditMode="relative" rAng="0" ptsTypes="AA">
                                      <p:cBhvr>
                                        <p:cTn id="48" dur="8000" fill="hold"/>
                                        <p:tgtEl>
                                          <p:spTgt spid="24"/>
                                        </p:tgtEl>
                                        <p:attrNameLst>
                                          <p:attrName>ppt_x</p:attrName>
                                          <p:attrName>ppt_y</p:attrName>
                                        </p:attrNameLst>
                                      </p:cBhvr>
                                      <p:rCtr x="-729" y="-36921"/>
                                    </p:animMotion>
                                  </p:childTnLst>
                                </p:cTn>
                              </p:par>
                            </p:childTnLst>
                          </p:cTn>
                        </p:par>
                      </p:childTnLst>
                    </p:cTn>
                  </p:par>
                </p:childTnLst>
              </p:cTn>
              <p:nextCondLst>
                <p:cond evt="onClick" delay="0">
                  <p:tgtEl>
                    <p:spTgt spid="24"/>
                  </p:tgtEl>
                </p:cond>
              </p:nextCondLst>
            </p:seq>
            <p:seq concurrent="1" nextAc="seek">
              <p:cTn id="49" restart="whenNotActive" fill="hold" evtFilter="cancelBubble" nodeType="interactiveSeq">
                <p:stCondLst>
                  <p:cond evt="onClick" delay="0">
                    <p:tgtEl>
                      <p:spTgt spid="28"/>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grpId="0" nodeType="clickEffect">
                                  <p:stCondLst>
                                    <p:cond delay="0"/>
                                  </p:stCondLst>
                                  <p:childTnLst>
                                    <p:set>
                                      <p:cBhvr>
                                        <p:cTn id="53"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54" restart="whenNotActive" fill="hold" evtFilter="cancelBubble" nodeType="interactiveSeq">
                <p:stCondLst>
                  <p:cond evt="onClick" delay="0">
                    <p:tgtEl>
                      <p:spTgt spid="29"/>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59" restart="whenNotActive" fill="hold" evtFilter="cancelBubble" nodeType="interactiveSeq">
                <p:stCondLst>
                  <p:cond evt="onClick" delay="0">
                    <p:tgtEl>
                      <p:spTgt spid="30"/>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grpId="0" nodeType="clickEffect">
                                  <p:stCondLst>
                                    <p:cond delay="0"/>
                                  </p:stCondLst>
                                  <p:childTnLst>
                                    <p:set>
                                      <p:cBhvr>
                                        <p:cTn id="63"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64" restart="whenNotActive" fill="hold" evtFilter="cancelBubble" nodeType="interactiveSeq">
                <p:stCondLst>
                  <p:cond evt="onClick" delay="0">
                    <p:tgtEl>
                      <p:spTgt spid="31"/>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grpId="0" nodeType="clickEffect">
                                  <p:stCondLst>
                                    <p:cond delay="0"/>
                                  </p:stCondLst>
                                  <p:childTnLst>
                                    <p:set>
                                      <p:cBhvr>
                                        <p:cTn id="68"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childTnLst>
        </p:cTn>
      </p:par>
    </p:tnLst>
    <p:bldLst>
      <p:bldP spid="28" grpId="0" animBg="1"/>
      <p:bldP spid="29" grpId="0" animBg="1"/>
      <p:bldP spid="30" grpId="0" animBg="1"/>
      <p:bldP spid="3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a:hlinkClick r:id="rId4"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sharpenSoften amount="25000"/>
                    </a14:imgEffect>
                    <a14:imgEffect>
                      <a14:saturation sat="300000"/>
                    </a14:imgEffect>
                  </a14:imgLayer>
                </a14:imgProps>
              </a:ext>
              <a:ext uri="{28A0092B-C50C-407E-A947-70E740481C1C}">
                <a14:useLocalDpi xmlns:a14="http://schemas.microsoft.com/office/drawing/2010/main" val="0"/>
              </a:ext>
            </a:extLst>
          </a:blip>
          <a:stretch>
            <a:fillRect/>
          </a:stretch>
        </p:blipFill>
        <p:spPr>
          <a:xfrm rot="21035416">
            <a:off x="10290319" y="1"/>
            <a:ext cx="1806431" cy="3432220"/>
          </a:xfrm>
          <a:prstGeom prst="rect">
            <a:avLst/>
          </a:prstGeom>
        </p:spPr>
      </p:pic>
      <p:pic>
        <p:nvPicPr>
          <p:cNvPr id="2" name="Picture 1">
            <a:extLst>
              <a:ext uri="{FF2B5EF4-FFF2-40B4-BE49-F238E27FC236}">
                <a16:creationId xmlns:a16="http://schemas.microsoft.com/office/drawing/2014/main" id="{E71E26CF-10AE-DF71-4216-E48CBF5755B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859" y="0"/>
            <a:ext cx="820034" cy="914400"/>
          </a:xfrm>
          <a:prstGeom prst="rect">
            <a:avLst/>
          </a:prstGeom>
          <a:solidFill>
            <a:srgbClr val="FFFAF7"/>
          </a:solidFill>
        </p:spPr>
      </p:pic>
      <p:sp>
        <p:nvSpPr>
          <p:cNvPr id="8" name="Google Shape;5638;p12">
            <a:extLst>
              <a:ext uri="{FF2B5EF4-FFF2-40B4-BE49-F238E27FC236}">
                <a16:creationId xmlns:a16="http://schemas.microsoft.com/office/drawing/2014/main" id="{7928F560-0235-643F-5A77-41443958E28D}"/>
              </a:ext>
            </a:extLst>
          </p:cNvPr>
          <p:cNvSpPr/>
          <p:nvPr/>
        </p:nvSpPr>
        <p:spPr>
          <a:xfrm>
            <a:off x="3308145" y="4376910"/>
            <a:ext cx="6264479" cy="1191491"/>
          </a:xfrm>
          <a:prstGeom prst="wedgeRoundRectCallout">
            <a:avLst>
              <a:gd name="adj1" fmla="val 59211"/>
              <a:gd name="adj2" fmla="val -117059"/>
              <a:gd name="adj3" fmla="val 16667"/>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lvl="0" algn="ctr">
              <a:lnSpc>
                <a:spcPct val="125000"/>
              </a:lnSpc>
            </a:pPr>
            <a:r>
              <a:rPr lang="vi-VN" sz="2400">
                <a:solidFill>
                  <a:srgbClr val="194A5F"/>
                </a:solidFill>
                <a:latin typeface="UTM Avo" panose="02040603050506020204" pitchFamily="18" charset="0"/>
                <a:ea typeface="+mn-ea"/>
              </a:rPr>
              <a:t>Tiết kiệm thời gian, tiền bạc</a:t>
            </a:r>
            <a:endParaRPr lang="vi-VN" sz="2400" dirty="0">
              <a:solidFill>
                <a:srgbClr val="194A5F"/>
              </a:solidFill>
              <a:latin typeface="UTM Avo" panose="02040603050506020204" pitchFamily="18" charset="0"/>
              <a:ea typeface="+mn-ea"/>
            </a:endParaRPr>
          </a:p>
        </p:txBody>
      </p:sp>
      <p:grpSp>
        <p:nvGrpSpPr>
          <p:cNvPr id="11" name="Group 10">
            <a:extLst>
              <a:ext uri="{FF2B5EF4-FFF2-40B4-BE49-F238E27FC236}">
                <a16:creationId xmlns:a16="http://schemas.microsoft.com/office/drawing/2014/main" id="{794906AF-0F1C-4B75-2F9F-E8A67FD9C580}"/>
              </a:ext>
            </a:extLst>
          </p:cNvPr>
          <p:cNvGrpSpPr/>
          <p:nvPr/>
        </p:nvGrpSpPr>
        <p:grpSpPr>
          <a:xfrm>
            <a:off x="2730091" y="264336"/>
            <a:ext cx="6375090" cy="3681378"/>
            <a:chOff x="2730091" y="264336"/>
            <a:chExt cx="6375090" cy="3681378"/>
          </a:xfrm>
        </p:grpSpPr>
        <p:grpSp>
          <p:nvGrpSpPr>
            <p:cNvPr id="5" name="Group 4">
              <a:extLst>
                <a:ext uri="{FF2B5EF4-FFF2-40B4-BE49-F238E27FC236}">
                  <a16:creationId xmlns:a16="http://schemas.microsoft.com/office/drawing/2014/main" id="{F3402C3F-BC18-BBAD-90A6-1000A154AF69}"/>
                </a:ext>
              </a:extLst>
            </p:cNvPr>
            <p:cNvGrpSpPr/>
            <p:nvPr/>
          </p:nvGrpSpPr>
          <p:grpSpPr>
            <a:xfrm>
              <a:off x="2730091" y="264336"/>
              <a:ext cx="6375090" cy="3681378"/>
              <a:chOff x="2730091" y="264336"/>
              <a:chExt cx="6375090" cy="3681378"/>
            </a:xfrm>
          </p:grpSpPr>
          <p:pic>
            <p:nvPicPr>
              <p:cNvPr id="3" name="Picture 2" descr="Cartoon Cloud PNGs for Free Download">
                <a:extLst>
                  <a:ext uri="{FF2B5EF4-FFF2-40B4-BE49-F238E27FC236}">
                    <a16:creationId xmlns:a16="http://schemas.microsoft.com/office/drawing/2014/main" id="{37BCB8C6-42F6-9FE4-E5B6-6894EAC3C10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30091" y="264336"/>
                <a:ext cx="6375090" cy="36813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308145" y="784461"/>
                <a:ext cx="5575709" cy="505138"/>
              </a:xfrm>
              <a:prstGeom prst="rect">
                <a:avLst/>
              </a:prstGeom>
              <a:noFill/>
            </p:spPr>
            <p:txBody>
              <a:bodyPr wrap="square" rtlCol="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Nội dung hình ảnh dưới đây là gì?</a:t>
                </a:r>
              </a:p>
            </p:txBody>
          </p:sp>
        </p:grpSp>
        <p:pic>
          <p:nvPicPr>
            <p:cNvPr id="10" name="Picture 9">
              <a:extLst>
                <a:ext uri="{FF2B5EF4-FFF2-40B4-BE49-F238E27FC236}">
                  <a16:creationId xmlns:a16="http://schemas.microsoft.com/office/drawing/2014/main" id="{6C9804BF-2AF4-C2CF-9E7A-3A220BAD2817}"/>
                </a:ext>
              </a:extLst>
            </p:cNvPr>
            <p:cNvPicPr>
              <a:picLocks noChangeAspect="1"/>
            </p:cNvPicPr>
            <p:nvPr/>
          </p:nvPicPr>
          <p:blipFill rotWithShape="1">
            <a:blip r:embed="rId9"/>
            <a:srcRect r="53314" b="53359"/>
            <a:stretch/>
          </p:blipFill>
          <p:spPr>
            <a:xfrm>
              <a:off x="4603272" y="1289599"/>
              <a:ext cx="2985455" cy="2072350"/>
            </a:xfrm>
            <a:prstGeom prst="rect">
              <a:avLst/>
            </a:prstGeom>
          </p:spPr>
        </p:pic>
      </p:grpSp>
    </p:spTree>
    <p:extLst>
      <p:ext uri="{BB962C8B-B14F-4D97-AF65-F5344CB8AC3E}">
        <p14:creationId xmlns:p14="http://schemas.microsoft.com/office/powerpoint/2010/main" val="2424689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50544">
            <a:off x="10029011" y="13057"/>
            <a:ext cx="1769764" cy="3559369"/>
          </a:xfrm>
          <a:prstGeom prst="rect">
            <a:avLst/>
          </a:prstGeom>
        </p:spPr>
      </p:pic>
      <p:pic>
        <p:nvPicPr>
          <p:cNvPr id="2" name="Picture 1">
            <a:extLst>
              <a:ext uri="{FF2B5EF4-FFF2-40B4-BE49-F238E27FC236}">
                <a16:creationId xmlns:a16="http://schemas.microsoft.com/office/drawing/2014/main" id="{24ACCCE6-99DD-6C42-033C-B4D84C6233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59" y="0"/>
            <a:ext cx="820034" cy="914400"/>
          </a:xfrm>
          <a:prstGeom prst="rect">
            <a:avLst/>
          </a:prstGeom>
          <a:solidFill>
            <a:srgbClr val="FFFAF7"/>
          </a:solidFill>
        </p:spPr>
      </p:pic>
      <p:sp>
        <p:nvSpPr>
          <p:cNvPr id="6" name="Google Shape;5638;p12">
            <a:extLst>
              <a:ext uri="{FF2B5EF4-FFF2-40B4-BE49-F238E27FC236}">
                <a16:creationId xmlns:a16="http://schemas.microsoft.com/office/drawing/2014/main" id="{79E239CD-A61F-BB4A-CBBC-EAC8716EAACF}"/>
              </a:ext>
            </a:extLst>
          </p:cNvPr>
          <p:cNvSpPr/>
          <p:nvPr/>
        </p:nvSpPr>
        <p:spPr>
          <a:xfrm>
            <a:off x="3308145" y="4376910"/>
            <a:ext cx="6264479" cy="1191491"/>
          </a:xfrm>
          <a:prstGeom prst="wedgeRoundRectCallout">
            <a:avLst>
              <a:gd name="adj1" fmla="val 59211"/>
              <a:gd name="adj2" fmla="val -117059"/>
              <a:gd name="adj3" fmla="val 16667"/>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lvl="0" algn="ctr">
              <a:lnSpc>
                <a:spcPct val="125000"/>
              </a:lnSpc>
            </a:pPr>
            <a:r>
              <a:rPr lang="vi-VN" sz="2400">
                <a:solidFill>
                  <a:srgbClr val="194A5F"/>
                </a:solidFill>
                <a:latin typeface="UTM Avo" panose="02040603050506020204" pitchFamily="18" charset="0"/>
                <a:ea typeface="+mn-ea"/>
              </a:rPr>
              <a:t>Tiết kiệm nước</a:t>
            </a:r>
          </a:p>
        </p:txBody>
      </p:sp>
      <p:grpSp>
        <p:nvGrpSpPr>
          <p:cNvPr id="10" name="Group 9">
            <a:extLst>
              <a:ext uri="{FF2B5EF4-FFF2-40B4-BE49-F238E27FC236}">
                <a16:creationId xmlns:a16="http://schemas.microsoft.com/office/drawing/2014/main" id="{C6F53CF0-2C4C-2F59-D661-83BDB5ECCC01}"/>
              </a:ext>
            </a:extLst>
          </p:cNvPr>
          <p:cNvGrpSpPr/>
          <p:nvPr/>
        </p:nvGrpSpPr>
        <p:grpSpPr>
          <a:xfrm>
            <a:off x="2730091" y="264336"/>
            <a:ext cx="6375090" cy="3681378"/>
            <a:chOff x="2730091" y="264336"/>
            <a:chExt cx="6375090" cy="3681378"/>
          </a:xfrm>
        </p:grpSpPr>
        <p:grpSp>
          <p:nvGrpSpPr>
            <p:cNvPr id="11" name="Group 10">
              <a:extLst>
                <a:ext uri="{FF2B5EF4-FFF2-40B4-BE49-F238E27FC236}">
                  <a16:creationId xmlns:a16="http://schemas.microsoft.com/office/drawing/2014/main" id="{CA62A408-5831-C6BD-5402-CF4DCE4D2CEC}"/>
                </a:ext>
              </a:extLst>
            </p:cNvPr>
            <p:cNvGrpSpPr/>
            <p:nvPr/>
          </p:nvGrpSpPr>
          <p:grpSpPr>
            <a:xfrm>
              <a:off x="2730091" y="264336"/>
              <a:ext cx="6375090" cy="3681378"/>
              <a:chOff x="2730091" y="264336"/>
              <a:chExt cx="6375090" cy="3681378"/>
            </a:xfrm>
          </p:grpSpPr>
          <p:pic>
            <p:nvPicPr>
              <p:cNvPr id="13" name="Picture 12" descr="Cartoon Cloud PNGs for Free Download">
                <a:extLst>
                  <a:ext uri="{FF2B5EF4-FFF2-40B4-BE49-F238E27FC236}">
                    <a16:creationId xmlns:a16="http://schemas.microsoft.com/office/drawing/2014/main" id="{4926ECCE-DBBB-DDCB-69D4-F31901EB3DC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0091" y="264336"/>
                <a:ext cx="6375090" cy="368137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ABE9F4FD-0680-FDA8-F592-08264E35F81D}"/>
                  </a:ext>
                </a:extLst>
              </p:cNvPr>
              <p:cNvSpPr txBox="1"/>
              <p:nvPr/>
            </p:nvSpPr>
            <p:spPr>
              <a:xfrm>
                <a:off x="3308145" y="784461"/>
                <a:ext cx="5575709" cy="505138"/>
              </a:xfrm>
              <a:prstGeom prst="rect">
                <a:avLst/>
              </a:prstGeom>
              <a:noFill/>
            </p:spPr>
            <p:txBody>
              <a:bodyPr wrap="square" rtlCol="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Nội dung hình ảnh dưới đây là gì?</a:t>
                </a:r>
              </a:p>
            </p:txBody>
          </p:sp>
        </p:grpSp>
        <p:pic>
          <p:nvPicPr>
            <p:cNvPr id="12" name="Picture 11">
              <a:extLst>
                <a:ext uri="{FF2B5EF4-FFF2-40B4-BE49-F238E27FC236}">
                  <a16:creationId xmlns:a16="http://schemas.microsoft.com/office/drawing/2014/main" id="{612F5D24-18B2-8875-B11B-D00235F73996}"/>
                </a:ext>
              </a:extLst>
            </p:cNvPr>
            <p:cNvPicPr>
              <a:picLocks noChangeAspect="1"/>
            </p:cNvPicPr>
            <p:nvPr/>
          </p:nvPicPr>
          <p:blipFill rotWithShape="1">
            <a:blip r:embed="rId8"/>
            <a:srcRect l="53297" r="17" b="53359"/>
            <a:stretch/>
          </p:blipFill>
          <p:spPr>
            <a:xfrm>
              <a:off x="4603272" y="1289599"/>
              <a:ext cx="2985455" cy="2072350"/>
            </a:xfrm>
            <a:prstGeom prst="rect">
              <a:avLst/>
            </a:prstGeom>
          </p:spPr>
        </p:pic>
      </p:grpSp>
    </p:spTree>
    <p:extLst>
      <p:ext uri="{BB962C8B-B14F-4D97-AF65-F5344CB8AC3E}">
        <p14:creationId xmlns:p14="http://schemas.microsoft.com/office/powerpoint/2010/main" val="103827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12681">
            <a:off x="10383756" y="1"/>
            <a:ext cx="1732044" cy="3773516"/>
          </a:xfrm>
          <a:prstGeom prst="rect">
            <a:avLst/>
          </a:prstGeom>
        </p:spPr>
      </p:pic>
      <p:pic>
        <p:nvPicPr>
          <p:cNvPr id="2" name="Picture 1">
            <a:extLst>
              <a:ext uri="{FF2B5EF4-FFF2-40B4-BE49-F238E27FC236}">
                <a16:creationId xmlns:a16="http://schemas.microsoft.com/office/drawing/2014/main" id="{6B94C9BB-7A1A-7F42-D98B-745C92EBB5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59" y="0"/>
            <a:ext cx="820034" cy="914400"/>
          </a:xfrm>
          <a:prstGeom prst="rect">
            <a:avLst/>
          </a:prstGeom>
          <a:solidFill>
            <a:srgbClr val="FFFAF7"/>
          </a:solidFill>
        </p:spPr>
      </p:pic>
      <p:sp>
        <p:nvSpPr>
          <p:cNvPr id="10" name="Google Shape;5638;p12">
            <a:extLst>
              <a:ext uri="{FF2B5EF4-FFF2-40B4-BE49-F238E27FC236}">
                <a16:creationId xmlns:a16="http://schemas.microsoft.com/office/drawing/2014/main" id="{E7E973EE-4177-C57D-38DF-1C80B2AB24F9}"/>
              </a:ext>
            </a:extLst>
          </p:cNvPr>
          <p:cNvSpPr/>
          <p:nvPr/>
        </p:nvSpPr>
        <p:spPr>
          <a:xfrm>
            <a:off x="3308145" y="4376910"/>
            <a:ext cx="6264479" cy="1191491"/>
          </a:xfrm>
          <a:prstGeom prst="wedgeRoundRectCallout">
            <a:avLst>
              <a:gd name="adj1" fmla="val 59211"/>
              <a:gd name="adj2" fmla="val -117059"/>
              <a:gd name="adj3" fmla="val 16667"/>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lvl="0" algn="ctr">
              <a:lnSpc>
                <a:spcPct val="125000"/>
              </a:lnSpc>
            </a:pPr>
            <a:r>
              <a:rPr lang="vi-VN" sz="2400">
                <a:solidFill>
                  <a:srgbClr val="194A5F"/>
                </a:solidFill>
                <a:latin typeface="UTM Avo" panose="02040603050506020204" pitchFamily="18" charset="0"/>
                <a:ea typeface="+mn-ea"/>
              </a:rPr>
              <a:t>Tiết kiệm điện</a:t>
            </a:r>
          </a:p>
        </p:txBody>
      </p:sp>
      <p:grpSp>
        <p:nvGrpSpPr>
          <p:cNvPr id="11" name="Group 10">
            <a:extLst>
              <a:ext uri="{FF2B5EF4-FFF2-40B4-BE49-F238E27FC236}">
                <a16:creationId xmlns:a16="http://schemas.microsoft.com/office/drawing/2014/main" id="{4EB3FF0F-D1F7-A3C1-9DDE-694586AB8875}"/>
              </a:ext>
            </a:extLst>
          </p:cNvPr>
          <p:cNvGrpSpPr/>
          <p:nvPr/>
        </p:nvGrpSpPr>
        <p:grpSpPr>
          <a:xfrm>
            <a:off x="2730091" y="264336"/>
            <a:ext cx="6375090" cy="3681378"/>
            <a:chOff x="2730091" y="264336"/>
            <a:chExt cx="6375090" cy="3681378"/>
          </a:xfrm>
        </p:grpSpPr>
        <p:grpSp>
          <p:nvGrpSpPr>
            <p:cNvPr id="12" name="Group 11">
              <a:extLst>
                <a:ext uri="{FF2B5EF4-FFF2-40B4-BE49-F238E27FC236}">
                  <a16:creationId xmlns:a16="http://schemas.microsoft.com/office/drawing/2014/main" id="{D185B7AA-EC26-2B75-2B09-ABB6F06AC39C}"/>
                </a:ext>
              </a:extLst>
            </p:cNvPr>
            <p:cNvGrpSpPr/>
            <p:nvPr/>
          </p:nvGrpSpPr>
          <p:grpSpPr>
            <a:xfrm>
              <a:off x="2730091" y="264336"/>
              <a:ext cx="6375090" cy="3681378"/>
              <a:chOff x="2730091" y="264336"/>
              <a:chExt cx="6375090" cy="3681378"/>
            </a:xfrm>
          </p:grpSpPr>
          <p:pic>
            <p:nvPicPr>
              <p:cNvPr id="14" name="Picture 13" descr="Cartoon Cloud PNGs for Free Download">
                <a:extLst>
                  <a:ext uri="{FF2B5EF4-FFF2-40B4-BE49-F238E27FC236}">
                    <a16:creationId xmlns:a16="http://schemas.microsoft.com/office/drawing/2014/main" id="{B99998D1-08BA-C4CD-D005-71889DAFB02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0091" y="264336"/>
                <a:ext cx="6375090" cy="368137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FB54C459-B211-710E-AE93-013921E1FF6C}"/>
                  </a:ext>
                </a:extLst>
              </p:cNvPr>
              <p:cNvSpPr txBox="1"/>
              <p:nvPr/>
            </p:nvSpPr>
            <p:spPr>
              <a:xfrm>
                <a:off x="3308145" y="784461"/>
                <a:ext cx="5575709" cy="505138"/>
              </a:xfrm>
              <a:prstGeom prst="rect">
                <a:avLst/>
              </a:prstGeom>
              <a:noFill/>
            </p:spPr>
            <p:txBody>
              <a:bodyPr wrap="square" rtlCol="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Nội dung hình ảnh dưới đây là gì?</a:t>
                </a:r>
              </a:p>
            </p:txBody>
          </p:sp>
        </p:grpSp>
        <p:pic>
          <p:nvPicPr>
            <p:cNvPr id="13" name="Picture 12">
              <a:extLst>
                <a:ext uri="{FF2B5EF4-FFF2-40B4-BE49-F238E27FC236}">
                  <a16:creationId xmlns:a16="http://schemas.microsoft.com/office/drawing/2014/main" id="{09F3859B-ECA1-CE1B-4C41-B53384666376}"/>
                </a:ext>
              </a:extLst>
            </p:cNvPr>
            <p:cNvPicPr>
              <a:picLocks noChangeAspect="1"/>
            </p:cNvPicPr>
            <p:nvPr/>
          </p:nvPicPr>
          <p:blipFill rotWithShape="1">
            <a:blip r:embed="rId8"/>
            <a:srcRect l="1569" t="51850" r="51745" b="1509"/>
            <a:stretch/>
          </p:blipFill>
          <p:spPr>
            <a:xfrm>
              <a:off x="4603272" y="1289599"/>
              <a:ext cx="2985455" cy="2072350"/>
            </a:xfrm>
            <a:prstGeom prst="rect">
              <a:avLst/>
            </a:prstGeom>
          </p:spPr>
        </p:pic>
      </p:grpSp>
    </p:spTree>
    <p:extLst>
      <p:ext uri="{BB962C8B-B14F-4D97-AF65-F5344CB8AC3E}">
        <p14:creationId xmlns:p14="http://schemas.microsoft.com/office/powerpoint/2010/main" val="3998624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99852">
            <a:off x="10016932" y="208540"/>
            <a:ext cx="2175133" cy="3385256"/>
          </a:xfrm>
          <a:prstGeom prst="rect">
            <a:avLst/>
          </a:prstGeom>
        </p:spPr>
      </p:pic>
      <p:pic>
        <p:nvPicPr>
          <p:cNvPr id="2" name="Picture 1">
            <a:extLst>
              <a:ext uri="{FF2B5EF4-FFF2-40B4-BE49-F238E27FC236}">
                <a16:creationId xmlns:a16="http://schemas.microsoft.com/office/drawing/2014/main" id="{93A33DD8-868A-D6CF-A7B9-8DA99641AA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59" y="0"/>
            <a:ext cx="820034" cy="914400"/>
          </a:xfrm>
          <a:prstGeom prst="rect">
            <a:avLst/>
          </a:prstGeom>
          <a:solidFill>
            <a:srgbClr val="FFFAF7"/>
          </a:solidFill>
        </p:spPr>
      </p:pic>
      <p:sp>
        <p:nvSpPr>
          <p:cNvPr id="4" name="Google Shape;5638;p12">
            <a:extLst>
              <a:ext uri="{FF2B5EF4-FFF2-40B4-BE49-F238E27FC236}">
                <a16:creationId xmlns:a16="http://schemas.microsoft.com/office/drawing/2014/main" id="{C6C19BA2-7F89-A445-49B4-C51EEDB6516D}"/>
              </a:ext>
            </a:extLst>
          </p:cNvPr>
          <p:cNvSpPr/>
          <p:nvPr/>
        </p:nvSpPr>
        <p:spPr>
          <a:xfrm>
            <a:off x="3308145" y="4376910"/>
            <a:ext cx="6264479" cy="1191491"/>
          </a:xfrm>
          <a:prstGeom prst="wedgeRoundRectCallout">
            <a:avLst>
              <a:gd name="adj1" fmla="val 59211"/>
              <a:gd name="adj2" fmla="val -117059"/>
              <a:gd name="adj3" fmla="val 16667"/>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lvl="0" algn="ctr">
              <a:lnSpc>
                <a:spcPct val="125000"/>
              </a:lnSpc>
            </a:pPr>
            <a:r>
              <a:rPr lang="vi-VN" sz="2400">
                <a:solidFill>
                  <a:srgbClr val="194A5F"/>
                </a:solidFill>
                <a:latin typeface="UTM Avo" panose="02040603050506020204" pitchFamily="18" charset="0"/>
                <a:ea typeface="+mn-ea"/>
              </a:rPr>
              <a:t>Tiết kiệm tiền</a:t>
            </a:r>
          </a:p>
        </p:txBody>
      </p:sp>
      <p:grpSp>
        <p:nvGrpSpPr>
          <p:cNvPr id="6" name="Group 5">
            <a:extLst>
              <a:ext uri="{FF2B5EF4-FFF2-40B4-BE49-F238E27FC236}">
                <a16:creationId xmlns:a16="http://schemas.microsoft.com/office/drawing/2014/main" id="{4F378CE8-DE08-D07D-EB72-6E22C48E9323}"/>
              </a:ext>
            </a:extLst>
          </p:cNvPr>
          <p:cNvGrpSpPr/>
          <p:nvPr/>
        </p:nvGrpSpPr>
        <p:grpSpPr>
          <a:xfrm>
            <a:off x="2730091" y="264336"/>
            <a:ext cx="6375090" cy="3681378"/>
            <a:chOff x="2730091" y="264336"/>
            <a:chExt cx="6375090" cy="3681378"/>
          </a:xfrm>
        </p:grpSpPr>
        <p:grpSp>
          <p:nvGrpSpPr>
            <p:cNvPr id="10" name="Group 9">
              <a:extLst>
                <a:ext uri="{FF2B5EF4-FFF2-40B4-BE49-F238E27FC236}">
                  <a16:creationId xmlns:a16="http://schemas.microsoft.com/office/drawing/2014/main" id="{D8A06DD8-4A28-AECC-3F7E-98EFADC96228}"/>
                </a:ext>
              </a:extLst>
            </p:cNvPr>
            <p:cNvGrpSpPr/>
            <p:nvPr/>
          </p:nvGrpSpPr>
          <p:grpSpPr>
            <a:xfrm>
              <a:off x="2730091" y="264336"/>
              <a:ext cx="6375090" cy="3681378"/>
              <a:chOff x="2730091" y="264336"/>
              <a:chExt cx="6375090" cy="3681378"/>
            </a:xfrm>
          </p:grpSpPr>
          <p:pic>
            <p:nvPicPr>
              <p:cNvPr id="12" name="Picture 11" descr="Cartoon Cloud PNGs for Free Download">
                <a:extLst>
                  <a:ext uri="{FF2B5EF4-FFF2-40B4-BE49-F238E27FC236}">
                    <a16:creationId xmlns:a16="http://schemas.microsoft.com/office/drawing/2014/main" id="{2BDB99B6-D43E-FE87-4DFB-76FC9DD017D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0091" y="264336"/>
                <a:ext cx="6375090" cy="368137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6356FD11-0BB9-793A-E3F1-8ED911DAD501}"/>
                  </a:ext>
                </a:extLst>
              </p:cNvPr>
              <p:cNvSpPr txBox="1"/>
              <p:nvPr/>
            </p:nvSpPr>
            <p:spPr>
              <a:xfrm>
                <a:off x="3308145" y="784461"/>
                <a:ext cx="5575709" cy="505138"/>
              </a:xfrm>
              <a:prstGeom prst="rect">
                <a:avLst/>
              </a:prstGeom>
              <a:noFill/>
            </p:spPr>
            <p:txBody>
              <a:bodyPr wrap="square" rtlCol="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Nội dung hình ảnh dưới đây là gì?</a:t>
                </a:r>
              </a:p>
            </p:txBody>
          </p:sp>
        </p:grpSp>
        <p:pic>
          <p:nvPicPr>
            <p:cNvPr id="11" name="Picture 10">
              <a:extLst>
                <a:ext uri="{FF2B5EF4-FFF2-40B4-BE49-F238E27FC236}">
                  <a16:creationId xmlns:a16="http://schemas.microsoft.com/office/drawing/2014/main" id="{BFEA49F9-BFEB-15E8-228D-6B65F51BD82D}"/>
                </a:ext>
              </a:extLst>
            </p:cNvPr>
            <p:cNvPicPr>
              <a:picLocks noChangeAspect="1"/>
            </p:cNvPicPr>
            <p:nvPr/>
          </p:nvPicPr>
          <p:blipFill rotWithShape="1">
            <a:blip r:embed="rId8"/>
            <a:srcRect l="53133" t="51850" r="181" b="1509"/>
            <a:stretch/>
          </p:blipFill>
          <p:spPr>
            <a:xfrm>
              <a:off x="4603272" y="1289599"/>
              <a:ext cx="2985455" cy="2072350"/>
            </a:xfrm>
            <a:prstGeom prst="rect">
              <a:avLst/>
            </a:prstGeom>
          </p:spPr>
        </p:pic>
      </p:grpSp>
    </p:spTree>
    <p:extLst>
      <p:ext uri="{BB962C8B-B14F-4D97-AF65-F5344CB8AC3E}">
        <p14:creationId xmlns:p14="http://schemas.microsoft.com/office/powerpoint/2010/main" val="808912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Google Shape;392;p8">
            <a:extLst>
              <a:ext uri="{FF2B5EF4-FFF2-40B4-BE49-F238E27FC236}">
                <a16:creationId xmlns:a16="http://schemas.microsoft.com/office/drawing/2014/main" id="{3EE2B0D3-32C3-8525-96E2-49DE360F2ED0}"/>
              </a:ext>
            </a:extLst>
          </p:cNvPr>
          <p:cNvSpPr txBox="1"/>
          <p:nvPr/>
        </p:nvSpPr>
        <p:spPr>
          <a:xfrm>
            <a:off x="224398" y="1607035"/>
            <a:ext cx="6928570" cy="492388"/>
          </a:xfrm>
          <a:prstGeom prst="rect">
            <a:avLst/>
          </a:prstGeom>
          <a:noFill/>
          <a:ln>
            <a:noFill/>
          </a:ln>
        </p:spPr>
        <p:txBody>
          <a:bodyPr spcFirstLastPara="1" wrap="square" lIns="121900" tIns="60933" rIns="121900" bIns="60933" anchor="t" anchorCtr="0">
            <a:spAutoFit/>
          </a:bodyPr>
          <a:lstStyle/>
          <a:p>
            <a:r>
              <a:rPr lang="en-US" sz="2400" b="1">
                <a:solidFill>
                  <a:schemeClr val="tx1"/>
                </a:solidFill>
                <a:latin typeface="UTM Avo" panose="02040603050506020204" pitchFamily="18" charset="0"/>
              </a:rPr>
              <a:t>b. Phân biệt tiết kiệm và không tiết kiệm</a:t>
            </a:r>
            <a:endParaRPr lang="en-US" sz="2400" b="1" dirty="0">
              <a:solidFill>
                <a:schemeClr val="tx1"/>
              </a:solidFill>
              <a:latin typeface="UTM Avo" panose="02040603050506020204" pitchFamily="18" charset="0"/>
            </a:endParaRPr>
          </a:p>
        </p:txBody>
      </p:sp>
      <p:sp>
        <p:nvSpPr>
          <p:cNvPr id="9" name="Google Shape;187;p9">
            <a:extLst>
              <a:ext uri="{FF2B5EF4-FFF2-40B4-BE49-F238E27FC236}">
                <a16:creationId xmlns:a16="http://schemas.microsoft.com/office/drawing/2014/main" id="{80B8B939-A49C-FC8A-EE39-811A108F79C8}"/>
              </a:ext>
            </a:extLst>
          </p:cNvPr>
          <p:cNvSpPr txBox="1"/>
          <p:nvPr/>
        </p:nvSpPr>
        <p:spPr>
          <a:xfrm>
            <a:off x="211394" y="3564870"/>
            <a:ext cx="11769212" cy="2862282"/>
          </a:xfrm>
          <a:prstGeom prst="rect">
            <a:avLst/>
          </a:prstGeom>
          <a:noFill/>
          <a:ln>
            <a:noFill/>
          </a:ln>
        </p:spPr>
        <p:txBody>
          <a:bodyPr spcFirstLastPara="1" wrap="square" lIns="91425" tIns="45700" rIns="91425" bIns="45700" anchor="t" anchorCtr="0">
            <a:spAutoFit/>
          </a:bodyPr>
          <a:lstStyle/>
          <a:p>
            <a:pPr indent="118530" algn="just">
              <a:lnSpc>
                <a:spcPct val="125000"/>
              </a:lnSpc>
            </a:pPr>
            <a:r>
              <a:rPr lang="vi-VN" sz="2400" dirty="0">
                <a:latin typeface="UTM Avo" panose="02040603050506020204" pitchFamily="18" charset="0"/>
                <a:ea typeface="Times New Roman"/>
                <a:cs typeface="Times New Roman"/>
                <a:sym typeface="Times New Roman"/>
              </a:rPr>
              <a:t> </a:t>
            </a:r>
            <a:r>
              <a:rPr lang="en-US" sz="2400" dirty="0">
                <a:latin typeface="UTM Avo" panose="02040603050506020204" pitchFamily="18" charset="0"/>
                <a:ea typeface="Times New Roman"/>
                <a:cs typeface="Times New Roman"/>
                <a:sym typeface="Times New Roman"/>
              </a:rPr>
              <a:t>   </a:t>
            </a:r>
            <a:r>
              <a:rPr lang="vi-VN" sz="2400" dirty="0">
                <a:latin typeface="UTM Avo" panose="02040603050506020204" pitchFamily="18" charset="0"/>
                <a:ea typeface="Times New Roman"/>
                <a:cs typeface="Times New Roman"/>
                <a:sym typeface="Times New Roman"/>
              </a:rPr>
              <a:t>Nam sinh ra trong gia đình có hoàn cảnh khó khăn. Bố Nam mất từ khi cậu mới 5 tuổi. Mẹ Nam làm thuê, vất vả kiếm tiền nuôi con ăn học. Nhưng Nam hay đua đòi, không muốn thua kém bạn bè nên luôn đòi hòi mẹ mua nhiều th</a:t>
            </a:r>
            <a:r>
              <a:rPr lang="en-US" sz="2400" dirty="0">
                <a:latin typeface="UTM Avo" panose="02040603050506020204" pitchFamily="18" charset="0"/>
                <a:ea typeface="Times New Roman"/>
                <a:cs typeface="Times New Roman"/>
                <a:sym typeface="Times New Roman"/>
              </a:rPr>
              <a:t>ứ</a:t>
            </a:r>
            <a:r>
              <a:rPr lang="vi-VN" sz="2400" dirty="0">
                <a:latin typeface="UTM Avo" panose="02040603050506020204" pitchFamily="18" charset="0"/>
                <a:ea typeface="Times New Roman"/>
                <a:cs typeface="Times New Roman"/>
                <a:sym typeface="Times New Roman"/>
              </a:rPr>
              <a:t> từ đồ chơi, quần áo đẹp đến điện thoại thông minh. Mỗi khi Nam đòi mua đồ mới mà mẹ nói nhà không có tiền thì Nam thường giận dỗi, có khi còn doạ bỏ học</a:t>
            </a:r>
            <a:r>
              <a:rPr lang="en-US" sz="2400" dirty="0">
                <a:latin typeface="UTM Avo" panose="02040603050506020204" pitchFamily="18" charset="0"/>
                <a:ea typeface="Times New Roman"/>
                <a:cs typeface="Times New Roman"/>
                <a:sym typeface="Times New Roman"/>
              </a:rPr>
              <a:t>.</a:t>
            </a:r>
            <a:endParaRPr sz="2400" dirty="0">
              <a:latin typeface="UTM Avo" panose="02040603050506020204" pitchFamily="18" charset="0"/>
              <a:ea typeface="Times New Roman"/>
              <a:cs typeface="Times New Roman"/>
              <a:sym typeface="Times New Roman"/>
            </a:endParaRPr>
          </a:p>
        </p:txBody>
      </p:sp>
      <p:grpSp>
        <p:nvGrpSpPr>
          <p:cNvPr id="15" name="Group 14">
            <a:extLst>
              <a:ext uri="{FF2B5EF4-FFF2-40B4-BE49-F238E27FC236}">
                <a16:creationId xmlns:a16="http://schemas.microsoft.com/office/drawing/2014/main" id="{CFE0BAD3-628F-B554-07C7-D7D21730BB94}"/>
              </a:ext>
            </a:extLst>
          </p:cNvPr>
          <p:cNvGrpSpPr/>
          <p:nvPr/>
        </p:nvGrpSpPr>
        <p:grpSpPr>
          <a:xfrm>
            <a:off x="4807974" y="1769805"/>
            <a:ext cx="2772697" cy="2020530"/>
            <a:chOff x="4807974" y="1710813"/>
            <a:chExt cx="2772697" cy="2020530"/>
          </a:xfrm>
        </p:grpSpPr>
        <p:pic>
          <p:nvPicPr>
            <p:cNvPr id="14" name="Picture 13">
              <a:extLst>
                <a:ext uri="{FF2B5EF4-FFF2-40B4-BE49-F238E27FC236}">
                  <a16:creationId xmlns:a16="http://schemas.microsoft.com/office/drawing/2014/main" id="{4766BCA8-60F4-355C-80F3-AF1C0CB3E0F9}"/>
                </a:ext>
              </a:extLst>
            </p:cNvPr>
            <p:cNvPicPr>
              <a:picLocks noChangeAspect="1"/>
            </p:cNvPicPr>
            <p:nvPr/>
          </p:nvPicPr>
          <p:blipFill>
            <a:blip r:embed="rId4"/>
            <a:stretch>
              <a:fillRect/>
            </a:stretch>
          </p:blipFill>
          <p:spPr>
            <a:xfrm>
              <a:off x="4807974" y="1710813"/>
              <a:ext cx="2772697" cy="2020530"/>
            </a:xfrm>
            <a:prstGeom prst="rect">
              <a:avLst/>
            </a:prstGeom>
          </p:spPr>
        </p:pic>
        <p:sp>
          <p:nvSpPr>
            <p:cNvPr id="10" name="Google Shape;188;p9">
              <a:extLst>
                <a:ext uri="{FF2B5EF4-FFF2-40B4-BE49-F238E27FC236}">
                  <a16:creationId xmlns:a16="http://schemas.microsoft.com/office/drawing/2014/main" id="{9DDF24DC-46E7-FD02-C175-FFE987FF209F}"/>
                </a:ext>
              </a:extLst>
            </p:cNvPr>
            <p:cNvSpPr/>
            <p:nvPr/>
          </p:nvSpPr>
          <p:spPr>
            <a:xfrm>
              <a:off x="5019208" y="2443664"/>
              <a:ext cx="2438716" cy="760978"/>
            </a:xfrm>
            <a:prstGeom prst="round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rPr>
                <a:t>TÌNH HUỐNG</a:t>
              </a:r>
            </a:p>
          </p:txBody>
        </p:sp>
      </p:grpSp>
    </p:spTree>
    <p:extLst>
      <p:ext uri="{BB962C8B-B14F-4D97-AF65-F5344CB8AC3E}">
        <p14:creationId xmlns:p14="http://schemas.microsoft.com/office/powerpoint/2010/main" val="244495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17" name="Google Shape;205;p10">
            <a:extLst>
              <a:ext uri="{FF2B5EF4-FFF2-40B4-BE49-F238E27FC236}">
                <a16:creationId xmlns:a16="http://schemas.microsoft.com/office/drawing/2014/main" id="{C38E920F-7A9F-1A7E-9AC5-E0DBF33A2724}"/>
              </a:ext>
            </a:extLst>
          </p:cNvPr>
          <p:cNvCxnSpPr>
            <a:cxnSpLocks/>
            <a:stCxn id="4" idx="3"/>
            <a:endCxn id="3" idx="1"/>
          </p:cNvCxnSpPr>
          <p:nvPr/>
        </p:nvCxnSpPr>
        <p:spPr>
          <a:xfrm>
            <a:off x="3866564" y="3515443"/>
            <a:ext cx="782996" cy="403"/>
          </a:xfrm>
          <a:prstGeom prst="straightConnector1">
            <a:avLst/>
          </a:prstGeom>
          <a:noFill/>
          <a:ln w="19050" cap="flat" cmpd="sng">
            <a:solidFill>
              <a:srgbClr val="000000"/>
            </a:solidFill>
            <a:prstDash val="solid"/>
            <a:round/>
            <a:headEnd type="none" w="sm" len="sm"/>
            <a:tailEnd type="none" w="sm" len="sm"/>
          </a:ln>
        </p:spPr>
      </p:cxnSp>
      <p:sp>
        <p:nvSpPr>
          <p:cNvPr id="2" name="Google Shape;195;p10">
            <a:extLst>
              <a:ext uri="{FF2B5EF4-FFF2-40B4-BE49-F238E27FC236}">
                <a16:creationId xmlns:a16="http://schemas.microsoft.com/office/drawing/2014/main" id="{9ED408E8-0893-F2DD-AB8D-FC59325A602C}"/>
              </a:ext>
            </a:extLst>
          </p:cNvPr>
          <p:cNvSpPr/>
          <p:nvPr/>
        </p:nvSpPr>
        <p:spPr>
          <a:xfrm>
            <a:off x="8530928" y="2581912"/>
            <a:ext cx="3026664" cy="1867867"/>
          </a:xfrm>
          <a:prstGeom prst="roundRect">
            <a:avLst/>
          </a:prstGeom>
          <a:solidFill>
            <a:srgbClr val="ED7D31"/>
          </a:solidFill>
          <a:ln>
            <a:noFill/>
          </a:ln>
        </p:spPr>
        <p:txBody>
          <a:bodyPr spcFirstLastPara="1" wrap="square" lIns="121900" tIns="121900" rIns="121900" bIns="12190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2400" b="1" i="0" u="none" strike="noStrike" kern="0" cap="none" spc="0" normalizeH="0" baseline="0" noProof="0">
              <a:ln>
                <a:noFill/>
              </a:ln>
              <a:solidFill>
                <a:sysClr val="windowText" lastClr="000000"/>
              </a:solidFill>
              <a:effectLst/>
              <a:uLnTx/>
              <a:uFillTx/>
              <a:latin typeface="UTM Avo" panose="02040603050506020204" pitchFamily="18" charset="0"/>
              <a:ea typeface="Nunito"/>
              <a:cs typeface="Nunito"/>
              <a:sym typeface="Nunito"/>
            </a:endParaRPr>
          </a:p>
        </p:txBody>
      </p:sp>
      <p:sp>
        <p:nvSpPr>
          <p:cNvPr id="3" name="Google Shape;196;p10">
            <a:extLst>
              <a:ext uri="{FF2B5EF4-FFF2-40B4-BE49-F238E27FC236}">
                <a16:creationId xmlns:a16="http://schemas.microsoft.com/office/drawing/2014/main" id="{397A8DF0-2C3E-32C0-A730-4B3760A6380F}"/>
              </a:ext>
            </a:extLst>
          </p:cNvPr>
          <p:cNvSpPr/>
          <p:nvPr/>
        </p:nvSpPr>
        <p:spPr>
          <a:xfrm>
            <a:off x="4649560" y="2581912"/>
            <a:ext cx="3026664" cy="1867867"/>
          </a:xfrm>
          <a:prstGeom prst="roundRect">
            <a:avLst/>
          </a:prstGeom>
          <a:solidFill>
            <a:srgbClr val="A5A5A5"/>
          </a:solidFill>
          <a:ln>
            <a:noFill/>
          </a:ln>
        </p:spPr>
        <p:txBody>
          <a:bodyPr spcFirstLastPara="1" wrap="square" lIns="121900" tIns="121900" rIns="121900" bIns="12190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2400" b="1" i="0" u="none" strike="noStrike" kern="0" cap="none" spc="0" normalizeH="0" baseline="0" noProof="0">
              <a:ln>
                <a:noFill/>
              </a:ln>
              <a:solidFill>
                <a:sysClr val="windowText" lastClr="000000"/>
              </a:solidFill>
              <a:effectLst/>
              <a:uLnTx/>
              <a:uFillTx/>
              <a:latin typeface="UTM Avo" panose="02040603050506020204" pitchFamily="18" charset="0"/>
              <a:ea typeface="Nunito"/>
              <a:cs typeface="Nunito"/>
              <a:sym typeface="Nunito"/>
            </a:endParaRPr>
          </a:p>
        </p:txBody>
      </p:sp>
      <p:sp>
        <p:nvSpPr>
          <p:cNvPr id="4" name="Google Shape;197;p10">
            <a:extLst>
              <a:ext uri="{FF2B5EF4-FFF2-40B4-BE49-F238E27FC236}">
                <a16:creationId xmlns:a16="http://schemas.microsoft.com/office/drawing/2014/main" id="{EC0BBA64-6783-B303-B0D7-2F6234A42645}"/>
              </a:ext>
            </a:extLst>
          </p:cNvPr>
          <p:cNvSpPr/>
          <p:nvPr/>
        </p:nvSpPr>
        <p:spPr>
          <a:xfrm>
            <a:off x="839900" y="2580089"/>
            <a:ext cx="3026664" cy="1870707"/>
          </a:xfrm>
          <a:prstGeom prst="roundRect">
            <a:avLst/>
          </a:prstGeom>
          <a:solidFill>
            <a:srgbClr val="FFC000"/>
          </a:solidFill>
          <a:ln>
            <a:noFill/>
          </a:ln>
        </p:spPr>
        <p:txBody>
          <a:bodyPr spcFirstLastPara="1" wrap="square" lIns="121900" tIns="121900" rIns="121900" bIns="12190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2400" b="1" i="0" u="none" strike="noStrike" kern="0" cap="none" spc="0" normalizeH="0" baseline="0" noProof="0">
              <a:ln>
                <a:noFill/>
              </a:ln>
              <a:solidFill>
                <a:sysClr val="windowText" lastClr="000000"/>
              </a:solidFill>
              <a:effectLst/>
              <a:uLnTx/>
              <a:uFillTx/>
              <a:latin typeface="UTM Avo" panose="02040603050506020204" pitchFamily="18" charset="0"/>
              <a:ea typeface="Nunito"/>
              <a:cs typeface="Nunito"/>
              <a:sym typeface="Nunito"/>
            </a:endParaRPr>
          </a:p>
        </p:txBody>
      </p:sp>
      <p:sp>
        <p:nvSpPr>
          <p:cNvPr id="6" name="Google Shape;199;p10">
            <a:extLst>
              <a:ext uri="{FF2B5EF4-FFF2-40B4-BE49-F238E27FC236}">
                <a16:creationId xmlns:a16="http://schemas.microsoft.com/office/drawing/2014/main" id="{1651A1B2-10FE-7E9F-EB89-16CA06C5D11C}"/>
              </a:ext>
            </a:extLst>
          </p:cNvPr>
          <p:cNvSpPr txBox="1">
            <a:spLocks/>
          </p:cNvSpPr>
          <p:nvPr/>
        </p:nvSpPr>
        <p:spPr>
          <a:xfrm>
            <a:off x="1219569" y="2599730"/>
            <a:ext cx="2254800" cy="7036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3200"/>
              <a:buFont typeface="Calibri"/>
              <a:buNone/>
              <a:tabLst/>
              <a:defRPr/>
            </a:pPr>
            <a:r>
              <a:rPr kumimoji="0" lang="en-US" sz="2800" b="1" i="0" u="none" strike="noStrike" kern="0" cap="none" spc="0" normalizeH="0" baseline="0" noProof="0" dirty="0" err="1">
                <a:ln>
                  <a:noFill/>
                </a:ln>
                <a:solidFill>
                  <a:srgbClr val="000000"/>
                </a:solidFill>
                <a:effectLst/>
                <a:uLnTx/>
                <a:uFillTx/>
                <a:latin typeface="UTM Avo" panose="02040603050506020204" pitchFamily="18" charset="0"/>
                <a:sym typeface="Calibri"/>
              </a:rPr>
              <a:t>Câu</a:t>
            </a:r>
            <a:r>
              <a:rPr kumimoji="0" lang="en-US" sz="2800" b="1" i="0" u="none" strike="noStrike" kern="0" cap="none" spc="0" normalizeH="0" baseline="0" noProof="0" dirty="0">
                <a:ln>
                  <a:noFill/>
                </a:ln>
                <a:solidFill>
                  <a:srgbClr val="000000"/>
                </a:solidFill>
                <a:effectLst/>
                <a:uLnTx/>
                <a:uFillTx/>
                <a:latin typeface="UTM Avo" panose="02040603050506020204" pitchFamily="18" charset="0"/>
                <a:sym typeface="Calibri"/>
              </a:rPr>
              <a:t> 1</a:t>
            </a:r>
          </a:p>
        </p:txBody>
      </p:sp>
      <p:sp>
        <p:nvSpPr>
          <p:cNvPr id="8" name="Google Shape;200;p10">
            <a:extLst>
              <a:ext uri="{FF2B5EF4-FFF2-40B4-BE49-F238E27FC236}">
                <a16:creationId xmlns:a16="http://schemas.microsoft.com/office/drawing/2014/main" id="{73111003-CCAE-1B41-5393-6CC3B371F40D}"/>
              </a:ext>
            </a:extLst>
          </p:cNvPr>
          <p:cNvSpPr txBox="1">
            <a:spLocks/>
          </p:cNvSpPr>
          <p:nvPr/>
        </p:nvSpPr>
        <p:spPr>
          <a:xfrm>
            <a:off x="1026603" y="3040483"/>
            <a:ext cx="2653259" cy="126099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ctr">
              <a:lnSpc>
                <a:spcPct val="100000"/>
              </a:lnSpc>
              <a:buClr>
                <a:srgbClr val="000000"/>
              </a:buClr>
              <a:buSzPts val="2667"/>
              <a:buFont typeface="Arial"/>
              <a:buNone/>
            </a:pPr>
            <a:r>
              <a:rPr lang="en-US" sz="2000" dirty="0" err="1">
                <a:solidFill>
                  <a:srgbClr val="000000"/>
                </a:solidFill>
                <a:latin typeface="UTM Avo" panose="02040603050506020204" pitchFamily="18" charset="0"/>
                <a:ea typeface="Times New Roman"/>
                <a:cs typeface="Times New Roman"/>
                <a:sym typeface="Times New Roman"/>
              </a:rPr>
              <a:t>Em</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có</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nhận</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xét</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gì</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về</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hành</a:t>
            </a:r>
            <a:r>
              <a:rPr lang="en-US" sz="2000" dirty="0">
                <a:solidFill>
                  <a:srgbClr val="000000"/>
                </a:solidFill>
                <a:latin typeface="UTM Avo" panose="02040603050506020204" pitchFamily="18" charset="0"/>
                <a:ea typeface="Times New Roman"/>
                <a:cs typeface="Times New Roman"/>
                <a:sym typeface="Times New Roman"/>
              </a:rPr>
              <a:t> vi </a:t>
            </a:r>
            <a:r>
              <a:rPr lang="en-US" sz="2000" dirty="0" err="1">
                <a:solidFill>
                  <a:srgbClr val="000000"/>
                </a:solidFill>
                <a:latin typeface="UTM Avo" panose="02040603050506020204" pitchFamily="18" charset="0"/>
                <a:ea typeface="Times New Roman"/>
                <a:cs typeface="Times New Roman"/>
                <a:sym typeface="Times New Roman"/>
              </a:rPr>
              <a:t>đua</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đòi</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của</a:t>
            </a:r>
            <a:r>
              <a:rPr lang="en-US" sz="2000" dirty="0">
                <a:solidFill>
                  <a:srgbClr val="000000"/>
                </a:solidFill>
                <a:latin typeface="UTM Avo" panose="02040603050506020204" pitchFamily="18" charset="0"/>
                <a:ea typeface="Times New Roman"/>
                <a:cs typeface="Times New Roman"/>
                <a:sym typeface="Times New Roman"/>
              </a:rPr>
              <a:t> Nam?</a:t>
            </a:r>
            <a:endParaRPr lang="en-US" sz="2000" dirty="0">
              <a:latin typeface="UTM Avo" panose="02040603050506020204" pitchFamily="18" charset="0"/>
              <a:ea typeface="Times New Roman"/>
              <a:cs typeface="Times New Roman"/>
              <a:sym typeface="Times New Roman"/>
            </a:endParaRPr>
          </a:p>
        </p:txBody>
      </p:sp>
      <p:sp>
        <p:nvSpPr>
          <p:cNvPr id="11" name="Google Shape;201;p10">
            <a:extLst>
              <a:ext uri="{FF2B5EF4-FFF2-40B4-BE49-F238E27FC236}">
                <a16:creationId xmlns:a16="http://schemas.microsoft.com/office/drawing/2014/main" id="{D43686AD-22A5-D624-9885-60C5DE25122E}"/>
              </a:ext>
            </a:extLst>
          </p:cNvPr>
          <p:cNvSpPr txBox="1">
            <a:spLocks/>
          </p:cNvSpPr>
          <p:nvPr/>
        </p:nvSpPr>
        <p:spPr>
          <a:xfrm>
            <a:off x="5029229" y="2599730"/>
            <a:ext cx="2254800" cy="7036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3200"/>
              <a:buFont typeface="Calibri"/>
              <a:buNone/>
              <a:tabLst/>
              <a:defRPr/>
            </a:pPr>
            <a:r>
              <a:rPr kumimoji="0" lang="en-US" sz="2800" b="1" i="0" u="none" strike="noStrike" kern="0" cap="none" spc="0" normalizeH="0" baseline="0" noProof="0" dirty="0" err="1">
                <a:ln>
                  <a:noFill/>
                </a:ln>
                <a:solidFill>
                  <a:srgbClr val="000000"/>
                </a:solidFill>
                <a:effectLst/>
                <a:uLnTx/>
                <a:uFillTx/>
                <a:latin typeface="UTM Avo" panose="02040603050506020204" pitchFamily="18" charset="0"/>
                <a:sym typeface="Calibri"/>
              </a:rPr>
              <a:t>Câu</a:t>
            </a:r>
            <a:r>
              <a:rPr kumimoji="0" lang="en-US" sz="2800" b="1" i="0" u="none" strike="noStrike" kern="0" cap="none" spc="0" normalizeH="0" baseline="0" noProof="0" dirty="0">
                <a:ln>
                  <a:noFill/>
                </a:ln>
                <a:solidFill>
                  <a:srgbClr val="000000"/>
                </a:solidFill>
                <a:effectLst/>
                <a:uLnTx/>
                <a:uFillTx/>
                <a:latin typeface="UTM Avo" panose="02040603050506020204" pitchFamily="18" charset="0"/>
                <a:sym typeface="Calibri"/>
              </a:rPr>
              <a:t> 2</a:t>
            </a:r>
          </a:p>
        </p:txBody>
      </p:sp>
      <p:sp>
        <p:nvSpPr>
          <p:cNvPr id="12" name="Google Shape;202;p10">
            <a:extLst>
              <a:ext uri="{FF2B5EF4-FFF2-40B4-BE49-F238E27FC236}">
                <a16:creationId xmlns:a16="http://schemas.microsoft.com/office/drawing/2014/main" id="{369C8D24-F338-FA8B-D458-B9968AE11EED}"/>
              </a:ext>
            </a:extLst>
          </p:cNvPr>
          <p:cNvSpPr txBox="1">
            <a:spLocks/>
          </p:cNvSpPr>
          <p:nvPr/>
        </p:nvSpPr>
        <p:spPr>
          <a:xfrm>
            <a:off x="4912750" y="3166130"/>
            <a:ext cx="2500285" cy="763601"/>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ctr" defTabSz="914400" rtl="0" eaLnBrk="1" fontAlgn="auto" latinLnBrk="0" hangingPunct="1">
              <a:lnSpc>
                <a:spcPct val="100000"/>
              </a:lnSpc>
              <a:spcBef>
                <a:spcPts val="0"/>
              </a:spcBef>
              <a:spcAft>
                <a:spcPts val="2133"/>
              </a:spcAft>
              <a:buClr>
                <a:srgbClr val="000000"/>
              </a:buClr>
              <a:buSzPts val="2667"/>
              <a:buFont typeface="Arial"/>
              <a:buNone/>
              <a:tabLst/>
              <a:defRPr/>
            </a:pPr>
            <a:r>
              <a:rPr lang="vi-VN" sz="2000" dirty="0">
                <a:solidFill>
                  <a:srgbClr val="000000"/>
                </a:solidFill>
                <a:latin typeface="UTM Avo" panose="02040603050506020204" pitchFamily="18" charset="0"/>
                <a:ea typeface="Times New Roman"/>
                <a:cs typeface="Times New Roman"/>
                <a:sym typeface="Times New Roman"/>
              </a:rPr>
              <a:t>Hãy đưa ra lời khuyên của em với Nam.</a:t>
            </a:r>
            <a:endParaRPr lang="vi-VN" sz="2000" dirty="0">
              <a:solidFill>
                <a:srgbClr val="000000"/>
              </a:solidFill>
              <a:latin typeface="UTM Avo" panose="02040603050506020204" pitchFamily="18" charset="0"/>
              <a:ea typeface="Times New Roman"/>
              <a:cs typeface="Times New Roman"/>
            </a:endParaRPr>
          </a:p>
        </p:txBody>
      </p:sp>
      <p:sp>
        <p:nvSpPr>
          <p:cNvPr id="13" name="Google Shape;203;p10">
            <a:extLst>
              <a:ext uri="{FF2B5EF4-FFF2-40B4-BE49-F238E27FC236}">
                <a16:creationId xmlns:a16="http://schemas.microsoft.com/office/drawing/2014/main" id="{6CF84670-B97D-B443-E074-8284CB74C6F6}"/>
              </a:ext>
            </a:extLst>
          </p:cNvPr>
          <p:cNvSpPr txBox="1">
            <a:spLocks/>
          </p:cNvSpPr>
          <p:nvPr/>
        </p:nvSpPr>
        <p:spPr>
          <a:xfrm>
            <a:off x="8910597" y="2599730"/>
            <a:ext cx="2254800" cy="7036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3200"/>
              <a:buFont typeface="Calibri"/>
              <a:buNone/>
              <a:tabLst/>
              <a:defRPr/>
            </a:pPr>
            <a:r>
              <a:rPr kumimoji="0" lang="en-US" sz="2800" b="1" i="0" u="none" strike="noStrike" kern="0" cap="none" spc="0" normalizeH="0" baseline="0" noProof="0" dirty="0" err="1">
                <a:ln>
                  <a:noFill/>
                </a:ln>
                <a:solidFill>
                  <a:srgbClr val="000000"/>
                </a:solidFill>
                <a:effectLst/>
                <a:uLnTx/>
                <a:uFillTx/>
                <a:latin typeface="UTM Avo" panose="02040603050506020204" pitchFamily="18" charset="0"/>
                <a:sym typeface="Calibri"/>
              </a:rPr>
              <a:t>Câu</a:t>
            </a:r>
            <a:r>
              <a:rPr kumimoji="0" lang="en-US" sz="2800" b="1" i="0" u="none" strike="noStrike" kern="0" cap="none" spc="0" normalizeH="0" baseline="0" noProof="0" dirty="0">
                <a:ln>
                  <a:noFill/>
                </a:ln>
                <a:solidFill>
                  <a:srgbClr val="000000"/>
                </a:solidFill>
                <a:effectLst/>
                <a:uLnTx/>
                <a:uFillTx/>
                <a:latin typeface="UTM Avo" panose="02040603050506020204" pitchFamily="18" charset="0"/>
                <a:sym typeface="Calibri"/>
              </a:rPr>
              <a:t> 3</a:t>
            </a:r>
          </a:p>
        </p:txBody>
      </p:sp>
      <p:sp>
        <p:nvSpPr>
          <p:cNvPr id="16" name="Google Shape;204;p10">
            <a:extLst>
              <a:ext uri="{FF2B5EF4-FFF2-40B4-BE49-F238E27FC236}">
                <a16:creationId xmlns:a16="http://schemas.microsoft.com/office/drawing/2014/main" id="{167C32EB-D07C-7C46-8100-FED528EEB896}"/>
              </a:ext>
            </a:extLst>
          </p:cNvPr>
          <p:cNvSpPr txBox="1">
            <a:spLocks/>
          </p:cNvSpPr>
          <p:nvPr/>
        </p:nvSpPr>
        <p:spPr>
          <a:xfrm>
            <a:off x="8723894" y="3166131"/>
            <a:ext cx="2640733" cy="963418"/>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ctr">
              <a:lnSpc>
                <a:spcPct val="100000"/>
              </a:lnSpc>
              <a:buClr>
                <a:srgbClr val="000000"/>
              </a:buClr>
              <a:buSzPts val="2667"/>
              <a:buFont typeface="Arial"/>
              <a:buNone/>
            </a:pPr>
            <a:r>
              <a:rPr lang="en-US" sz="2000" dirty="0">
                <a:solidFill>
                  <a:srgbClr val="000000"/>
                </a:solidFill>
                <a:latin typeface="UTM Avo" panose="02040603050506020204" pitchFamily="18" charset="0"/>
                <a:ea typeface="Times New Roman"/>
                <a:cs typeface="Times New Roman"/>
                <a:sym typeface="Times New Roman"/>
              </a:rPr>
              <a:t>Theo </a:t>
            </a:r>
            <a:r>
              <a:rPr lang="en-US" sz="2000" dirty="0" err="1">
                <a:solidFill>
                  <a:srgbClr val="000000"/>
                </a:solidFill>
                <a:latin typeface="UTM Avo" panose="02040603050506020204" pitchFamily="18" charset="0"/>
                <a:ea typeface="Times New Roman"/>
                <a:cs typeface="Times New Roman"/>
                <a:sym typeface="Times New Roman"/>
              </a:rPr>
              <a:t>em</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trái</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với</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tiết</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kiệm</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là</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gì</a:t>
            </a:r>
            <a:r>
              <a:rPr lang="en-US" sz="2000" dirty="0">
                <a:solidFill>
                  <a:srgbClr val="000000"/>
                </a:solidFill>
                <a:latin typeface="UTM Avo" panose="02040603050506020204" pitchFamily="18" charset="0"/>
                <a:ea typeface="Times New Roman"/>
                <a:cs typeface="Times New Roman"/>
                <a:sym typeface="Times New Roman"/>
              </a:rPr>
              <a:t>? </a:t>
            </a:r>
            <a:endParaRPr lang="en-US" sz="2000" dirty="0">
              <a:latin typeface="UTM Avo" panose="02040603050506020204" pitchFamily="18" charset="0"/>
              <a:ea typeface="Times New Roman"/>
              <a:cs typeface="Times New Roman"/>
              <a:sym typeface="Times New Roman"/>
            </a:endParaRPr>
          </a:p>
        </p:txBody>
      </p:sp>
      <p:cxnSp>
        <p:nvCxnSpPr>
          <p:cNvPr id="38" name="Google Shape;205;p10">
            <a:extLst>
              <a:ext uri="{FF2B5EF4-FFF2-40B4-BE49-F238E27FC236}">
                <a16:creationId xmlns:a16="http://schemas.microsoft.com/office/drawing/2014/main" id="{A6DBE3D2-FFA3-70DF-8C5E-BD83C87BCA7E}"/>
              </a:ext>
            </a:extLst>
          </p:cNvPr>
          <p:cNvCxnSpPr>
            <a:cxnSpLocks/>
            <a:stCxn id="3" idx="3"/>
            <a:endCxn id="2" idx="1"/>
          </p:cNvCxnSpPr>
          <p:nvPr/>
        </p:nvCxnSpPr>
        <p:spPr>
          <a:xfrm>
            <a:off x="7676224" y="3515846"/>
            <a:ext cx="854704" cy="0"/>
          </a:xfrm>
          <a:prstGeom prst="straightConnector1">
            <a:avLst/>
          </a:prstGeom>
          <a:noFill/>
          <a:ln w="19050" cap="flat" cmpd="sng">
            <a:solidFill>
              <a:srgbClr val="000000"/>
            </a:solidFill>
            <a:prstDash val="solid"/>
            <a:round/>
            <a:headEnd type="none" w="sm" len="sm"/>
            <a:tailEnd type="none" w="sm" len="sm"/>
          </a:ln>
        </p:spPr>
      </p:cxnSp>
      <p:grpSp>
        <p:nvGrpSpPr>
          <p:cNvPr id="7" name="Group 6">
            <a:extLst>
              <a:ext uri="{FF2B5EF4-FFF2-40B4-BE49-F238E27FC236}">
                <a16:creationId xmlns:a16="http://schemas.microsoft.com/office/drawing/2014/main" id="{DC5D9819-BB95-290D-2B6A-137AE6431653}"/>
              </a:ext>
            </a:extLst>
          </p:cNvPr>
          <p:cNvGrpSpPr/>
          <p:nvPr/>
        </p:nvGrpSpPr>
        <p:grpSpPr>
          <a:xfrm>
            <a:off x="4258062" y="1171130"/>
            <a:ext cx="4481469" cy="763600"/>
            <a:chOff x="3874429" y="1392654"/>
            <a:chExt cx="4481469" cy="763600"/>
          </a:xfrm>
        </p:grpSpPr>
        <p:sp>
          <p:nvSpPr>
            <p:cNvPr id="9" name="Google Shape;198;p10">
              <a:extLst>
                <a:ext uri="{FF2B5EF4-FFF2-40B4-BE49-F238E27FC236}">
                  <a16:creationId xmlns:a16="http://schemas.microsoft.com/office/drawing/2014/main" id="{9F8B2E32-5CA2-C0DB-EC97-5D442CE3A625}"/>
                </a:ext>
              </a:extLst>
            </p:cNvPr>
            <p:cNvSpPr txBox="1">
              <a:spLocks/>
            </p:cNvSpPr>
            <p:nvPr/>
          </p:nvSpPr>
          <p:spPr>
            <a:xfrm>
              <a:off x="3874429" y="1392654"/>
              <a:ext cx="4481469" cy="7636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4400"/>
                <a:buFont typeface="Calibri"/>
                <a:buNone/>
                <a:tabLst/>
                <a:defRPr/>
              </a:pPr>
              <a:r>
                <a:rPr kumimoji="0" lang="en-US" sz="2800" b="1" i="0" u="none" strike="noStrike" kern="0" cap="none" spc="0" normalizeH="0" baseline="0" noProof="0" dirty="0" err="1">
                  <a:ln>
                    <a:noFill/>
                  </a:ln>
                  <a:solidFill>
                    <a:srgbClr val="000000"/>
                  </a:solidFill>
                  <a:effectLst/>
                  <a:uLnTx/>
                  <a:uFillTx/>
                  <a:latin typeface="UTM Avo" panose="02040603050506020204" pitchFamily="18" charset="0"/>
                  <a:sym typeface="Calibri"/>
                </a:rPr>
                <a:t>Thảo</a:t>
              </a:r>
              <a:r>
                <a:rPr kumimoji="0" lang="en-US" sz="2800" b="1" i="0" u="none" strike="noStrike" kern="0" cap="none" spc="0" normalizeH="0" baseline="0" noProof="0" dirty="0">
                  <a:ln>
                    <a:noFill/>
                  </a:ln>
                  <a:solidFill>
                    <a:srgbClr val="000000"/>
                  </a:solidFill>
                  <a:effectLst/>
                  <a:uLnTx/>
                  <a:uFillTx/>
                  <a:latin typeface="UTM Avo" panose="02040603050506020204" pitchFamily="18" charset="0"/>
                  <a:sym typeface="Calibri"/>
                </a:rPr>
                <a:t> </a:t>
              </a:r>
              <a:r>
                <a:rPr kumimoji="0" lang="en-US" sz="2800" b="1" i="0" u="none" strike="noStrike" kern="0" cap="none" spc="0" normalizeH="0" baseline="0" noProof="0" dirty="0" err="1">
                  <a:ln>
                    <a:noFill/>
                  </a:ln>
                  <a:solidFill>
                    <a:srgbClr val="000000"/>
                  </a:solidFill>
                  <a:effectLst/>
                  <a:uLnTx/>
                  <a:uFillTx/>
                  <a:latin typeface="UTM Avo" panose="02040603050506020204" pitchFamily="18" charset="0"/>
                  <a:sym typeface="Calibri"/>
                </a:rPr>
                <a:t>luận</a:t>
              </a:r>
              <a:r>
                <a:rPr kumimoji="0" lang="en-US" sz="2800" b="1" i="0" u="none" strike="noStrike" kern="0" cap="none" spc="0" normalizeH="0" baseline="0" noProof="0" dirty="0">
                  <a:ln>
                    <a:noFill/>
                  </a:ln>
                  <a:solidFill>
                    <a:srgbClr val="000000"/>
                  </a:solidFill>
                  <a:effectLst/>
                  <a:uLnTx/>
                  <a:uFillTx/>
                  <a:latin typeface="UTM Avo" panose="02040603050506020204" pitchFamily="18" charset="0"/>
                  <a:sym typeface="Calibri"/>
                </a:rPr>
                <a:t> </a:t>
              </a:r>
              <a:r>
                <a:rPr kumimoji="0" lang="en-US" sz="2800" b="1" i="0" u="none" strike="noStrike" kern="0" cap="none" spc="0" normalizeH="0" baseline="0" noProof="0" dirty="0" err="1">
                  <a:ln>
                    <a:noFill/>
                  </a:ln>
                  <a:solidFill>
                    <a:srgbClr val="000000"/>
                  </a:solidFill>
                  <a:effectLst/>
                  <a:uLnTx/>
                  <a:uFillTx/>
                  <a:latin typeface="UTM Avo" panose="02040603050506020204" pitchFamily="18" charset="0"/>
                  <a:sym typeface="Calibri"/>
                </a:rPr>
                <a:t>nhóm</a:t>
              </a:r>
              <a:endParaRPr kumimoji="0" lang="en-US" sz="2800" b="1" i="0" u="none" strike="noStrike" kern="0" cap="none" spc="0" normalizeH="0" baseline="0" noProof="0" dirty="0">
                <a:ln>
                  <a:noFill/>
                </a:ln>
                <a:solidFill>
                  <a:srgbClr val="000000"/>
                </a:solidFill>
                <a:effectLst/>
                <a:uLnTx/>
                <a:uFillTx/>
                <a:latin typeface="UTM Avo" panose="02040603050506020204" pitchFamily="18" charset="0"/>
                <a:sym typeface="Calibri"/>
              </a:endParaRPr>
            </a:p>
          </p:txBody>
        </p:sp>
        <p:pic>
          <p:nvPicPr>
            <p:cNvPr id="10" name="Picture 2" descr="Chat ">
              <a:extLst>
                <a:ext uri="{FF2B5EF4-FFF2-40B4-BE49-F238E27FC236}">
                  <a16:creationId xmlns:a16="http://schemas.microsoft.com/office/drawing/2014/main" id="{86CF3BF2-4581-297D-115F-41B7C85BC7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2997" y="1590397"/>
              <a:ext cx="565857" cy="56585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31483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childTnLst>
                                </p:cTn>
                              </p:par>
                              <p:par>
                                <p:cTn id="37" presetID="10"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8" grpId="0"/>
      <p:bldP spid="11" grpId="0"/>
      <p:bldP spid="12" grpId="0"/>
      <p:bldP spid="13"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17" name="Google Shape;205;p10">
            <a:extLst>
              <a:ext uri="{FF2B5EF4-FFF2-40B4-BE49-F238E27FC236}">
                <a16:creationId xmlns:a16="http://schemas.microsoft.com/office/drawing/2014/main" id="{C38E920F-7A9F-1A7E-9AC5-E0DBF33A2724}"/>
              </a:ext>
            </a:extLst>
          </p:cNvPr>
          <p:cNvCxnSpPr>
            <a:cxnSpLocks/>
            <a:stCxn id="4" idx="3"/>
            <a:endCxn id="3" idx="1"/>
          </p:cNvCxnSpPr>
          <p:nvPr/>
        </p:nvCxnSpPr>
        <p:spPr>
          <a:xfrm>
            <a:off x="3866564" y="2571547"/>
            <a:ext cx="782996" cy="403"/>
          </a:xfrm>
          <a:prstGeom prst="straightConnector1">
            <a:avLst/>
          </a:prstGeom>
          <a:noFill/>
          <a:ln w="19050" cap="flat" cmpd="sng">
            <a:solidFill>
              <a:schemeClr val="tx1"/>
            </a:solidFill>
            <a:prstDash val="solid"/>
            <a:round/>
            <a:headEnd type="none" w="sm" len="sm"/>
            <a:tailEnd type="none" w="sm" len="sm"/>
          </a:ln>
        </p:spPr>
      </p:cxnSp>
      <p:sp>
        <p:nvSpPr>
          <p:cNvPr id="2" name="Google Shape;195;p10">
            <a:extLst>
              <a:ext uri="{FF2B5EF4-FFF2-40B4-BE49-F238E27FC236}">
                <a16:creationId xmlns:a16="http://schemas.microsoft.com/office/drawing/2014/main" id="{9ED408E8-0893-F2DD-AB8D-FC59325A602C}"/>
              </a:ext>
            </a:extLst>
          </p:cNvPr>
          <p:cNvSpPr/>
          <p:nvPr/>
        </p:nvSpPr>
        <p:spPr>
          <a:xfrm>
            <a:off x="8530928" y="1638016"/>
            <a:ext cx="3026664" cy="1867867"/>
          </a:xfrm>
          <a:prstGeom prst="roundRect">
            <a:avLst/>
          </a:prstGeom>
          <a:solidFill>
            <a:srgbClr val="ED7D31"/>
          </a:solidFill>
          <a:ln>
            <a:noFill/>
          </a:ln>
        </p:spPr>
        <p:txBody>
          <a:bodyPr spcFirstLastPara="1" wrap="square" lIns="121900" tIns="121900" rIns="121900" bIns="12190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2400" b="1" i="0" u="none" strike="noStrike" kern="0" cap="none" spc="0" normalizeH="0" baseline="0" noProof="0">
              <a:ln>
                <a:noFill/>
              </a:ln>
              <a:solidFill>
                <a:sysClr val="windowText" lastClr="000000"/>
              </a:solidFill>
              <a:effectLst/>
              <a:uLnTx/>
              <a:uFillTx/>
              <a:latin typeface="UTM Avo" panose="02040603050506020204" pitchFamily="18" charset="0"/>
              <a:ea typeface="Nunito"/>
              <a:cs typeface="Nunito"/>
              <a:sym typeface="Nunito"/>
            </a:endParaRPr>
          </a:p>
        </p:txBody>
      </p:sp>
      <p:sp>
        <p:nvSpPr>
          <p:cNvPr id="3" name="Google Shape;196;p10">
            <a:extLst>
              <a:ext uri="{FF2B5EF4-FFF2-40B4-BE49-F238E27FC236}">
                <a16:creationId xmlns:a16="http://schemas.microsoft.com/office/drawing/2014/main" id="{397A8DF0-2C3E-32C0-A730-4B3760A6380F}"/>
              </a:ext>
            </a:extLst>
          </p:cNvPr>
          <p:cNvSpPr/>
          <p:nvPr/>
        </p:nvSpPr>
        <p:spPr>
          <a:xfrm>
            <a:off x="4649560" y="1638016"/>
            <a:ext cx="3026664" cy="1867867"/>
          </a:xfrm>
          <a:prstGeom prst="roundRect">
            <a:avLst/>
          </a:prstGeom>
          <a:solidFill>
            <a:srgbClr val="A5A5A5"/>
          </a:solidFill>
          <a:ln>
            <a:noFill/>
          </a:ln>
        </p:spPr>
        <p:txBody>
          <a:bodyPr spcFirstLastPara="1" wrap="square" lIns="121900" tIns="121900" rIns="121900" bIns="12190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2400" b="1" i="0" u="none" strike="noStrike" kern="0" cap="none" spc="0" normalizeH="0" baseline="0" noProof="0">
              <a:ln>
                <a:noFill/>
              </a:ln>
              <a:solidFill>
                <a:sysClr val="windowText" lastClr="000000"/>
              </a:solidFill>
              <a:effectLst/>
              <a:uLnTx/>
              <a:uFillTx/>
              <a:latin typeface="UTM Avo" panose="02040603050506020204" pitchFamily="18" charset="0"/>
              <a:ea typeface="Nunito"/>
              <a:cs typeface="Nunito"/>
              <a:sym typeface="Nunito"/>
            </a:endParaRPr>
          </a:p>
        </p:txBody>
      </p:sp>
      <p:sp>
        <p:nvSpPr>
          <p:cNvPr id="4" name="Google Shape;197;p10">
            <a:extLst>
              <a:ext uri="{FF2B5EF4-FFF2-40B4-BE49-F238E27FC236}">
                <a16:creationId xmlns:a16="http://schemas.microsoft.com/office/drawing/2014/main" id="{EC0BBA64-6783-B303-B0D7-2F6234A42645}"/>
              </a:ext>
            </a:extLst>
          </p:cNvPr>
          <p:cNvSpPr/>
          <p:nvPr/>
        </p:nvSpPr>
        <p:spPr>
          <a:xfrm>
            <a:off x="839900" y="1636193"/>
            <a:ext cx="3026664" cy="1870707"/>
          </a:xfrm>
          <a:prstGeom prst="roundRect">
            <a:avLst/>
          </a:prstGeom>
          <a:solidFill>
            <a:srgbClr val="FFC000"/>
          </a:solidFill>
          <a:ln>
            <a:noFill/>
          </a:ln>
        </p:spPr>
        <p:txBody>
          <a:bodyPr spcFirstLastPara="1" wrap="square" lIns="121900" tIns="121900" rIns="121900" bIns="12190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2400" b="1" i="0" u="none" strike="noStrike" kern="0" cap="none" spc="0" normalizeH="0" baseline="0" noProof="0">
              <a:ln>
                <a:noFill/>
              </a:ln>
              <a:solidFill>
                <a:sysClr val="windowText" lastClr="000000"/>
              </a:solidFill>
              <a:effectLst/>
              <a:uLnTx/>
              <a:uFillTx/>
              <a:latin typeface="UTM Avo" panose="02040603050506020204" pitchFamily="18" charset="0"/>
              <a:ea typeface="Nunito"/>
              <a:cs typeface="Nunito"/>
              <a:sym typeface="Nunito"/>
            </a:endParaRPr>
          </a:p>
        </p:txBody>
      </p:sp>
      <p:sp>
        <p:nvSpPr>
          <p:cNvPr id="6" name="Google Shape;199;p10">
            <a:extLst>
              <a:ext uri="{FF2B5EF4-FFF2-40B4-BE49-F238E27FC236}">
                <a16:creationId xmlns:a16="http://schemas.microsoft.com/office/drawing/2014/main" id="{1651A1B2-10FE-7E9F-EB89-16CA06C5D11C}"/>
              </a:ext>
            </a:extLst>
          </p:cNvPr>
          <p:cNvSpPr txBox="1">
            <a:spLocks/>
          </p:cNvSpPr>
          <p:nvPr/>
        </p:nvSpPr>
        <p:spPr>
          <a:xfrm>
            <a:off x="1225832" y="1709934"/>
            <a:ext cx="2254800" cy="7036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3200"/>
              <a:buFont typeface="Calibri"/>
              <a:buNone/>
              <a:tabLst/>
              <a:defRPr/>
            </a:pPr>
            <a:r>
              <a:rPr kumimoji="0" lang="en-US" sz="2800" b="1" i="0" u="none" strike="noStrike" kern="0" cap="none" spc="0" normalizeH="0" baseline="0" noProof="0" dirty="0" err="1">
                <a:ln>
                  <a:noFill/>
                </a:ln>
                <a:solidFill>
                  <a:srgbClr val="000000"/>
                </a:solidFill>
                <a:effectLst/>
                <a:uLnTx/>
                <a:uFillTx/>
                <a:latin typeface="UTM Avo" panose="02040603050506020204" pitchFamily="18" charset="0"/>
                <a:sym typeface="Calibri"/>
              </a:rPr>
              <a:t>Câu</a:t>
            </a:r>
            <a:r>
              <a:rPr kumimoji="0" lang="en-US" sz="2800" b="1" i="0" u="none" strike="noStrike" kern="0" cap="none" spc="0" normalizeH="0" baseline="0" noProof="0" dirty="0">
                <a:ln>
                  <a:noFill/>
                </a:ln>
                <a:solidFill>
                  <a:srgbClr val="000000"/>
                </a:solidFill>
                <a:effectLst/>
                <a:uLnTx/>
                <a:uFillTx/>
                <a:latin typeface="UTM Avo" panose="02040603050506020204" pitchFamily="18" charset="0"/>
                <a:sym typeface="Calibri"/>
              </a:rPr>
              <a:t> 1</a:t>
            </a:r>
          </a:p>
        </p:txBody>
      </p:sp>
      <p:sp>
        <p:nvSpPr>
          <p:cNvPr id="8" name="Google Shape;200;p10">
            <a:extLst>
              <a:ext uri="{FF2B5EF4-FFF2-40B4-BE49-F238E27FC236}">
                <a16:creationId xmlns:a16="http://schemas.microsoft.com/office/drawing/2014/main" id="{73111003-CCAE-1B41-5393-6CC3B371F40D}"/>
              </a:ext>
            </a:extLst>
          </p:cNvPr>
          <p:cNvSpPr txBox="1">
            <a:spLocks/>
          </p:cNvSpPr>
          <p:nvPr/>
        </p:nvSpPr>
        <p:spPr>
          <a:xfrm>
            <a:off x="1026603" y="2096587"/>
            <a:ext cx="2653259" cy="126099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ctr">
              <a:lnSpc>
                <a:spcPct val="100000"/>
              </a:lnSpc>
              <a:buClr>
                <a:srgbClr val="000000"/>
              </a:buClr>
              <a:buSzPts val="2667"/>
              <a:buFont typeface="Arial"/>
              <a:buNone/>
            </a:pPr>
            <a:r>
              <a:rPr lang="en-US" sz="2000" dirty="0" err="1">
                <a:solidFill>
                  <a:srgbClr val="000000"/>
                </a:solidFill>
                <a:latin typeface="UTM Avo" panose="02040603050506020204" pitchFamily="18" charset="0"/>
                <a:ea typeface="Times New Roman"/>
                <a:cs typeface="Times New Roman"/>
                <a:sym typeface="Times New Roman"/>
              </a:rPr>
              <a:t>Em</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có</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nhận</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xét</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gì</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về</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hành</a:t>
            </a:r>
            <a:r>
              <a:rPr lang="en-US" sz="2000" dirty="0">
                <a:solidFill>
                  <a:srgbClr val="000000"/>
                </a:solidFill>
                <a:latin typeface="UTM Avo" panose="02040603050506020204" pitchFamily="18" charset="0"/>
                <a:ea typeface="Times New Roman"/>
                <a:cs typeface="Times New Roman"/>
                <a:sym typeface="Times New Roman"/>
              </a:rPr>
              <a:t> vi </a:t>
            </a:r>
            <a:r>
              <a:rPr lang="en-US" sz="2000" dirty="0" err="1">
                <a:solidFill>
                  <a:srgbClr val="000000"/>
                </a:solidFill>
                <a:latin typeface="UTM Avo" panose="02040603050506020204" pitchFamily="18" charset="0"/>
                <a:ea typeface="Times New Roman"/>
                <a:cs typeface="Times New Roman"/>
                <a:sym typeface="Times New Roman"/>
              </a:rPr>
              <a:t>đua</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đòi</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của</a:t>
            </a:r>
            <a:r>
              <a:rPr lang="en-US" sz="2000" dirty="0">
                <a:solidFill>
                  <a:srgbClr val="000000"/>
                </a:solidFill>
                <a:latin typeface="UTM Avo" panose="02040603050506020204" pitchFamily="18" charset="0"/>
                <a:ea typeface="Times New Roman"/>
                <a:cs typeface="Times New Roman"/>
                <a:sym typeface="Times New Roman"/>
              </a:rPr>
              <a:t> Nam?</a:t>
            </a:r>
            <a:endParaRPr lang="en-US" sz="2000" dirty="0">
              <a:latin typeface="UTM Avo" panose="02040603050506020204" pitchFamily="18" charset="0"/>
              <a:ea typeface="Times New Roman"/>
              <a:cs typeface="Times New Roman"/>
              <a:sym typeface="Times New Roman"/>
            </a:endParaRPr>
          </a:p>
        </p:txBody>
      </p:sp>
      <p:sp>
        <p:nvSpPr>
          <p:cNvPr id="11" name="Google Shape;201;p10">
            <a:extLst>
              <a:ext uri="{FF2B5EF4-FFF2-40B4-BE49-F238E27FC236}">
                <a16:creationId xmlns:a16="http://schemas.microsoft.com/office/drawing/2014/main" id="{D43686AD-22A5-D624-9885-60C5DE25122E}"/>
              </a:ext>
            </a:extLst>
          </p:cNvPr>
          <p:cNvSpPr txBox="1">
            <a:spLocks/>
          </p:cNvSpPr>
          <p:nvPr/>
        </p:nvSpPr>
        <p:spPr>
          <a:xfrm>
            <a:off x="5035492" y="1709934"/>
            <a:ext cx="2254800" cy="7036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3200"/>
              <a:buFont typeface="Calibri"/>
              <a:buNone/>
              <a:tabLst/>
              <a:defRPr/>
            </a:pPr>
            <a:r>
              <a:rPr kumimoji="0" lang="en-US" sz="2800" b="1" i="0" u="none" strike="noStrike" kern="0" cap="none" spc="0" normalizeH="0" baseline="0" noProof="0" dirty="0" err="1">
                <a:ln>
                  <a:noFill/>
                </a:ln>
                <a:solidFill>
                  <a:srgbClr val="000000"/>
                </a:solidFill>
                <a:effectLst/>
                <a:uLnTx/>
                <a:uFillTx/>
                <a:latin typeface="UTM Avo" panose="02040603050506020204" pitchFamily="18" charset="0"/>
                <a:sym typeface="Calibri"/>
              </a:rPr>
              <a:t>Câu</a:t>
            </a:r>
            <a:r>
              <a:rPr kumimoji="0" lang="en-US" sz="2800" b="1" i="0" u="none" strike="noStrike" kern="0" cap="none" spc="0" normalizeH="0" baseline="0" noProof="0" dirty="0">
                <a:ln>
                  <a:noFill/>
                </a:ln>
                <a:solidFill>
                  <a:srgbClr val="000000"/>
                </a:solidFill>
                <a:effectLst/>
                <a:uLnTx/>
                <a:uFillTx/>
                <a:latin typeface="UTM Avo" panose="02040603050506020204" pitchFamily="18" charset="0"/>
                <a:sym typeface="Calibri"/>
              </a:rPr>
              <a:t> 2</a:t>
            </a:r>
          </a:p>
        </p:txBody>
      </p:sp>
      <p:sp>
        <p:nvSpPr>
          <p:cNvPr id="12" name="Google Shape;202;p10">
            <a:extLst>
              <a:ext uri="{FF2B5EF4-FFF2-40B4-BE49-F238E27FC236}">
                <a16:creationId xmlns:a16="http://schemas.microsoft.com/office/drawing/2014/main" id="{369C8D24-F338-FA8B-D458-B9968AE11EED}"/>
              </a:ext>
            </a:extLst>
          </p:cNvPr>
          <p:cNvSpPr txBox="1">
            <a:spLocks/>
          </p:cNvSpPr>
          <p:nvPr/>
        </p:nvSpPr>
        <p:spPr>
          <a:xfrm>
            <a:off x="4912750" y="2222234"/>
            <a:ext cx="2500285" cy="763601"/>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ctr" defTabSz="914400" rtl="0" eaLnBrk="1" fontAlgn="auto" latinLnBrk="0" hangingPunct="1">
              <a:lnSpc>
                <a:spcPct val="100000"/>
              </a:lnSpc>
              <a:spcBef>
                <a:spcPts val="0"/>
              </a:spcBef>
              <a:spcAft>
                <a:spcPts val="2133"/>
              </a:spcAft>
              <a:buClr>
                <a:srgbClr val="000000"/>
              </a:buClr>
              <a:buSzPts val="2667"/>
              <a:buFont typeface="Arial"/>
              <a:buNone/>
              <a:tabLst/>
              <a:defRPr/>
            </a:pPr>
            <a:r>
              <a:rPr lang="vi-VN" sz="2000" dirty="0">
                <a:solidFill>
                  <a:srgbClr val="000000"/>
                </a:solidFill>
                <a:latin typeface="UTM Avo" panose="02040603050506020204" pitchFamily="18" charset="0"/>
                <a:ea typeface="Times New Roman"/>
                <a:cs typeface="Times New Roman"/>
                <a:sym typeface="Times New Roman"/>
              </a:rPr>
              <a:t>Hãy đưa ra lời khuyên của em với Nam.</a:t>
            </a:r>
            <a:endParaRPr lang="vi-VN" sz="2000" dirty="0">
              <a:solidFill>
                <a:srgbClr val="000000"/>
              </a:solidFill>
              <a:latin typeface="UTM Avo" panose="02040603050506020204" pitchFamily="18" charset="0"/>
              <a:ea typeface="Times New Roman"/>
              <a:cs typeface="Times New Roman"/>
            </a:endParaRPr>
          </a:p>
        </p:txBody>
      </p:sp>
      <p:sp>
        <p:nvSpPr>
          <p:cNvPr id="13" name="Google Shape;203;p10">
            <a:extLst>
              <a:ext uri="{FF2B5EF4-FFF2-40B4-BE49-F238E27FC236}">
                <a16:creationId xmlns:a16="http://schemas.microsoft.com/office/drawing/2014/main" id="{6CF84670-B97D-B443-E074-8284CB74C6F6}"/>
              </a:ext>
            </a:extLst>
          </p:cNvPr>
          <p:cNvSpPr txBox="1">
            <a:spLocks/>
          </p:cNvSpPr>
          <p:nvPr/>
        </p:nvSpPr>
        <p:spPr>
          <a:xfrm>
            <a:off x="8916860" y="1709934"/>
            <a:ext cx="2254800" cy="7036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3200"/>
              <a:buFont typeface="Calibri"/>
              <a:buNone/>
              <a:tabLst/>
              <a:defRPr/>
            </a:pPr>
            <a:r>
              <a:rPr kumimoji="0" lang="en-US" sz="2800" b="1" i="0" u="none" strike="noStrike" kern="0" cap="none" spc="0" normalizeH="0" baseline="0" noProof="0" dirty="0" err="1">
                <a:ln>
                  <a:noFill/>
                </a:ln>
                <a:solidFill>
                  <a:srgbClr val="000000"/>
                </a:solidFill>
                <a:effectLst/>
                <a:uLnTx/>
                <a:uFillTx/>
                <a:latin typeface="UTM Avo" panose="02040603050506020204" pitchFamily="18" charset="0"/>
                <a:sym typeface="Calibri"/>
              </a:rPr>
              <a:t>Câu</a:t>
            </a:r>
            <a:r>
              <a:rPr kumimoji="0" lang="en-US" sz="2800" b="1" i="0" u="none" strike="noStrike" kern="0" cap="none" spc="0" normalizeH="0" baseline="0" noProof="0" dirty="0">
                <a:ln>
                  <a:noFill/>
                </a:ln>
                <a:solidFill>
                  <a:srgbClr val="000000"/>
                </a:solidFill>
                <a:effectLst/>
                <a:uLnTx/>
                <a:uFillTx/>
                <a:latin typeface="UTM Avo" panose="02040603050506020204" pitchFamily="18" charset="0"/>
                <a:sym typeface="Calibri"/>
              </a:rPr>
              <a:t> 3</a:t>
            </a:r>
          </a:p>
        </p:txBody>
      </p:sp>
      <p:sp>
        <p:nvSpPr>
          <p:cNvPr id="16" name="Google Shape;204;p10">
            <a:extLst>
              <a:ext uri="{FF2B5EF4-FFF2-40B4-BE49-F238E27FC236}">
                <a16:creationId xmlns:a16="http://schemas.microsoft.com/office/drawing/2014/main" id="{167C32EB-D07C-7C46-8100-FED528EEB896}"/>
              </a:ext>
            </a:extLst>
          </p:cNvPr>
          <p:cNvSpPr txBox="1">
            <a:spLocks/>
          </p:cNvSpPr>
          <p:nvPr/>
        </p:nvSpPr>
        <p:spPr>
          <a:xfrm>
            <a:off x="8723894" y="2222235"/>
            <a:ext cx="2640733" cy="963418"/>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ctr">
              <a:lnSpc>
                <a:spcPct val="100000"/>
              </a:lnSpc>
              <a:buClr>
                <a:srgbClr val="000000"/>
              </a:buClr>
              <a:buSzPts val="2667"/>
              <a:buFont typeface="Arial"/>
              <a:buNone/>
            </a:pPr>
            <a:r>
              <a:rPr lang="en-US" sz="2000" dirty="0">
                <a:solidFill>
                  <a:srgbClr val="000000"/>
                </a:solidFill>
                <a:latin typeface="UTM Avo" panose="02040603050506020204" pitchFamily="18" charset="0"/>
                <a:ea typeface="Times New Roman"/>
                <a:cs typeface="Times New Roman"/>
                <a:sym typeface="Times New Roman"/>
              </a:rPr>
              <a:t>Theo </a:t>
            </a:r>
            <a:r>
              <a:rPr lang="en-US" sz="2000" dirty="0" err="1">
                <a:solidFill>
                  <a:srgbClr val="000000"/>
                </a:solidFill>
                <a:latin typeface="UTM Avo" panose="02040603050506020204" pitchFamily="18" charset="0"/>
                <a:ea typeface="Times New Roman"/>
                <a:cs typeface="Times New Roman"/>
                <a:sym typeface="Times New Roman"/>
              </a:rPr>
              <a:t>em</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trái</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với</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tiết</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kiệm</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là</a:t>
            </a:r>
            <a:r>
              <a:rPr lang="en-US" sz="2000" dirty="0">
                <a:solidFill>
                  <a:srgbClr val="000000"/>
                </a:solidFill>
                <a:latin typeface="UTM Avo" panose="02040603050506020204" pitchFamily="18" charset="0"/>
                <a:ea typeface="Times New Roman"/>
                <a:cs typeface="Times New Roman"/>
                <a:sym typeface="Times New Roman"/>
              </a:rPr>
              <a:t> </a:t>
            </a:r>
            <a:r>
              <a:rPr lang="en-US" sz="2000" dirty="0" err="1">
                <a:solidFill>
                  <a:srgbClr val="000000"/>
                </a:solidFill>
                <a:latin typeface="UTM Avo" panose="02040603050506020204" pitchFamily="18" charset="0"/>
                <a:ea typeface="Times New Roman"/>
                <a:cs typeface="Times New Roman"/>
                <a:sym typeface="Times New Roman"/>
              </a:rPr>
              <a:t>gì</a:t>
            </a:r>
            <a:r>
              <a:rPr lang="en-US" sz="2000" dirty="0">
                <a:solidFill>
                  <a:srgbClr val="000000"/>
                </a:solidFill>
                <a:latin typeface="UTM Avo" panose="02040603050506020204" pitchFamily="18" charset="0"/>
                <a:ea typeface="Times New Roman"/>
                <a:cs typeface="Times New Roman"/>
                <a:sym typeface="Times New Roman"/>
              </a:rPr>
              <a:t>? </a:t>
            </a:r>
            <a:endParaRPr lang="en-US" sz="2000" dirty="0">
              <a:latin typeface="UTM Avo" panose="02040603050506020204" pitchFamily="18" charset="0"/>
              <a:ea typeface="Times New Roman"/>
              <a:cs typeface="Times New Roman"/>
              <a:sym typeface="Times New Roman"/>
            </a:endParaRPr>
          </a:p>
        </p:txBody>
      </p:sp>
      <p:cxnSp>
        <p:nvCxnSpPr>
          <p:cNvPr id="38" name="Google Shape;205;p10">
            <a:extLst>
              <a:ext uri="{FF2B5EF4-FFF2-40B4-BE49-F238E27FC236}">
                <a16:creationId xmlns:a16="http://schemas.microsoft.com/office/drawing/2014/main" id="{A6DBE3D2-FFA3-70DF-8C5E-BD83C87BCA7E}"/>
              </a:ext>
            </a:extLst>
          </p:cNvPr>
          <p:cNvCxnSpPr>
            <a:cxnSpLocks/>
            <a:stCxn id="3" idx="3"/>
            <a:endCxn id="2" idx="1"/>
          </p:cNvCxnSpPr>
          <p:nvPr/>
        </p:nvCxnSpPr>
        <p:spPr>
          <a:xfrm>
            <a:off x="7676224" y="2571950"/>
            <a:ext cx="854704" cy="0"/>
          </a:xfrm>
          <a:prstGeom prst="straightConnector1">
            <a:avLst/>
          </a:prstGeom>
          <a:noFill/>
          <a:ln w="19050" cap="flat" cmpd="sng">
            <a:solidFill>
              <a:schemeClr val="tx1"/>
            </a:solidFill>
            <a:prstDash val="solid"/>
            <a:round/>
            <a:headEnd type="none" w="sm" len="sm"/>
            <a:tailEnd type="none" w="sm" len="sm"/>
          </a:ln>
        </p:spPr>
      </p:cxnSp>
      <p:grpSp>
        <p:nvGrpSpPr>
          <p:cNvPr id="54" name="Group 53">
            <a:extLst>
              <a:ext uri="{FF2B5EF4-FFF2-40B4-BE49-F238E27FC236}">
                <a16:creationId xmlns:a16="http://schemas.microsoft.com/office/drawing/2014/main" id="{FBF58412-D9D3-E0F5-EF78-885152206BCD}"/>
              </a:ext>
            </a:extLst>
          </p:cNvPr>
          <p:cNvGrpSpPr/>
          <p:nvPr/>
        </p:nvGrpSpPr>
        <p:grpSpPr>
          <a:xfrm>
            <a:off x="4387665" y="628720"/>
            <a:ext cx="4481469" cy="763600"/>
            <a:chOff x="3874429" y="1392654"/>
            <a:chExt cx="4481469" cy="763600"/>
          </a:xfrm>
        </p:grpSpPr>
        <p:sp>
          <p:nvSpPr>
            <p:cNvPr id="5" name="Google Shape;198;p10">
              <a:extLst>
                <a:ext uri="{FF2B5EF4-FFF2-40B4-BE49-F238E27FC236}">
                  <a16:creationId xmlns:a16="http://schemas.microsoft.com/office/drawing/2014/main" id="{A39B021E-6A96-9772-0723-011955CBC927}"/>
                </a:ext>
              </a:extLst>
            </p:cNvPr>
            <p:cNvSpPr txBox="1">
              <a:spLocks/>
            </p:cNvSpPr>
            <p:nvPr/>
          </p:nvSpPr>
          <p:spPr>
            <a:xfrm>
              <a:off x="3874429" y="1392654"/>
              <a:ext cx="4481469" cy="7636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4400"/>
                <a:buFont typeface="Calibri"/>
                <a:buNone/>
                <a:tabLst/>
                <a:defRPr/>
              </a:pPr>
              <a:r>
                <a:rPr kumimoji="0" lang="en-US" sz="2800" b="1" i="0" u="none" strike="noStrike" kern="0" cap="none" spc="0" normalizeH="0" baseline="0" noProof="0" dirty="0" err="1">
                  <a:ln>
                    <a:noFill/>
                  </a:ln>
                  <a:solidFill>
                    <a:srgbClr val="000000"/>
                  </a:solidFill>
                  <a:effectLst/>
                  <a:uLnTx/>
                  <a:uFillTx/>
                  <a:latin typeface="UTM Avo" panose="02040603050506020204" pitchFamily="18" charset="0"/>
                  <a:sym typeface="Calibri"/>
                </a:rPr>
                <a:t>Thảo</a:t>
              </a:r>
              <a:r>
                <a:rPr kumimoji="0" lang="en-US" sz="2800" b="1" i="0" u="none" strike="noStrike" kern="0" cap="none" spc="0" normalizeH="0" baseline="0" noProof="0" dirty="0">
                  <a:ln>
                    <a:noFill/>
                  </a:ln>
                  <a:solidFill>
                    <a:srgbClr val="000000"/>
                  </a:solidFill>
                  <a:effectLst/>
                  <a:uLnTx/>
                  <a:uFillTx/>
                  <a:latin typeface="UTM Avo" panose="02040603050506020204" pitchFamily="18" charset="0"/>
                  <a:sym typeface="Calibri"/>
                </a:rPr>
                <a:t> </a:t>
              </a:r>
              <a:r>
                <a:rPr kumimoji="0" lang="en-US" sz="2800" b="1" i="0" u="none" strike="noStrike" kern="0" cap="none" spc="0" normalizeH="0" baseline="0" noProof="0" dirty="0" err="1">
                  <a:ln>
                    <a:noFill/>
                  </a:ln>
                  <a:solidFill>
                    <a:srgbClr val="000000"/>
                  </a:solidFill>
                  <a:effectLst/>
                  <a:uLnTx/>
                  <a:uFillTx/>
                  <a:latin typeface="UTM Avo" panose="02040603050506020204" pitchFamily="18" charset="0"/>
                  <a:sym typeface="Calibri"/>
                </a:rPr>
                <a:t>luận</a:t>
              </a:r>
              <a:r>
                <a:rPr kumimoji="0" lang="en-US" sz="2800" b="1" i="0" u="none" strike="noStrike" kern="0" cap="none" spc="0" normalizeH="0" baseline="0" noProof="0" dirty="0">
                  <a:ln>
                    <a:noFill/>
                  </a:ln>
                  <a:solidFill>
                    <a:srgbClr val="000000"/>
                  </a:solidFill>
                  <a:effectLst/>
                  <a:uLnTx/>
                  <a:uFillTx/>
                  <a:latin typeface="UTM Avo" panose="02040603050506020204" pitchFamily="18" charset="0"/>
                  <a:sym typeface="Calibri"/>
                </a:rPr>
                <a:t> </a:t>
              </a:r>
              <a:r>
                <a:rPr kumimoji="0" lang="en-US" sz="2800" b="1" i="0" u="none" strike="noStrike" kern="0" cap="none" spc="0" normalizeH="0" baseline="0" noProof="0" dirty="0" err="1">
                  <a:ln>
                    <a:noFill/>
                  </a:ln>
                  <a:solidFill>
                    <a:srgbClr val="000000"/>
                  </a:solidFill>
                  <a:effectLst/>
                  <a:uLnTx/>
                  <a:uFillTx/>
                  <a:latin typeface="UTM Avo" panose="02040603050506020204" pitchFamily="18" charset="0"/>
                  <a:sym typeface="Calibri"/>
                </a:rPr>
                <a:t>nhóm</a:t>
              </a:r>
              <a:endParaRPr kumimoji="0" lang="en-US" sz="2800" b="1" i="0" u="none" strike="noStrike" kern="0" cap="none" spc="0" normalizeH="0" baseline="0" noProof="0" dirty="0">
                <a:ln>
                  <a:noFill/>
                </a:ln>
                <a:solidFill>
                  <a:srgbClr val="000000"/>
                </a:solidFill>
                <a:effectLst/>
                <a:uLnTx/>
                <a:uFillTx/>
                <a:latin typeface="UTM Avo" panose="02040603050506020204" pitchFamily="18" charset="0"/>
                <a:sym typeface="Calibri"/>
              </a:endParaRPr>
            </a:p>
          </p:txBody>
        </p:sp>
        <p:pic>
          <p:nvPicPr>
            <p:cNvPr id="2050" name="Picture 2" descr="Chat ">
              <a:extLst>
                <a:ext uri="{FF2B5EF4-FFF2-40B4-BE49-F238E27FC236}">
                  <a16:creationId xmlns:a16="http://schemas.microsoft.com/office/drawing/2014/main" id="{E35541BB-A53B-2A30-4DCC-5301DE80F5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2997" y="1590397"/>
              <a:ext cx="565857" cy="565857"/>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Google Shape;260;p11">
            <a:extLst>
              <a:ext uri="{FF2B5EF4-FFF2-40B4-BE49-F238E27FC236}">
                <a16:creationId xmlns:a16="http://schemas.microsoft.com/office/drawing/2014/main" id="{6AFC65C1-9BCE-5F4A-F27C-0A04385FDCC1}"/>
              </a:ext>
            </a:extLst>
          </p:cNvPr>
          <p:cNvSpPr/>
          <p:nvPr/>
        </p:nvSpPr>
        <p:spPr>
          <a:xfrm>
            <a:off x="689943" y="3797527"/>
            <a:ext cx="3326578" cy="2597172"/>
          </a:xfrm>
          <a:prstGeom prst="roundRect">
            <a:avLst>
              <a:gd name="adj" fmla="val 19184"/>
            </a:avLst>
          </a:prstGeom>
          <a:solidFill>
            <a:schemeClr val="accent4"/>
          </a:solidFill>
          <a:ln>
            <a:noFill/>
          </a:ln>
        </p:spPr>
        <p:txBody>
          <a:bodyPr spcFirstLastPara="1" wrap="square" lIns="121900" tIns="121900" rIns="121900" bIns="121900" anchor="ctr" anchorCtr="0">
            <a:noAutofit/>
          </a:bodyPr>
          <a:lstStyle/>
          <a:p>
            <a:pPr lvl="0" algn="just"/>
            <a:r>
              <a:rPr lang="en-US" sz="2000" dirty="0" err="1">
                <a:latin typeface="UTM Avo" panose="02040603050506020204" pitchFamily="18" charset="0"/>
                <a:ea typeface="Nunito"/>
                <a:cs typeface="Nunito"/>
                <a:sym typeface="Nunito"/>
              </a:rPr>
              <a:t>Hành</a:t>
            </a:r>
            <a:r>
              <a:rPr lang="en-US" sz="2000" dirty="0">
                <a:latin typeface="UTM Avo" panose="02040603050506020204" pitchFamily="18" charset="0"/>
                <a:ea typeface="Nunito"/>
                <a:cs typeface="Nunito"/>
                <a:sym typeface="Nunito"/>
              </a:rPr>
              <a:t> vi </a:t>
            </a:r>
            <a:r>
              <a:rPr lang="en-US" sz="2000" dirty="0" err="1">
                <a:latin typeface="UTM Avo" panose="02040603050506020204" pitchFamily="18" charset="0"/>
                <a:ea typeface="Nunito"/>
                <a:cs typeface="Nunito"/>
                <a:sym typeface="Nunito"/>
              </a:rPr>
              <a:t>đua</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đòi</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của</a:t>
            </a:r>
            <a:r>
              <a:rPr lang="en-US" sz="2000" dirty="0">
                <a:latin typeface="UTM Avo" panose="02040603050506020204" pitchFamily="18" charset="0"/>
                <a:ea typeface="Nunito"/>
                <a:cs typeface="Nunito"/>
                <a:sym typeface="Nunito"/>
              </a:rPr>
              <a:t> Nam </a:t>
            </a:r>
            <a:r>
              <a:rPr lang="en-US" sz="2000" dirty="0" err="1">
                <a:latin typeface="UTM Avo" panose="02040603050506020204" pitchFamily="18" charset="0"/>
                <a:ea typeface="Nunito"/>
                <a:cs typeface="Nunito"/>
                <a:sym typeface="Nunito"/>
              </a:rPr>
              <a:t>là</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không</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nên</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vì</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em</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đang</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còn</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là</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học</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sinh</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phải</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biết</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nghĩ</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cho</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mẹ</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và</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hoàn</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cảnh</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của</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gia</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đình</a:t>
            </a:r>
            <a:r>
              <a:rPr lang="en-US" sz="2000" dirty="0">
                <a:latin typeface="UTM Avo" panose="02040603050506020204" pitchFamily="18" charset="0"/>
                <a:ea typeface="Nunito"/>
                <a:cs typeface="Nunito"/>
                <a:sym typeface="Nunito"/>
              </a:rPr>
              <a:t> </a:t>
            </a:r>
            <a:r>
              <a:rPr lang="en-US" sz="2000" dirty="0" err="1">
                <a:latin typeface="UTM Avo" panose="02040603050506020204" pitchFamily="18" charset="0"/>
                <a:ea typeface="Nunito"/>
                <a:cs typeface="Nunito"/>
                <a:sym typeface="Nunito"/>
              </a:rPr>
              <a:t>mình</a:t>
            </a:r>
            <a:r>
              <a:rPr lang="en-US" sz="2000" dirty="0">
                <a:latin typeface="UTM Avo" panose="02040603050506020204" pitchFamily="18" charset="0"/>
                <a:ea typeface="Nunito"/>
                <a:cs typeface="Nunito"/>
                <a:sym typeface="Nunito"/>
              </a:rPr>
              <a:t>.</a:t>
            </a:r>
          </a:p>
        </p:txBody>
      </p:sp>
      <p:cxnSp>
        <p:nvCxnSpPr>
          <p:cNvPr id="29" name="Google Shape;264;p11">
            <a:extLst>
              <a:ext uri="{FF2B5EF4-FFF2-40B4-BE49-F238E27FC236}">
                <a16:creationId xmlns:a16="http://schemas.microsoft.com/office/drawing/2014/main" id="{EFAD395B-2710-C7E7-6B93-9EE7B87B5FF1}"/>
              </a:ext>
            </a:extLst>
          </p:cNvPr>
          <p:cNvCxnSpPr>
            <a:cxnSpLocks/>
            <a:stCxn id="4" idx="2"/>
            <a:endCxn id="27" idx="0"/>
          </p:cNvCxnSpPr>
          <p:nvPr/>
        </p:nvCxnSpPr>
        <p:spPr>
          <a:xfrm>
            <a:off x="2353232" y="3506900"/>
            <a:ext cx="0" cy="290627"/>
          </a:xfrm>
          <a:prstGeom prst="straightConnector1">
            <a:avLst/>
          </a:prstGeom>
          <a:noFill/>
          <a:ln w="12700" cap="flat" cmpd="sng">
            <a:solidFill>
              <a:schemeClr val="tx1"/>
            </a:solidFill>
            <a:prstDash val="solid"/>
            <a:miter lim="800000"/>
            <a:headEnd type="none" w="sm" len="sm"/>
            <a:tailEnd type="triangle" w="med" len="med"/>
          </a:ln>
        </p:spPr>
      </p:cxnSp>
      <p:sp>
        <p:nvSpPr>
          <p:cNvPr id="46" name="Google Shape;260;p11">
            <a:extLst>
              <a:ext uri="{FF2B5EF4-FFF2-40B4-BE49-F238E27FC236}">
                <a16:creationId xmlns:a16="http://schemas.microsoft.com/office/drawing/2014/main" id="{BA1E02DF-0B1E-8833-533B-6B0BA475AEC8}"/>
              </a:ext>
            </a:extLst>
          </p:cNvPr>
          <p:cNvSpPr/>
          <p:nvPr/>
        </p:nvSpPr>
        <p:spPr>
          <a:xfrm>
            <a:off x="4499603" y="3797527"/>
            <a:ext cx="3326578" cy="2597172"/>
          </a:xfrm>
          <a:prstGeom prst="roundRect">
            <a:avLst>
              <a:gd name="adj" fmla="val 19184"/>
            </a:avLst>
          </a:prstGeom>
          <a:solidFill>
            <a:srgbClr val="A5A5A5"/>
          </a:solidFill>
          <a:ln>
            <a:noFill/>
          </a:ln>
        </p:spPr>
        <p:txBody>
          <a:bodyPr spcFirstLastPara="1" wrap="square" lIns="121900" tIns="121900" rIns="121900" bIns="121900" anchor="ctr" anchorCtr="0">
            <a:noAutofit/>
          </a:bodyPr>
          <a:lstStyle/>
          <a:p>
            <a:pPr lvl="0" algn="just"/>
            <a:r>
              <a:rPr lang="vi-VN" sz="2000" dirty="0">
                <a:latin typeface="UTM Avo" panose="02040603050506020204" pitchFamily="18" charset="0"/>
                <a:ea typeface="Nunito"/>
                <a:cs typeface="Nunito"/>
                <a:sym typeface="Nunito"/>
              </a:rPr>
              <a:t>Nam cần phải biết tiết kiệm hơn, chăm chỉ học tập để không phụ lòng mẹ.</a:t>
            </a:r>
          </a:p>
        </p:txBody>
      </p:sp>
      <p:cxnSp>
        <p:nvCxnSpPr>
          <p:cNvPr id="47" name="Google Shape;264;p11">
            <a:extLst>
              <a:ext uri="{FF2B5EF4-FFF2-40B4-BE49-F238E27FC236}">
                <a16:creationId xmlns:a16="http://schemas.microsoft.com/office/drawing/2014/main" id="{AE29E337-F2B4-B147-1F21-6BBFA17F07DC}"/>
              </a:ext>
            </a:extLst>
          </p:cNvPr>
          <p:cNvCxnSpPr>
            <a:cxnSpLocks/>
            <a:stCxn id="3" idx="2"/>
            <a:endCxn id="46" idx="0"/>
          </p:cNvCxnSpPr>
          <p:nvPr/>
        </p:nvCxnSpPr>
        <p:spPr>
          <a:xfrm>
            <a:off x="6162892" y="3505883"/>
            <a:ext cx="0" cy="291644"/>
          </a:xfrm>
          <a:prstGeom prst="straightConnector1">
            <a:avLst/>
          </a:prstGeom>
          <a:noFill/>
          <a:ln w="12700" cap="flat" cmpd="sng">
            <a:solidFill>
              <a:schemeClr val="tx1"/>
            </a:solidFill>
            <a:prstDash val="solid"/>
            <a:miter lim="800000"/>
            <a:headEnd type="none" w="sm" len="sm"/>
            <a:tailEnd type="triangle" w="med" len="med"/>
          </a:ln>
        </p:spPr>
      </p:cxnSp>
      <p:sp>
        <p:nvSpPr>
          <p:cNvPr id="51" name="Google Shape;260;p11">
            <a:extLst>
              <a:ext uri="{FF2B5EF4-FFF2-40B4-BE49-F238E27FC236}">
                <a16:creationId xmlns:a16="http://schemas.microsoft.com/office/drawing/2014/main" id="{B88CEBC2-D188-FC30-7639-9B0DC78A7C7E}"/>
              </a:ext>
            </a:extLst>
          </p:cNvPr>
          <p:cNvSpPr/>
          <p:nvPr/>
        </p:nvSpPr>
        <p:spPr>
          <a:xfrm>
            <a:off x="8380971" y="3797527"/>
            <a:ext cx="3326578" cy="2597172"/>
          </a:xfrm>
          <a:prstGeom prst="roundRect">
            <a:avLst>
              <a:gd name="adj" fmla="val 19184"/>
            </a:avLst>
          </a:prstGeom>
          <a:solidFill>
            <a:srgbClr val="ED7D31"/>
          </a:solidFill>
          <a:ln>
            <a:noFill/>
          </a:ln>
        </p:spPr>
        <p:txBody>
          <a:bodyPr spcFirstLastPara="1" wrap="square" lIns="121900" tIns="121900" rIns="121900" bIns="121900" anchor="ctr" anchorCtr="0">
            <a:noAutofit/>
          </a:bodyPr>
          <a:lstStyle/>
          <a:p>
            <a:pPr lvl="0" algn="just"/>
            <a:r>
              <a:rPr lang="vi-VN" sz="2000">
                <a:latin typeface="UTM Avo" panose="02040603050506020204" pitchFamily="18" charset="0"/>
                <a:ea typeface="Nunito"/>
                <a:cs typeface="Nunito"/>
                <a:sym typeface="Nunito"/>
              </a:rPr>
              <a:t>Theo em trái với tiết kiệm là lãng phí.</a:t>
            </a:r>
            <a:endParaRPr lang="vi-VN" sz="2000" dirty="0">
              <a:latin typeface="UTM Avo" panose="02040603050506020204" pitchFamily="18" charset="0"/>
              <a:ea typeface="Nunito"/>
              <a:cs typeface="Nunito"/>
              <a:sym typeface="Nunito"/>
            </a:endParaRPr>
          </a:p>
        </p:txBody>
      </p:sp>
      <p:cxnSp>
        <p:nvCxnSpPr>
          <p:cNvPr id="52" name="Google Shape;264;p11">
            <a:extLst>
              <a:ext uri="{FF2B5EF4-FFF2-40B4-BE49-F238E27FC236}">
                <a16:creationId xmlns:a16="http://schemas.microsoft.com/office/drawing/2014/main" id="{CDD04D9B-506F-2ACA-ADB1-5062DFB5142A}"/>
              </a:ext>
            </a:extLst>
          </p:cNvPr>
          <p:cNvCxnSpPr>
            <a:cxnSpLocks/>
            <a:stCxn id="2" idx="2"/>
            <a:endCxn id="51" idx="0"/>
          </p:cNvCxnSpPr>
          <p:nvPr/>
        </p:nvCxnSpPr>
        <p:spPr>
          <a:xfrm>
            <a:off x="10044260" y="3505883"/>
            <a:ext cx="0" cy="291644"/>
          </a:xfrm>
          <a:prstGeom prst="straightConnector1">
            <a:avLst/>
          </a:prstGeom>
          <a:noFill/>
          <a:ln w="12700" cap="flat" cmpd="sng">
            <a:solidFill>
              <a:schemeClr val="tx1"/>
            </a:solidFill>
            <a:prstDash val="solid"/>
            <a:miter lim="800000"/>
            <a:headEnd type="none" w="sm" len="sm"/>
            <a:tailEnd type="triangle" w="med" len="med"/>
          </a:ln>
        </p:spPr>
      </p:cxnSp>
    </p:spTree>
    <p:extLst>
      <p:ext uri="{BB962C8B-B14F-4D97-AF65-F5344CB8AC3E}">
        <p14:creationId xmlns:p14="http://schemas.microsoft.com/office/powerpoint/2010/main" val="3363878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500"/>
                                        <p:tgtEl>
                                          <p:spTgt spid="4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500"/>
                                        <p:tgtEl>
                                          <p:spTgt spid="4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fade">
                                      <p:cBhvr>
                                        <p:cTn id="23" dur="500"/>
                                        <p:tgtEl>
                                          <p:spTgt spid="5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6" grpId="0" animBg="1"/>
      <p:bldP spid="5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162;p6">
            <a:extLst>
              <a:ext uri="{FF2B5EF4-FFF2-40B4-BE49-F238E27FC236}">
                <a16:creationId xmlns:a16="http://schemas.microsoft.com/office/drawing/2014/main" id="{371F3B08-3B18-F8BD-BBB3-222BE99A4A14}"/>
              </a:ext>
            </a:extLst>
          </p:cNvPr>
          <p:cNvSpPr txBox="1">
            <a:spLocks/>
          </p:cNvSpPr>
          <p:nvPr/>
        </p:nvSpPr>
        <p:spPr>
          <a:xfrm>
            <a:off x="2325477" y="2260102"/>
            <a:ext cx="7541045" cy="16592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ctr" rtl="0">
              <a:lnSpc>
                <a:spcPct val="90000"/>
              </a:lnSpc>
              <a:spcBef>
                <a:spcPts val="800"/>
              </a:spcBef>
              <a:spcAft>
                <a:spcPts val="0"/>
              </a:spcAft>
              <a:buClr>
                <a:schemeClr val="dk1"/>
              </a:buClr>
              <a:buSzPts val="2400"/>
              <a:buFont typeface="Arial"/>
              <a:buChar char="▷"/>
              <a:defRPr sz="2800" b="0" i="1" u="none" strike="noStrike" cap="none">
                <a:solidFill>
                  <a:schemeClr val="dk1"/>
                </a:solidFill>
                <a:latin typeface="Calibri"/>
                <a:ea typeface="Calibri"/>
                <a:cs typeface="Calibri"/>
                <a:sym typeface="Calibri"/>
              </a:defRPr>
            </a:lvl1pPr>
            <a:lvl2pPr marL="914400" marR="0" lvl="1" indent="-381000" algn="ctr" rtl="0">
              <a:lnSpc>
                <a:spcPct val="90000"/>
              </a:lnSpc>
              <a:spcBef>
                <a:spcPts val="0"/>
              </a:spcBef>
              <a:spcAft>
                <a:spcPts val="0"/>
              </a:spcAft>
              <a:buClr>
                <a:schemeClr val="dk1"/>
              </a:buClr>
              <a:buSzPts val="2400"/>
              <a:buFont typeface="Arial"/>
              <a:buChar char="○"/>
              <a:defRPr sz="2400" b="0" i="1" u="none" strike="noStrike" cap="none">
                <a:solidFill>
                  <a:schemeClr val="dk1"/>
                </a:solidFill>
                <a:latin typeface="Calibri"/>
                <a:ea typeface="Calibri"/>
                <a:cs typeface="Calibri"/>
                <a:sym typeface="Calibri"/>
              </a:defRPr>
            </a:lvl2pPr>
            <a:lvl3pPr marL="1371600" marR="0" lvl="2" indent="-381000" algn="ctr" rtl="0">
              <a:lnSpc>
                <a:spcPct val="90000"/>
              </a:lnSpc>
              <a:spcBef>
                <a:spcPts val="0"/>
              </a:spcBef>
              <a:spcAft>
                <a:spcPts val="0"/>
              </a:spcAft>
              <a:buClr>
                <a:schemeClr val="dk1"/>
              </a:buClr>
              <a:buSzPts val="2400"/>
              <a:buFont typeface="Arial"/>
              <a:buChar char="■"/>
              <a:defRPr sz="2000" b="0" i="1" u="none" strike="noStrike" cap="none">
                <a:solidFill>
                  <a:schemeClr val="dk1"/>
                </a:solidFill>
                <a:latin typeface="Calibri"/>
                <a:ea typeface="Calibri"/>
                <a:cs typeface="Calibri"/>
                <a:sym typeface="Calibri"/>
              </a:defRPr>
            </a:lvl3pPr>
            <a:lvl4pPr marL="1828800" marR="0" lvl="3"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4pPr>
            <a:lvl5pPr marL="2286000" marR="0" lvl="4"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5pPr>
            <a:lvl6pPr marL="2743200" marR="0" lvl="5"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6pPr>
            <a:lvl7pPr marL="3200400" marR="0" lvl="6"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7pPr>
            <a:lvl8pPr marL="3657600" marR="0" lvl="7"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8pPr>
            <a:lvl9pPr marL="4114800" marR="0" lvl="8"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9pPr>
          </a:lstStyle>
          <a:p>
            <a:pPr marL="174625" lvl="0" indent="0" algn="just">
              <a:lnSpc>
                <a:spcPct val="125000"/>
              </a:lnSpc>
              <a:buClr>
                <a:srgbClr val="000000"/>
              </a:buClr>
              <a:buNone/>
            </a:pPr>
            <a:r>
              <a:rPr lang="vi-VN" sz="2400" i="0" dirty="0">
                <a:solidFill>
                  <a:schemeClr val="tx1"/>
                </a:solidFill>
                <a:latin typeface="UTM Avo" panose="02040603050506020204" pitchFamily="18" charset="0"/>
              </a:rPr>
              <a:t>Người tiết kiệm là người biết cân đối, chi tiêu có kế hoạch, có tính toán, xem xét đầy đủ các yếu tố để đạt được mục tiêu, nhiệm vụ đề ra.</a:t>
            </a:r>
          </a:p>
        </p:txBody>
      </p:sp>
      <p:grpSp>
        <p:nvGrpSpPr>
          <p:cNvPr id="10" name="Group 9">
            <a:extLst>
              <a:ext uri="{FF2B5EF4-FFF2-40B4-BE49-F238E27FC236}">
                <a16:creationId xmlns:a16="http://schemas.microsoft.com/office/drawing/2014/main" id="{4882A4DB-D3C0-4375-471C-B651EC0D3C6A}"/>
              </a:ext>
            </a:extLst>
          </p:cNvPr>
          <p:cNvGrpSpPr/>
          <p:nvPr/>
        </p:nvGrpSpPr>
        <p:grpSpPr>
          <a:xfrm>
            <a:off x="4584988" y="1724386"/>
            <a:ext cx="3022024" cy="707846"/>
            <a:chOff x="4524375" y="1603285"/>
            <a:chExt cx="3022024" cy="707846"/>
          </a:xfrm>
        </p:grpSpPr>
        <p:sp>
          <p:nvSpPr>
            <p:cNvPr id="11" name="Google Shape;163;p6">
              <a:extLst>
                <a:ext uri="{FF2B5EF4-FFF2-40B4-BE49-F238E27FC236}">
                  <a16:creationId xmlns:a16="http://schemas.microsoft.com/office/drawing/2014/main" id="{177BAB35-AA17-CEB3-295C-A65968C53C45}"/>
                </a:ext>
              </a:extLst>
            </p:cNvPr>
            <p:cNvSpPr txBox="1"/>
            <p:nvPr/>
          </p:nvSpPr>
          <p:spPr>
            <a:xfrm>
              <a:off x="4829175" y="1603285"/>
              <a:ext cx="2717224" cy="707846"/>
            </a:xfrm>
            <a:prstGeom prst="rect">
              <a:avLst/>
            </a:prstGeom>
            <a:noFill/>
            <a:ln>
              <a:noFill/>
            </a:ln>
          </p:spPr>
          <p:txBody>
            <a:bodyPr spcFirstLastPara="1" wrap="square" lIns="91425" tIns="45700" rIns="91425" bIns="45700" anchor="t" anchorCtr="0">
              <a:spAutoFit/>
            </a:bodyPr>
            <a:lstStyle/>
            <a:p>
              <a:pPr algn="ctr">
                <a:lnSpc>
                  <a:spcPct val="125000"/>
                </a:lnSpc>
              </a:pPr>
              <a:r>
                <a:rPr lang="en-US" sz="3200" b="1" dirty="0">
                  <a:solidFill>
                    <a:schemeClr val="tx1"/>
                  </a:solidFill>
                  <a:latin typeface="UTM Avo" panose="02040603050506020204" pitchFamily="18" charset="0"/>
                  <a:ea typeface="Calibri"/>
                  <a:cs typeface="Calibri"/>
                  <a:sym typeface="Calibri"/>
                </a:rPr>
                <a:t>KẾT LUẬN</a:t>
              </a:r>
            </a:p>
          </p:txBody>
        </p:sp>
        <p:pic>
          <p:nvPicPr>
            <p:cNvPr id="12" name="Picture 2" descr="Notes ">
              <a:extLst>
                <a:ext uri="{FF2B5EF4-FFF2-40B4-BE49-F238E27FC236}">
                  <a16:creationId xmlns:a16="http://schemas.microsoft.com/office/drawing/2014/main" id="{A7345F44-F289-CE1C-FC2F-2D92E7BD9A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4375" y="1652408"/>
              <a:ext cx="609600" cy="609600"/>
            </a:xfrm>
            <a:prstGeom prst="rect">
              <a:avLst/>
            </a:prstGeom>
            <a:noFill/>
            <a:extLst>
              <a:ext uri="{909E8E84-426E-40DD-AFC4-6F175D3DCCD1}">
                <a14:hiddenFill xmlns:a14="http://schemas.microsoft.com/office/drawing/2010/main">
                  <a:solidFill>
                    <a:srgbClr val="FFFFFF"/>
                  </a:solidFill>
                </a14:hiddenFill>
              </a:ext>
            </a:extLst>
          </p:spPr>
        </p:pic>
      </p:grpSp>
      <p:pic>
        <p:nvPicPr>
          <p:cNvPr id="3074" name="Picture 2" descr="Savings ">
            <a:extLst>
              <a:ext uri="{FF2B5EF4-FFF2-40B4-BE49-F238E27FC236}">
                <a16:creationId xmlns:a16="http://schemas.microsoft.com/office/drawing/2014/main" id="{FF2B8FFA-9ED0-D7F8-0584-A7BD2791BB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2414" y="3948876"/>
            <a:ext cx="2671916" cy="2671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02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fade">
                                      <p:cBhvr>
                                        <p:cTn id="13"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7CDE5D7-CC3A-11BC-C2A0-FE513346C399}"/>
              </a:ext>
            </a:extLst>
          </p:cNvPr>
          <p:cNvGrpSpPr/>
          <p:nvPr/>
        </p:nvGrpSpPr>
        <p:grpSpPr>
          <a:xfrm>
            <a:off x="10866032" y="746200"/>
            <a:ext cx="1216041" cy="1432566"/>
            <a:chOff x="930253" y="1555705"/>
            <a:chExt cx="1279160" cy="1432566"/>
          </a:xfrm>
        </p:grpSpPr>
        <p:pic>
          <p:nvPicPr>
            <p:cNvPr id="5" name="Picture 4">
              <a:hlinkClick r:id="rId3"/>
              <a:extLst>
                <a:ext uri="{FF2B5EF4-FFF2-40B4-BE49-F238E27FC236}">
                  <a16:creationId xmlns:a16="http://schemas.microsoft.com/office/drawing/2014/main" id="{9EA25BC5-0592-08B1-EF51-79AFC7F1249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6" name="TextBox 5">
              <a:extLst>
                <a:ext uri="{FF2B5EF4-FFF2-40B4-BE49-F238E27FC236}">
                  <a16:creationId xmlns:a16="http://schemas.microsoft.com/office/drawing/2014/main" id="{F2B7F6E5-F0DB-ADE6-FA4F-26A03F5F3D1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CEF8EE-2439-E6B5-F772-DCD6D1ABCFE1}"/>
              </a:ext>
            </a:extLst>
          </p:cNvPr>
          <p:cNvSpPr txBox="1"/>
          <p:nvPr/>
        </p:nvSpPr>
        <p:spPr>
          <a:xfrm>
            <a:off x="1140542" y="1667346"/>
            <a:ext cx="10525432" cy="1062419"/>
          </a:xfrm>
          <a:prstGeom prst="roundRect">
            <a:avLst/>
          </a:prstGeom>
          <a:solidFill>
            <a:schemeClr val="accent4">
              <a:lumMod val="20000"/>
              <a:lumOff val="80000"/>
            </a:schemeClr>
          </a:solidFill>
          <a:ln w="76200">
            <a:solidFill>
              <a:schemeClr val="accent4">
                <a:lumMod val="60000"/>
                <a:lumOff val="40000"/>
              </a:schemeClr>
            </a:solidFill>
          </a:ln>
        </p:spPr>
        <p:txBody>
          <a:bodyPr wrap="square">
            <a:spAutoFit/>
          </a:bodyPr>
          <a:lstStyle/>
          <a:p>
            <a:pPr>
              <a:lnSpc>
                <a:spcPct val="125000"/>
              </a:lnSpc>
            </a:pPr>
            <a:r>
              <a:rPr lang="vi-VN" sz="2400" b="1" kern="1200" dirty="0">
                <a:solidFill>
                  <a:schemeClr val="tx1"/>
                </a:solidFill>
                <a:latin typeface="UTM Avo" panose="02040603050506020204" pitchFamily="18" charset="0"/>
                <a:ea typeface="+mn-ea"/>
                <a:cs typeface="+mn-cs"/>
              </a:rPr>
              <a:t>Bài tập</a:t>
            </a:r>
            <a:r>
              <a:rPr lang="en-US" sz="2400" b="1" kern="1200" dirty="0">
                <a:solidFill>
                  <a:schemeClr val="tx1"/>
                </a:solidFill>
                <a:latin typeface="UTM Avo" panose="02040603050506020204" pitchFamily="18" charset="0"/>
                <a:ea typeface="+mn-ea"/>
                <a:cs typeface="+mn-cs"/>
              </a:rPr>
              <a:t> </a:t>
            </a:r>
            <a:r>
              <a:rPr lang="vi-VN" sz="2400" b="1" kern="1200" dirty="0">
                <a:solidFill>
                  <a:schemeClr val="tx1"/>
                </a:solidFill>
                <a:latin typeface="UTM Avo" panose="02040603050506020204" pitchFamily="18" charset="0"/>
                <a:ea typeface="+mn-ea"/>
                <a:cs typeface="+mn-cs"/>
              </a:rPr>
              <a:t>1: </a:t>
            </a:r>
            <a:r>
              <a:rPr lang="vi-VN" sz="2400" kern="1200" dirty="0">
                <a:solidFill>
                  <a:schemeClr val="tx1"/>
                </a:solidFill>
                <a:latin typeface="UTM Avo" panose="02040603050506020204" pitchFamily="18" charset="0"/>
                <a:ea typeface="+mn-ea"/>
                <a:cs typeface="+mn-cs"/>
              </a:rPr>
              <a:t>Những việc làm nào dưới đây là biểu hiện của tiết kiệm? Vì sao?</a:t>
            </a:r>
          </a:p>
        </p:txBody>
      </p:sp>
      <p:sp>
        <p:nvSpPr>
          <p:cNvPr id="3" name="Google Shape;300;p15">
            <a:extLst>
              <a:ext uri="{FF2B5EF4-FFF2-40B4-BE49-F238E27FC236}">
                <a16:creationId xmlns:a16="http://schemas.microsoft.com/office/drawing/2014/main" id="{45BD3904-2239-7D3F-A810-7E6EB436F869}"/>
              </a:ext>
            </a:extLst>
          </p:cNvPr>
          <p:cNvSpPr txBox="1"/>
          <p:nvPr/>
        </p:nvSpPr>
        <p:spPr>
          <a:xfrm>
            <a:off x="3020035" y="2877249"/>
            <a:ext cx="7820029" cy="2862282"/>
          </a:xfrm>
          <a:prstGeom prst="rect">
            <a:avLst/>
          </a:prstGeom>
          <a:noFill/>
          <a:ln>
            <a:noFill/>
          </a:ln>
        </p:spPr>
        <p:txBody>
          <a:bodyPr spcFirstLastPara="1" wrap="square" lIns="91425" tIns="45700" rIns="91425" bIns="45700" anchor="t" anchorCtr="0">
            <a:spAutoFit/>
          </a:bodyPr>
          <a:lstStyle/>
          <a:p>
            <a:pPr>
              <a:lnSpc>
                <a:spcPct val="150000"/>
              </a:lnSpc>
            </a:pPr>
            <a:r>
              <a:rPr lang="vi-VN" sz="2400" dirty="0">
                <a:latin typeface="UTM Avo" panose="02040603050506020204" pitchFamily="18" charset="0"/>
              </a:rPr>
              <a:t>A. Giữ gìn quần áo, đồ dùng, đồ chơi.</a:t>
            </a:r>
          </a:p>
          <a:p>
            <a:pPr>
              <a:lnSpc>
                <a:spcPct val="150000"/>
              </a:lnSpc>
            </a:pPr>
            <a:r>
              <a:rPr lang="vi-VN" sz="2400" dirty="0">
                <a:latin typeface="UTM Avo" panose="02040603050506020204" pitchFamily="18" charset="0"/>
              </a:rPr>
              <a:t>B. Vẽ, bôi bẩn ra sách vở, bàn ghế, tường lớp học.</a:t>
            </a:r>
          </a:p>
          <a:p>
            <a:pPr>
              <a:lnSpc>
                <a:spcPct val="150000"/>
              </a:lnSpc>
            </a:pPr>
            <a:r>
              <a:rPr lang="vi-VN" sz="2400" dirty="0">
                <a:latin typeface="UTM Avo" panose="02040603050506020204" pitchFamily="18" charset="0"/>
              </a:rPr>
              <a:t>C. Hoàn thành công việc đúng hạn.</a:t>
            </a:r>
          </a:p>
          <a:p>
            <a:pPr>
              <a:lnSpc>
                <a:spcPct val="150000"/>
              </a:lnSpc>
            </a:pPr>
            <a:r>
              <a:rPr lang="vi-VN" sz="2400" dirty="0">
                <a:latin typeface="UTM Avo" panose="02040603050506020204" pitchFamily="18" charset="0"/>
              </a:rPr>
              <a:t>D. Tắt các thiết bị điện khi không sử dụng.</a:t>
            </a:r>
          </a:p>
          <a:p>
            <a:pPr>
              <a:lnSpc>
                <a:spcPct val="150000"/>
              </a:lnSpc>
            </a:pPr>
            <a:r>
              <a:rPr lang="vi-VN" sz="2400" dirty="0">
                <a:latin typeface="UTM Avo" panose="02040603050506020204" pitchFamily="18" charset="0"/>
              </a:rPr>
              <a:t>E. Thường xuyên quên khoá vòi nước.</a:t>
            </a:r>
          </a:p>
        </p:txBody>
      </p:sp>
      <p:pic>
        <p:nvPicPr>
          <p:cNvPr id="4098" name="Picture 2" descr="Save money ">
            <a:extLst>
              <a:ext uri="{FF2B5EF4-FFF2-40B4-BE49-F238E27FC236}">
                <a16:creationId xmlns:a16="http://schemas.microsoft.com/office/drawing/2014/main" id="{0F4BC1BD-19D0-CB3D-0289-F3EA45BDE4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42" y="2877249"/>
            <a:ext cx="2954593" cy="2954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83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fade">
                                      <p:cBhvr>
                                        <p:cTn id="10" dur="500"/>
                                        <p:tgtEl>
                                          <p:spTgt spid="409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CEF8EE-2439-E6B5-F772-DCD6D1ABCFE1}"/>
              </a:ext>
            </a:extLst>
          </p:cNvPr>
          <p:cNvSpPr txBox="1"/>
          <p:nvPr/>
        </p:nvSpPr>
        <p:spPr>
          <a:xfrm>
            <a:off x="1140542" y="1667346"/>
            <a:ext cx="10525432" cy="1062419"/>
          </a:xfrm>
          <a:prstGeom prst="roundRect">
            <a:avLst/>
          </a:prstGeom>
          <a:solidFill>
            <a:schemeClr val="accent4">
              <a:lumMod val="20000"/>
              <a:lumOff val="80000"/>
            </a:schemeClr>
          </a:solidFill>
          <a:ln w="76200">
            <a:solidFill>
              <a:schemeClr val="accent4">
                <a:lumMod val="60000"/>
                <a:lumOff val="40000"/>
              </a:schemeClr>
            </a:solidFill>
          </a:ln>
        </p:spPr>
        <p:txBody>
          <a:bodyPr wrap="square">
            <a:spAutoFit/>
          </a:bodyPr>
          <a:lstStyle/>
          <a:p>
            <a:pPr>
              <a:lnSpc>
                <a:spcPct val="125000"/>
              </a:lnSpc>
            </a:pPr>
            <a:r>
              <a:rPr lang="vi-VN" sz="2400" b="1" kern="1200" dirty="0">
                <a:solidFill>
                  <a:schemeClr val="tx1"/>
                </a:solidFill>
                <a:latin typeface="UTM Avo" panose="02040603050506020204" pitchFamily="18" charset="0"/>
                <a:ea typeface="+mn-ea"/>
                <a:cs typeface="+mn-cs"/>
              </a:rPr>
              <a:t>Bài tập</a:t>
            </a:r>
            <a:r>
              <a:rPr lang="en-US" sz="2400" b="1" kern="1200" dirty="0">
                <a:solidFill>
                  <a:schemeClr val="tx1"/>
                </a:solidFill>
                <a:latin typeface="UTM Avo" panose="02040603050506020204" pitchFamily="18" charset="0"/>
                <a:ea typeface="+mn-ea"/>
                <a:cs typeface="+mn-cs"/>
              </a:rPr>
              <a:t> </a:t>
            </a:r>
            <a:r>
              <a:rPr lang="vi-VN" sz="2400" b="1" kern="1200" dirty="0">
                <a:solidFill>
                  <a:schemeClr val="tx1"/>
                </a:solidFill>
                <a:latin typeface="UTM Avo" panose="02040603050506020204" pitchFamily="18" charset="0"/>
                <a:ea typeface="+mn-ea"/>
                <a:cs typeface="+mn-cs"/>
              </a:rPr>
              <a:t>1: </a:t>
            </a:r>
            <a:r>
              <a:rPr lang="vi-VN" sz="2400" kern="1200" dirty="0">
                <a:solidFill>
                  <a:schemeClr val="tx1"/>
                </a:solidFill>
                <a:latin typeface="UTM Avo" panose="02040603050506020204" pitchFamily="18" charset="0"/>
                <a:ea typeface="+mn-ea"/>
                <a:cs typeface="+mn-cs"/>
              </a:rPr>
              <a:t>Những việc làm nào dưới đây là biểu hiện của tiết kiệm? Vì sao?</a:t>
            </a:r>
          </a:p>
        </p:txBody>
      </p:sp>
      <p:sp>
        <p:nvSpPr>
          <p:cNvPr id="3" name="Google Shape;300;p15">
            <a:extLst>
              <a:ext uri="{FF2B5EF4-FFF2-40B4-BE49-F238E27FC236}">
                <a16:creationId xmlns:a16="http://schemas.microsoft.com/office/drawing/2014/main" id="{45BD3904-2239-7D3F-A810-7E6EB436F869}"/>
              </a:ext>
            </a:extLst>
          </p:cNvPr>
          <p:cNvSpPr txBox="1"/>
          <p:nvPr/>
        </p:nvSpPr>
        <p:spPr>
          <a:xfrm>
            <a:off x="3020035" y="2877249"/>
            <a:ext cx="7820029" cy="2862282"/>
          </a:xfrm>
          <a:prstGeom prst="rect">
            <a:avLst/>
          </a:prstGeom>
          <a:noFill/>
          <a:ln>
            <a:noFill/>
          </a:ln>
        </p:spPr>
        <p:txBody>
          <a:bodyPr spcFirstLastPara="1" wrap="square" lIns="91425" tIns="45700" rIns="91425" bIns="45700" anchor="t" anchorCtr="0">
            <a:spAutoFit/>
          </a:bodyPr>
          <a:lstStyle/>
          <a:p>
            <a:pPr>
              <a:lnSpc>
                <a:spcPct val="150000"/>
              </a:lnSpc>
            </a:pPr>
            <a:r>
              <a:rPr lang="vi-VN" sz="2400" dirty="0">
                <a:solidFill>
                  <a:srgbClr val="C00000"/>
                </a:solidFill>
                <a:latin typeface="UTM Avo" panose="02040603050506020204" pitchFamily="18" charset="0"/>
              </a:rPr>
              <a:t>A. Giữ gìn quần áo, đồ dùng, đồ chơi.</a:t>
            </a:r>
          </a:p>
          <a:p>
            <a:pPr>
              <a:lnSpc>
                <a:spcPct val="150000"/>
              </a:lnSpc>
            </a:pPr>
            <a:r>
              <a:rPr lang="vi-VN" sz="2400" dirty="0">
                <a:latin typeface="UTM Avo" panose="02040603050506020204" pitchFamily="18" charset="0"/>
              </a:rPr>
              <a:t>B. Vẽ, bôi bẩn ra sách vở, bàn ghế, tường lớp học.</a:t>
            </a:r>
          </a:p>
          <a:p>
            <a:pPr>
              <a:lnSpc>
                <a:spcPct val="150000"/>
              </a:lnSpc>
            </a:pPr>
            <a:r>
              <a:rPr lang="vi-VN" sz="2400" dirty="0">
                <a:latin typeface="UTM Avo" panose="02040603050506020204" pitchFamily="18" charset="0"/>
              </a:rPr>
              <a:t>C. Hoàn thành công việc đúng hạn.</a:t>
            </a:r>
          </a:p>
          <a:p>
            <a:pPr>
              <a:lnSpc>
                <a:spcPct val="150000"/>
              </a:lnSpc>
            </a:pPr>
            <a:r>
              <a:rPr lang="vi-VN" sz="2400" dirty="0">
                <a:solidFill>
                  <a:srgbClr val="C00000"/>
                </a:solidFill>
                <a:latin typeface="UTM Avo" panose="02040603050506020204" pitchFamily="18" charset="0"/>
              </a:rPr>
              <a:t>D. Tắt các thiết bị điện khi không sử dụng.</a:t>
            </a:r>
          </a:p>
          <a:p>
            <a:pPr>
              <a:lnSpc>
                <a:spcPct val="150000"/>
              </a:lnSpc>
            </a:pPr>
            <a:r>
              <a:rPr lang="vi-VN" sz="2400" dirty="0">
                <a:latin typeface="UTM Avo" panose="02040603050506020204" pitchFamily="18" charset="0"/>
              </a:rPr>
              <a:t>E. Thường xuyên quên khoá vòi nước.</a:t>
            </a:r>
          </a:p>
        </p:txBody>
      </p:sp>
      <p:pic>
        <p:nvPicPr>
          <p:cNvPr id="4098" name="Picture 2" descr="Save money ">
            <a:extLst>
              <a:ext uri="{FF2B5EF4-FFF2-40B4-BE49-F238E27FC236}">
                <a16:creationId xmlns:a16="http://schemas.microsoft.com/office/drawing/2014/main" id="{0F4BC1BD-19D0-CB3D-0289-F3EA45BDE4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42" y="2877249"/>
            <a:ext cx="2954593" cy="2954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261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fade">
                                      <p:cBhvr>
                                        <p:cTn id="10" dur="500"/>
                                        <p:tgtEl>
                                          <p:spTgt spid="409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CEF8EE-2439-E6B5-F772-DCD6D1ABCFE1}"/>
              </a:ext>
            </a:extLst>
          </p:cNvPr>
          <p:cNvSpPr txBox="1"/>
          <p:nvPr/>
        </p:nvSpPr>
        <p:spPr>
          <a:xfrm>
            <a:off x="685801" y="1708573"/>
            <a:ext cx="10761406" cy="1062419"/>
          </a:xfrm>
          <a:prstGeom prst="roundRect">
            <a:avLst/>
          </a:prstGeom>
          <a:solidFill>
            <a:schemeClr val="accent4">
              <a:lumMod val="20000"/>
              <a:lumOff val="80000"/>
            </a:schemeClr>
          </a:solidFill>
          <a:ln w="76200">
            <a:solidFill>
              <a:schemeClr val="accent4">
                <a:lumMod val="60000"/>
                <a:lumOff val="40000"/>
              </a:schemeClr>
            </a:solidFill>
          </a:ln>
        </p:spPr>
        <p:txBody>
          <a:bodyPr wrap="square">
            <a:spAutoFit/>
          </a:bodyPr>
          <a:lstStyle/>
          <a:p>
            <a:pPr>
              <a:lnSpc>
                <a:spcPct val="125000"/>
              </a:lnSpc>
            </a:pPr>
            <a:r>
              <a:rPr lang="vi-VN" sz="2400" b="1" kern="1200" dirty="0">
                <a:solidFill>
                  <a:schemeClr val="tx1"/>
                </a:solidFill>
                <a:latin typeface="UTM Avo" panose="02040603050506020204" pitchFamily="18" charset="0"/>
                <a:ea typeface="+mn-ea"/>
                <a:cs typeface="+mn-cs"/>
              </a:rPr>
              <a:t>Bài tập</a:t>
            </a:r>
            <a:r>
              <a:rPr lang="en-US" sz="2400" b="1" kern="1200" dirty="0">
                <a:solidFill>
                  <a:schemeClr val="tx1"/>
                </a:solidFill>
                <a:latin typeface="UTM Avo" panose="02040603050506020204" pitchFamily="18" charset="0"/>
                <a:ea typeface="+mn-ea"/>
                <a:cs typeface="+mn-cs"/>
              </a:rPr>
              <a:t> 2</a:t>
            </a:r>
            <a:r>
              <a:rPr lang="vi-VN" sz="2400" b="1" kern="1200" dirty="0">
                <a:solidFill>
                  <a:schemeClr val="tx1"/>
                </a:solidFill>
                <a:latin typeface="UTM Avo" panose="02040603050506020204" pitchFamily="18" charset="0"/>
                <a:ea typeface="+mn-ea"/>
                <a:cs typeface="+mn-cs"/>
              </a:rPr>
              <a:t>: </a:t>
            </a:r>
            <a:r>
              <a:rPr lang="vi-VN" sz="2400" kern="1200" dirty="0">
                <a:solidFill>
                  <a:schemeClr val="tx1"/>
                </a:solidFill>
                <a:latin typeface="UTM Avo" panose="02040603050506020204" pitchFamily="18" charset="0"/>
                <a:ea typeface="+mn-ea"/>
                <a:cs typeface="+mn-cs"/>
              </a:rPr>
              <a:t>Em đồng tình hay không đồng tình với ý kiến nào dưới đây? Vì sao?</a:t>
            </a:r>
          </a:p>
        </p:txBody>
      </p:sp>
      <p:graphicFrame>
        <p:nvGraphicFramePr>
          <p:cNvPr id="2" name="Table 1">
            <a:extLst>
              <a:ext uri="{FF2B5EF4-FFF2-40B4-BE49-F238E27FC236}">
                <a16:creationId xmlns:a16="http://schemas.microsoft.com/office/drawing/2014/main" id="{E8B33E2E-06BC-7D9F-364A-4FE8949D8C48}"/>
              </a:ext>
            </a:extLst>
          </p:cNvPr>
          <p:cNvGraphicFramePr>
            <a:graphicFrameLocks noGrp="1"/>
          </p:cNvGraphicFramePr>
          <p:nvPr>
            <p:extLst>
              <p:ext uri="{D42A27DB-BD31-4B8C-83A1-F6EECF244321}">
                <p14:modId xmlns:p14="http://schemas.microsoft.com/office/powerpoint/2010/main" val="2857186071"/>
              </p:ext>
            </p:extLst>
          </p:nvPr>
        </p:nvGraphicFramePr>
        <p:xfrm>
          <a:off x="117985" y="2906741"/>
          <a:ext cx="12005186" cy="3875773"/>
        </p:xfrm>
        <a:graphic>
          <a:graphicData uri="http://schemas.openxmlformats.org/drawingml/2006/table">
            <a:tbl>
              <a:tblPr firstRow="1" bandRow="1">
                <a:noFill/>
              </a:tblPr>
              <a:tblGrid>
                <a:gridCol w="7064477">
                  <a:extLst>
                    <a:ext uri="{9D8B030D-6E8A-4147-A177-3AD203B41FA5}">
                      <a16:colId xmlns:a16="http://schemas.microsoft.com/office/drawing/2014/main" val="3785711374"/>
                    </a:ext>
                  </a:extLst>
                </a:gridCol>
                <a:gridCol w="2374490">
                  <a:extLst>
                    <a:ext uri="{9D8B030D-6E8A-4147-A177-3AD203B41FA5}">
                      <a16:colId xmlns:a16="http://schemas.microsoft.com/office/drawing/2014/main" val="32738083"/>
                    </a:ext>
                  </a:extLst>
                </a:gridCol>
                <a:gridCol w="2566219">
                  <a:extLst>
                    <a:ext uri="{9D8B030D-6E8A-4147-A177-3AD203B41FA5}">
                      <a16:colId xmlns:a16="http://schemas.microsoft.com/office/drawing/2014/main" val="2092033214"/>
                    </a:ext>
                  </a:extLst>
                </a:gridCol>
              </a:tblGrid>
              <a:tr h="787186">
                <a:tc>
                  <a:txBody>
                    <a:bodyPr/>
                    <a:lstStyle/>
                    <a:p>
                      <a:pPr marL="0" marR="0" lvl="0" indent="0" algn="ctr" rtl="0">
                        <a:lnSpc>
                          <a:spcPct val="88888"/>
                        </a:lnSpc>
                        <a:spcBef>
                          <a:spcPts val="0"/>
                        </a:spcBef>
                        <a:spcAft>
                          <a:spcPts val="0"/>
                        </a:spcAft>
                        <a:buClr>
                          <a:srgbClr val="000000"/>
                        </a:buClr>
                        <a:buSzPts val="400"/>
                        <a:buFont typeface="Calibri"/>
                        <a:buNone/>
                      </a:pPr>
                      <a:r>
                        <a:rPr lang="en-US" sz="2400" b="1" u="none" strike="noStrike" cap="none" dirty="0">
                          <a:solidFill>
                            <a:schemeClr val="dk1"/>
                          </a:solidFill>
                          <a:latin typeface="UTM Avo" panose="02040603050506020204" pitchFamily="18" charset="0"/>
                          <a:ea typeface="Times New Roman"/>
                          <a:cs typeface="Times New Roman"/>
                          <a:sym typeface="Times New Roman"/>
                        </a:rPr>
                        <a:t>Ý </a:t>
                      </a:r>
                      <a:r>
                        <a:rPr lang="en-US" sz="2400" b="1" u="none" strike="noStrike" cap="none" dirty="0" err="1">
                          <a:solidFill>
                            <a:schemeClr val="dk1"/>
                          </a:solidFill>
                          <a:latin typeface="UTM Avo" panose="02040603050506020204" pitchFamily="18" charset="0"/>
                          <a:ea typeface="Times New Roman"/>
                          <a:cs typeface="Times New Roman"/>
                          <a:sym typeface="Times New Roman"/>
                        </a:rPr>
                        <a:t>kiến</a:t>
                      </a:r>
                      <a:endParaRPr sz="2400" b="1" u="none" strike="noStrike" cap="none" dirty="0">
                        <a:solidFill>
                          <a:schemeClr val="dk1"/>
                        </a:solidFill>
                        <a:latin typeface="UTM Avo" panose="02040603050506020204" pitchFamily="18" charset="0"/>
                        <a:ea typeface="Times New Roman"/>
                        <a:cs typeface="Times New Roman"/>
                        <a:sym typeface="Times New Roman"/>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4">
                        <a:lumMod val="20000"/>
                        <a:lumOff val="80000"/>
                      </a:schemeClr>
                    </a:solidFill>
                  </a:tcPr>
                </a:tc>
                <a:tc>
                  <a:txBody>
                    <a:bodyPr/>
                    <a:lstStyle/>
                    <a:p>
                      <a:pPr marL="0" marR="0" lvl="0" indent="0" algn="ctr" rtl="0">
                        <a:spcBef>
                          <a:spcPts val="0"/>
                        </a:spcBef>
                        <a:spcAft>
                          <a:spcPts val="0"/>
                        </a:spcAft>
                        <a:buNone/>
                      </a:pPr>
                      <a:r>
                        <a:rPr lang="en-US" sz="2400" b="1" u="none" strike="noStrike" cap="none" dirty="0" err="1">
                          <a:solidFill>
                            <a:schemeClr val="dk1"/>
                          </a:solidFill>
                          <a:latin typeface="UTM Avo" panose="02040603050506020204" pitchFamily="18" charset="0"/>
                          <a:ea typeface="Times New Roman"/>
                          <a:cs typeface="Times New Roman"/>
                          <a:sym typeface="Times New Roman"/>
                        </a:rPr>
                        <a:t>Đồng</a:t>
                      </a:r>
                      <a:r>
                        <a:rPr lang="en-US" sz="2400" b="1" u="none" strike="noStrike" cap="none" dirty="0">
                          <a:solidFill>
                            <a:schemeClr val="dk1"/>
                          </a:solidFill>
                          <a:latin typeface="UTM Avo" panose="02040603050506020204" pitchFamily="18" charset="0"/>
                          <a:ea typeface="Times New Roman"/>
                          <a:cs typeface="Times New Roman"/>
                          <a:sym typeface="Times New Roman"/>
                        </a:rPr>
                        <a:t> ý</a:t>
                      </a:r>
                      <a:endParaRPr sz="2400" b="1" dirty="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4">
                        <a:lumMod val="20000"/>
                        <a:lumOff val="80000"/>
                      </a:schemeClr>
                    </a:solidFill>
                  </a:tcPr>
                </a:tc>
                <a:tc>
                  <a:txBody>
                    <a:bodyPr/>
                    <a:lstStyle/>
                    <a:p>
                      <a:pPr marL="0" marR="0" lvl="0" indent="0" algn="ctr" rtl="0">
                        <a:spcBef>
                          <a:spcPts val="0"/>
                        </a:spcBef>
                        <a:spcAft>
                          <a:spcPts val="0"/>
                        </a:spcAft>
                        <a:buNone/>
                      </a:pPr>
                      <a:r>
                        <a:rPr lang="en-US" sz="2400" b="1" u="none" strike="noStrike" cap="none" dirty="0" err="1">
                          <a:solidFill>
                            <a:schemeClr val="dk1"/>
                          </a:solidFill>
                          <a:latin typeface="UTM Avo" panose="02040603050506020204" pitchFamily="18" charset="0"/>
                          <a:ea typeface="Times New Roman"/>
                          <a:cs typeface="Times New Roman"/>
                          <a:sym typeface="Times New Roman"/>
                        </a:rPr>
                        <a:t>Không</a:t>
                      </a:r>
                      <a:r>
                        <a:rPr lang="en-US" sz="2400" b="1" u="none" strike="noStrike" cap="none" dirty="0">
                          <a:solidFill>
                            <a:schemeClr val="dk1"/>
                          </a:solidFill>
                          <a:latin typeface="UTM Avo" panose="02040603050506020204" pitchFamily="18" charset="0"/>
                          <a:ea typeface="Times New Roman"/>
                          <a:cs typeface="Times New Roman"/>
                          <a:sym typeface="Times New Roman"/>
                        </a:rPr>
                        <a:t> </a:t>
                      </a:r>
                      <a:r>
                        <a:rPr lang="en-US" sz="2400" b="1" u="none" strike="noStrike" cap="none" dirty="0" err="1">
                          <a:solidFill>
                            <a:schemeClr val="dk1"/>
                          </a:solidFill>
                          <a:latin typeface="UTM Avo" panose="02040603050506020204" pitchFamily="18" charset="0"/>
                          <a:ea typeface="Times New Roman"/>
                          <a:cs typeface="Times New Roman"/>
                          <a:sym typeface="Times New Roman"/>
                        </a:rPr>
                        <a:t>đồng</a:t>
                      </a:r>
                      <a:r>
                        <a:rPr lang="en-US" sz="2400" b="1" u="none" strike="noStrike" cap="none" dirty="0">
                          <a:solidFill>
                            <a:schemeClr val="dk1"/>
                          </a:solidFill>
                          <a:latin typeface="UTM Avo" panose="02040603050506020204" pitchFamily="18" charset="0"/>
                          <a:ea typeface="Times New Roman"/>
                          <a:cs typeface="Times New Roman"/>
                          <a:sym typeface="Times New Roman"/>
                        </a:rPr>
                        <a:t> ý</a:t>
                      </a:r>
                      <a:endParaRPr sz="2400" b="1" dirty="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4">
                        <a:lumMod val="20000"/>
                        <a:lumOff val="80000"/>
                      </a:schemeClr>
                    </a:solidFill>
                  </a:tcPr>
                </a:tc>
                <a:extLst>
                  <a:ext uri="{0D108BD9-81ED-4DB2-BD59-A6C34878D82A}">
                    <a16:rowId xmlns:a16="http://schemas.microsoft.com/office/drawing/2014/main" val="2603260273"/>
                  </a:ext>
                </a:extLst>
              </a:tr>
              <a:tr h="769881">
                <a:tc>
                  <a:txBody>
                    <a:bodyPr/>
                    <a:lstStyle/>
                    <a:p>
                      <a:pPr marL="0" marR="0" lvl="0" indent="0" algn="l" rtl="0">
                        <a:lnSpc>
                          <a:spcPct val="88888"/>
                        </a:lnSpc>
                        <a:spcBef>
                          <a:spcPts val="0"/>
                        </a:spcBef>
                        <a:spcAft>
                          <a:spcPts val="0"/>
                        </a:spcAft>
                        <a:buClr>
                          <a:srgbClr val="000000"/>
                        </a:buClr>
                        <a:buSzPts val="400"/>
                        <a:buFont typeface="Calibri"/>
                        <a:buNone/>
                      </a:pPr>
                      <a:r>
                        <a:rPr lang="en-US" sz="2400" u="none" strike="noStrike" cap="none" dirty="0">
                          <a:solidFill>
                            <a:srgbClr val="000000"/>
                          </a:solidFill>
                          <a:latin typeface="UTM Avo" panose="02040603050506020204" pitchFamily="18" charset="0"/>
                          <a:ea typeface="Times New Roman"/>
                          <a:cs typeface="Times New Roman"/>
                          <a:sym typeface="Times New Roman"/>
                        </a:rPr>
                        <a:t>A. </a:t>
                      </a:r>
                      <a:r>
                        <a:rPr lang="en-US" sz="2400" u="none" strike="noStrike" cap="none" dirty="0" err="1">
                          <a:solidFill>
                            <a:srgbClr val="000000"/>
                          </a:solidFill>
                          <a:latin typeface="UTM Avo" panose="02040603050506020204" pitchFamily="18" charset="0"/>
                          <a:ea typeface="Times New Roman"/>
                          <a:cs typeface="Times New Roman"/>
                          <a:sym typeface="Times New Roman"/>
                        </a:rPr>
                        <a:t>Tiết</a:t>
                      </a:r>
                      <a:r>
                        <a:rPr lang="en-US" sz="2400" u="none" strike="noStrike" cap="none" dirty="0">
                          <a:solidFill>
                            <a:srgbClr val="000000"/>
                          </a:solidFill>
                          <a:latin typeface="UTM Avo" panose="02040603050506020204" pitchFamily="18" charset="0"/>
                          <a:ea typeface="Times New Roman"/>
                          <a:cs typeface="Times New Roman"/>
                          <a:sym typeface="Times New Roman"/>
                        </a:rPr>
                        <a:t> </a:t>
                      </a:r>
                      <a:r>
                        <a:rPr lang="en-US" sz="2400" u="none" strike="noStrike" cap="none" dirty="0" err="1">
                          <a:solidFill>
                            <a:srgbClr val="000000"/>
                          </a:solidFill>
                          <a:latin typeface="UTM Avo" panose="02040603050506020204" pitchFamily="18" charset="0"/>
                          <a:ea typeface="Times New Roman"/>
                          <a:cs typeface="Times New Roman"/>
                          <a:sym typeface="Times New Roman"/>
                        </a:rPr>
                        <a:t>kiệm</a:t>
                      </a:r>
                      <a:r>
                        <a:rPr lang="en-US" sz="2400" u="none" strike="noStrike" cap="none" dirty="0">
                          <a:solidFill>
                            <a:srgbClr val="000000"/>
                          </a:solidFill>
                          <a:latin typeface="UTM Avo" panose="02040603050506020204" pitchFamily="18" charset="0"/>
                          <a:ea typeface="Times New Roman"/>
                          <a:cs typeface="Times New Roman"/>
                          <a:sym typeface="Times New Roman"/>
                        </a:rPr>
                        <a:t> </a:t>
                      </a:r>
                      <a:r>
                        <a:rPr lang="en-US" sz="2400" u="none" strike="noStrike" cap="none" dirty="0" err="1">
                          <a:solidFill>
                            <a:srgbClr val="000000"/>
                          </a:solidFill>
                          <a:latin typeface="UTM Avo" panose="02040603050506020204" pitchFamily="18" charset="0"/>
                          <a:ea typeface="Times New Roman"/>
                          <a:cs typeface="Times New Roman"/>
                          <a:sym typeface="Times New Roman"/>
                        </a:rPr>
                        <a:t>tiền</a:t>
                      </a:r>
                      <a:r>
                        <a:rPr lang="en-US" sz="2400" u="none" strike="noStrike" cap="none" dirty="0">
                          <a:solidFill>
                            <a:srgbClr val="000000"/>
                          </a:solidFill>
                          <a:latin typeface="UTM Avo" panose="02040603050506020204" pitchFamily="18" charset="0"/>
                          <a:ea typeface="Times New Roman"/>
                          <a:cs typeface="Times New Roman"/>
                          <a:sym typeface="Times New Roman"/>
                        </a:rPr>
                        <a:t> </a:t>
                      </a:r>
                      <a:r>
                        <a:rPr lang="en-US" sz="2400" u="none" strike="noStrike" cap="none" dirty="0" err="1">
                          <a:solidFill>
                            <a:srgbClr val="000000"/>
                          </a:solidFill>
                          <a:latin typeface="UTM Avo" panose="02040603050506020204" pitchFamily="18" charset="0"/>
                          <a:ea typeface="Times New Roman"/>
                          <a:cs typeface="Times New Roman"/>
                          <a:sym typeface="Times New Roman"/>
                        </a:rPr>
                        <a:t>của</a:t>
                      </a:r>
                      <a:r>
                        <a:rPr lang="en-US" sz="2400" u="none" strike="noStrike" cap="none" dirty="0">
                          <a:solidFill>
                            <a:srgbClr val="000000"/>
                          </a:solidFill>
                          <a:latin typeface="UTM Avo" panose="02040603050506020204" pitchFamily="18" charset="0"/>
                          <a:ea typeface="Times New Roman"/>
                          <a:cs typeface="Times New Roman"/>
                          <a:sym typeface="Times New Roman"/>
                        </a:rPr>
                        <a:t> </a:t>
                      </a:r>
                      <a:r>
                        <a:rPr lang="en-US" sz="2400" u="none" strike="noStrike" cap="none" dirty="0" err="1">
                          <a:solidFill>
                            <a:srgbClr val="000000"/>
                          </a:solidFill>
                          <a:latin typeface="UTM Avo" panose="02040603050506020204" pitchFamily="18" charset="0"/>
                          <a:ea typeface="Times New Roman"/>
                          <a:cs typeface="Times New Roman"/>
                          <a:sym typeface="Times New Roman"/>
                        </a:rPr>
                        <a:t>là</a:t>
                      </a:r>
                      <a:r>
                        <a:rPr lang="en-US" sz="2400" u="none" strike="noStrike" cap="none" dirty="0">
                          <a:solidFill>
                            <a:srgbClr val="000000"/>
                          </a:solidFill>
                          <a:latin typeface="UTM Avo" panose="02040603050506020204" pitchFamily="18" charset="0"/>
                          <a:ea typeface="Times New Roman"/>
                          <a:cs typeface="Times New Roman"/>
                          <a:sym typeface="Times New Roman"/>
                        </a:rPr>
                        <a:t> </a:t>
                      </a:r>
                      <a:r>
                        <a:rPr lang="en-US" sz="2400" u="none" strike="noStrike" cap="none" dirty="0" err="1">
                          <a:solidFill>
                            <a:srgbClr val="000000"/>
                          </a:solidFill>
                          <a:latin typeface="UTM Avo" panose="02040603050506020204" pitchFamily="18" charset="0"/>
                          <a:ea typeface="Times New Roman"/>
                          <a:cs typeface="Times New Roman"/>
                          <a:sym typeface="Times New Roman"/>
                        </a:rPr>
                        <a:t>keo</a:t>
                      </a:r>
                      <a:r>
                        <a:rPr lang="en-US" sz="2400" u="none" strike="noStrike" cap="none" dirty="0">
                          <a:solidFill>
                            <a:srgbClr val="000000"/>
                          </a:solidFill>
                          <a:latin typeface="UTM Avo" panose="02040603050506020204" pitchFamily="18" charset="0"/>
                          <a:ea typeface="Times New Roman"/>
                          <a:cs typeface="Times New Roman"/>
                          <a:sym typeface="Times New Roman"/>
                        </a:rPr>
                        <a:t> </a:t>
                      </a:r>
                      <a:r>
                        <a:rPr lang="en-US" sz="2400" u="none" strike="noStrike" cap="none" dirty="0" err="1">
                          <a:solidFill>
                            <a:srgbClr val="000000"/>
                          </a:solidFill>
                          <a:latin typeface="UTM Avo" panose="02040603050506020204" pitchFamily="18" charset="0"/>
                          <a:ea typeface="Times New Roman"/>
                          <a:cs typeface="Times New Roman"/>
                          <a:sym typeface="Times New Roman"/>
                        </a:rPr>
                        <a:t>kiệt</a:t>
                      </a:r>
                      <a:r>
                        <a:rPr lang="en-US" sz="2400" u="none" strike="noStrike" cap="none" dirty="0">
                          <a:solidFill>
                            <a:srgbClr val="000000"/>
                          </a:solidFill>
                          <a:latin typeface="UTM Avo" panose="02040603050506020204" pitchFamily="18" charset="0"/>
                          <a:ea typeface="Times New Roman"/>
                          <a:cs typeface="Times New Roman"/>
                          <a:sym typeface="Times New Roman"/>
                        </a:rPr>
                        <a:t>, </a:t>
                      </a:r>
                      <a:r>
                        <a:rPr lang="en-US" sz="2400" u="none" strike="noStrike" cap="none" dirty="0" err="1">
                          <a:solidFill>
                            <a:srgbClr val="000000"/>
                          </a:solidFill>
                          <a:latin typeface="UTM Avo" panose="02040603050506020204" pitchFamily="18" charset="0"/>
                          <a:ea typeface="Times New Roman"/>
                          <a:cs typeface="Times New Roman"/>
                          <a:sym typeface="Times New Roman"/>
                        </a:rPr>
                        <a:t>bủn</a:t>
                      </a:r>
                      <a:r>
                        <a:rPr lang="en-US" sz="2400" u="none" strike="noStrike" cap="none" dirty="0">
                          <a:solidFill>
                            <a:srgbClr val="000000"/>
                          </a:solidFill>
                          <a:latin typeface="UTM Avo" panose="02040603050506020204" pitchFamily="18" charset="0"/>
                          <a:ea typeface="Times New Roman"/>
                          <a:cs typeface="Times New Roman"/>
                          <a:sym typeface="Times New Roman"/>
                        </a:rPr>
                        <a:t> </a:t>
                      </a:r>
                      <a:r>
                        <a:rPr lang="en-US" sz="2400" u="none" strike="noStrike" cap="none" dirty="0" err="1">
                          <a:solidFill>
                            <a:srgbClr val="000000"/>
                          </a:solidFill>
                          <a:latin typeface="UTM Avo" panose="02040603050506020204" pitchFamily="18" charset="0"/>
                          <a:ea typeface="Times New Roman"/>
                          <a:cs typeface="Times New Roman"/>
                          <a:sym typeface="Times New Roman"/>
                        </a:rPr>
                        <a:t>xỉn</a:t>
                      </a:r>
                      <a:r>
                        <a:rPr lang="en-US" sz="2400" u="none" strike="noStrike" cap="none" dirty="0">
                          <a:solidFill>
                            <a:srgbClr val="000000"/>
                          </a:solidFill>
                          <a:latin typeface="UTM Avo" panose="02040603050506020204" pitchFamily="18" charset="0"/>
                          <a:ea typeface="Times New Roman"/>
                          <a:cs typeface="Times New Roman"/>
                          <a:sym typeface="Times New Roman"/>
                        </a:rPr>
                        <a:t>.</a:t>
                      </a:r>
                      <a:endParaRPr sz="2400" u="none" strike="noStrike" cap="none" dirty="0">
                        <a:latin typeface="UTM Avo" panose="02040603050506020204" pitchFamily="18" charset="0"/>
                        <a:ea typeface="Times New Roman"/>
                        <a:cs typeface="Times New Roman"/>
                        <a:sym typeface="Times New Roman"/>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endParaRPr sz="240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endParaRPr sz="2400" dirty="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759923604"/>
                  </a:ext>
                </a:extLst>
              </a:tr>
              <a:tr h="769881">
                <a:tc>
                  <a:txBody>
                    <a:bodyPr/>
                    <a:lstStyle/>
                    <a:p>
                      <a:pPr marL="0" marR="0" lvl="0" indent="0" algn="l" rtl="0">
                        <a:lnSpc>
                          <a:spcPct val="88888"/>
                        </a:lnSpc>
                        <a:spcBef>
                          <a:spcPts val="0"/>
                        </a:spcBef>
                        <a:spcAft>
                          <a:spcPts val="0"/>
                        </a:spcAft>
                        <a:buClr>
                          <a:schemeClr val="dk1"/>
                        </a:buClr>
                        <a:buSzPts val="2700"/>
                        <a:buFont typeface="Times New Roman"/>
                        <a:buNone/>
                      </a:pPr>
                      <a:r>
                        <a:rPr lang="en-US" sz="2400" u="none" strike="noStrike" dirty="0">
                          <a:solidFill>
                            <a:schemeClr val="dk1"/>
                          </a:solidFill>
                          <a:latin typeface="UTM Avo" panose="02040603050506020204" pitchFamily="18" charset="0"/>
                          <a:ea typeface="Times New Roman"/>
                          <a:cs typeface="Times New Roman"/>
                          <a:sym typeface="Times New Roman"/>
                        </a:rPr>
                        <a:t>B. </a:t>
                      </a:r>
                      <a:r>
                        <a:rPr lang="en-US" sz="2400" u="none" strike="noStrike" dirty="0" err="1">
                          <a:solidFill>
                            <a:schemeClr val="dk1"/>
                          </a:solidFill>
                          <a:latin typeface="UTM Avo" panose="02040603050506020204" pitchFamily="18" charset="0"/>
                          <a:ea typeface="Times New Roman"/>
                          <a:cs typeface="Times New Roman"/>
                          <a:sym typeface="Times New Roman"/>
                        </a:rPr>
                        <a:t>Tiết</a:t>
                      </a:r>
                      <a:r>
                        <a:rPr lang="en-US" sz="2400" u="none" strike="noStrike" dirty="0">
                          <a:solidFill>
                            <a:schemeClr val="dk1"/>
                          </a:solidFill>
                          <a:latin typeface="UTM Avo" panose="02040603050506020204" pitchFamily="18" charset="0"/>
                          <a:ea typeface="Times New Roman"/>
                          <a:cs typeface="Times New Roman"/>
                          <a:sym typeface="Times New Roman"/>
                        </a:rPr>
                        <a:t> </a:t>
                      </a:r>
                      <a:r>
                        <a:rPr lang="en-US" sz="2400" u="none" strike="noStrike" dirty="0" err="1">
                          <a:solidFill>
                            <a:schemeClr val="dk1"/>
                          </a:solidFill>
                          <a:latin typeface="UTM Avo" panose="02040603050506020204" pitchFamily="18" charset="0"/>
                          <a:ea typeface="Times New Roman"/>
                          <a:cs typeface="Times New Roman"/>
                          <a:sym typeface="Times New Roman"/>
                        </a:rPr>
                        <a:t>kiệm</a:t>
                      </a:r>
                      <a:r>
                        <a:rPr lang="en-US" sz="2400" u="none" strike="noStrike" dirty="0">
                          <a:solidFill>
                            <a:schemeClr val="dk1"/>
                          </a:solidFill>
                          <a:latin typeface="UTM Avo" panose="02040603050506020204" pitchFamily="18" charset="0"/>
                          <a:ea typeface="Times New Roman"/>
                          <a:cs typeface="Times New Roman"/>
                          <a:sym typeface="Times New Roman"/>
                        </a:rPr>
                        <a:t> </a:t>
                      </a:r>
                      <a:r>
                        <a:rPr lang="en-US" sz="2400" u="none" strike="noStrike" dirty="0" err="1">
                          <a:solidFill>
                            <a:schemeClr val="dk1"/>
                          </a:solidFill>
                          <a:latin typeface="UTM Avo" panose="02040603050506020204" pitchFamily="18" charset="0"/>
                          <a:ea typeface="Times New Roman"/>
                          <a:cs typeface="Times New Roman"/>
                          <a:sym typeface="Times New Roman"/>
                        </a:rPr>
                        <a:t>tiền</a:t>
                      </a:r>
                      <a:r>
                        <a:rPr lang="en-US" sz="2400" u="none" strike="noStrike" dirty="0">
                          <a:solidFill>
                            <a:schemeClr val="dk1"/>
                          </a:solidFill>
                          <a:latin typeface="UTM Avo" panose="02040603050506020204" pitchFamily="18" charset="0"/>
                          <a:ea typeface="Times New Roman"/>
                          <a:cs typeface="Times New Roman"/>
                          <a:sym typeface="Times New Roman"/>
                        </a:rPr>
                        <a:t> </a:t>
                      </a:r>
                      <a:r>
                        <a:rPr lang="en-US" sz="2400" u="none" strike="noStrike" dirty="0" err="1">
                          <a:solidFill>
                            <a:schemeClr val="dk1"/>
                          </a:solidFill>
                          <a:latin typeface="UTM Avo" panose="02040603050506020204" pitchFamily="18" charset="0"/>
                          <a:ea typeface="Times New Roman"/>
                          <a:cs typeface="Times New Roman"/>
                          <a:sym typeface="Times New Roman"/>
                        </a:rPr>
                        <a:t>của</a:t>
                      </a:r>
                      <a:r>
                        <a:rPr lang="en-US" sz="2400" u="none" strike="noStrike" dirty="0">
                          <a:solidFill>
                            <a:schemeClr val="dk1"/>
                          </a:solidFill>
                          <a:latin typeface="UTM Avo" panose="02040603050506020204" pitchFamily="18" charset="0"/>
                          <a:ea typeface="Times New Roman"/>
                          <a:cs typeface="Times New Roman"/>
                          <a:sym typeface="Times New Roman"/>
                        </a:rPr>
                        <a:t> </a:t>
                      </a:r>
                      <a:r>
                        <a:rPr lang="en-US" sz="2400" u="none" strike="noStrike" dirty="0" err="1">
                          <a:solidFill>
                            <a:schemeClr val="dk1"/>
                          </a:solidFill>
                          <a:latin typeface="UTM Avo" panose="02040603050506020204" pitchFamily="18" charset="0"/>
                          <a:ea typeface="Times New Roman"/>
                          <a:cs typeface="Times New Roman"/>
                          <a:sym typeface="Times New Roman"/>
                        </a:rPr>
                        <a:t>là</a:t>
                      </a:r>
                      <a:r>
                        <a:rPr lang="en-US" sz="2400" u="none" strike="noStrike" dirty="0">
                          <a:solidFill>
                            <a:schemeClr val="dk1"/>
                          </a:solidFill>
                          <a:latin typeface="UTM Avo" panose="02040603050506020204" pitchFamily="18" charset="0"/>
                          <a:ea typeface="Times New Roman"/>
                          <a:cs typeface="Times New Roman"/>
                          <a:sym typeface="Times New Roman"/>
                        </a:rPr>
                        <a:t> chi </a:t>
                      </a:r>
                      <a:r>
                        <a:rPr lang="en-US" sz="2400" u="none" strike="noStrike" dirty="0" err="1">
                          <a:solidFill>
                            <a:schemeClr val="dk1"/>
                          </a:solidFill>
                          <a:latin typeface="UTM Avo" panose="02040603050506020204" pitchFamily="18" charset="0"/>
                          <a:ea typeface="Times New Roman"/>
                          <a:cs typeface="Times New Roman"/>
                          <a:sym typeface="Times New Roman"/>
                        </a:rPr>
                        <a:t>tiêu</a:t>
                      </a:r>
                      <a:r>
                        <a:rPr lang="en-US" sz="2400" u="none" strike="noStrike" dirty="0">
                          <a:solidFill>
                            <a:schemeClr val="dk1"/>
                          </a:solidFill>
                          <a:latin typeface="UTM Avo" panose="02040603050506020204" pitchFamily="18" charset="0"/>
                          <a:ea typeface="Times New Roman"/>
                          <a:cs typeface="Times New Roman"/>
                          <a:sym typeface="Times New Roman"/>
                        </a:rPr>
                        <a:t> </a:t>
                      </a:r>
                      <a:r>
                        <a:rPr lang="en-US" sz="2400" u="none" strike="noStrike" dirty="0" err="1">
                          <a:solidFill>
                            <a:schemeClr val="dk1"/>
                          </a:solidFill>
                          <a:latin typeface="UTM Avo" panose="02040603050506020204" pitchFamily="18" charset="0"/>
                          <a:ea typeface="Times New Roman"/>
                          <a:cs typeface="Times New Roman"/>
                          <a:sym typeface="Times New Roman"/>
                        </a:rPr>
                        <a:t>hợp</a:t>
                      </a:r>
                      <a:r>
                        <a:rPr lang="en-US" sz="2400" u="none" strike="noStrike" dirty="0">
                          <a:solidFill>
                            <a:schemeClr val="dk1"/>
                          </a:solidFill>
                          <a:latin typeface="UTM Avo" panose="02040603050506020204" pitchFamily="18" charset="0"/>
                          <a:ea typeface="Times New Roman"/>
                          <a:cs typeface="Times New Roman"/>
                          <a:sym typeface="Times New Roman"/>
                        </a:rPr>
                        <a:t> </a:t>
                      </a:r>
                      <a:r>
                        <a:rPr lang="en-US" sz="2400" u="none" strike="noStrike" dirty="0" err="1">
                          <a:solidFill>
                            <a:schemeClr val="dk1"/>
                          </a:solidFill>
                          <a:latin typeface="UTM Avo" panose="02040603050506020204" pitchFamily="18" charset="0"/>
                          <a:ea typeface="Times New Roman"/>
                          <a:cs typeface="Times New Roman"/>
                          <a:sym typeface="Times New Roman"/>
                        </a:rPr>
                        <a:t>lí</a:t>
                      </a:r>
                      <a:r>
                        <a:rPr lang="en-US" sz="2400" u="none" strike="noStrike" dirty="0">
                          <a:solidFill>
                            <a:schemeClr val="dk1"/>
                          </a:solidFill>
                          <a:latin typeface="UTM Avo" panose="02040603050506020204" pitchFamily="18" charset="0"/>
                          <a:ea typeface="Times New Roman"/>
                          <a:cs typeface="Times New Roman"/>
                          <a:sym typeface="Times New Roman"/>
                        </a:rPr>
                        <a:t>, </a:t>
                      </a:r>
                      <a:r>
                        <a:rPr lang="en-US" sz="2400" u="none" strike="noStrike" dirty="0" err="1">
                          <a:solidFill>
                            <a:schemeClr val="dk1"/>
                          </a:solidFill>
                          <a:latin typeface="UTM Avo" panose="02040603050506020204" pitchFamily="18" charset="0"/>
                          <a:ea typeface="Times New Roman"/>
                          <a:cs typeface="Times New Roman"/>
                          <a:sym typeface="Times New Roman"/>
                        </a:rPr>
                        <a:t>không</a:t>
                      </a:r>
                      <a:r>
                        <a:rPr lang="en-US" sz="2400" u="none" strike="noStrike" dirty="0">
                          <a:solidFill>
                            <a:schemeClr val="dk1"/>
                          </a:solidFill>
                          <a:latin typeface="UTM Avo" panose="02040603050506020204" pitchFamily="18" charset="0"/>
                          <a:ea typeface="Times New Roman"/>
                          <a:cs typeface="Times New Roman"/>
                          <a:sym typeface="Times New Roman"/>
                        </a:rPr>
                        <a:t> </a:t>
                      </a:r>
                      <a:r>
                        <a:rPr lang="en-US" sz="2400" u="none" strike="noStrike" dirty="0" err="1">
                          <a:solidFill>
                            <a:schemeClr val="dk1"/>
                          </a:solidFill>
                          <a:latin typeface="UTM Avo" panose="02040603050506020204" pitchFamily="18" charset="0"/>
                          <a:ea typeface="Times New Roman"/>
                          <a:cs typeface="Times New Roman"/>
                          <a:sym typeface="Times New Roman"/>
                        </a:rPr>
                        <a:t>hoang</a:t>
                      </a:r>
                      <a:r>
                        <a:rPr lang="en-US" sz="2400" u="none" strike="noStrike" dirty="0">
                          <a:solidFill>
                            <a:schemeClr val="dk1"/>
                          </a:solidFill>
                          <a:latin typeface="UTM Avo" panose="02040603050506020204" pitchFamily="18" charset="0"/>
                          <a:ea typeface="Times New Roman"/>
                          <a:cs typeface="Times New Roman"/>
                          <a:sym typeface="Times New Roman"/>
                        </a:rPr>
                        <a:t> </a:t>
                      </a:r>
                      <a:r>
                        <a:rPr lang="en-US" sz="2400" u="none" strike="noStrike" dirty="0" err="1">
                          <a:solidFill>
                            <a:schemeClr val="dk1"/>
                          </a:solidFill>
                          <a:latin typeface="UTM Avo" panose="02040603050506020204" pitchFamily="18" charset="0"/>
                          <a:ea typeface="Times New Roman"/>
                          <a:cs typeface="Times New Roman"/>
                          <a:sym typeface="Times New Roman"/>
                        </a:rPr>
                        <a:t>phí</a:t>
                      </a:r>
                      <a:r>
                        <a:rPr lang="en-US" sz="2400" u="none" strike="noStrike" dirty="0">
                          <a:solidFill>
                            <a:schemeClr val="dk1"/>
                          </a:solidFill>
                          <a:latin typeface="UTM Avo" panose="02040603050506020204" pitchFamily="18" charset="0"/>
                          <a:ea typeface="Times New Roman"/>
                          <a:cs typeface="Times New Roman"/>
                          <a:sym typeface="Times New Roman"/>
                        </a:rPr>
                        <a:t>.</a:t>
                      </a:r>
                      <a:endParaRPr sz="2400" u="none" strike="noStrike" dirty="0">
                        <a:solidFill>
                          <a:schemeClr val="dk1"/>
                        </a:solidFill>
                        <a:latin typeface="UTM Avo" panose="02040603050506020204" pitchFamily="18" charset="0"/>
                        <a:ea typeface="Times New Roman"/>
                        <a:cs typeface="Times New Roman"/>
                        <a:sym typeface="Times New Roman"/>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endParaRPr sz="2400" dirty="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endParaRPr sz="240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2604714502"/>
                  </a:ext>
                </a:extLst>
              </a:tr>
              <a:tr h="769881">
                <a:tc>
                  <a:txBody>
                    <a:bodyPr/>
                    <a:lstStyle/>
                    <a:p>
                      <a:pPr marL="0" marR="0" lvl="0" indent="0" algn="l" rtl="0">
                        <a:lnSpc>
                          <a:spcPct val="88888"/>
                        </a:lnSpc>
                        <a:spcBef>
                          <a:spcPts val="0"/>
                        </a:spcBef>
                        <a:spcAft>
                          <a:spcPts val="0"/>
                        </a:spcAft>
                        <a:buClr>
                          <a:schemeClr val="dk1"/>
                        </a:buClr>
                        <a:buSzPts val="2700"/>
                        <a:buFont typeface="Times New Roman"/>
                        <a:buNone/>
                      </a:pPr>
                      <a:r>
                        <a:rPr lang="en-US" sz="2400" dirty="0">
                          <a:solidFill>
                            <a:schemeClr val="dk1"/>
                          </a:solidFill>
                          <a:latin typeface="UTM Avo" panose="02040603050506020204" pitchFamily="18" charset="0"/>
                          <a:ea typeface="Times New Roman"/>
                          <a:cs typeface="Times New Roman"/>
                          <a:sym typeface="Times New Roman"/>
                        </a:rPr>
                        <a:t>C. </a:t>
                      </a:r>
                      <a:r>
                        <a:rPr lang="en-US" sz="2400" dirty="0" err="1">
                          <a:solidFill>
                            <a:schemeClr val="dk1"/>
                          </a:solidFill>
                          <a:latin typeface="UTM Avo" panose="02040603050506020204" pitchFamily="18" charset="0"/>
                          <a:ea typeface="Times New Roman"/>
                          <a:cs typeface="Times New Roman"/>
                          <a:sym typeface="Times New Roman"/>
                        </a:rPr>
                        <a:t>Tiết</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kiệm</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tiền</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của</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vừa</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ích</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nước</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vừa</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lợi</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nhà</a:t>
                      </a:r>
                      <a:r>
                        <a:rPr lang="en-US" sz="2400" dirty="0">
                          <a:solidFill>
                            <a:schemeClr val="dk1"/>
                          </a:solidFill>
                          <a:latin typeface="UTM Avo" panose="02040603050506020204" pitchFamily="18" charset="0"/>
                          <a:ea typeface="Times New Roman"/>
                          <a:cs typeface="Times New Roman"/>
                          <a:sym typeface="Times New Roman"/>
                        </a:rPr>
                        <a:t>.</a:t>
                      </a:r>
                      <a:endParaRPr sz="2400" dirty="0">
                        <a:solidFill>
                          <a:schemeClr val="dk1"/>
                        </a:solidFill>
                        <a:latin typeface="UTM Avo" panose="02040603050506020204" pitchFamily="18" charset="0"/>
                        <a:ea typeface="Times New Roman"/>
                        <a:cs typeface="Times New Roman"/>
                        <a:sym typeface="Times New Roman"/>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endParaRPr sz="2400" dirty="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endParaRPr sz="2400" dirty="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2468086627"/>
                  </a:ext>
                </a:extLst>
              </a:tr>
              <a:tr h="769881">
                <a:tc>
                  <a:txBody>
                    <a:bodyPr/>
                    <a:lstStyle/>
                    <a:p>
                      <a:pPr marL="0" marR="0" lvl="0" indent="0" algn="l" rtl="0">
                        <a:lnSpc>
                          <a:spcPct val="88888"/>
                        </a:lnSpc>
                        <a:spcBef>
                          <a:spcPts val="0"/>
                        </a:spcBef>
                        <a:spcAft>
                          <a:spcPts val="0"/>
                        </a:spcAft>
                        <a:buClr>
                          <a:schemeClr val="dk1"/>
                        </a:buClr>
                        <a:buSzPts val="2700"/>
                        <a:buFont typeface="Times New Roman"/>
                        <a:buNone/>
                      </a:pPr>
                      <a:r>
                        <a:rPr lang="en-US" sz="2400" dirty="0">
                          <a:solidFill>
                            <a:schemeClr val="dk1"/>
                          </a:solidFill>
                          <a:latin typeface="UTM Avo" panose="02040603050506020204" pitchFamily="18" charset="0"/>
                          <a:ea typeface="Times New Roman"/>
                          <a:cs typeface="Times New Roman"/>
                          <a:sym typeface="Times New Roman"/>
                        </a:rPr>
                        <a:t>D. </a:t>
                      </a:r>
                      <a:r>
                        <a:rPr lang="en-US" sz="2400" dirty="0" err="1">
                          <a:solidFill>
                            <a:schemeClr val="dk1"/>
                          </a:solidFill>
                          <a:latin typeface="UTM Avo" panose="02040603050506020204" pitchFamily="18" charset="0"/>
                          <a:ea typeface="Times New Roman"/>
                          <a:cs typeface="Times New Roman"/>
                          <a:sym typeface="Times New Roman"/>
                        </a:rPr>
                        <a:t>Tiết</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kiệm</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tiền</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của</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chỉ</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là</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việc</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của</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gia</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đình</a:t>
                      </a:r>
                      <a:r>
                        <a:rPr lang="en-US" sz="2400" dirty="0">
                          <a:solidFill>
                            <a:schemeClr val="dk1"/>
                          </a:solidFill>
                          <a:latin typeface="UTM Avo" panose="02040603050506020204" pitchFamily="18" charset="0"/>
                          <a:ea typeface="Times New Roman"/>
                          <a:cs typeface="Times New Roman"/>
                          <a:sym typeface="Times New Roman"/>
                        </a:rPr>
                        <a:t> </a:t>
                      </a:r>
                      <a:r>
                        <a:rPr lang="en-US" sz="2400" dirty="0" err="1">
                          <a:solidFill>
                            <a:schemeClr val="dk1"/>
                          </a:solidFill>
                          <a:latin typeface="UTM Avo" panose="02040603050506020204" pitchFamily="18" charset="0"/>
                          <a:ea typeface="Times New Roman"/>
                          <a:cs typeface="Times New Roman"/>
                          <a:sym typeface="Times New Roman"/>
                        </a:rPr>
                        <a:t>nghèo</a:t>
                      </a:r>
                      <a:r>
                        <a:rPr lang="en-US" sz="2400" dirty="0">
                          <a:solidFill>
                            <a:schemeClr val="dk1"/>
                          </a:solidFill>
                          <a:latin typeface="UTM Avo" panose="02040603050506020204" pitchFamily="18" charset="0"/>
                          <a:ea typeface="Times New Roman"/>
                          <a:cs typeface="Times New Roman"/>
                          <a:sym typeface="Times New Roman"/>
                        </a:rPr>
                        <a:t>.</a:t>
                      </a:r>
                      <a:endParaRPr sz="2400" dirty="0">
                        <a:solidFill>
                          <a:schemeClr val="dk1"/>
                        </a:solidFill>
                        <a:latin typeface="UTM Avo" panose="02040603050506020204" pitchFamily="18" charset="0"/>
                        <a:ea typeface="Times New Roman"/>
                        <a:cs typeface="Times New Roman"/>
                        <a:sym typeface="Times New Roman"/>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endParaRPr sz="2400" dirty="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endParaRPr sz="2400" dirty="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74940004"/>
                  </a:ext>
                </a:extLst>
              </a:tr>
            </a:tbl>
          </a:graphicData>
        </a:graphic>
      </p:graphicFrame>
      <p:pic>
        <p:nvPicPr>
          <p:cNvPr id="5122" name="Picture 2" descr="Rating ">
            <a:extLst>
              <a:ext uri="{FF2B5EF4-FFF2-40B4-BE49-F238E27FC236}">
                <a16:creationId xmlns:a16="http://schemas.microsoft.com/office/drawing/2014/main" id="{BA93240E-BD03-A7A9-A4B2-A84BFB6756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0000"/>
          <a:stretch/>
        </p:blipFill>
        <p:spPr bwMode="auto">
          <a:xfrm>
            <a:off x="7698658" y="4539827"/>
            <a:ext cx="12192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ating ">
            <a:extLst>
              <a:ext uri="{FF2B5EF4-FFF2-40B4-BE49-F238E27FC236}">
                <a16:creationId xmlns:a16="http://schemas.microsoft.com/office/drawing/2014/main" id="{198A4FB8-4CA5-6C6D-B102-4823EA2B8E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29" t="50558" r="-4839" b="-557"/>
          <a:stretch/>
        </p:blipFill>
        <p:spPr bwMode="auto">
          <a:xfrm>
            <a:off x="10124768" y="3768569"/>
            <a:ext cx="1322439" cy="609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Rating ">
            <a:extLst>
              <a:ext uri="{FF2B5EF4-FFF2-40B4-BE49-F238E27FC236}">
                <a16:creationId xmlns:a16="http://schemas.microsoft.com/office/drawing/2014/main" id="{8F521B54-D905-1A35-E750-372A60297B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0000"/>
          <a:stretch/>
        </p:blipFill>
        <p:spPr bwMode="auto">
          <a:xfrm>
            <a:off x="7698658" y="5326403"/>
            <a:ext cx="12192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ating ">
            <a:extLst>
              <a:ext uri="{FF2B5EF4-FFF2-40B4-BE49-F238E27FC236}">
                <a16:creationId xmlns:a16="http://schemas.microsoft.com/office/drawing/2014/main" id="{78F7414A-2A54-8E55-E619-F67E419F94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29" t="50558" r="-4839" b="-557"/>
          <a:stretch/>
        </p:blipFill>
        <p:spPr bwMode="auto">
          <a:xfrm>
            <a:off x="10124768" y="6087238"/>
            <a:ext cx="1322439"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79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5122"/>
                                        </p:tgtEl>
                                        <p:attrNameLst>
                                          <p:attrName>style.visibility</p:attrName>
                                        </p:attrNameLst>
                                      </p:cBhvr>
                                      <p:to>
                                        <p:strVal val="visible"/>
                                      </p:to>
                                    </p:set>
                                    <p:animEffect transition="in" filter="wipe(down)">
                                      <p:cBhvr>
                                        <p:cTn id="20" dur="500"/>
                                        <p:tgtEl>
                                          <p:spTgt spid="512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F25C20F-098B-E16C-2EF0-5B26D09831F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69DAB275-E277-479A-4C65-677D5D3AE9E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0B141A51-17FC-77A5-8811-AB1BE0C99B8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https://o.remove.bg/downloads/6ac21482-645e-4987-b68f-f7493e904673/image-removebg-preview.png">
            <a:extLst>
              <a:ext uri="{FF2B5EF4-FFF2-40B4-BE49-F238E27FC236}">
                <a16:creationId xmlns:a16="http://schemas.microsoft.com/office/drawing/2014/main" id="{084D523F-5A4C-B9E8-218E-B483B80BCC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992" y="2157204"/>
            <a:ext cx="1116314" cy="10667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9D138D80-F18B-3A82-639A-6D791347B9D8}"/>
              </a:ext>
            </a:extLst>
          </p:cNvPr>
          <p:cNvSpPr/>
          <p:nvPr/>
        </p:nvSpPr>
        <p:spPr>
          <a:xfrm>
            <a:off x="3760105" y="2081983"/>
            <a:ext cx="6178287" cy="1227140"/>
          </a:xfrm>
          <a:prstGeom prst="roundRect">
            <a:avLst>
              <a:gd name="adj" fmla="val 41210"/>
            </a:avLst>
          </a:prstGeom>
          <a:solidFill>
            <a:srgbClr val="C55A11"/>
          </a:solidFill>
          <a:ln w="38100" cap="flat" cmpd="sng" algn="ctr">
            <a:solidFill>
              <a:srgbClr val="FCEFD5"/>
            </a:solidFill>
            <a:prstDash val="solid"/>
            <a:miter lim="800000"/>
          </a:ln>
          <a:effectLst>
            <a:outerShdw blurRad="50800" dist="38100" dir="2700000" algn="tl" rotWithShape="0">
              <a:prstClr val="black">
                <a:alpha val="40000"/>
              </a:prstClr>
            </a:outerShdw>
          </a:effectLst>
        </p:spPr>
        <p:txBody>
          <a:bodyPr rtlCol="0" anchor="ctr"/>
          <a:lstStyle/>
          <a:p>
            <a:pPr lvl="0" algn="ctr">
              <a:buClrTx/>
            </a:pPr>
            <a:r>
              <a:rPr lang="en-US" sz="2400" kern="120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Ôn tập lại các kiến thức đã học trong bài hôm nay</a:t>
            </a:r>
            <a:endParaRPr kumimoji="0" lang="en-US" sz="2400" b="1" i="0" u="none" strike="noStrike" kern="1200" cap="none" spc="0" normalizeH="0" baseline="0" noProof="0" dirty="0">
              <a:ln>
                <a:noFill/>
              </a:ln>
              <a:solidFill>
                <a:srgbClr val="FCEFD5"/>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4" name="TextBox 3">
            <a:extLst>
              <a:ext uri="{FF2B5EF4-FFF2-40B4-BE49-F238E27FC236}">
                <a16:creationId xmlns:a16="http://schemas.microsoft.com/office/drawing/2014/main" id="{791FE8E5-3F2E-A090-E9ED-7EAA503C816D}"/>
              </a:ext>
            </a:extLst>
          </p:cNvPr>
          <p:cNvSpPr txBox="1"/>
          <p:nvPr/>
        </p:nvSpPr>
        <p:spPr>
          <a:xfrm>
            <a:off x="3760105" y="3548879"/>
            <a:ext cx="6178287" cy="1815287"/>
          </a:xfrm>
          <a:prstGeom prst="roundRect">
            <a:avLst>
              <a:gd name="adj" fmla="val 37660"/>
            </a:avLst>
          </a:prstGeom>
          <a:solidFill>
            <a:srgbClr val="ED7D31">
              <a:lumMod val="75000"/>
            </a:srgbClr>
          </a:solidFill>
          <a:ln w="38100" cap="flat" cmpd="sng" algn="ctr">
            <a:solidFill>
              <a:srgbClr val="FCEFD5"/>
            </a:solidFill>
            <a:prstDash val="solid"/>
            <a:miter lim="800000"/>
          </a:ln>
          <a:effectLst>
            <a:outerShdw blurRad="50800" dist="38100" dir="5400000" algn="t" rotWithShape="0">
              <a:prstClr val="black">
                <a:alpha val="40000"/>
              </a:prstClr>
            </a:outerShdw>
          </a:effectLst>
        </p:spPr>
        <p:txBody>
          <a:bodyPr wrap="square" rtlCol="0" anchor="ctr">
            <a:spAutoFit/>
          </a:bodyPr>
          <a:lstStyle/>
          <a:p>
            <a:pPr lvl="0" algn="ctr" defTabSz="609539">
              <a:lnSpc>
                <a:spcPct val="125000"/>
              </a:lnSpc>
              <a:buClrTx/>
              <a:defRPr/>
            </a:pPr>
            <a:r>
              <a:rPr lang="vi-VN" sz="24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Chuẩn bị bài:</a:t>
            </a:r>
          </a:p>
          <a:p>
            <a:pPr lvl="0" algn="ctr" defTabSz="609539">
              <a:lnSpc>
                <a:spcPct val="125000"/>
              </a:lnSpc>
              <a:buClrTx/>
              <a:defRPr/>
            </a:pPr>
            <a:r>
              <a:rPr lang="vi-VN"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Bài 9: Tiết kiệm</a:t>
            </a:r>
            <a:endParaRPr lang="en-US"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endParaRPr>
          </a:p>
          <a:p>
            <a:pPr lvl="0" algn="ctr" defTabSz="609539">
              <a:lnSpc>
                <a:spcPct val="125000"/>
              </a:lnSpc>
              <a:buClrTx/>
              <a:defRPr/>
            </a:pPr>
            <a:r>
              <a:rPr lang="vi-VN" sz="24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(Ý nghĩa</a:t>
            </a:r>
            <a:r>
              <a:rPr lang="en-US" sz="24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 </a:t>
            </a:r>
            <a:r>
              <a:rPr lang="vi-VN" sz="24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của tiết kiệm)</a:t>
            </a:r>
          </a:p>
        </p:txBody>
      </p:sp>
      <p:pic>
        <p:nvPicPr>
          <p:cNvPr id="5" name="Picture 2" descr="https://o.remove.bg/downloads/6ac21482-645e-4987-b68f-f7493e904673/image-removebg-preview.png">
            <a:extLst>
              <a:ext uri="{FF2B5EF4-FFF2-40B4-BE49-F238E27FC236}">
                <a16:creationId xmlns:a16="http://schemas.microsoft.com/office/drawing/2014/main" id="{78E7C8AE-7D25-426F-44F3-921D2805E1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992" y="3923121"/>
            <a:ext cx="1116314" cy="1066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4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Tuần 21_ Bài 8_Ứng phó với các tình huống nguy hiểm từ thiên nhiên</Template>
  <TotalTime>71</TotalTime>
  <Words>906</Words>
  <Application>Microsoft Office PowerPoint</Application>
  <PresentationFormat>Widescreen</PresentationFormat>
  <Paragraphs>105</Paragraphs>
  <Slides>25</Slides>
  <Notes>11</Notes>
  <HiddenSlides>0</HiddenSlides>
  <MMClips>1</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25</vt:i4>
      </vt:variant>
    </vt:vector>
  </HeadingPairs>
  <TitlesOfParts>
    <vt:vector size="34" baseType="lpstr">
      <vt:lpstr>Times New Roman</vt:lpstr>
      <vt:lpstr>Calibri</vt:lpstr>
      <vt:lpstr>Arial</vt:lpstr>
      <vt:lpstr>UTM Avo</vt:lpstr>
      <vt:lpstr>Calibri Light</vt:lpstr>
      <vt:lpstr>2_Office Theme</vt:lpstr>
      <vt:lpstr>Office Theme</vt:lpstr>
      <vt:lpstr>1_Office Theme</vt:lpstr>
      <vt:lpstr>3_Office Theme</vt:lpstr>
      <vt:lpstr>Tuần 24 Bài 9: Tiết kiệm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Tuần 24 Bài 9: Tiết kiệm</dc:title>
  <dc:creator>Monkey</dc:creator>
  <cp:lastModifiedBy>OnePercent</cp:lastModifiedBy>
  <cp:revision>11</cp:revision>
  <dcterms:created xsi:type="dcterms:W3CDTF">2023-11-17T01:16:16Z</dcterms:created>
  <dcterms:modified xsi:type="dcterms:W3CDTF">2023-11-21T07:43:49Z</dcterms:modified>
</cp:coreProperties>
</file>