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Lst>
  <p:notesMasterIdLst>
    <p:notesMasterId r:id="rId22"/>
  </p:notesMasterIdLst>
  <p:sldIdLst>
    <p:sldId id="256" r:id="rId4"/>
    <p:sldId id="280" r:id="rId5"/>
    <p:sldId id="266" r:id="rId6"/>
    <p:sldId id="281" r:id="rId7"/>
    <p:sldId id="302" r:id="rId8"/>
    <p:sldId id="323" r:id="rId9"/>
    <p:sldId id="390" r:id="rId10"/>
    <p:sldId id="393" r:id="rId11"/>
    <p:sldId id="396" r:id="rId12"/>
    <p:sldId id="394" r:id="rId13"/>
    <p:sldId id="283" r:id="rId14"/>
    <p:sldId id="324" r:id="rId15"/>
    <p:sldId id="397" r:id="rId16"/>
    <p:sldId id="395" r:id="rId17"/>
    <p:sldId id="284" r:id="rId18"/>
    <p:sldId id="293" r:id="rId19"/>
    <p:sldId id="278" r:id="rId20"/>
    <p:sldId id="313"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Dzl0zg1wnN98VYnZXEtwQG81E9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A5A5A5"/>
    <a:srgbClr val="FFC000"/>
    <a:srgbClr val="FF9999"/>
    <a:srgbClr val="FFCCCC"/>
    <a:srgbClr val="FFFAF7"/>
    <a:srgbClr val="FF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95" d="100"/>
          <a:sy n="95" d="100"/>
        </p:scale>
        <p:origin x="78" y="2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4.fntdata"/><Relationship Id="rId21" Type="http://schemas.openxmlformats.org/officeDocument/2006/relationships/slide" Target="slides/slide18.xml"/><Relationship Id="rId50"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2.fntdata"/><Relationship Id="rId32" Type="http://schemas.openxmlformats.org/officeDocument/2006/relationships/font" Target="fonts/font10.fntdata"/><Relationship Id="rId53"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1.fntdata"/><Relationship Id="rId28" Type="http://schemas.openxmlformats.org/officeDocument/2006/relationships/font" Target="fonts/font6.fntdata"/><Relationship Id="rId49"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9.fntdata"/><Relationship Id="rId52"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48" Type="http://customschemas.google.com/relationships/presentationmetadata" Target="metadata"/><Relationship Id="rId8" Type="http://schemas.openxmlformats.org/officeDocument/2006/relationships/slide" Target="slides/slide5.xml"/><Relationship Id="rId51" Type="http://schemas.openxmlformats.org/officeDocument/2006/relationships/viewProps" Target="viewProps.xml"/><Relationship Id="rId3" Type="http://schemas.openxmlformats.org/officeDocument/2006/relationships/slideMaster" Target="slideMasters/slideMaster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17T09:49:09.132"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963700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67280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73561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0882728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9756379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46489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0614145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9086840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758335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0422880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611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40527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482200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11/24/2023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661228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11/24/2023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11/24/2023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3221173649"/>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45/"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45/"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3.gif"/><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hyperlink" Target="https://hoc10.vn/doc-sach/giao-duc-cong-dan-6/1/27/47/" TargetMode="External"/><Relationship Id="rId2" Type="http://schemas.openxmlformats.org/officeDocument/2006/relationships/image" Target="../media/image1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45/" TargetMode="External"/><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image" Target="../media/image25.jpg"/><Relationship Id="rId7" Type="http://schemas.openxmlformats.org/officeDocument/2006/relationships/image" Target="../media/image27.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26.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0" y="2326067"/>
            <a:ext cx="12192000" cy="2205866"/>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25</a:t>
            </a:r>
            <a:br>
              <a:rPr lang="en-US" sz="5400" b="1" dirty="0">
                <a:solidFill>
                  <a:srgbClr val="002060"/>
                </a:solidFill>
                <a:latin typeface="UTM Avo" panose="02040603050506020204" pitchFamily="18" charset="0"/>
              </a:rPr>
            </a:b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9: </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kiệm</a:t>
            </a:r>
            <a:endParaRPr b="1" dirty="0">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131A024-EE3D-E4DC-3308-E1CB4820CC9E}"/>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0EFAC4E-F539-6FC3-373A-4C76A252D16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99306D88-A32F-21D8-A4E6-E0B6C4A088A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A13C73A-02E7-E160-2DF2-D899D5485AE5}"/>
              </a:ext>
            </a:extLst>
          </p:cNvPr>
          <p:cNvPicPr>
            <a:picLocks noChangeAspect="1"/>
          </p:cNvPicPr>
          <p:nvPr/>
        </p:nvPicPr>
        <p:blipFill>
          <a:blip r:embed="rId3"/>
          <a:stretch>
            <a:fillRect/>
          </a:stretch>
        </p:blipFill>
        <p:spPr>
          <a:xfrm>
            <a:off x="1898072" y="2355272"/>
            <a:ext cx="4759037" cy="4759037"/>
          </a:xfrm>
          <a:prstGeom prst="rect">
            <a:avLst/>
          </a:prstGeom>
        </p:spPr>
      </p:pic>
      <p:sp>
        <p:nvSpPr>
          <p:cNvPr id="9" name="TextBox 8">
            <a:extLst>
              <a:ext uri="{FF2B5EF4-FFF2-40B4-BE49-F238E27FC236}">
                <a16:creationId xmlns:a16="http://schemas.microsoft.com/office/drawing/2014/main" id="{32271505-AED3-E407-12CA-7717572975E7}"/>
              </a:ext>
            </a:extLst>
          </p:cNvPr>
          <p:cNvSpPr txBox="1"/>
          <p:nvPr/>
        </p:nvSpPr>
        <p:spPr>
          <a:xfrm>
            <a:off x="5084619" y="2222167"/>
            <a:ext cx="4017818" cy="1573197"/>
          </a:xfrm>
          <a:prstGeom prst="wedgeRoundRectCallout">
            <a:avLst>
              <a:gd name="adj1" fmla="val -48898"/>
              <a:gd name="adj2" fmla="val 78149"/>
              <a:gd name="adj3" fmla="val 16667"/>
            </a:avLst>
          </a:prstGeom>
          <a:solidFill>
            <a:schemeClr val="accent2">
              <a:lumMod val="20000"/>
              <a:lumOff val="80000"/>
            </a:schemeClr>
          </a:solidFill>
        </p:spPr>
        <p:txBody>
          <a:bodyPr wrap="square">
            <a:spAutoFit/>
          </a:bodyPr>
          <a:lstStyle/>
          <a:p>
            <a:pPr marL="0" lvl="0" indent="0" algn="just" rtl="0">
              <a:lnSpc>
                <a:spcPct val="125000"/>
              </a:lnSpc>
              <a:spcBef>
                <a:spcPts val="0"/>
              </a:spcBef>
              <a:spcAft>
                <a:spcPts val="0"/>
              </a:spcAft>
              <a:buNone/>
            </a:pPr>
            <a:r>
              <a:rPr lang="en-US" sz="2400" dirty="0" err="1">
                <a:solidFill>
                  <a:schemeClr val="dk1"/>
                </a:solidFill>
                <a:latin typeface="UTM Avo" panose="02040603050506020204" pitchFamily="18" charset="0"/>
                <a:ea typeface="Calibri"/>
                <a:cs typeface="Calibri"/>
                <a:sym typeface="Calibri"/>
              </a:rPr>
              <a:t>Em</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hiểu</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tiết</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kiệm</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là</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gì</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Nêu</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một</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số</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biểu</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hiện</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của</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tiết</a:t>
            </a:r>
            <a:r>
              <a:rPr lang="en-US" sz="2400" dirty="0">
                <a:solidFill>
                  <a:schemeClr val="dk1"/>
                </a:solidFill>
                <a:latin typeface="UTM Avo" panose="02040603050506020204" pitchFamily="18" charset="0"/>
                <a:ea typeface="Calibri"/>
                <a:cs typeface="Calibri"/>
                <a:sym typeface="Calibri"/>
              </a:rPr>
              <a:t> </a:t>
            </a:r>
            <a:r>
              <a:rPr lang="en-US" sz="2400" dirty="0" err="1">
                <a:solidFill>
                  <a:schemeClr val="dk1"/>
                </a:solidFill>
                <a:latin typeface="UTM Avo" panose="02040603050506020204" pitchFamily="18" charset="0"/>
                <a:ea typeface="Calibri"/>
                <a:cs typeface="Calibri"/>
                <a:sym typeface="Calibri"/>
              </a:rPr>
              <a:t>kiệm</a:t>
            </a:r>
            <a:r>
              <a:rPr lang="en-US" sz="2400" dirty="0">
                <a:solidFill>
                  <a:schemeClr val="dk1"/>
                </a:solidFill>
                <a:latin typeface="UTM Avo" panose="02040603050506020204" pitchFamily="18" charset="0"/>
                <a:ea typeface="Calibri"/>
                <a:cs typeface="Calibri"/>
                <a:sym typeface="Calibri"/>
              </a:rPr>
              <a:t>.</a:t>
            </a:r>
          </a:p>
        </p:txBody>
      </p:sp>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DC44552-487A-B413-D7B4-96EAC649919F}"/>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C118D743-5035-2F82-762D-7A2C78A73EE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895E8587-8344-7112-EFD6-AEF4B28B556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361;p5">
            <a:extLst>
              <a:ext uri="{FF2B5EF4-FFF2-40B4-BE49-F238E27FC236}">
                <a16:creationId xmlns:a16="http://schemas.microsoft.com/office/drawing/2014/main" id="{0CB8BD04-E3C4-74F3-F431-64FC2140E824}"/>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5" name="Google Shape;364;p5">
            <a:extLst>
              <a:ext uri="{FF2B5EF4-FFF2-40B4-BE49-F238E27FC236}">
                <a16:creationId xmlns:a16="http://schemas.microsoft.com/office/drawing/2014/main" id="{E44EFC5F-9FAB-0FE5-C6EC-FB10D5888E8C}"/>
              </a:ext>
            </a:extLst>
          </p:cNvPr>
          <p:cNvSpPr/>
          <p:nvPr/>
        </p:nvSpPr>
        <p:spPr>
          <a:xfrm>
            <a:off x="1121566" y="2677693"/>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7" name="Google Shape;367;p5">
            <a:extLst>
              <a:ext uri="{FF2B5EF4-FFF2-40B4-BE49-F238E27FC236}">
                <a16:creationId xmlns:a16="http://schemas.microsoft.com/office/drawing/2014/main" id="{00F0F815-BDF4-4E98-EF2C-5404831AEBFA}"/>
              </a:ext>
            </a:extLst>
          </p:cNvPr>
          <p:cNvSpPr/>
          <p:nvPr/>
        </p:nvSpPr>
        <p:spPr>
          <a:xfrm>
            <a:off x="6491670" y="2677693"/>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8" name="Google Shape;370;p5">
            <a:extLst>
              <a:ext uri="{FF2B5EF4-FFF2-40B4-BE49-F238E27FC236}">
                <a16:creationId xmlns:a16="http://schemas.microsoft.com/office/drawing/2014/main" id="{BD4AC054-BCBB-E099-7545-0562AB588FC8}"/>
              </a:ext>
            </a:extLst>
          </p:cNvPr>
          <p:cNvSpPr/>
          <p:nvPr/>
        </p:nvSpPr>
        <p:spPr>
          <a:xfrm>
            <a:off x="1121566"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9" name="Google Shape;372;p5">
            <a:extLst>
              <a:ext uri="{FF2B5EF4-FFF2-40B4-BE49-F238E27FC236}">
                <a16:creationId xmlns:a16="http://schemas.microsoft.com/office/drawing/2014/main" id="{80555AB6-6062-24CC-80F8-DE07E796DDE4}"/>
              </a:ext>
            </a:extLst>
          </p:cNvPr>
          <p:cNvSpPr/>
          <p:nvPr/>
        </p:nvSpPr>
        <p:spPr>
          <a:xfrm>
            <a:off x="2042493" y="2834528"/>
            <a:ext cx="3853963" cy="492388"/>
          </a:xfrm>
          <a:prstGeom prst="rect">
            <a:avLst/>
          </a:prstGeom>
          <a:noFill/>
          <a:ln>
            <a:noFill/>
          </a:ln>
        </p:spPr>
        <p:txBody>
          <a:bodyPr spcFirstLastPara="1" wrap="square" lIns="121900" tIns="60933" rIns="121900" bIns="60933" anchor="t" anchorCtr="0">
            <a:spAutoFit/>
          </a:bodyPr>
          <a:lstStyle/>
          <a:p>
            <a:r>
              <a:rPr lang="en-US" sz="2400" dirty="0" err="1">
                <a:solidFill>
                  <a:schemeClr val="tx1"/>
                </a:solidFill>
                <a:latin typeface="UTM Avo" panose="02040603050506020204" pitchFamily="18" charset="0"/>
              </a:rPr>
              <a:t>Thế</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kiệm</a:t>
            </a:r>
            <a:endParaRPr lang="en-US" sz="2400" dirty="0">
              <a:solidFill>
                <a:schemeClr val="tx1"/>
              </a:solidFill>
              <a:latin typeface="UTM Avo" panose="02040603050506020204" pitchFamily="18" charset="0"/>
            </a:endParaRPr>
          </a:p>
        </p:txBody>
      </p:sp>
      <p:sp>
        <p:nvSpPr>
          <p:cNvPr id="10" name="Google Shape;373;p5">
            <a:extLst>
              <a:ext uri="{FF2B5EF4-FFF2-40B4-BE49-F238E27FC236}">
                <a16:creationId xmlns:a16="http://schemas.microsoft.com/office/drawing/2014/main" id="{89470F5D-4CA5-A1E2-FF2D-73CF1860D1F6}"/>
              </a:ext>
            </a:extLst>
          </p:cNvPr>
          <p:cNvSpPr/>
          <p:nvPr/>
        </p:nvSpPr>
        <p:spPr>
          <a:xfrm>
            <a:off x="2042493" y="4069609"/>
            <a:ext cx="4018488"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Biểu hiện của tiết kiệm</a:t>
            </a:r>
            <a:endParaRPr lang="en-US" sz="2400" dirty="0" err="1">
              <a:solidFill>
                <a:schemeClr val="tx1"/>
              </a:solidFill>
              <a:latin typeface="UTM Avo" panose="02040603050506020204" pitchFamily="18" charset="0"/>
            </a:endParaRPr>
          </a:p>
        </p:txBody>
      </p:sp>
      <p:sp>
        <p:nvSpPr>
          <p:cNvPr id="11" name="Google Shape;374;p5">
            <a:extLst>
              <a:ext uri="{FF2B5EF4-FFF2-40B4-BE49-F238E27FC236}">
                <a16:creationId xmlns:a16="http://schemas.microsoft.com/office/drawing/2014/main" id="{56ADE9B5-DB98-5C30-A5D6-2DF150B75458}"/>
              </a:ext>
            </a:extLst>
          </p:cNvPr>
          <p:cNvSpPr/>
          <p:nvPr/>
        </p:nvSpPr>
        <p:spPr>
          <a:xfrm>
            <a:off x="7412597" y="2834528"/>
            <a:ext cx="4204374" cy="492388"/>
          </a:xfrm>
          <a:prstGeom prst="rect">
            <a:avLst/>
          </a:prstGeom>
          <a:noFill/>
          <a:ln>
            <a:noFill/>
          </a:ln>
        </p:spPr>
        <p:txBody>
          <a:bodyPr spcFirstLastPara="1" wrap="square" lIns="121900" tIns="60933" rIns="121900" bIns="60933" anchor="t" anchorCtr="0">
            <a:spAutoFit/>
          </a:bodyPr>
          <a:lstStyle/>
          <a:p>
            <a:r>
              <a:rPr lang="en-US" sz="2400" b="1" dirty="0">
                <a:solidFill>
                  <a:schemeClr val="accent2">
                    <a:lumMod val="50000"/>
                  </a:schemeClr>
                </a:solidFill>
                <a:latin typeface="UTM Avo" panose="02040603050506020204" pitchFamily="18" charset="0"/>
              </a:rPr>
              <a:t>Ý </a:t>
            </a:r>
            <a:r>
              <a:rPr lang="en-US" sz="2400" b="1" dirty="0" err="1">
                <a:solidFill>
                  <a:schemeClr val="accent2">
                    <a:lumMod val="50000"/>
                  </a:schemeClr>
                </a:solidFill>
                <a:latin typeface="UTM Avo" panose="02040603050506020204" pitchFamily="18" charset="0"/>
              </a:rPr>
              <a:t>nghĩa</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của</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tiết</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kiệm</a:t>
            </a:r>
            <a:endParaRPr lang="en-US" sz="2400" b="1" dirty="0">
              <a:solidFill>
                <a:schemeClr val="accent2">
                  <a:lumMod val="50000"/>
                </a:schemeClr>
              </a:solidFill>
              <a:latin typeface="UTM Avo" panose="02040603050506020204" pitchFamily="18" charset="0"/>
            </a:endParaRPr>
          </a:p>
        </p:txBody>
      </p:sp>
      <p:sp>
        <p:nvSpPr>
          <p:cNvPr id="12" name="Google Shape;367;p5">
            <a:extLst>
              <a:ext uri="{FF2B5EF4-FFF2-40B4-BE49-F238E27FC236}">
                <a16:creationId xmlns:a16="http://schemas.microsoft.com/office/drawing/2014/main" id="{56E8F806-1545-06D1-AC53-0A760AAFE8AF}"/>
              </a:ext>
            </a:extLst>
          </p:cNvPr>
          <p:cNvSpPr/>
          <p:nvPr/>
        </p:nvSpPr>
        <p:spPr>
          <a:xfrm>
            <a:off x="6491670"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4</a:t>
            </a:r>
            <a:endParaRPr sz="2400" b="1" dirty="0">
              <a:solidFill>
                <a:schemeClr val="bg1"/>
              </a:solidFill>
              <a:latin typeface="UTM Avo" panose="02040603050506020204" pitchFamily="18" charset="0"/>
            </a:endParaRPr>
          </a:p>
        </p:txBody>
      </p:sp>
      <p:sp>
        <p:nvSpPr>
          <p:cNvPr id="14" name="Google Shape;374;p5">
            <a:extLst>
              <a:ext uri="{FF2B5EF4-FFF2-40B4-BE49-F238E27FC236}">
                <a16:creationId xmlns:a16="http://schemas.microsoft.com/office/drawing/2014/main" id="{D250D91A-FA93-17D5-9652-F70941133817}"/>
              </a:ext>
            </a:extLst>
          </p:cNvPr>
          <p:cNvSpPr/>
          <p:nvPr/>
        </p:nvSpPr>
        <p:spPr>
          <a:xfrm>
            <a:off x="7412596" y="4069609"/>
            <a:ext cx="4852975" cy="492388"/>
          </a:xfrm>
          <a:prstGeom prst="rect">
            <a:avLst/>
          </a:prstGeom>
          <a:noFill/>
          <a:ln>
            <a:noFill/>
          </a:ln>
        </p:spPr>
        <p:txBody>
          <a:bodyPr spcFirstLastPara="1" wrap="square" lIns="121900" tIns="60933" rIns="121900" bIns="60933" anchor="t" anchorCtr="0">
            <a:spAutoFit/>
          </a:bodyPr>
          <a:lstStyle/>
          <a:p>
            <a:r>
              <a:rPr lang="en-US" sz="2400" dirty="0" err="1">
                <a:solidFill>
                  <a:schemeClr val="tx1"/>
                </a:solidFill>
                <a:latin typeface="UTM Avo" panose="02040603050506020204" pitchFamily="18" charset="0"/>
              </a:rPr>
              <a:t>Rèn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kiệm</a:t>
            </a:r>
            <a:endParaRPr lang="en-US" sz="2400" dirty="0">
              <a:solidFill>
                <a:schemeClr val="tx1"/>
              </a:solidFill>
              <a:latin typeface="UTM Avo" panose="02040603050506020204" pitchFamily="18" charset="0"/>
            </a:endParaRPr>
          </a:p>
        </p:txBody>
      </p:sp>
      <p:pic>
        <p:nvPicPr>
          <p:cNvPr id="18" name="Picture 8" descr="Save money ">
            <a:extLst>
              <a:ext uri="{FF2B5EF4-FFF2-40B4-BE49-F238E27FC236}">
                <a16:creationId xmlns:a16="http://schemas.microsoft.com/office/drawing/2014/main" id="{DDF4C66A-D1FB-37E8-9726-30B4082FD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1631" y="4499300"/>
            <a:ext cx="2358700" cy="2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p:bldP spid="10" grpId="0"/>
      <p:bldP spid="11" grpId="0"/>
      <p:bldP spid="12"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1F8C4BC-DF5C-4906-A305-9E53B3B713AD}"/>
              </a:ext>
            </a:extLst>
          </p:cNvPr>
          <p:cNvSpPr/>
          <p:nvPr/>
        </p:nvSpPr>
        <p:spPr>
          <a:xfrm>
            <a:off x="5160579" y="1166648"/>
            <a:ext cx="1870842" cy="1870842"/>
          </a:xfrm>
          <a:prstGeom prst="ellipse">
            <a:avLst/>
          </a:prstGeom>
          <a:solidFill>
            <a:schemeClr val="accent2">
              <a:lumMod val="20000"/>
              <a:lumOff val="80000"/>
            </a:schemeClr>
          </a:solidFill>
          <a:ln w="762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9600" b="1" kern="1200" dirty="0">
                <a:solidFill>
                  <a:schemeClr val="accent2">
                    <a:lumMod val="50000"/>
                  </a:schemeClr>
                </a:solidFill>
                <a:latin typeface="UTM Avo" panose="02040603050506020204" pitchFamily="18" charset="0"/>
                <a:ea typeface="Inria Serif"/>
                <a:cs typeface="Inria Serif"/>
                <a:sym typeface="Inria Serif"/>
              </a:rPr>
              <a:t>3</a:t>
            </a:r>
          </a:p>
        </p:txBody>
      </p:sp>
      <p:sp>
        <p:nvSpPr>
          <p:cNvPr id="6" name="Rectangle 5">
            <a:extLst>
              <a:ext uri="{FF2B5EF4-FFF2-40B4-BE49-F238E27FC236}">
                <a16:creationId xmlns:a16="http://schemas.microsoft.com/office/drawing/2014/main" id="{7764EFD3-BDB2-3595-5D4F-BF276E4BDA37}"/>
              </a:ext>
            </a:extLst>
          </p:cNvPr>
          <p:cNvSpPr/>
          <p:nvPr/>
        </p:nvSpPr>
        <p:spPr>
          <a:xfrm>
            <a:off x="2452213" y="3205781"/>
            <a:ext cx="7287572" cy="830997"/>
          </a:xfrm>
          <a:prstGeom prst="rect">
            <a:avLst/>
          </a:prstGeom>
        </p:spPr>
        <p:txBody>
          <a:bodyPr wrap="none">
            <a:spAutoFit/>
          </a:bodyPr>
          <a:lstStyle/>
          <a:p>
            <a:pPr algn="ctr" defTabSz="1219170">
              <a:buClrTx/>
              <a:buFontTx/>
              <a:buNone/>
            </a:pPr>
            <a:r>
              <a:rPr lang="en-US" sz="4800" b="1" kern="1200">
                <a:solidFill>
                  <a:schemeClr val="accent2">
                    <a:lumMod val="50000"/>
                  </a:schemeClr>
                </a:solidFill>
                <a:latin typeface="UTM Avo" panose="02040603050506020204" pitchFamily="18" charset="0"/>
                <a:ea typeface="+mn-ea"/>
                <a:cs typeface="+mn-cs"/>
              </a:rPr>
              <a:t>Ý nghĩa của tiết kiệm?</a:t>
            </a:r>
            <a:endParaRPr lang="en-US" sz="4800" b="1" kern="1200" dirty="0" err="1">
              <a:solidFill>
                <a:schemeClr val="accent2">
                  <a:lumMod val="50000"/>
                </a:schemeClr>
              </a:solidFill>
              <a:latin typeface="UTM Avo" panose="02040603050506020204" pitchFamily="18" charset="0"/>
              <a:ea typeface="+mn-ea"/>
              <a:cs typeface="+mn-cs"/>
            </a:endParaRPr>
          </a:p>
        </p:txBody>
      </p:sp>
      <p:pic>
        <p:nvPicPr>
          <p:cNvPr id="4" name="Picture 3">
            <a:extLst>
              <a:ext uri="{FF2B5EF4-FFF2-40B4-BE49-F238E27FC236}">
                <a16:creationId xmlns:a16="http://schemas.microsoft.com/office/drawing/2014/main" id="{6AC3AF7F-819B-99F8-F883-4FBCB9968D8B}"/>
              </a:ext>
            </a:extLst>
          </p:cNvPr>
          <p:cNvPicPr>
            <a:picLocks noChangeAspect="1"/>
          </p:cNvPicPr>
          <p:nvPr/>
        </p:nvPicPr>
        <p:blipFill>
          <a:blip r:embed="rId3"/>
          <a:stretch>
            <a:fillRect/>
          </a:stretch>
        </p:blipFill>
        <p:spPr>
          <a:xfrm>
            <a:off x="4974442" y="4036778"/>
            <a:ext cx="2243116" cy="2243116"/>
          </a:xfrm>
          <a:prstGeom prst="rect">
            <a:avLst/>
          </a:prstGeom>
        </p:spPr>
      </p:pic>
    </p:spTree>
    <p:extLst>
      <p:ext uri="{BB962C8B-B14F-4D97-AF65-F5344CB8AC3E}">
        <p14:creationId xmlns:p14="http://schemas.microsoft.com/office/powerpoint/2010/main" val="95823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Google Shape;187;p9">
            <a:extLst>
              <a:ext uri="{FF2B5EF4-FFF2-40B4-BE49-F238E27FC236}">
                <a16:creationId xmlns:a16="http://schemas.microsoft.com/office/drawing/2014/main" id="{80B8B939-A49C-FC8A-EE39-811A108F79C8}"/>
              </a:ext>
            </a:extLst>
          </p:cNvPr>
          <p:cNvSpPr txBox="1"/>
          <p:nvPr/>
        </p:nvSpPr>
        <p:spPr>
          <a:xfrm>
            <a:off x="211392" y="2812472"/>
            <a:ext cx="11495697" cy="2862282"/>
          </a:xfrm>
          <a:prstGeom prst="rect">
            <a:avLst/>
          </a:prstGeom>
          <a:noFill/>
          <a:ln>
            <a:noFill/>
          </a:ln>
        </p:spPr>
        <p:txBody>
          <a:bodyPr spcFirstLastPara="1" wrap="square" lIns="91425" tIns="45700" rIns="91425" bIns="45700" anchor="t" anchorCtr="0">
            <a:spAutoFit/>
          </a:bodyPr>
          <a:lstStyle/>
          <a:p>
            <a:pPr marL="342900" indent="-342900" algn="just">
              <a:lnSpc>
                <a:spcPct val="125000"/>
              </a:lnSpc>
              <a:buFont typeface="UTM Avo" panose="02040603050506020204" pitchFamily="18" charset="0"/>
              <a:buChar char="-"/>
            </a:pPr>
            <a:r>
              <a:rPr lang="vi-VN" sz="2400" dirty="0">
                <a:latin typeface="UTM Avo" panose="02040603050506020204" pitchFamily="18" charset="0"/>
                <a:ea typeface="Times New Roman"/>
                <a:cs typeface="Times New Roman"/>
                <a:sym typeface="Times New Roman"/>
              </a:rPr>
              <a:t>Liệt kê tất cả các hoạt động trong một ngày của em theo thời gian biểu.</a:t>
            </a:r>
          </a:p>
          <a:p>
            <a:pPr marL="342900" indent="-342900" algn="just">
              <a:lnSpc>
                <a:spcPct val="125000"/>
              </a:lnSpc>
              <a:buFont typeface="UTM Avo" panose="02040603050506020204" pitchFamily="18" charset="0"/>
              <a:buChar char="-"/>
            </a:pPr>
            <a:r>
              <a:rPr lang="vi-VN" sz="2400" dirty="0">
                <a:latin typeface="UTM Avo" panose="02040603050506020204" pitchFamily="18" charset="0"/>
                <a:ea typeface="Times New Roman"/>
                <a:cs typeface="Times New Roman"/>
                <a:sym typeface="Times New Roman"/>
              </a:rPr>
              <a:t>Vì sao em và mọi người phải xây dựng thời gian biểu cho riêng mình? Nếu lãng phí thời gian sẽ dẫn đến những hậu quả gì?</a:t>
            </a:r>
          </a:p>
          <a:p>
            <a:pPr marL="342900" indent="-342900" algn="just">
              <a:lnSpc>
                <a:spcPct val="125000"/>
              </a:lnSpc>
              <a:buFont typeface="UTM Avo" panose="02040603050506020204" pitchFamily="18" charset="0"/>
              <a:buChar char="-"/>
            </a:pPr>
            <a:r>
              <a:rPr lang="vi-VN" sz="2400" dirty="0">
                <a:latin typeface="UTM Avo" panose="02040603050506020204" pitchFamily="18" charset="0"/>
                <a:ea typeface="Times New Roman"/>
                <a:cs typeface="Times New Roman"/>
                <a:sym typeface="Times New Roman"/>
              </a:rPr>
              <a:t>Những ai cần tiết kiệm thời gian? Tiết kiệm thời gian có phải tiết kiệm tiền bạc không? Tiết kiệm thời gian sẽ đem lại lợi ích gì cho bản thân trong học tập và trong cuộc sống?</a:t>
            </a:r>
          </a:p>
        </p:txBody>
      </p:sp>
      <p:grpSp>
        <p:nvGrpSpPr>
          <p:cNvPr id="13" name="Group 12">
            <a:extLst>
              <a:ext uri="{FF2B5EF4-FFF2-40B4-BE49-F238E27FC236}">
                <a16:creationId xmlns:a16="http://schemas.microsoft.com/office/drawing/2014/main" id="{82BDFD47-AA79-CD17-3573-2EFE35608B90}"/>
              </a:ext>
            </a:extLst>
          </p:cNvPr>
          <p:cNvGrpSpPr/>
          <p:nvPr/>
        </p:nvGrpSpPr>
        <p:grpSpPr>
          <a:xfrm>
            <a:off x="4489623" y="748144"/>
            <a:ext cx="2939237" cy="2202874"/>
            <a:chOff x="2907382" y="748144"/>
            <a:chExt cx="2939237" cy="2202874"/>
          </a:xfrm>
        </p:grpSpPr>
        <p:pic>
          <p:nvPicPr>
            <p:cNvPr id="12" name="Picture 11">
              <a:extLst>
                <a:ext uri="{FF2B5EF4-FFF2-40B4-BE49-F238E27FC236}">
                  <a16:creationId xmlns:a16="http://schemas.microsoft.com/office/drawing/2014/main" id="{70C022C0-717F-5A99-23AE-8FF9C0E788D7}"/>
                </a:ext>
              </a:extLst>
            </p:cNvPr>
            <p:cNvPicPr>
              <a:picLocks noChangeAspect="1"/>
            </p:cNvPicPr>
            <p:nvPr/>
          </p:nvPicPr>
          <p:blipFill rotWithShape="1">
            <a:blip r:embed="rId4"/>
            <a:srcRect t="12392" b="12660"/>
            <a:stretch/>
          </p:blipFill>
          <p:spPr>
            <a:xfrm>
              <a:off x="2907382" y="748144"/>
              <a:ext cx="2939237" cy="2202874"/>
            </a:xfrm>
            <a:prstGeom prst="rect">
              <a:avLst/>
            </a:prstGeom>
          </p:spPr>
        </p:pic>
        <p:sp>
          <p:nvSpPr>
            <p:cNvPr id="7" name="Google Shape;392;p8">
              <a:extLst>
                <a:ext uri="{FF2B5EF4-FFF2-40B4-BE49-F238E27FC236}">
                  <a16:creationId xmlns:a16="http://schemas.microsoft.com/office/drawing/2014/main" id="{3EE2B0D3-32C3-8525-96E2-49DE360F2ED0}"/>
                </a:ext>
              </a:extLst>
            </p:cNvPr>
            <p:cNvSpPr txBox="1"/>
            <p:nvPr/>
          </p:nvSpPr>
          <p:spPr>
            <a:xfrm>
              <a:off x="3126923" y="1749327"/>
              <a:ext cx="2588075" cy="553943"/>
            </a:xfrm>
            <a:prstGeom prst="rect">
              <a:avLst/>
            </a:prstGeom>
            <a:noFill/>
            <a:ln>
              <a:noFill/>
            </a:ln>
          </p:spPr>
          <p:txBody>
            <a:bodyPr spcFirstLastPara="1" wrap="square" lIns="121900" tIns="60933" rIns="121900" bIns="60933" anchor="t" anchorCtr="0">
              <a:spAutoFit/>
            </a:bodyPr>
            <a:lstStyle/>
            <a:p>
              <a:pPr algn="ctr"/>
              <a:r>
                <a:rPr lang="en-US" sz="2800" b="1" dirty="0" err="1">
                  <a:ln>
                    <a:solidFill>
                      <a:schemeClr val="tx1"/>
                    </a:solidFill>
                  </a:ln>
                  <a:solidFill>
                    <a:schemeClr val="bg1"/>
                  </a:solidFill>
                  <a:effectLst>
                    <a:outerShdw blurRad="38100" dist="38100" dir="2700000" algn="tl">
                      <a:srgbClr val="000000">
                        <a:alpha val="43137"/>
                      </a:srgbClr>
                    </a:outerShdw>
                  </a:effectLst>
                  <a:latin typeface="UTM Avo" panose="02040603050506020204" pitchFamily="18" charset="0"/>
                </a:rPr>
                <a:t>Góc</a:t>
              </a:r>
              <a:r>
                <a:rPr lang="en-US" sz="2800" b="1" dirty="0">
                  <a:ln>
                    <a:solidFill>
                      <a:schemeClr val="tx1"/>
                    </a:solidFill>
                  </a:ln>
                  <a:solidFill>
                    <a:schemeClr val="bg1"/>
                  </a:solidFill>
                  <a:effectLst>
                    <a:outerShdw blurRad="38100" dist="38100" dir="2700000" algn="tl">
                      <a:srgbClr val="000000">
                        <a:alpha val="43137"/>
                      </a:srgbClr>
                    </a:outerShdw>
                  </a:effectLst>
                  <a:latin typeface="UTM Avo" panose="02040603050506020204" pitchFamily="18" charset="0"/>
                </a:rPr>
                <a:t> chia </a:t>
              </a:r>
              <a:r>
                <a:rPr lang="en-US" sz="2800" b="1" dirty="0" err="1">
                  <a:ln>
                    <a:solidFill>
                      <a:schemeClr val="tx1"/>
                    </a:solidFill>
                  </a:ln>
                  <a:solidFill>
                    <a:schemeClr val="bg1"/>
                  </a:solidFill>
                  <a:effectLst>
                    <a:outerShdw blurRad="38100" dist="38100" dir="2700000" algn="tl">
                      <a:srgbClr val="000000">
                        <a:alpha val="43137"/>
                      </a:srgbClr>
                    </a:outerShdw>
                  </a:effectLst>
                  <a:latin typeface="UTM Avo" panose="02040603050506020204" pitchFamily="18" charset="0"/>
                </a:rPr>
                <a:t>sẻ</a:t>
              </a:r>
              <a:endParaRPr lang="en-US" sz="2800" b="1" dirty="0">
                <a:ln>
                  <a:solidFill>
                    <a:schemeClr val="tx1"/>
                  </a:solidFill>
                </a:ln>
                <a:solidFill>
                  <a:schemeClr val="bg1"/>
                </a:solidFill>
                <a:effectLst>
                  <a:outerShdw blurRad="38100" dist="38100" dir="2700000" algn="tl">
                    <a:srgbClr val="000000">
                      <a:alpha val="43137"/>
                    </a:srgbClr>
                  </a:outerShdw>
                </a:effectLst>
                <a:latin typeface="UTM Avo" panose="02040603050506020204" pitchFamily="18" charset="0"/>
              </a:endParaRPr>
            </a:p>
          </p:txBody>
        </p:sp>
      </p:grpSp>
    </p:spTree>
    <p:extLst>
      <p:ext uri="{BB962C8B-B14F-4D97-AF65-F5344CB8AC3E}">
        <p14:creationId xmlns:p14="http://schemas.microsoft.com/office/powerpoint/2010/main" val="2444951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Google Shape;141;p4">
            <a:extLst>
              <a:ext uri="{FF2B5EF4-FFF2-40B4-BE49-F238E27FC236}">
                <a16:creationId xmlns:a16="http://schemas.microsoft.com/office/drawing/2014/main" id="{14BF2C29-CBE1-6D8F-5950-E15867AE5804}"/>
              </a:ext>
            </a:extLst>
          </p:cNvPr>
          <p:cNvSpPr txBox="1"/>
          <p:nvPr/>
        </p:nvSpPr>
        <p:spPr>
          <a:xfrm>
            <a:off x="658091" y="1820048"/>
            <a:ext cx="10875818" cy="1385993"/>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algn="ctr">
              <a:defRPr sz="2400" b="1">
                <a:solidFill>
                  <a:schemeClr val="tx1"/>
                </a:solidFill>
                <a:latin typeface="UTM Avo" panose="02040603050506020204" pitchFamily="18" charset="0"/>
                <a:ea typeface="Calibri"/>
                <a:cs typeface="Calibri"/>
              </a:defRPr>
            </a:lvl1pPr>
          </a:lstStyle>
          <a:p>
            <a:pPr>
              <a:lnSpc>
                <a:spcPct val="150000"/>
              </a:lnSpc>
            </a:pPr>
            <a:r>
              <a:rPr lang="en-US" b="0" dirty="0" err="1">
                <a:sym typeface="Times New Roman"/>
              </a:rPr>
              <a:t>Thảo</a:t>
            </a:r>
            <a:r>
              <a:rPr lang="en-US" b="0" dirty="0">
                <a:sym typeface="Times New Roman"/>
              </a:rPr>
              <a:t> </a:t>
            </a:r>
            <a:r>
              <a:rPr lang="en-US" b="0" dirty="0" err="1">
                <a:sym typeface="Times New Roman"/>
              </a:rPr>
              <a:t>luận</a:t>
            </a:r>
            <a:r>
              <a:rPr lang="en-US" b="0" dirty="0">
                <a:sym typeface="Times New Roman"/>
              </a:rPr>
              <a:t> </a:t>
            </a:r>
            <a:r>
              <a:rPr lang="en-US" b="0" dirty="0" err="1">
                <a:sym typeface="Times New Roman"/>
              </a:rPr>
              <a:t>về</a:t>
            </a:r>
            <a:r>
              <a:rPr lang="en-US" b="0" dirty="0">
                <a:sym typeface="Times New Roman"/>
              </a:rPr>
              <a:t> </a:t>
            </a:r>
            <a:r>
              <a:rPr lang="en-US" b="0" dirty="0" err="1">
                <a:sym typeface="Times New Roman"/>
              </a:rPr>
              <a:t>các</a:t>
            </a:r>
            <a:r>
              <a:rPr lang="en-US" b="0" dirty="0">
                <a:sym typeface="Times New Roman"/>
              </a:rPr>
              <a:t> </a:t>
            </a:r>
            <a:r>
              <a:rPr lang="en-US" b="0" dirty="0" err="1">
                <a:sym typeface="Times New Roman"/>
              </a:rPr>
              <a:t>lí</a:t>
            </a:r>
            <a:r>
              <a:rPr lang="en-US" b="0" dirty="0">
                <a:sym typeface="Times New Roman"/>
              </a:rPr>
              <a:t> do </a:t>
            </a:r>
            <a:r>
              <a:rPr lang="en-US" b="0" dirty="0" err="1">
                <a:sym typeface="Times New Roman"/>
              </a:rPr>
              <a:t>cần</a:t>
            </a:r>
            <a:r>
              <a:rPr lang="en-US" b="0" dirty="0">
                <a:sym typeface="Times New Roman"/>
              </a:rPr>
              <a:t> </a:t>
            </a:r>
            <a:r>
              <a:rPr lang="en-US" b="0" dirty="0" err="1">
                <a:sym typeface="Times New Roman"/>
              </a:rPr>
              <a:t>sống</a:t>
            </a:r>
            <a:r>
              <a:rPr lang="en-US" b="0" dirty="0">
                <a:sym typeface="Times New Roman"/>
              </a:rPr>
              <a:t> </a:t>
            </a:r>
            <a:r>
              <a:rPr lang="en-US" b="0" dirty="0" err="1">
                <a:sym typeface="Times New Roman"/>
              </a:rPr>
              <a:t>tiết</a:t>
            </a:r>
            <a:r>
              <a:rPr lang="en-US" b="0" dirty="0">
                <a:sym typeface="Times New Roman"/>
              </a:rPr>
              <a:t> </a:t>
            </a:r>
            <a:r>
              <a:rPr lang="en-US" b="0" dirty="0" err="1">
                <a:sym typeface="Times New Roman"/>
              </a:rPr>
              <a:t>kiệm</a:t>
            </a:r>
            <a:r>
              <a:rPr lang="en-US" b="0" dirty="0">
                <a:sym typeface="Times New Roman"/>
              </a:rPr>
              <a:t> </a:t>
            </a:r>
            <a:r>
              <a:rPr lang="en-US" b="0" dirty="0" err="1">
                <a:sym typeface="Times New Roman"/>
              </a:rPr>
              <a:t>của</a:t>
            </a:r>
            <a:r>
              <a:rPr lang="en-US" b="0" dirty="0">
                <a:sym typeface="Times New Roman"/>
              </a:rPr>
              <a:t> </a:t>
            </a:r>
            <a:r>
              <a:rPr lang="en-US" b="0" dirty="0" err="1">
                <a:sym typeface="Times New Roman"/>
              </a:rPr>
              <a:t>bản</a:t>
            </a:r>
            <a:r>
              <a:rPr lang="en-US" b="0" dirty="0">
                <a:sym typeface="Times New Roman"/>
              </a:rPr>
              <a:t> </a:t>
            </a:r>
            <a:r>
              <a:rPr lang="en-US" b="0" dirty="0" err="1">
                <a:sym typeface="Times New Roman"/>
              </a:rPr>
              <a:t>thân</a:t>
            </a:r>
            <a:r>
              <a:rPr lang="en-US" b="0" dirty="0">
                <a:sym typeface="Times New Roman"/>
              </a:rPr>
              <a:t> (</a:t>
            </a:r>
            <a:r>
              <a:rPr lang="en-US" b="0" dirty="0" err="1">
                <a:sym typeface="Times New Roman"/>
              </a:rPr>
              <a:t>trong</a:t>
            </a:r>
            <a:r>
              <a:rPr lang="en-US" b="0" dirty="0">
                <a:sym typeface="Times New Roman"/>
              </a:rPr>
              <a:t> </a:t>
            </a:r>
            <a:r>
              <a:rPr lang="en-US" b="0" dirty="0" err="1">
                <a:sym typeface="Times New Roman"/>
              </a:rPr>
              <a:t>sinh</a:t>
            </a:r>
            <a:r>
              <a:rPr lang="en-US" b="0" dirty="0">
                <a:sym typeface="Times New Roman"/>
              </a:rPr>
              <a:t> </a:t>
            </a:r>
            <a:r>
              <a:rPr lang="en-US" b="0" dirty="0" err="1">
                <a:sym typeface="Times New Roman"/>
              </a:rPr>
              <a:t>hoạt</a:t>
            </a:r>
            <a:r>
              <a:rPr lang="en-US" b="0" dirty="0">
                <a:sym typeface="Times New Roman"/>
              </a:rPr>
              <a:t> </a:t>
            </a:r>
            <a:r>
              <a:rPr lang="en-US" b="0" dirty="0" err="1">
                <a:sym typeface="Times New Roman"/>
              </a:rPr>
              <a:t>hằng</a:t>
            </a:r>
            <a:r>
              <a:rPr lang="en-US" b="0" dirty="0">
                <a:sym typeface="Times New Roman"/>
              </a:rPr>
              <a:t> </a:t>
            </a:r>
            <a:r>
              <a:rPr lang="en-US" b="0" dirty="0" err="1">
                <a:sym typeface="Times New Roman"/>
              </a:rPr>
              <a:t>ngày</a:t>
            </a:r>
            <a:r>
              <a:rPr lang="en-US" b="0" dirty="0">
                <a:sym typeface="Times New Roman"/>
              </a:rPr>
              <a:t>; </a:t>
            </a:r>
            <a:r>
              <a:rPr lang="en-US" b="0" dirty="0" err="1">
                <a:sym typeface="Times New Roman"/>
              </a:rPr>
              <a:t>sử</a:t>
            </a:r>
            <a:r>
              <a:rPr lang="en-US" b="0" dirty="0">
                <a:sym typeface="Times New Roman"/>
              </a:rPr>
              <a:t> </a:t>
            </a:r>
            <a:r>
              <a:rPr lang="en-US" b="0" dirty="0" err="1">
                <a:sym typeface="Times New Roman"/>
              </a:rPr>
              <a:t>dụng</a:t>
            </a:r>
            <a:r>
              <a:rPr lang="en-US" b="0" dirty="0">
                <a:sym typeface="Times New Roman"/>
              </a:rPr>
              <a:t> </a:t>
            </a:r>
            <a:r>
              <a:rPr lang="en-US" b="0" dirty="0" err="1">
                <a:sym typeface="Times New Roman"/>
              </a:rPr>
              <a:t>quỹ</a:t>
            </a:r>
            <a:r>
              <a:rPr lang="en-US" b="0" dirty="0">
                <a:sym typeface="Times New Roman"/>
              </a:rPr>
              <a:t> </a:t>
            </a:r>
            <a:r>
              <a:rPr lang="en-US" b="0" dirty="0" err="1">
                <a:sym typeface="Times New Roman"/>
              </a:rPr>
              <a:t>thời</a:t>
            </a:r>
            <a:r>
              <a:rPr lang="en-US" b="0" dirty="0">
                <a:sym typeface="Times New Roman"/>
              </a:rPr>
              <a:t> </a:t>
            </a:r>
            <a:r>
              <a:rPr lang="en-US" b="0" dirty="0" err="1">
                <a:sym typeface="Times New Roman"/>
              </a:rPr>
              <a:t>gian</a:t>
            </a:r>
            <a:r>
              <a:rPr lang="en-US" b="0" dirty="0">
                <a:sym typeface="Times New Roman"/>
              </a:rPr>
              <a:t>; </a:t>
            </a:r>
            <a:r>
              <a:rPr lang="en-US" b="0" dirty="0" err="1">
                <a:sym typeface="Times New Roman"/>
              </a:rPr>
              <a:t>hiệu</a:t>
            </a:r>
            <a:r>
              <a:rPr lang="en-US" b="0" dirty="0">
                <a:sym typeface="Times New Roman"/>
              </a:rPr>
              <a:t> </a:t>
            </a:r>
            <a:r>
              <a:rPr lang="en-US" b="0" dirty="0" err="1">
                <a:sym typeface="Times New Roman"/>
              </a:rPr>
              <a:t>quả</a:t>
            </a:r>
            <a:r>
              <a:rPr lang="en-US" b="0" dirty="0">
                <a:sym typeface="Times New Roman"/>
              </a:rPr>
              <a:t> </a:t>
            </a:r>
            <a:r>
              <a:rPr lang="en-US" b="0" dirty="0" err="1">
                <a:sym typeface="Times New Roman"/>
              </a:rPr>
              <a:t>học</a:t>
            </a:r>
            <a:r>
              <a:rPr lang="en-US" b="0" dirty="0">
                <a:sym typeface="Times New Roman"/>
              </a:rPr>
              <a:t> </a:t>
            </a:r>
            <a:r>
              <a:rPr lang="en-US" b="0" dirty="0" err="1">
                <a:sym typeface="Times New Roman"/>
              </a:rPr>
              <a:t>tập</a:t>
            </a:r>
            <a:r>
              <a:rPr lang="en-US" b="0" dirty="0">
                <a:sym typeface="Times New Roman"/>
              </a:rPr>
              <a:t>; </a:t>
            </a:r>
            <a:r>
              <a:rPr lang="en-US" b="0" dirty="0" err="1">
                <a:sym typeface="Times New Roman"/>
              </a:rPr>
              <a:t>làm</a:t>
            </a:r>
            <a:r>
              <a:rPr lang="en-US" b="0" dirty="0">
                <a:sym typeface="Times New Roman"/>
              </a:rPr>
              <a:t> </a:t>
            </a:r>
            <a:r>
              <a:rPr lang="en-US" b="0" dirty="0" err="1">
                <a:sym typeface="Times New Roman"/>
              </a:rPr>
              <a:t>việc</a:t>
            </a:r>
            <a:r>
              <a:rPr lang="en-US" b="0" dirty="0">
                <a:sym typeface="Times New Roman"/>
              </a:rPr>
              <a:t>;...).</a:t>
            </a:r>
            <a:endParaRPr b="0" dirty="0">
              <a:sym typeface="Times New Roman"/>
            </a:endParaRPr>
          </a:p>
        </p:txBody>
      </p:sp>
      <p:pic>
        <p:nvPicPr>
          <p:cNvPr id="1026" name="Picture 2">
            <a:extLst>
              <a:ext uri="{FF2B5EF4-FFF2-40B4-BE49-F238E27FC236}">
                <a16:creationId xmlns:a16="http://schemas.microsoft.com/office/drawing/2014/main" id="{4373A4CD-D938-28C1-38DA-2B5D9B40E05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930" b="10909"/>
          <a:stretch/>
        </p:blipFill>
        <p:spPr bwMode="auto">
          <a:xfrm>
            <a:off x="3427700" y="3074195"/>
            <a:ext cx="5336598" cy="3577502"/>
          </a:xfrm>
          <a:prstGeom prst="rect">
            <a:avLst/>
          </a:prstGeom>
          <a:noFill/>
          <a:extLst>
            <a:ext uri="{909E8E84-426E-40DD-AFC4-6F175D3DCCD1}">
              <a14:hiddenFill xmlns:a14="http://schemas.microsoft.com/office/drawing/2010/main">
                <a:solidFill>
                  <a:srgbClr val="FFFFFF"/>
                </a:solidFill>
              </a14:hiddenFill>
            </a:ext>
          </a:extLst>
        </p:spPr>
      </p:pic>
      <p:pic>
        <p:nvPicPr>
          <p:cNvPr id="15" name="Google Shape;142;p4" descr="Digit 60">
            <a:extLst>
              <a:ext uri="{FF2B5EF4-FFF2-40B4-BE49-F238E27FC236}">
                <a16:creationId xmlns:a16="http://schemas.microsoft.com/office/drawing/2014/main" id="{7757526B-D19D-9E75-AE01-02F26C0FCB3B}"/>
              </a:ext>
            </a:extLst>
          </p:cNvPr>
          <p:cNvPicPr preferRelativeResize="0"/>
          <p:nvPr/>
        </p:nvPicPr>
        <p:blipFill rotWithShape="1">
          <a:blip r:embed="rId5">
            <a:alphaModFix/>
          </a:blip>
          <a:srcRect/>
          <a:stretch/>
        </p:blipFill>
        <p:spPr>
          <a:xfrm>
            <a:off x="10226662" y="5735264"/>
            <a:ext cx="1668114" cy="916433"/>
          </a:xfrm>
          <a:prstGeom prst="rect">
            <a:avLst/>
          </a:prstGeom>
          <a:noFill/>
          <a:ln>
            <a:noFill/>
          </a:ln>
        </p:spPr>
      </p:pic>
      <p:sp>
        <p:nvSpPr>
          <p:cNvPr id="18" name="Google Shape;140;p4">
            <a:extLst>
              <a:ext uri="{FF2B5EF4-FFF2-40B4-BE49-F238E27FC236}">
                <a16:creationId xmlns:a16="http://schemas.microsoft.com/office/drawing/2014/main" id="{C65FEFA5-E0D9-FE24-9356-43FC110B3A65}"/>
              </a:ext>
            </a:extLst>
          </p:cNvPr>
          <p:cNvSpPr/>
          <p:nvPr/>
        </p:nvSpPr>
        <p:spPr>
          <a:xfrm>
            <a:off x="4051960" y="1282618"/>
            <a:ext cx="4088078" cy="643220"/>
          </a:xfrm>
          <a:prstGeom prst="roundRect">
            <a:avLst/>
          </a:prstGeom>
          <a:solidFill>
            <a:schemeClr val="accent2">
              <a:lumMod val="20000"/>
              <a:lumOff val="80000"/>
            </a:schemeClr>
          </a:solidFill>
          <a:ln w="57150" cap="flat" cmpd="sng">
            <a:solidFill>
              <a:schemeClr val="accent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800" b="1" dirty="0" err="1">
                <a:solidFill>
                  <a:schemeClr val="tx1"/>
                </a:solidFill>
                <a:latin typeface="UTM Avo" panose="02040603050506020204" pitchFamily="18" charset="0"/>
                <a:ea typeface="Calibri"/>
                <a:cs typeface="Calibri"/>
                <a:sym typeface="Calibri"/>
              </a:rPr>
              <a:t>Một</a:t>
            </a:r>
            <a:r>
              <a:rPr lang="en-US" sz="2800" b="1" dirty="0">
                <a:solidFill>
                  <a:schemeClr val="tx1"/>
                </a:solidFill>
                <a:latin typeface="UTM Avo" panose="02040603050506020204" pitchFamily="18" charset="0"/>
                <a:ea typeface="Calibri"/>
                <a:cs typeface="Calibri"/>
                <a:sym typeface="Calibri"/>
              </a:rPr>
              <a:t> </a:t>
            </a:r>
            <a:r>
              <a:rPr lang="en-US" sz="2800" b="1" dirty="0" err="1">
                <a:solidFill>
                  <a:schemeClr val="tx1"/>
                </a:solidFill>
                <a:latin typeface="UTM Avo" panose="02040603050506020204" pitchFamily="18" charset="0"/>
                <a:ea typeface="Calibri"/>
                <a:cs typeface="Calibri"/>
                <a:sym typeface="Calibri"/>
              </a:rPr>
              <a:t>phút</a:t>
            </a:r>
            <a:r>
              <a:rPr lang="en-US" sz="2800" b="1" dirty="0">
                <a:solidFill>
                  <a:schemeClr val="tx1"/>
                </a:solidFill>
                <a:latin typeface="UTM Avo" panose="02040603050506020204" pitchFamily="18" charset="0"/>
                <a:ea typeface="Calibri"/>
                <a:cs typeface="Calibri"/>
                <a:sym typeface="Calibri"/>
              </a:rPr>
              <a:t> </a:t>
            </a:r>
            <a:r>
              <a:rPr lang="en-US" sz="2800" b="1" dirty="0" err="1">
                <a:solidFill>
                  <a:schemeClr val="tx1"/>
                </a:solidFill>
                <a:latin typeface="UTM Avo" panose="02040603050506020204" pitchFamily="18" charset="0"/>
                <a:ea typeface="Calibri"/>
                <a:cs typeface="Calibri"/>
                <a:sym typeface="Calibri"/>
              </a:rPr>
              <a:t>tỏa</a:t>
            </a:r>
            <a:r>
              <a:rPr lang="en-US" sz="2800" b="1" dirty="0">
                <a:solidFill>
                  <a:schemeClr val="tx1"/>
                </a:solidFill>
                <a:latin typeface="UTM Avo" panose="02040603050506020204" pitchFamily="18" charset="0"/>
                <a:ea typeface="Calibri"/>
                <a:cs typeface="Calibri"/>
                <a:sym typeface="Calibri"/>
              </a:rPr>
              <a:t> </a:t>
            </a:r>
            <a:r>
              <a:rPr lang="en-US" sz="2800" b="1" dirty="0" err="1">
                <a:solidFill>
                  <a:schemeClr val="tx1"/>
                </a:solidFill>
                <a:latin typeface="UTM Avo" panose="02040603050506020204" pitchFamily="18" charset="0"/>
                <a:ea typeface="Calibri"/>
                <a:cs typeface="Calibri"/>
                <a:sym typeface="Calibri"/>
              </a:rPr>
              <a:t>sáng</a:t>
            </a:r>
            <a:endParaRPr lang="en-US" sz="2800" b="1" dirty="0">
              <a:solidFill>
                <a:schemeClr val="tx1"/>
              </a:solidFill>
              <a:latin typeface="UTM Avo" panose="02040603050506020204" pitchFamily="18" charset="0"/>
              <a:ea typeface="Calibri"/>
              <a:cs typeface="Calibri"/>
              <a:sym typeface="Calibri"/>
            </a:endParaRPr>
          </a:p>
        </p:txBody>
      </p:sp>
    </p:spTree>
    <p:extLst>
      <p:ext uri="{BB962C8B-B14F-4D97-AF65-F5344CB8AC3E}">
        <p14:creationId xmlns:p14="http://schemas.microsoft.com/office/powerpoint/2010/main" val="1031483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Google Shape;140;p4">
            <a:extLst>
              <a:ext uri="{FF2B5EF4-FFF2-40B4-BE49-F238E27FC236}">
                <a16:creationId xmlns:a16="http://schemas.microsoft.com/office/drawing/2014/main" id="{03B91429-1A56-8128-7CF8-87588277AB1C}"/>
              </a:ext>
            </a:extLst>
          </p:cNvPr>
          <p:cNvSpPr/>
          <p:nvPr/>
        </p:nvSpPr>
        <p:spPr>
          <a:xfrm>
            <a:off x="304801" y="1850655"/>
            <a:ext cx="4088078" cy="643220"/>
          </a:xfrm>
          <a:prstGeom prst="roundRect">
            <a:avLst/>
          </a:prstGeom>
          <a:solidFill>
            <a:schemeClr val="accent2">
              <a:lumMod val="20000"/>
              <a:lumOff val="80000"/>
            </a:schemeClr>
          </a:solidFill>
          <a:ln w="57150" cap="flat" cmpd="sng">
            <a:solidFill>
              <a:schemeClr val="accent2">
                <a:lumMod val="60000"/>
                <a:lumOff val="40000"/>
              </a:schemeClr>
            </a:solidFill>
            <a:prstDash val="solid"/>
            <a:miter lim="800000"/>
            <a:headEnd type="none" w="sm" len="sm"/>
            <a:tailEnd type="none" w="sm" len="sm"/>
          </a:ln>
        </p:spPr>
        <p:txBody>
          <a:bodyPr spcFirstLastPara="1" wrap="square" lIns="91425" tIns="45700" rIns="91425" bIns="45700" anchor="ctr" anchorCtr="0">
            <a:noAutofit/>
          </a:bodyPr>
          <a:lstStyle/>
          <a:p>
            <a:pPr algn="ctr"/>
            <a:r>
              <a:rPr lang="en-US" sz="2800" b="1" dirty="0" err="1">
                <a:solidFill>
                  <a:schemeClr val="tx1"/>
                </a:solidFill>
                <a:latin typeface="UTM Avo" panose="02040603050506020204" pitchFamily="18" charset="0"/>
                <a:ea typeface="Calibri"/>
                <a:cs typeface="Calibri"/>
                <a:sym typeface="Calibri"/>
              </a:rPr>
              <a:t>Một</a:t>
            </a:r>
            <a:r>
              <a:rPr lang="en-US" sz="2800" b="1" dirty="0">
                <a:solidFill>
                  <a:schemeClr val="tx1"/>
                </a:solidFill>
                <a:latin typeface="UTM Avo" panose="02040603050506020204" pitchFamily="18" charset="0"/>
                <a:ea typeface="Calibri"/>
                <a:cs typeface="Calibri"/>
                <a:sym typeface="Calibri"/>
              </a:rPr>
              <a:t> </a:t>
            </a:r>
            <a:r>
              <a:rPr lang="en-US" sz="2800" b="1" dirty="0" err="1">
                <a:solidFill>
                  <a:schemeClr val="tx1"/>
                </a:solidFill>
                <a:latin typeface="UTM Avo" panose="02040603050506020204" pitchFamily="18" charset="0"/>
                <a:ea typeface="Calibri"/>
                <a:cs typeface="Calibri"/>
                <a:sym typeface="Calibri"/>
              </a:rPr>
              <a:t>phút</a:t>
            </a:r>
            <a:r>
              <a:rPr lang="en-US" sz="2800" b="1" dirty="0">
                <a:solidFill>
                  <a:schemeClr val="tx1"/>
                </a:solidFill>
                <a:latin typeface="UTM Avo" panose="02040603050506020204" pitchFamily="18" charset="0"/>
                <a:ea typeface="Calibri"/>
                <a:cs typeface="Calibri"/>
                <a:sym typeface="Calibri"/>
              </a:rPr>
              <a:t> </a:t>
            </a:r>
            <a:r>
              <a:rPr lang="en-US" sz="2800" b="1" dirty="0" err="1">
                <a:solidFill>
                  <a:schemeClr val="tx1"/>
                </a:solidFill>
                <a:latin typeface="UTM Avo" panose="02040603050506020204" pitchFamily="18" charset="0"/>
                <a:ea typeface="Calibri"/>
                <a:cs typeface="Calibri"/>
                <a:sym typeface="Calibri"/>
              </a:rPr>
              <a:t>tỏa</a:t>
            </a:r>
            <a:r>
              <a:rPr lang="en-US" sz="2800" b="1" dirty="0">
                <a:solidFill>
                  <a:schemeClr val="tx1"/>
                </a:solidFill>
                <a:latin typeface="UTM Avo" panose="02040603050506020204" pitchFamily="18" charset="0"/>
                <a:ea typeface="Calibri"/>
                <a:cs typeface="Calibri"/>
                <a:sym typeface="Calibri"/>
              </a:rPr>
              <a:t> </a:t>
            </a:r>
            <a:r>
              <a:rPr lang="en-US" sz="2800" b="1" dirty="0" err="1">
                <a:solidFill>
                  <a:schemeClr val="tx1"/>
                </a:solidFill>
                <a:latin typeface="UTM Avo" panose="02040603050506020204" pitchFamily="18" charset="0"/>
                <a:ea typeface="Calibri"/>
                <a:cs typeface="Calibri"/>
                <a:sym typeface="Calibri"/>
              </a:rPr>
              <a:t>sáng</a:t>
            </a:r>
            <a:endParaRPr lang="en-US" sz="2800" b="1" dirty="0">
              <a:solidFill>
                <a:schemeClr val="tx1"/>
              </a:solidFill>
              <a:latin typeface="UTM Avo" panose="02040603050506020204" pitchFamily="18" charset="0"/>
              <a:ea typeface="Calibri"/>
              <a:cs typeface="Calibri"/>
              <a:sym typeface="Calibri"/>
            </a:endParaRPr>
          </a:p>
        </p:txBody>
      </p:sp>
      <p:sp>
        <p:nvSpPr>
          <p:cNvPr id="14" name="Google Shape;141;p4">
            <a:extLst>
              <a:ext uri="{FF2B5EF4-FFF2-40B4-BE49-F238E27FC236}">
                <a16:creationId xmlns:a16="http://schemas.microsoft.com/office/drawing/2014/main" id="{14BF2C29-CBE1-6D8F-5950-E15867AE5804}"/>
              </a:ext>
            </a:extLst>
          </p:cNvPr>
          <p:cNvSpPr txBox="1"/>
          <p:nvPr/>
        </p:nvSpPr>
        <p:spPr>
          <a:xfrm>
            <a:off x="4392878" y="1479268"/>
            <a:ext cx="7391400" cy="1385993"/>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algn="ctr">
              <a:defRPr sz="2400" b="1">
                <a:solidFill>
                  <a:schemeClr val="tx1"/>
                </a:solidFill>
                <a:latin typeface="UTM Avo" panose="02040603050506020204" pitchFamily="18" charset="0"/>
                <a:ea typeface="Calibri"/>
                <a:cs typeface="Calibri"/>
              </a:defRPr>
            </a:lvl1pPr>
          </a:lstStyle>
          <a:p>
            <a:pPr algn="just">
              <a:lnSpc>
                <a:spcPct val="125000"/>
              </a:lnSpc>
            </a:pPr>
            <a:r>
              <a:rPr lang="en-US" b="0" dirty="0" err="1">
                <a:sym typeface="Times New Roman"/>
              </a:rPr>
              <a:t>Thảo</a:t>
            </a:r>
            <a:r>
              <a:rPr lang="en-US" b="0" dirty="0">
                <a:sym typeface="Times New Roman"/>
              </a:rPr>
              <a:t> </a:t>
            </a:r>
            <a:r>
              <a:rPr lang="en-US" b="0" dirty="0" err="1">
                <a:sym typeface="Times New Roman"/>
              </a:rPr>
              <a:t>luận</a:t>
            </a:r>
            <a:r>
              <a:rPr lang="en-US" b="0" dirty="0">
                <a:sym typeface="Times New Roman"/>
              </a:rPr>
              <a:t> </a:t>
            </a:r>
            <a:r>
              <a:rPr lang="en-US" b="0" dirty="0" err="1">
                <a:sym typeface="Times New Roman"/>
              </a:rPr>
              <a:t>về</a:t>
            </a:r>
            <a:r>
              <a:rPr lang="en-US" b="0" dirty="0">
                <a:sym typeface="Times New Roman"/>
              </a:rPr>
              <a:t> </a:t>
            </a:r>
            <a:r>
              <a:rPr lang="en-US" b="0" dirty="0" err="1">
                <a:sym typeface="Times New Roman"/>
              </a:rPr>
              <a:t>các</a:t>
            </a:r>
            <a:r>
              <a:rPr lang="en-US" b="0" dirty="0">
                <a:sym typeface="Times New Roman"/>
              </a:rPr>
              <a:t> </a:t>
            </a:r>
            <a:r>
              <a:rPr lang="en-US" b="0" dirty="0" err="1">
                <a:sym typeface="Times New Roman"/>
              </a:rPr>
              <a:t>lí</a:t>
            </a:r>
            <a:r>
              <a:rPr lang="en-US" b="0" dirty="0">
                <a:sym typeface="Times New Roman"/>
              </a:rPr>
              <a:t> do </a:t>
            </a:r>
            <a:r>
              <a:rPr lang="en-US" b="0" dirty="0" err="1">
                <a:sym typeface="Times New Roman"/>
              </a:rPr>
              <a:t>cần</a:t>
            </a:r>
            <a:r>
              <a:rPr lang="en-US" b="0" dirty="0">
                <a:sym typeface="Times New Roman"/>
              </a:rPr>
              <a:t> </a:t>
            </a:r>
            <a:r>
              <a:rPr lang="en-US" b="0" dirty="0" err="1">
                <a:sym typeface="Times New Roman"/>
              </a:rPr>
              <a:t>sống</a:t>
            </a:r>
            <a:r>
              <a:rPr lang="en-US" b="0" dirty="0">
                <a:sym typeface="Times New Roman"/>
              </a:rPr>
              <a:t> </a:t>
            </a:r>
            <a:r>
              <a:rPr lang="en-US" b="0" dirty="0" err="1">
                <a:sym typeface="Times New Roman"/>
              </a:rPr>
              <a:t>tiết</a:t>
            </a:r>
            <a:r>
              <a:rPr lang="en-US" b="0" dirty="0">
                <a:sym typeface="Times New Roman"/>
              </a:rPr>
              <a:t> </a:t>
            </a:r>
            <a:r>
              <a:rPr lang="en-US" b="0" dirty="0" err="1">
                <a:sym typeface="Times New Roman"/>
              </a:rPr>
              <a:t>kiệm</a:t>
            </a:r>
            <a:r>
              <a:rPr lang="en-US" b="0" dirty="0">
                <a:sym typeface="Times New Roman"/>
              </a:rPr>
              <a:t> </a:t>
            </a:r>
            <a:r>
              <a:rPr lang="en-US" b="0" dirty="0" err="1">
                <a:sym typeface="Times New Roman"/>
              </a:rPr>
              <a:t>của</a:t>
            </a:r>
            <a:r>
              <a:rPr lang="en-US" b="0" dirty="0">
                <a:sym typeface="Times New Roman"/>
              </a:rPr>
              <a:t> </a:t>
            </a:r>
            <a:r>
              <a:rPr lang="en-US" b="0" dirty="0" err="1">
                <a:sym typeface="Times New Roman"/>
              </a:rPr>
              <a:t>bản</a:t>
            </a:r>
            <a:r>
              <a:rPr lang="en-US" b="0" dirty="0">
                <a:sym typeface="Times New Roman"/>
              </a:rPr>
              <a:t> </a:t>
            </a:r>
            <a:r>
              <a:rPr lang="en-US" b="0" dirty="0" err="1">
                <a:sym typeface="Times New Roman"/>
              </a:rPr>
              <a:t>thân</a:t>
            </a:r>
            <a:r>
              <a:rPr lang="en-US" b="0" dirty="0">
                <a:sym typeface="Times New Roman"/>
              </a:rPr>
              <a:t> (</a:t>
            </a:r>
            <a:r>
              <a:rPr lang="en-US" b="0" dirty="0" err="1">
                <a:sym typeface="Times New Roman"/>
              </a:rPr>
              <a:t>trong</a:t>
            </a:r>
            <a:r>
              <a:rPr lang="en-US" b="0" dirty="0">
                <a:sym typeface="Times New Roman"/>
              </a:rPr>
              <a:t> </a:t>
            </a:r>
            <a:r>
              <a:rPr lang="en-US" b="0" dirty="0" err="1">
                <a:sym typeface="Times New Roman"/>
              </a:rPr>
              <a:t>sinh</a:t>
            </a:r>
            <a:r>
              <a:rPr lang="en-US" b="0" dirty="0">
                <a:sym typeface="Times New Roman"/>
              </a:rPr>
              <a:t> </a:t>
            </a:r>
            <a:r>
              <a:rPr lang="en-US" b="0" dirty="0" err="1">
                <a:sym typeface="Times New Roman"/>
              </a:rPr>
              <a:t>hoạt</a:t>
            </a:r>
            <a:r>
              <a:rPr lang="en-US" b="0" dirty="0">
                <a:sym typeface="Times New Roman"/>
              </a:rPr>
              <a:t> </a:t>
            </a:r>
            <a:r>
              <a:rPr lang="en-US" b="0" dirty="0" err="1">
                <a:sym typeface="Times New Roman"/>
              </a:rPr>
              <a:t>hằng</a:t>
            </a:r>
            <a:r>
              <a:rPr lang="en-US" b="0" dirty="0">
                <a:sym typeface="Times New Roman"/>
              </a:rPr>
              <a:t> </a:t>
            </a:r>
            <a:r>
              <a:rPr lang="en-US" b="0" dirty="0" err="1">
                <a:sym typeface="Times New Roman"/>
              </a:rPr>
              <a:t>ngày</a:t>
            </a:r>
            <a:r>
              <a:rPr lang="en-US" b="0" dirty="0">
                <a:sym typeface="Times New Roman"/>
              </a:rPr>
              <a:t>; </a:t>
            </a:r>
            <a:r>
              <a:rPr lang="en-US" b="0" dirty="0" err="1">
                <a:sym typeface="Times New Roman"/>
              </a:rPr>
              <a:t>sử</a:t>
            </a:r>
            <a:r>
              <a:rPr lang="en-US" b="0" dirty="0">
                <a:sym typeface="Times New Roman"/>
              </a:rPr>
              <a:t> </a:t>
            </a:r>
            <a:r>
              <a:rPr lang="en-US" b="0" dirty="0" err="1">
                <a:sym typeface="Times New Roman"/>
              </a:rPr>
              <a:t>dụng</a:t>
            </a:r>
            <a:r>
              <a:rPr lang="en-US" b="0" dirty="0">
                <a:sym typeface="Times New Roman"/>
              </a:rPr>
              <a:t> </a:t>
            </a:r>
            <a:r>
              <a:rPr lang="en-US" b="0" dirty="0" err="1">
                <a:sym typeface="Times New Roman"/>
              </a:rPr>
              <a:t>quỹ</a:t>
            </a:r>
            <a:r>
              <a:rPr lang="en-US" b="0" dirty="0">
                <a:sym typeface="Times New Roman"/>
              </a:rPr>
              <a:t> </a:t>
            </a:r>
            <a:r>
              <a:rPr lang="en-US" b="0" dirty="0" err="1">
                <a:sym typeface="Times New Roman"/>
              </a:rPr>
              <a:t>thời</a:t>
            </a:r>
            <a:r>
              <a:rPr lang="en-US" b="0" dirty="0">
                <a:sym typeface="Times New Roman"/>
              </a:rPr>
              <a:t> </a:t>
            </a:r>
            <a:r>
              <a:rPr lang="en-US" b="0" dirty="0" err="1">
                <a:sym typeface="Times New Roman"/>
              </a:rPr>
              <a:t>gian</a:t>
            </a:r>
            <a:r>
              <a:rPr lang="en-US" b="0" dirty="0">
                <a:sym typeface="Times New Roman"/>
              </a:rPr>
              <a:t>; </a:t>
            </a:r>
            <a:r>
              <a:rPr lang="en-US" b="0" dirty="0" err="1">
                <a:sym typeface="Times New Roman"/>
              </a:rPr>
              <a:t>hiệu</a:t>
            </a:r>
            <a:r>
              <a:rPr lang="en-US" b="0" dirty="0">
                <a:sym typeface="Times New Roman"/>
              </a:rPr>
              <a:t> </a:t>
            </a:r>
            <a:r>
              <a:rPr lang="en-US" b="0" dirty="0" err="1">
                <a:sym typeface="Times New Roman"/>
              </a:rPr>
              <a:t>quả</a:t>
            </a:r>
            <a:r>
              <a:rPr lang="en-US" b="0" dirty="0">
                <a:sym typeface="Times New Roman"/>
              </a:rPr>
              <a:t> </a:t>
            </a:r>
            <a:r>
              <a:rPr lang="en-US" b="0" dirty="0" err="1">
                <a:sym typeface="Times New Roman"/>
              </a:rPr>
              <a:t>học</a:t>
            </a:r>
            <a:r>
              <a:rPr lang="en-US" b="0" dirty="0">
                <a:sym typeface="Times New Roman"/>
              </a:rPr>
              <a:t> </a:t>
            </a:r>
            <a:r>
              <a:rPr lang="en-US" b="0" dirty="0" err="1">
                <a:sym typeface="Times New Roman"/>
              </a:rPr>
              <a:t>tập</a:t>
            </a:r>
            <a:r>
              <a:rPr lang="en-US" b="0" dirty="0">
                <a:sym typeface="Times New Roman"/>
              </a:rPr>
              <a:t>; </a:t>
            </a:r>
            <a:r>
              <a:rPr lang="en-US" b="0" dirty="0" err="1">
                <a:sym typeface="Times New Roman"/>
              </a:rPr>
              <a:t>làm</a:t>
            </a:r>
            <a:r>
              <a:rPr lang="en-US" b="0" dirty="0">
                <a:sym typeface="Times New Roman"/>
              </a:rPr>
              <a:t> </a:t>
            </a:r>
            <a:r>
              <a:rPr lang="en-US" b="0" dirty="0" err="1">
                <a:sym typeface="Times New Roman"/>
              </a:rPr>
              <a:t>việc</a:t>
            </a:r>
            <a:r>
              <a:rPr lang="en-US" b="0" dirty="0">
                <a:sym typeface="Times New Roman"/>
              </a:rPr>
              <a:t>;...).</a:t>
            </a:r>
            <a:endParaRPr b="0" dirty="0">
              <a:sym typeface="Times New Roman"/>
            </a:endParaRPr>
          </a:p>
        </p:txBody>
      </p:sp>
      <p:sp>
        <p:nvSpPr>
          <p:cNvPr id="2" name="Google Shape;141;p4">
            <a:extLst>
              <a:ext uri="{FF2B5EF4-FFF2-40B4-BE49-F238E27FC236}">
                <a16:creationId xmlns:a16="http://schemas.microsoft.com/office/drawing/2014/main" id="{06848B9D-EBE4-CE4F-59CA-E3116BDF95E7}"/>
              </a:ext>
            </a:extLst>
          </p:cNvPr>
          <p:cNvSpPr txBox="1"/>
          <p:nvPr/>
        </p:nvSpPr>
        <p:spPr>
          <a:xfrm>
            <a:off x="2612229" y="3692236"/>
            <a:ext cx="9172049" cy="2529471"/>
          </a:xfrm>
          <a:prstGeom prst="rect">
            <a:avLst/>
          </a:prstGeom>
          <a:noFill/>
          <a:ln w="12700" cap="flat" cmpd="sng">
            <a:noFill/>
            <a:prstDash val="solid"/>
            <a:miter lim="800000"/>
            <a:headEnd type="none" w="sm" len="sm"/>
            <a:tailEnd type="none" w="sm" len="sm"/>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algn="ctr">
              <a:defRPr sz="2400" b="1">
                <a:solidFill>
                  <a:schemeClr val="tx1"/>
                </a:solidFill>
                <a:latin typeface="UTM Avo" panose="02040603050506020204" pitchFamily="18" charset="0"/>
                <a:ea typeface="Calibri"/>
                <a:cs typeface="Calibri"/>
              </a:defRPr>
            </a:lvl1pPr>
          </a:lstStyle>
          <a:p>
            <a:pPr marL="342900" indent="-342900" algn="just">
              <a:lnSpc>
                <a:spcPct val="125000"/>
              </a:lnSpc>
              <a:buFont typeface="Arial" panose="020B0604020202020204" pitchFamily="34" charset="0"/>
              <a:buChar char="•"/>
            </a:pPr>
            <a:r>
              <a:rPr lang="vi-VN" b="0" dirty="0">
                <a:sym typeface="Times New Roman"/>
              </a:rPr>
              <a:t>Sống tiết kiệm để có thể tự mình trang trải những thứ có ích hơn trong học tập và trong công việc. </a:t>
            </a:r>
          </a:p>
          <a:p>
            <a:pPr marL="342900" indent="-342900" algn="just">
              <a:lnSpc>
                <a:spcPct val="125000"/>
              </a:lnSpc>
              <a:buFont typeface="Arial" panose="020B0604020202020204" pitchFamily="34" charset="0"/>
              <a:buChar char="•"/>
            </a:pPr>
            <a:r>
              <a:rPr lang="vi-VN" b="0" dirty="0">
                <a:sym typeface="Times New Roman"/>
              </a:rPr>
              <a:t>Sống tiết kiệm để mình biết quý trọng thời gian, công sức mình bỏ ra.</a:t>
            </a:r>
          </a:p>
          <a:p>
            <a:pPr marL="342900" indent="-342900" algn="just">
              <a:lnSpc>
                <a:spcPct val="125000"/>
              </a:lnSpc>
              <a:buFont typeface="Arial" panose="020B0604020202020204" pitchFamily="34" charset="0"/>
              <a:buChar char="•"/>
            </a:pPr>
            <a:r>
              <a:rPr lang="vi-VN" b="0" dirty="0">
                <a:sym typeface="Times New Roman"/>
              </a:rPr>
              <a:t>Sống tiết kiệm để mình luôn hoạt động hết công suất trong học tập, công việc.</a:t>
            </a:r>
          </a:p>
        </p:txBody>
      </p:sp>
      <p:pic>
        <p:nvPicPr>
          <p:cNvPr id="4" name="Picture 3">
            <a:extLst>
              <a:ext uri="{FF2B5EF4-FFF2-40B4-BE49-F238E27FC236}">
                <a16:creationId xmlns:a16="http://schemas.microsoft.com/office/drawing/2014/main" id="{C62D3671-869D-396F-9FA1-28F363D7BE7D}"/>
              </a:ext>
            </a:extLst>
          </p:cNvPr>
          <p:cNvPicPr>
            <a:picLocks noChangeAspect="1"/>
          </p:cNvPicPr>
          <p:nvPr/>
        </p:nvPicPr>
        <p:blipFill>
          <a:blip r:embed="rId4"/>
          <a:stretch>
            <a:fillRect/>
          </a:stretch>
        </p:blipFill>
        <p:spPr>
          <a:xfrm>
            <a:off x="173829" y="3692236"/>
            <a:ext cx="2438400" cy="2438400"/>
          </a:xfrm>
          <a:prstGeom prst="rect">
            <a:avLst/>
          </a:prstGeom>
        </p:spPr>
      </p:pic>
    </p:spTree>
    <p:extLst>
      <p:ext uri="{BB962C8B-B14F-4D97-AF65-F5344CB8AC3E}">
        <p14:creationId xmlns:p14="http://schemas.microsoft.com/office/powerpoint/2010/main" val="406943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62;p6">
            <a:extLst>
              <a:ext uri="{FF2B5EF4-FFF2-40B4-BE49-F238E27FC236}">
                <a16:creationId xmlns:a16="http://schemas.microsoft.com/office/drawing/2014/main" id="{371F3B08-3B18-F8BD-BBB3-222BE99A4A14}"/>
              </a:ext>
            </a:extLst>
          </p:cNvPr>
          <p:cNvSpPr txBox="1">
            <a:spLocks/>
          </p:cNvSpPr>
          <p:nvPr/>
        </p:nvSpPr>
        <p:spPr>
          <a:xfrm>
            <a:off x="2501480" y="2383109"/>
            <a:ext cx="7189039" cy="25768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ctr" rtl="0">
              <a:lnSpc>
                <a:spcPct val="90000"/>
              </a:lnSpc>
              <a:spcBef>
                <a:spcPts val="800"/>
              </a:spcBef>
              <a:spcAft>
                <a:spcPts val="0"/>
              </a:spcAft>
              <a:buClr>
                <a:schemeClr val="dk1"/>
              </a:buClr>
              <a:buSzPts val="2400"/>
              <a:buFont typeface="Arial"/>
              <a:buChar char="▷"/>
              <a:defRPr sz="2800" b="0" i="1" u="none" strike="noStrike" cap="none">
                <a:solidFill>
                  <a:schemeClr val="dk1"/>
                </a:solidFill>
                <a:latin typeface="Calibri"/>
                <a:ea typeface="Calibri"/>
                <a:cs typeface="Calibri"/>
                <a:sym typeface="Calibri"/>
              </a:defRPr>
            </a:lvl1pPr>
            <a:lvl2pPr marL="914400" marR="0" lvl="1" indent="-381000" algn="ctr" rtl="0">
              <a:lnSpc>
                <a:spcPct val="90000"/>
              </a:lnSpc>
              <a:spcBef>
                <a:spcPts val="0"/>
              </a:spcBef>
              <a:spcAft>
                <a:spcPts val="0"/>
              </a:spcAft>
              <a:buClr>
                <a:schemeClr val="dk1"/>
              </a:buClr>
              <a:buSzPts val="2400"/>
              <a:buFont typeface="Arial"/>
              <a:buChar char="○"/>
              <a:defRPr sz="2400" b="0" i="1" u="none" strike="noStrike" cap="none">
                <a:solidFill>
                  <a:schemeClr val="dk1"/>
                </a:solidFill>
                <a:latin typeface="Calibri"/>
                <a:ea typeface="Calibri"/>
                <a:cs typeface="Calibri"/>
                <a:sym typeface="Calibri"/>
              </a:defRPr>
            </a:lvl2pPr>
            <a:lvl3pPr marL="1371600" marR="0" lvl="2" indent="-381000" algn="ctr" rtl="0">
              <a:lnSpc>
                <a:spcPct val="90000"/>
              </a:lnSpc>
              <a:spcBef>
                <a:spcPts val="0"/>
              </a:spcBef>
              <a:spcAft>
                <a:spcPts val="0"/>
              </a:spcAft>
              <a:buClr>
                <a:schemeClr val="dk1"/>
              </a:buClr>
              <a:buSzPts val="2400"/>
              <a:buFont typeface="Arial"/>
              <a:buChar char="■"/>
              <a:defRPr sz="2000" b="0" i="1" u="none" strike="noStrike" cap="none">
                <a:solidFill>
                  <a:schemeClr val="dk1"/>
                </a:solidFill>
                <a:latin typeface="Calibri"/>
                <a:ea typeface="Calibri"/>
                <a:cs typeface="Calibri"/>
                <a:sym typeface="Calibri"/>
              </a:defRPr>
            </a:lvl3pPr>
            <a:lvl4pPr marL="1828800" marR="0" lvl="3"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4pPr>
            <a:lvl5pPr marL="2286000" marR="0" lvl="4"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5pPr>
            <a:lvl6pPr marL="2743200" marR="0" lvl="5"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6pPr>
            <a:lvl7pPr marL="3200400" marR="0" lvl="6"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7pPr>
            <a:lvl8pPr marL="3657600" marR="0" lvl="7"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8pPr>
            <a:lvl9pPr marL="4114800" marR="0" lvl="8"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9pPr>
          </a:lstStyle>
          <a:p>
            <a:pPr marL="174625" lvl="0" indent="0" algn="just">
              <a:lnSpc>
                <a:spcPct val="125000"/>
              </a:lnSpc>
              <a:buClr>
                <a:srgbClr val="000000"/>
              </a:buClr>
              <a:buNone/>
            </a:pPr>
            <a:r>
              <a:rPr lang="vi-VN" sz="2400" i="0" dirty="0">
                <a:solidFill>
                  <a:schemeClr val="tx1"/>
                </a:solidFill>
                <a:latin typeface="UTM Avo" panose="02040603050506020204" pitchFamily="18" charset="0"/>
              </a:rPr>
              <a:t>Tiết kiệm có ý nghĩa và vai trò quan trọng đối với đời sống. Nó giúp con người biết quý trọng thời gian, tiền bạc, thành quả lao động của bản thân và người khác nhằm làm giàu cho bản thân, gia đình và xã hội.</a:t>
            </a:r>
          </a:p>
        </p:txBody>
      </p:sp>
      <p:grpSp>
        <p:nvGrpSpPr>
          <p:cNvPr id="10" name="Group 9">
            <a:extLst>
              <a:ext uri="{FF2B5EF4-FFF2-40B4-BE49-F238E27FC236}">
                <a16:creationId xmlns:a16="http://schemas.microsoft.com/office/drawing/2014/main" id="{4882A4DB-D3C0-4375-471C-B651EC0D3C6A}"/>
              </a:ext>
            </a:extLst>
          </p:cNvPr>
          <p:cNvGrpSpPr/>
          <p:nvPr/>
        </p:nvGrpSpPr>
        <p:grpSpPr>
          <a:xfrm>
            <a:off x="4584988" y="1724386"/>
            <a:ext cx="3022024" cy="707846"/>
            <a:chOff x="4524375" y="1603285"/>
            <a:chExt cx="3022024" cy="707846"/>
          </a:xfrm>
        </p:grpSpPr>
        <p:sp>
          <p:nvSpPr>
            <p:cNvPr id="11" name="Google Shape;163;p6">
              <a:extLst>
                <a:ext uri="{FF2B5EF4-FFF2-40B4-BE49-F238E27FC236}">
                  <a16:creationId xmlns:a16="http://schemas.microsoft.com/office/drawing/2014/main" id="{177BAB35-AA17-CEB3-295C-A65968C53C45}"/>
                </a:ext>
              </a:extLst>
            </p:cNvPr>
            <p:cNvSpPr txBox="1"/>
            <p:nvPr/>
          </p:nvSpPr>
          <p:spPr>
            <a:xfrm>
              <a:off x="4829175" y="1603285"/>
              <a:ext cx="2717224" cy="707846"/>
            </a:xfrm>
            <a:prstGeom prst="rect">
              <a:avLst/>
            </a:prstGeom>
            <a:noFill/>
            <a:ln>
              <a:noFill/>
            </a:ln>
          </p:spPr>
          <p:txBody>
            <a:bodyPr spcFirstLastPara="1" wrap="square" lIns="91425" tIns="45700" rIns="91425" bIns="45700" anchor="t" anchorCtr="0">
              <a:spAutoFit/>
            </a:bodyPr>
            <a:lstStyle/>
            <a:p>
              <a:pPr algn="ctr">
                <a:lnSpc>
                  <a:spcPct val="125000"/>
                </a:lnSpc>
              </a:pPr>
              <a:r>
                <a:rPr lang="en-US" sz="3200" b="1" dirty="0">
                  <a:solidFill>
                    <a:schemeClr val="tx1"/>
                  </a:solidFill>
                  <a:latin typeface="UTM Avo" panose="02040603050506020204" pitchFamily="18" charset="0"/>
                  <a:ea typeface="Calibri"/>
                  <a:cs typeface="Calibri"/>
                  <a:sym typeface="Calibri"/>
                </a:rPr>
                <a:t>KẾT LUẬN</a:t>
              </a:r>
            </a:p>
          </p:txBody>
        </p:sp>
        <p:pic>
          <p:nvPicPr>
            <p:cNvPr id="12" name="Picture 2" descr="Notes ">
              <a:extLst>
                <a:ext uri="{FF2B5EF4-FFF2-40B4-BE49-F238E27FC236}">
                  <a16:creationId xmlns:a16="http://schemas.microsoft.com/office/drawing/2014/main" id="{A7345F44-F289-CE1C-FC2F-2D92E7BD9A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75" y="1652408"/>
              <a:ext cx="609600" cy="609600"/>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a:extLst>
              <a:ext uri="{FF2B5EF4-FFF2-40B4-BE49-F238E27FC236}">
                <a16:creationId xmlns:a16="http://schemas.microsoft.com/office/drawing/2014/main" id="{9FF3011E-A6E9-AB88-23A2-B1AEED574DF5}"/>
              </a:ext>
            </a:extLst>
          </p:cNvPr>
          <p:cNvPicPr>
            <a:picLocks noChangeAspect="1"/>
          </p:cNvPicPr>
          <p:nvPr/>
        </p:nvPicPr>
        <p:blipFill>
          <a:blip r:embed="rId4"/>
          <a:stretch>
            <a:fillRect/>
          </a:stretch>
        </p:blipFill>
        <p:spPr>
          <a:xfrm>
            <a:off x="110836" y="3906982"/>
            <a:ext cx="2819274" cy="2819274"/>
          </a:xfrm>
          <a:prstGeom prst="rect">
            <a:avLst/>
          </a:prstGeom>
        </p:spPr>
      </p:pic>
    </p:spTree>
    <p:extLst>
      <p:ext uri="{BB962C8B-B14F-4D97-AF65-F5344CB8AC3E}">
        <p14:creationId xmlns:p14="http://schemas.microsoft.com/office/powerpoint/2010/main" val="211302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A4A86A-9F78-24B2-0643-8AE1552B286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E24ECD6-C3E9-31AA-75DD-5A4CFFEB999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41E0E3D-1193-3C60-E81D-FF46F9C2D1A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833284" y="1875164"/>
            <a:ext cx="10525432"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dirty="0">
                <a:solidFill>
                  <a:schemeClr val="tx1"/>
                </a:solidFill>
                <a:latin typeface="UTM Avo" panose="02040603050506020204" pitchFamily="18" charset="0"/>
                <a:ea typeface="+mn-ea"/>
                <a:cs typeface="+mn-cs"/>
              </a:rPr>
              <a:t>Bài tập 1: </a:t>
            </a:r>
            <a:r>
              <a:rPr lang="vi-VN" sz="2400" kern="1200" dirty="0">
                <a:solidFill>
                  <a:schemeClr val="tx1"/>
                </a:solidFill>
                <a:latin typeface="UTM Avo" panose="02040603050506020204" pitchFamily="18" charset="0"/>
                <a:ea typeface="+mn-ea"/>
                <a:cs typeface="+mn-cs"/>
              </a:rPr>
              <a:t>Xây dựng lời thoại, đóng vai và giải quyết tình huống</a:t>
            </a:r>
          </a:p>
        </p:txBody>
      </p:sp>
      <p:sp>
        <p:nvSpPr>
          <p:cNvPr id="3" name="Google Shape;300;p15">
            <a:extLst>
              <a:ext uri="{FF2B5EF4-FFF2-40B4-BE49-F238E27FC236}">
                <a16:creationId xmlns:a16="http://schemas.microsoft.com/office/drawing/2014/main" id="{45BD3904-2239-7D3F-A810-7E6EB436F869}"/>
              </a:ext>
            </a:extLst>
          </p:cNvPr>
          <p:cNvSpPr txBox="1"/>
          <p:nvPr/>
        </p:nvSpPr>
        <p:spPr>
          <a:xfrm>
            <a:off x="768927" y="2434040"/>
            <a:ext cx="7876310" cy="2862282"/>
          </a:xfrm>
          <a:prstGeom prst="rect">
            <a:avLst/>
          </a:prstGeom>
          <a:noFill/>
          <a:ln>
            <a:noFill/>
          </a:ln>
        </p:spPr>
        <p:txBody>
          <a:bodyPr spcFirstLastPara="1" wrap="square" lIns="91425" tIns="45700" rIns="91425" bIns="45700" anchor="t" anchorCtr="0">
            <a:spAutoFit/>
          </a:bodyPr>
          <a:lstStyle/>
          <a:p>
            <a:pPr algn="just">
              <a:lnSpc>
                <a:spcPct val="125000"/>
              </a:lnSpc>
            </a:pPr>
            <a:r>
              <a:rPr lang="vi-VN" sz="2400" dirty="0">
                <a:latin typeface="UTM Avo" panose="02040603050506020204" pitchFamily="18" charset="0"/>
              </a:rPr>
              <a:t>Hà đang dùng hộp bút màu rất tốt, nay lại được bạn tặng thêm một hộp giống hệt hộp đang dùng nhân dịp sinh nhật. Hà định bỏ hộp bút màu đang sử dụng để dùng hộp mới.</a:t>
            </a:r>
          </a:p>
          <a:p>
            <a:pPr algn="just">
              <a:lnSpc>
                <a:spcPct val="125000"/>
              </a:lnSpc>
            </a:pPr>
            <a:r>
              <a:rPr lang="vi-VN" sz="2400" i="1" dirty="0">
                <a:latin typeface="UTM Avo" panose="02040603050506020204" pitchFamily="18" charset="0"/>
              </a:rPr>
              <a:t>a. Suy nghĩ của Hà đúng hay sai? Vì sao?</a:t>
            </a:r>
          </a:p>
          <a:p>
            <a:pPr algn="just">
              <a:lnSpc>
                <a:spcPct val="125000"/>
              </a:lnSpc>
            </a:pPr>
            <a:r>
              <a:rPr lang="vi-VN" sz="2400" i="1" dirty="0">
                <a:latin typeface="UTM Avo" panose="02040603050506020204" pitchFamily="18" charset="0"/>
              </a:rPr>
              <a:t>b. Em sẽ khuyên Hà như thế nào?</a:t>
            </a:r>
          </a:p>
        </p:txBody>
      </p:sp>
      <p:sp>
        <p:nvSpPr>
          <p:cNvPr id="2" name="Google Shape;175;p8">
            <a:extLst>
              <a:ext uri="{FF2B5EF4-FFF2-40B4-BE49-F238E27FC236}">
                <a16:creationId xmlns:a16="http://schemas.microsoft.com/office/drawing/2014/main" id="{F1251EE0-11D1-A921-4A5D-4371BF056CED}"/>
              </a:ext>
            </a:extLst>
          </p:cNvPr>
          <p:cNvSpPr/>
          <p:nvPr/>
        </p:nvSpPr>
        <p:spPr>
          <a:xfrm>
            <a:off x="3818126" y="1003490"/>
            <a:ext cx="4555748"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vi-VN" sz="2800" b="1">
                <a:solidFill>
                  <a:schemeClr val="accent2">
                    <a:lumMod val="75000"/>
                  </a:schemeClr>
                </a:solidFill>
                <a:latin typeface="UTM Avo" panose="02040603050506020204" pitchFamily="18" charset="0"/>
                <a:ea typeface="Calibri"/>
                <a:cs typeface="Calibri"/>
                <a:sym typeface="Calibri"/>
              </a:rPr>
              <a:t>Trò chơi Đóng vai</a:t>
            </a:r>
            <a:endParaRPr lang="vi-VN" sz="2800" b="1" dirty="0">
              <a:solidFill>
                <a:schemeClr val="accent2">
                  <a:lumMod val="75000"/>
                </a:schemeClr>
              </a:solidFill>
              <a:latin typeface="UTM Avo" panose="02040603050506020204" pitchFamily="18" charset="0"/>
              <a:ea typeface="Calibri"/>
              <a:cs typeface="Calibri"/>
              <a:sym typeface="Calibri"/>
            </a:endParaRPr>
          </a:p>
        </p:txBody>
      </p:sp>
      <p:pic>
        <p:nvPicPr>
          <p:cNvPr id="4" name="Picture 2" descr="Hộp Bút Chì Màu Đa Năng 64 Chi Tiết Cho Bé Thỏa Sức Sáng Tạo Cho Bé Từ 2  Đến 5 Tuổi | Lazada.vn">
            <a:extLst>
              <a:ext uri="{FF2B5EF4-FFF2-40B4-BE49-F238E27FC236}">
                <a16:creationId xmlns:a16="http://schemas.microsoft.com/office/drawing/2014/main" id="{5EA9441B-0038-1022-DF32-BB52E50444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8892" y="2580175"/>
            <a:ext cx="2570012" cy="2570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83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833284" y="1875164"/>
            <a:ext cx="10525432"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dirty="0">
                <a:solidFill>
                  <a:schemeClr val="tx1"/>
                </a:solidFill>
                <a:latin typeface="UTM Avo" panose="02040603050506020204" pitchFamily="18" charset="0"/>
                <a:ea typeface="+mn-ea"/>
                <a:cs typeface="+mn-cs"/>
              </a:rPr>
              <a:t>Bài tập 1: </a:t>
            </a:r>
            <a:r>
              <a:rPr lang="vi-VN" sz="2400" kern="1200" dirty="0">
                <a:solidFill>
                  <a:schemeClr val="tx1"/>
                </a:solidFill>
                <a:latin typeface="UTM Avo" panose="02040603050506020204" pitchFamily="18" charset="0"/>
                <a:ea typeface="+mn-ea"/>
                <a:cs typeface="+mn-cs"/>
              </a:rPr>
              <a:t>Xây dựng lời thoại, đóng vai và giải quyết tình huống</a:t>
            </a:r>
          </a:p>
        </p:txBody>
      </p:sp>
      <p:sp>
        <p:nvSpPr>
          <p:cNvPr id="3" name="Google Shape;300;p15">
            <a:extLst>
              <a:ext uri="{FF2B5EF4-FFF2-40B4-BE49-F238E27FC236}">
                <a16:creationId xmlns:a16="http://schemas.microsoft.com/office/drawing/2014/main" id="{45BD3904-2239-7D3F-A810-7E6EB436F869}"/>
              </a:ext>
            </a:extLst>
          </p:cNvPr>
          <p:cNvSpPr txBox="1"/>
          <p:nvPr/>
        </p:nvSpPr>
        <p:spPr>
          <a:xfrm>
            <a:off x="833284" y="2434040"/>
            <a:ext cx="7848601" cy="2862282"/>
          </a:xfrm>
          <a:prstGeom prst="rect">
            <a:avLst/>
          </a:prstGeom>
          <a:noFill/>
          <a:ln>
            <a:noFill/>
          </a:ln>
        </p:spPr>
        <p:txBody>
          <a:bodyPr spcFirstLastPara="1" wrap="square" lIns="91425" tIns="45700" rIns="91425" bIns="45700" anchor="t" anchorCtr="0">
            <a:spAutoFit/>
          </a:bodyPr>
          <a:lstStyle/>
          <a:p>
            <a:pPr algn="just">
              <a:lnSpc>
                <a:spcPct val="125000"/>
              </a:lnSpc>
            </a:pPr>
            <a:r>
              <a:rPr lang="vi-VN" sz="2400" dirty="0">
                <a:latin typeface="UTM Avo" panose="02040603050506020204" pitchFamily="18" charset="0"/>
              </a:rPr>
              <a:t>a) Bạn Hà sai. Vì khi hộp bút màu cũ của bạn vẫn dùng được thì nên dùng hết rồi hãy sang hộp mới như thế sẽ tiết kiệm màu hơn.</a:t>
            </a:r>
          </a:p>
          <a:p>
            <a:pPr algn="just">
              <a:lnSpc>
                <a:spcPct val="125000"/>
              </a:lnSpc>
            </a:pPr>
            <a:r>
              <a:rPr lang="vi-VN" sz="2400" dirty="0">
                <a:latin typeface="UTM Avo" panose="02040603050506020204" pitchFamily="18" charset="0"/>
              </a:rPr>
              <a:t> b) Em sẽ khuyên Hà là hộp màu của bạn vẫn còn sử dụng được hãy dùng hết rồi hãy sang hộp mới như thế sẽ tiết kiệm hơn.</a:t>
            </a:r>
          </a:p>
        </p:txBody>
      </p:sp>
      <p:sp>
        <p:nvSpPr>
          <p:cNvPr id="2" name="Google Shape;175;p8">
            <a:extLst>
              <a:ext uri="{FF2B5EF4-FFF2-40B4-BE49-F238E27FC236}">
                <a16:creationId xmlns:a16="http://schemas.microsoft.com/office/drawing/2014/main" id="{F1251EE0-11D1-A921-4A5D-4371BF056CED}"/>
              </a:ext>
            </a:extLst>
          </p:cNvPr>
          <p:cNvSpPr/>
          <p:nvPr/>
        </p:nvSpPr>
        <p:spPr>
          <a:xfrm>
            <a:off x="3818126" y="1003490"/>
            <a:ext cx="4555748" cy="735690"/>
          </a:xfrm>
          <a:prstGeom prst="roundRect">
            <a:avLst>
              <a:gd name="adj" fmla="val 50000"/>
            </a:avLst>
          </a:prstGeom>
          <a:solidFill>
            <a:srgbClr val="FBE4D4"/>
          </a:soli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vi-VN" sz="2800" b="1" dirty="0">
                <a:solidFill>
                  <a:schemeClr val="accent2">
                    <a:lumMod val="75000"/>
                  </a:schemeClr>
                </a:solidFill>
                <a:latin typeface="UTM Avo" panose="02040603050506020204" pitchFamily="18" charset="0"/>
                <a:ea typeface="Calibri"/>
                <a:cs typeface="Calibri"/>
                <a:sym typeface="Calibri"/>
              </a:rPr>
              <a:t>Trò chơi Đóng vai</a:t>
            </a:r>
          </a:p>
        </p:txBody>
      </p:sp>
      <p:pic>
        <p:nvPicPr>
          <p:cNvPr id="3074" name="Picture 2" descr="Hộp Bút Chì Màu Đa Năng 64 Chi Tiết Cho Bé Thỏa Sức Sáng Tạo Cho Bé Từ 2  Đến 5 Tuổi | Lazada.vn">
            <a:extLst>
              <a:ext uri="{FF2B5EF4-FFF2-40B4-BE49-F238E27FC236}">
                <a16:creationId xmlns:a16="http://schemas.microsoft.com/office/drawing/2014/main" id="{0F04DC35-CB4E-53F3-5F4D-396236B6EA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38892" y="2580175"/>
            <a:ext cx="2570012" cy="2570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554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715297" y="1593833"/>
            <a:ext cx="10761406" cy="1062419"/>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nSpc>
                <a:spcPct val="125000"/>
              </a:lnSpc>
            </a:pPr>
            <a:r>
              <a:rPr lang="vi-VN" sz="2400" b="1" kern="1200" dirty="0">
                <a:solidFill>
                  <a:schemeClr val="tx1"/>
                </a:solidFill>
                <a:latin typeface="UTM Avo" panose="02040603050506020204" pitchFamily="18" charset="0"/>
                <a:ea typeface="+mn-ea"/>
                <a:cs typeface="+mn-cs"/>
              </a:rPr>
              <a:t>Bài tập 2: </a:t>
            </a:r>
            <a:r>
              <a:rPr lang="vi-VN" sz="2400" kern="1200" dirty="0">
                <a:solidFill>
                  <a:schemeClr val="tx1"/>
                </a:solidFill>
                <a:latin typeface="UTM Avo" panose="02040603050506020204" pitchFamily="18" charset="0"/>
                <a:ea typeface="+mn-ea"/>
                <a:cs typeface="+mn-cs"/>
              </a:rPr>
              <a:t>Em hãy cùng các bạn trao đổi, bày tỏ thái độ về các ý kiến dưới đây (tán thành hoặc không tán thành). Vì sao?</a:t>
            </a:r>
          </a:p>
        </p:txBody>
      </p:sp>
      <p:graphicFrame>
        <p:nvGraphicFramePr>
          <p:cNvPr id="2" name="Table 1">
            <a:extLst>
              <a:ext uri="{FF2B5EF4-FFF2-40B4-BE49-F238E27FC236}">
                <a16:creationId xmlns:a16="http://schemas.microsoft.com/office/drawing/2014/main" id="{E8B33E2E-06BC-7D9F-364A-4FE8949D8C48}"/>
              </a:ext>
            </a:extLst>
          </p:cNvPr>
          <p:cNvGraphicFramePr>
            <a:graphicFrameLocks noGrp="1"/>
          </p:cNvGraphicFramePr>
          <p:nvPr>
            <p:extLst>
              <p:ext uri="{D42A27DB-BD31-4B8C-83A1-F6EECF244321}">
                <p14:modId xmlns:p14="http://schemas.microsoft.com/office/powerpoint/2010/main" val="120101833"/>
              </p:ext>
            </p:extLst>
          </p:nvPr>
        </p:nvGraphicFramePr>
        <p:xfrm>
          <a:off x="93407" y="2778240"/>
          <a:ext cx="12005186" cy="3809711"/>
        </p:xfrm>
        <a:graphic>
          <a:graphicData uri="http://schemas.openxmlformats.org/drawingml/2006/table">
            <a:tbl>
              <a:tblPr firstRow="1" bandRow="1">
                <a:noFill/>
              </a:tblPr>
              <a:tblGrid>
                <a:gridCol w="7153672">
                  <a:extLst>
                    <a:ext uri="{9D8B030D-6E8A-4147-A177-3AD203B41FA5}">
                      <a16:colId xmlns:a16="http://schemas.microsoft.com/office/drawing/2014/main" val="3785711374"/>
                    </a:ext>
                  </a:extLst>
                </a:gridCol>
                <a:gridCol w="2249714">
                  <a:extLst>
                    <a:ext uri="{9D8B030D-6E8A-4147-A177-3AD203B41FA5}">
                      <a16:colId xmlns:a16="http://schemas.microsoft.com/office/drawing/2014/main" val="32738083"/>
                    </a:ext>
                  </a:extLst>
                </a:gridCol>
                <a:gridCol w="2601800">
                  <a:extLst>
                    <a:ext uri="{9D8B030D-6E8A-4147-A177-3AD203B41FA5}">
                      <a16:colId xmlns:a16="http://schemas.microsoft.com/office/drawing/2014/main" val="2092033214"/>
                    </a:ext>
                  </a:extLst>
                </a:gridCol>
              </a:tblGrid>
              <a:tr h="360893">
                <a:tc>
                  <a:txBody>
                    <a:bodyPr/>
                    <a:lstStyle/>
                    <a:p>
                      <a:pPr marL="0" marR="0" lvl="0" indent="0" algn="ctr" rtl="0">
                        <a:lnSpc>
                          <a:spcPct val="88888"/>
                        </a:lnSpc>
                        <a:spcBef>
                          <a:spcPts val="0"/>
                        </a:spcBef>
                        <a:spcAft>
                          <a:spcPts val="0"/>
                        </a:spcAft>
                        <a:buClr>
                          <a:srgbClr val="000000"/>
                        </a:buClr>
                        <a:buSzPts val="400"/>
                        <a:buFont typeface="Calibri"/>
                        <a:buNone/>
                      </a:pPr>
                      <a:r>
                        <a:rPr lang="en-US" sz="2000" b="1" u="none" strike="noStrike" cap="none" dirty="0">
                          <a:solidFill>
                            <a:schemeClr val="dk1"/>
                          </a:solidFill>
                          <a:latin typeface="UTM Avo" panose="02040603050506020204" pitchFamily="18" charset="0"/>
                          <a:ea typeface="Times New Roman"/>
                          <a:cs typeface="Times New Roman"/>
                          <a:sym typeface="Times New Roman"/>
                        </a:rPr>
                        <a:t>Ý </a:t>
                      </a:r>
                      <a:r>
                        <a:rPr lang="en-US" sz="2000" b="1" u="none" strike="noStrike" cap="none" dirty="0" err="1">
                          <a:solidFill>
                            <a:schemeClr val="dk1"/>
                          </a:solidFill>
                          <a:latin typeface="UTM Avo" panose="02040603050506020204" pitchFamily="18" charset="0"/>
                          <a:ea typeface="Times New Roman"/>
                          <a:cs typeface="Times New Roman"/>
                          <a:sym typeface="Times New Roman"/>
                        </a:rPr>
                        <a:t>kiến</a:t>
                      </a:r>
                      <a:endParaRPr sz="2000" b="1" u="none" strike="noStrike" cap="none" dirty="0">
                        <a:solidFill>
                          <a:schemeClr val="dk1"/>
                        </a:solidFill>
                        <a:latin typeface="UTM Avo" panose="02040603050506020204" pitchFamily="18" charset="0"/>
                        <a:ea typeface="Times New Roman"/>
                        <a:cs typeface="Times New Roman"/>
                        <a:sym typeface="Times New Roman"/>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4">
                        <a:lumMod val="20000"/>
                        <a:lumOff val="80000"/>
                      </a:schemeClr>
                    </a:solidFill>
                  </a:tcPr>
                </a:tc>
                <a:tc>
                  <a:txBody>
                    <a:bodyPr/>
                    <a:lstStyle/>
                    <a:p>
                      <a:pPr marL="0" marR="0" lvl="0" indent="0" algn="ctr" rtl="0">
                        <a:spcBef>
                          <a:spcPts val="0"/>
                        </a:spcBef>
                        <a:spcAft>
                          <a:spcPts val="0"/>
                        </a:spcAft>
                        <a:buNone/>
                      </a:pPr>
                      <a:r>
                        <a:rPr lang="en-US" sz="2000" b="1" u="none" strike="noStrike" cap="none" dirty="0" err="1">
                          <a:solidFill>
                            <a:schemeClr val="dk1"/>
                          </a:solidFill>
                          <a:latin typeface="UTM Avo" panose="02040603050506020204" pitchFamily="18" charset="0"/>
                          <a:ea typeface="Times New Roman"/>
                          <a:cs typeface="Times New Roman"/>
                          <a:sym typeface="Times New Roman"/>
                        </a:rPr>
                        <a:t>Tán</a:t>
                      </a:r>
                      <a:r>
                        <a:rPr lang="en-US" sz="2000" b="1" u="none" strike="noStrike" cap="none" dirty="0">
                          <a:solidFill>
                            <a:schemeClr val="dk1"/>
                          </a:solidFill>
                          <a:latin typeface="UTM Avo" panose="02040603050506020204" pitchFamily="18" charset="0"/>
                          <a:ea typeface="Times New Roman"/>
                          <a:cs typeface="Times New Roman"/>
                          <a:sym typeface="Times New Roman"/>
                        </a:rPr>
                        <a:t> </a:t>
                      </a:r>
                      <a:r>
                        <a:rPr lang="en-US" sz="2000" b="1" u="none" strike="noStrike" cap="none" dirty="0" err="1">
                          <a:solidFill>
                            <a:schemeClr val="dk1"/>
                          </a:solidFill>
                          <a:latin typeface="UTM Avo" panose="02040603050506020204" pitchFamily="18" charset="0"/>
                          <a:ea typeface="Times New Roman"/>
                          <a:cs typeface="Times New Roman"/>
                          <a:sym typeface="Times New Roman"/>
                        </a:rPr>
                        <a:t>thành</a:t>
                      </a:r>
                      <a:endParaRPr sz="2000" b="1"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4">
                        <a:lumMod val="20000"/>
                        <a:lumOff val="80000"/>
                      </a:schemeClr>
                    </a:solidFill>
                  </a:tcPr>
                </a:tc>
                <a:tc>
                  <a:txBody>
                    <a:bodyPr/>
                    <a:lstStyle/>
                    <a:p>
                      <a:pPr marL="0" marR="0" lvl="0" indent="0" algn="ctr" rtl="0">
                        <a:spcBef>
                          <a:spcPts val="0"/>
                        </a:spcBef>
                        <a:spcAft>
                          <a:spcPts val="0"/>
                        </a:spcAft>
                        <a:buNone/>
                      </a:pPr>
                      <a:r>
                        <a:rPr lang="en-US" sz="2000" b="1" u="none" strike="noStrike" cap="none" dirty="0" err="1">
                          <a:solidFill>
                            <a:schemeClr val="dk1"/>
                          </a:solidFill>
                          <a:latin typeface="UTM Avo" panose="02040603050506020204" pitchFamily="18" charset="0"/>
                          <a:ea typeface="Times New Roman"/>
                          <a:cs typeface="Times New Roman"/>
                          <a:sym typeface="Times New Roman"/>
                        </a:rPr>
                        <a:t>Không</a:t>
                      </a:r>
                      <a:r>
                        <a:rPr lang="en-US" sz="2000" b="1" u="none" strike="noStrike" cap="none" dirty="0">
                          <a:solidFill>
                            <a:schemeClr val="dk1"/>
                          </a:solidFill>
                          <a:latin typeface="UTM Avo" panose="02040603050506020204" pitchFamily="18" charset="0"/>
                          <a:ea typeface="Times New Roman"/>
                          <a:cs typeface="Times New Roman"/>
                          <a:sym typeface="Times New Roman"/>
                        </a:rPr>
                        <a:t> </a:t>
                      </a:r>
                      <a:r>
                        <a:rPr lang="en-US" sz="2000" b="1" u="none" strike="noStrike" cap="none" dirty="0" err="1">
                          <a:solidFill>
                            <a:schemeClr val="dk1"/>
                          </a:solidFill>
                          <a:latin typeface="UTM Avo" panose="02040603050506020204" pitchFamily="18" charset="0"/>
                          <a:ea typeface="Times New Roman"/>
                          <a:cs typeface="Times New Roman"/>
                          <a:sym typeface="Times New Roman"/>
                        </a:rPr>
                        <a:t>tán</a:t>
                      </a:r>
                      <a:r>
                        <a:rPr lang="en-US" sz="2000" b="1" u="none" strike="noStrike" cap="none" dirty="0">
                          <a:solidFill>
                            <a:schemeClr val="dk1"/>
                          </a:solidFill>
                          <a:latin typeface="UTM Avo" panose="02040603050506020204" pitchFamily="18" charset="0"/>
                          <a:ea typeface="Times New Roman"/>
                          <a:cs typeface="Times New Roman"/>
                          <a:sym typeface="Times New Roman"/>
                        </a:rPr>
                        <a:t> </a:t>
                      </a:r>
                      <a:r>
                        <a:rPr lang="en-US" sz="2000" b="1" u="none" strike="noStrike" cap="none" dirty="0" err="1">
                          <a:solidFill>
                            <a:schemeClr val="dk1"/>
                          </a:solidFill>
                          <a:latin typeface="UTM Avo" panose="02040603050506020204" pitchFamily="18" charset="0"/>
                          <a:ea typeface="Times New Roman"/>
                          <a:cs typeface="Times New Roman"/>
                          <a:sym typeface="Times New Roman"/>
                        </a:rPr>
                        <a:t>thành</a:t>
                      </a:r>
                      <a:endParaRPr sz="2000" b="1"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accent4">
                        <a:lumMod val="20000"/>
                        <a:lumOff val="80000"/>
                      </a:schemeClr>
                    </a:solidFill>
                  </a:tcPr>
                </a:tc>
                <a:extLst>
                  <a:ext uri="{0D108BD9-81ED-4DB2-BD59-A6C34878D82A}">
                    <a16:rowId xmlns:a16="http://schemas.microsoft.com/office/drawing/2014/main" val="2603260273"/>
                  </a:ext>
                </a:extLst>
              </a:tr>
              <a:tr h="1125900">
                <a:tc>
                  <a:txBody>
                    <a:bodyPr/>
                    <a:lstStyle/>
                    <a:p>
                      <a:pPr marL="0" marR="0" lvl="0" indent="0" algn="l" rtl="0">
                        <a:lnSpc>
                          <a:spcPct val="88888"/>
                        </a:lnSpc>
                        <a:spcBef>
                          <a:spcPts val="0"/>
                        </a:spcBef>
                        <a:spcAft>
                          <a:spcPts val="0"/>
                        </a:spcAft>
                        <a:buClr>
                          <a:srgbClr val="000000"/>
                        </a:buClr>
                        <a:buSzPts val="400"/>
                        <a:buFont typeface="Calibri"/>
                        <a:buNone/>
                      </a:pPr>
                      <a:r>
                        <a:rPr lang="vi-VN" sz="2000" u="none" strike="noStrike" cap="none" dirty="0">
                          <a:solidFill>
                            <a:srgbClr val="000000"/>
                          </a:solidFill>
                          <a:latin typeface="UTM Avo" panose="02040603050506020204" pitchFamily="18" charset="0"/>
                          <a:ea typeface="Times New Roman"/>
                          <a:cs typeface="Times New Roman"/>
                          <a:sym typeface="Times New Roman"/>
                        </a:rPr>
                        <a:t>A. Tiết kiệm là việc giảm bớt hao phí trong sử dụng tài sản, lao động, th</a:t>
                      </a:r>
                      <a:r>
                        <a:rPr lang="en-US" sz="2000" u="none" strike="noStrike" cap="none" dirty="0">
                          <a:solidFill>
                            <a:srgbClr val="000000"/>
                          </a:solidFill>
                          <a:latin typeface="UTM Avo" panose="02040603050506020204" pitchFamily="18" charset="0"/>
                          <a:ea typeface="Times New Roman"/>
                          <a:cs typeface="Times New Roman"/>
                          <a:sym typeface="Times New Roman"/>
                        </a:rPr>
                        <a:t>ờ</a:t>
                      </a:r>
                      <a:r>
                        <a:rPr lang="vi-VN" sz="2000" u="none" strike="noStrike" cap="none" dirty="0">
                          <a:solidFill>
                            <a:srgbClr val="000000"/>
                          </a:solidFill>
                          <a:latin typeface="UTM Avo" panose="02040603050506020204" pitchFamily="18" charset="0"/>
                          <a:ea typeface="Times New Roman"/>
                          <a:cs typeface="Times New Roman"/>
                          <a:sym typeface="Times New Roman"/>
                        </a:rPr>
                        <a:t>i gian và đồ dùng nhưng vẫn đạt được mục tiêu đã định.</a:t>
                      </a: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0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0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1759923604"/>
                  </a:ext>
                </a:extLst>
              </a:tr>
              <a:tr h="1321395">
                <a:tc>
                  <a:txBody>
                    <a:bodyPr/>
                    <a:lstStyle/>
                    <a:p>
                      <a:pPr marL="0" marR="0" lvl="0" indent="0" algn="l" rtl="0">
                        <a:lnSpc>
                          <a:spcPct val="88888"/>
                        </a:lnSpc>
                        <a:spcBef>
                          <a:spcPts val="0"/>
                        </a:spcBef>
                        <a:spcAft>
                          <a:spcPts val="0"/>
                        </a:spcAft>
                        <a:buClr>
                          <a:schemeClr val="dk1"/>
                        </a:buClr>
                        <a:buSzPts val="2700"/>
                        <a:buFont typeface="Times New Roman"/>
                        <a:buNone/>
                      </a:pPr>
                      <a:r>
                        <a:rPr lang="en-US" sz="2000" u="none" strike="noStrike" dirty="0">
                          <a:solidFill>
                            <a:schemeClr val="dk1"/>
                          </a:solidFill>
                          <a:latin typeface="UTM Avo" panose="02040603050506020204" pitchFamily="18" charset="0"/>
                          <a:ea typeface="Times New Roman"/>
                          <a:cs typeface="Times New Roman"/>
                          <a:sym typeface="Times New Roman"/>
                        </a:rPr>
                        <a:t>B. </a:t>
                      </a:r>
                      <a:r>
                        <a:rPr lang="en-US" sz="2000" u="none" strike="noStrike" dirty="0" err="1">
                          <a:solidFill>
                            <a:schemeClr val="dk1"/>
                          </a:solidFill>
                          <a:latin typeface="UTM Avo" panose="02040603050506020204" pitchFamily="18" charset="0"/>
                          <a:ea typeface="Times New Roman"/>
                          <a:cs typeface="Times New Roman"/>
                          <a:sym typeface="Times New Roman"/>
                        </a:rPr>
                        <a:t>Tiết</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kiệm</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không</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có</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nghĩa</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là</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sống</a:t>
                      </a:r>
                      <a:r>
                        <a:rPr lang="en-US" sz="2000" u="none" strike="noStrike" dirty="0">
                          <a:solidFill>
                            <a:schemeClr val="dk1"/>
                          </a:solidFill>
                          <a:latin typeface="UTM Avo" panose="02040603050506020204" pitchFamily="18" charset="0"/>
                          <a:ea typeface="Times New Roman"/>
                          <a:cs typeface="Times New Roman"/>
                          <a:sym typeface="Times New Roman"/>
                        </a:rPr>
                        <a:t> qua loa, </a:t>
                      </a:r>
                      <a:r>
                        <a:rPr lang="en-US" sz="2000" u="none" strike="noStrike" dirty="0" err="1">
                          <a:solidFill>
                            <a:schemeClr val="dk1"/>
                          </a:solidFill>
                          <a:latin typeface="UTM Avo" panose="02040603050506020204" pitchFamily="18" charset="0"/>
                          <a:ea typeface="Times New Roman"/>
                          <a:cs typeface="Times New Roman"/>
                          <a:sym typeface="Times New Roman"/>
                        </a:rPr>
                        <a:t>đại</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khái</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cẩu</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thả</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tuỳ</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tiện</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trong</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nếp</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sổng</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nếp</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nghĩ</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nói</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năng</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cộc</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lốc</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trống</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không</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tâm</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hồn</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nghèo</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nàn</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trống</a:t>
                      </a:r>
                      <a:r>
                        <a:rPr lang="en-US" sz="2000" u="none" strike="noStrike" dirty="0">
                          <a:solidFill>
                            <a:schemeClr val="dk1"/>
                          </a:solidFill>
                          <a:latin typeface="UTM Avo" panose="02040603050506020204" pitchFamily="18" charset="0"/>
                          <a:ea typeface="Times New Roman"/>
                          <a:cs typeface="Times New Roman"/>
                          <a:sym typeface="Times New Roman"/>
                        </a:rPr>
                        <a:t> </a:t>
                      </a:r>
                      <a:r>
                        <a:rPr lang="en-US" sz="2000" u="none" strike="noStrike" dirty="0" err="1">
                          <a:solidFill>
                            <a:schemeClr val="dk1"/>
                          </a:solidFill>
                          <a:latin typeface="UTM Avo" panose="02040603050506020204" pitchFamily="18" charset="0"/>
                          <a:ea typeface="Times New Roman"/>
                          <a:cs typeface="Times New Roman"/>
                          <a:sym typeface="Times New Roman"/>
                        </a:rPr>
                        <a:t>rỗng</a:t>
                      </a:r>
                      <a:r>
                        <a:rPr lang="en-US" sz="2000" u="none" strike="noStrike" dirty="0">
                          <a:solidFill>
                            <a:schemeClr val="dk1"/>
                          </a:solidFill>
                          <a:latin typeface="UTM Avo" panose="02040603050506020204" pitchFamily="18" charset="0"/>
                          <a:ea typeface="Times New Roman"/>
                          <a:cs typeface="Times New Roman"/>
                          <a:sym typeface="Times New Roman"/>
                        </a:rPr>
                        <a:t>.</a:t>
                      </a: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0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0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2604714502"/>
                  </a:ext>
                </a:extLst>
              </a:tr>
              <a:tr h="864084">
                <a:tc>
                  <a:txBody>
                    <a:bodyPr/>
                    <a:lstStyle/>
                    <a:p>
                      <a:pPr marL="0" marR="0" lvl="0" indent="0" algn="l" rtl="0">
                        <a:lnSpc>
                          <a:spcPct val="88888"/>
                        </a:lnSpc>
                        <a:spcBef>
                          <a:spcPts val="0"/>
                        </a:spcBef>
                        <a:spcAft>
                          <a:spcPts val="0"/>
                        </a:spcAft>
                        <a:buClr>
                          <a:schemeClr val="dk1"/>
                        </a:buClr>
                        <a:buSzPts val="2700"/>
                        <a:buFont typeface="Times New Roman"/>
                        <a:buNone/>
                      </a:pPr>
                      <a:r>
                        <a:rPr lang="vi-VN" sz="2000" dirty="0">
                          <a:solidFill>
                            <a:schemeClr val="dk1"/>
                          </a:solidFill>
                          <a:latin typeface="UTM Avo" panose="02040603050506020204" pitchFamily="18" charset="0"/>
                          <a:ea typeface="Times New Roman"/>
                          <a:cs typeface="Times New Roman"/>
                          <a:sym typeface="Times New Roman"/>
                        </a:rPr>
                        <a:t>C. Hành vi thể hiện lối sống tiết kiệm phải phù hợp với lứa tuổi, điều kiện của gia đ</a:t>
                      </a:r>
                      <a:r>
                        <a:rPr lang="en-US" sz="2000" dirty="0">
                          <a:solidFill>
                            <a:schemeClr val="dk1"/>
                          </a:solidFill>
                          <a:latin typeface="UTM Avo" panose="02040603050506020204" pitchFamily="18" charset="0"/>
                          <a:ea typeface="Times New Roman"/>
                          <a:cs typeface="Times New Roman"/>
                          <a:sym typeface="Times New Roman"/>
                        </a:rPr>
                        <a:t>ì</a:t>
                      </a:r>
                      <a:r>
                        <a:rPr lang="vi-VN" sz="2000" dirty="0">
                          <a:solidFill>
                            <a:schemeClr val="dk1"/>
                          </a:solidFill>
                          <a:latin typeface="UTM Avo" panose="02040603050506020204" pitchFamily="18" charset="0"/>
                          <a:ea typeface="Times New Roman"/>
                          <a:cs typeface="Times New Roman"/>
                          <a:sym typeface="Times New Roman"/>
                        </a:rPr>
                        <a:t>nh, bản thân và môi trường xã hội xung quanh.</a:t>
                      </a: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0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chemeClr val="bg1"/>
                    </a:solidFill>
                  </a:tcPr>
                </a:tc>
                <a:tc>
                  <a:txBody>
                    <a:bodyPr/>
                    <a:lstStyle/>
                    <a:p>
                      <a:pPr marL="0" marR="0" lvl="0" indent="0" algn="ctr" rtl="0">
                        <a:spcBef>
                          <a:spcPts val="0"/>
                        </a:spcBef>
                        <a:spcAft>
                          <a:spcPts val="0"/>
                        </a:spcAft>
                        <a:buNone/>
                      </a:pPr>
                      <a:endParaRPr sz="2000" dirty="0">
                        <a:latin typeface="UTM Avo" panose="02040603050506020204" pitchFamily="18" charset="0"/>
                      </a:endParaRPr>
                    </a:p>
                  </a:txBody>
                  <a:tcPr marL="121925" marR="121925" marT="60950" marB="6095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chemeClr val="bg1"/>
                    </a:solidFill>
                  </a:tcPr>
                </a:tc>
                <a:extLst>
                  <a:ext uri="{0D108BD9-81ED-4DB2-BD59-A6C34878D82A}">
                    <a16:rowId xmlns:a16="http://schemas.microsoft.com/office/drawing/2014/main" val="2468086627"/>
                  </a:ext>
                </a:extLst>
              </a:tr>
            </a:tbl>
          </a:graphicData>
        </a:graphic>
      </p:graphicFrame>
      <p:pic>
        <p:nvPicPr>
          <p:cNvPr id="5122" name="Picture 2" descr="Rating ">
            <a:extLst>
              <a:ext uri="{FF2B5EF4-FFF2-40B4-BE49-F238E27FC236}">
                <a16:creationId xmlns:a16="http://schemas.microsoft.com/office/drawing/2014/main" id="{BA93240E-BD03-A7A9-A4B2-A84BFB67564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7843801" y="3298052"/>
            <a:ext cx="12192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Rating ">
            <a:extLst>
              <a:ext uri="{FF2B5EF4-FFF2-40B4-BE49-F238E27FC236}">
                <a16:creationId xmlns:a16="http://schemas.microsoft.com/office/drawing/2014/main" id="{8F521B54-D905-1A35-E750-372A60297B0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7843801" y="4541073"/>
            <a:ext cx="1219200" cy="6096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Rating ">
            <a:extLst>
              <a:ext uri="{FF2B5EF4-FFF2-40B4-BE49-F238E27FC236}">
                <a16:creationId xmlns:a16="http://schemas.microsoft.com/office/drawing/2014/main" id="{06B5B7AC-86CC-8A6C-CE5E-82EF9D6B292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0000"/>
          <a:stretch/>
        </p:blipFill>
        <p:spPr bwMode="auto">
          <a:xfrm>
            <a:off x="7843801" y="5784094"/>
            <a:ext cx="1219200" cy="60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5797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122"/>
                                        </p:tgtEl>
                                        <p:attrNameLst>
                                          <p:attrName>style.visibility</p:attrName>
                                        </p:attrNameLst>
                                      </p:cBhvr>
                                      <p:to>
                                        <p:strVal val="visible"/>
                                      </p:to>
                                    </p:set>
                                    <p:animEffect transition="in" filter="fade">
                                      <p:cBhvr>
                                        <p:cTn id="15" dur="500"/>
                                        <p:tgtEl>
                                          <p:spTgt spid="51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EA70B39-10AB-63C2-B530-C224DD09FC6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A40347A-AAEC-BC86-1770-2D44AF073B4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84751D05-1D85-58B0-0882-5133981DA0B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21572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60105" y="20819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60105" y="3548879"/>
            <a:ext cx="6178287" cy="1815287"/>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9: Tiết kiệm</a:t>
            </a:r>
            <a:endParaRPr lang="en-US"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endParaRPr>
          </a:p>
          <a:p>
            <a:pPr lvl="0" algn="ctr" defTabSz="609539">
              <a:lnSpc>
                <a:spcPct val="125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(Rèn luyện lối sống tiết kiệm)</a:t>
            </a: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3923121"/>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24_Bài 9_Tiết kiệm</Template>
  <TotalTime>45</TotalTime>
  <Words>743</Words>
  <Application>Microsoft Office PowerPoint</Application>
  <PresentationFormat>Widescreen</PresentationFormat>
  <Paragraphs>55</Paragraphs>
  <Slides>18</Slides>
  <Notes>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18</vt:i4>
      </vt:variant>
    </vt:vector>
  </HeadingPairs>
  <TitlesOfParts>
    <vt:vector size="26" baseType="lpstr">
      <vt:lpstr>Times New Roman</vt:lpstr>
      <vt:lpstr>Calibri</vt:lpstr>
      <vt:lpstr>UTM Avo</vt:lpstr>
      <vt:lpstr>Arial</vt:lpstr>
      <vt:lpstr>Calibri Light</vt:lpstr>
      <vt:lpstr>2_Office Theme</vt:lpstr>
      <vt:lpstr>Office Theme</vt:lpstr>
      <vt:lpstr>1_Office Theme</vt:lpstr>
      <vt:lpstr>Tuần 25 Bài 9: Tiết kiệm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24 Bài 9: Tiết kiệm</dc:title>
  <dc:creator>Monkey</dc:creator>
  <cp:lastModifiedBy>OnePercent</cp:lastModifiedBy>
  <cp:revision>7</cp:revision>
  <dcterms:created xsi:type="dcterms:W3CDTF">2023-11-17T02:19:21Z</dcterms:created>
  <dcterms:modified xsi:type="dcterms:W3CDTF">2023-11-24T03:57:11Z</dcterms:modified>
</cp:coreProperties>
</file>