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Lst>
  <p:notesMasterIdLst>
    <p:notesMasterId r:id="rId26"/>
  </p:notesMasterIdLst>
  <p:sldIdLst>
    <p:sldId id="256" r:id="rId4"/>
    <p:sldId id="280" r:id="rId5"/>
    <p:sldId id="266" r:id="rId6"/>
    <p:sldId id="281" r:id="rId7"/>
    <p:sldId id="302" r:id="rId8"/>
    <p:sldId id="323" r:id="rId9"/>
    <p:sldId id="301" r:id="rId10"/>
    <p:sldId id="398" r:id="rId11"/>
    <p:sldId id="400" r:id="rId12"/>
    <p:sldId id="399" r:id="rId13"/>
    <p:sldId id="394" r:id="rId14"/>
    <p:sldId id="283" r:id="rId15"/>
    <p:sldId id="324" r:id="rId16"/>
    <p:sldId id="401" r:id="rId17"/>
    <p:sldId id="402" r:id="rId18"/>
    <p:sldId id="403" r:id="rId19"/>
    <p:sldId id="404" r:id="rId20"/>
    <p:sldId id="405" r:id="rId21"/>
    <p:sldId id="284" r:id="rId22"/>
    <p:sldId id="293" r:id="rId23"/>
    <p:sldId id="278" r:id="rId24"/>
    <p:sldId id="313"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UTM Avo" panose="02040603050506020204" pitchFamily="18"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A5A5A5"/>
    <a:srgbClr val="FFC000"/>
    <a:srgbClr val="FF9999"/>
    <a:srgbClr val="FFCCCC"/>
    <a:srgbClr val="FFFAF7"/>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font" Target="fonts/font8.fntdata"/><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6.fntdata"/><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5.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8" Type="http://customschemas.google.com/relationships/presentationmetadata" Target="metadata"/><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7.fntdata"/></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7T09:49:09.132"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82434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3826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0882728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975637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4648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061414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908684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758335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042288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611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40527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48220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661228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11/21/2023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322117364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46/"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46/"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giao-duc-cong-dan-6/1/27/47/" TargetMode="External"/><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giao-duc-cong-dan-6/1/27/46/"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32.jpg"/><Relationship Id="rId7" Type="http://schemas.openxmlformats.org/officeDocument/2006/relationships/image" Target="../media/image34.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26067"/>
            <a:ext cx="12192000" cy="2205866"/>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26</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9: </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kiệm</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F420CAA-757E-C7D9-3C75-FFD3488FD546}"/>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40B5EA8-02C9-B1E6-2B5E-770144DF5A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154551F-B434-692E-30FD-2D4E1BE2669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271505-AED3-E407-12CA-7717572975E7}"/>
              </a:ext>
            </a:extLst>
          </p:cNvPr>
          <p:cNvSpPr txBox="1"/>
          <p:nvPr/>
        </p:nvSpPr>
        <p:spPr>
          <a:xfrm>
            <a:off x="429491" y="2634828"/>
            <a:ext cx="6365592" cy="2594753"/>
          </a:xfrm>
          <a:prstGeom prst="wedgeRoundRectCallout">
            <a:avLst>
              <a:gd name="adj1" fmla="val 65283"/>
              <a:gd name="adj2" fmla="val 12474"/>
              <a:gd name="adj3" fmla="val 16667"/>
            </a:avLst>
          </a:prstGeom>
          <a:solidFill>
            <a:schemeClr val="accent2">
              <a:lumMod val="20000"/>
              <a:lumOff val="80000"/>
            </a:schemeClr>
          </a:solidFill>
        </p:spPr>
        <p:txBody>
          <a:bodyPr wrap="square">
            <a:spAutoFit/>
          </a:bodyPr>
          <a:lstStyle/>
          <a:p>
            <a:pPr marL="457200" lvl="0" indent="-457200" algn="just">
              <a:lnSpc>
                <a:spcPct val="125000"/>
              </a:lnSpc>
              <a:buFont typeface="+mj-lt"/>
              <a:buAutoNum type="arabicPeriod"/>
            </a:pPr>
            <a:r>
              <a:rPr lang="en-US" sz="2400" i="1" dirty="0" err="1">
                <a:solidFill>
                  <a:schemeClr val="dk1"/>
                </a:solidFill>
                <a:latin typeface="UTM Avo" panose="02040603050506020204" pitchFamily="18" charset="0"/>
                <a:ea typeface="Calibri"/>
                <a:cs typeface="Calibri"/>
                <a:sym typeface="Calibri"/>
              </a:rPr>
              <a:t>Ăn</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ít</a:t>
            </a:r>
            <a:r>
              <a:rPr lang="en-US" sz="2400" i="1" dirty="0">
                <a:solidFill>
                  <a:schemeClr val="dk1"/>
                </a:solidFill>
                <a:latin typeface="UTM Avo" panose="02040603050506020204" pitchFamily="18" charset="0"/>
                <a:ea typeface="Calibri"/>
                <a:cs typeface="Calibri"/>
                <a:sym typeface="Calibri"/>
              </a:rPr>
              <a:t> no </a:t>
            </a:r>
            <a:r>
              <a:rPr lang="en-US" sz="2400" i="1" dirty="0" err="1">
                <a:solidFill>
                  <a:schemeClr val="dk1"/>
                </a:solidFill>
                <a:latin typeface="UTM Avo" panose="02040603050506020204" pitchFamily="18" charset="0"/>
                <a:ea typeface="Calibri"/>
                <a:cs typeface="Calibri"/>
                <a:sym typeface="Calibri"/>
              </a:rPr>
              <a:t>lâu</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ăn</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nhiều</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chóng</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đói</a:t>
            </a:r>
            <a:r>
              <a:rPr lang="en-US" sz="2400" i="1" dirty="0">
                <a:solidFill>
                  <a:schemeClr val="dk1"/>
                </a:solidFill>
                <a:latin typeface="UTM Avo" panose="02040603050506020204" pitchFamily="18" charset="0"/>
                <a:ea typeface="Calibri"/>
                <a:cs typeface="Calibri"/>
                <a:sym typeface="Calibri"/>
              </a:rPr>
              <a:t>.</a:t>
            </a:r>
          </a:p>
          <a:p>
            <a:pPr marL="457200" lvl="0" indent="-457200" algn="just">
              <a:lnSpc>
                <a:spcPct val="125000"/>
              </a:lnSpc>
              <a:buFont typeface="+mj-lt"/>
              <a:buAutoNum type="arabicPeriod"/>
            </a:pPr>
            <a:r>
              <a:rPr lang="en-US" sz="2400" i="1" dirty="0" err="1">
                <a:solidFill>
                  <a:schemeClr val="dk1"/>
                </a:solidFill>
                <a:latin typeface="UTM Avo" panose="02040603050506020204" pitchFamily="18" charset="0"/>
                <a:ea typeface="Calibri"/>
                <a:cs typeface="Calibri"/>
                <a:sym typeface="Calibri"/>
              </a:rPr>
              <a:t>Ăn</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phải</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dành</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có</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phải</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kiệm</a:t>
            </a:r>
            <a:r>
              <a:rPr lang="en-US" sz="2400" i="1" dirty="0">
                <a:solidFill>
                  <a:schemeClr val="dk1"/>
                </a:solidFill>
                <a:latin typeface="UTM Avo" panose="02040603050506020204" pitchFamily="18" charset="0"/>
                <a:ea typeface="Calibri"/>
                <a:cs typeface="Calibri"/>
                <a:sym typeface="Calibri"/>
              </a:rPr>
              <a:t>.</a:t>
            </a:r>
          </a:p>
          <a:p>
            <a:pPr marL="457200" lvl="0" indent="-457200" algn="just">
              <a:lnSpc>
                <a:spcPct val="125000"/>
              </a:lnSpc>
              <a:buFont typeface="+mj-lt"/>
              <a:buAutoNum type="arabicPeriod"/>
            </a:pPr>
            <a:r>
              <a:rPr lang="en-US" sz="2400" i="1" dirty="0" err="1">
                <a:solidFill>
                  <a:schemeClr val="dk1"/>
                </a:solidFill>
                <a:latin typeface="UTM Avo" panose="02040603050506020204" pitchFamily="18" charset="0"/>
                <a:ea typeface="Calibri"/>
                <a:cs typeface="Calibri"/>
                <a:sym typeface="Calibri"/>
              </a:rPr>
              <a:t>Khéo</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ăn</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thì</a:t>
            </a:r>
            <a:r>
              <a:rPr lang="en-US" sz="2400" i="1" dirty="0">
                <a:solidFill>
                  <a:schemeClr val="dk1"/>
                </a:solidFill>
                <a:latin typeface="UTM Avo" panose="02040603050506020204" pitchFamily="18" charset="0"/>
                <a:ea typeface="Calibri"/>
                <a:cs typeface="Calibri"/>
                <a:sym typeface="Calibri"/>
              </a:rPr>
              <a:t> no, </a:t>
            </a:r>
            <a:r>
              <a:rPr lang="en-US" sz="2400" i="1" dirty="0" err="1">
                <a:solidFill>
                  <a:schemeClr val="dk1"/>
                </a:solidFill>
                <a:latin typeface="UTM Avo" panose="02040603050506020204" pitchFamily="18" charset="0"/>
                <a:ea typeface="Calibri"/>
                <a:cs typeface="Calibri"/>
                <a:sym typeface="Calibri"/>
              </a:rPr>
              <a:t>khéo</a:t>
            </a:r>
            <a:r>
              <a:rPr lang="en-US" sz="2400" i="1" dirty="0">
                <a:solidFill>
                  <a:schemeClr val="dk1"/>
                </a:solidFill>
                <a:latin typeface="UTM Avo" panose="02040603050506020204" pitchFamily="18" charset="0"/>
                <a:ea typeface="Calibri"/>
                <a:cs typeface="Calibri"/>
                <a:sym typeface="Calibri"/>
              </a:rPr>
              <a:t> co </a:t>
            </a:r>
            <a:r>
              <a:rPr lang="en-US" sz="2400" i="1" dirty="0" err="1">
                <a:solidFill>
                  <a:schemeClr val="dk1"/>
                </a:solidFill>
                <a:latin typeface="UTM Avo" panose="02040603050506020204" pitchFamily="18" charset="0"/>
                <a:ea typeface="Calibri"/>
                <a:cs typeface="Calibri"/>
                <a:sym typeface="Calibri"/>
              </a:rPr>
              <a:t>thì</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ấm</a:t>
            </a:r>
            <a:r>
              <a:rPr lang="en-US" sz="2400" i="1" dirty="0">
                <a:solidFill>
                  <a:schemeClr val="dk1"/>
                </a:solidFill>
                <a:latin typeface="UTM Avo" panose="02040603050506020204" pitchFamily="18" charset="0"/>
                <a:ea typeface="Calibri"/>
                <a:cs typeface="Calibri"/>
                <a:sym typeface="Calibri"/>
              </a:rPr>
              <a:t>.</a:t>
            </a:r>
          </a:p>
          <a:p>
            <a:pPr marL="457200" lvl="0" indent="-457200" algn="just">
              <a:lnSpc>
                <a:spcPct val="125000"/>
              </a:lnSpc>
              <a:buFont typeface="+mj-lt"/>
              <a:buAutoNum type="arabicPeriod"/>
            </a:pPr>
            <a:r>
              <a:rPr lang="en-US" sz="2400" i="1" dirty="0" err="1">
                <a:solidFill>
                  <a:schemeClr val="dk1"/>
                </a:solidFill>
                <a:latin typeface="UTM Avo" panose="02040603050506020204" pitchFamily="18" charset="0"/>
                <a:ea typeface="Calibri"/>
                <a:cs typeface="Calibri"/>
                <a:sym typeface="Calibri"/>
              </a:rPr>
              <a:t>Tích</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tiểu</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thành</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đại</a:t>
            </a:r>
            <a:r>
              <a:rPr lang="en-US" sz="2400" i="1" dirty="0">
                <a:solidFill>
                  <a:schemeClr val="dk1"/>
                </a:solidFill>
                <a:latin typeface="UTM Avo" panose="02040603050506020204" pitchFamily="18" charset="0"/>
                <a:ea typeface="Calibri"/>
                <a:cs typeface="Calibri"/>
                <a:sym typeface="Calibri"/>
              </a:rPr>
              <a:t>.</a:t>
            </a:r>
          </a:p>
          <a:p>
            <a:pPr marL="457200" lvl="0" indent="-457200" algn="just">
              <a:lnSpc>
                <a:spcPct val="125000"/>
              </a:lnSpc>
              <a:buFont typeface="+mj-lt"/>
              <a:buAutoNum type="arabicPeriod"/>
            </a:pPr>
            <a:r>
              <a:rPr lang="en-US" sz="2400" i="1" dirty="0" err="1">
                <a:solidFill>
                  <a:schemeClr val="dk1"/>
                </a:solidFill>
                <a:latin typeface="UTM Avo" panose="02040603050506020204" pitchFamily="18" charset="0"/>
                <a:ea typeface="Calibri"/>
                <a:cs typeface="Calibri"/>
                <a:sym typeface="Calibri"/>
              </a:rPr>
              <a:t>Làm</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khi</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lành</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để</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dành</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khi</a:t>
            </a:r>
            <a:r>
              <a:rPr lang="en-US" sz="2400" i="1" dirty="0">
                <a:solidFill>
                  <a:schemeClr val="dk1"/>
                </a:solidFill>
                <a:latin typeface="UTM Avo" panose="02040603050506020204" pitchFamily="18" charset="0"/>
                <a:ea typeface="Calibri"/>
                <a:cs typeface="Calibri"/>
                <a:sym typeface="Calibri"/>
              </a:rPr>
              <a:t> </a:t>
            </a:r>
            <a:r>
              <a:rPr lang="en-US" sz="2400" i="1" dirty="0" err="1">
                <a:solidFill>
                  <a:schemeClr val="dk1"/>
                </a:solidFill>
                <a:latin typeface="UTM Avo" panose="02040603050506020204" pitchFamily="18" charset="0"/>
                <a:ea typeface="Calibri"/>
                <a:cs typeface="Calibri"/>
                <a:sym typeface="Calibri"/>
              </a:rPr>
              <a:t>đau</a:t>
            </a:r>
            <a:r>
              <a:rPr lang="en-US" sz="2400" i="1" dirty="0">
                <a:solidFill>
                  <a:schemeClr val="dk1"/>
                </a:solidFill>
                <a:latin typeface="UTM Avo" panose="02040603050506020204" pitchFamily="18" charset="0"/>
                <a:ea typeface="Calibri"/>
                <a:cs typeface="Calibri"/>
                <a:sym typeface="Calibri"/>
              </a:rPr>
              <a:t>.</a:t>
            </a:r>
          </a:p>
        </p:txBody>
      </p:sp>
      <p:sp>
        <p:nvSpPr>
          <p:cNvPr id="2" name="Google Shape;95;g29bc7b40b61_0_0">
            <a:extLst>
              <a:ext uri="{FF2B5EF4-FFF2-40B4-BE49-F238E27FC236}">
                <a16:creationId xmlns:a16="http://schemas.microsoft.com/office/drawing/2014/main" id="{55FB3714-2F3A-9A5D-D1AB-EB9B5C828611}"/>
              </a:ext>
            </a:extLst>
          </p:cNvPr>
          <p:cNvSpPr txBox="1"/>
          <p:nvPr/>
        </p:nvSpPr>
        <p:spPr>
          <a:xfrm>
            <a:off x="3366443" y="821636"/>
            <a:ext cx="5459114" cy="97625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b="1" dirty="0" err="1">
                <a:solidFill>
                  <a:schemeClr val="dk1"/>
                </a:solidFill>
                <a:latin typeface="UTM Avo" panose="02040603050506020204" pitchFamily="18" charset="0"/>
                <a:ea typeface="Calibri"/>
                <a:cs typeface="Calibri"/>
                <a:sym typeface="Calibri"/>
              </a:rPr>
              <a:t>Cùng</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đọc</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một</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số</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thành</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ngữ</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tục</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ngữ</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về</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tiết</a:t>
            </a:r>
            <a:r>
              <a:rPr lang="en-US" sz="2800" b="1" dirty="0">
                <a:solidFill>
                  <a:schemeClr val="dk1"/>
                </a:solidFill>
                <a:latin typeface="UTM Avo" panose="02040603050506020204" pitchFamily="18" charset="0"/>
                <a:ea typeface="Calibri"/>
                <a:cs typeface="Calibri"/>
                <a:sym typeface="Calibri"/>
              </a:rPr>
              <a:t> </a:t>
            </a:r>
            <a:r>
              <a:rPr lang="en-US" sz="2800" b="1" dirty="0" err="1">
                <a:solidFill>
                  <a:schemeClr val="dk1"/>
                </a:solidFill>
                <a:latin typeface="UTM Avo" panose="02040603050506020204" pitchFamily="18" charset="0"/>
                <a:ea typeface="Calibri"/>
                <a:cs typeface="Calibri"/>
                <a:sym typeface="Calibri"/>
              </a:rPr>
              <a:t>kiệm</a:t>
            </a:r>
            <a:endParaRPr sz="2800" b="1" dirty="0">
              <a:solidFill>
                <a:schemeClr val="dk1"/>
              </a:solidFill>
              <a:latin typeface="UTM Avo" panose="02040603050506020204" pitchFamily="18" charset="0"/>
              <a:ea typeface="Calibri"/>
              <a:cs typeface="Calibri"/>
              <a:sym typeface="Calibri"/>
            </a:endParaRPr>
          </a:p>
        </p:txBody>
      </p:sp>
      <p:pic>
        <p:nvPicPr>
          <p:cNvPr id="4" name="Picture 3">
            <a:extLst>
              <a:ext uri="{FF2B5EF4-FFF2-40B4-BE49-F238E27FC236}">
                <a16:creationId xmlns:a16="http://schemas.microsoft.com/office/drawing/2014/main" id="{8F597169-1F36-CF45-009C-AE82F97C42B7}"/>
              </a:ext>
            </a:extLst>
          </p:cNvPr>
          <p:cNvPicPr>
            <a:picLocks noChangeAspect="1"/>
          </p:cNvPicPr>
          <p:nvPr/>
        </p:nvPicPr>
        <p:blipFill>
          <a:blip r:embed="rId3"/>
          <a:stretch>
            <a:fillRect/>
          </a:stretch>
        </p:blipFill>
        <p:spPr>
          <a:xfrm>
            <a:off x="7976605" y="1998272"/>
            <a:ext cx="3342145" cy="3342145"/>
          </a:xfrm>
          <a:prstGeom prst="rect">
            <a:avLst/>
          </a:prstGeom>
        </p:spPr>
      </p:pic>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764B411-0310-3B40-7A56-73DAE42F5772}"/>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D04406A-8E47-E601-2BB1-5D60C3A03C0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38FA0BB-EF19-8F01-B44B-5E969C2A69A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361;p5">
            <a:extLst>
              <a:ext uri="{FF2B5EF4-FFF2-40B4-BE49-F238E27FC236}">
                <a16:creationId xmlns:a16="http://schemas.microsoft.com/office/drawing/2014/main" id="{0CB8BD04-E3C4-74F3-F431-64FC2140E824}"/>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5" name="Google Shape;364;p5">
            <a:extLst>
              <a:ext uri="{FF2B5EF4-FFF2-40B4-BE49-F238E27FC236}">
                <a16:creationId xmlns:a16="http://schemas.microsoft.com/office/drawing/2014/main" id="{E44EFC5F-9FAB-0FE5-C6EC-FB10D5888E8C}"/>
              </a:ext>
            </a:extLst>
          </p:cNvPr>
          <p:cNvSpPr/>
          <p:nvPr/>
        </p:nvSpPr>
        <p:spPr>
          <a:xfrm>
            <a:off x="1121566" y="2677693"/>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7" name="Google Shape;367;p5">
            <a:extLst>
              <a:ext uri="{FF2B5EF4-FFF2-40B4-BE49-F238E27FC236}">
                <a16:creationId xmlns:a16="http://schemas.microsoft.com/office/drawing/2014/main" id="{00F0F815-BDF4-4E98-EF2C-5404831AEBFA}"/>
              </a:ext>
            </a:extLst>
          </p:cNvPr>
          <p:cNvSpPr/>
          <p:nvPr/>
        </p:nvSpPr>
        <p:spPr>
          <a:xfrm>
            <a:off x="6491670" y="2677693"/>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8" name="Google Shape;370;p5">
            <a:extLst>
              <a:ext uri="{FF2B5EF4-FFF2-40B4-BE49-F238E27FC236}">
                <a16:creationId xmlns:a16="http://schemas.microsoft.com/office/drawing/2014/main" id="{BD4AC054-BCBB-E099-7545-0562AB588FC8}"/>
              </a:ext>
            </a:extLst>
          </p:cNvPr>
          <p:cNvSpPr/>
          <p:nvPr/>
        </p:nvSpPr>
        <p:spPr>
          <a:xfrm>
            <a:off x="1121566"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9" name="Google Shape;372;p5">
            <a:extLst>
              <a:ext uri="{FF2B5EF4-FFF2-40B4-BE49-F238E27FC236}">
                <a16:creationId xmlns:a16="http://schemas.microsoft.com/office/drawing/2014/main" id="{80555AB6-6062-24CC-80F8-DE07E796DDE4}"/>
              </a:ext>
            </a:extLst>
          </p:cNvPr>
          <p:cNvSpPr/>
          <p:nvPr/>
        </p:nvSpPr>
        <p:spPr>
          <a:xfrm>
            <a:off x="2042493" y="2834528"/>
            <a:ext cx="3853963"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Thế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sp>
        <p:nvSpPr>
          <p:cNvPr id="10" name="Google Shape;373;p5">
            <a:extLst>
              <a:ext uri="{FF2B5EF4-FFF2-40B4-BE49-F238E27FC236}">
                <a16:creationId xmlns:a16="http://schemas.microsoft.com/office/drawing/2014/main" id="{89470F5D-4CA5-A1E2-FF2D-73CF1860D1F6}"/>
              </a:ext>
            </a:extLst>
          </p:cNvPr>
          <p:cNvSpPr/>
          <p:nvPr/>
        </p:nvSpPr>
        <p:spPr>
          <a:xfrm>
            <a:off x="2042493" y="4069609"/>
            <a:ext cx="4018488"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Biểu hiện của tiết kiệm</a:t>
            </a:r>
            <a:endParaRPr lang="en-US" sz="2400" dirty="0" err="1">
              <a:solidFill>
                <a:schemeClr val="tx1"/>
              </a:solidFill>
              <a:latin typeface="UTM Avo" panose="02040603050506020204" pitchFamily="18" charset="0"/>
            </a:endParaRPr>
          </a:p>
        </p:txBody>
      </p:sp>
      <p:sp>
        <p:nvSpPr>
          <p:cNvPr id="11" name="Google Shape;374;p5">
            <a:extLst>
              <a:ext uri="{FF2B5EF4-FFF2-40B4-BE49-F238E27FC236}">
                <a16:creationId xmlns:a16="http://schemas.microsoft.com/office/drawing/2014/main" id="{56ADE9B5-DB98-5C30-A5D6-2DF150B75458}"/>
              </a:ext>
            </a:extLst>
          </p:cNvPr>
          <p:cNvSpPr/>
          <p:nvPr/>
        </p:nvSpPr>
        <p:spPr>
          <a:xfrm>
            <a:off x="7412597" y="2834528"/>
            <a:ext cx="4204374"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Ý nghĩa của tiết kiệm</a:t>
            </a:r>
          </a:p>
        </p:txBody>
      </p:sp>
      <p:sp>
        <p:nvSpPr>
          <p:cNvPr id="12" name="Google Shape;367;p5">
            <a:extLst>
              <a:ext uri="{FF2B5EF4-FFF2-40B4-BE49-F238E27FC236}">
                <a16:creationId xmlns:a16="http://schemas.microsoft.com/office/drawing/2014/main" id="{56E8F806-1545-06D1-AC53-0A760AAFE8AF}"/>
              </a:ext>
            </a:extLst>
          </p:cNvPr>
          <p:cNvSpPr/>
          <p:nvPr/>
        </p:nvSpPr>
        <p:spPr>
          <a:xfrm>
            <a:off x="6491670"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4</a:t>
            </a:r>
            <a:endParaRPr sz="2400" b="1" dirty="0">
              <a:solidFill>
                <a:schemeClr val="bg1"/>
              </a:solidFill>
              <a:latin typeface="UTM Avo" panose="02040603050506020204" pitchFamily="18" charset="0"/>
            </a:endParaRPr>
          </a:p>
        </p:txBody>
      </p:sp>
      <p:sp>
        <p:nvSpPr>
          <p:cNvPr id="14" name="Google Shape;374;p5">
            <a:extLst>
              <a:ext uri="{FF2B5EF4-FFF2-40B4-BE49-F238E27FC236}">
                <a16:creationId xmlns:a16="http://schemas.microsoft.com/office/drawing/2014/main" id="{D250D91A-FA93-17D5-9652-F70941133817}"/>
              </a:ext>
            </a:extLst>
          </p:cNvPr>
          <p:cNvSpPr/>
          <p:nvPr/>
        </p:nvSpPr>
        <p:spPr>
          <a:xfrm>
            <a:off x="7412596" y="4069609"/>
            <a:ext cx="4852975" cy="492388"/>
          </a:xfrm>
          <a:prstGeom prst="rect">
            <a:avLst/>
          </a:prstGeom>
          <a:noFill/>
          <a:ln>
            <a:noFill/>
          </a:ln>
        </p:spPr>
        <p:txBody>
          <a:bodyPr spcFirstLastPara="1" wrap="square" lIns="121900" tIns="60933" rIns="121900" bIns="60933" anchor="t" anchorCtr="0">
            <a:spAutoFit/>
          </a:bodyPr>
          <a:lstStyle/>
          <a:p>
            <a:r>
              <a:rPr lang="en-US" sz="2400" b="1" dirty="0" err="1">
                <a:solidFill>
                  <a:schemeClr val="accent2">
                    <a:lumMod val="50000"/>
                  </a:schemeClr>
                </a:solidFill>
                <a:latin typeface="UTM Avo" panose="02040603050506020204" pitchFamily="18" charset="0"/>
              </a:rPr>
              <a:t>Rèn</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luyện</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lối</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sống</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tiết</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kiệm</a:t>
            </a:r>
            <a:endParaRPr lang="en-US" sz="2400" b="1" dirty="0">
              <a:solidFill>
                <a:schemeClr val="accent2">
                  <a:lumMod val="50000"/>
                </a:schemeClr>
              </a:solidFill>
              <a:latin typeface="UTM Avo" panose="02040603050506020204" pitchFamily="18" charset="0"/>
            </a:endParaRPr>
          </a:p>
        </p:txBody>
      </p:sp>
      <p:pic>
        <p:nvPicPr>
          <p:cNvPr id="18" name="Picture 8" descr="Save money ">
            <a:extLst>
              <a:ext uri="{FF2B5EF4-FFF2-40B4-BE49-F238E27FC236}">
                <a16:creationId xmlns:a16="http://schemas.microsoft.com/office/drawing/2014/main" id="{DDF4C66A-D1FB-37E8-9726-30B4082FD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631" y="4499300"/>
            <a:ext cx="2358700" cy="2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p:bldP spid="10" grpId="0"/>
      <p:bldP spid="11" grpId="0"/>
      <p:bldP spid="12"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1F8C4BC-DF5C-4906-A305-9E53B3B713AD}"/>
              </a:ext>
            </a:extLst>
          </p:cNvPr>
          <p:cNvSpPr/>
          <p:nvPr/>
        </p:nvSpPr>
        <p:spPr>
          <a:xfrm>
            <a:off x="5160579" y="1166648"/>
            <a:ext cx="1870842" cy="1870842"/>
          </a:xfrm>
          <a:prstGeom prst="ellipse">
            <a:avLst/>
          </a:prstGeom>
          <a:solidFill>
            <a:schemeClr val="accent2">
              <a:lumMod val="20000"/>
              <a:lumOff val="80000"/>
            </a:schemeClr>
          </a:solidFill>
          <a:ln w="762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9600" b="1" kern="1200" dirty="0">
                <a:solidFill>
                  <a:schemeClr val="accent2">
                    <a:lumMod val="50000"/>
                  </a:schemeClr>
                </a:solidFill>
                <a:latin typeface="UTM Avo" panose="02040603050506020204" pitchFamily="18" charset="0"/>
                <a:ea typeface="Inria Serif"/>
                <a:cs typeface="Inria Serif"/>
                <a:sym typeface="Inria Serif"/>
              </a:rPr>
              <a:t>4</a:t>
            </a:r>
          </a:p>
        </p:txBody>
      </p:sp>
      <p:sp>
        <p:nvSpPr>
          <p:cNvPr id="6" name="Rectangle 5">
            <a:extLst>
              <a:ext uri="{FF2B5EF4-FFF2-40B4-BE49-F238E27FC236}">
                <a16:creationId xmlns:a16="http://schemas.microsoft.com/office/drawing/2014/main" id="{7764EFD3-BDB2-3595-5D4F-BF276E4BDA37}"/>
              </a:ext>
            </a:extLst>
          </p:cNvPr>
          <p:cNvSpPr/>
          <p:nvPr/>
        </p:nvSpPr>
        <p:spPr>
          <a:xfrm>
            <a:off x="1319481" y="3121635"/>
            <a:ext cx="9553038" cy="830997"/>
          </a:xfrm>
          <a:prstGeom prst="rect">
            <a:avLst/>
          </a:prstGeom>
        </p:spPr>
        <p:txBody>
          <a:bodyPr wrap="square">
            <a:spAutoFit/>
          </a:bodyPr>
          <a:lstStyle/>
          <a:p>
            <a:pPr algn="ctr" defTabSz="1219170">
              <a:buClrTx/>
              <a:buFontTx/>
              <a:buNone/>
            </a:pPr>
            <a:r>
              <a:rPr lang="en-US" sz="4800" b="1" kern="1200" dirty="0" err="1">
                <a:solidFill>
                  <a:schemeClr val="accent2">
                    <a:lumMod val="50000"/>
                  </a:schemeClr>
                </a:solidFill>
                <a:latin typeface="UTM Avo" panose="02040603050506020204" pitchFamily="18" charset="0"/>
                <a:ea typeface="+mn-ea"/>
                <a:cs typeface="+mn-cs"/>
              </a:rPr>
              <a:t>Rèn</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luyện</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lối</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sống</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tiết</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kiệm</a:t>
            </a:r>
            <a:r>
              <a:rPr lang="en-US" sz="4800" b="1" kern="1200" dirty="0">
                <a:solidFill>
                  <a:schemeClr val="accent2">
                    <a:lumMod val="50000"/>
                  </a:schemeClr>
                </a:solidFill>
                <a:latin typeface="UTM Avo" panose="02040603050506020204" pitchFamily="18" charset="0"/>
                <a:ea typeface="+mn-ea"/>
                <a:cs typeface="+mn-cs"/>
              </a:rPr>
              <a:t>?</a:t>
            </a:r>
          </a:p>
        </p:txBody>
      </p:sp>
      <p:pic>
        <p:nvPicPr>
          <p:cNvPr id="5" name="Picture 4">
            <a:extLst>
              <a:ext uri="{FF2B5EF4-FFF2-40B4-BE49-F238E27FC236}">
                <a16:creationId xmlns:a16="http://schemas.microsoft.com/office/drawing/2014/main" id="{1D9A13BC-01C7-EFBE-FA4A-CF29D50DA72C}"/>
              </a:ext>
            </a:extLst>
          </p:cNvPr>
          <p:cNvPicPr>
            <a:picLocks noChangeAspect="1"/>
          </p:cNvPicPr>
          <p:nvPr/>
        </p:nvPicPr>
        <p:blipFill>
          <a:blip r:embed="rId3"/>
          <a:stretch>
            <a:fillRect/>
          </a:stretch>
        </p:blipFill>
        <p:spPr>
          <a:xfrm>
            <a:off x="4747734" y="4036777"/>
            <a:ext cx="2696532" cy="2696532"/>
          </a:xfrm>
          <a:prstGeom prst="rect">
            <a:avLst/>
          </a:prstGeom>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p3">
            <a:extLst>
              <a:ext uri="{FF2B5EF4-FFF2-40B4-BE49-F238E27FC236}">
                <a16:creationId xmlns:a16="http://schemas.microsoft.com/office/drawing/2014/main" id="{18F066BA-EF32-BE1C-4B82-D5AE28744D1B}"/>
              </a:ext>
            </a:extLst>
          </p:cNvPr>
          <p:cNvSpPr txBox="1"/>
          <p:nvPr/>
        </p:nvSpPr>
        <p:spPr>
          <a:xfrm>
            <a:off x="362857" y="2666504"/>
            <a:ext cx="7113582" cy="3785611"/>
          </a:xfrm>
          <a:prstGeom prst="rect">
            <a:avLst/>
          </a:prstGeom>
          <a:noFill/>
          <a:ln>
            <a:noFill/>
          </a:ln>
        </p:spPr>
        <p:txBody>
          <a:bodyPr spcFirstLastPara="1" wrap="square" lIns="91425" tIns="45700" rIns="91425" bIns="45700" anchor="t" anchorCtr="0">
            <a:spAutoFit/>
          </a:bodyPr>
          <a:lstStyle/>
          <a:p>
            <a:pPr algn="just">
              <a:lnSpc>
                <a:spcPct val="125000"/>
              </a:lnSpc>
            </a:pPr>
            <a:r>
              <a:rPr lang="en-US" sz="2400" dirty="0" err="1">
                <a:latin typeface="UTM Avo" panose="02040603050506020204" pitchFamily="18" charset="0"/>
                <a:ea typeface="Times New Roman"/>
                <a:cs typeface="Times New Roman"/>
                <a:sym typeface="Times New Roman"/>
              </a:rPr>
              <a:t>Thời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mùa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hè</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nóng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bức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nên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muốn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bật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cả</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ngày</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Thế</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nhiều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buổi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tối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Hiền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lại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thường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tắt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một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lúc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bảo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hôm</a:t>
            </a:r>
            <a:r>
              <a:rPr lang="en-US" sz="2400" dirty="0">
                <a:latin typeface="UTM Avo" panose="02040603050506020204" pitchFamily="18" charset="0"/>
                <a:ea typeface="Times New Roman"/>
                <a:cs typeface="Times New Roman"/>
                <a:sym typeface="Times New Roman"/>
              </a:rPr>
              <a:t> nay </a:t>
            </a:r>
            <a:r>
              <a:rPr lang="en-US" sz="2400" dirty="0" err="1">
                <a:latin typeface="UTM Avo" panose="02040603050506020204" pitchFamily="18" charset="0"/>
                <a:ea typeface="Times New Roman"/>
                <a:cs typeface="Times New Roman"/>
                <a:sym typeface="Times New Roman"/>
              </a:rPr>
              <a:t>trời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không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nóng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nữa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nên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tắt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bật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quạt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thoáng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vừa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không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khô</a:t>
            </a:r>
            <a:r>
              <a:rPr lang="en-US" sz="2400" dirty="0">
                <a:latin typeface="UTM Avo" panose="02040603050506020204" pitchFamily="18" charset="0"/>
                <a:ea typeface="Times New Roman"/>
                <a:cs typeface="Times New Roman"/>
                <a:sym typeface="Times New Roman"/>
              </a:rPr>
              <a:t> da, </a:t>
            </a:r>
            <a:r>
              <a:rPr lang="en-US" sz="2400" dirty="0" err="1">
                <a:latin typeface="UTM Avo" panose="02040603050506020204" pitchFamily="18" charset="0"/>
                <a:ea typeface="Times New Roman"/>
                <a:cs typeface="Times New Roman"/>
                <a:sym typeface="Times New Roman"/>
              </a:rPr>
              <a:t>vừa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kiệm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tiền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gia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đình</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nói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cổ</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hủ</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thế</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Có</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thì</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cứ</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bật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cả</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ngày</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có</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hết</a:t>
            </a:r>
            <a:r>
              <a:rPr lang="en-US" sz="2400" dirty="0">
                <a:latin typeface="UTM Avo" panose="02040603050506020204" pitchFamily="18" charset="0"/>
                <a:ea typeface="Times New Roman"/>
                <a:cs typeface="Times New Roman"/>
                <a:sym typeface="Times New Roman"/>
              </a:rPr>
              <a:t> bao </a:t>
            </a:r>
            <a:r>
              <a:rPr lang="en-US" sz="2400" dirty="0" err="1">
                <a:latin typeface="UTM Avo" panose="02040603050506020204" pitchFamily="18" charset="0"/>
                <a:ea typeface="Times New Roman"/>
                <a:cs typeface="Times New Roman"/>
                <a:sym typeface="Times New Roman"/>
              </a:rPr>
              <a:t>nhiêu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tiền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đâu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tiếc</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p:txBody>
      </p:sp>
      <p:sp>
        <p:nvSpPr>
          <p:cNvPr id="4" name="Google Shape;133;p3">
            <a:extLst>
              <a:ext uri="{FF2B5EF4-FFF2-40B4-BE49-F238E27FC236}">
                <a16:creationId xmlns:a16="http://schemas.microsoft.com/office/drawing/2014/main" id="{8F1C85CD-4126-0728-F731-F0A31FDEB3BC}"/>
              </a:ext>
            </a:extLst>
          </p:cNvPr>
          <p:cNvSpPr/>
          <p:nvPr/>
        </p:nvSpPr>
        <p:spPr>
          <a:xfrm>
            <a:off x="2465605" y="1933233"/>
            <a:ext cx="2908086" cy="733271"/>
          </a:xfrm>
          <a:prstGeom prst="snip2DiagRect">
            <a:avLst>
              <a:gd name="adj1" fmla="val 26917"/>
              <a:gd name="adj2" fmla="val 0"/>
            </a:avLst>
          </a:prstGeom>
          <a:solidFill>
            <a:schemeClr val="accent2">
              <a:lumMod val="20000"/>
              <a:lumOff val="80000"/>
            </a:schemeClr>
          </a:solidFill>
          <a:ln w="38100" cap="flat" cmpd="sng">
            <a:solidFill>
              <a:schemeClr val="accent2">
                <a:lumMod val="40000"/>
                <a:lumOff val="60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b="1" dirty="0" err="1">
                <a:latin typeface="UTM Avo" panose="02040603050506020204" pitchFamily="18" charset="0"/>
                <a:ea typeface="Times New Roman"/>
                <a:cs typeface="Times New Roman"/>
                <a:sym typeface="Times New Roman"/>
              </a:rPr>
              <a:t>Xử</a:t>
            </a:r>
            <a:r>
              <a:rPr lang="en-US" sz="2400" b="1" dirty="0">
                <a:latin typeface="UTM Avo" panose="02040603050506020204" pitchFamily="18" charset="0"/>
                <a:ea typeface="Times New Roman"/>
                <a:cs typeface="Times New Roman"/>
                <a:sym typeface="Times New Roman"/>
              </a:rPr>
              <a:t> </a:t>
            </a:r>
            <a:r>
              <a:rPr lang="en-US" sz="2400" b="1" dirty="0" err="1">
                <a:latin typeface="UTM Avo" panose="02040603050506020204" pitchFamily="18" charset="0"/>
                <a:ea typeface="Times New Roman"/>
                <a:cs typeface="Times New Roman"/>
                <a:sym typeface="Times New Roman"/>
              </a:rPr>
              <a:t>lí</a:t>
            </a:r>
            <a:r>
              <a:rPr lang="en-US" sz="2400" b="1" dirty="0">
                <a:latin typeface="UTM Avo" panose="02040603050506020204" pitchFamily="18" charset="0"/>
                <a:ea typeface="Times New Roman"/>
                <a:cs typeface="Times New Roman"/>
                <a:sym typeface="Times New Roman"/>
              </a:rPr>
              <a:t> </a:t>
            </a:r>
            <a:r>
              <a:rPr lang="en-US" sz="2400" b="1" dirty="0" err="1">
                <a:latin typeface="UTM Avo" panose="02040603050506020204" pitchFamily="18" charset="0"/>
                <a:ea typeface="Times New Roman"/>
                <a:cs typeface="Times New Roman"/>
                <a:sym typeface="Times New Roman"/>
              </a:rPr>
              <a:t>tình</a:t>
            </a:r>
            <a:r>
              <a:rPr lang="en-US" sz="2400" b="1" dirty="0">
                <a:latin typeface="UTM Avo" panose="02040603050506020204" pitchFamily="18" charset="0"/>
                <a:ea typeface="Times New Roman"/>
                <a:cs typeface="Times New Roman"/>
                <a:sym typeface="Times New Roman"/>
              </a:rPr>
              <a:t> </a:t>
            </a:r>
            <a:r>
              <a:rPr lang="en-US" sz="2400" b="1" dirty="0" err="1">
                <a:latin typeface="UTM Avo" panose="02040603050506020204" pitchFamily="18" charset="0"/>
                <a:ea typeface="Times New Roman"/>
                <a:cs typeface="Times New Roman"/>
                <a:sym typeface="Times New Roman"/>
              </a:rPr>
              <a:t>huống</a:t>
            </a:r>
            <a:endParaRPr sz="2400" b="1" dirty="0">
              <a:latin typeface="UTM Avo" panose="02040603050506020204" pitchFamily="18" charset="0"/>
              <a:ea typeface="Times New Roman"/>
              <a:cs typeface="Times New Roman"/>
              <a:sym typeface="Times New Roman"/>
            </a:endParaRPr>
          </a:p>
        </p:txBody>
      </p:sp>
      <p:sp>
        <p:nvSpPr>
          <p:cNvPr id="6" name="Google Shape;137;p3">
            <a:extLst>
              <a:ext uri="{FF2B5EF4-FFF2-40B4-BE49-F238E27FC236}">
                <a16:creationId xmlns:a16="http://schemas.microsoft.com/office/drawing/2014/main" id="{2BB39B08-E765-4D4F-35E5-0DA4115848ED}"/>
              </a:ext>
            </a:extLst>
          </p:cNvPr>
          <p:cNvSpPr/>
          <p:nvPr/>
        </p:nvSpPr>
        <p:spPr>
          <a:xfrm>
            <a:off x="7737696" y="2299868"/>
            <a:ext cx="3382610" cy="1000194"/>
          </a:xfrm>
          <a:prstGeom prst="wedgeRoundRectCallout">
            <a:avLst>
              <a:gd name="adj1" fmla="val -2925"/>
              <a:gd name="adj2" fmla="val 95188"/>
              <a:gd name="adj3" fmla="val 16667"/>
            </a:avLst>
          </a:prstGeom>
          <a:solidFill>
            <a:srgbClr val="FFFFFF"/>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defTabSz="914400" eaLnBrk="1" fontAlgn="auto" latinLnBrk="0" hangingPunct="1">
              <a:lnSpc>
                <a:spcPct val="95843"/>
              </a:lnSpc>
              <a:spcBef>
                <a:spcPts val="0"/>
              </a:spcBef>
              <a:spcAft>
                <a:spcPts val="0"/>
              </a:spcAft>
              <a:buClrTx/>
              <a:buSzTx/>
              <a:buFontTx/>
              <a:buNone/>
              <a:tabLst/>
              <a:defRPr/>
            </a:pPr>
            <a:r>
              <a:rPr kumimoji="0" lang="en-US" sz="2400" b="0" u="none" strike="noStrike" kern="0" cap="none" spc="0" normalizeH="0" baseline="0" noProof="0">
                <a:ln>
                  <a:noFill/>
                </a:ln>
                <a:solidFill>
                  <a:sysClr val="windowText" lastClr="000000"/>
                </a:solidFill>
                <a:effectLst/>
                <a:uLnTx/>
                <a:uFillTx/>
                <a:latin typeface="UTM Avo" panose="02040603050506020204" pitchFamily="18" charset="0"/>
                <a:ea typeface="Times New Roman"/>
                <a:cs typeface="Times New Roman"/>
                <a:sym typeface="Times New Roman"/>
              </a:rPr>
              <a:t>Em đồng ý với ý kiến của ai? Vì sao?</a:t>
            </a:r>
            <a:endParaRPr kumimoji="0" sz="2400" b="0" u="none" strike="noStrike" kern="0" cap="none" spc="0" normalizeH="0" baseline="0" noProof="0" dirty="0">
              <a:ln>
                <a:noFill/>
              </a:ln>
              <a:solidFill>
                <a:sysClr val="windowText" lastClr="000000"/>
              </a:solidFill>
              <a:effectLst/>
              <a:uLnTx/>
              <a:uFillTx/>
              <a:latin typeface="UTM Avo" panose="02040603050506020204" pitchFamily="18" charset="0"/>
              <a:ea typeface="Times New Roman"/>
              <a:cs typeface="Times New Roman"/>
              <a:sym typeface="Times New Roman"/>
            </a:endParaRPr>
          </a:p>
        </p:txBody>
      </p:sp>
      <p:pic>
        <p:nvPicPr>
          <p:cNvPr id="9" name="Picture 8">
            <a:extLst>
              <a:ext uri="{FF2B5EF4-FFF2-40B4-BE49-F238E27FC236}">
                <a16:creationId xmlns:a16="http://schemas.microsoft.com/office/drawing/2014/main" id="{3C443639-5984-3648-68D9-88EDF2AEB5D9}"/>
              </a:ext>
            </a:extLst>
          </p:cNvPr>
          <p:cNvPicPr>
            <a:picLocks noChangeAspect="1"/>
          </p:cNvPicPr>
          <p:nvPr/>
        </p:nvPicPr>
        <p:blipFill rotWithShape="1">
          <a:blip r:embed="rId3"/>
          <a:srcRect l="14700" t="10743" r="19812" b="10135"/>
          <a:stretch/>
        </p:blipFill>
        <p:spPr>
          <a:xfrm>
            <a:off x="8770935" y="2666504"/>
            <a:ext cx="3382610" cy="4086796"/>
          </a:xfrm>
          <a:prstGeom prst="rect">
            <a:avLst/>
          </a:prstGeom>
        </p:spPr>
      </p:pic>
      <p:grpSp>
        <p:nvGrpSpPr>
          <p:cNvPr id="12" name="Group 11">
            <a:extLst>
              <a:ext uri="{FF2B5EF4-FFF2-40B4-BE49-F238E27FC236}">
                <a16:creationId xmlns:a16="http://schemas.microsoft.com/office/drawing/2014/main" id="{BFF98E90-D582-DDC4-F07C-5214F453588E}"/>
              </a:ext>
            </a:extLst>
          </p:cNvPr>
          <p:cNvGrpSpPr/>
          <p:nvPr/>
        </p:nvGrpSpPr>
        <p:grpSpPr>
          <a:xfrm>
            <a:off x="4323104" y="939441"/>
            <a:ext cx="3545792" cy="779477"/>
            <a:chOff x="5225143" y="939441"/>
            <a:chExt cx="3545792" cy="779477"/>
          </a:xfrm>
        </p:grpSpPr>
        <p:sp>
          <p:nvSpPr>
            <p:cNvPr id="3" name="Google Shape;132;p3">
              <a:extLst>
                <a:ext uri="{FF2B5EF4-FFF2-40B4-BE49-F238E27FC236}">
                  <a16:creationId xmlns:a16="http://schemas.microsoft.com/office/drawing/2014/main" id="{B2911433-EAE7-7BBA-2DFC-C33F1AF46D87}"/>
                </a:ext>
              </a:extLst>
            </p:cNvPr>
            <p:cNvSpPr/>
            <p:nvPr/>
          </p:nvSpPr>
          <p:spPr>
            <a:xfrm>
              <a:off x="5794605" y="1195738"/>
              <a:ext cx="2976330" cy="523180"/>
            </a:xfrm>
            <a:prstGeom prst="rect">
              <a:avLst/>
            </a:prstGeom>
            <a:noFill/>
            <a:ln>
              <a:noFill/>
            </a:ln>
          </p:spPr>
          <p:txBody>
            <a:bodyPr spcFirstLastPara="1" wrap="square" lIns="91425" tIns="45700" rIns="91425" bIns="45700" anchor="t" anchorCtr="0">
              <a:spAutoFit/>
            </a:bodyPr>
            <a:lstStyle/>
            <a:p>
              <a:pPr algn="ctr"/>
              <a:r>
                <a:rPr lang="en-US" sz="2800" b="1" dirty="0">
                  <a:solidFill>
                    <a:schemeClr val="tx1"/>
                  </a:solidFill>
                  <a:latin typeface="UTM Avo" panose="02040603050506020204" pitchFamily="18" charset="0"/>
                </a:rPr>
                <a:t>TÌNH HUỐNG</a:t>
              </a:r>
            </a:p>
          </p:txBody>
        </p:sp>
        <p:pic>
          <p:nvPicPr>
            <p:cNvPr id="11" name="Picture 10">
              <a:extLst>
                <a:ext uri="{FF2B5EF4-FFF2-40B4-BE49-F238E27FC236}">
                  <a16:creationId xmlns:a16="http://schemas.microsoft.com/office/drawing/2014/main" id="{B7360986-F34B-6383-45C7-55BCB9A72FD9}"/>
                </a:ext>
              </a:extLst>
            </p:cNvPr>
            <p:cNvPicPr>
              <a:picLocks noChangeAspect="1"/>
            </p:cNvPicPr>
            <p:nvPr/>
          </p:nvPicPr>
          <p:blipFill>
            <a:blip r:embed="rId4"/>
            <a:stretch>
              <a:fillRect/>
            </a:stretch>
          </p:blipFill>
          <p:spPr>
            <a:xfrm>
              <a:off x="5225143" y="939441"/>
              <a:ext cx="754743" cy="754743"/>
            </a:xfrm>
            <a:prstGeom prst="rect">
              <a:avLst/>
            </a:prstGeom>
          </p:spPr>
        </p:pic>
      </p:grpSp>
    </p:spTree>
    <p:extLst>
      <p:ext uri="{BB962C8B-B14F-4D97-AF65-F5344CB8AC3E}">
        <p14:creationId xmlns:p14="http://schemas.microsoft.com/office/powerpoint/2010/main" val="388382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1;p3">
            <a:extLst>
              <a:ext uri="{FF2B5EF4-FFF2-40B4-BE49-F238E27FC236}">
                <a16:creationId xmlns:a16="http://schemas.microsoft.com/office/drawing/2014/main" id="{18F066BA-EF32-BE1C-4B82-D5AE28744D1B}"/>
              </a:ext>
            </a:extLst>
          </p:cNvPr>
          <p:cNvSpPr txBox="1"/>
          <p:nvPr/>
        </p:nvSpPr>
        <p:spPr>
          <a:xfrm>
            <a:off x="362857" y="2666504"/>
            <a:ext cx="7113582" cy="3785611"/>
          </a:xfrm>
          <a:prstGeom prst="rect">
            <a:avLst/>
          </a:prstGeom>
          <a:noFill/>
          <a:ln>
            <a:noFill/>
          </a:ln>
        </p:spPr>
        <p:txBody>
          <a:bodyPr spcFirstLastPara="1" wrap="square" lIns="91425" tIns="45700" rIns="91425" bIns="45700" anchor="t" anchorCtr="0">
            <a:spAutoFit/>
          </a:bodyPr>
          <a:lstStyle/>
          <a:p>
            <a:pPr algn="just">
              <a:lnSpc>
                <a:spcPct val="125000"/>
              </a:lnSpc>
            </a:pPr>
            <a:r>
              <a:rPr lang="en-US" sz="2400" dirty="0" err="1">
                <a:latin typeface="UTM Avo" panose="02040603050506020204" pitchFamily="18" charset="0"/>
                <a:ea typeface="Times New Roman"/>
                <a:cs typeface="Times New Roman"/>
                <a:sym typeface="Times New Roman"/>
              </a:rPr>
              <a:t>Thời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mùa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hè</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nóng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bức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nên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muốn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bật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cả</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ngày</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Thế</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nhiều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buổi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tối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Hiền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lại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thường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tắt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một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lúc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bảo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hôm</a:t>
            </a:r>
            <a:r>
              <a:rPr lang="en-US" sz="2400" dirty="0">
                <a:latin typeface="UTM Avo" panose="02040603050506020204" pitchFamily="18" charset="0"/>
                <a:ea typeface="Times New Roman"/>
                <a:cs typeface="Times New Roman"/>
                <a:sym typeface="Times New Roman"/>
              </a:rPr>
              <a:t> nay </a:t>
            </a:r>
            <a:r>
              <a:rPr lang="en-US" sz="2400" dirty="0" err="1">
                <a:latin typeface="UTM Avo" panose="02040603050506020204" pitchFamily="18" charset="0"/>
                <a:ea typeface="Times New Roman"/>
                <a:cs typeface="Times New Roman"/>
                <a:sym typeface="Times New Roman"/>
              </a:rPr>
              <a:t>trời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không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nóng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nữa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nên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tắt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bật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quạt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thoáng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vừa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không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khô</a:t>
            </a:r>
            <a:r>
              <a:rPr lang="en-US" sz="2400" dirty="0">
                <a:latin typeface="UTM Avo" panose="02040603050506020204" pitchFamily="18" charset="0"/>
                <a:ea typeface="Times New Roman"/>
                <a:cs typeface="Times New Roman"/>
                <a:sym typeface="Times New Roman"/>
              </a:rPr>
              <a:t> da, </a:t>
            </a:r>
            <a:r>
              <a:rPr lang="en-US" sz="2400" dirty="0" err="1">
                <a:latin typeface="UTM Avo" panose="02040603050506020204" pitchFamily="18" charset="0"/>
                <a:ea typeface="Times New Roman"/>
                <a:cs typeface="Times New Roman"/>
                <a:sym typeface="Times New Roman"/>
              </a:rPr>
              <a:t>vừa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kiệm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tiền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gia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đình</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nói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Chị</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cổ</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hủ</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thế</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Có</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điều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thì</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cứ</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bật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cả</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ngày</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có</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hết</a:t>
            </a:r>
            <a:r>
              <a:rPr lang="en-US" sz="2400" dirty="0">
                <a:latin typeface="UTM Avo" panose="02040603050506020204" pitchFamily="18" charset="0"/>
                <a:ea typeface="Times New Roman"/>
                <a:cs typeface="Times New Roman"/>
                <a:sym typeface="Times New Roman"/>
              </a:rPr>
              <a:t> bao </a:t>
            </a:r>
            <a:r>
              <a:rPr lang="en-US" sz="2400" dirty="0" err="1">
                <a:latin typeface="UTM Avo" panose="02040603050506020204" pitchFamily="18" charset="0"/>
                <a:ea typeface="Times New Roman"/>
                <a:cs typeface="Times New Roman"/>
                <a:sym typeface="Times New Roman"/>
              </a:rPr>
              <a:t>nhiêu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tiền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điện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đâu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tiếc</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p:txBody>
      </p:sp>
      <p:sp>
        <p:nvSpPr>
          <p:cNvPr id="4" name="Google Shape;133;p3">
            <a:extLst>
              <a:ext uri="{FF2B5EF4-FFF2-40B4-BE49-F238E27FC236}">
                <a16:creationId xmlns:a16="http://schemas.microsoft.com/office/drawing/2014/main" id="{8F1C85CD-4126-0728-F731-F0A31FDEB3BC}"/>
              </a:ext>
            </a:extLst>
          </p:cNvPr>
          <p:cNvSpPr/>
          <p:nvPr/>
        </p:nvSpPr>
        <p:spPr>
          <a:xfrm>
            <a:off x="2465605" y="1933233"/>
            <a:ext cx="2908086" cy="733271"/>
          </a:xfrm>
          <a:prstGeom prst="snip2DiagRect">
            <a:avLst>
              <a:gd name="adj1" fmla="val 26917"/>
              <a:gd name="adj2" fmla="val 0"/>
            </a:avLst>
          </a:prstGeom>
          <a:solidFill>
            <a:schemeClr val="accent2">
              <a:lumMod val="20000"/>
              <a:lumOff val="80000"/>
            </a:schemeClr>
          </a:solidFill>
          <a:ln w="38100" cap="flat" cmpd="sng">
            <a:solidFill>
              <a:schemeClr val="accent2">
                <a:lumMod val="40000"/>
                <a:lumOff val="60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b="1" dirty="0" err="1">
                <a:latin typeface="UTM Avo" panose="02040603050506020204" pitchFamily="18" charset="0"/>
                <a:ea typeface="Times New Roman"/>
                <a:cs typeface="Times New Roman"/>
                <a:sym typeface="Times New Roman"/>
              </a:rPr>
              <a:t>Xử</a:t>
            </a:r>
            <a:r>
              <a:rPr lang="en-US" sz="2400" b="1" dirty="0">
                <a:latin typeface="UTM Avo" panose="02040603050506020204" pitchFamily="18" charset="0"/>
                <a:ea typeface="Times New Roman"/>
                <a:cs typeface="Times New Roman"/>
                <a:sym typeface="Times New Roman"/>
              </a:rPr>
              <a:t> </a:t>
            </a:r>
            <a:r>
              <a:rPr lang="en-US" sz="2400" b="1" dirty="0" err="1">
                <a:latin typeface="UTM Avo" panose="02040603050506020204" pitchFamily="18" charset="0"/>
                <a:ea typeface="Times New Roman"/>
                <a:cs typeface="Times New Roman"/>
                <a:sym typeface="Times New Roman"/>
              </a:rPr>
              <a:t>lí</a:t>
            </a:r>
            <a:r>
              <a:rPr lang="en-US" sz="2400" b="1" dirty="0">
                <a:latin typeface="UTM Avo" panose="02040603050506020204" pitchFamily="18" charset="0"/>
                <a:ea typeface="Times New Roman"/>
                <a:cs typeface="Times New Roman"/>
                <a:sym typeface="Times New Roman"/>
              </a:rPr>
              <a:t> </a:t>
            </a:r>
            <a:r>
              <a:rPr lang="en-US" sz="2400" b="1" dirty="0" err="1">
                <a:latin typeface="UTM Avo" panose="02040603050506020204" pitchFamily="18" charset="0"/>
                <a:ea typeface="Times New Roman"/>
                <a:cs typeface="Times New Roman"/>
                <a:sym typeface="Times New Roman"/>
              </a:rPr>
              <a:t>tình</a:t>
            </a:r>
            <a:r>
              <a:rPr lang="en-US" sz="2400" b="1" dirty="0">
                <a:latin typeface="UTM Avo" panose="02040603050506020204" pitchFamily="18" charset="0"/>
                <a:ea typeface="Times New Roman"/>
                <a:cs typeface="Times New Roman"/>
                <a:sym typeface="Times New Roman"/>
              </a:rPr>
              <a:t> </a:t>
            </a:r>
            <a:r>
              <a:rPr lang="en-US" sz="2400" b="1" dirty="0" err="1">
                <a:latin typeface="UTM Avo" panose="02040603050506020204" pitchFamily="18" charset="0"/>
                <a:ea typeface="Times New Roman"/>
                <a:cs typeface="Times New Roman"/>
                <a:sym typeface="Times New Roman"/>
              </a:rPr>
              <a:t>huống</a:t>
            </a:r>
            <a:endParaRPr sz="2400" b="1" dirty="0">
              <a:latin typeface="UTM Avo" panose="02040603050506020204" pitchFamily="18" charset="0"/>
              <a:ea typeface="Times New Roman"/>
              <a:cs typeface="Times New Roman"/>
              <a:sym typeface="Times New Roman"/>
            </a:endParaRPr>
          </a:p>
        </p:txBody>
      </p:sp>
      <p:grpSp>
        <p:nvGrpSpPr>
          <p:cNvPr id="12" name="Group 11">
            <a:extLst>
              <a:ext uri="{FF2B5EF4-FFF2-40B4-BE49-F238E27FC236}">
                <a16:creationId xmlns:a16="http://schemas.microsoft.com/office/drawing/2014/main" id="{BFF98E90-D582-DDC4-F07C-5214F453588E}"/>
              </a:ext>
            </a:extLst>
          </p:cNvPr>
          <p:cNvGrpSpPr/>
          <p:nvPr/>
        </p:nvGrpSpPr>
        <p:grpSpPr>
          <a:xfrm>
            <a:off x="4323104" y="939441"/>
            <a:ext cx="3545792" cy="779477"/>
            <a:chOff x="5225143" y="939441"/>
            <a:chExt cx="3545792" cy="779477"/>
          </a:xfrm>
        </p:grpSpPr>
        <p:sp>
          <p:nvSpPr>
            <p:cNvPr id="3" name="Google Shape;132;p3">
              <a:extLst>
                <a:ext uri="{FF2B5EF4-FFF2-40B4-BE49-F238E27FC236}">
                  <a16:creationId xmlns:a16="http://schemas.microsoft.com/office/drawing/2014/main" id="{B2911433-EAE7-7BBA-2DFC-C33F1AF46D87}"/>
                </a:ext>
              </a:extLst>
            </p:cNvPr>
            <p:cNvSpPr/>
            <p:nvPr/>
          </p:nvSpPr>
          <p:spPr>
            <a:xfrm>
              <a:off x="5794605" y="1195738"/>
              <a:ext cx="2976330" cy="523180"/>
            </a:xfrm>
            <a:prstGeom prst="rect">
              <a:avLst/>
            </a:prstGeom>
            <a:noFill/>
            <a:ln>
              <a:noFill/>
            </a:ln>
          </p:spPr>
          <p:txBody>
            <a:bodyPr spcFirstLastPara="1" wrap="square" lIns="91425" tIns="45700" rIns="91425" bIns="45700" anchor="t" anchorCtr="0">
              <a:spAutoFit/>
            </a:bodyPr>
            <a:lstStyle/>
            <a:p>
              <a:pPr algn="ctr"/>
              <a:r>
                <a:rPr lang="en-US" sz="2800" b="1" dirty="0">
                  <a:solidFill>
                    <a:schemeClr val="tx1"/>
                  </a:solidFill>
                  <a:latin typeface="UTM Avo" panose="02040603050506020204" pitchFamily="18" charset="0"/>
                </a:rPr>
                <a:t>TÌNH HUỐNG</a:t>
              </a:r>
            </a:p>
          </p:txBody>
        </p:sp>
        <p:pic>
          <p:nvPicPr>
            <p:cNvPr id="11" name="Picture 10">
              <a:extLst>
                <a:ext uri="{FF2B5EF4-FFF2-40B4-BE49-F238E27FC236}">
                  <a16:creationId xmlns:a16="http://schemas.microsoft.com/office/drawing/2014/main" id="{B7360986-F34B-6383-45C7-55BCB9A72FD9}"/>
                </a:ext>
              </a:extLst>
            </p:cNvPr>
            <p:cNvPicPr>
              <a:picLocks noChangeAspect="1"/>
            </p:cNvPicPr>
            <p:nvPr/>
          </p:nvPicPr>
          <p:blipFill>
            <a:blip r:embed="rId3"/>
            <a:stretch>
              <a:fillRect/>
            </a:stretch>
          </p:blipFill>
          <p:spPr>
            <a:xfrm>
              <a:off x="5225143" y="939441"/>
              <a:ext cx="754743" cy="754743"/>
            </a:xfrm>
            <a:prstGeom prst="rect">
              <a:avLst/>
            </a:prstGeom>
          </p:spPr>
        </p:pic>
      </p:grpSp>
      <p:sp>
        <p:nvSpPr>
          <p:cNvPr id="5" name="Google Shape;137;p3">
            <a:extLst>
              <a:ext uri="{FF2B5EF4-FFF2-40B4-BE49-F238E27FC236}">
                <a16:creationId xmlns:a16="http://schemas.microsoft.com/office/drawing/2014/main" id="{E9A76476-4733-43CF-B552-64E642C23E88}"/>
              </a:ext>
            </a:extLst>
          </p:cNvPr>
          <p:cNvSpPr/>
          <p:nvPr/>
        </p:nvSpPr>
        <p:spPr>
          <a:xfrm>
            <a:off x="7645203" y="1694184"/>
            <a:ext cx="4249125" cy="2172872"/>
          </a:xfrm>
          <a:prstGeom prst="wedgeRoundRectCallout">
            <a:avLst>
              <a:gd name="adj1" fmla="val 2779"/>
              <a:gd name="adj2" fmla="val 71593"/>
              <a:gd name="adj3" fmla="val 16667"/>
            </a:avLst>
          </a:prstGeom>
          <a:solidFill>
            <a:srgbClr val="FFFFFF"/>
          </a:solidFill>
          <a:ln w="12700" cap="flat" cmpd="sng">
            <a:solidFill>
              <a:schemeClr val="tx1"/>
            </a:solidFill>
            <a:prstDash val="solid"/>
            <a:miter lim="800000"/>
            <a:headEnd type="none" w="sm" len="sm"/>
            <a:tailEnd type="none" w="sm" len="sm"/>
          </a:ln>
        </p:spPr>
        <p:txBody>
          <a:bodyPr spcFirstLastPara="1" wrap="square" lIns="91425" tIns="45700" rIns="91425" bIns="45700" anchor="ctr" anchorCtr="0">
            <a:noAutofit/>
          </a:bodyPr>
          <a:lstStyle/>
          <a:p>
            <a:pPr lvl="0" algn="just">
              <a:lnSpc>
                <a:spcPct val="95843"/>
              </a:lnSpc>
              <a:buClrTx/>
            </a:pPr>
            <a:r>
              <a:rPr lang="vi-VN" sz="2400" dirty="0">
                <a:solidFill>
                  <a:sysClr val="windowText" lastClr="000000"/>
                </a:solidFill>
                <a:latin typeface="UTM Avo" panose="02040603050506020204" pitchFamily="18" charset="0"/>
                <a:ea typeface="Times New Roman"/>
                <a:cs typeface="Times New Roman"/>
                <a:sym typeface="Times New Roman"/>
              </a:rPr>
              <a:t>Em đồng ý với ý kiến của chị Hiền. Cần phải tiết kiệm tiền cho gia đình, cũng như tiết kiệm điện để bảo vệ môi trường.</a:t>
            </a:r>
          </a:p>
        </p:txBody>
      </p:sp>
      <p:pic>
        <p:nvPicPr>
          <p:cNvPr id="7" name="Picture 2" descr="Reading book ">
            <a:extLst>
              <a:ext uri="{FF2B5EF4-FFF2-40B4-BE49-F238E27FC236}">
                <a16:creationId xmlns:a16="http://schemas.microsoft.com/office/drawing/2014/main" id="{921C211F-ACE1-AC73-8C9F-103050A788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0418" y="3744506"/>
            <a:ext cx="3113494" cy="3113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4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55;p5">
            <a:extLst>
              <a:ext uri="{FF2B5EF4-FFF2-40B4-BE49-F238E27FC236}">
                <a16:creationId xmlns:a16="http://schemas.microsoft.com/office/drawing/2014/main" id="{4D8A4B7A-6D8A-DB41-0F0B-459F94B55D9A}"/>
              </a:ext>
            </a:extLst>
          </p:cNvPr>
          <p:cNvSpPr txBox="1">
            <a:spLocks/>
          </p:cNvSpPr>
          <p:nvPr/>
        </p:nvSpPr>
        <p:spPr>
          <a:xfrm>
            <a:off x="811528" y="1753180"/>
            <a:ext cx="3013364" cy="48000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FF0000"/>
              </a:buClr>
              <a:buSzPts val="4400"/>
              <a:buFont typeface="Calibri"/>
              <a:buNone/>
              <a:tabLst/>
              <a:defRPr/>
            </a:pPr>
            <a:r>
              <a:rPr lang="en-US" sz="2800" b="1" dirty="0" err="1">
                <a:solidFill>
                  <a:srgbClr val="000000"/>
                </a:solidFill>
                <a:latin typeface="UTM Avo" panose="02040603050506020204" pitchFamily="18" charset="0"/>
                <a:ea typeface="Times New Roman"/>
                <a:cs typeface="Times New Roman"/>
              </a:rPr>
              <a:t>Phiếu</a:t>
            </a:r>
            <a:r>
              <a:rPr lang="en-US" sz="2800" b="1" dirty="0">
                <a:solidFill>
                  <a:srgbClr val="000000"/>
                </a:solidFill>
                <a:latin typeface="UTM Avo" panose="02040603050506020204" pitchFamily="18" charset="0"/>
                <a:ea typeface="Times New Roman"/>
                <a:cs typeface="Times New Roman"/>
              </a:rPr>
              <a:t> </a:t>
            </a:r>
            <a:r>
              <a:rPr lang="en-US" sz="2800" b="1" dirty="0" err="1">
                <a:solidFill>
                  <a:srgbClr val="000000"/>
                </a:solidFill>
                <a:latin typeface="UTM Avo" panose="02040603050506020204" pitchFamily="18" charset="0"/>
                <a:ea typeface="Times New Roman"/>
                <a:cs typeface="Times New Roman"/>
              </a:rPr>
              <a:t>học</a:t>
            </a:r>
            <a:r>
              <a:rPr lang="en-US" sz="2800" b="1" dirty="0">
                <a:solidFill>
                  <a:srgbClr val="000000"/>
                </a:solidFill>
                <a:latin typeface="UTM Avo" panose="02040603050506020204" pitchFamily="18" charset="0"/>
                <a:ea typeface="Times New Roman"/>
                <a:cs typeface="Times New Roman"/>
              </a:rPr>
              <a:t> </a:t>
            </a:r>
            <a:r>
              <a:rPr lang="en-US" sz="2800" b="1" dirty="0" err="1">
                <a:solidFill>
                  <a:srgbClr val="000000"/>
                </a:solidFill>
                <a:latin typeface="UTM Avo" panose="02040603050506020204" pitchFamily="18" charset="0"/>
                <a:ea typeface="Times New Roman"/>
                <a:cs typeface="Times New Roman"/>
              </a:rPr>
              <a:t>tập</a:t>
            </a:r>
            <a:endParaRPr lang="en-US" sz="2800" b="1" dirty="0">
              <a:solidFill>
                <a:srgbClr val="000000"/>
              </a:solidFill>
              <a:latin typeface="UTM Avo" panose="02040603050506020204" pitchFamily="18" charset="0"/>
              <a:ea typeface="Times New Roman"/>
              <a:cs typeface="Times New Roman"/>
            </a:endParaRPr>
          </a:p>
        </p:txBody>
      </p:sp>
      <p:graphicFrame>
        <p:nvGraphicFramePr>
          <p:cNvPr id="3" name="Google Shape;156;p5">
            <a:extLst>
              <a:ext uri="{FF2B5EF4-FFF2-40B4-BE49-F238E27FC236}">
                <a16:creationId xmlns:a16="http://schemas.microsoft.com/office/drawing/2014/main" id="{A3BD2C0F-5ED2-A3FF-3221-9171861BF8CA}"/>
              </a:ext>
            </a:extLst>
          </p:cNvPr>
          <p:cNvGraphicFramePr/>
          <p:nvPr>
            <p:extLst>
              <p:ext uri="{D42A27DB-BD31-4B8C-83A1-F6EECF244321}">
                <p14:modId xmlns:p14="http://schemas.microsoft.com/office/powerpoint/2010/main" val="67166855"/>
              </p:ext>
            </p:extLst>
          </p:nvPr>
        </p:nvGraphicFramePr>
        <p:xfrm>
          <a:off x="1520678" y="3798746"/>
          <a:ext cx="9355140" cy="1619714"/>
        </p:xfrm>
        <a:graphic>
          <a:graphicData uri="http://schemas.openxmlformats.org/drawingml/2006/table">
            <a:tbl>
              <a:tblPr firstRow="1" bandRow="1">
                <a:noFill/>
              </a:tblPr>
              <a:tblGrid>
                <a:gridCol w="2800526">
                  <a:extLst>
                    <a:ext uri="{9D8B030D-6E8A-4147-A177-3AD203B41FA5}">
                      <a16:colId xmlns:a16="http://schemas.microsoft.com/office/drawing/2014/main" val="20000"/>
                    </a:ext>
                  </a:extLst>
                </a:gridCol>
                <a:gridCol w="3409632">
                  <a:extLst>
                    <a:ext uri="{9D8B030D-6E8A-4147-A177-3AD203B41FA5}">
                      <a16:colId xmlns:a16="http://schemas.microsoft.com/office/drawing/2014/main" val="20001"/>
                    </a:ext>
                  </a:extLst>
                </a:gridCol>
                <a:gridCol w="3144982">
                  <a:extLst>
                    <a:ext uri="{9D8B030D-6E8A-4147-A177-3AD203B41FA5}">
                      <a16:colId xmlns:a16="http://schemas.microsoft.com/office/drawing/2014/main" val="20002"/>
                    </a:ext>
                  </a:extLst>
                </a:gridCol>
              </a:tblGrid>
              <a:tr h="80985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Việc</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cần</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làm</a:t>
                      </a:r>
                      <a:endParaRPr sz="2400" b="1"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Thực</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hiện</a:t>
                      </a:r>
                      <a:endParaRPr sz="2400" b="1"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Kết</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quả</a:t>
                      </a:r>
                      <a:endParaRPr sz="2400" b="1"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0985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a:t>
                      </a: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a:t>
                      </a: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a:t>
                      </a:r>
                      <a:endParaRPr lang="vi-VN" sz="2400" b="0"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4" name="Google Shape;157;p5">
            <a:extLst>
              <a:ext uri="{FF2B5EF4-FFF2-40B4-BE49-F238E27FC236}">
                <a16:creationId xmlns:a16="http://schemas.microsoft.com/office/drawing/2014/main" id="{D30069A9-9EE0-C065-7283-589FB96AAA38}"/>
              </a:ext>
            </a:extLst>
          </p:cNvPr>
          <p:cNvSpPr txBox="1"/>
          <p:nvPr/>
        </p:nvSpPr>
        <p:spPr>
          <a:xfrm>
            <a:off x="811528" y="2233182"/>
            <a:ext cx="10992545" cy="1477287"/>
          </a:xfrm>
          <a:prstGeom prst="rect">
            <a:avLst/>
          </a:prstGeom>
          <a:noFill/>
          <a:ln>
            <a:noFill/>
          </a:ln>
        </p:spPr>
        <p:txBody>
          <a:bodyPr spcFirstLastPara="1" wrap="square" lIns="91425" tIns="45700" rIns="91425" bIns="45700" anchor="t" anchorCtr="0">
            <a:spAutoFit/>
          </a:bodyPr>
          <a:lstStyle/>
          <a:p>
            <a:pPr algn="just">
              <a:lnSpc>
                <a:spcPct val="125000"/>
              </a:lnSpc>
            </a:pPr>
            <a:r>
              <a:rPr lang="en-US" sz="2400" b="1" dirty="0">
                <a:latin typeface="UTM Avo" panose="02040603050506020204" pitchFamily="18" charset="0"/>
                <a:ea typeface="Times New Roman"/>
                <a:cs typeface="Times New Roman"/>
                <a:sym typeface="Times New Roman"/>
              </a:rPr>
              <a: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ra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giấy</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một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mục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tiêu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kiệm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em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mong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muốn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đạt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được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nhất</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a:p>
            <a:pPr algn="just">
              <a:lnSpc>
                <a:spcPct val="125000"/>
              </a:lnSpc>
            </a:pPr>
            <a:r>
              <a:rPr lang="en-US" sz="2400" b="1" dirty="0">
                <a:latin typeface="UTM Avo" panose="02040603050506020204" pitchFamily="18" charset="0"/>
                <a:ea typeface="Times New Roman"/>
                <a:cs typeface="Times New Roman"/>
                <a:sym typeface="Times New Roman"/>
              </a:rPr>
              <a: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Liệt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kê</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những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việc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cần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làm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để</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đạt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mục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tiêu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nguyện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vọng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kiệm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của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em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bằng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cách</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kẻ</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bảng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thiện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theo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gợi</a:t>
            </a:r>
            <a:r>
              <a:rPr lang="en-US" sz="2400" dirty="0">
                <a:latin typeface="UTM Avo" panose="02040603050506020204" pitchFamily="18" charset="0"/>
                <a:ea typeface="Times New Roman"/>
                <a:cs typeface="Times New Roman"/>
                <a:sym typeface="Times New Roman"/>
              </a:rPr>
              <a:t> ý </a:t>
            </a:r>
            <a:r>
              <a:rPr lang="en-US" sz="2400" dirty="0" err="1">
                <a:latin typeface="UTM Avo" panose="02040603050506020204" pitchFamily="18" charset="0"/>
                <a:ea typeface="Times New Roman"/>
                <a:cs typeface="Times New Roman"/>
                <a:sym typeface="Times New Roman"/>
              </a:rPr>
              <a:t>dưới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đây</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p:txBody>
      </p:sp>
    </p:spTree>
    <p:extLst>
      <p:ext uri="{BB962C8B-B14F-4D97-AF65-F5344CB8AC3E}">
        <p14:creationId xmlns:p14="http://schemas.microsoft.com/office/powerpoint/2010/main" val="186323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55;p5">
            <a:extLst>
              <a:ext uri="{FF2B5EF4-FFF2-40B4-BE49-F238E27FC236}">
                <a16:creationId xmlns:a16="http://schemas.microsoft.com/office/drawing/2014/main" id="{4D8A4B7A-6D8A-DB41-0F0B-459F94B55D9A}"/>
              </a:ext>
            </a:extLst>
          </p:cNvPr>
          <p:cNvSpPr txBox="1">
            <a:spLocks/>
          </p:cNvSpPr>
          <p:nvPr/>
        </p:nvSpPr>
        <p:spPr>
          <a:xfrm>
            <a:off x="811528" y="1753180"/>
            <a:ext cx="3013364" cy="48000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FF0000"/>
              </a:buClr>
              <a:buSzPts val="4400"/>
              <a:buFont typeface="Calibri"/>
              <a:buNone/>
              <a:tabLst/>
              <a:defRPr/>
            </a:pPr>
            <a:r>
              <a:rPr lang="en-US" sz="2800" b="1" dirty="0" err="1">
                <a:solidFill>
                  <a:srgbClr val="000000"/>
                </a:solidFill>
                <a:latin typeface="UTM Avo" panose="02040603050506020204" pitchFamily="18" charset="0"/>
                <a:ea typeface="Times New Roman"/>
                <a:cs typeface="Times New Roman"/>
              </a:rPr>
              <a:t>Phiếu</a:t>
            </a:r>
            <a:r>
              <a:rPr lang="en-US" sz="2800" b="1" dirty="0">
                <a:solidFill>
                  <a:srgbClr val="000000"/>
                </a:solidFill>
                <a:latin typeface="UTM Avo" panose="02040603050506020204" pitchFamily="18" charset="0"/>
                <a:ea typeface="Times New Roman"/>
                <a:cs typeface="Times New Roman"/>
              </a:rPr>
              <a:t> </a:t>
            </a:r>
            <a:r>
              <a:rPr lang="en-US" sz="2800" b="1" dirty="0" err="1">
                <a:solidFill>
                  <a:srgbClr val="000000"/>
                </a:solidFill>
                <a:latin typeface="UTM Avo" panose="02040603050506020204" pitchFamily="18" charset="0"/>
                <a:ea typeface="Times New Roman"/>
                <a:cs typeface="Times New Roman"/>
              </a:rPr>
              <a:t>học</a:t>
            </a:r>
            <a:r>
              <a:rPr lang="en-US" sz="2800" b="1" dirty="0">
                <a:solidFill>
                  <a:srgbClr val="000000"/>
                </a:solidFill>
                <a:latin typeface="UTM Avo" panose="02040603050506020204" pitchFamily="18" charset="0"/>
                <a:ea typeface="Times New Roman"/>
                <a:cs typeface="Times New Roman"/>
              </a:rPr>
              <a:t> </a:t>
            </a:r>
            <a:r>
              <a:rPr lang="en-US" sz="2800" b="1" dirty="0" err="1">
                <a:solidFill>
                  <a:srgbClr val="000000"/>
                </a:solidFill>
                <a:latin typeface="UTM Avo" panose="02040603050506020204" pitchFamily="18" charset="0"/>
                <a:ea typeface="Times New Roman"/>
                <a:cs typeface="Times New Roman"/>
              </a:rPr>
              <a:t>tập</a:t>
            </a:r>
            <a:endParaRPr lang="en-US" sz="2800" b="1" dirty="0">
              <a:solidFill>
                <a:srgbClr val="000000"/>
              </a:solidFill>
              <a:latin typeface="UTM Avo" panose="02040603050506020204" pitchFamily="18" charset="0"/>
              <a:ea typeface="Times New Roman"/>
              <a:cs typeface="Times New Roman"/>
            </a:endParaRPr>
          </a:p>
        </p:txBody>
      </p:sp>
      <p:graphicFrame>
        <p:nvGraphicFramePr>
          <p:cNvPr id="3" name="Google Shape;156;p5">
            <a:extLst>
              <a:ext uri="{FF2B5EF4-FFF2-40B4-BE49-F238E27FC236}">
                <a16:creationId xmlns:a16="http://schemas.microsoft.com/office/drawing/2014/main" id="{A3BD2C0F-5ED2-A3FF-3221-9171861BF8CA}"/>
              </a:ext>
            </a:extLst>
          </p:cNvPr>
          <p:cNvGraphicFramePr/>
          <p:nvPr>
            <p:extLst>
              <p:ext uri="{D42A27DB-BD31-4B8C-83A1-F6EECF244321}">
                <p14:modId xmlns:p14="http://schemas.microsoft.com/office/powerpoint/2010/main" val="1200112399"/>
              </p:ext>
            </p:extLst>
          </p:nvPr>
        </p:nvGraphicFramePr>
        <p:xfrm>
          <a:off x="1520678" y="3798746"/>
          <a:ext cx="9355140" cy="1619714"/>
        </p:xfrm>
        <a:graphic>
          <a:graphicData uri="http://schemas.openxmlformats.org/drawingml/2006/table">
            <a:tbl>
              <a:tblPr firstRow="1" bandRow="1">
                <a:noFill/>
              </a:tblPr>
              <a:tblGrid>
                <a:gridCol w="2800526">
                  <a:extLst>
                    <a:ext uri="{9D8B030D-6E8A-4147-A177-3AD203B41FA5}">
                      <a16:colId xmlns:a16="http://schemas.microsoft.com/office/drawing/2014/main" val="20000"/>
                    </a:ext>
                  </a:extLst>
                </a:gridCol>
                <a:gridCol w="3409632">
                  <a:extLst>
                    <a:ext uri="{9D8B030D-6E8A-4147-A177-3AD203B41FA5}">
                      <a16:colId xmlns:a16="http://schemas.microsoft.com/office/drawing/2014/main" val="20001"/>
                    </a:ext>
                  </a:extLst>
                </a:gridCol>
                <a:gridCol w="3144982">
                  <a:extLst>
                    <a:ext uri="{9D8B030D-6E8A-4147-A177-3AD203B41FA5}">
                      <a16:colId xmlns:a16="http://schemas.microsoft.com/office/drawing/2014/main" val="20002"/>
                    </a:ext>
                  </a:extLst>
                </a:gridCol>
              </a:tblGrid>
              <a:tr h="80985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Việc</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cần</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làm</a:t>
                      </a:r>
                      <a:endParaRPr sz="2400" b="1"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Thực</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hiện</a:t>
                      </a:r>
                      <a:endParaRPr sz="2400" b="1"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Kết</a:t>
                      </a:r>
                      <a:r>
                        <a:rPr lang="en-US" sz="2400" b="1"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1" u="none" strike="noStrike" cap="none" dirty="0" err="1">
                          <a:solidFill>
                            <a:schemeClr val="accent2">
                              <a:lumMod val="50000"/>
                            </a:schemeClr>
                          </a:solidFill>
                          <a:latin typeface="UTM Avo" panose="02040603050506020204" pitchFamily="18" charset="0"/>
                          <a:ea typeface="Times New Roman"/>
                          <a:cs typeface="Times New Roman"/>
                          <a:sym typeface="Times New Roman"/>
                        </a:rPr>
                        <a:t>quả</a:t>
                      </a:r>
                      <a:endParaRPr sz="2400" b="1"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80985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Mua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xe</a:t>
                      </a: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đạp</a:t>
                      </a: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mới</a:t>
                      </a:r>
                      <a:endPar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Tiết</a:t>
                      </a: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kiệm</a:t>
                      </a: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tiền</a:t>
                      </a: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tiêu</a:t>
                      </a:r>
                      <a:r>
                        <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 </a:t>
                      </a:r>
                      <a:r>
                        <a:rPr lang="en-US" sz="2400" b="0" u="none" strike="noStrike" cap="none" dirty="0" err="1">
                          <a:solidFill>
                            <a:schemeClr val="accent2">
                              <a:lumMod val="50000"/>
                            </a:schemeClr>
                          </a:solidFill>
                          <a:latin typeface="UTM Avo" panose="02040603050506020204" pitchFamily="18" charset="0"/>
                          <a:ea typeface="Times New Roman"/>
                          <a:cs typeface="Times New Roman"/>
                          <a:sym typeface="Times New Roman"/>
                        </a:rPr>
                        <a:t>vặt</a:t>
                      </a:r>
                      <a:endParaRPr lang="en-US" sz="2400" b="0" u="none" strike="noStrike" cap="none" dirty="0">
                        <a:solidFill>
                          <a:schemeClr val="accent2">
                            <a:lumMod val="50000"/>
                          </a:schemeClr>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lvl="0" indent="0" algn="ctr" rtl="0">
                        <a:spcBef>
                          <a:spcPts val="0"/>
                        </a:spcBef>
                        <a:spcAft>
                          <a:spcPts val="0"/>
                        </a:spcAft>
                        <a:buNone/>
                      </a:pPr>
                      <a:r>
                        <a:rPr lang="vi-VN" sz="2400" b="0" u="none" strike="noStrike" cap="none" dirty="0">
                          <a:solidFill>
                            <a:schemeClr val="accent2">
                              <a:lumMod val="50000"/>
                            </a:schemeClr>
                          </a:solidFill>
                          <a:latin typeface="UTM Avo" panose="02040603050506020204" pitchFamily="18" charset="0"/>
                          <a:ea typeface="Times New Roman"/>
                          <a:cs typeface="Times New Roman"/>
                          <a:sym typeface="Times New Roman"/>
                        </a:rPr>
                        <a:t>Đã thực hiện được</a:t>
                      </a:r>
                    </a:p>
                  </a:txBody>
                  <a:tcPr marL="121925" marR="121925" marT="60950" marB="609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4" name="Google Shape;157;p5">
            <a:extLst>
              <a:ext uri="{FF2B5EF4-FFF2-40B4-BE49-F238E27FC236}">
                <a16:creationId xmlns:a16="http://schemas.microsoft.com/office/drawing/2014/main" id="{D30069A9-9EE0-C065-7283-589FB96AAA38}"/>
              </a:ext>
            </a:extLst>
          </p:cNvPr>
          <p:cNvSpPr txBox="1"/>
          <p:nvPr/>
        </p:nvSpPr>
        <p:spPr>
          <a:xfrm>
            <a:off x="811528" y="2233182"/>
            <a:ext cx="10992545" cy="1477287"/>
          </a:xfrm>
          <a:prstGeom prst="rect">
            <a:avLst/>
          </a:prstGeom>
          <a:noFill/>
          <a:ln>
            <a:noFill/>
          </a:ln>
        </p:spPr>
        <p:txBody>
          <a:bodyPr spcFirstLastPara="1" wrap="square" lIns="91425" tIns="45700" rIns="91425" bIns="45700" anchor="t" anchorCtr="0">
            <a:spAutoFit/>
          </a:bodyPr>
          <a:lstStyle/>
          <a:p>
            <a:pPr algn="just">
              <a:lnSpc>
                <a:spcPct val="125000"/>
              </a:lnSpc>
            </a:pPr>
            <a:r>
              <a:rPr lang="en-US" sz="2400" b="1" dirty="0">
                <a:latin typeface="UTM Avo" panose="02040603050506020204" pitchFamily="18" charset="0"/>
                <a:ea typeface="Times New Roman"/>
                <a:cs typeface="Times New Roman"/>
                <a:sym typeface="Times New Roman"/>
              </a:rPr>
              <a: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ra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giấy</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một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mục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tiêu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kiệm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em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mong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muốn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đạt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được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nhất</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a:p>
            <a:pPr algn="just">
              <a:lnSpc>
                <a:spcPct val="125000"/>
              </a:lnSpc>
            </a:pPr>
            <a:r>
              <a:rPr lang="en-US" sz="2400" b="1" dirty="0">
                <a:latin typeface="UTM Avo" panose="02040603050506020204" pitchFamily="18" charset="0"/>
                <a:ea typeface="Times New Roman"/>
                <a:cs typeface="Times New Roman"/>
                <a:sym typeface="Times New Roman"/>
              </a:rPr>
              <a: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Liệt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kê</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những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việc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cần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làm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để</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đạt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mục</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tiêu</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nguyện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vọng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tiết</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kiệm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của</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em</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bằng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cách</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kẻ</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bảng</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và</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hoàn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thiện</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theo</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gợi</a:t>
            </a:r>
            <a:r>
              <a:rPr lang="en-US" sz="2400" dirty="0">
                <a:latin typeface="UTM Avo" panose="02040603050506020204" pitchFamily="18" charset="0"/>
                <a:ea typeface="Times New Roman"/>
                <a:cs typeface="Times New Roman"/>
                <a:sym typeface="Times New Roman"/>
              </a:rPr>
              <a:t> ý </a:t>
            </a:r>
            <a:r>
              <a:rPr lang="en-US" sz="2400" dirty="0" err="1">
                <a:latin typeface="UTM Avo" panose="02040603050506020204" pitchFamily="18" charset="0"/>
                <a:ea typeface="Times New Roman"/>
                <a:cs typeface="Times New Roman"/>
                <a:sym typeface="Times New Roman"/>
              </a:rPr>
              <a:t>dưới</a:t>
            </a:r>
            <a:r>
              <a:rPr lang="en-US" sz="2400" dirty="0">
                <a:latin typeface="UTM Avo" panose="02040603050506020204" pitchFamily="18" charset="0"/>
                <a:ea typeface="Times New Roman"/>
                <a:cs typeface="Times New Roman"/>
                <a:sym typeface="Times New Roman"/>
              </a:rPr>
              <a:t> </a:t>
            </a:r>
            <a:r>
              <a:rPr lang="en-US" sz="2400" dirty="0" err="1">
                <a:latin typeface="UTM Avo" panose="02040603050506020204" pitchFamily="18" charset="0"/>
                <a:ea typeface="Times New Roman"/>
                <a:cs typeface="Times New Roman"/>
                <a:sym typeface="Times New Roman"/>
              </a:rPr>
              <a:t>đây</a:t>
            </a:r>
            <a:r>
              <a:rPr lang="en-US" sz="2400" dirty="0">
                <a:latin typeface="UTM Avo" panose="02040603050506020204" pitchFamily="18" charset="0"/>
                <a:ea typeface="Times New Roman"/>
                <a:cs typeface="Times New Roman"/>
                <a:sym typeface="Times New Roman"/>
              </a:rPr>
              <a:t>:</a:t>
            </a:r>
            <a:endParaRPr sz="2400" dirty="0">
              <a:latin typeface="UTM Avo" panose="02040603050506020204" pitchFamily="18" charset="0"/>
              <a:ea typeface="Times New Roman"/>
              <a:cs typeface="Times New Roman"/>
              <a:sym typeface="Times New Roman"/>
            </a:endParaRPr>
          </a:p>
        </p:txBody>
      </p:sp>
    </p:spTree>
    <p:extLst>
      <p:ext uri="{BB962C8B-B14F-4D97-AF65-F5344CB8AC3E}">
        <p14:creationId xmlns:p14="http://schemas.microsoft.com/office/powerpoint/2010/main" val="722269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62;p6">
            <a:extLst>
              <a:ext uri="{FF2B5EF4-FFF2-40B4-BE49-F238E27FC236}">
                <a16:creationId xmlns:a16="http://schemas.microsoft.com/office/drawing/2014/main" id="{371F3B08-3B18-F8BD-BBB3-222BE99A4A14}"/>
              </a:ext>
            </a:extLst>
          </p:cNvPr>
          <p:cNvSpPr txBox="1">
            <a:spLocks/>
          </p:cNvSpPr>
          <p:nvPr/>
        </p:nvSpPr>
        <p:spPr>
          <a:xfrm>
            <a:off x="1479340" y="2376941"/>
            <a:ext cx="9233320" cy="358051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ctr" rtl="0">
              <a:lnSpc>
                <a:spcPct val="90000"/>
              </a:lnSpc>
              <a:spcBef>
                <a:spcPts val="800"/>
              </a:spcBef>
              <a:spcAft>
                <a:spcPts val="0"/>
              </a:spcAft>
              <a:buClr>
                <a:schemeClr val="dk1"/>
              </a:buClr>
              <a:buSzPts val="2400"/>
              <a:buFont typeface="Arial"/>
              <a:buChar char="▷"/>
              <a:defRPr sz="2800" b="0" i="1" u="none" strike="noStrike" cap="none">
                <a:solidFill>
                  <a:schemeClr val="dk1"/>
                </a:solidFill>
                <a:latin typeface="Calibri"/>
                <a:ea typeface="Calibri"/>
                <a:cs typeface="Calibri"/>
                <a:sym typeface="Calibri"/>
              </a:defRPr>
            </a:lvl1pPr>
            <a:lvl2pPr marL="914400" marR="0" lvl="1" indent="-381000" algn="ctr" rtl="0">
              <a:lnSpc>
                <a:spcPct val="90000"/>
              </a:lnSpc>
              <a:spcBef>
                <a:spcPts val="0"/>
              </a:spcBef>
              <a:spcAft>
                <a:spcPts val="0"/>
              </a:spcAft>
              <a:buClr>
                <a:schemeClr val="dk1"/>
              </a:buClr>
              <a:buSzPts val="2400"/>
              <a:buFont typeface="Arial"/>
              <a:buChar char="○"/>
              <a:defRPr sz="2400" b="0" i="1" u="none" strike="noStrike" cap="none">
                <a:solidFill>
                  <a:schemeClr val="dk1"/>
                </a:solidFill>
                <a:latin typeface="Calibri"/>
                <a:ea typeface="Calibri"/>
                <a:cs typeface="Calibri"/>
                <a:sym typeface="Calibri"/>
              </a:defRPr>
            </a:lvl2pPr>
            <a:lvl3pPr marL="1371600" marR="0" lvl="2" indent="-381000" algn="ctr" rtl="0">
              <a:lnSpc>
                <a:spcPct val="90000"/>
              </a:lnSpc>
              <a:spcBef>
                <a:spcPts val="0"/>
              </a:spcBef>
              <a:spcAft>
                <a:spcPts val="0"/>
              </a:spcAft>
              <a:buClr>
                <a:schemeClr val="dk1"/>
              </a:buClr>
              <a:buSzPts val="2400"/>
              <a:buFont typeface="Arial"/>
              <a:buChar char="■"/>
              <a:defRPr sz="2000" b="0" i="1" u="none" strike="noStrike" cap="none">
                <a:solidFill>
                  <a:schemeClr val="dk1"/>
                </a:solidFill>
                <a:latin typeface="Calibri"/>
                <a:ea typeface="Calibri"/>
                <a:cs typeface="Calibri"/>
                <a:sym typeface="Calibri"/>
              </a:defRPr>
            </a:lvl3pPr>
            <a:lvl4pPr marL="1828800" marR="0" lvl="3"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4pPr>
            <a:lvl5pPr marL="2286000" marR="0" lvl="4"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5pPr>
            <a:lvl6pPr marL="2743200" marR="0" lvl="5"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6pPr>
            <a:lvl7pPr marL="3200400" marR="0" lvl="6"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7pPr>
            <a:lvl8pPr marL="3657600" marR="0" lvl="7"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8pPr>
            <a:lvl9pPr marL="4114800" marR="0" lvl="8"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9pPr>
          </a:lstStyle>
          <a:p>
            <a:pPr marL="174625" lvl="0" indent="0" algn="just">
              <a:lnSpc>
                <a:spcPct val="125000"/>
              </a:lnSpc>
              <a:buClr>
                <a:srgbClr val="000000"/>
              </a:buClr>
              <a:buNone/>
            </a:pPr>
            <a:r>
              <a:rPr lang="vi-VN" sz="2400" i="0" dirty="0">
                <a:solidFill>
                  <a:schemeClr val="tx1"/>
                </a:solidFill>
                <a:latin typeface="UTM Avo" panose="02040603050506020204" pitchFamily="18" charset="0"/>
              </a:rPr>
              <a:t>Học sinh cần phải thực hiện tinh tiết kiệm thông qua việc:</a:t>
            </a:r>
          </a:p>
          <a:p>
            <a:pPr marL="174625" lvl="0" indent="0" algn="just">
              <a:lnSpc>
                <a:spcPct val="125000"/>
              </a:lnSpc>
              <a:buClr>
                <a:srgbClr val="000000"/>
              </a:buClr>
              <a:buNone/>
            </a:pPr>
            <a:r>
              <a:rPr lang="vi-VN" sz="2400" i="0" dirty="0">
                <a:solidFill>
                  <a:schemeClr val="tx1"/>
                </a:solidFill>
                <a:latin typeface="UTM Avo" panose="02040603050506020204" pitchFamily="18" charset="0"/>
              </a:rPr>
              <a:t>- Tránh lối sống đua đòi, xa hoa và lãng phí.</a:t>
            </a:r>
          </a:p>
          <a:p>
            <a:pPr marL="174625" lvl="0" indent="0" algn="just">
              <a:lnSpc>
                <a:spcPct val="125000"/>
              </a:lnSpc>
              <a:buClr>
                <a:srgbClr val="000000"/>
              </a:buClr>
              <a:buNone/>
            </a:pPr>
            <a:r>
              <a:rPr lang="vi-VN" sz="2400" i="0" dirty="0">
                <a:solidFill>
                  <a:schemeClr val="tx1"/>
                </a:solidFill>
                <a:latin typeface="UTM Avo" panose="02040603050506020204" pitchFamily="18" charset="0"/>
              </a:rPr>
              <a:t>- Sắp xếp việc làm khoa học.</a:t>
            </a:r>
          </a:p>
          <a:p>
            <a:pPr marL="174625" lvl="0" indent="0" algn="just">
              <a:lnSpc>
                <a:spcPct val="125000"/>
              </a:lnSpc>
              <a:buClr>
                <a:srgbClr val="000000"/>
              </a:buClr>
              <a:buNone/>
            </a:pPr>
            <a:r>
              <a:rPr lang="vi-VN" sz="2400" i="0" dirty="0">
                <a:solidFill>
                  <a:schemeClr val="tx1"/>
                </a:solidFill>
                <a:latin typeface="UTM Avo" panose="02040603050506020204" pitchFamily="18" charset="0"/>
              </a:rPr>
              <a:t>- Bảo quản, tận dụng các đồ dùng học tập, lao động.</a:t>
            </a:r>
          </a:p>
          <a:p>
            <a:pPr marL="174625" lvl="0" indent="0" algn="just">
              <a:lnSpc>
                <a:spcPct val="125000"/>
              </a:lnSpc>
              <a:buClr>
                <a:srgbClr val="000000"/>
              </a:buClr>
              <a:buNone/>
            </a:pPr>
            <a:r>
              <a:rPr lang="vi-VN" sz="2400" i="0" dirty="0">
                <a:solidFill>
                  <a:schemeClr val="tx1"/>
                </a:solidFill>
                <a:latin typeface="UTM Avo" panose="02040603050506020204" pitchFamily="18" charset="0"/>
              </a:rPr>
              <a:t>- Sử dụng điện, nước hợp lí.</a:t>
            </a:r>
          </a:p>
          <a:p>
            <a:pPr marL="174625" lvl="0" indent="0" algn="just">
              <a:lnSpc>
                <a:spcPct val="125000"/>
              </a:lnSpc>
              <a:buClr>
                <a:srgbClr val="000000"/>
              </a:buClr>
              <a:buNone/>
            </a:pPr>
            <a:r>
              <a:rPr lang="vi-VN" sz="2400" i="0" dirty="0">
                <a:solidFill>
                  <a:schemeClr val="tx1"/>
                </a:solidFill>
                <a:latin typeface="UTM Avo" panose="02040603050506020204" pitchFamily="18" charset="0"/>
              </a:rPr>
              <a:t>- Tiết kiệm tiền bạc, của cải, thời gian, sức lực.</a:t>
            </a:r>
          </a:p>
        </p:txBody>
      </p:sp>
      <p:grpSp>
        <p:nvGrpSpPr>
          <p:cNvPr id="10" name="Group 9">
            <a:extLst>
              <a:ext uri="{FF2B5EF4-FFF2-40B4-BE49-F238E27FC236}">
                <a16:creationId xmlns:a16="http://schemas.microsoft.com/office/drawing/2014/main" id="{4882A4DB-D3C0-4375-471C-B651EC0D3C6A}"/>
              </a:ext>
            </a:extLst>
          </p:cNvPr>
          <p:cNvGrpSpPr/>
          <p:nvPr/>
        </p:nvGrpSpPr>
        <p:grpSpPr>
          <a:xfrm>
            <a:off x="4584988" y="1724386"/>
            <a:ext cx="3022024" cy="707846"/>
            <a:chOff x="4524375" y="1603285"/>
            <a:chExt cx="3022024" cy="707846"/>
          </a:xfrm>
        </p:grpSpPr>
        <p:sp>
          <p:nvSpPr>
            <p:cNvPr id="11" name="Google Shape;163;p6">
              <a:extLst>
                <a:ext uri="{FF2B5EF4-FFF2-40B4-BE49-F238E27FC236}">
                  <a16:creationId xmlns:a16="http://schemas.microsoft.com/office/drawing/2014/main" id="{177BAB35-AA17-CEB3-295C-A65968C53C45}"/>
                </a:ext>
              </a:extLst>
            </p:cNvPr>
            <p:cNvSpPr txBox="1"/>
            <p:nvPr/>
          </p:nvSpPr>
          <p:spPr>
            <a:xfrm>
              <a:off x="4829175" y="1603285"/>
              <a:ext cx="2717224" cy="707846"/>
            </a:xfrm>
            <a:prstGeom prst="rect">
              <a:avLst/>
            </a:prstGeom>
            <a:noFill/>
            <a:ln>
              <a:noFill/>
            </a:ln>
          </p:spPr>
          <p:txBody>
            <a:bodyPr spcFirstLastPara="1" wrap="square" lIns="91425" tIns="45700" rIns="91425" bIns="45700" anchor="t" anchorCtr="0">
              <a:spAutoFit/>
            </a:bodyPr>
            <a:lstStyle/>
            <a:p>
              <a:pPr algn="ctr">
                <a:lnSpc>
                  <a:spcPct val="125000"/>
                </a:lnSpc>
              </a:pPr>
              <a:r>
                <a:rPr lang="en-US" sz="3200" b="1" dirty="0">
                  <a:solidFill>
                    <a:schemeClr val="tx1"/>
                  </a:solidFill>
                  <a:latin typeface="UTM Avo" panose="02040603050506020204" pitchFamily="18" charset="0"/>
                  <a:ea typeface="Calibri"/>
                  <a:cs typeface="Calibri"/>
                  <a:sym typeface="Calibri"/>
                </a:rPr>
                <a:t>KẾT LUẬN</a:t>
              </a:r>
            </a:p>
          </p:txBody>
        </p:sp>
        <p:pic>
          <p:nvPicPr>
            <p:cNvPr id="12" name="Picture 2" descr="Notes ">
              <a:extLst>
                <a:ext uri="{FF2B5EF4-FFF2-40B4-BE49-F238E27FC236}">
                  <a16:creationId xmlns:a16="http://schemas.microsoft.com/office/drawing/2014/main" id="{A7345F44-F289-CE1C-FC2F-2D92E7BD9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1652408"/>
              <a:ext cx="609600" cy="609600"/>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9FF3011E-A6E9-AB88-23A2-B1AEED574DF5}"/>
              </a:ext>
            </a:extLst>
          </p:cNvPr>
          <p:cNvPicPr>
            <a:picLocks noChangeAspect="1"/>
          </p:cNvPicPr>
          <p:nvPr/>
        </p:nvPicPr>
        <p:blipFill>
          <a:blip r:embed="rId4"/>
          <a:stretch>
            <a:fillRect/>
          </a:stretch>
        </p:blipFill>
        <p:spPr>
          <a:xfrm>
            <a:off x="228473" y="5009683"/>
            <a:ext cx="1600327" cy="1600327"/>
          </a:xfrm>
          <a:prstGeom prst="rect">
            <a:avLst/>
          </a:prstGeom>
        </p:spPr>
      </p:pic>
    </p:spTree>
    <p:extLst>
      <p:ext uri="{BB962C8B-B14F-4D97-AF65-F5344CB8AC3E}">
        <p14:creationId xmlns:p14="http://schemas.microsoft.com/office/powerpoint/2010/main" val="211302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A4A86A-9F78-24B2-0643-8AE1552B286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E24ECD6-C3E9-31AA-75DD-5A4CFFEB999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41E0E3D-1193-3C60-E81D-FF46F9C2D1A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00;p15">
            <a:extLst>
              <a:ext uri="{FF2B5EF4-FFF2-40B4-BE49-F238E27FC236}">
                <a16:creationId xmlns:a16="http://schemas.microsoft.com/office/drawing/2014/main" id="{45BD3904-2239-7D3F-A810-7E6EB436F869}"/>
              </a:ext>
            </a:extLst>
          </p:cNvPr>
          <p:cNvSpPr txBox="1"/>
          <p:nvPr/>
        </p:nvSpPr>
        <p:spPr>
          <a:xfrm>
            <a:off x="3602183" y="2616619"/>
            <a:ext cx="7772400" cy="2400617"/>
          </a:xfrm>
          <a:prstGeom prst="rect">
            <a:avLst/>
          </a:prstGeom>
          <a:noFill/>
          <a:ln>
            <a:noFill/>
          </a:ln>
        </p:spPr>
        <p:txBody>
          <a:bodyPr spcFirstLastPara="1" wrap="square" lIns="91425" tIns="45700" rIns="91425" bIns="45700" anchor="t" anchorCtr="0">
            <a:spAutoFit/>
          </a:bodyPr>
          <a:lstStyle/>
          <a:p>
            <a:pPr algn="just">
              <a:lnSpc>
                <a:spcPct val="125000"/>
              </a:lnSpc>
            </a:pPr>
            <a:r>
              <a:rPr lang="en-US" sz="2400" dirty="0">
                <a:latin typeface="UTM Avo" panose="02040603050506020204" pitchFamily="18" charset="0"/>
              </a:rPr>
              <a:t>- </a:t>
            </a:r>
            <a:r>
              <a:rPr lang="vi-VN" sz="2400" dirty="0">
                <a:latin typeface="UTM Avo" panose="02040603050506020204" pitchFamily="18" charset="0"/>
              </a:rPr>
              <a:t>Em sẽ rèn luyện như thế nào để trở thành người có lối sống tiết kiệm?</a:t>
            </a:r>
          </a:p>
          <a:p>
            <a:pPr algn="just">
              <a:lnSpc>
                <a:spcPct val="125000"/>
              </a:lnSpc>
            </a:pPr>
            <a:r>
              <a:rPr lang="en-US" sz="2400" dirty="0">
                <a:latin typeface="UTM Avo" panose="02040603050506020204" pitchFamily="18" charset="0"/>
              </a:rPr>
              <a:t>- </a:t>
            </a:r>
            <a:r>
              <a:rPr lang="vi-VN" sz="2400" dirty="0">
                <a:latin typeface="UTM Avo" panose="02040603050506020204" pitchFamily="18" charset="0"/>
              </a:rPr>
              <a:t>Hãy xây dựng kế hoạch rèn luyện lối sống tiết kiệm của bản thân và chia sẻ với bố mẹ hoặc thầy cô giáo về kế hoạch của mình.</a:t>
            </a:r>
          </a:p>
        </p:txBody>
      </p:sp>
      <p:sp>
        <p:nvSpPr>
          <p:cNvPr id="2" name="Google Shape;175;p8">
            <a:extLst>
              <a:ext uri="{FF2B5EF4-FFF2-40B4-BE49-F238E27FC236}">
                <a16:creationId xmlns:a16="http://schemas.microsoft.com/office/drawing/2014/main" id="{F1251EE0-11D1-A921-4A5D-4371BF056CED}"/>
              </a:ext>
            </a:extLst>
          </p:cNvPr>
          <p:cNvSpPr/>
          <p:nvPr/>
        </p:nvSpPr>
        <p:spPr>
          <a:xfrm>
            <a:off x="3818126" y="1700819"/>
            <a:ext cx="5220766"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lvl="0" algn="ctr"/>
            <a:r>
              <a:rPr lang="vi-VN" sz="2800" b="1">
                <a:solidFill>
                  <a:schemeClr val="accent2">
                    <a:lumMod val="75000"/>
                  </a:schemeClr>
                </a:solidFill>
                <a:latin typeface="UTM Avo" panose="02040603050506020204" pitchFamily="18" charset="0"/>
                <a:ea typeface="Calibri"/>
                <a:cs typeface="Calibri"/>
                <a:sym typeface="Calibri"/>
              </a:rPr>
              <a:t>1. Lập kế hoạch tiết kiệm</a:t>
            </a:r>
            <a:endParaRPr lang="vi-VN" sz="2800" b="1" dirty="0">
              <a:solidFill>
                <a:schemeClr val="accent2">
                  <a:lumMod val="75000"/>
                </a:schemeClr>
              </a:solidFill>
              <a:latin typeface="UTM Avo" panose="02040603050506020204" pitchFamily="18" charset="0"/>
              <a:ea typeface="Calibri"/>
              <a:cs typeface="Calibri"/>
              <a:sym typeface="Calibri"/>
            </a:endParaRPr>
          </a:p>
        </p:txBody>
      </p:sp>
      <p:pic>
        <p:nvPicPr>
          <p:cNvPr id="2050" name="Picture 2" descr="Student ">
            <a:extLst>
              <a:ext uri="{FF2B5EF4-FFF2-40B4-BE49-F238E27FC236}">
                <a16:creationId xmlns:a16="http://schemas.microsoft.com/office/drawing/2014/main" id="{DA3188E5-0050-5167-2AB7-89414F298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964" y="2616619"/>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8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00;p15">
            <a:extLst>
              <a:ext uri="{FF2B5EF4-FFF2-40B4-BE49-F238E27FC236}">
                <a16:creationId xmlns:a16="http://schemas.microsoft.com/office/drawing/2014/main" id="{45BD3904-2239-7D3F-A810-7E6EB436F869}"/>
              </a:ext>
            </a:extLst>
          </p:cNvPr>
          <p:cNvSpPr txBox="1"/>
          <p:nvPr/>
        </p:nvSpPr>
        <p:spPr>
          <a:xfrm>
            <a:off x="3602183" y="2897832"/>
            <a:ext cx="7772400" cy="1938952"/>
          </a:xfrm>
          <a:prstGeom prst="rect">
            <a:avLst/>
          </a:prstGeom>
          <a:noFill/>
          <a:ln>
            <a:noFill/>
          </a:ln>
        </p:spPr>
        <p:txBody>
          <a:bodyPr spcFirstLastPara="1" wrap="square" lIns="91425" tIns="45700" rIns="91425" bIns="45700" anchor="t" anchorCtr="0">
            <a:spAutoFit/>
          </a:bodyPr>
          <a:lstStyle/>
          <a:p>
            <a:pPr algn="just">
              <a:lnSpc>
                <a:spcPct val="125000"/>
              </a:lnSpc>
            </a:pPr>
            <a:r>
              <a:rPr lang="vi-VN" sz="2400" dirty="0">
                <a:latin typeface="UTM Avo" panose="02040603050506020204" pitchFamily="18" charset="0"/>
              </a:rPr>
              <a:t>Em hãy sưu tầm và chia sẻ với các bạn trong nhóm, lớp những câu chuyện, tấm gương về lối sống tiết kiệm mà em biết. Em học được điều gì từ những câu chuyện, tấm gương đó?</a:t>
            </a:r>
          </a:p>
        </p:txBody>
      </p:sp>
      <p:sp>
        <p:nvSpPr>
          <p:cNvPr id="2" name="Google Shape;175;p8">
            <a:extLst>
              <a:ext uri="{FF2B5EF4-FFF2-40B4-BE49-F238E27FC236}">
                <a16:creationId xmlns:a16="http://schemas.microsoft.com/office/drawing/2014/main" id="{F1251EE0-11D1-A921-4A5D-4371BF056CED}"/>
              </a:ext>
            </a:extLst>
          </p:cNvPr>
          <p:cNvSpPr/>
          <p:nvPr/>
        </p:nvSpPr>
        <p:spPr>
          <a:xfrm>
            <a:off x="4548354" y="1728528"/>
            <a:ext cx="3095292"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lvl="0" algn="ctr"/>
            <a:r>
              <a:rPr lang="vi-VN" sz="2800" b="1">
                <a:solidFill>
                  <a:schemeClr val="accent2">
                    <a:lumMod val="75000"/>
                  </a:schemeClr>
                </a:solidFill>
                <a:latin typeface="UTM Avo" panose="02040603050506020204" pitchFamily="18" charset="0"/>
                <a:ea typeface="Calibri"/>
                <a:cs typeface="Calibri"/>
                <a:sym typeface="Calibri"/>
              </a:rPr>
              <a:t>2. Sưu tầm</a:t>
            </a:r>
            <a:endParaRPr lang="vi-VN" sz="2800" b="1" dirty="0">
              <a:solidFill>
                <a:schemeClr val="accent2">
                  <a:lumMod val="75000"/>
                </a:schemeClr>
              </a:solidFill>
              <a:latin typeface="UTM Avo" panose="02040603050506020204" pitchFamily="18" charset="0"/>
              <a:ea typeface="Calibri"/>
              <a:cs typeface="Calibri"/>
              <a:sym typeface="Calibri"/>
            </a:endParaRPr>
          </a:p>
        </p:txBody>
      </p:sp>
      <p:pic>
        <p:nvPicPr>
          <p:cNvPr id="6" name="Picture 5">
            <a:extLst>
              <a:ext uri="{FF2B5EF4-FFF2-40B4-BE49-F238E27FC236}">
                <a16:creationId xmlns:a16="http://schemas.microsoft.com/office/drawing/2014/main" id="{3D743E68-BB0A-9F81-D875-68A7487CD2DF}"/>
              </a:ext>
            </a:extLst>
          </p:cNvPr>
          <p:cNvPicPr>
            <a:picLocks noChangeAspect="1"/>
          </p:cNvPicPr>
          <p:nvPr/>
        </p:nvPicPr>
        <p:blipFill>
          <a:blip r:embed="rId3"/>
          <a:stretch>
            <a:fillRect/>
          </a:stretch>
        </p:blipFill>
        <p:spPr>
          <a:xfrm>
            <a:off x="817417" y="2578835"/>
            <a:ext cx="2576947" cy="2576947"/>
          </a:xfrm>
          <a:prstGeom prst="rect">
            <a:avLst/>
          </a:prstGeom>
        </p:spPr>
      </p:pic>
    </p:spTree>
    <p:extLst>
      <p:ext uri="{BB962C8B-B14F-4D97-AF65-F5344CB8AC3E}">
        <p14:creationId xmlns:p14="http://schemas.microsoft.com/office/powerpoint/2010/main" val="52141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75;p8">
            <a:extLst>
              <a:ext uri="{FF2B5EF4-FFF2-40B4-BE49-F238E27FC236}">
                <a16:creationId xmlns:a16="http://schemas.microsoft.com/office/drawing/2014/main" id="{F1251EE0-11D1-A921-4A5D-4371BF056CED}"/>
              </a:ext>
            </a:extLst>
          </p:cNvPr>
          <p:cNvSpPr/>
          <p:nvPr/>
        </p:nvSpPr>
        <p:spPr>
          <a:xfrm>
            <a:off x="4548354" y="1728528"/>
            <a:ext cx="3095292"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lvl="0" algn="ctr"/>
            <a:r>
              <a:rPr lang="vi-VN" sz="2800" b="1">
                <a:solidFill>
                  <a:schemeClr val="accent2">
                    <a:lumMod val="75000"/>
                  </a:schemeClr>
                </a:solidFill>
                <a:latin typeface="UTM Avo" panose="02040603050506020204" pitchFamily="18" charset="0"/>
                <a:ea typeface="Calibri"/>
                <a:cs typeface="Calibri"/>
                <a:sym typeface="Calibri"/>
              </a:rPr>
              <a:t>2. Sưu tầm</a:t>
            </a:r>
            <a:endParaRPr lang="vi-VN" sz="2800" b="1" dirty="0">
              <a:solidFill>
                <a:schemeClr val="accent2">
                  <a:lumMod val="75000"/>
                </a:schemeClr>
              </a:solidFill>
              <a:latin typeface="UTM Avo" panose="02040603050506020204" pitchFamily="18" charset="0"/>
              <a:ea typeface="Calibri"/>
              <a:cs typeface="Calibri"/>
              <a:sym typeface="Calibri"/>
            </a:endParaRPr>
          </a:p>
        </p:txBody>
      </p:sp>
      <p:pic>
        <p:nvPicPr>
          <p:cNvPr id="4098" name="Picture 2" descr="Học tập đức tính giản dị của Bác qua mẫu chuyện “Đôi dép Bác Hồ”">
            <a:extLst>
              <a:ext uri="{FF2B5EF4-FFF2-40B4-BE49-F238E27FC236}">
                <a16:creationId xmlns:a16="http://schemas.microsoft.com/office/drawing/2014/main" id="{D61DA1D1-D037-9AAF-BCB5-F18852DFA0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0469" y="2712620"/>
            <a:ext cx="4175611" cy="295388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Lịch sử” ba bộ quần áo của Bác">
            <a:extLst>
              <a:ext uri="{FF2B5EF4-FFF2-40B4-BE49-F238E27FC236}">
                <a16:creationId xmlns:a16="http://schemas.microsoft.com/office/drawing/2014/main" id="{4D163618-087D-15C5-FF5B-0600107242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5921" y="2712620"/>
            <a:ext cx="3946741" cy="2953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95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fade">
                                      <p:cBhvr>
                                        <p:cTn id="10"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75;p8">
            <a:extLst>
              <a:ext uri="{FF2B5EF4-FFF2-40B4-BE49-F238E27FC236}">
                <a16:creationId xmlns:a16="http://schemas.microsoft.com/office/drawing/2014/main" id="{F1251EE0-11D1-A921-4A5D-4371BF056CED}"/>
              </a:ext>
            </a:extLst>
          </p:cNvPr>
          <p:cNvSpPr/>
          <p:nvPr/>
        </p:nvSpPr>
        <p:spPr>
          <a:xfrm>
            <a:off x="4548354" y="1728528"/>
            <a:ext cx="3095292"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lvl="0" algn="ctr"/>
            <a:r>
              <a:rPr lang="vi-VN" sz="2800" b="1">
                <a:solidFill>
                  <a:schemeClr val="accent2">
                    <a:lumMod val="75000"/>
                  </a:schemeClr>
                </a:solidFill>
                <a:latin typeface="UTM Avo" panose="02040603050506020204" pitchFamily="18" charset="0"/>
                <a:ea typeface="Calibri"/>
                <a:cs typeface="Calibri"/>
                <a:sym typeface="Calibri"/>
              </a:rPr>
              <a:t>2. Sưu tầm</a:t>
            </a:r>
            <a:endParaRPr lang="vi-VN" sz="2800" b="1" dirty="0">
              <a:solidFill>
                <a:schemeClr val="accent2">
                  <a:lumMod val="75000"/>
                </a:schemeClr>
              </a:solidFill>
              <a:latin typeface="UTM Avo" panose="02040603050506020204" pitchFamily="18" charset="0"/>
              <a:ea typeface="Calibri"/>
              <a:cs typeface="Calibri"/>
              <a:sym typeface="Calibri"/>
            </a:endParaRPr>
          </a:p>
        </p:txBody>
      </p:sp>
      <p:pic>
        <p:nvPicPr>
          <p:cNvPr id="3" name="Google Shape;215;p12">
            <a:extLst>
              <a:ext uri="{FF2B5EF4-FFF2-40B4-BE49-F238E27FC236}">
                <a16:creationId xmlns:a16="http://schemas.microsoft.com/office/drawing/2014/main" id="{AC4F95FE-EA81-59AA-CBFE-E92211420D5E}"/>
              </a:ext>
            </a:extLst>
          </p:cNvPr>
          <p:cNvPicPr preferRelativeResize="0"/>
          <p:nvPr/>
        </p:nvPicPr>
        <p:blipFill rotWithShape="1">
          <a:blip r:embed="rId3">
            <a:alphaModFix/>
          </a:blip>
          <a:srcRect/>
          <a:stretch/>
        </p:blipFill>
        <p:spPr>
          <a:xfrm>
            <a:off x="1648199" y="2632166"/>
            <a:ext cx="3768929" cy="2704635"/>
          </a:xfrm>
          <a:prstGeom prst="rect">
            <a:avLst/>
          </a:prstGeom>
          <a:noFill/>
          <a:ln>
            <a:noFill/>
          </a:ln>
        </p:spPr>
      </p:pic>
      <p:sp>
        <p:nvSpPr>
          <p:cNvPr id="4" name="Google Shape;216;p12">
            <a:extLst>
              <a:ext uri="{FF2B5EF4-FFF2-40B4-BE49-F238E27FC236}">
                <a16:creationId xmlns:a16="http://schemas.microsoft.com/office/drawing/2014/main" id="{B74F3585-2D72-160C-1943-02FC86F76615}"/>
              </a:ext>
            </a:extLst>
          </p:cNvPr>
          <p:cNvSpPr txBox="1"/>
          <p:nvPr/>
        </p:nvSpPr>
        <p:spPr>
          <a:xfrm>
            <a:off x="1648199" y="5336801"/>
            <a:ext cx="3613038" cy="830956"/>
          </a:xfrm>
          <a:prstGeom prst="rect">
            <a:avLst/>
          </a:prstGeom>
          <a:noFill/>
          <a:ln>
            <a:noFill/>
          </a:ln>
        </p:spPr>
        <p:txBody>
          <a:bodyPr spcFirstLastPara="1" wrap="square" lIns="91425" tIns="45700" rIns="91425" bIns="45700" anchor="t" anchorCtr="0">
            <a:spAutoFit/>
          </a:bodyPr>
          <a:lstStyle/>
          <a:p>
            <a:pPr algn="ctr"/>
            <a:r>
              <a:rPr lang="en-US" sz="2400" dirty="0">
                <a:solidFill>
                  <a:srgbClr val="303030"/>
                </a:solidFill>
                <a:latin typeface="UTM Avo" panose="02040603050506020204" pitchFamily="18" charset="0"/>
                <a:ea typeface="Times New Roman"/>
                <a:cs typeface="Times New Roman"/>
                <a:sym typeface="Times New Roman"/>
              </a:rPr>
              <a:t>Bill Gate: </a:t>
            </a:r>
            <a:r>
              <a:rPr lang="en-US" sz="2400" dirty="0" err="1">
                <a:solidFill>
                  <a:srgbClr val="303030"/>
                </a:solidFill>
                <a:latin typeface="UTM Avo" panose="02040603050506020204" pitchFamily="18" charset="0"/>
                <a:ea typeface="Times New Roman"/>
                <a:cs typeface="Times New Roman"/>
                <a:sym typeface="Times New Roman"/>
              </a:rPr>
              <a:t>Đeo</a:t>
            </a:r>
            <a:r>
              <a:rPr lang="en-US" sz="2400" dirty="0">
                <a:solidFill>
                  <a:srgbClr val="303030"/>
                </a:solidFill>
                <a:latin typeface="UTM Avo" panose="02040603050506020204" pitchFamily="18" charset="0"/>
                <a:ea typeface="Times New Roman"/>
                <a:cs typeface="Times New Roman"/>
                <a:sym typeface="Times New Roman"/>
              </a:rPr>
              <a:t> </a:t>
            </a:r>
            <a:r>
              <a:rPr lang="en-US" sz="2400" dirty="0" err="1">
                <a:solidFill>
                  <a:srgbClr val="303030"/>
                </a:solidFill>
                <a:latin typeface="UTM Avo" panose="02040603050506020204" pitchFamily="18" charset="0"/>
                <a:ea typeface="Times New Roman"/>
                <a:cs typeface="Times New Roman"/>
                <a:sym typeface="Times New Roman"/>
              </a:rPr>
              <a:t>đồng</a:t>
            </a:r>
            <a:r>
              <a:rPr lang="en-US" sz="2400" dirty="0">
                <a:solidFill>
                  <a:srgbClr val="303030"/>
                </a:solidFill>
                <a:latin typeface="UTM Avo" panose="02040603050506020204" pitchFamily="18" charset="0"/>
                <a:ea typeface="Times New Roman"/>
                <a:cs typeface="Times New Roman"/>
                <a:sym typeface="Times New Roman"/>
              </a:rPr>
              <a:t> </a:t>
            </a:r>
            <a:r>
              <a:rPr lang="en-US" sz="2400" dirty="0" err="1">
                <a:solidFill>
                  <a:srgbClr val="303030"/>
                </a:solidFill>
                <a:latin typeface="UTM Avo" panose="02040603050506020204" pitchFamily="18" charset="0"/>
                <a:ea typeface="Times New Roman"/>
                <a:cs typeface="Times New Roman"/>
                <a:sym typeface="Times New Roman"/>
              </a:rPr>
              <a:t>hồ</a:t>
            </a:r>
            <a:r>
              <a:rPr lang="en-US" sz="2400" dirty="0">
                <a:solidFill>
                  <a:srgbClr val="303030"/>
                </a:solidFill>
                <a:latin typeface="UTM Avo" panose="02040603050506020204" pitchFamily="18" charset="0"/>
                <a:ea typeface="Times New Roman"/>
                <a:cs typeface="Times New Roman"/>
                <a:sym typeface="Times New Roman"/>
              </a:rPr>
              <a:t> </a:t>
            </a:r>
            <a:r>
              <a:rPr lang="en-US" sz="2400" dirty="0" err="1">
                <a:solidFill>
                  <a:srgbClr val="303030"/>
                </a:solidFill>
                <a:latin typeface="UTM Avo" panose="02040603050506020204" pitchFamily="18" charset="0"/>
                <a:ea typeface="Times New Roman"/>
                <a:cs typeface="Times New Roman"/>
                <a:sym typeface="Times New Roman"/>
              </a:rPr>
              <a:t>có</a:t>
            </a:r>
            <a:r>
              <a:rPr lang="en-US" sz="2400" dirty="0">
                <a:solidFill>
                  <a:srgbClr val="303030"/>
                </a:solidFill>
                <a:latin typeface="UTM Avo" panose="02040603050506020204" pitchFamily="18" charset="0"/>
                <a:ea typeface="Times New Roman"/>
                <a:cs typeface="Times New Roman"/>
                <a:sym typeface="Times New Roman"/>
              </a:rPr>
              <a:t> </a:t>
            </a:r>
            <a:r>
              <a:rPr lang="en-US" sz="2400" dirty="0" err="1">
                <a:solidFill>
                  <a:srgbClr val="303030"/>
                </a:solidFill>
                <a:latin typeface="UTM Avo" panose="02040603050506020204" pitchFamily="18" charset="0"/>
                <a:ea typeface="Times New Roman"/>
                <a:cs typeface="Times New Roman"/>
                <a:sym typeface="Times New Roman"/>
              </a:rPr>
              <a:t>giá</a:t>
            </a:r>
            <a:r>
              <a:rPr lang="en-US" sz="2400" dirty="0">
                <a:solidFill>
                  <a:srgbClr val="303030"/>
                </a:solidFill>
                <a:latin typeface="UTM Avo" panose="02040603050506020204" pitchFamily="18" charset="0"/>
                <a:ea typeface="Times New Roman"/>
                <a:cs typeface="Times New Roman"/>
                <a:sym typeface="Times New Roman"/>
              </a:rPr>
              <a:t> 10 USD.</a:t>
            </a:r>
            <a:endParaRPr sz="2400" dirty="0">
              <a:latin typeface="Calibri"/>
              <a:ea typeface="Calibri"/>
              <a:cs typeface="Calibri"/>
              <a:sym typeface="Calibri"/>
            </a:endParaRPr>
          </a:p>
        </p:txBody>
      </p:sp>
      <p:sp>
        <p:nvSpPr>
          <p:cNvPr id="5" name="Google Shape;217;p12">
            <a:extLst>
              <a:ext uri="{FF2B5EF4-FFF2-40B4-BE49-F238E27FC236}">
                <a16:creationId xmlns:a16="http://schemas.microsoft.com/office/drawing/2014/main" id="{C273E20F-2A3C-7B94-C921-8E0E8B19E879}"/>
              </a:ext>
            </a:extLst>
          </p:cNvPr>
          <p:cNvSpPr txBox="1"/>
          <p:nvPr/>
        </p:nvSpPr>
        <p:spPr>
          <a:xfrm>
            <a:off x="6485313" y="5366994"/>
            <a:ext cx="4637023"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err="1">
                <a:solidFill>
                  <a:srgbClr val="3F3F3F"/>
                </a:solidFill>
                <a:latin typeface="UTM Avo" panose="02040603050506020204" pitchFamily="18" charset="0"/>
                <a:ea typeface="Times New Roman"/>
                <a:cs typeface="Times New Roman"/>
                <a:sym typeface="Times New Roman"/>
              </a:rPr>
              <a:t>Thủ</a:t>
            </a:r>
            <a:r>
              <a:rPr lang="en-US" sz="2400" dirty="0">
                <a:solidFill>
                  <a:srgbClr val="3F3F3F"/>
                </a:solidFill>
                <a:latin typeface="UTM Avo" panose="02040603050506020204" pitchFamily="18" charset="0"/>
                <a:ea typeface="Times New Roman"/>
                <a:cs typeface="Times New Roman"/>
                <a:sym typeface="Times New Roman"/>
              </a:rPr>
              <a:t> </a:t>
            </a:r>
            <a:r>
              <a:rPr lang="en-US" sz="2400" dirty="0" err="1">
                <a:solidFill>
                  <a:srgbClr val="3F3F3F"/>
                </a:solidFill>
                <a:latin typeface="UTM Avo" panose="02040603050506020204" pitchFamily="18" charset="0"/>
                <a:ea typeface="Times New Roman"/>
                <a:cs typeface="Times New Roman"/>
                <a:sym typeface="Times New Roman"/>
              </a:rPr>
              <a:t>tướng</a:t>
            </a:r>
            <a:r>
              <a:rPr lang="en-US" sz="2400" dirty="0">
                <a:solidFill>
                  <a:srgbClr val="3F3F3F"/>
                </a:solidFill>
                <a:latin typeface="UTM Avo" panose="02040603050506020204" pitchFamily="18" charset="0"/>
                <a:ea typeface="Times New Roman"/>
                <a:cs typeface="Times New Roman"/>
                <a:sym typeface="Times New Roman"/>
              </a:rPr>
              <a:t> Hà Lan, </a:t>
            </a:r>
            <a:r>
              <a:rPr lang="en-US" sz="2400" dirty="0">
                <a:solidFill>
                  <a:srgbClr val="313131"/>
                </a:solidFill>
                <a:latin typeface="UTM Avo" panose="02040603050506020204" pitchFamily="18" charset="0"/>
                <a:ea typeface="Times New Roman"/>
                <a:cs typeface="Times New Roman"/>
                <a:sym typeface="Times New Roman"/>
              </a:rPr>
              <a:t>Mark Rutte </a:t>
            </a:r>
            <a:r>
              <a:rPr lang="en-US" sz="2400" dirty="0" err="1">
                <a:solidFill>
                  <a:srgbClr val="313131"/>
                </a:solidFill>
                <a:latin typeface="UTM Avo" panose="02040603050506020204" pitchFamily="18" charset="0"/>
                <a:ea typeface="Times New Roman"/>
                <a:cs typeface="Times New Roman"/>
                <a:sym typeface="Times New Roman"/>
              </a:rPr>
              <a:t>đi</a:t>
            </a:r>
            <a:r>
              <a:rPr lang="en-US" sz="2400" dirty="0">
                <a:solidFill>
                  <a:srgbClr val="313131"/>
                </a:solidFill>
                <a:latin typeface="UTM Avo" panose="02040603050506020204" pitchFamily="18" charset="0"/>
                <a:ea typeface="Times New Roman"/>
                <a:cs typeface="Times New Roman"/>
                <a:sym typeface="Times New Roman"/>
              </a:rPr>
              <a:t> </a:t>
            </a:r>
            <a:r>
              <a:rPr lang="en-US" sz="2400" dirty="0" err="1">
                <a:solidFill>
                  <a:srgbClr val="313131"/>
                </a:solidFill>
                <a:latin typeface="UTM Avo" panose="02040603050506020204" pitchFamily="18" charset="0"/>
                <a:ea typeface="Times New Roman"/>
                <a:cs typeface="Times New Roman"/>
                <a:sym typeface="Times New Roman"/>
              </a:rPr>
              <a:t>xe</a:t>
            </a:r>
            <a:r>
              <a:rPr lang="en-US" sz="2400" dirty="0">
                <a:solidFill>
                  <a:srgbClr val="313131"/>
                </a:solidFill>
                <a:latin typeface="UTM Avo" panose="02040603050506020204" pitchFamily="18" charset="0"/>
                <a:ea typeface="Times New Roman"/>
                <a:cs typeface="Times New Roman"/>
                <a:sym typeface="Times New Roman"/>
              </a:rPr>
              <a:t> </a:t>
            </a:r>
            <a:r>
              <a:rPr lang="en-US" sz="2400" dirty="0" err="1">
                <a:solidFill>
                  <a:srgbClr val="313131"/>
                </a:solidFill>
                <a:latin typeface="UTM Avo" panose="02040603050506020204" pitchFamily="18" charset="0"/>
                <a:ea typeface="Times New Roman"/>
                <a:cs typeface="Times New Roman"/>
                <a:sym typeface="Times New Roman"/>
              </a:rPr>
              <a:t>đạp</a:t>
            </a:r>
            <a:r>
              <a:rPr lang="en-US" sz="2400" dirty="0">
                <a:solidFill>
                  <a:srgbClr val="313131"/>
                </a:solidFill>
                <a:latin typeface="UTM Avo" panose="02040603050506020204" pitchFamily="18" charset="0"/>
                <a:ea typeface="Times New Roman"/>
                <a:cs typeface="Times New Roman"/>
                <a:sym typeface="Times New Roman"/>
              </a:rPr>
              <a:t> </a:t>
            </a:r>
            <a:r>
              <a:rPr lang="en-US" sz="2400" dirty="0" err="1">
                <a:solidFill>
                  <a:srgbClr val="313131"/>
                </a:solidFill>
                <a:latin typeface="UTM Avo" panose="02040603050506020204" pitchFamily="18" charset="0"/>
                <a:ea typeface="Times New Roman"/>
                <a:cs typeface="Times New Roman"/>
                <a:sym typeface="Times New Roman"/>
              </a:rPr>
              <a:t>đi</a:t>
            </a:r>
            <a:r>
              <a:rPr lang="en-US" sz="2400" dirty="0">
                <a:solidFill>
                  <a:srgbClr val="313131"/>
                </a:solidFill>
                <a:latin typeface="UTM Avo" panose="02040603050506020204" pitchFamily="18" charset="0"/>
                <a:ea typeface="Times New Roman"/>
                <a:cs typeface="Times New Roman"/>
                <a:sym typeface="Times New Roman"/>
              </a:rPr>
              <a:t> </a:t>
            </a:r>
            <a:r>
              <a:rPr lang="en-US" sz="2400" dirty="0" err="1">
                <a:solidFill>
                  <a:srgbClr val="313131"/>
                </a:solidFill>
                <a:latin typeface="UTM Avo" panose="02040603050506020204" pitchFamily="18" charset="0"/>
                <a:ea typeface="Times New Roman"/>
                <a:cs typeface="Times New Roman"/>
                <a:sym typeface="Times New Roman"/>
              </a:rPr>
              <a:t>làm</a:t>
            </a:r>
            <a:r>
              <a:rPr lang="en-US" sz="2400" dirty="0">
                <a:solidFill>
                  <a:srgbClr val="313131"/>
                </a:solidFill>
                <a:latin typeface="UTM Avo" panose="02040603050506020204" pitchFamily="18" charset="0"/>
                <a:ea typeface="Times New Roman"/>
                <a:cs typeface="Times New Roman"/>
                <a:sym typeface="Times New Roman"/>
              </a:rPr>
              <a:t>.</a:t>
            </a:r>
            <a:endParaRPr sz="2400" dirty="0">
              <a:solidFill>
                <a:schemeClr val="dk1"/>
              </a:solidFill>
              <a:latin typeface="UTM Avo" panose="02040603050506020204" pitchFamily="18" charset="0"/>
              <a:ea typeface="Times New Roman"/>
              <a:cs typeface="Times New Roman"/>
              <a:sym typeface="Times New Roman"/>
            </a:endParaRPr>
          </a:p>
        </p:txBody>
      </p:sp>
      <p:pic>
        <p:nvPicPr>
          <p:cNvPr id="6" name="Google Shape;218;p12">
            <a:extLst>
              <a:ext uri="{FF2B5EF4-FFF2-40B4-BE49-F238E27FC236}">
                <a16:creationId xmlns:a16="http://schemas.microsoft.com/office/drawing/2014/main" id="{7DD5FBCC-6901-8EE1-DF0D-8F69ACFE0F57}"/>
              </a:ext>
            </a:extLst>
          </p:cNvPr>
          <p:cNvPicPr preferRelativeResize="0"/>
          <p:nvPr/>
        </p:nvPicPr>
        <p:blipFill rotWithShape="1">
          <a:blip r:embed="rId4">
            <a:alphaModFix/>
          </a:blip>
          <a:srcRect/>
          <a:stretch/>
        </p:blipFill>
        <p:spPr>
          <a:xfrm>
            <a:off x="6774873" y="2632165"/>
            <a:ext cx="4057904" cy="2704636"/>
          </a:xfrm>
          <a:prstGeom prst="rect">
            <a:avLst/>
          </a:prstGeom>
          <a:noFill/>
          <a:ln>
            <a:noFill/>
          </a:ln>
        </p:spPr>
      </p:pic>
    </p:spTree>
    <p:extLst>
      <p:ext uri="{BB962C8B-B14F-4D97-AF65-F5344CB8AC3E}">
        <p14:creationId xmlns:p14="http://schemas.microsoft.com/office/powerpoint/2010/main" val="159522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300;p15">
            <a:extLst>
              <a:ext uri="{FF2B5EF4-FFF2-40B4-BE49-F238E27FC236}">
                <a16:creationId xmlns:a16="http://schemas.microsoft.com/office/drawing/2014/main" id="{45BD3904-2239-7D3F-A810-7E6EB436F869}"/>
              </a:ext>
            </a:extLst>
          </p:cNvPr>
          <p:cNvSpPr txBox="1"/>
          <p:nvPr/>
        </p:nvSpPr>
        <p:spPr>
          <a:xfrm>
            <a:off x="353290" y="2587170"/>
            <a:ext cx="11485418" cy="1938952"/>
          </a:xfrm>
          <a:prstGeom prst="rect">
            <a:avLst/>
          </a:prstGeom>
          <a:noFill/>
          <a:ln>
            <a:noFill/>
          </a:ln>
        </p:spPr>
        <p:txBody>
          <a:bodyPr spcFirstLastPara="1" wrap="square" lIns="91425" tIns="45700" rIns="91425" bIns="45700" anchor="t" anchorCtr="0">
            <a:spAutoFit/>
          </a:bodyPr>
          <a:lstStyle/>
          <a:p>
            <a:pPr algn="just">
              <a:lnSpc>
                <a:spcPct val="125000"/>
              </a:lnSpc>
            </a:pPr>
            <a:r>
              <a:rPr lang="vi-VN" sz="2400" dirty="0">
                <a:latin typeface="UTM Avo" panose="02040603050506020204" pitchFamily="18" charset="0"/>
              </a:rPr>
              <a:t>Vẽ các bức tranh về chủ đề “Tiết kiệm”:</a:t>
            </a:r>
          </a:p>
          <a:p>
            <a:pPr algn="just">
              <a:lnSpc>
                <a:spcPct val="125000"/>
              </a:lnSpc>
            </a:pPr>
            <a:r>
              <a:rPr lang="vi-VN" sz="2400" dirty="0">
                <a:latin typeface="UTM Avo" panose="02040603050506020204" pitchFamily="18" charset="0"/>
              </a:rPr>
              <a:t>- Dưới mỗi bức tranh, em hãy viết một thông điệp dễ ghi nhớ để nhắc nhở b</a:t>
            </a:r>
            <a:r>
              <a:rPr lang="en-US" sz="2400" dirty="0">
                <a:latin typeface="UTM Avo" panose="02040603050506020204" pitchFamily="18" charset="0"/>
              </a:rPr>
              <a:t>ả</a:t>
            </a:r>
            <a:r>
              <a:rPr lang="vi-VN" sz="2400" dirty="0">
                <a:latin typeface="UTM Avo" panose="02040603050506020204" pitchFamily="18" charset="0"/>
              </a:rPr>
              <a:t>n thân và mọi người thường xuyên thực hành tiết kiệm trong cuộc sống.</a:t>
            </a:r>
          </a:p>
          <a:p>
            <a:pPr algn="just">
              <a:lnSpc>
                <a:spcPct val="125000"/>
              </a:lnSpc>
            </a:pPr>
            <a:r>
              <a:rPr lang="vi-VN" sz="2400" dirty="0">
                <a:latin typeface="UTM Avo" panose="02040603050506020204" pitchFamily="18" charset="0"/>
              </a:rPr>
              <a:t>- Hãy chia sẻ với thầy cô và bạn bè về bức tranh và thông điệp của em.</a:t>
            </a:r>
          </a:p>
        </p:txBody>
      </p:sp>
      <p:sp>
        <p:nvSpPr>
          <p:cNvPr id="2" name="Google Shape;175;p8">
            <a:extLst>
              <a:ext uri="{FF2B5EF4-FFF2-40B4-BE49-F238E27FC236}">
                <a16:creationId xmlns:a16="http://schemas.microsoft.com/office/drawing/2014/main" id="{F1251EE0-11D1-A921-4A5D-4371BF056CED}"/>
              </a:ext>
            </a:extLst>
          </p:cNvPr>
          <p:cNvSpPr/>
          <p:nvPr/>
        </p:nvSpPr>
        <p:spPr>
          <a:xfrm>
            <a:off x="3008467" y="1702218"/>
            <a:ext cx="6175065"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lvl="0" algn="ctr"/>
            <a:r>
              <a:rPr lang="vi-VN" sz="2800" b="1">
                <a:solidFill>
                  <a:schemeClr val="accent2">
                    <a:lumMod val="75000"/>
                  </a:schemeClr>
                </a:solidFill>
                <a:latin typeface="UTM Avo" panose="02040603050506020204" pitchFamily="18" charset="0"/>
                <a:ea typeface="Calibri"/>
                <a:cs typeface="Calibri"/>
                <a:sym typeface="Calibri"/>
              </a:rPr>
              <a:t>3. Vẽ tranh chủ đề “Tiết kiệm”</a:t>
            </a:r>
          </a:p>
        </p:txBody>
      </p:sp>
      <p:pic>
        <p:nvPicPr>
          <p:cNvPr id="5" name="Picture 4">
            <a:extLst>
              <a:ext uri="{FF2B5EF4-FFF2-40B4-BE49-F238E27FC236}">
                <a16:creationId xmlns:a16="http://schemas.microsoft.com/office/drawing/2014/main" id="{153D0768-9CB7-5D8C-5CCB-15B895C9060C}"/>
              </a:ext>
            </a:extLst>
          </p:cNvPr>
          <p:cNvPicPr>
            <a:picLocks noChangeAspect="1"/>
          </p:cNvPicPr>
          <p:nvPr/>
        </p:nvPicPr>
        <p:blipFill>
          <a:blip r:embed="rId3"/>
          <a:stretch>
            <a:fillRect/>
          </a:stretch>
        </p:blipFill>
        <p:spPr>
          <a:xfrm>
            <a:off x="4966853" y="4526122"/>
            <a:ext cx="2258291" cy="2258291"/>
          </a:xfrm>
          <a:prstGeom prst="rect">
            <a:avLst/>
          </a:prstGeom>
        </p:spPr>
      </p:pic>
    </p:spTree>
    <p:extLst>
      <p:ext uri="{BB962C8B-B14F-4D97-AF65-F5344CB8AC3E}">
        <p14:creationId xmlns:p14="http://schemas.microsoft.com/office/powerpoint/2010/main" val="96938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75;p8">
            <a:extLst>
              <a:ext uri="{FF2B5EF4-FFF2-40B4-BE49-F238E27FC236}">
                <a16:creationId xmlns:a16="http://schemas.microsoft.com/office/drawing/2014/main" id="{F1251EE0-11D1-A921-4A5D-4371BF056CED}"/>
              </a:ext>
            </a:extLst>
          </p:cNvPr>
          <p:cNvSpPr/>
          <p:nvPr/>
        </p:nvSpPr>
        <p:spPr>
          <a:xfrm>
            <a:off x="3008467" y="1702218"/>
            <a:ext cx="6175065"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lvl="0" algn="ctr"/>
            <a:r>
              <a:rPr lang="vi-VN" sz="2800" b="1" dirty="0">
                <a:solidFill>
                  <a:schemeClr val="accent2">
                    <a:lumMod val="75000"/>
                  </a:schemeClr>
                </a:solidFill>
                <a:latin typeface="UTM Avo" panose="02040603050506020204" pitchFamily="18" charset="0"/>
                <a:ea typeface="Calibri"/>
                <a:cs typeface="Calibri"/>
                <a:sym typeface="Calibri"/>
              </a:rPr>
              <a:t>3. Vẽ tranh chủ đề “Tiết kiệm”</a:t>
            </a:r>
          </a:p>
        </p:txBody>
      </p:sp>
      <p:pic>
        <p:nvPicPr>
          <p:cNvPr id="6146" name="Picture 2" descr="VẼ TRANH BẢO VỆ MÔI TRƯỜNG: HÃY TIẾT KIỆM ĐIỆN - YouTube">
            <a:extLst>
              <a:ext uri="{FF2B5EF4-FFF2-40B4-BE49-F238E27FC236}">
                <a16:creationId xmlns:a16="http://schemas.microsoft.com/office/drawing/2014/main" id="{01199DDC-5AE9-20C2-FA4F-772D1EDA9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32" y="2728104"/>
            <a:ext cx="3662219" cy="27466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VẼ TRANH ĐỀ TÀI CỔ ĐỘNG : BẢO VỆ NGUỒN NƯỚC - YouTube">
            <a:extLst>
              <a:ext uri="{FF2B5EF4-FFF2-40B4-BE49-F238E27FC236}">
                <a16:creationId xmlns:a16="http://schemas.microsoft.com/office/drawing/2014/main" id="{EFC3A132-1561-B75B-9679-EC463BFF3F7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59" r="7046"/>
          <a:stretch/>
        </p:blipFill>
        <p:spPr bwMode="auto">
          <a:xfrm>
            <a:off x="3918191" y="2728104"/>
            <a:ext cx="4189356" cy="27466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2" name="Picture 8" descr="Vẽ Tranh TIẾT KIỆM ĐIỆN Đẹp Đơn Giản Ý Nghĩa [HÀNH ĐỘNG NGAY]">
            <a:extLst>
              <a:ext uri="{FF2B5EF4-FFF2-40B4-BE49-F238E27FC236}">
                <a16:creationId xmlns:a16="http://schemas.microsoft.com/office/drawing/2014/main" id="{7C140E49-55D4-EF12-EB4B-6416E6E2AA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9587" y="2728104"/>
            <a:ext cx="3849283" cy="2746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58049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par>
                                <p:cTn id="8" presetID="10" presetClass="entr" presetSubtype="0" fill="hold" nodeType="withEffect">
                                  <p:stCondLst>
                                    <p:cond delay="0"/>
                                  </p:stCondLst>
                                  <p:childTnLst>
                                    <p:set>
                                      <p:cBhvr>
                                        <p:cTn id="9" dur="1" fill="hold">
                                          <p:stCondLst>
                                            <p:cond delay="0"/>
                                          </p:stCondLst>
                                        </p:cTn>
                                        <p:tgtEl>
                                          <p:spTgt spid="6150"/>
                                        </p:tgtEl>
                                        <p:attrNameLst>
                                          <p:attrName>style.visibility</p:attrName>
                                        </p:attrNameLst>
                                      </p:cBhvr>
                                      <p:to>
                                        <p:strVal val="visible"/>
                                      </p:to>
                                    </p:set>
                                    <p:animEffect transition="in" filter="fade">
                                      <p:cBhvr>
                                        <p:cTn id="10" dur="500"/>
                                        <p:tgtEl>
                                          <p:spTgt spid="6150"/>
                                        </p:tgtEl>
                                      </p:cBhvr>
                                    </p:animEffect>
                                  </p:childTnLst>
                                </p:cTn>
                              </p:par>
                              <p:par>
                                <p:cTn id="11" presetID="10" presetClass="entr" presetSubtype="0" fill="hold" nodeType="withEffect">
                                  <p:stCondLst>
                                    <p:cond delay="0"/>
                                  </p:stCondLst>
                                  <p:childTnLst>
                                    <p:set>
                                      <p:cBhvr>
                                        <p:cTn id="12" dur="1" fill="hold">
                                          <p:stCondLst>
                                            <p:cond delay="0"/>
                                          </p:stCondLst>
                                        </p:cTn>
                                        <p:tgtEl>
                                          <p:spTgt spid="6152"/>
                                        </p:tgtEl>
                                        <p:attrNameLst>
                                          <p:attrName>style.visibility</p:attrName>
                                        </p:attrNameLst>
                                      </p:cBhvr>
                                      <p:to>
                                        <p:strVal val="visible"/>
                                      </p:to>
                                    </p:set>
                                    <p:animEffect transition="in" filter="fade">
                                      <p:cBhvr>
                                        <p:cTn id="13" dur="500"/>
                                        <p:tgtEl>
                                          <p:spTgt spid="6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A70B39-10AB-63C2-B530-C224DD09FC6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A40347A-AAEC-BC86-1770-2D44AF073B4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4751D05-1D85-58B0-0882-5133981DA0B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1572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60105" y="20819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60105" y="3548879"/>
            <a:ext cx="6178287" cy="181528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10: Công dân nước Cộng hòa xã hội chủ nghĩa Việt Nam</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923121"/>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25_Bài 9_Tiết kiệm</Template>
  <TotalTime>46</TotalTime>
  <Words>843</Words>
  <Application>Microsoft Office PowerPoint</Application>
  <PresentationFormat>Widescreen</PresentationFormat>
  <Paragraphs>77</Paragraphs>
  <Slides>22</Slides>
  <Notes>4</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22</vt:i4>
      </vt:variant>
    </vt:vector>
  </HeadingPairs>
  <TitlesOfParts>
    <vt:vector size="29" baseType="lpstr">
      <vt:lpstr>Calibri</vt:lpstr>
      <vt:lpstr>Arial</vt:lpstr>
      <vt:lpstr>UTM Avo</vt:lpstr>
      <vt:lpstr>Calibri Light</vt:lpstr>
      <vt:lpstr>2_Office Theme</vt:lpstr>
      <vt:lpstr>Office Theme</vt:lpstr>
      <vt:lpstr>1_Office Theme</vt:lpstr>
      <vt:lpstr>Tuần 26 Bài 9: Tiết kiệm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26 Bài 9: Tiết kiệm</dc:title>
  <dc:creator>Monkey</dc:creator>
  <cp:lastModifiedBy>OnePercent</cp:lastModifiedBy>
  <cp:revision>7</cp:revision>
  <dcterms:created xsi:type="dcterms:W3CDTF">2023-11-17T02:51:29Z</dcterms:created>
  <dcterms:modified xsi:type="dcterms:W3CDTF">2023-11-21T08:05:20Z</dcterms:modified>
</cp:coreProperties>
</file>