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3"/>
  </p:notesMasterIdLst>
  <p:sldIdLst>
    <p:sldId id="256" r:id="rId3"/>
    <p:sldId id="280" r:id="rId4"/>
    <p:sldId id="374" r:id="rId5"/>
    <p:sldId id="281" r:id="rId6"/>
    <p:sldId id="302" r:id="rId7"/>
    <p:sldId id="323" r:id="rId8"/>
    <p:sldId id="359" r:id="rId9"/>
    <p:sldId id="375" r:id="rId10"/>
    <p:sldId id="376" r:id="rId11"/>
    <p:sldId id="378" r:id="rId12"/>
    <p:sldId id="379" r:id="rId13"/>
    <p:sldId id="380" r:id="rId14"/>
    <p:sldId id="381" r:id="rId15"/>
    <p:sldId id="382" r:id="rId16"/>
    <p:sldId id="283" r:id="rId17"/>
    <p:sldId id="371" r:id="rId18"/>
    <p:sldId id="284" r:id="rId19"/>
    <p:sldId id="293" r:id="rId20"/>
    <p:sldId id="278" r:id="rId21"/>
    <p:sldId id="313"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UTM Avo" panose="02040603050506020204" pitchFamily="18"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BFAA9D"/>
    <a:srgbClr val="D5B3B3"/>
    <a:srgbClr val="FF9999"/>
    <a:srgbClr val="00CCC1"/>
    <a:srgbClr val="AAEEEA"/>
    <a:srgbClr val="1A1B1E"/>
    <a:srgbClr val="E10000"/>
    <a:srgbClr val="FFFAF7"/>
    <a:srgbClr val="FFD1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1877" autoAdjust="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21" Type="http://schemas.openxmlformats.org/officeDocument/2006/relationships/slide" Target="slides/slide19.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61/"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61/"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62/" TargetMode="External"/><Relationship Id="rId2" Type="http://schemas.openxmlformats.org/officeDocument/2006/relationships/image" Target="../media/image1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giao-duc-cong-dan-6/1/27/61/" TargetMode="External"/><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2.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
        <p:nvSpPr>
          <p:cNvPr id="5" name="Google Shape;235;p1">
            <a:extLst>
              <a:ext uri="{FF2B5EF4-FFF2-40B4-BE49-F238E27FC236}">
                <a16:creationId xmlns:a16="http://schemas.microsoft.com/office/drawing/2014/main" id="{396F2C50-D7FE-2521-F57F-12E98A5D3EE1}"/>
              </a:ext>
            </a:extLst>
          </p:cNvPr>
          <p:cNvSpPr txBox="1">
            <a:spLocks/>
          </p:cNvSpPr>
          <p:nvPr/>
        </p:nvSpPr>
        <p:spPr>
          <a:xfrm>
            <a:off x="0" y="2383683"/>
            <a:ext cx="12192000" cy="209063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33</a:t>
            </a:r>
            <a:br>
              <a:rPr lang="en-US" sz="5400" b="1" dirty="0">
                <a:solidFill>
                  <a:srgbClr val="002060"/>
                </a:solidFill>
                <a:latin typeface="UTM Avo" panose="02040603050506020204" pitchFamily="18" charset="0"/>
              </a:rPr>
            </a:br>
            <a:r>
              <a:rPr lang="en-US" sz="5400" b="1" dirty="0" err="1">
                <a:solidFill>
                  <a:srgbClr val="FF0000"/>
                </a:solidFill>
                <a:latin typeface="UTM Avo" panose="02040603050506020204" pitchFamily="18" charset="0"/>
              </a:rPr>
              <a:t>Bài</a:t>
            </a:r>
            <a:r>
              <a:rPr lang="en-US" sz="5400" b="1" dirty="0">
                <a:solidFill>
                  <a:srgbClr val="FF0000"/>
                </a:solidFill>
                <a:latin typeface="UTM Avo" panose="02040603050506020204" pitchFamily="18" charset="0"/>
              </a:rPr>
              <a:t> 12: </a:t>
            </a:r>
            <a:r>
              <a:rPr lang="en-US" sz="5400" b="1" dirty="0" err="1">
                <a:solidFill>
                  <a:srgbClr val="FF0000"/>
                </a:solidFill>
                <a:latin typeface="UTM Avo" panose="02040603050506020204" pitchFamily="18" charset="0"/>
              </a:rPr>
              <a:t>Quyền</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trẻ</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em</a:t>
            </a:r>
            <a:endParaRPr lang="en-US" b="1" dirty="0">
              <a:latin typeface="UTM Avo" panose="02040603050506020204" pitchFamily="18" charset="0"/>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0C1C22-3EB7-93E4-DA3E-E6200F4D7B5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4F22FE4-7325-EA64-79B7-49B2225B5D3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9A4D675-E75E-42BC-8013-E6A45FE3A28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5BE74A-AEC6-F2DE-0051-201258B856C3}"/>
              </a:ext>
            </a:extLst>
          </p:cNvPr>
          <p:cNvPicPr>
            <a:picLocks noChangeAspect="1"/>
          </p:cNvPicPr>
          <p:nvPr/>
        </p:nvPicPr>
        <p:blipFill>
          <a:blip r:embed="rId3"/>
          <a:stretch>
            <a:fillRect/>
          </a:stretch>
        </p:blipFill>
        <p:spPr>
          <a:xfrm>
            <a:off x="-286405" y="3176752"/>
            <a:ext cx="3260833" cy="3260833"/>
          </a:xfrm>
          <a:prstGeom prst="rect">
            <a:avLst/>
          </a:prstGeom>
        </p:spPr>
      </p:pic>
      <p:sp>
        <p:nvSpPr>
          <p:cNvPr id="3" name="Speech Bubble: Rectangle with Corners Rounded 2">
            <a:extLst>
              <a:ext uri="{FF2B5EF4-FFF2-40B4-BE49-F238E27FC236}">
                <a16:creationId xmlns:a16="http://schemas.microsoft.com/office/drawing/2014/main" id="{AD15F28C-C227-B3AB-7728-3E2B502AE2FB}"/>
              </a:ext>
            </a:extLst>
          </p:cNvPr>
          <p:cNvSpPr/>
          <p:nvPr/>
        </p:nvSpPr>
        <p:spPr>
          <a:xfrm>
            <a:off x="147144" y="1881352"/>
            <a:ext cx="11897711" cy="929021"/>
          </a:xfrm>
          <a:prstGeom prst="wedgeRoundRectCallout">
            <a:avLst>
              <a:gd name="adj1" fmla="val -34795"/>
              <a:gd name="adj2" fmla="val 93891"/>
              <a:gd name="adj3" fmla="val 16667"/>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400" b="1" dirty="0">
                <a:solidFill>
                  <a:schemeClr val="tx1"/>
                </a:solidFill>
                <a:latin typeface="UTM Avo" panose="02040603050506020204" pitchFamily="18" charset="0"/>
              </a:rPr>
              <a:t>Quyền trẻ em là gì? Ý nghĩa của quyền trẻ em và thực hiện quyền trẻ em</a:t>
            </a:r>
            <a:r>
              <a:rPr lang="en-US" sz="2400" b="1" dirty="0">
                <a:solidFill>
                  <a:schemeClr val="tx1"/>
                </a:solidFill>
                <a:latin typeface="UTM Avo" panose="02040603050506020204" pitchFamily="18" charset="0"/>
              </a:rPr>
              <a:t>?</a:t>
            </a:r>
            <a:endParaRPr lang="vi-VN" sz="2400" b="1" dirty="0">
              <a:solidFill>
                <a:schemeClr val="tx1"/>
              </a:solidFill>
              <a:latin typeface="UTM Avo" panose="02040603050506020204" pitchFamily="18" charset="0"/>
            </a:endParaRPr>
          </a:p>
        </p:txBody>
      </p:sp>
      <p:sp>
        <p:nvSpPr>
          <p:cNvPr id="4" name="Subtitle 2">
            <a:extLst>
              <a:ext uri="{FF2B5EF4-FFF2-40B4-BE49-F238E27FC236}">
                <a16:creationId xmlns:a16="http://schemas.microsoft.com/office/drawing/2014/main" id="{C76462CA-901C-8F3A-96C5-41328C3C2498}"/>
              </a:ext>
            </a:extLst>
          </p:cNvPr>
          <p:cNvSpPr txBox="1">
            <a:spLocks/>
          </p:cNvSpPr>
          <p:nvPr/>
        </p:nvSpPr>
        <p:spPr>
          <a:xfrm>
            <a:off x="2511972" y="3109102"/>
            <a:ext cx="9346976" cy="3795214"/>
          </a:xfrm>
          <a:prstGeom prst="rect">
            <a:avLst/>
          </a:prstGeom>
        </p:spPr>
        <p:txBody>
          <a:bodyPr>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nSpc>
                <a:spcPct val="125000"/>
              </a:lnSpc>
              <a:buFontTx/>
              <a:buChar char="-"/>
            </a:pPr>
            <a:r>
              <a:rPr lang="en-US" sz="2400" dirty="0" err="1">
                <a:latin typeface="UTM Avo" panose="02040603050506020204" pitchFamily="18" charset="0"/>
                <a:cs typeface="Arial" pitchFamily="34" charset="0"/>
              </a:rPr>
              <a:t>Quyền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trẻ</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em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là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những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lợi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ích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mà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trẻ</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em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được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hưởng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để</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được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sống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phát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triển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toàn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diện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về</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thể</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chất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tinh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thần</a:t>
            </a:r>
            <a:r>
              <a:rPr lang="en-US" sz="2400" dirty="0">
                <a:latin typeface="UTM Avo" panose="02040603050506020204" pitchFamily="18" charset="0"/>
                <a:cs typeface="Arial" pitchFamily="34" charset="0"/>
              </a:rPr>
              <a:t>.</a:t>
            </a:r>
          </a:p>
          <a:p>
            <a:pPr marL="342900" indent="-342900">
              <a:lnSpc>
                <a:spcPct val="125000"/>
              </a:lnSpc>
              <a:buFontTx/>
              <a:buChar char="-"/>
            </a:pPr>
            <a:r>
              <a:rPr lang="en-US" sz="2400" dirty="0" err="1">
                <a:latin typeface="UTM Avo" panose="02040603050506020204" pitchFamily="18" charset="0"/>
                <a:cs typeface="Arial" pitchFamily="34" charset="0"/>
              </a:rPr>
              <a:t>Trẻ</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em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hôm</a:t>
            </a:r>
            <a:r>
              <a:rPr lang="en-US" sz="2400" dirty="0">
                <a:latin typeface="UTM Avo" panose="02040603050506020204" pitchFamily="18" charset="0"/>
                <a:cs typeface="Arial" pitchFamily="34" charset="0"/>
              </a:rPr>
              <a:t> nay </a:t>
            </a:r>
            <a:r>
              <a:rPr lang="en-US" sz="2400" dirty="0" err="1">
                <a:latin typeface="UTM Avo" panose="02040603050506020204" pitchFamily="18" charset="0"/>
                <a:cs typeface="Arial" pitchFamily="34" charset="0"/>
              </a:rPr>
              <a:t>thế</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giới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ngày</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mai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Thực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hiện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quyền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trẻ</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em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để</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trẻ</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em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được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yêu</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thương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chăm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sóc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giáo</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dục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vui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chơi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giải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trí</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được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sống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hạnh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phúc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tạo</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điều</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kiện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để</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xây</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dựng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gia</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đình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hạnh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phúc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là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điều</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kiện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tốt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nhất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cho</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sự</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phát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triển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toàn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diện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về</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thể</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chất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trí</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tuệ</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tinh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thần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của</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trẻ</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em</a:t>
            </a:r>
            <a:r>
              <a:rPr lang="en-US" sz="2400" dirty="0">
                <a:latin typeface="UTM Avo" panose="02040603050506020204" pitchFamily="18" charset="0"/>
                <a:cs typeface="Arial" pitchFamily="34" charset="0"/>
              </a:rPr>
              <a:t> – </a:t>
            </a:r>
            <a:r>
              <a:rPr lang="en-US" sz="2400" dirty="0" err="1">
                <a:latin typeface="UTM Avo" panose="02040603050506020204" pitchFamily="18" charset="0"/>
                <a:cs typeface="Arial" pitchFamily="34" charset="0"/>
              </a:rPr>
              <a:t>chủ</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nhân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tương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lai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của</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đất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nước</a:t>
            </a:r>
            <a:r>
              <a:rPr lang="en-US" sz="2400" dirty="0">
                <a:latin typeface="UTM Avo" panose="02040603050506020204" pitchFamily="18" charset="0"/>
                <a:cs typeface="Arial" pitchFamily="34" charset="0"/>
              </a:rPr>
              <a:t>.</a:t>
            </a:r>
          </a:p>
        </p:txBody>
      </p:sp>
    </p:spTree>
    <p:extLst>
      <p:ext uri="{BB962C8B-B14F-4D97-AF65-F5344CB8AC3E}">
        <p14:creationId xmlns:p14="http://schemas.microsoft.com/office/powerpoint/2010/main" val="85569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8A9528F-A46E-D6FF-FFCD-D7125B2AC530}"/>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C5E97ABB-440B-95F5-7637-378F20B8172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A04026C8-B661-5B07-5071-2B3A0CA55ED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140387" y="2392055"/>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140386" y="3408749"/>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4" name="Google Shape;370;p5">
            <a:extLst>
              <a:ext uri="{FF2B5EF4-FFF2-40B4-BE49-F238E27FC236}">
                <a16:creationId xmlns:a16="http://schemas.microsoft.com/office/drawing/2014/main" id="{F29A4826-9683-F441-35C4-069BBC185D31}"/>
              </a:ext>
            </a:extLst>
          </p:cNvPr>
          <p:cNvSpPr/>
          <p:nvPr/>
        </p:nvSpPr>
        <p:spPr>
          <a:xfrm>
            <a:off x="140386" y="463794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1061313" y="2548890"/>
            <a:ext cx="6275656" cy="492388"/>
          </a:xfrm>
          <a:prstGeom prst="rect">
            <a:avLst/>
          </a:prstGeom>
          <a:noFill/>
          <a:ln>
            <a:noFill/>
          </a:ln>
        </p:spPr>
        <p:txBody>
          <a:bodyPr spcFirstLastPara="1" wrap="square" lIns="121900" tIns="60933" rIns="121900" bIns="60933" anchor="t" anchorCtr="0">
            <a:spAutoFit/>
          </a:bodyPr>
          <a:lstStyle/>
          <a:p>
            <a:pPr algn="just"/>
            <a:r>
              <a:rPr lang="en-US" sz="2400" dirty="0" err="1">
                <a:solidFill>
                  <a:schemeClr val="tx1"/>
                </a:solidFill>
                <a:latin typeface="UTM Avo" panose="02040603050506020204" pitchFamily="18" charset="0"/>
              </a:rPr>
              <a:t>Tìm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hiểu</a:t>
            </a:r>
            <a:r>
              <a:rPr lang="en-US" sz="2400" dirty="0">
                <a:solidFill>
                  <a:schemeClr val="tx1"/>
                </a:solidFill>
                <a:latin typeface="UTM Avo" panose="02040603050506020204" pitchFamily="18" charset="0"/>
              </a:rPr>
              <a:t> c</a:t>
            </a:r>
            <a:r>
              <a:rPr lang="vi-VN" sz="2400" dirty="0">
                <a:solidFill>
                  <a:schemeClr val="tx1"/>
                </a:solidFill>
                <a:latin typeface="UTM Avo" panose="02040603050506020204" pitchFamily="18" charset="0"/>
              </a:rPr>
              <a:t>ác quyền cơ bản của trẻ em</a:t>
            </a:r>
          </a:p>
        </p:txBody>
      </p:sp>
      <p:sp>
        <p:nvSpPr>
          <p:cNvPr id="16" name="Google Shape;373;p5">
            <a:extLst>
              <a:ext uri="{FF2B5EF4-FFF2-40B4-BE49-F238E27FC236}">
                <a16:creationId xmlns:a16="http://schemas.microsoft.com/office/drawing/2014/main" id="{EFB12811-D11C-F985-40D3-F108F67782D7}"/>
              </a:ext>
            </a:extLst>
          </p:cNvPr>
          <p:cNvSpPr/>
          <p:nvPr/>
        </p:nvSpPr>
        <p:spPr>
          <a:xfrm>
            <a:off x="1061314" y="4425444"/>
            <a:ext cx="6406284" cy="1231052"/>
          </a:xfrm>
          <a:prstGeom prst="rect">
            <a:avLst/>
          </a:prstGeom>
          <a:noFill/>
          <a:ln>
            <a:noFill/>
          </a:ln>
        </p:spPr>
        <p:txBody>
          <a:bodyPr spcFirstLastPara="1" wrap="square" lIns="121900" tIns="60933" rIns="121900" bIns="60933" anchor="t" anchorCtr="0">
            <a:spAutoFit/>
          </a:bodyPr>
          <a:lstStyle/>
          <a:p>
            <a:pPr algn="just"/>
            <a:r>
              <a:rPr lang="vi-VN" sz="2400" b="1" dirty="0">
                <a:solidFill>
                  <a:schemeClr val="tx1"/>
                </a:solidFill>
                <a:latin typeface="UTM Avo" panose="02040603050506020204" pitchFamily="18" charset="0"/>
              </a:rPr>
              <a:t>Trách nhiệm của gia đình, nhà trường, xã hội và bổn phận của trẻ em trong việc thực hiện quyền trẻ em</a:t>
            </a:r>
            <a:endParaRPr lang="en-US" sz="2400" b="1" dirty="0" err="1">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9D9B268D-ECA1-7BB8-3D2F-E216E61A8F26}"/>
              </a:ext>
            </a:extLst>
          </p:cNvPr>
          <p:cNvSpPr/>
          <p:nvPr/>
        </p:nvSpPr>
        <p:spPr>
          <a:xfrm>
            <a:off x="1061312" y="3380918"/>
            <a:ext cx="6406286" cy="861720"/>
          </a:xfrm>
          <a:prstGeom prst="rect">
            <a:avLst/>
          </a:prstGeom>
          <a:noFill/>
          <a:ln>
            <a:noFill/>
          </a:ln>
        </p:spPr>
        <p:txBody>
          <a:bodyPr spcFirstLastPara="1" wrap="square" lIns="121900" tIns="60933" rIns="121900" bIns="60933" anchor="t" anchorCtr="0">
            <a:spAutoFit/>
          </a:bodyPr>
          <a:lstStyle/>
          <a:p>
            <a:pPr algn="just"/>
            <a:r>
              <a:rPr lang="en-US" sz="2400" dirty="0">
                <a:solidFill>
                  <a:schemeClr val="tx1"/>
                </a:solidFill>
                <a:latin typeface="UTM Avo" panose="02040603050506020204" pitchFamily="18" charset="0"/>
              </a:rPr>
              <a:t>Ý </a:t>
            </a:r>
            <a:r>
              <a:rPr lang="en-US" sz="2400" dirty="0" err="1">
                <a:solidFill>
                  <a:schemeClr val="tx1"/>
                </a:solidFill>
                <a:latin typeface="UTM Avo" panose="02040603050506020204" pitchFamily="18" charset="0"/>
              </a:rPr>
              <a:t>nghĩa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việc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endParaRPr lang="en-US" sz="2400" dirty="0">
              <a:solidFill>
                <a:schemeClr val="tx1"/>
              </a:solidFill>
              <a:latin typeface="UTM Avo" panose="02040603050506020204" pitchFamily="18" charset="0"/>
            </a:endParaRPr>
          </a:p>
        </p:txBody>
      </p:sp>
      <p:pic>
        <p:nvPicPr>
          <p:cNvPr id="1026" name="Picture 2" descr="The work of SOS Children's Villages is based on children's rights. The  United Nations Convention on the Rights of the Child is a reference for any  NGO working with and for children and therefore for SOS Children's Villages  of India. SOS Children's Villages ...">
            <a:extLst>
              <a:ext uri="{FF2B5EF4-FFF2-40B4-BE49-F238E27FC236}">
                <a16:creationId xmlns:a16="http://schemas.microsoft.com/office/drawing/2014/main" id="{26D7A624-4CC8-A2D2-C9C7-6CBDD71C8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6970" y="2103453"/>
            <a:ext cx="4529583" cy="3759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5738649" y="1373631"/>
            <a:ext cx="1162399" cy="1162399"/>
          </a:xfrm>
          <a:prstGeom prst="ellipse">
            <a:avLst/>
          </a:prstGeom>
          <a:solidFill>
            <a:schemeClr val="tx2"/>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7200" b="1" kern="1200" dirty="0">
                <a:solidFill>
                  <a:schemeClr val="tx1"/>
                </a:solidFill>
                <a:latin typeface="UTM Avo" panose="02040603050506020204" pitchFamily="18" charset="0"/>
                <a:ea typeface="Inria Serif"/>
                <a:cs typeface="Inria Serif"/>
                <a:sym typeface="Inria Serif"/>
              </a:rPr>
              <a:t>3</a:t>
            </a:r>
          </a:p>
        </p:txBody>
      </p:sp>
      <p:sp>
        <p:nvSpPr>
          <p:cNvPr id="4" name="Rectangle 3">
            <a:extLst>
              <a:ext uri="{FF2B5EF4-FFF2-40B4-BE49-F238E27FC236}">
                <a16:creationId xmlns:a16="http://schemas.microsoft.com/office/drawing/2014/main" id="{59596190-5598-EF9A-0196-2DFBA357837A}"/>
              </a:ext>
            </a:extLst>
          </p:cNvPr>
          <p:cNvSpPr/>
          <p:nvPr/>
        </p:nvSpPr>
        <p:spPr>
          <a:xfrm>
            <a:off x="1473908" y="2627789"/>
            <a:ext cx="9691879" cy="3388363"/>
          </a:xfrm>
          <a:prstGeom prst="rect">
            <a:avLst/>
          </a:prstGeom>
        </p:spPr>
        <p:txBody>
          <a:bodyPr wrap="square">
            <a:spAutoFit/>
          </a:bodyPr>
          <a:lstStyle/>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Trách nhiệm của gia đình, nhà trường, xã hội và bổn phận của trẻ em trong việc thực hiện quyền trẻ em</a:t>
            </a:r>
          </a:p>
        </p:txBody>
      </p:sp>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B623808-B8AF-BA0A-F762-FEB031D3DBBB}"/>
              </a:ext>
            </a:extLst>
          </p:cNvPr>
          <p:cNvSpPr txBox="1"/>
          <p:nvPr/>
        </p:nvSpPr>
        <p:spPr>
          <a:xfrm>
            <a:off x="351145" y="1530755"/>
            <a:ext cx="11489708" cy="3796489"/>
          </a:xfrm>
          <a:prstGeom prst="rect">
            <a:avLst/>
          </a:prstGeom>
        </p:spPr>
        <p:txBody>
          <a:bodyPr wrap="square" lIns="0" tIns="0" rIns="0" bIns="0" rtlCol="0" anchor="t">
            <a:spAutoFit/>
          </a:bodyPr>
          <a:lstStyle/>
          <a:p>
            <a:pPr algn="ctr">
              <a:lnSpc>
                <a:spcPct val="125000"/>
              </a:lnSpc>
              <a:spcBef>
                <a:spcPct val="0"/>
              </a:spcBef>
              <a:buClrTx/>
              <a:buFontTx/>
              <a:buNone/>
            </a:pPr>
            <a:r>
              <a:rPr lang="en-US" sz="2400" b="1" kern="1200" dirty="0">
                <a:latin typeface="UTM Avo" panose="02040603050506020204" pitchFamily="18" charset="0"/>
                <a:ea typeface="+mn-ea"/>
                <a:cs typeface="Arial" pitchFamily="34" charset="0"/>
              </a:rPr>
              <a:t>THÔNG TIN 1</a:t>
            </a:r>
          </a:p>
          <a:p>
            <a:pPr algn="just">
              <a:lnSpc>
                <a:spcPct val="125000"/>
              </a:lnSpc>
              <a:spcBef>
                <a:spcPct val="0"/>
              </a:spcBef>
              <a:buClrTx/>
              <a:buFontTx/>
              <a:buNone/>
            </a:pPr>
            <a:r>
              <a:rPr lang="en-US" sz="2200" kern="1200" dirty="0">
                <a:latin typeface="UTM Avo" panose="02040603050506020204" pitchFamily="18" charset="0"/>
                <a:ea typeface="+mn-ea"/>
                <a:cs typeface="Arial" pitchFamily="34" charset="0"/>
              </a:rPr>
              <a:t>      </a:t>
            </a:r>
            <a:r>
              <a:rPr lang="vi-VN" sz="2200" kern="1200" dirty="0">
                <a:latin typeface="UTM Avo" panose="02040603050506020204" pitchFamily="18" charset="0"/>
                <a:ea typeface="+mn-ea"/>
                <a:cs typeface="Arial" pitchFamily="34" charset="0"/>
              </a:rPr>
              <a:t>Là một xã ở Đồng bằng sông Cửu Long, mặc dù điều kiện kinh tế - xã hội còn có khó khăn, nhưng Uỷ ban nhân dân xã T luôn quan tâm đến việc thực hiện quyền trẻ em. Xã đã huy động nguồn lực trong xã hội để có kinh phí sửa sang trường lớp, mua trang thiết bị và đồ </a:t>
            </a:r>
            <a:r>
              <a:rPr lang="en-US" sz="2200" kern="1200" dirty="0">
                <a:latin typeface="UTM Avo" panose="02040603050506020204" pitchFamily="18" charset="0"/>
                <a:ea typeface="+mn-ea"/>
                <a:cs typeface="Arial" pitchFamily="34" charset="0"/>
              </a:rPr>
              <a:t>d</a:t>
            </a:r>
            <a:r>
              <a:rPr lang="vi-VN" sz="2200" kern="1200" dirty="0">
                <a:latin typeface="UTM Avo" panose="02040603050506020204" pitchFamily="18" charset="0"/>
                <a:ea typeface="+mn-ea"/>
                <a:cs typeface="Arial" pitchFamily="34" charset="0"/>
              </a:rPr>
              <a:t>ùng học tập cho trường trung học cơ sở và hai trường tiểu học. Phong trào học tập của xã được đầy mạnh đến mỗi gia đình có trẻ em. Vì vậy 100% trẻ em trong xã đều đến trường đúng tuổi quy định, trong đó nhiều cháu là học sinh giỏi của lớp, của trường và đạt danh hiệu trong các kì thi học sinh giới cấp huyện và cấp tỉnh.</a:t>
            </a:r>
          </a:p>
        </p:txBody>
      </p:sp>
      <p:sp>
        <p:nvSpPr>
          <p:cNvPr id="4" name="Rectangle 3">
            <a:extLst>
              <a:ext uri="{FF2B5EF4-FFF2-40B4-BE49-F238E27FC236}">
                <a16:creationId xmlns:a16="http://schemas.microsoft.com/office/drawing/2014/main" id="{A67B2FAB-A7AD-450E-DE9E-BC02FB8B3572}"/>
              </a:ext>
            </a:extLst>
          </p:cNvPr>
          <p:cNvSpPr/>
          <p:nvPr/>
        </p:nvSpPr>
        <p:spPr>
          <a:xfrm>
            <a:off x="351145" y="5469639"/>
            <a:ext cx="11489709" cy="1218860"/>
          </a:xfrm>
          <a:prstGeom prst="rect">
            <a:avLst/>
          </a:prstGeom>
        </p:spPr>
        <p:txBody>
          <a:bodyPr wrap="square" lIns="0" tIns="0" rIns="0" bIns="0" rtlCol="0" anchor="t">
            <a:spAutoFit/>
          </a:bodyPr>
          <a:lstStyle/>
          <a:p>
            <a:pPr algn="just">
              <a:lnSpc>
                <a:spcPct val="125000"/>
              </a:lnSpc>
              <a:spcBef>
                <a:spcPct val="0"/>
              </a:spcBef>
              <a:buClrTx/>
            </a:pPr>
            <a:r>
              <a:rPr lang="en-US" sz="2200" i="1" kern="1200" dirty="0">
                <a:latin typeface="UTM Avo" panose="02040603050506020204" pitchFamily="18" charset="0"/>
                <a:ea typeface="+mn-ea"/>
                <a:cs typeface="Arial" pitchFamily="34" charset="0"/>
              </a:rPr>
              <a:t>a) </a:t>
            </a:r>
            <a:r>
              <a:rPr lang="en-US" sz="2200" i="1" kern="1200" dirty="0" err="1">
                <a:latin typeface="UTM Avo" panose="02040603050506020204" pitchFamily="18" charset="0"/>
                <a:ea typeface="+mn-ea"/>
                <a:cs typeface="Arial" pitchFamily="34" charset="0"/>
              </a:rPr>
              <a:t>Uỷ</a:t>
            </a:r>
            <a:r>
              <a:rPr lang="en-US" sz="2200" i="1" kern="1200" dirty="0">
                <a:latin typeface="UTM Avo" panose="02040603050506020204" pitchFamily="18" charset="0"/>
                <a:ea typeface="+mn-ea"/>
                <a:cs typeface="Arial" pitchFamily="34" charset="0"/>
              </a:rPr>
              <a:t> ban </a:t>
            </a:r>
            <a:r>
              <a:rPr lang="en-US" sz="2200" i="1" kern="1200" dirty="0" err="1">
                <a:latin typeface="UTM Avo" panose="02040603050506020204" pitchFamily="18" charset="0"/>
                <a:ea typeface="+mn-ea"/>
                <a:cs typeface="Arial" pitchFamily="34" charset="0"/>
              </a:rPr>
              <a:t>nhân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dân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xã</a:t>
            </a:r>
            <a:r>
              <a:rPr lang="en-US" sz="2200" i="1" kern="1200" dirty="0">
                <a:latin typeface="UTM Avo" panose="02040603050506020204" pitchFamily="18" charset="0"/>
                <a:ea typeface="+mn-ea"/>
                <a:cs typeface="Arial" pitchFamily="34" charset="0"/>
              </a:rPr>
              <a:t> T </a:t>
            </a:r>
            <a:r>
              <a:rPr lang="en-US" sz="2200" i="1" kern="1200" dirty="0" err="1">
                <a:latin typeface="UTM Avo" panose="02040603050506020204" pitchFamily="18" charset="0"/>
                <a:ea typeface="+mn-ea"/>
                <a:cs typeface="Arial" pitchFamily="34" charset="0"/>
              </a:rPr>
              <a:t>đã</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thực</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hiện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quyền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trẻ</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em</a:t>
            </a:r>
            <a:r>
              <a:rPr lang="en-US" sz="2200" i="1" kern="1200" dirty="0">
                <a:latin typeface="UTM Avo" panose="02040603050506020204" pitchFamily="18" charset="0"/>
                <a:ea typeface="+mn-ea"/>
                <a:cs typeface="Arial" pitchFamily="34" charset="0"/>
              </a:rPr>
              <a:t> ở </a:t>
            </a:r>
            <a:r>
              <a:rPr lang="en-US" sz="2200" i="1" kern="1200" dirty="0" err="1">
                <a:latin typeface="UTM Avo" panose="02040603050506020204" pitchFamily="18" charset="0"/>
                <a:ea typeface="+mn-ea"/>
                <a:cs typeface="Arial" pitchFamily="34" charset="0"/>
              </a:rPr>
              <a:t>xã</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mình</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như</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thế</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nào</a:t>
            </a:r>
            <a:r>
              <a:rPr lang="en-US" sz="2200" i="1" kern="1200" dirty="0">
                <a:latin typeface="UTM Avo" panose="02040603050506020204" pitchFamily="18" charset="0"/>
                <a:ea typeface="+mn-ea"/>
                <a:cs typeface="Arial" pitchFamily="34" charset="0"/>
              </a:rPr>
              <a:t>?</a:t>
            </a:r>
          </a:p>
          <a:p>
            <a:pPr algn="just">
              <a:lnSpc>
                <a:spcPct val="125000"/>
              </a:lnSpc>
              <a:spcBef>
                <a:spcPct val="0"/>
              </a:spcBef>
              <a:buClrTx/>
            </a:pPr>
            <a:r>
              <a:rPr lang="en-US" sz="2200" i="1" kern="1200" dirty="0">
                <a:latin typeface="UTM Avo" panose="02040603050506020204" pitchFamily="18" charset="0"/>
                <a:ea typeface="+mn-ea"/>
                <a:cs typeface="Arial" pitchFamily="34" charset="0"/>
              </a:rPr>
              <a:t>b) </a:t>
            </a:r>
            <a:r>
              <a:rPr lang="en-US" sz="2200" i="1" kern="1200" dirty="0" err="1">
                <a:latin typeface="UTM Avo" panose="02040603050506020204" pitchFamily="18" charset="0"/>
                <a:ea typeface="+mn-ea"/>
                <a:cs typeface="Arial" pitchFamily="34" charset="0"/>
              </a:rPr>
              <a:t>Việc</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làm</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của</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uỷ</a:t>
            </a:r>
            <a:r>
              <a:rPr lang="en-US" sz="2200" i="1" kern="1200" dirty="0">
                <a:latin typeface="UTM Avo" panose="02040603050506020204" pitchFamily="18" charset="0"/>
                <a:ea typeface="+mn-ea"/>
                <a:cs typeface="Arial" pitchFamily="34" charset="0"/>
              </a:rPr>
              <a:t> ban </a:t>
            </a:r>
            <a:r>
              <a:rPr lang="en-US" sz="2200" i="1" kern="1200" dirty="0" err="1">
                <a:latin typeface="UTM Avo" panose="02040603050506020204" pitchFamily="18" charset="0"/>
                <a:ea typeface="+mn-ea"/>
                <a:cs typeface="Arial" pitchFamily="34" charset="0"/>
              </a:rPr>
              <a:t>nhân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dân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xã</a:t>
            </a:r>
            <a:r>
              <a:rPr lang="en-US" sz="2200" i="1" kern="1200" dirty="0">
                <a:latin typeface="UTM Avo" panose="02040603050506020204" pitchFamily="18" charset="0"/>
                <a:ea typeface="+mn-ea"/>
                <a:cs typeface="Arial" pitchFamily="34" charset="0"/>
              </a:rPr>
              <a:t> T </a:t>
            </a:r>
            <a:r>
              <a:rPr lang="en-US" sz="2200" i="1" kern="1200" dirty="0" err="1">
                <a:latin typeface="UTM Avo" panose="02040603050506020204" pitchFamily="18" charset="0"/>
                <a:ea typeface="+mn-ea"/>
                <a:cs typeface="Arial" pitchFamily="34" charset="0"/>
              </a:rPr>
              <a:t>đã</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tác</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động</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đến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thực</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hiện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quyền</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trẻ</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em</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trong</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xã</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như</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thế</a:t>
            </a:r>
            <a:r>
              <a:rPr lang="en-US" sz="2200" i="1" kern="1200" dirty="0">
                <a:latin typeface="UTM Avo" panose="02040603050506020204" pitchFamily="18" charset="0"/>
                <a:ea typeface="+mn-ea"/>
                <a:cs typeface="Arial" pitchFamily="34" charset="0"/>
              </a:rPr>
              <a:t> </a:t>
            </a:r>
            <a:r>
              <a:rPr lang="en-US" sz="2200" i="1" kern="1200" dirty="0" err="1">
                <a:latin typeface="UTM Avo" panose="02040603050506020204" pitchFamily="18" charset="0"/>
                <a:ea typeface="+mn-ea"/>
                <a:cs typeface="Arial" pitchFamily="34" charset="0"/>
              </a:rPr>
              <a:t>nào</a:t>
            </a:r>
            <a:r>
              <a:rPr lang="en-US" sz="2200" i="1" kern="1200" dirty="0">
                <a:latin typeface="UTM Avo" panose="02040603050506020204" pitchFamily="18" charset="0"/>
                <a:ea typeface="+mn-ea"/>
                <a:cs typeface="Arial" pitchFamily="34" charset="0"/>
              </a:rPr>
              <a:t>?</a:t>
            </a:r>
          </a:p>
        </p:txBody>
      </p:sp>
      <p:sp>
        <p:nvSpPr>
          <p:cNvPr id="7" name="Rectangle: Rounded Corners 6">
            <a:extLst>
              <a:ext uri="{FF2B5EF4-FFF2-40B4-BE49-F238E27FC236}">
                <a16:creationId xmlns:a16="http://schemas.microsoft.com/office/drawing/2014/main" id="{2650DBB6-3221-2B68-F09A-D24160C29FA5}"/>
              </a:ext>
            </a:extLst>
          </p:cNvPr>
          <p:cNvSpPr/>
          <p:nvPr/>
        </p:nvSpPr>
        <p:spPr>
          <a:xfrm>
            <a:off x="3326523" y="946871"/>
            <a:ext cx="5538952" cy="508000"/>
          </a:xfrm>
          <a:prstGeom prst="roundRect">
            <a:avLst/>
          </a:prstGeom>
          <a:solidFill>
            <a:srgbClr val="70AD47">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kern="1200" dirty="0">
                <a:latin typeface="UTM Avo" panose="02040603050506020204" pitchFamily="18" charset="0"/>
                <a:ea typeface="+mn-ea"/>
                <a:cs typeface="Arial" pitchFamily="34" charset="0"/>
              </a:rPr>
              <a:t>Đọc thông tin và trả lời câu hỏi</a:t>
            </a:r>
            <a:endParaRPr lang="en-US" sz="2400" b="1" kern="1200" dirty="0">
              <a:latin typeface="UTM Avo" panose="02040603050506020204" pitchFamily="18" charset="0"/>
              <a:ea typeface="+mn-ea"/>
              <a:cs typeface="Arial" pitchFamily="34" charset="0"/>
            </a:endParaRPr>
          </a:p>
        </p:txBody>
      </p:sp>
    </p:spTree>
    <p:extLst>
      <p:ext uri="{BB962C8B-B14F-4D97-AF65-F5344CB8AC3E}">
        <p14:creationId xmlns:p14="http://schemas.microsoft.com/office/powerpoint/2010/main" val="70078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B623808-B8AF-BA0A-F762-FEB031D3DBBB}"/>
              </a:ext>
            </a:extLst>
          </p:cNvPr>
          <p:cNvSpPr txBox="1"/>
          <p:nvPr/>
        </p:nvSpPr>
        <p:spPr>
          <a:xfrm>
            <a:off x="351145" y="1651117"/>
            <a:ext cx="11489708" cy="412805"/>
          </a:xfrm>
          <a:prstGeom prst="rect">
            <a:avLst/>
          </a:prstGeom>
        </p:spPr>
        <p:txBody>
          <a:bodyPr wrap="square" lIns="0" tIns="0" rIns="0" bIns="0" rtlCol="0" anchor="t">
            <a:spAutoFit/>
          </a:bodyPr>
          <a:lstStyle/>
          <a:p>
            <a:pPr algn="ctr">
              <a:lnSpc>
                <a:spcPct val="125000"/>
              </a:lnSpc>
              <a:spcBef>
                <a:spcPct val="0"/>
              </a:spcBef>
              <a:buClrTx/>
              <a:buFontTx/>
              <a:buNone/>
            </a:pPr>
            <a:r>
              <a:rPr lang="en-US" sz="2400" b="1" kern="1200" dirty="0">
                <a:latin typeface="UTM Avo" panose="02040603050506020204" pitchFamily="18" charset="0"/>
                <a:ea typeface="+mn-ea"/>
                <a:cs typeface="Arial" pitchFamily="34" charset="0"/>
              </a:rPr>
              <a:t>THÔNG TIN 1</a:t>
            </a:r>
          </a:p>
        </p:txBody>
      </p:sp>
      <p:sp>
        <p:nvSpPr>
          <p:cNvPr id="4" name="Rectangle 3">
            <a:extLst>
              <a:ext uri="{FF2B5EF4-FFF2-40B4-BE49-F238E27FC236}">
                <a16:creationId xmlns:a16="http://schemas.microsoft.com/office/drawing/2014/main" id="{A67B2FAB-A7AD-450E-DE9E-BC02FB8B3572}"/>
              </a:ext>
            </a:extLst>
          </p:cNvPr>
          <p:cNvSpPr/>
          <p:nvPr/>
        </p:nvSpPr>
        <p:spPr>
          <a:xfrm>
            <a:off x="351145" y="2260168"/>
            <a:ext cx="6564661" cy="4181209"/>
          </a:xfrm>
          <a:prstGeom prst="rect">
            <a:avLst/>
          </a:prstGeom>
        </p:spPr>
        <p:txBody>
          <a:bodyPr wrap="square" lIns="0" tIns="0" rIns="0" bIns="0" rtlCol="0" anchor="t">
            <a:spAutoFit/>
          </a:bodyPr>
          <a:lstStyle/>
          <a:p>
            <a:pPr algn="just">
              <a:lnSpc>
                <a:spcPct val="125000"/>
              </a:lnSpc>
              <a:spcBef>
                <a:spcPct val="0"/>
              </a:spcBef>
              <a:buClrTx/>
            </a:pPr>
            <a:r>
              <a:rPr lang="en-US" sz="2200" b="1" kern="1200" dirty="0" err="1">
                <a:latin typeface="UTM Avo" panose="02040603050506020204" pitchFamily="18" charset="0"/>
                <a:ea typeface="+mn-ea"/>
                <a:cs typeface="Arial" pitchFamily="34" charset="0"/>
              </a:rPr>
              <a:t>Trả</a:t>
            </a:r>
            <a:r>
              <a:rPr lang="en-US" sz="2200" b="1" kern="1200" dirty="0">
                <a:latin typeface="UTM Avo" panose="02040603050506020204" pitchFamily="18" charset="0"/>
                <a:ea typeface="+mn-ea"/>
                <a:cs typeface="Arial" pitchFamily="34" charset="0"/>
              </a:rPr>
              <a:t> </a:t>
            </a:r>
            <a:r>
              <a:rPr lang="en-US" sz="2200" b="1" kern="1200" dirty="0" err="1">
                <a:latin typeface="UTM Avo" panose="02040603050506020204" pitchFamily="18" charset="0"/>
                <a:ea typeface="+mn-ea"/>
                <a:cs typeface="Arial" pitchFamily="34" charset="0"/>
              </a:rPr>
              <a:t>lời</a:t>
            </a:r>
            <a:r>
              <a:rPr lang="en-US" sz="2200" b="1" kern="1200" dirty="0">
                <a:latin typeface="UTM Avo" panose="02040603050506020204" pitchFamily="18" charset="0"/>
                <a:ea typeface="+mn-ea"/>
                <a:cs typeface="Arial" pitchFamily="34" charset="0"/>
              </a:rPr>
              <a:t>:</a:t>
            </a:r>
          </a:p>
          <a:p>
            <a:pPr algn="just">
              <a:lnSpc>
                <a:spcPct val="125000"/>
              </a:lnSpc>
              <a:spcBef>
                <a:spcPct val="0"/>
              </a:spcBef>
              <a:buClrTx/>
            </a:pPr>
            <a:r>
              <a:rPr lang="vi-VN" sz="2200" kern="1200" dirty="0">
                <a:latin typeface="UTM Avo" panose="02040603050506020204" pitchFamily="18" charset="0"/>
                <a:ea typeface="+mn-ea"/>
                <a:cs typeface="Arial" pitchFamily="34" charset="0"/>
              </a:rPr>
              <a:t>a) Uỷ ban nhân dân xã T đã thực hiện quyền trẻ em ở xã mình bằng cách huy động nguồn l</a:t>
            </a:r>
            <a:r>
              <a:rPr lang="en-US" sz="2200" kern="1200" dirty="0">
                <a:latin typeface="UTM Avo" panose="02040603050506020204" pitchFamily="18" charset="0"/>
                <a:ea typeface="+mn-ea"/>
                <a:cs typeface="Arial" pitchFamily="34" charset="0"/>
              </a:rPr>
              <a:t>ự</a:t>
            </a:r>
            <a:r>
              <a:rPr lang="vi-VN" sz="2200" kern="1200" dirty="0">
                <a:latin typeface="UTM Avo" panose="02040603050506020204" pitchFamily="18" charset="0"/>
                <a:ea typeface="+mn-ea"/>
                <a:cs typeface="Arial" pitchFamily="34" charset="0"/>
              </a:rPr>
              <a:t>c trong xã hội để có kinh phí sửa sang trường lớp, mua trang thiết bị và đồ đùng học tập cho trường trung học cơ sở và hai trường tiểu học. Phong trào học tập của xã được đầy mạnh đến mỗi gia đình có trẻ em. </a:t>
            </a:r>
          </a:p>
          <a:p>
            <a:pPr algn="just">
              <a:lnSpc>
                <a:spcPct val="125000"/>
              </a:lnSpc>
              <a:spcBef>
                <a:spcPct val="0"/>
              </a:spcBef>
              <a:buClrTx/>
            </a:pPr>
            <a:r>
              <a:rPr lang="vi-VN" sz="2200" kern="1200" dirty="0">
                <a:latin typeface="UTM Avo" panose="02040603050506020204" pitchFamily="18" charset="0"/>
                <a:ea typeface="+mn-ea"/>
                <a:cs typeface="Arial" pitchFamily="34" charset="0"/>
              </a:rPr>
              <a:t>b) Việc làm của uỷ ban nhân dân xã T đã tác động đến thực hiện quyền học tập của trẻ em.</a:t>
            </a:r>
          </a:p>
        </p:txBody>
      </p:sp>
      <p:sp>
        <p:nvSpPr>
          <p:cNvPr id="7" name="Rectangle: Rounded Corners 6">
            <a:extLst>
              <a:ext uri="{FF2B5EF4-FFF2-40B4-BE49-F238E27FC236}">
                <a16:creationId xmlns:a16="http://schemas.microsoft.com/office/drawing/2014/main" id="{2650DBB6-3221-2B68-F09A-D24160C29FA5}"/>
              </a:ext>
            </a:extLst>
          </p:cNvPr>
          <p:cNvSpPr/>
          <p:nvPr/>
        </p:nvSpPr>
        <p:spPr>
          <a:xfrm>
            <a:off x="3326523" y="946871"/>
            <a:ext cx="5538952" cy="508000"/>
          </a:xfrm>
          <a:prstGeom prst="roundRect">
            <a:avLst/>
          </a:prstGeom>
          <a:solidFill>
            <a:srgbClr val="70AD47">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kern="1200" dirty="0">
                <a:latin typeface="UTM Avo" panose="02040603050506020204" pitchFamily="18" charset="0"/>
                <a:ea typeface="+mn-ea"/>
                <a:cs typeface="Arial" pitchFamily="34" charset="0"/>
              </a:rPr>
              <a:t>Đọc thông tin và trả lời câu hỏi</a:t>
            </a:r>
            <a:endParaRPr lang="en-US" sz="2400" b="1" kern="1200" dirty="0">
              <a:latin typeface="UTM Avo" panose="02040603050506020204" pitchFamily="18" charset="0"/>
              <a:ea typeface="+mn-ea"/>
              <a:cs typeface="Arial" pitchFamily="34" charset="0"/>
            </a:endParaRPr>
          </a:p>
        </p:txBody>
      </p:sp>
      <p:pic>
        <p:nvPicPr>
          <p:cNvPr id="3" name="Picture 3">
            <a:extLst>
              <a:ext uri="{FF2B5EF4-FFF2-40B4-BE49-F238E27FC236}">
                <a16:creationId xmlns:a16="http://schemas.microsoft.com/office/drawing/2014/main" id="{440384ED-8776-0BCB-C630-C855CD4EEAC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430813" y="2425544"/>
            <a:ext cx="4056994" cy="3850456"/>
          </a:xfrm>
          <a:prstGeom prst="rect">
            <a:avLst/>
          </a:prstGeom>
        </p:spPr>
      </p:pic>
    </p:spTree>
    <p:extLst>
      <p:ext uri="{BB962C8B-B14F-4D97-AF65-F5344CB8AC3E}">
        <p14:creationId xmlns:p14="http://schemas.microsoft.com/office/powerpoint/2010/main" val="156082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B623808-B8AF-BA0A-F762-FEB031D3DBBB}"/>
              </a:ext>
            </a:extLst>
          </p:cNvPr>
          <p:cNvSpPr txBox="1"/>
          <p:nvPr/>
        </p:nvSpPr>
        <p:spPr>
          <a:xfrm>
            <a:off x="351145" y="1651117"/>
            <a:ext cx="11489708" cy="2526910"/>
          </a:xfrm>
          <a:prstGeom prst="rect">
            <a:avLst/>
          </a:prstGeom>
        </p:spPr>
        <p:txBody>
          <a:bodyPr wrap="square" lIns="0" tIns="0" rIns="0" bIns="0" rtlCol="0" anchor="t">
            <a:spAutoFit/>
          </a:bodyPr>
          <a:lstStyle/>
          <a:p>
            <a:pPr algn="ctr">
              <a:lnSpc>
                <a:spcPct val="125000"/>
              </a:lnSpc>
              <a:spcBef>
                <a:spcPct val="0"/>
              </a:spcBef>
              <a:buClrTx/>
              <a:buFontTx/>
              <a:buNone/>
            </a:pPr>
            <a:r>
              <a:rPr lang="en-US" sz="2400" b="1" kern="1200" dirty="0">
                <a:latin typeface="UTM Avo" panose="02040603050506020204" pitchFamily="18" charset="0"/>
                <a:ea typeface="+mn-ea"/>
                <a:cs typeface="Arial" pitchFamily="34" charset="0"/>
              </a:rPr>
              <a:t>THÔNG TIN 2</a:t>
            </a:r>
          </a:p>
          <a:p>
            <a:pPr algn="just">
              <a:lnSpc>
                <a:spcPct val="125000"/>
              </a:lnSpc>
              <a:spcBef>
                <a:spcPct val="0"/>
              </a:spcBef>
              <a:buClrTx/>
              <a:buFontTx/>
              <a:buNone/>
            </a:pPr>
            <a:r>
              <a:rPr lang="vi-VN" sz="2200" kern="1200" dirty="0">
                <a:latin typeface="UTM Avo" panose="02040603050506020204" pitchFamily="18" charset="0"/>
                <a:ea typeface="+mn-ea"/>
                <a:cs typeface="Arial" pitchFamily="34" charset="0"/>
              </a:rPr>
              <a:t>Vốn thông mình, chăm chỉ, nhưng vì nhà nghèo nên mới học hết lớp 5, Hoà đã phải nghĩ đến chuyện thôi học, ở nhà lao động để kiếm sống. Nhưng khi được cô giáo và bạn bè ở lớp khuyên nhủ, Hoà đã bỏ ý định thôi học, vừa đi học vừa làm việc nhà phụ giúp bố mẹ. Hoà không những không phải bỏ học mà còn trở thành học sinh giỏi của lớp 6A.</a:t>
            </a:r>
          </a:p>
        </p:txBody>
      </p:sp>
      <p:sp>
        <p:nvSpPr>
          <p:cNvPr id="4" name="Rectangle 3">
            <a:extLst>
              <a:ext uri="{FF2B5EF4-FFF2-40B4-BE49-F238E27FC236}">
                <a16:creationId xmlns:a16="http://schemas.microsoft.com/office/drawing/2014/main" id="{A67B2FAB-A7AD-450E-DE9E-BC02FB8B3572}"/>
              </a:ext>
            </a:extLst>
          </p:cNvPr>
          <p:cNvSpPr/>
          <p:nvPr/>
        </p:nvSpPr>
        <p:spPr>
          <a:xfrm>
            <a:off x="351145" y="4178027"/>
            <a:ext cx="8624689" cy="795667"/>
          </a:xfrm>
          <a:prstGeom prst="rect">
            <a:avLst/>
          </a:prstGeom>
        </p:spPr>
        <p:txBody>
          <a:bodyPr wrap="square" lIns="0" tIns="0" rIns="0" bIns="0" rtlCol="0" anchor="t">
            <a:spAutoFit/>
          </a:bodyPr>
          <a:lstStyle/>
          <a:p>
            <a:pPr algn="just">
              <a:lnSpc>
                <a:spcPct val="125000"/>
              </a:lnSpc>
              <a:spcBef>
                <a:spcPct val="0"/>
              </a:spcBef>
              <a:buClrTx/>
            </a:pPr>
            <a:r>
              <a:rPr lang="vi-VN" sz="2200" i="1" kern="1200" dirty="0">
                <a:latin typeface="UTM Avo" panose="02040603050506020204" pitchFamily="18" charset="0"/>
                <a:ea typeface="+mn-ea"/>
                <a:cs typeface="Arial" pitchFamily="34" charset="0"/>
              </a:rPr>
              <a:t>a) Hoà đã thực hiện tốt quyền và bổn phận nào của trẻ em?</a:t>
            </a:r>
          </a:p>
          <a:p>
            <a:pPr algn="just">
              <a:lnSpc>
                <a:spcPct val="125000"/>
              </a:lnSpc>
              <a:spcBef>
                <a:spcPct val="0"/>
              </a:spcBef>
              <a:buClrTx/>
            </a:pPr>
            <a:r>
              <a:rPr lang="vi-VN" sz="2200" i="1" kern="1200" dirty="0">
                <a:latin typeface="UTM Avo" panose="02040603050506020204" pitchFamily="18" charset="0"/>
                <a:ea typeface="+mn-ea"/>
                <a:cs typeface="Arial" pitchFamily="34" charset="0"/>
              </a:rPr>
              <a:t>b) Em có thể học tập được điều gì của bạn Hoà?</a:t>
            </a:r>
          </a:p>
        </p:txBody>
      </p:sp>
      <p:sp>
        <p:nvSpPr>
          <p:cNvPr id="7" name="Rectangle: Rounded Corners 6">
            <a:extLst>
              <a:ext uri="{FF2B5EF4-FFF2-40B4-BE49-F238E27FC236}">
                <a16:creationId xmlns:a16="http://schemas.microsoft.com/office/drawing/2014/main" id="{2650DBB6-3221-2B68-F09A-D24160C29FA5}"/>
              </a:ext>
            </a:extLst>
          </p:cNvPr>
          <p:cNvSpPr/>
          <p:nvPr/>
        </p:nvSpPr>
        <p:spPr>
          <a:xfrm>
            <a:off x="3326523" y="946871"/>
            <a:ext cx="5538952" cy="508000"/>
          </a:xfrm>
          <a:prstGeom prst="roundRect">
            <a:avLst/>
          </a:prstGeom>
          <a:solidFill>
            <a:srgbClr val="70AD47">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kern="1200" dirty="0">
                <a:latin typeface="UTM Avo" panose="02040603050506020204" pitchFamily="18" charset="0"/>
                <a:ea typeface="+mn-ea"/>
                <a:cs typeface="Arial" pitchFamily="34" charset="0"/>
              </a:rPr>
              <a:t>Đọc thông tin và trả lời câu hỏi</a:t>
            </a:r>
            <a:endParaRPr lang="en-US" sz="2400" b="1" kern="1200" dirty="0">
              <a:latin typeface="UTM Avo" panose="02040603050506020204" pitchFamily="18" charset="0"/>
              <a:ea typeface="+mn-ea"/>
              <a:cs typeface="Arial" pitchFamily="34" charset="0"/>
            </a:endParaRPr>
          </a:p>
        </p:txBody>
      </p:sp>
    </p:spTree>
    <p:extLst>
      <p:ext uri="{BB962C8B-B14F-4D97-AF65-F5344CB8AC3E}">
        <p14:creationId xmlns:p14="http://schemas.microsoft.com/office/powerpoint/2010/main" val="3269024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B623808-B8AF-BA0A-F762-FEB031D3DBBB}"/>
              </a:ext>
            </a:extLst>
          </p:cNvPr>
          <p:cNvSpPr txBox="1"/>
          <p:nvPr/>
        </p:nvSpPr>
        <p:spPr>
          <a:xfrm>
            <a:off x="351145" y="1651117"/>
            <a:ext cx="11489708" cy="412805"/>
          </a:xfrm>
          <a:prstGeom prst="rect">
            <a:avLst/>
          </a:prstGeom>
        </p:spPr>
        <p:txBody>
          <a:bodyPr wrap="square" lIns="0" tIns="0" rIns="0" bIns="0" rtlCol="0" anchor="t">
            <a:spAutoFit/>
          </a:bodyPr>
          <a:lstStyle/>
          <a:p>
            <a:pPr algn="ctr">
              <a:lnSpc>
                <a:spcPct val="125000"/>
              </a:lnSpc>
              <a:spcBef>
                <a:spcPct val="0"/>
              </a:spcBef>
              <a:buClrTx/>
              <a:buFontTx/>
              <a:buNone/>
            </a:pPr>
            <a:r>
              <a:rPr lang="en-US" sz="2400" b="1" kern="1200" dirty="0">
                <a:latin typeface="UTM Avo" panose="02040603050506020204" pitchFamily="18" charset="0"/>
                <a:ea typeface="+mn-ea"/>
                <a:cs typeface="Arial" pitchFamily="34" charset="0"/>
              </a:rPr>
              <a:t>THÔNG TIN 2</a:t>
            </a:r>
          </a:p>
        </p:txBody>
      </p:sp>
      <p:sp>
        <p:nvSpPr>
          <p:cNvPr id="4" name="Rectangle 3">
            <a:extLst>
              <a:ext uri="{FF2B5EF4-FFF2-40B4-BE49-F238E27FC236}">
                <a16:creationId xmlns:a16="http://schemas.microsoft.com/office/drawing/2014/main" id="{A67B2FAB-A7AD-450E-DE9E-BC02FB8B3572}"/>
              </a:ext>
            </a:extLst>
          </p:cNvPr>
          <p:cNvSpPr/>
          <p:nvPr/>
        </p:nvSpPr>
        <p:spPr>
          <a:xfrm>
            <a:off x="351145" y="2764664"/>
            <a:ext cx="6564661" cy="2911631"/>
          </a:xfrm>
          <a:prstGeom prst="rect">
            <a:avLst/>
          </a:prstGeom>
        </p:spPr>
        <p:txBody>
          <a:bodyPr wrap="square" lIns="0" tIns="0" rIns="0" bIns="0" rtlCol="0" anchor="t">
            <a:spAutoFit/>
          </a:bodyPr>
          <a:lstStyle/>
          <a:p>
            <a:pPr algn="just">
              <a:lnSpc>
                <a:spcPct val="125000"/>
              </a:lnSpc>
              <a:spcBef>
                <a:spcPct val="0"/>
              </a:spcBef>
              <a:buClrTx/>
            </a:pPr>
            <a:r>
              <a:rPr lang="en-US" sz="2200" b="1" kern="1200" dirty="0" err="1">
                <a:latin typeface="UTM Avo" panose="02040603050506020204" pitchFamily="18" charset="0"/>
                <a:ea typeface="+mn-ea"/>
                <a:cs typeface="Arial" pitchFamily="34" charset="0"/>
              </a:rPr>
              <a:t>Trả</a:t>
            </a:r>
            <a:r>
              <a:rPr lang="en-US" sz="2200" b="1" kern="1200" dirty="0">
                <a:latin typeface="UTM Avo" panose="02040603050506020204" pitchFamily="18" charset="0"/>
                <a:ea typeface="+mn-ea"/>
                <a:cs typeface="Arial" pitchFamily="34" charset="0"/>
              </a:rPr>
              <a:t> </a:t>
            </a:r>
            <a:r>
              <a:rPr lang="en-US" sz="2200" b="1" kern="1200" dirty="0" err="1">
                <a:latin typeface="UTM Avo" panose="02040603050506020204" pitchFamily="18" charset="0"/>
                <a:ea typeface="+mn-ea"/>
                <a:cs typeface="Arial" pitchFamily="34" charset="0"/>
              </a:rPr>
              <a:t>lời</a:t>
            </a:r>
            <a:r>
              <a:rPr lang="en-US" sz="2200" b="1" kern="1200" dirty="0">
                <a:latin typeface="UTM Avo" panose="02040603050506020204" pitchFamily="18" charset="0"/>
                <a:ea typeface="+mn-ea"/>
                <a:cs typeface="Arial" pitchFamily="34" charset="0"/>
              </a:rPr>
              <a:t>:</a:t>
            </a:r>
          </a:p>
          <a:p>
            <a:pPr algn="just">
              <a:lnSpc>
                <a:spcPct val="125000"/>
              </a:lnSpc>
              <a:spcBef>
                <a:spcPct val="0"/>
              </a:spcBef>
              <a:buClrTx/>
            </a:pPr>
            <a:r>
              <a:rPr lang="vi-VN" sz="2200" kern="1200" dirty="0">
                <a:latin typeface="UTM Avo" panose="02040603050506020204" pitchFamily="18" charset="0"/>
                <a:ea typeface="+mn-ea"/>
                <a:cs typeface="Arial" pitchFamily="34" charset="0"/>
              </a:rPr>
              <a:t>a) Hoà đã thực hiện tốt quyền được học tập của trẻ em. </a:t>
            </a:r>
          </a:p>
          <a:p>
            <a:pPr algn="just">
              <a:lnSpc>
                <a:spcPct val="125000"/>
              </a:lnSpc>
              <a:spcBef>
                <a:spcPct val="0"/>
              </a:spcBef>
              <a:buClrTx/>
            </a:pPr>
            <a:r>
              <a:rPr lang="vi-VN" sz="2200" kern="1200" dirty="0">
                <a:latin typeface="UTM Avo" panose="02040603050506020204" pitchFamily="18" charset="0"/>
                <a:ea typeface="+mn-ea"/>
                <a:cs typeface="Arial" pitchFamily="34" charset="0"/>
              </a:rPr>
              <a:t>b) Em có thể học tập của bạn Hòa là luôn cố gắng học tập dù là ở bất kì hoàn cảnh nào. Mỗi chúng ta cần biết bảo vệ quyền của mình và thực hiện tốt quyền và bổn phận của mình.</a:t>
            </a:r>
          </a:p>
        </p:txBody>
      </p:sp>
      <p:sp>
        <p:nvSpPr>
          <p:cNvPr id="7" name="Rectangle: Rounded Corners 6">
            <a:extLst>
              <a:ext uri="{FF2B5EF4-FFF2-40B4-BE49-F238E27FC236}">
                <a16:creationId xmlns:a16="http://schemas.microsoft.com/office/drawing/2014/main" id="{2650DBB6-3221-2B68-F09A-D24160C29FA5}"/>
              </a:ext>
            </a:extLst>
          </p:cNvPr>
          <p:cNvSpPr/>
          <p:nvPr/>
        </p:nvSpPr>
        <p:spPr>
          <a:xfrm>
            <a:off x="3326523" y="946871"/>
            <a:ext cx="5538952" cy="508000"/>
          </a:xfrm>
          <a:prstGeom prst="roundRect">
            <a:avLst/>
          </a:prstGeom>
          <a:solidFill>
            <a:srgbClr val="70AD47">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kern="1200" dirty="0">
                <a:latin typeface="UTM Avo" panose="02040603050506020204" pitchFamily="18" charset="0"/>
                <a:ea typeface="+mn-ea"/>
                <a:cs typeface="Arial" pitchFamily="34" charset="0"/>
              </a:rPr>
              <a:t>Đọc thông tin và trả lời câu hỏi</a:t>
            </a:r>
            <a:endParaRPr lang="en-US" sz="2400" b="1" kern="1200" dirty="0">
              <a:latin typeface="UTM Avo" panose="02040603050506020204" pitchFamily="18" charset="0"/>
              <a:ea typeface="+mn-ea"/>
              <a:cs typeface="Arial" pitchFamily="34" charset="0"/>
            </a:endParaRPr>
          </a:p>
        </p:txBody>
      </p:sp>
      <p:pic>
        <p:nvPicPr>
          <p:cNvPr id="6" name="Picture 5">
            <a:extLst>
              <a:ext uri="{FF2B5EF4-FFF2-40B4-BE49-F238E27FC236}">
                <a16:creationId xmlns:a16="http://schemas.microsoft.com/office/drawing/2014/main" id="{BA0B2495-6364-151E-C9CC-733C2D2F6DBA}"/>
              </a:ext>
            </a:extLst>
          </p:cNvPr>
          <p:cNvPicPr>
            <a:picLocks noChangeAspect="1"/>
          </p:cNvPicPr>
          <p:nvPr/>
        </p:nvPicPr>
        <p:blipFill>
          <a:blip r:embed="rId3"/>
          <a:stretch>
            <a:fillRect/>
          </a:stretch>
        </p:blipFill>
        <p:spPr>
          <a:xfrm>
            <a:off x="7107585" y="2929079"/>
            <a:ext cx="4733268" cy="2400651"/>
          </a:xfrm>
          <a:prstGeom prst="rect">
            <a:avLst/>
          </a:prstGeom>
        </p:spPr>
      </p:pic>
    </p:spTree>
    <p:extLst>
      <p:ext uri="{BB962C8B-B14F-4D97-AF65-F5344CB8AC3E}">
        <p14:creationId xmlns:p14="http://schemas.microsoft.com/office/powerpoint/2010/main" val="1549116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B623808-B8AF-BA0A-F762-FEB031D3DBBB}"/>
              </a:ext>
            </a:extLst>
          </p:cNvPr>
          <p:cNvSpPr txBox="1"/>
          <p:nvPr/>
        </p:nvSpPr>
        <p:spPr>
          <a:xfrm>
            <a:off x="351145" y="1651117"/>
            <a:ext cx="11489708" cy="2950103"/>
          </a:xfrm>
          <a:prstGeom prst="rect">
            <a:avLst/>
          </a:prstGeom>
        </p:spPr>
        <p:txBody>
          <a:bodyPr wrap="square" lIns="0" tIns="0" rIns="0" bIns="0" rtlCol="0" anchor="t">
            <a:spAutoFit/>
          </a:bodyPr>
          <a:lstStyle/>
          <a:p>
            <a:pPr algn="ctr">
              <a:lnSpc>
                <a:spcPct val="125000"/>
              </a:lnSpc>
              <a:spcBef>
                <a:spcPct val="0"/>
              </a:spcBef>
              <a:buClrTx/>
              <a:buFontTx/>
              <a:buNone/>
            </a:pPr>
            <a:r>
              <a:rPr lang="en-US" sz="2400" b="1" kern="1200" dirty="0">
                <a:latin typeface="UTM Avo" panose="02040603050506020204" pitchFamily="18" charset="0"/>
                <a:ea typeface="+mn-ea"/>
                <a:cs typeface="Arial" pitchFamily="34" charset="0"/>
              </a:rPr>
              <a:t>THÔNG TIN 3</a:t>
            </a:r>
          </a:p>
          <a:p>
            <a:pPr algn="just">
              <a:lnSpc>
                <a:spcPct val="125000"/>
              </a:lnSpc>
              <a:spcBef>
                <a:spcPct val="0"/>
              </a:spcBef>
              <a:buClrTx/>
              <a:buFontTx/>
              <a:buNone/>
            </a:pPr>
            <a:r>
              <a:rPr lang="vi-VN" sz="2200" kern="1200" dirty="0">
                <a:latin typeface="UTM Avo" panose="02040603050506020204" pitchFamily="18" charset="0"/>
                <a:ea typeface="+mn-ea"/>
                <a:cs typeface="Arial" pitchFamily="34" charset="0"/>
              </a:rPr>
              <a:t>Gia đinh Minh có bố mẹ, Minh và em gái đang học lớp 4. Ở nông thôn, điều kiện kinh tế gia đình còn khó khăn, nhưng Minh luôn được sống trong tình thương yêu của bố mẹ. Bố mẹ Minh luôn chăm sóc, quan tâm đến học hành của bạn và em gái, dành thời gian cho các con học tập và vui chơi. Nghe lời bố mẹ, Minh và em gái luôn chăm chỉ học hành nên năm nào cũng là học sinh giỏi, được thầy cô và bạn bè yêu quý.</a:t>
            </a:r>
          </a:p>
        </p:txBody>
      </p:sp>
      <p:sp>
        <p:nvSpPr>
          <p:cNvPr id="4" name="Rectangle 3">
            <a:extLst>
              <a:ext uri="{FF2B5EF4-FFF2-40B4-BE49-F238E27FC236}">
                <a16:creationId xmlns:a16="http://schemas.microsoft.com/office/drawing/2014/main" id="{A67B2FAB-A7AD-450E-DE9E-BC02FB8B3572}"/>
              </a:ext>
            </a:extLst>
          </p:cNvPr>
          <p:cNvSpPr/>
          <p:nvPr/>
        </p:nvSpPr>
        <p:spPr>
          <a:xfrm>
            <a:off x="351145" y="4601220"/>
            <a:ext cx="11489708" cy="372474"/>
          </a:xfrm>
          <a:prstGeom prst="rect">
            <a:avLst/>
          </a:prstGeom>
        </p:spPr>
        <p:txBody>
          <a:bodyPr wrap="square" lIns="0" tIns="0" rIns="0" bIns="0" rtlCol="0" anchor="t">
            <a:spAutoFit/>
          </a:bodyPr>
          <a:lstStyle/>
          <a:p>
            <a:pPr algn="just">
              <a:lnSpc>
                <a:spcPct val="125000"/>
              </a:lnSpc>
              <a:spcBef>
                <a:spcPct val="0"/>
              </a:spcBef>
              <a:buClrTx/>
            </a:pPr>
            <a:r>
              <a:rPr lang="vi-VN" sz="2200" i="1" kern="1200">
                <a:latin typeface="UTM Avo" panose="02040603050506020204" pitchFamily="18" charset="0"/>
                <a:ea typeface="+mn-ea"/>
                <a:cs typeface="Arial" pitchFamily="34" charset="0"/>
              </a:rPr>
              <a:t>Vì sao Minh và em gái luôn chăm chỉ học hành, được thầy yêu, bạn mến?</a:t>
            </a:r>
            <a:endParaRPr lang="vi-VN" sz="2200" i="1" kern="1200" dirty="0">
              <a:latin typeface="UTM Avo" panose="02040603050506020204" pitchFamily="18" charset="0"/>
              <a:ea typeface="+mn-ea"/>
              <a:cs typeface="Arial" pitchFamily="34" charset="0"/>
            </a:endParaRPr>
          </a:p>
        </p:txBody>
      </p:sp>
      <p:sp>
        <p:nvSpPr>
          <p:cNvPr id="7" name="Rectangle: Rounded Corners 6">
            <a:extLst>
              <a:ext uri="{FF2B5EF4-FFF2-40B4-BE49-F238E27FC236}">
                <a16:creationId xmlns:a16="http://schemas.microsoft.com/office/drawing/2014/main" id="{2650DBB6-3221-2B68-F09A-D24160C29FA5}"/>
              </a:ext>
            </a:extLst>
          </p:cNvPr>
          <p:cNvSpPr/>
          <p:nvPr/>
        </p:nvSpPr>
        <p:spPr>
          <a:xfrm>
            <a:off x="3326523" y="946871"/>
            <a:ext cx="5538952" cy="508000"/>
          </a:xfrm>
          <a:prstGeom prst="roundRect">
            <a:avLst/>
          </a:prstGeom>
          <a:solidFill>
            <a:srgbClr val="70AD47">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kern="1200" dirty="0">
                <a:latin typeface="UTM Avo" panose="02040603050506020204" pitchFamily="18" charset="0"/>
                <a:ea typeface="+mn-ea"/>
                <a:cs typeface="Arial" pitchFamily="34" charset="0"/>
              </a:rPr>
              <a:t>Đọc thông tin và trả lời câu hỏi</a:t>
            </a:r>
            <a:endParaRPr lang="en-US" sz="2400" b="1" kern="1200" dirty="0">
              <a:latin typeface="UTM Avo" panose="02040603050506020204" pitchFamily="18" charset="0"/>
              <a:ea typeface="+mn-ea"/>
              <a:cs typeface="Arial" pitchFamily="34" charset="0"/>
            </a:endParaRPr>
          </a:p>
        </p:txBody>
      </p:sp>
    </p:spTree>
    <p:extLst>
      <p:ext uri="{BB962C8B-B14F-4D97-AF65-F5344CB8AC3E}">
        <p14:creationId xmlns:p14="http://schemas.microsoft.com/office/powerpoint/2010/main" val="22983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6B623808-B8AF-BA0A-F762-FEB031D3DBBB}"/>
              </a:ext>
            </a:extLst>
          </p:cNvPr>
          <p:cNvSpPr txBox="1"/>
          <p:nvPr/>
        </p:nvSpPr>
        <p:spPr>
          <a:xfrm>
            <a:off x="351145" y="1651117"/>
            <a:ext cx="11489708" cy="412805"/>
          </a:xfrm>
          <a:prstGeom prst="rect">
            <a:avLst/>
          </a:prstGeom>
        </p:spPr>
        <p:txBody>
          <a:bodyPr wrap="square" lIns="0" tIns="0" rIns="0" bIns="0" rtlCol="0" anchor="t">
            <a:spAutoFit/>
          </a:bodyPr>
          <a:lstStyle/>
          <a:p>
            <a:pPr algn="ctr">
              <a:lnSpc>
                <a:spcPct val="125000"/>
              </a:lnSpc>
              <a:spcBef>
                <a:spcPct val="0"/>
              </a:spcBef>
              <a:buClrTx/>
              <a:buFontTx/>
              <a:buNone/>
            </a:pPr>
            <a:r>
              <a:rPr lang="en-US" sz="2400" b="1" kern="1200" dirty="0">
                <a:latin typeface="UTM Avo" panose="02040603050506020204" pitchFamily="18" charset="0"/>
                <a:ea typeface="+mn-ea"/>
                <a:cs typeface="Arial" pitchFamily="34" charset="0"/>
              </a:rPr>
              <a:t>THÔNG TIN 3</a:t>
            </a:r>
          </a:p>
        </p:txBody>
      </p:sp>
      <p:sp>
        <p:nvSpPr>
          <p:cNvPr id="4" name="Rectangle 3">
            <a:extLst>
              <a:ext uri="{FF2B5EF4-FFF2-40B4-BE49-F238E27FC236}">
                <a16:creationId xmlns:a16="http://schemas.microsoft.com/office/drawing/2014/main" id="{A67B2FAB-A7AD-450E-DE9E-BC02FB8B3572}"/>
              </a:ext>
            </a:extLst>
          </p:cNvPr>
          <p:cNvSpPr/>
          <p:nvPr/>
        </p:nvSpPr>
        <p:spPr>
          <a:xfrm>
            <a:off x="351145" y="2764664"/>
            <a:ext cx="6585683" cy="2911631"/>
          </a:xfrm>
          <a:prstGeom prst="rect">
            <a:avLst/>
          </a:prstGeom>
        </p:spPr>
        <p:txBody>
          <a:bodyPr wrap="square" lIns="0" tIns="0" rIns="0" bIns="0" rtlCol="0" anchor="t">
            <a:spAutoFit/>
          </a:bodyPr>
          <a:lstStyle/>
          <a:p>
            <a:pPr algn="just">
              <a:lnSpc>
                <a:spcPct val="125000"/>
              </a:lnSpc>
              <a:spcBef>
                <a:spcPct val="0"/>
              </a:spcBef>
              <a:buClrTx/>
            </a:pPr>
            <a:r>
              <a:rPr lang="en-US" sz="2200" b="1" kern="1200" dirty="0" err="1">
                <a:latin typeface="UTM Avo" panose="02040603050506020204" pitchFamily="18" charset="0"/>
                <a:ea typeface="+mn-ea"/>
                <a:cs typeface="Arial" pitchFamily="34" charset="0"/>
              </a:rPr>
              <a:t>Trả</a:t>
            </a:r>
            <a:r>
              <a:rPr lang="en-US" sz="2200" b="1" kern="1200" dirty="0">
                <a:latin typeface="UTM Avo" panose="02040603050506020204" pitchFamily="18" charset="0"/>
                <a:ea typeface="+mn-ea"/>
                <a:cs typeface="Arial" pitchFamily="34" charset="0"/>
              </a:rPr>
              <a:t> </a:t>
            </a:r>
            <a:r>
              <a:rPr lang="en-US" sz="2200" b="1" kern="1200" dirty="0" err="1">
                <a:latin typeface="UTM Avo" panose="02040603050506020204" pitchFamily="18" charset="0"/>
                <a:ea typeface="+mn-ea"/>
                <a:cs typeface="Arial" pitchFamily="34" charset="0"/>
              </a:rPr>
              <a:t>lời</a:t>
            </a:r>
            <a:r>
              <a:rPr lang="en-US" sz="2200" b="1" kern="1200" dirty="0">
                <a:latin typeface="UTM Avo" panose="02040603050506020204" pitchFamily="18" charset="0"/>
                <a:ea typeface="+mn-ea"/>
                <a:cs typeface="Arial" pitchFamily="34" charset="0"/>
              </a:rPr>
              <a:t>:</a:t>
            </a:r>
          </a:p>
          <a:p>
            <a:pPr algn="just">
              <a:lnSpc>
                <a:spcPct val="125000"/>
              </a:lnSpc>
              <a:spcBef>
                <a:spcPct val="0"/>
              </a:spcBef>
              <a:buClrTx/>
            </a:pPr>
            <a:r>
              <a:rPr lang="vi-VN" sz="2200" kern="1200" dirty="0">
                <a:latin typeface="UTM Avo" panose="02040603050506020204" pitchFamily="18" charset="0"/>
                <a:ea typeface="+mn-ea"/>
                <a:cs typeface="Arial" pitchFamily="34" charset="0"/>
              </a:rPr>
              <a:t>Vì anh em Minh luôn được bố mẹ quan tâm, chăm sóc, dành nhiều thời gian cho 2 anh em học tập, vui chơi.</a:t>
            </a:r>
          </a:p>
          <a:p>
            <a:pPr algn="just">
              <a:lnSpc>
                <a:spcPct val="125000"/>
              </a:lnSpc>
              <a:spcBef>
                <a:spcPct val="0"/>
              </a:spcBef>
              <a:buClrTx/>
            </a:pPr>
            <a:r>
              <a:rPr lang="vi-VN" sz="2200" kern="1200" dirty="0">
                <a:latin typeface="UTM Avo" panose="02040603050506020204" pitchFamily="18" charset="0"/>
                <a:ea typeface="+mn-ea"/>
                <a:cs typeface="Arial" pitchFamily="34" charset="0"/>
              </a:rPr>
              <a:t>Anh em Minh đã thực hiện tốt bổn phận  của con cái là ngoan ngoan, nghe lời, chăm ngoan, học giỏi</a:t>
            </a:r>
            <a:r>
              <a:rPr lang="en-US" sz="2200" kern="1200" dirty="0">
                <a:latin typeface="UTM Avo" panose="02040603050506020204" pitchFamily="18" charset="0"/>
                <a:ea typeface="+mn-ea"/>
                <a:cs typeface="Arial" pitchFamily="34" charset="0"/>
              </a:rPr>
              <a:t>.</a:t>
            </a:r>
            <a:endParaRPr lang="vi-VN" sz="2200" kern="1200" dirty="0">
              <a:latin typeface="UTM Avo" panose="02040603050506020204" pitchFamily="18" charset="0"/>
              <a:ea typeface="+mn-ea"/>
              <a:cs typeface="Arial" pitchFamily="34" charset="0"/>
            </a:endParaRPr>
          </a:p>
        </p:txBody>
      </p:sp>
      <p:sp>
        <p:nvSpPr>
          <p:cNvPr id="7" name="Rectangle: Rounded Corners 6">
            <a:extLst>
              <a:ext uri="{FF2B5EF4-FFF2-40B4-BE49-F238E27FC236}">
                <a16:creationId xmlns:a16="http://schemas.microsoft.com/office/drawing/2014/main" id="{2650DBB6-3221-2B68-F09A-D24160C29FA5}"/>
              </a:ext>
            </a:extLst>
          </p:cNvPr>
          <p:cNvSpPr/>
          <p:nvPr/>
        </p:nvSpPr>
        <p:spPr>
          <a:xfrm>
            <a:off x="3326523" y="946871"/>
            <a:ext cx="5538952" cy="508000"/>
          </a:xfrm>
          <a:prstGeom prst="roundRect">
            <a:avLst/>
          </a:prstGeom>
          <a:solidFill>
            <a:srgbClr val="70AD47">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kern="1200" dirty="0">
                <a:latin typeface="UTM Avo" panose="02040603050506020204" pitchFamily="18" charset="0"/>
                <a:ea typeface="+mn-ea"/>
                <a:cs typeface="Arial" pitchFamily="34" charset="0"/>
              </a:rPr>
              <a:t>Đọc thông tin và trả lời câu hỏi</a:t>
            </a:r>
            <a:endParaRPr lang="en-US" sz="2400" b="1" kern="1200" dirty="0">
              <a:latin typeface="UTM Avo" panose="02040603050506020204" pitchFamily="18" charset="0"/>
              <a:ea typeface="+mn-ea"/>
              <a:cs typeface="Arial" pitchFamily="34" charset="0"/>
            </a:endParaRPr>
          </a:p>
        </p:txBody>
      </p:sp>
      <p:pic>
        <p:nvPicPr>
          <p:cNvPr id="6" name="Picture 5">
            <a:extLst>
              <a:ext uri="{FF2B5EF4-FFF2-40B4-BE49-F238E27FC236}">
                <a16:creationId xmlns:a16="http://schemas.microsoft.com/office/drawing/2014/main" id="{B47D88BD-9AB4-FEAA-E061-FED6BAAAE818}"/>
              </a:ext>
            </a:extLst>
          </p:cNvPr>
          <p:cNvPicPr>
            <a:picLocks noChangeAspect="1"/>
          </p:cNvPicPr>
          <p:nvPr/>
        </p:nvPicPr>
        <p:blipFill>
          <a:blip r:embed="rId3"/>
          <a:stretch>
            <a:fillRect/>
          </a:stretch>
        </p:blipFill>
        <p:spPr>
          <a:xfrm>
            <a:off x="7119726" y="2564524"/>
            <a:ext cx="4631537" cy="3810000"/>
          </a:xfrm>
          <a:prstGeom prst="rect">
            <a:avLst/>
          </a:prstGeom>
        </p:spPr>
      </p:pic>
    </p:spTree>
    <p:extLst>
      <p:ext uri="{BB962C8B-B14F-4D97-AF65-F5344CB8AC3E}">
        <p14:creationId xmlns:p14="http://schemas.microsoft.com/office/powerpoint/2010/main" val="619662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538D22E-0112-C088-8D70-0ED105011F4E}"/>
              </a:ext>
            </a:extLst>
          </p:cNvPr>
          <p:cNvGraphicFramePr>
            <a:graphicFrameLocks noGrp="1"/>
          </p:cNvGraphicFramePr>
          <p:nvPr>
            <p:extLst>
              <p:ext uri="{D42A27DB-BD31-4B8C-83A1-F6EECF244321}">
                <p14:modId xmlns:p14="http://schemas.microsoft.com/office/powerpoint/2010/main" val="3327805379"/>
              </p:ext>
            </p:extLst>
          </p:nvPr>
        </p:nvGraphicFramePr>
        <p:xfrm>
          <a:off x="507124" y="1044903"/>
          <a:ext cx="11177752" cy="5625804"/>
        </p:xfrm>
        <a:graphic>
          <a:graphicData uri="http://schemas.openxmlformats.org/drawingml/2006/table">
            <a:tbl>
              <a:tblPr firstRow="1" firstCol="1" bandRow="1"/>
              <a:tblGrid>
                <a:gridCol w="5075612">
                  <a:extLst>
                    <a:ext uri="{9D8B030D-6E8A-4147-A177-3AD203B41FA5}">
                      <a16:colId xmlns:a16="http://schemas.microsoft.com/office/drawing/2014/main" val="20000"/>
                    </a:ext>
                  </a:extLst>
                </a:gridCol>
                <a:gridCol w="6102140">
                  <a:extLst>
                    <a:ext uri="{9D8B030D-6E8A-4147-A177-3AD203B41FA5}">
                      <a16:colId xmlns:a16="http://schemas.microsoft.com/office/drawing/2014/main" val="20001"/>
                    </a:ext>
                  </a:extLst>
                </a:gridCol>
              </a:tblGrid>
              <a:tr h="2632160">
                <a:tc gridSpan="2">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lnSpc>
                          <a:spcPct val="150000"/>
                        </a:lnSpc>
                        <a:spcAft>
                          <a:spcPts val="1000"/>
                        </a:spcAft>
                      </a:pPr>
                      <a:r>
                        <a:rPr lang="en-US" sz="2400" dirty="0">
                          <a:solidFill>
                            <a:schemeClr val="tx1"/>
                          </a:solidFill>
                          <a:effectLst/>
                          <a:latin typeface="UTM Avo" panose="02040603050506020204" pitchFamily="18" charset="0"/>
                          <a:cs typeface="Arial" pitchFamily="34" charset="0"/>
                        </a:rPr>
                        <a:t>PHIẾU HỌC TẬP 1</a:t>
                      </a:r>
                      <a:endParaRPr lang="vi-VN" sz="2400" dirty="0">
                        <a:solidFill>
                          <a:schemeClr val="tx1"/>
                        </a:solidFill>
                        <a:effectLst/>
                        <a:latin typeface="Arial" pitchFamily="34" charset="0"/>
                        <a:cs typeface="Arial" pitchFamily="34" charset="0"/>
                      </a:endParaRPr>
                    </a:p>
                    <a:p>
                      <a:pPr>
                        <a:lnSpc>
                          <a:spcPct val="150000"/>
                        </a:lnSpc>
                        <a:spcAft>
                          <a:spcPts val="1000"/>
                        </a:spcAft>
                      </a:pPr>
                      <a:r>
                        <a:rPr lang="en-US" sz="2400" dirty="0" err="1">
                          <a:solidFill>
                            <a:schemeClr val="tx1"/>
                          </a:solidFill>
                          <a:effectLst/>
                          <a:latin typeface="UTM Avo" panose="02040603050506020204" pitchFamily="18" charset="0"/>
                          <a:cs typeface="Arial" pitchFamily="34" charset="0"/>
                        </a:rPr>
                        <a:t>Họ</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và</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tên</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Lớp</a:t>
                      </a:r>
                      <a:r>
                        <a:rPr lang="en-US" sz="2400" dirty="0">
                          <a:solidFill>
                            <a:schemeClr val="tx1"/>
                          </a:solidFill>
                          <a:effectLst/>
                          <a:latin typeface="UTM Avo" panose="02040603050506020204" pitchFamily="18" charset="0"/>
                          <a:cs typeface="Arial" pitchFamily="34" charset="0"/>
                        </a:rPr>
                        <a:t>:……….</a:t>
                      </a:r>
                      <a:endParaRPr lang="vi-VN" sz="2400" dirty="0">
                        <a:solidFill>
                          <a:schemeClr val="tx1"/>
                        </a:solidFill>
                        <a:effectLst/>
                        <a:latin typeface="Arial" pitchFamily="34" charset="0"/>
                        <a:cs typeface="Arial" pitchFamily="34" charset="0"/>
                      </a:endParaRPr>
                    </a:p>
                    <a:p>
                      <a:pPr>
                        <a:lnSpc>
                          <a:spcPct val="150000"/>
                        </a:lnSpc>
                        <a:spcAft>
                          <a:spcPts val="1000"/>
                        </a:spcAft>
                      </a:pPr>
                      <a:r>
                        <a:rPr lang="en-US" sz="2400" i="1" dirty="0">
                          <a:solidFill>
                            <a:schemeClr val="tx1"/>
                          </a:solidFill>
                          <a:effectLst/>
                          <a:latin typeface="UTM Avo" panose="02040603050506020204" pitchFamily="18" charset="0"/>
                          <a:cs typeface="Arial" pitchFamily="34" charset="0"/>
                        </a:rPr>
                        <a:t>Em </a:t>
                      </a:r>
                      <a:r>
                        <a:rPr lang="en-US" sz="2400" i="1" dirty="0" err="1">
                          <a:solidFill>
                            <a:schemeClr val="tx1"/>
                          </a:solidFill>
                          <a:effectLst/>
                          <a:latin typeface="UTM Avo" panose="02040603050506020204" pitchFamily="18" charset="0"/>
                          <a:cs typeface="Arial" pitchFamily="34" charset="0"/>
                        </a:rPr>
                        <a:t>hãy</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ghi</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việc</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làm</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của</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các</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đối</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tượng</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có</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trách</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nhiệm</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bảo</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vệ</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chăm</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sóc</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giáo</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dục</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trẻ</a:t>
                      </a:r>
                      <a:r>
                        <a:rPr lang="en-US" sz="2400" i="1" dirty="0">
                          <a:solidFill>
                            <a:schemeClr val="tx1"/>
                          </a:solidFill>
                          <a:effectLst/>
                          <a:latin typeface="UTM Avo" panose="02040603050506020204" pitchFamily="18" charset="0"/>
                          <a:cs typeface="Arial" pitchFamily="34" charset="0"/>
                        </a:rPr>
                        <a:t> </a:t>
                      </a:r>
                      <a:r>
                        <a:rPr lang="en-US" sz="2400" i="1" dirty="0" err="1">
                          <a:solidFill>
                            <a:schemeClr val="tx1"/>
                          </a:solidFill>
                          <a:effectLst/>
                          <a:latin typeface="UTM Avo" panose="02040603050506020204" pitchFamily="18" charset="0"/>
                          <a:cs typeface="Arial" pitchFamily="34" charset="0"/>
                        </a:rPr>
                        <a:t>em</a:t>
                      </a:r>
                      <a:endParaRPr lang="en-US" sz="2400" i="1" dirty="0">
                        <a:solidFill>
                          <a:schemeClr val="tx1"/>
                        </a:solidFill>
                        <a:effectLst/>
                        <a:latin typeface="UTM Avo" panose="02040603050506020204" pitchFamily="18" charset="0"/>
                        <a:cs typeface="Arial" pitchFamily="34" charset="0"/>
                      </a:endParaRPr>
                    </a:p>
                  </a:txBody>
                  <a:tcPr marL="45720" marR="4572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vi-VN"/>
                    </a:p>
                  </a:txBody>
                  <a:tcPr/>
                </a:tc>
                <a:extLst>
                  <a:ext uri="{0D108BD9-81ED-4DB2-BD59-A6C34878D82A}">
                    <a16:rowId xmlns:a16="http://schemas.microsoft.com/office/drawing/2014/main" val="10000"/>
                  </a:ext>
                </a:extLst>
              </a:tr>
              <a:tr h="508000">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lnSpc>
                          <a:spcPct val="150000"/>
                        </a:lnSpc>
                        <a:spcAft>
                          <a:spcPts val="1000"/>
                        </a:spcAft>
                      </a:pPr>
                      <a:r>
                        <a:rPr lang="en-US" sz="2400" b="1" dirty="0" err="1">
                          <a:solidFill>
                            <a:schemeClr val="tx1"/>
                          </a:solidFill>
                          <a:effectLst/>
                          <a:latin typeface="UTM Avo" panose="02040603050506020204" pitchFamily="18" charset="0"/>
                          <a:cs typeface="Arial" pitchFamily="34" charset="0"/>
                        </a:rPr>
                        <a:t>Cơ</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quan</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tổ</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chức</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cá</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nhân</a:t>
                      </a:r>
                      <a:endParaRPr lang="vi-VN" sz="2400" b="1"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150000"/>
                        </a:lnSpc>
                        <a:spcAft>
                          <a:spcPts val="1000"/>
                        </a:spcAft>
                      </a:pPr>
                      <a:r>
                        <a:rPr lang="en-US" sz="2400" b="1" dirty="0" err="1">
                          <a:solidFill>
                            <a:schemeClr val="tx1"/>
                          </a:solidFill>
                          <a:effectLst/>
                          <a:latin typeface="UTM Avo" panose="02040603050506020204" pitchFamily="18" charset="0"/>
                          <a:cs typeface="Arial" pitchFamily="34" charset="0"/>
                        </a:rPr>
                        <a:t>Việc</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làm</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thể</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hiện</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trách</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nhiệm</a:t>
                      </a:r>
                      <a:endParaRPr lang="vi-VN" sz="2400" b="1"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08000">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nSpc>
                          <a:spcPct val="150000"/>
                        </a:lnSpc>
                        <a:spcAft>
                          <a:spcPts val="1000"/>
                        </a:spcAft>
                      </a:pPr>
                      <a:r>
                        <a:rPr lang="en-US" sz="2400" b="0" dirty="0">
                          <a:solidFill>
                            <a:schemeClr val="tx1"/>
                          </a:solidFill>
                          <a:effectLst/>
                          <a:latin typeface="UTM Avo" panose="02040603050506020204" pitchFamily="18" charset="0"/>
                          <a:cs typeface="Arial" pitchFamily="34" charset="0"/>
                        </a:rPr>
                        <a:t>Gia </a:t>
                      </a:r>
                      <a:r>
                        <a:rPr lang="en-US" sz="2400" b="0" dirty="0" err="1">
                          <a:solidFill>
                            <a:schemeClr val="tx1"/>
                          </a:solidFill>
                          <a:effectLst/>
                          <a:latin typeface="UTM Avo" panose="02040603050506020204" pitchFamily="18" charset="0"/>
                          <a:cs typeface="Arial" pitchFamily="34" charset="0"/>
                        </a:rPr>
                        <a:t>đình</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nSpc>
                          <a:spcPct val="150000"/>
                        </a:lnSpc>
                        <a:spcAft>
                          <a:spcPts val="1000"/>
                        </a:spcAft>
                      </a:pP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08000">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Nhà</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trường</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nSpc>
                          <a:spcPct val="150000"/>
                        </a:lnSpc>
                        <a:spcAft>
                          <a:spcPts val="1000"/>
                        </a:spcAft>
                      </a:pP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57200">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Nhà</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nước</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nSpc>
                          <a:spcPct val="150000"/>
                        </a:lnSpc>
                        <a:spcAft>
                          <a:spcPts val="1000"/>
                        </a:spcAft>
                      </a:pP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57200">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Xã</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hội</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nSpc>
                          <a:spcPct val="150000"/>
                        </a:lnSpc>
                        <a:spcAft>
                          <a:spcPts val="1000"/>
                        </a:spcAft>
                      </a:pP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508000">
                <a:tc>
                  <a:txBody>
                    <a:bodyPr/>
                    <a:lstStyle>
                      <a:lvl1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Công</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dân</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nSpc>
                          <a:spcPct val="150000"/>
                        </a:lnSpc>
                        <a:spcAft>
                          <a:spcPts val="1000"/>
                        </a:spcAft>
                      </a:pP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74098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AB80CAC-BB5A-B265-D508-5875549B68BF}"/>
              </a:ext>
            </a:extLst>
          </p:cNvPr>
          <p:cNvGraphicFramePr>
            <a:graphicFrameLocks noGrp="1"/>
          </p:cNvGraphicFramePr>
          <p:nvPr>
            <p:extLst>
              <p:ext uri="{D42A27DB-BD31-4B8C-83A1-F6EECF244321}">
                <p14:modId xmlns:p14="http://schemas.microsoft.com/office/powerpoint/2010/main" val="3311903296"/>
              </p:ext>
            </p:extLst>
          </p:nvPr>
        </p:nvGraphicFramePr>
        <p:xfrm>
          <a:off x="507124" y="964325"/>
          <a:ext cx="11177751" cy="5718175"/>
        </p:xfrm>
        <a:graphic>
          <a:graphicData uri="http://schemas.openxmlformats.org/drawingml/2006/table">
            <a:tbl>
              <a:tblPr firstRow="1" firstCol="1" bandRow="1">
                <a:tableStyleId>{5C22544A-7EE6-4342-B048-85BDC9FD1C3A}</a:tableStyleId>
              </a:tblPr>
              <a:tblGrid>
                <a:gridCol w="4392193">
                  <a:extLst>
                    <a:ext uri="{9D8B030D-6E8A-4147-A177-3AD203B41FA5}">
                      <a16:colId xmlns:a16="http://schemas.microsoft.com/office/drawing/2014/main" val="20000"/>
                    </a:ext>
                  </a:extLst>
                </a:gridCol>
                <a:gridCol w="6785558">
                  <a:extLst>
                    <a:ext uri="{9D8B030D-6E8A-4147-A177-3AD203B41FA5}">
                      <a16:colId xmlns:a16="http://schemas.microsoft.com/office/drawing/2014/main" val="20001"/>
                    </a:ext>
                  </a:extLst>
                </a:gridCol>
              </a:tblGrid>
              <a:tr h="1908175">
                <a:tc gridSpan="2">
                  <a:txBody>
                    <a:bodyPr/>
                    <a:lstStyle/>
                    <a:p>
                      <a:pPr algn="ctr">
                        <a:lnSpc>
                          <a:spcPct val="150000"/>
                        </a:lnSpc>
                        <a:spcAft>
                          <a:spcPts val="1000"/>
                        </a:spcAft>
                      </a:pPr>
                      <a:r>
                        <a:rPr lang="en-US" sz="2400" dirty="0">
                          <a:solidFill>
                            <a:schemeClr val="tx1"/>
                          </a:solidFill>
                          <a:effectLst/>
                          <a:latin typeface="UTM Avo" panose="02040603050506020204" pitchFamily="18" charset="0"/>
                          <a:cs typeface="Arial" pitchFamily="34" charset="0"/>
                        </a:rPr>
                        <a:t>PHIẾU HỌC TẬP 2</a:t>
                      </a:r>
                      <a:endParaRPr lang="vi-VN" sz="2400" dirty="0">
                        <a:solidFill>
                          <a:schemeClr val="tx1"/>
                        </a:solidFill>
                        <a:effectLst/>
                        <a:latin typeface="Arial" pitchFamily="34" charset="0"/>
                        <a:cs typeface="Arial" pitchFamily="34" charset="0"/>
                      </a:endParaRPr>
                    </a:p>
                    <a:p>
                      <a:pPr algn="ctr">
                        <a:lnSpc>
                          <a:spcPct val="150000"/>
                        </a:lnSpc>
                        <a:spcAft>
                          <a:spcPts val="1000"/>
                        </a:spcAft>
                      </a:pPr>
                      <a:r>
                        <a:rPr lang="en-US" sz="2400" dirty="0" err="1">
                          <a:solidFill>
                            <a:schemeClr val="tx1"/>
                          </a:solidFill>
                          <a:effectLst/>
                          <a:latin typeface="UTM Avo" panose="02040603050506020204" pitchFamily="18" charset="0"/>
                          <a:cs typeface="Arial" pitchFamily="34" charset="0"/>
                        </a:rPr>
                        <a:t>Họ</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và</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tên</a:t>
                      </a:r>
                      <a:r>
                        <a:rPr lang="en-US" sz="2400" dirty="0">
                          <a:solidFill>
                            <a:schemeClr val="tx1"/>
                          </a:solidFill>
                          <a:effectLst/>
                          <a:latin typeface="UTM Avo" panose="02040603050506020204" pitchFamily="18" charset="0"/>
                          <a:cs typeface="Arial" pitchFamily="34" charset="0"/>
                        </a:rPr>
                        <a:t>:…………………………….</a:t>
                      </a:r>
                      <a:r>
                        <a:rPr lang="en-US" sz="2400" dirty="0" err="1">
                          <a:solidFill>
                            <a:schemeClr val="tx1"/>
                          </a:solidFill>
                          <a:effectLst/>
                          <a:latin typeface="UTM Avo" panose="02040603050506020204" pitchFamily="18" charset="0"/>
                          <a:cs typeface="Arial" pitchFamily="34" charset="0"/>
                        </a:rPr>
                        <a:t>Lớp</a:t>
                      </a:r>
                      <a:r>
                        <a:rPr lang="en-US" sz="2400" dirty="0">
                          <a:solidFill>
                            <a:schemeClr val="tx1"/>
                          </a:solidFill>
                          <a:effectLst/>
                          <a:latin typeface="UTM Avo" panose="02040603050506020204" pitchFamily="18" charset="0"/>
                          <a:cs typeface="Arial" pitchFamily="34" charset="0"/>
                        </a:rPr>
                        <a:t>:…………….</a:t>
                      </a:r>
                      <a:endParaRPr lang="vi-VN" sz="2400" dirty="0">
                        <a:solidFill>
                          <a:schemeClr val="tx1"/>
                        </a:solidFill>
                        <a:effectLst/>
                        <a:latin typeface="Arial" pitchFamily="34" charset="0"/>
                        <a:cs typeface="Arial" pitchFamily="34" charset="0"/>
                      </a:endParaRPr>
                    </a:p>
                    <a:p>
                      <a:pPr algn="ctr">
                        <a:lnSpc>
                          <a:spcPct val="150000"/>
                        </a:lnSpc>
                        <a:spcAft>
                          <a:spcPts val="1000"/>
                        </a:spcAft>
                      </a:pPr>
                      <a:r>
                        <a:rPr lang="en-US" sz="2400" dirty="0">
                          <a:solidFill>
                            <a:schemeClr val="tx1"/>
                          </a:solidFill>
                          <a:effectLst/>
                          <a:latin typeface="UTM Avo" panose="02040603050506020204" pitchFamily="18" charset="0"/>
                          <a:cs typeface="Arial" pitchFamily="34" charset="0"/>
                        </a:rPr>
                        <a:t>Em </a:t>
                      </a:r>
                      <a:r>
                        <a:rPr lang="en-US" sz="2400" dirty="0" err="1">
                          <a:solidFill>
                            <a:schemeClr val="tx1"/>
                          </a:solidFill>
                          <a:effectLst/>
                          <a:latin typeface="UTM Avo" panose="02040603050506020204" pitchFamily="18" charset="0"/>
                          <a:cs typeface="Arial" pitchFamily="34" charset="0"/>
                        </a:rPr>
                        <a:t>hãy</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thống</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nhất</a:t>
                      </a:r>
                      <a:r>
                        <a:rPr lang="en-US" sz="2400" dirty="0">
                          <a:solidFill>
                            <a:schemeClr val="tx1"/>
                          </a:solidFill>
                          <a:effectLst/>
                          <a:latin typeface="UTM Avo" panose="02040603050506020204" pitchFamily="18" charset="0"/>
                          <a:cs typeface="Arial" pitchFamily="34" charset="0"/>
                        </a:rPr>
                        <a:t> ý </a:t>
                      </a:r>
                      <a:r>
                        <a:rPr lang="en-US" sz="2400" dirty="0" err="1">
                          <a:solidFill>
                            <a:schemeClr val="tx1"/>
                          </a:solidFill>
                          <a:effectLst/>
                          <a:latin typeface="UTM Avo" panose="02040603050506020204" pitchFamily="18" charset="0"/>
                          <a:cs typeface="Arial" pitchFamily="34" charset="0"/>
                        </a:rPr>
                        <a:t>kiến</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với</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bạn</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và</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ghi</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các</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bổn</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phận</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của</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trẻ</a:t>
                      </a:r>
                      <a:r>
                        <a:rPr lang="en-US" sz="2400" dirty="0">
                          <a:solidFill>
                            <a:schemeClr val="tx1"/>
                          </a:solidFill>
                          <a:effectLst/>
                          <a:latin typeface="UTM Avo" panose="02040603050506020204" pitchFamily="18" charset="0"/>
                          <a:cs typeface="Arial" pitchFamily="34" charset="0"/>
                        </a:rPr>
                        <a:t> </a:t>
                      </a:r>
                      <a:r>
                        <a:rPr lang="en-US" sz="2400" dirty="0" err="1">
                          <a:solidFill>
                            <a:schemeClr val="tx1"/>
                          </a:solidFill>
                          <a:effectLst/>
                          <a:latin typeface="UTM Avo" panose="02040603050506020204" pitchFamily="18" charset="0"/>
                          <a:cs typeface="Arial" pitchFamily="34" charset="0"/>
                        </a:rPr>
                        <a:t>em</a:t>
                      </a:r>
                      <a:endParaRPr lang="en-US" sz="2400" dirty="0">
                        <a:solidFill>
                          <a:schemeClr val="tx1"/>
                        </a:solidFill>
                        <a:effectLst/>
                        <a:latin typeface="UTM Avo" panose="02040603050506020204" pitchFamily="18" charset="0"/>
                        <a:cs typeface="Arial" pitchFamily="34" charset="0"/>
                      </a:endParaRPr>
                    </a:p>
                  </a:txBody>
                  <a:tcPr marL="45720" marR="457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vi-VN" sz="360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508000">
                <a:tc>
                  <a:txBody>
                    <a:bodyPr/>
                    <a:lstStyle/>
                    <a:p>
                      <a:pPr algn="ctr">
                        <a:lnSpc>
                          <a:spcPct val="150000"/>
                        </a:lnSpc>
                        <a:spcAft>
                          <a:spcPts val="1000"/>
                        </a:spcAft>
                      </a:pPr>
                      <a:r>
                        <a:rPr lang="en-US" sz="2400" b="1" dirty="0" err="1">
                          <a:solidFill>
                            <a:schemeClr val="tx1"/>
                          </a:solidFill>
                          <a:effectLst/>
                          <a:latin typeface="UTM Avo" panose="02040603050506020204" pitchFamily="18" charset="0"/>
                          <a:cs typeface="Arial" pitchFamily="34" charset="0"/>
                        </a:rPr>
                        <a:t>Đối</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tượng</a:t>
                      </a:r>
                      <a:endParaRPr lang="vi-VN" sz="2400" b="1"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spcAft>
                          <a:spcPts val="1000"/>
                        </a:spcAft>
                      </a:pPr>
                      <a:r>
                        <a:rPr lang="en-US" sz="2400" b="1" dirty="0" err="1">
                          <a:solidFill>
                            <a:schemeClr val="tx1"/>
                          </a:solidFill>
                          <a:effectLst/>
                          <a:latin typeface="UTM Avo" panose="02040603050506020204" pitchFamily="18" charset="0"/>
                          <a:cs typeface="Arial" pitchFamily="34" charset="0"/>
                        </a:rPr>
                        <a:t>Bổn</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phận</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của</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trẻ</a:t>
                      </a:r>
                      <a:r>
                        <a:rPr lang="en-US" sz="2400" b="1" dirty="0">
                          <a:solidFill>
                            <a:schemeClr val="tx1"/>
                          </a:solidFill>
                          <a:effectLst/>
                          <a:latin typeface="UTM Avo" panose="02040603050506020204" pitchFamily="18" charset="0"/>
                          <a:cs typeface="Arial" pitchFamily="34" charset="0"/>
                        </a:rPr>
                        <a:t> </a:t>
                      </a:r>
                      <a:r>
                        <a:rPr lang="en-US" sz="2400" b="1" dirty="0" err="1">
                          <a:solidFill>
                            <a:schemeClr val="tx1"/>
                          </a:solidFill>
                          <a:effectLst/>
                          <a:latin typeface="UTM Avo" panose="02040603050506020204" pitchFamily="18" charset="0"/>
                          <a:cs typeface="Arial" pitchFamily="34" charset="0"/>
                        </a:rPr>
                        <a:t>em</a:t>
                      </a:r>
                      <a:endParaRPr lang="vi-VN" sz="2400" b="1"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558800">
                <a:tc>
                  <a:txBody>
                    <a:body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Ông</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bà</a:t>
                      </a:r>
                      <a:r>
                        <a:rPr lang="en-US" sz="2400" b="0" dirty="0">
                          <a:solidFill>
                            <a:schemeClr val="tx1"/>
                          </a:solidFill>
                          <a:effectLst/>
                          <a:latin typeface="UTM Avo" panose="02040603050506020204" pitchFamily="18" charset="0"/>
                          <a:cs typeface="Arial" pitchFamily="34" charset="0"/>
                        </a:rPr>
                        <a:t>, cha, </a:t>
                      </a:r>
                      <a:r>
                        <a:rPr lang="en-US" sz="2400" b="0" dirty="0" err="1">
                          <a:solidFill>
                            <a:schemeClr val="tx1"/>
                          </a:solidFill>
                          <a:effectLst/>
                          <a:latin typeface="UTM Avo" panose="02040603050506020204" pitchFamily="18" charset="0"/>
                          <a:cs typeface="Arial" pitchFamily="34" charset="0"/>
                        </a:rPr>
                        <a:t>mẹ</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Aft>
                          <a:spcPts val="1000"/>
                        </a:spcAft>
                      </a:pPr>
                      <a:r>
                        <a:rPr lang="en-US" sz="2400" dirty="0">
                          <a:solidFill>
                            <a:schemeClr val="tx1"/>
                          </a:solidFill>
                          <a:effectLst/>
                          <a:latin typeface="UTM Avo" panose="02040603050506020204" pitchFamily="18" charset="0"/>
                          <a:cs typeface="Arial" pitchFamily="34" charset="0"/>
                        </a:rPr>
                        <a:t> </a:t>
                      </a: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558800">
                <a:tc>
                  <a:txBody>
                    <a:body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Thầy</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giáo</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cô</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giáo</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Aft>
                          <a:spcPts val="1000"/>
                        </a:spcAft>
                      </a:pPr>
                      <a:r>
                        <a:rPr lang="en-US" sz="2400" dirty="0">
                          <a:solidFill>
                            <a:schemeClr val="tx1"/>
                          </a:solidFill>
                          <a:effectLst/>
                          <a:latin typeface="UTM Avo" panose="02040603050506020204" pitchFamily="18" charset="0"/>
                          <a:cs typeface="Arial" pitchFamily="34" charset="0"/>
                        </a:rPr>
                        <a:t> </a:t>
                      </a: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558800">
                <a:tc>
                  <a:txBody>
                    <a:body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Bạn</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bè</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Aft>
                          <a:spcPts val="1000"/>
                        </a:spcAft>
                      </a:pPr>
                      <a:r>
                        <a:rPr lang="en-US" sz="2400" dirty="0">
                          <a:solidFill>
                            <a:schemeClr val="tx1"/>
                          </a:solidFill>
                          <a:effectLst/>
                          <a:latin typeface="UTM Avo" panose="02040603050506020204" pitchFamily="18" charset="0"/>
                          <a:cs typeface="Arial" pitchFamily="34" charset="0"/>
                        </a:rPr>
                        <a:t> </a:t>
                      </a: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558800">
                <a:tc>
                  <a:txBody>
                    <a:bodyPr/>
                    <a:lstStyle/>
                    <a:p>
                      <a:pPr>
                        <a:lnSpc>
                          <a:spcPct val="150000"/>
                        </a:lnSpc>
                        <a:spcAft>
                          <a:spcPts val="1000"/>
                        </a:spcAft>
                      </a:pPr>
                      <a:r>
                        <a:rPr lang="en-US" sz="2400" b="0" dirty="0">
                          <a:solidFill>
                            <a:schemeClr val="tx1"/>
                          </a:solidFill>
                          <a:effectLst/>
                          <a:latin typeface="UTM Avo" panose="02040603050506020204" pitchFamily="18" charset="0"/>
                          <a:cs typeface="Arial" pitchFamily="34" charset="0"/>
                        </a:rPr>
                        <a:t>Em </a:t>
                      </a:r>
                      <a:r>
                        <a:rPr lang="en-US" sz="2400" b="0" dirty="0" err="1">
                          <a:solidFill>
                            <a:schemeClr val="tx1"/>
                          </a:solidFill>
                          <a:effectLst/>
                          <a:latin typeface="UTM Avo" panose="02040603050506020204" pitchFamily="18" charset="0"/>
                          <a:cs typeface="Arial" pitchFamily="34" charset="0"/>
                        </a:rPr>
                        <a:t>nhỏ</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Aft>
                          <a:spcPts val="1000"/>
                        </a:spcAft>
                      </a:pPr>
                      <a:r>
                        <a:rPr lang="en-US" sz="2400" dirty="0">
                          <a:solidFill>
                            <a:schemeClr val="tx1"/>
                          </a:solidFill>
                          <a:effectLst/>
                          <a:latin typeface="UTM Avo" panose="02040603050506020204" pitchFamily="18" charset="0"/>
                          <a:cs typeface="Arial" pitchFamily="34" charset="0"/>
                        </a:rPr>
                        <a:t> </a:t>
                      </a: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58800">
                <a:tc>
                  <a:txBody>
                    <a:body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Quê</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hương</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đất</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nước</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Aft>
                          <a:spcPts val="1000"/>
                        </a:spcAft>
                      </a:pPr>
                      <a:r>
                        <a:rPr lang="en-US" sz="2400" dirty="0">
                          <a:solidFill>
                            <a:schemeClr val="tx1"/>
                          </a:solidFill>
                          <a:effectLst/>
                          <a:latin typeface="UTM Avo" panose="02040603050506020204" pitchFamily="18" charset="0"/>
                          <a:cs typeface="Arial" pitchFamily="34" charset="0"/>
                        </a:rPr>
                        <a:t> </a:t>
                      </a: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08000">
                <a:tc>
                  <a:txBody>
                    <a:bodyPr/>
                    <a:lstStyle/>
                    <a:p>
                      <a:pPr>
                        <a:lnSpc>
                          <a:spcPct val="150000"/>
                        </a:lnSpc>
                        <a:spcAft>
                          <a:spcPts val="1000"/>
                        </a:spcAft>
                      </a:pPr>
                      <a:r>
                        <a:rPr lang="en-US" sz="2400" b="0" dirty="0" err="1">
                          <a:solidFill>
                            <a:schemeClr val="tx1"/>
                          </a:solidFill>
                          <a:effectLst/>
                          <a:latin typeface="UTM Avo" panose="02040603050506020204" pitchFamily="18" charset="0"/>
                          <a:cs typeface="Arial" pitchFamily="34" charset="0"/>
                        </a:rPr>
                        <a:t>Bản</a:t>
                      </a:r>
                      <a:r>
                        <a:rPr lang="en-US" sz="2400" b="0" dirty="0">
                          <a:solidFill>
                            <a:schemeClr val="tx1"/>
                          </a:solidFill>
                          <a:effectLst/>
                          <a:latin typeface="UTM Avo" panose="02040603050506020204" pitchFamily="18" charset="0"/>
                          <a:cs typeface="Arial" pitchFamily="34" charset="0"/>
                        </a:rPr>
                        <a:t> </a:t>
                      </a:r>
                      <a:r>
                        <a:rPr lang="en-US" sz="2400" b="0" dirty="0" err="1">
                          <a:solidFill>
                            <a:schemeClr val="tx1"/>
                          </a:solidFill>
                          <a:effectLst/>
                          <a:latin typeface="UTM Avo" panose="02040603050506020204" pitchFamily="18" charset="0"/>
                          <a:cs typeface="Arial" pitchFamily="34" charset="0"/>
                        </a:rPr>
                        <a:t>thân</a:t>
                      </a:r>
                      <a:endParaRPr lang="vi-VN" sz="2400" b="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ct val="150000"/>
                        </a:lnSpc>
                        <a:spcAft>
                          <a:spcPts val="1000"/>
                        </a:spcAft>
                      </a:pPr>
                      <a:r>
                        <a:rPr lang="en-US" sz="2400" dirty="0">
                          <a:solidFill>
                            <a:schemeClr val="tx1"/>
                          </a:solidFill>
                          <a:effectLst/>
                          <a:latin typeface="UTM Avo" panose="02040603050506020204" pitchFamily="18" charset="0"/>
                          <a:cs typeface="Arial" pitchFamily="34" charset="0"/>
                        </a:rPr>
                        <a:t> </a:t>
                      </a:r>
                      <a:endParaRPr lang="vi-VN" sz="2400" dirty="0">
                        <a:solidFill>
                          <a:schemeClr val="tx1"/>
                        </a:solidFill>
                        <a:effectLst/>
                        <a:latin typeface="Arial" pitchFamily="34" charset="0"/>
                        <a:ea typeface="Calibri"/>
                        <a:cs typeface="Arial" pitchFamily="34" charset="0"/>
                      </a:endParaRPr>
                    </a:p>
                  </a:txBody>
                  <a:tcPr marL="45720" marR="4572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4329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164CE81-8529-8042-B03D-EA4643F4D7B4}"/>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2635E7B-C354-CBAF-C163-343150053F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82B7799-9687-6B49-A2C1-899FFAC2B1F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CEEE002-7E55-8747-567A-F57A2431114C}"/>
              </a:ext>
            </a:extLst>
          </p:cNvPr>
          <p:cNvGraphicFramePr>
            <a:graphicFrameLocks noGrp="1"/>
          </p:cNvGraphicFramePr>
          <p:nvPr>
            <p:extLst>
              <p:ext uri="{D42A27DB-BD31-4B8C-83A1-F6EECF244321}">
                <p14:modId xmlns:p14="http://schemas.microsoft.com/office/powerpoint/2010/main" val="857552791"/>
              </p:ext>
            </p:extLst>
          </p:nvPr>
        </p:nvGraphicFramePr>
        <p:xfrm>
          <a:off x="82549" y="1337350"/>
          <a:ext cx="12026901" cy="5436700"/>
        </p:xfrm>
        <a:graphic>
          <a:graphicData uri="http://schemas.openxmlformats.org/drawingml/2006/table">
            <a:tbl>
              <a:tblPr firstRow="1" firstCol="1" bandRow="1">
                <a:tableStyleId>{5C22544A-7EE6-4342-B048-85BDC9FD1C3A}</a:tableStyleId>
              </a:tblPr>
              <a:tblGrid>
                <a:gridCol w="876300">
                  <a:extLst>
                    <a:ext uri="{9D8B030D-6E8A-4147-A177-3AD203B41FA5}">
                      <a16:colId xmlns:a16="http://schemas.microsoft.com/office/drawing/2014/main" val="20000"/>
                    </a:ext>
                  </a:extLst>
                </a:gridCol>
                <a:gridCol w="7047967">
                  <a:extLst>
                    <a:ext uri="{9D8B030D-6E8A-4147-A177-3AD203B41FA5}">
                      <a16:colId xmlns:a16="http://schemas.microsoft.com/office/drawing/2014/main" val="20001"/>
                    </a:ext>
                  </a:extLst>
                </a:gridCol>
                <a:gridCol w="2079418">
                  <a:extLst>
                    <a:ext uri="{9D8B030D-6E8A-4147-A177-3AD203B41FA5}">
                      <a16:colId xmlns:a16="http://schemas.microsoft.com/office/drawing/2014/main" val="20002"/>
                    </a:ext>
                  </a:extLst>
                </a:gridCol>
                <a:gridCol w="2023216">
                  <a:extLst>
                    <a:ext uri="{9D8B030D-6E8A-4147-A177-3AD203B41FA5}">
                      <a16:colId xmlns:a16="http://schemas.microsoft.com/office/drawing/2014/main" val="20003"/>
                    </a:ext>
                  </a:extLst>
                </a:gridCol>
              </a:tblGrid>
              <a:tr h="1558250">
                <a:tc gridSpan="4">
                  <a:txBody>
                    <a:bodyPr/>
                    <a:lstStyle/>
                    <a:p>
                      <a:pPr algn="ctr">
                        <a:lnSpc>
                          <a:spcPct val="100000"/>
                        </a:lnSpc>
                        <a:spcBef>
                          <a:spcPts val="600"/>
                        </a:spcBef>
                        <a:spcAft>
                          <a:spcPts val="0"/>
                        </a:spcAft>
                      </a:pPr>
                      <a:r>
                        <a:rPr lang="en-US" sz="2000" dirty="0">
                          <a:solidFill>
                            <a:schemeClr val="tx1"/>
                          </a:solidFill>
                          <a:effectLst/>
                          <a:latin typeface="UTM Avo" panose="02040603050506020204" pitchFamily="18" charset="0"/>
                          <a:cs typeface="Arial" pitchFamily="34" charset="0"/>
                        </a:rPr>
                        <a:t>PHIẾU HỌC TẬP </a:t>
                      </a:r>
                      <a:endParaRPr lang="vi-VN" sz="2000" dirty="0">
                        <a:solidFill>
                          <a:schemeClr val="tx1"/>
                        </a:solidFill>
                        <a:effectLst/>
                        <a:latin typeface="Arial" pitchFamily="34" charset="0"/>
                        <a:cs typeface="Arial" pitchFamily="34" charset="0"/>
                      </a:endParaRPr>
                    </a:p>
                    <a:p>
                      <a:pPr algn="ctr">
                        <a:lnSpc>
                          <a:spcPct val="100000"/>
                        </a:lnSpc>
                        <a:spcBef>
                          <a:spcPts val="600"/>
                        </a:spcBef>
                        <a:spcAft>
                          <a:spcPts val="0"/>
                        </a:spcAft>
                      </a:pPr>
                      <a:r>
                        <a:rPr lang="en-US" sz="2000" dirty="0" err="1">
                          <a:solidFill>
                            <a:schemeClr val="tx1"/>
                          </a:solidFill>
                          <a:effectLst/>
                          <a:latin typeface="UTM Avo" panose="02040603050506020204" pitchFamily="18" charset="0"/>
                          <a:cs typeface="Arial" pitchFamily="34" charset="0"/>
                        </a:rPr>
                        <a:t>Họ</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tên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Lớp</a:t>
                      </a:r>
                      <a:r>
                        <a:rPr lang="en-US" sz="2000" dirty="0">
                          <a:solidFill>
                            <a:schemeClr val="tx1"/>
                          </a:solidFill>
                          <a:effectLst/>
                          <a:latin typeface="UTM Avo" panose="02040603050506020204" pitchFamily="18" charset="0"/>
                          <a:cs typeface="Arial" pitchFamily="34" charset="0"/>
                        </a:rPr>
                        <a:t>:……………..</a:t>
                      </a:r>
                      <a:endParaRPr lang="vi-VN" sz="2000" dirty="0">
                        <a:solidFill>
                          <a:schemeClr val="tx1"/>
                        </a:solidFill>
                        <a:effectLst/>
                        <a:latin typeface="Arial" pitchFamily="34" charset="0"/>
                        <a:cs typeface="Arial" pitchFamily="34" charset="0"/>
                      </a:endParaRPr>
                    </a:p>
                    <a:p>
                      <a:pPr algn="just">
                        <a:lnSpc>
                          <a:spcPct val="100000"/>
                        </a:lnSpc>
                        <a:spcBef>
                          <a:spcPts val="600"/>
                        </a:spcBef>
                        <a:spcAft>
                          <a:spcPts val="0"/>
                        </a:spcAft>
                      </a:pPr>
                      <a:r>
                        <a:rPr lang="en-US" sz="2000" dirty="0">
                          <a:solidFill>
                            <a:schemeClr val="tx1"/>
                          </a:solidFill>
                          <a:effectLst/>
                          <a:latin typeface="UTM Avo" panose="02040603050506020204" pitchFamily="18" charset="0"/>
                          <a:cs typeface="Arial" pitchFamily="34" charset="0"/>
                        </a:rPr>
                        <a:t>Trong </a:t>
                      </a:r>
                      <a:r>
                        <a:rPr lang="en-US" sz="2000" dirty="0" err="1">
                          <a:solidFill>
                            <a:schemeClr val="tx1"/>
                          </a:solidFill>
                          <a:effectLst/>
                          <a:latin typeface="UTM Avo" panose="02040603050506020204" pitchFamily="18" charset="0"/>
                          <a:cs typeface="Arial" pitchFamily="34" charset="0"/>
                        </a:rPr>
                        <a:t>các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hành</a:t>
                      </a:r>
                      <a:r>
                        <a:rPr lang="en-US" sz="2000" dirty="0">
                          <a:solidFill>
                            <a:schemeClr val="tx1"/>
                          </a:solidFill>
                          <a:effectLst/>
                          <a:latin typeface="UTM Avo" panose="02040603050506020204" pitchFamily="18" charset="0"/>
                          <a:cs typeface="Arial" pitchFamily="34" charset="0"/>
                        </a:rPr>
                        <a:t> vi </a:t>
                      </a:r>
                      <a:r>
                        <a:rPr lang="en-US" sz="2000" dirty="0" err="1">
                          <a:solidFill>
                            <a:schemeClr val="tx1"/>
                          </a:solidFill>
                          <a:effectLst/>
                          <a:latin typeface="UTM Avo" panose="02040603050506020204" pitchFamily="18" charset="0"/>
                          <a:cs typeface="Arial" pitchFamily="34" charset="0"/>
                        </a:rPr>
                        <a:t>sau</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hành</a:t>
                      </a:r>
                      <a:r>
                        <a:rPr lang="en-US" sz="2000" dirty="0">
                          <a:solidFill>
                            <a:schemeClr val="tx1"/>
                          </a:solidFill>
                          <a:effectLst/>
                          <a:latin typeface="UTM Avo" panose="02040603050506020204" pitchFamily="18" charset="0"/>
                          <a:cs typeface="Arial" pitchFamily="34" charset="0"/>
                        </a:rPr>
                        <a:t> vi </a:t>
                      </a:r>
                      <a:r>
                        <a:rPr lang="en-US" sz="2000" dirty="0" err="1">
                          <a:solidFill>
                            <a:schemeClr val="tx1"/>
                          </a:solidFill>
                          <a:effectLst/>
                          <a:latin typeface="UTM Avo" panose="02040603050506020204" pitchFamily="18" charset="0"/>
                          <a:cs typeface="Arial" pitchFamily="34" charset="0"/>
                        </a:rPr>
                        <a:t>nào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đã</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thực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hiện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quyên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em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hành</a:t>
                      </a:r>
                      <a:r>
                        <a:rPr lang="en-US" sz="2000" dirty="0">
                          <a:solidFill>
                            <a:schemeClr val="tx1"/>
                          </a:solidFill>
                          <a:effectLst/>
                          <a:latin typeface="UTM Avo" panose="02040603050506020204" pitchFamily="18" charset="0"/>
                          <a:cs typeface="Arial" pitchFamily="34" charset="0"/>
                        </a:rPr>
                        <a:t> vi </a:t>
                      </a:r>
                      <a:r>
                        <a:rPr lang="en-US" sz="2000" dirty="0" err="1">
                          <a:solidFill>
                            <a:schemeClr val="tx1"/>
                          </a:solidFill>
                          <a:effectLst/>
                          <a:latin typeface="UTM Avo" panose="02040603050506020204" pitchFamily="18" charset="0"/>
                          <a:cs typeface="Arial" pitchFamily="34" charset="0"/>
                        </a:rPr>
                        <a:t>nào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xâm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phạm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đến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quyền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em</a:t>
                      </a:r>
                      <a:r>
                        <a:rPr lang="en-US" sz="2000" dirty="0">
                          <a:solidFill>
                            <a:schemeClr val="tx1"/>
                          </a:solidFill>
                          <a:effectLst/>
                          <a:latin typeface="UTM Avo" panose="02040603050506020204" pitchFamily="18" charset="0"/>
                          <a:cs typeface="Arial" pitchFamily="34" charset="0"/>
                        </a:rPr>
                        <a:t>?</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vi-VN"/>
                    </a:p>
                  </a:txBody>
                  <a:tcPr/>
                </a:tc>
                <a:tc hMerge="1">
                  <a:txBody>
                    <a:bodyPr/>
                    <a:lstStyle/>
                    <a:p>
                      <a:endParaRPr lang="vi-VN"/>
                    </a:p>
                  </a:txBody>
                  <a:tcPr/>
                </a:tc>
                <a:tc hMerge="1">
                  <a:txBody>
                    <a:bodyPr/>
                    <a:lstStyle/>
                    <a:p>
                      <a:endParaRPr lang="vi-VN"/>
                    </a:p>
                  </a:txBody>
                  <a:tcPr/>
                </a:tc>
                <a:extLst>
                  <a:ext uri="{0D108BD9-81ED-4DB2-BD59-A6C34878D82A}">
                    <a16:rowId xmlns:a16="http://schemas.microsoft.com/office/drawing/2014/main" val="10000"/>
                  </a:ext>
                </a:extLst>
              </a:tr>
              <a:tr h="819519">
                <a:tc>
                  <a:txBody>
                    <a:bodyPr/>
                    <a:lstStyle/>
                    <a:p>
                      <a:pPr algn="ctr">
                        <a:lnSpc>
                          <a:spcPct val="100000"/>
                        </a:lnSpc>
                        <a:spcBef>
                          <a:spcPts val="0"/>
                        </a:spcBef>
                        <a:spcAft>
                          <a:spcPts val="600"/>
                        </a:spcAft>
                      </a:pPr>
                      <a:r>
                        <a:rPr lang="en-US" sz="2000" dirty="0">
                          <a:solidFill>
                            <a:schemeClr val="tx1"/>
                          </a:solidFill>
                          <a:effectLst/>
                          <a:latin typeface="UTM Avo" panose="02040603050506020204" pitchFamily="18" charset="0"/>
                          <a:cs typeface="Arial" pitchFamily="34" charset="0"/>
                        </a:rPr>
                        <a:t>TT</a:t>
                      </a:r>
                      <a:endParaRPr lang="vi-VN" sz="2000" dirty="0">
                        <a:solidFill>
                          <a:schemeClr val="tx1"/>
                        </a:solidFill>
                        <a:effectLst/>
                        <a:latin typeface="Arial" pitchFamily="34" charset="0"/>
                        <a:ea typeface="Calibri"/>
                        <a:cs typeface="Arial" pitchFamily="34" charset="0"/>
                      </a:endParaRPr>
                    </a:p>
                  </a:txBody>
                  <a:tcPr marL="34115" marR="341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US" sz="2000" b="1" dirty="0" err="1">
                          <a:solidFill>
                            <a:schemeClr val="tx1"/>
                          </a:solidFill>
                          <a:effectLst/>
                          <a:latin typeface="UTM Avo" panose="02040603050506020204" pitchFamily="18" charset="0"/>
                          <a:cs typeface="Arial" pitchFamily="34" charset="0"/>
                        </a:rPr>
                        <a:t>Hành</a:t>
                      </a:r>
                      <a:r>
                        <a:rPr lang="en-US" sz="2000" b="1" dirty="0">
                          <a:solidFill>
                            <a:schemeClr val="tx1"/>
                          </a:solidFill>
                          <a:effectLst/>
                          <a:latin typeface="UTM Avo" panose="02040603050506020204" pitchFamily="18" charset="0"/>
                          <a:cs typeface="Arial" pitchFamily="34" charset="0"/>
                        </a:rPr>
                        <a:t> vi</a:t>
                      </a:r>
                      <a:endParaRPr lang="vi-VN" sz="2000" b="1" dirty="0">
                        <a:solidFill>
                          <a:schemeClr val="tx1"/>
                        </a:solidFill>
                        <a:effectLst/>
                        <a:latin typeface="Arial" pitchFamily="34" charset="0"/>
                        <a:ea typeface="Calibri"/>
                        <a:cs typeface="Arial" pitchFamily="34" charset="0"/>
                      </a:endParaRPr>
                    </a:p>
                  </a:txBody>
                  <a:tcPr marL="34115" marR="341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US" sz="2000" b="1" dirty="0" err="1">
                          <a:solidFill>
                            <a:schemeClr val="tx1"/>
                          </a:solidFill>
                          <a:effectLst/>
                          <a:latin typeface="UTM Avo" panose="02040603050506020204" pitchFamily="18" charset="0"/>
                          <a:cs typeface="Arial" pitchFamily="34" charset="0"/>
                        </a:rPr>
                        <a:t>Thực</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hiện</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quyền</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trẻ</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em</a:t>
                      </a:r>
                      <a:endParaRPr lang="vi-VN" sz="2000" b="1" dirty="0">
                        <a:solidFill>
                          <a:schemeClr val="tx1"/>
                        </a:solidFill>
                        <a:effectLst/>
                        <a:latin typeface="Arial" pitchFamily="34" charset="0"/>
                        <a:ea typeface="Calibri"/>
                        <a:cs typeface="Arial" pitchFamily="34" charset="0"/>
                      </a:endParaRPr>
                    </a:p>
                  </a:txBody>
                  <a:tcPr marL="34115" marR="341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Bef>
                          <a:spcPts val="0"/>
                        </a:spcBef>
                        <a:spcAft>
                          <a:spcPts val="0"/>
                        </a:spcAft>
                      </a:pPr>
                      <a:r>
                        <a:rPr lang="en-US" sz="2000" b="1" dirty="0" err="1">
                          <a:solidFill>
                            <a:schemeClr val="tx1"/>
                          </a:solidFill>
                          <a:effectLst/>
                          <a:latin typeface="UTM Avo" panose="02040603050506020204" pitchFamily="18" charset="0"/>
                          <a:cs typeface="Arial" pitchFamily="34" charset="0"/>
                        </a:rPr>
                        <a:t>Xâm</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phạm</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quyền</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trẻ</a:t>
                      </a:r>
                      <a:r>
                        <a:rPr lang="en-US" sz="2000" b="1" dirty="0">
                          <a:solidFill>
                            <a:schemeClr val="tx1"/>
                          </a:solidFill>
                          <a:effectLst/>
                          <a:latin typeface="UTM Avo" panose="02040603050506020204" pitchFamily="18" charset="0"/>
                          <a:cs typeface="Arial" pitchFamily="34" charset="0"/>
                        </a:rPr>
                        <a:t> </a:t>
                      </a:r>
                      <a:r>
                        <a:rPr lang="en-US" sz="2000" b="1" dirty="0" err="1">
                          <a:solidFill>
                            <a:schemeClr val="tx1"/>
                          </a:solidFill>
                          <a:effectLst/>
                          <a:latin typeface="UTM Avo" panose="02040603050506020204" pitchFamily="18" charset="0"/>
                          <a:cs typeface="Arial" pitchFamily="34" charset="0"/>
                        </a:rPr>
                        <a:t>em</a:t>
                      </a:r>
                      <a:endParaRPr lang="vi-VN" sz="2000" b="1" dirty="0">
                        <a:solidFill>
                          <a:schemeClr val="tx1"/>
                        </a:solidFill>
                        <a:effectLst/>
                        <a:latin typeface="Arial" pitchFamily="34" charset="0"/>
                        <a:ea typeface="Calibri"/>
                        <a:cs typeface="Arial" pitchFamily="34" charset="0"/>
                      </a:endParaRPr>
                    </a:p>
                  </a:txBody>
                  <a:tcPr marL="34115" marR="341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30076">
                <a:tc>
                  <a:txBody>
                    <a:bodyPr/>
                    <a:lstStyle/>
                    <a:p>
                      <a:pPr algn="ctr">
                        <a:lnSpc>
                          <a:spcPct val="150000"/>
                        </a:lnSpc>
                        <a:spcBef>
                          <a:spcPts val="0"/>
                        </a:spcBef>
                        <a:spcAft>
                          <a:spcPts val="600"/>
                        </a:spcAft>
                      </a:pPr>
                      <a:r>
                        <a:rPr lang="en-US" sz="2000" dirty="0">
                          <a:solidFill>
                            <a:schemeClr val="tx1"/>
                          </a:solidFill>
                          <a:effectLst/>
                          <a:latin typeface="UTM Avo" panose="02040603050506020204" pitchFamily="18" charset="0"/>
                          <a:cs typeface="Arial" pitchFamily="34" charset="0"/>
                        </a:rPr>
                        <a:t>1</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err="1">
                          <a:solidFill>
                            <a:schemeClr val="tx1"/>
                          </a:solidFill>
                          <a:effectLst/>
                          <a:latin typeface="UTM Avo" panose="02040603050506020204" pitchFamily="18" charset="0"/>
                          <a:cs typeface="Arial" pitchFamily="34" charset="0"/>
                        </a:rPr>
                        <a:t>Tổ</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chức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việc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làm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cho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em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gặp</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khó</a:t>
                      </a:r>
                      <a:r>
                        <a:rPr lang="en-US" sz="2000" dirty="0">
                          <a:solidFill>
                            <a:schemeClr val="tx1"/>
                          </a:solidFill>
                          <a:effectLst/>
                          <a:latin typeface="UTM Avo" panose="02040603050506020204" pitchFamily="18" charset="0"/>
                          <a:cs typeface="Arial" pitchFamily="34" charset="0"/>
                        </a:rPr>
                        <a:t> khan.</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30076">
                <a:tc>
                  <a:txBody>
                    <a:bodyPr/>
                    <a:lstStyle/>
                    <a:p>
                      <a:pPr algn="ctr">
                        <a:lnSpc>
                          <a:spcPct val="150000"/>
                        </a:lnSpc>
                        <a:spcBef>
                          <a:spcPts val="0"/>
                        </a:spcBef>
                        <a:spcAft>
                          <a:spcPts val="600"/>
                        </a:spcAft>
                      </a:pPr>
                      <a:r>
                        <a:rPr lang="en-US" sz="2000" dirty="0">
                          <a:solidFill>
                            <a:schemeClr val="tx1"/>
                          </a:solidFill>
                          <a:effectLst/>
                          <a:latin typeface="UTM Avo" panose="02040603050506020204" pitchFamily="18" charset="0"/>
                          <a:cs typeface="Arial" pitchFamily="34" charset="0"/>
                        </a:rPr>
                        <a:t>2</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err="1">
                          <a:solidFill>
                            <a:schemeClr val="tx1"/>
                          </a:solidFill>
                          <a:effectLst/>
                          <a:latin typeface="UTM Avo" panose="02040603050506020204" pitchFamily="18" charset="0"/>
                          <a:cs typeface="Arial" pitchFamily="34" charset="0"/>
                        </a:rPr>
                        <a:t>Thường</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xuyên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tiêm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phòng</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dịch</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bệnh</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cho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em</a:t>
                      </a:r>
                      <a:r>
                        <a:rPr lang="en-US" sz="2000" dirty="0">
                          <a:solidFill>
                            <a:schemeClr val="tx1"/>
                          </a:solidFill>
                          <a:effectLst/>
                          <a:latin typeface="UTM Avo" panose="02040603050506020204" pitchFamily="18" charset="0"/>
                          <a:cs typeface="Arial" pitchFamily="34" charset="0"/>
                        </a:rPr>
                        <a:t>.</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82202">
                <a:tc>
                  <a:txBody>
                    <a:bodyPr/>
                    <a:lstStyle/>
                    <a:p>
                      <a:pPr algn="ctr">
                        <a:lnSpc>
                          <a:spcPct val="150000"/>
                        </a:lnSpc>
                        <a:spcBef>
                          <a:spcPts val="0"/>
                        </a:spcBef>
                        <a:spcAft>
                          <a:spcPts val="600"/>
                        </a:spcAft>
                      </a:pPr>
                      <a:r>
                        <a:rPr lang="en-US" sz="2000" dirty="0">
                          <a:solidFill>
                            <a:schemeClr val="tx1"/>
                          </a:solidFill>
                          <a:effectLst/>
                          <a:latin typeface="UTM Avo" panose="02040603050506020204" pitchFamily="18" charset="0"/>
                          <a:cs typeface="Arial" pitchFamily="34" charset="0"/>
                        </a:rPr>
                        <a:t>3</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err="1">
                          <a:solidFill>
                            <a:schemeClr val="tx1"/>
                          </a:solidFill>
                          <a:effectLst/>
                          <a:latin typeface="UTM Avo" panose="02040603050506020204" pitchFamily="18" charset="0"/>
                          <a:cs typeface="Arial" pitchFamily="34" charset="0"/>
                        </a:rPr>
                        <a:t>Ngược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đãi</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em</a:t>
                      </a:r>
                      <a:r>
                        <a:rPr lang="en-US" sz="2000" dirty="0">
                          <a:solidFill>
                            <a:schemeClr val="tx1"/>
                          </a:solidFill>
                          <a:effectLst/>
                          <a:latin typeface="UTM Avo" panose="02040603050506020204" pitchFamily="18" charset="0"/>
                          <a:cs typeface="Arial" pitchFamily="34" charset="0"/>
                        </a:rPr>
                        <a:t>.</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30076">
                <a:tc>
                  <a:txBody>
                    <a:bodyPr/>
                    <a:lstStyle/>
                    <a:p>
                      <a:pPr algn="ctr">
                        <a:lnSpc>
                          <a:spcPct val="150000"/>
                        </a:lnSpc>
                        <a:spcBef>
                          <a:spcPts val="0"/>
                        </a:spcBef>
                        <a:spcAft>
                          <a:spcPts val="600"/>
                        </a:spcAft>
                      </a:pPr>
                      <a:r>
                        <a:rPr lang="en-US" sz="2000" dirty="0">
                          <a:solidFill>
                            <a:schemeClr val="tx1"/>
                          </a:solidFill>
                          <a:effectLst/>
                          <a:latin typeface="UTM Avo" panose="02040603050506020204" pitchFamily="18" charset="0"/>
                          <a:cs typeface="Arial" pitchFamily="34" charset="0"/>
                        </a:rPr>
                        <a:t>4</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err="1">
                          <a:solidFill>
                            <a:schemeClr val="tx1"/>
                          </a:solidFill>
                          <a:effectLst/>
                          <a:latin typeface="UTM Avo" panose="02040603050506020204" pitchFamily="18" charset="0"/>
                          <a:cs typeface="Arial" pitchFamily="34" charset="0"/>
                        </a:rPr>
                        <a:t>Bắt</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em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bỏ</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học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để</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đi</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lao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động</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kiếm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tiền</a:t>
                      </a:r>
                      <a:r>
                        <a:rPr lang="en-US" sz="2000" dirty="0">
                          <a:solidFill>
                            <a:schemeClr val="tx1"/>
                          </a:solidFill>
                          <a:effectLst/>
                          <a:latin typeface="UTM Avo" panose="02040603050506020204" pitchFamily="18" charset="0"/>
                          <a:cs typeface="Arial" pitchFamily="34" charset="0"/>
                        </a:rPr>
                        <a:t>.</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856009">
                <a:tc>
                  <a:txBody>
                    <a:bodyPr/>
                    <a:lstStyle/>
                    <a:p>
                      <a:pPr algn="ctr">
                        <a:lnSpc>
                          <a:spcPct val="150000"/>
                        </a:lnSpc>
                        <a:spcBef>
                          <a:spcPts val="0"/>
                        </a:spcBef>
                        <a:spcAft>
                          <a:spcPts val="600"/>
                        </a:spcAft>
                      </a:pPr>
                      <a:r>
                        <a:rPr lang="en-US" sz="2000" dirty="0">
                          <a:solidFill>
                            <a:schemeClr val="tx1"/>
                          </a:solidFill>
                          <a:effectLst/>
                          <a:latin typeface="UTM Avo" panose="02040603050506020204" pitchFamily="18" charset="0"/>
                          <a:cs typeface="Arial" pitchFamily="34" charset="0"/>
                        </a:rPr>
                        <a:t>5</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err="1">
                          <a:solidFill>
                            <a:schemeClr val="tx1"/>
                          </a:solidFill>
                          <a:effectLst/>
                          <a:latin typeface="UTM Avo" panose="02040603050506020204" pitchFamily="18" charset="0"/>
                          <a:cs typeface="Arial" pitchFamily="34" charset="0"/>
                        </a:rPr>
                        <a:t>Tổ</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chức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các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hoạt</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động</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vui</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chơi</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cho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em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nhân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ngày</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Quốc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tế</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Thiếu</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nhi</a:t>
                      </a:r>
                      <a:r>
                        <a:rPr lang="en-US" sz="2000" dirty="0">
                          <a:solidFill>
                            <a:schemeClr val="tx1"/>
                          </a:solidFill>
                          <a:effectLst/>
                          <a:latin typeface="UTM Avo" panose="02040603050506020204" pitchFamily="18" charset="0"/>
                          <a:cs typeface="Arial" pitchFamily="34" charset="0"/>
                        </a:rPr>
                        <a:t> 1/6.</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30076">
                <a:tc>
                  <a:txBody>
                    <a:bodyPr/>
                    <a:lstStyle/>
                    <a:p>
                      <a:pPr algn="ctr">
                        <a:lnSpc>
                          <a:spcPct val="150000"/>
                        </a:lnSpc>
                        <a:spcBef>
                          <a:spcPts val="0"/>
                        </a:spcBef>
                        <a:spcAft>
                          <a:spcPts val="600"/>
                        </a:spcAft>
                      </a:pPr>
                      <a:r>
                        <a:rPr lang="en-US" sz="2000" dirty="0">
                          <a:solidFill>
                            <a:schemeClr val="tx1"/>
                          </a:solidFill>
                          <a:effectLst/>
                          <a:latin typeface="UTM Avo" panose="02040603050506020204" pitchFamily="18" charset="0"/>
                          <a:cs typeface="Arial" pitchFamily="34" charset="0"/>
                        </a:rPr>
                        <a:t>6</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err="1">
                          <a:solidFill>
                            <a:schemeClr val="tx1"/>
                          </a:solidFill>
                          <a:effectLst/>
                          <a:latin typeface="UTM Avo" panose="02040603050506020204" pitchFamily="18" charset="0"/>
                          <a:cs typeface="Arial" pitchFamily="34" charset="0"/>
                        </a:rPr>
                        <a:t>Lôi</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kéo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trẻ</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tham</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gia</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vào</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các</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tệ</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nạn</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xã</a:t>
                      </a:r>
                      <a:r>
                        <a:rPr lang="en-US" sz="2000" dirty="0">
                          <a:solidFill>
                            <a:schemeClr val="tx1"/>
                          </a:solidFill>
                          <a:effectLst/>
                          <a:latin typeface="UTM Avo" panose="02040603050506020204" pitchFamily="18" charset="0"/>
                          <a:cs typeface="Arial" pitchFamily="34" charset="0"/>
                        </a:rPr>
                        <a:t> </a:t>
                      </a:r>
                      <a:r>
                        <a:rPr lang="en-US" sz="2000" dirty="0" err="1">
                          <a:solidFill>
                            <a:schemeClr val="tx1"/>
                          </a:solidFill>
                          <a:effectLst/>
                          <a:latin typeface="UTM Avo" panose="02040603050506020204" pitchFamily="18" charset="0"/>
                          <a:cs typeface="Arial" pitchFamily="34" charset="0"/>
                        </a:rPr>
                        <a:t>hội</a:t>
                      </a:r>
                      <a:r>
                        <a:rPr lang="en-US" sz="2000" dirty="0">
                          <a:solidFill>
                            <a:schemeClr val="tx1"/>
                          </a:solidFill>
                          <a:effectLst/>
                          <a:latin typeface="UTM Avo" panose="02040603050506020204" pitchFamily="18" charset="0"/>
                          <a:cs typeface="Arial" pitchFamily="34" charset="0"/>
                        </a:rPr>
                        <a:t>.</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lnSpc>
                          <a:spcPct val="150000"/>
                        </a:lnSpc>
                        <a:spcBef>
                          <a:spcPts val="0"/>
                        </a:spcBef>
                        <a:spcAft>
                          <a:spcPts val="0"/>
                        </a:spcAft>
                      </a:pPr>
                      <a:r>
                        <a:rPr lang="en-US" sz="2000" dirty="0">
                          <a:solidFill>
                            <a:schemeClr val="tx1"/>
                          </a:solidFill>
                          <a:effectLst/>
                          <a:latin typeface="UTM Avo" panose="02040603050506020204" pitchFamily="18" charset="0"/>
                          <a:cs typeface="Arial" pitchFamily="34" charset="0"/>
                        </a:rPr>
                        <a:t> </a:t>
                      </a:r>
                      <a:endParaRPr lang="vi-VN" sz="2000" dirty="0">
                        <a:solidFill>
                          <a:schemeClr val="tx1"/>
                        </a:solidFill>
                        <a:effectLst/>
                        <a:latin typeface="Arial" pitchFamily="34" charset="0"/>
                        <a:ea typeface="Calibri"/>
                        <a:cs typeface="Arial" pitchFamily="34" charset="0"/>
                      </a:endParaRPr>
                    </a:p>
                  </a:txBody>
                  <a:tcPr marL="34115" marR="341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bl>
          </a:graphicData>
        </a:graphic>
      </p:graphicFrame>
      <p:sp>
        <p:nvSpPr>
          <p:cNvPr id="5" name="Rectangle 4">
            <a:extLst>
              <a:ext uri="{FF2B5EF4-FFF2-40B4-BE49-F238E27FC236}">
                <a16:creationId xmlns:a16="http://schemas.microsoft.com/office/drawing/2014/main" id="{F579FF32-890C-E4C5-0312-28DC3D53431C}"/>
              </a:ext>
            </a:extLst>
          </p:cNvPr>
          <p:cNvSpPr/>
          <p:nvPr/>
        </p:nvSpPr>
        <p:spPr>
          <a:xfrm>
            <a:off x="3467099" y="607741"/>
            <a:ext cx="5257800" cy="577209"/>
          </a:xfrm>
          <a:prstGeom prst="rect">
            <a:avLst/>
          </a:prstGeom>
        </p:spPr>
        <p:txBody>
          <a:bodyPr wrap="square">
            <a:spAutoFit/>
          </a:bodyPr>
          <a:lstStyle/>
          <a:p>
            <a:pPr lvl="0" algn="ctr">
              <a:lnSpc>
                <a:spcPct val="150000"/>
              </a:lnSpc>
            </a:pPr>
            <a:r>
              <a:rPr lang="en-US" sz="2400" i="1" dirty="0">
                <a:latin typeface="UTM Avo" panose="02040603050506020204" pitchFamily="18" charset="0"/>
                <a:cs typeface="Arial" pitchFamily="34" charset="0"/>
              </a:rPr>
              <a:t>Hoàn </a:t>
            </a:r>
            <a:r>
              <a:rPr lang="en-US" sz="2400" i="1" dirty="0" err="1">
                <a:latin typeface="UTM Avo" panose="02040603050506020204" pitchFamily="18" charset="0"/>
                <a:cs typeface="Arial" pitchFamily="34" charset="0"/>
              </a:rPr>
              <a:t>thành</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phiếu</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học</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tập</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sau</a:t>
            </a:r>
            <a:r>
              <a:rPr lang="en-US" sz="2400" i="1" dirty="0">
                <a:latin typeface="UTM Avo" panose="02040603050506020204" pitchFamily="18" charset="0"/>
                <a:cs typeface="Arial" pitchFamily="34" charset="0"/>
              </a:rPr>
              <a:t>:</a:t>
            </a:r>
            <a:endParaRPr lang="vi-VN" sz="2400" i="1" dirty="0">
              <a:latin typeface="Arial" pitchFamily="34" charset="0"/>
              <a:cs typeface="Arial" pitchFamily="34" charset="0"/>
            </a:endParaRPr>
          </a:p>
        </p:txBody>
      </p:sp>
      <p:sp>
        <p:nvSpPr>
          <p:cNvPr id="6" name="TextBox 5">
            <a:extLst>
              <a:ext uri="{FF2B5EF4-FFF2-40B4-BE49-F238E27FC236}">
                <a16:creationId xmlns:a16="http://schemas.microsoft.com/office/drawing/2014/main" id="{0FBC5C5B-4AEC-376E-40AB-346E679DBAA4}"/>
              </a:ext>
            </a:extLst>
          </p:cNvPr>
          <p:cNvSpPr txBox="1"/>
          <p:nvPr/>
        </p:nvSpPr>
        <p:spPr>
          <a:xfrm>
            <a:off x="8863547" y="3680706"/>
            <a:ext cx="367408" cy="420564"/>
          </a:xfrm>
          <a:prstGeom prst="rect">
            <a:avLst/>
          </a:prstGeom>
          <a:noFill/>
        </p:spPr>
        <p:txBody>
          <a:bodyPr wrap="none" rtlCol="0">
            <a:spAutoFit/>
          </a:bodyPr>
          <a:lstStyle/>
          <a:p>
            <a:r>
              <a:rPr lang="vi-VN" sz="2133" b="1" dirty="0">
                <a:solidFill>
                  <a:srgbClr val="C00000"/>
                </a:solidFill>
              </a:rPr>
              <a:t>X</a:t>
            </a:r>
          </a:p>
        </p:txBody>
      </p:sp>
      <p:sp>
        <p:nvSpPr>
          <p:cNvPr id="7" name="TextBox 6">
            <a:extLst>
              <a:ext uri="{FF2B5EF4-FFF2-40B4-BE49-F238E27FC236}">
                <a16:creationId xmlns:a16="http://schemas.microsoft.com/office/drawing/2014/main" id="{A606D44E-A9AB-83D0-F700-766E7A3D5391}"/>
              </a:ext>
            </a:extLst>
          </p:cNvPr>
          <p:cNvSpPr txBox="1"/>
          <p:nvPr/>
        </p:nvSpPr>
        <p:spPr>
          <a:xfrm>
            <a:off x="10740244" y="4564502"/>
            <a:ext cx="367408" cy="420564"/>
          </a:xfrm>
          <a:prstGeom prst="rect">
            <a:avLst/>
          </a:prstGeom>
          <a:noFill/>
        </p:spPr>
        <p:txBody>
          <a:bodyPr wrap="none" rtlCol="0">
            <a:spAutoFit/>
          </a:bodyPr>
          <a:lstStyle/>
          <a:p>
            <a:r>
              <a:rPr lang="vi-VN" sz="2133" b="1" dirty="0">
                <a:solidFill>
                  <a:srgbClr val="C00000"/>
                </a:solidFill>
              </a:rPr>
              <a:t>X</a:t>
            </a:r>
          </a:p>
        </p:txBody>
      </p:sp>
      <p:sp>
        <p:nvSpPr>
          <p:cNvPr id="8" name="TextBox 7">
            <a:extLst>
              <a:ext uri="{FF2B5EF4-FFF2-40B4-BE49-F238E27FC236}">
                <a16:creationId xmlns:a16="http://schemas.microsoft.com/office/drawing/2014/main" id="{502A01F9-992D-0256-261B-D834C3A4A537}"/>
              </a:ext>
            </a:extLst>
          </p:cNvPr>
          <p:cNvSpPr txBox="1"/>
          <p:nvPr/>
        </p:nvSpPr>
        <p:spPr>
          <a:xfrm>
            <a:off x="8863547" y="4174652"/>
            <a:ext cx="367408" cy="420564"/>
          </a:xfrm>
          <a:prstGeom prst="rect">
            <a:avLst/>
          </a:prstGeom>
          <a:noFill/>
        </p:spPr>
        <p:txBody>
          <a:bodyPr wrap="none" rtlCol="0">
            <a:spAutoFit/>
          </a:bodyPr>
          <a:lstStyle/>
          <a:p>
            <a:r>
              <a:rPr lang="vi-VN" sz="2133" b="1" dirty="0">
                <a:solidFill>
                  <a:srgbClr val="C00000"/>
                </a:solidFill>
              </a:rPr>
              <a:t>X</a:t>
            </a:r>
          </a:p>
        </p:txBody>
      </p:sp>
      <p:sp>
        <p:nvSpPr>
          <p:cNvPr id="9" name="TextBox 8">
            <a:extLst>
              <a:ext uri="{FF2B5EF4-FFF2-40B4-BE49-F238E27FC236}">
                <a16:creationId xmlns:a16="http://schemas.microsoft.com/office/drawing/2014/main" id="{4DE5F232-A122-DD10-2233-21C4D2B6E465}"/>
              </a:ext>
            </a:extLst>
          </p:cNvPr>
          <p:cNvSpPr txBox="1"/>
          <p:nvPr/>
        </p:nvSpPr>
        <p:spPr>
          <a:xfrm>
            <a:off x="8863547" y="5664977"/>
            <a:ext cx="367408" cy="420564"/>
          </a:xfrm>
          <a:prstGeom prst="rect">
            <a:avLst/>
          </a:prstGeom>
          <a:noFill/>
        </p:spPr>
        <p:txBody>
          <a:bodyPr wrap="none" rtlCol="0">
            <a:spAutoFit/>
          </a:bodyPr>
          <a:lstStyle/>
          <a:p>
            <a:r>
              <a:rPr lang="vi-VN" sz="2133" b="1" dirty="0">
                <a:solidFill>
                  <a:srgbClr val="C00000"/>
                </a:solidFill>
              </a:rPr>
              <a:t>X</a:t>
            </a:r>
          </a:p>
        </p:txBody>
      </p:sp>
      <p:sp>
        <p:nvSpPr>
          <p:cNvPr id="10" name="TextBox 9">
            <a:extLst>
              <a:ext uri="{FF2B5EF4-FFF2-40B4-BE49-F238E27FC236}">
                <a16:creationId xmlns:a16="http://schemas.microsoft.com/office/drawing/2014/main" id="{90B96501-C655-AF7D-40E1-1676CF9C7C6D}"/>
              </a:ext>
            </a:extLst>
          </p:cNvPr>
          <p:cNvSpPr txBox="1"/>
          <p:nvPr/>
        </p:nvSpPr>
        <p:spPr>
          <a:xfrm>
            <a:off x="10740244" y="5055089"/>
            <a:ext cx="367408" cy="420564"/>
          </a:xfrm>
          <a:prstGeom prst="rect">
            <a:avLst/>
          </a:prstGeom>
          <a:noFill/>
        </p:spPr>
        <p:txBody>
          <a:bodyPr wrap="none" rtlCol="0">
            <a:spAutoFit/>
          </a:bodyPr>
          <a:lstStyle/>
          <a:p>
            <a:r>
              <a:rPr lang="vi-VN" sz="2133" b="1" dirty="0">
                <a:solidFill>
                  <a:srgbClr val="C00000"/>
                </a:solidFill>
              </a:rPr>
              <a:t>X</a:t>
            </a:r>
          </a:p>
        </p:txBody>
      </p:sp>
      <p:sp>
        <p:nvSpPr>
          <p:cNvPr id="11" name="TextBox 10">
            <a:extLst>
              <a:ext uri="{FF2B5EF4-FFF2-40B4-BE49-F238E27FC236}">
                <a16:creationId xmlns:a16="http://schemas.microsoft.com/office/drawing/2014/main" id="{DA1996F2-2111-D6BC-C39D-83BB0E7A5180}"/>
              </a:ext>
            </a:extLst>
          </p:cNvPr>
          <p:cNvSpPr txBox="1"/>
          <p:nvPr/>
        </p:nvSpPr>
        <p:spPr>
          <a:xfrm>
            <a:off x="10740244" y="6353486"/>
            <a:ext cx="367408" cy="420564"/>
          </a:xfrm>
          <a:prstGeom prst="rect">
            <a:avLst/>
          </a:prstGeom>
          <a:noFill/>
        </p:spPr>
        <p:txBody>
          <a:bodyPr wrap="none" rtlCol="0">
            <a:spAutoFit/>
          </a:bodyPr>
          <a:lstStyle/>
          <a:p>
            <a:r>
              <a:rPr lang="vi-VN" sz="2133" b="1" dirty="0">
                <a:solidFill>
                  <a:srgbClr val="C00000"/>
                </a:solidFill>
              </a:rPr>
              <a:t>X</a:t>
            </a:r>
          </a:p>
        </p:txBody>
      </p:sp>
    </p:spTree>
    <p:extLst>
      <p:ext uri="{BB962C8B-B14F-4D97-AF65-F5344CB8AC3E}">
        <p14:creationId xmlns:p14="http://schemas.microsoft.com/office/powerpoint/2010/main" val="346366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4620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70616" y="23867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70616" y="3984028"/>
            <a:ext cx="6178287" cy="1228607"/>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pt-BR"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12: Quyền trẻ em (Tiết 4)</a:t>
            </a:r>
            <a:endPar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endParaRP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4145836"/>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32_Bài 12_Quyền trẻ em</Template>
  <TotalTime>58</TotalTime>
  <Words>1279</Words>
  <Application>Microsoft Office PowerPoint</Application>
  <PresentationFormat>Widescreen</PresentationFormat>
  <Paragraphs>119</Paragraphs>
  <Slides>20</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20</vt:i4>
      </vt:variant>
    </vt:vector>
  </HeadingPairs>
  <TitlesOfParts>
    <vt:vector size="26" baseType="lpstr">
      <vt:lpstr>Calibri</vt:lpstr>
      <vt:lpstr>UTM Avo</vt:lpstr>
      <vt:lpstr>Arial</vt:lpstr>
      <vt:lpstr>Calibri Light</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33 Bài 11: Quyền và nghĩa vụ cơ bản của công dân</dc:title>
  <dc:creator>2114120010-CAO THỊ PHƯƠNG VINH</dc:creator>
  <cp:lastModifiedBy>OnePercent</cp:lastModifiedBy>
  <cp:revision>8</cp:revision>
  <dcterms:created xsi:type="dcterms:W3CDTF">2023-11-19T14:33:30Z</dcterms:created>
  <dcterms:modified xsi:type="dcterms:W3CDTF">2023-11-21T09:14:07Z</dcterms:modified>
</cp:coreProperties>
</file>