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28"/>
  </p:notesMasterIdLst>
  <p:sldIdLst>
    <p:sldId id="256" r:id="rId3"/>
    <p:sldId id="280" r:id="rId4"/>
    <p:sldId id="374" r:id="rId5"/>
    <p:sldId id="383" r:id="rId6"/>
    <p:sldId id="281" r:id="rId7"/>
    <p:sldId id="302" r:id="rId8"/>
    <p:sldId id="323" r:id="rId9"/>
    <p:sldId id="393" r:id="rId10"/>
    <p:sldId id="350" r:id="rId11"/>
    <p:sldId id="385" r:id="rId12"/>
    <p:sldId id="392" r:id="rId13"/>
    <p:sldId id="359" r:id="rId14"/>
    <p:sldId id="375" r:id="rId15"/>
    <p:sldId id="386" r:id="rId16"/>
    <p:sldId id="283" r:id="rId17"/>
    <p:sldId id="371" r:id="rId18"/>
    <p:sldId id="387" r:id="rId19"/>
    <p:sldId id="388" r:id="rId20"/>
    <p:sldId id="389" r:id="rId21"/>
    <p:sldId id="390" r:id="rId22"/>
    <p:sldId id="391" r:id="rId23"/>
    <p:sldId id="284" r:id="rId24"/>
    <p:sldId id="293" r:id="rId25"/>
    <p:sldId id="278" r:id="rId26"/>
    <p:sldId id="313" r:id="rId27"/>
  </p:sldIdLst>
  <p:sldSz cx="12192000" cy="6858000"/>
  <p:notesSz cx="6858000" cy="9144000"/>
  <p:embeddedFontLst>
    <p:embeddedFont>
      <p:font typeface="Calibri" panose="020F0502020204030204" pitchFamily="34" charset="0"/>
      <p:regular r:id="rId29"/>
      <p:bold r:id="rId30"/>
      <p:italic r:id="rId31"/>
      <p:boldItalic r:id="rId32"/>
    </p:embeddedFont>
    <p:embeddedFont>
      <p:font typeface="Calibri Light" panose="020F0302020204030204" pitchFamily="34" charset="0"/>
      <p:regular r:id="rId33"/>
      <p:italic r:id="rId34"/>
    </p:embeddedFont>
    <p:embeddedFont>
      <p:font typeface="iCiel Cadena" panose="02000503000000020004" charset="0"/>
      <p:bold r:id="rId35"/>
    </p:embeddedFont>
    <p:embeddedFont>
      <p:font typeface="UTM Avo" panose="02040603050506020204" pitchFamily="18"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8"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1C05"/>
    <a:srgbClr val="F0F0F0"/>
    <a:srgbClr val="BFAA9D"/>
    <a:srgbClr val="D5B3B3"/>
    <a:srgbClr val="FF9999"/>
    <a:srgbClr val="00CCC1"/>
    <a:srgbClr val="AAEEEA"/>
    <a:srgbClr val="1A1B1E"/>
    <a:srgbClr val="E10000"/>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1877" autoAdjust="0"/>
  </p:normalViewPr>
  <p:slideViewPr>
    <p:cSldViewPr snapToGrid="0">
      <p:cViewPr varScale="1">
        <p:scale>
          <a:sx n="95" d="100"/>
          <a:sy n="95" d="100"/>
        </p:scale>
        <p:origin x="8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1.fntdata"/><Relationship Id="rId21" Type="http://schemas.openxmlformats.org/officeDocument/2006/relationships/slide" Target="slides/slide19.xml"/><Relationship Id="rId34" Type="http://schemas.openxmlformats.org/officeDocument/2006/relationships/font" Target="fonts/font6.fntdata"/><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4.fntdata"/><Relationship Id="rId37" Type="http://schemas.openxmlformats.org/officeDocument/2006/relationships/font" Target="fonts/font9.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font" Target="fonts/font8.fntdata"/><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3.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2.fntdata"/><Relationship Id="rId35" Type="http://schemas.openxmlformats.org/officeDocument/2006/relationships/font" Target="fonts/font7.fntdata"/><Relationship Id="rId48" Type="http://customschemas.google.com/relationships/presentationmetadata" Target="metadata"/><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5.fntdata"/><Relationship Id="rId38"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78751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81901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55008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50429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61325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88181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99601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245383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63668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104653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84010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9Slide.vn - 2019">
            <a:extLst>
              <a:ext uri="{FF2B5EF4-FFF2-40B4-BE49-F238E27FC236}">
                <a16:creationId xmlns:a16="http://schemas.microsoft.com/office/drawing/2014/main" id="{E1350E87-713B-383D-F3CA-B9A8FB94F96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175566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giao-duc-cong-dan-6/1/27/62/"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giao-duc-cong-dan-6/1/27/62/"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0.png"/><Relationship Id="rId7"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giao-duc-cong-dan-6/1/27/63/" TargetMode="External"/><Relationship Id="rId2" Type="http://schemas.openxmlformats.org/officeDocument/2006/relationships/image" Target="../media/image1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giao-duc-cong-dan-6/1/27/63/" TargetMode="External"/><Relationship Id="rId2" Type="http://schemas.openxmlformats.org/officeDocument/2006/relationships/image" Target="../media/image2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giao-duc-cong-dan-6/1/27/62/" TargetMode="External"/><Relationship Id="rId2" Type="http://schemas.openxmlformats.org/officeDocument/2006/relationships/image" Target="../media/image3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g"/><Relationship Id="rId7" Type="http://schemas.openxmlformats.org/officeDocument/2006/relationships/image" Target="../media/image40.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3.wdp"/><Relationship Id="rId5" Type="http://schemas.openxmlformats.org/officeDocument/2006/relationships/image" Target="../media/image39.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 name="TextBox 1">
            <a:extLst>
              <a:ext uri="{FF2B5EF4-FFF2-40B4-BE49-F238E27FC236}">
                <a16:creationId xmlns:a16="http://schemas.microsoft.com/office/drawing/2014/main" id="{C7ADD60E-AAF3-ADE9-FB95-9790A8A08D06}"/>
              </a:ext>
            </a:extLst>
          </p:cNvPr>
          <p:cNvSpPr txBox="1"/>
          <p:nvPr/>
        </p:nvSpPr>
        <p:spPr>
          <a:xfrm>
            <a:off x="9185292" y="212535"/>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GDCD 6</a:t>
            </a:r>
          </a:p>
        </p:txBody>
      </p:sp>
      <p:sp>
        <p:nvSpPr>
          <p:cNvPr id="5" name="Google Shape;235;p1">
            <a:extLst>
              <a:ext uri="{FF2B5EF4-FFF2-40B4-BE49-F238E27FC236}">
                <a16:creationId xmlns:a16="http://schemas.microsoft.com/office/drawing/2014/main" id="{396F2C50-D7FE-2521-F57F-12E98A5D3EE1}"/>
              </a:ext>
            </a:extLst>
          </p:cNvPr>
          <p:cNvSpPr txBox="1">
            <a:spLocks/>
          </p:cNvSpPr>
          <p:nvPr/>
        </p:nvSpPr>
        <p:spPr>
          <a:xfrm>
            <a:off x="0" y="2383683"/>
            <a:ext cx="12192000" cy="209063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25000"/>
              </a:lnSpc>
            </a:pPr>
            <a:r>
              <a:rPr lang="en-US" sz="5400" b="1" dirty="0" err="1">
                <a:solidFill>
                  <a:srgbClr val="002060"/>
                </a:solidFill>
                <a:latin typeface="UTM Avo" panose="02040603050506020204" pitchFamily="18" charset="0"/>
              </a:rPr>
              <a:t>Tuần</a:t>
            </a:r>
            <a:r>
              <a:rPr lang="en-US" sz="5400" b="1" dirty="0">
                <a:solidFill>
                  <a:srgbClr val="002060"/>
                </a:solidFill>
                <a:latin typeface="UTM Avo" panose="02040603050506020204" pitchFamily="18" charset="0"/>
              </a:rPr>
              <a:t> 33</a:t>
            </a:r>
            <a:br>
              <a:rPr lang="en-US" sz="5400" b="1" dirty="0">
                <a:solidFill>
                  <a:srgbClr val="002060"/>
                </a:solidFill>
                <a:latin typeface="UTM Avo" panose="02040603050506020204" pitchFamily="18" charset="0"/>
              </a:rPr>
            </a:br>
            <a:r>
              <a:rPr lang="en-US" sz="5400" b="1" dirty="0" err="1">
                <a:solidFill>
                  <a:srgbClr val="FF0000"/>
                </a:solidFill>
                <a:latin typeface="UTM Avo" panose="02040603050506020204" pitchFamily="18" charset="0"/>
              </a:rPr>
              <a:t>Bài</a:t>
            </a:r>
            <a:r>
              <a:rPr lang="en-US" sz="5400" b="1" dirty="0">
                <a:solidFill>
                  <a:srgbClr val="FF0000"/>
                </a:solidFill>
                <a:latin typeface="UTM Avo" panose="02040603050506020204" pitchFamily="18" charset="0"/>
              </a:rPr>
              <a:t> 12: </a:t>
            </a:r>
            <a:r>
              <a:rPr lang="en-US" sz="5400" b="1" dirty="0" err="1">
                <a:solidFill>
                  <a:srgbClr val="FF0000"/>
                </a:solidFill>
                <a:latin typeface="UTM Avo" panose="02040603050506020204" pitchFamily="18" charset="0"/>
              </a:rPr>
              <a:t>Quyền</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trẻ</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em</a:t>
            </a:r>
            <a:endParaRPr lang="en-US" b="1" dirty="0">
              <a:latin typeface="UTM Avo" panose="02040603050506020204" pitchFamily="18" charset="0"/>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EF97FBC-803A-96D6-05D6-F5578D67C48E}"/>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7791E156-7366-90A1-582B-B9BD6D5B41E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988AB7D0-8805-7E0A-B530-9B582537450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8205CDF-58B6-17F2-68B9-1DE08A9656B9}"/>
              </a:ext>
            </a:extLst>
          </p:cNvPr>
          <p:cNvSpPr txBox="1">
            <a:spLocks/>
          </p:cNvSpPr>
          <p:nvPr/>
        </p:nvSpPr>
        <p:spPr>
          <a:xfrm>
            <a:off x="1387678" y="1613463"/>
            <a:ext cx="9416643" cy="517147"/>
          </a:xfrm>
          <a:prstGeom prst="rect">
            <a:avLst/>
          </a:prstGeom>
        </p:spPr>
        <p:txBody>
          <a:bodyPr>
            <a:normAutofit fontScale="92500" lnSpcReduction="10000"/>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200" b="1" dirty="0" err="1">
                <a:latin typeface="UTM Avo" panose="02040603050506020204" pitchFamily="18" charset="0"/>
              </a:rPr>
              <a:t>Đố</a:t>
            </a:r>
            <a:r>
              <a:rPr lang="en-US" sz="3200" b="1" dirty="0">
                <a:latin typeface="UTM Avo" panose="02040603050506020204" pitchFamily="18" charset="0"/>
              </a:rPr>
              <a:t> </a:t>
            </a:r>
            <a:r>
              <a:rPr lang="en-US" sz="3200" b="1" dirty="0" err="1">
                <a:latin typeface="UTM Avo" panose="02040603050506020204" pitchFamily="18" charset="0"/>
              </a:rPr>
              <a:t>em</a:t>
            </a:r>
            <a:r>
              <a:rPr lang="en-US" sz="3200" b="1" dirty="0">
                <a:latin typeface="UTM Avo" panose="02040603050506020204" pitchFamily="18" charset="0"/>
              </a:rPr>
              <a:t>: </a:t>
            </a:r>
            <a:r>
              <a:rPr lang="en-US" sz="3200" b="1" dirty="0" err="1">
                <a:latin typeface="UTM Avo" panose="02040603050506020204" pitchFamily="18" charset="0"/>
              </a:rPr>
              <a:t>Điền</a:t>
            </a:r>
            <a:r>
              <a:rPr lang="en-US" sz="3200" b="1" dirty="0">
                <a:latin typeface="UTM Avo" panose="02040603050506020204" pitchFamily="18" charset="0"/>
              </a:rPr>
              <a:t> </a:t>
            </a:r>
            <a:r>
              <a:rPr lang="en-US" sz="3200" b="1" dirty="0" err="1">
                <a:latin typeface="UTM Avo" panose="02040603050506020204" pitchFamily="18" charset="0"/>
              </a:rPr>
              <a:t>câu</a:t>
            </a:r>
            <a:r>
              <a:rPr lang="en-US" sz="3200" b="1" dirty="0">
                <a:latin typeface="UTM Avo" panose="02040603050506020204" pitchFamily="18" charset="0"/>
              </a:rPr>
              <a:t> </a:t>
            </a:r>
            <a:r>
              <a:rPr lang="en-US" sz="3200" b="1" dirty="0" err="1">
                <a:latin typeface="UTM Avo" panose="02040603050506020204" pitchFamily="18" charset="0"/>
              </a:rPr>
              <a:t>thơ</a:t>
            </a:r>
            <a:r>
              <a:rPr lang="en-US" sz="3200" b="1" dirty="0">
                <a:latin typeface="UTM Avo" panose="02040603050506020204" pitchFamily="18" charset="0"/>
              </a:rPr>
              <a:t> </a:t>
            </a:r>
            <a:r>
              <a:rPr lang="en-US" sz="3200" b="1" dirty="0" err="1">
                <a:latin typeface="UTM Avo" panose="02040603050506020204" pitchFamily="18" charset="0"/>
              </a:rPr>
              <a:t>còn</a:t>
            </a:r>
            <a:r>
              <a:rPr lang="en-US" sz="3200" b="1" dirty="0">
                <a:latin typeface="UTM Avo" panose="02040603050506020204" pitchFamily="18" charset="0"/>
              </a:rPr>
              <a:t> </a:t>
            </a:r>
            <a:r>
              <a:rPr lang="en-US" sz="3200" b="1" dirty="0" err="1">
                <a:latin typeface="UTM Avo" panose="02040603050506020204" pitchFamily="18" charset="0"/>
              </a:rPr>
              <a:t>thiếu</a:t>
            </a:r>
            <a:r>
              <a:rPr lang="en-US" sz="3200" b="1" dirty="0">
                <a:latin typeface="UTM Avo" panose="02040603050506020204" pitchFamily="18" charset="0"/>
              </a:rPr>
              <a:t>?</a:t>
            </a:r>
          </a:p>
        </p:txBody>
      </p:sp>
      <p:sp>
        <p:nvSpPr>
          <p:cNvPr id="6" name="Subtitle 2">
            <a:extLst>
              <a:ext uri="{FF2B5EF4-FFF2-40B4-BE49-F238E27FC236}">
                <a16:creationId xmlns:a16="http://schemas.microsoft.com/office/drawing/2014/main" id="{BE4D210A-3D09-63D2-5CA7-634971C6C593}"/>
              </a:ext>
            </a:extLst>
          </p:cNvPr>
          <p:cNvSpPr txBox="1">
            <a:spLocks/>
          </p:cNvSpPr>
          <p:nvPr/>
        </p:nvSpPr>
        <p:spPr>
          <a:xfrm>
            <a:off x="-262759" y="3033007"/>
            <a:ext cx="8047838" cy="1372320"/>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pPr>
            <a:r>
              <a:rPr lang="vi-VN" sz="2800" dirty="0">
                <a:latin typeface="UTM Avo" panose="02040603050506020204" pitchFamily="18" charset="0"/>
              </a:rPr>
              <a:t>“Trẻ em như búp trên cành</a:t>
            </a:r>
          </a:p>
          <a:p>
            <a:pPr algn="ctr">
              <a:lnSpc>
                <a:spcPct val="150000"/>
              </a:lnSpc>
            </a:pPr>
            <a:r>
              <a:rPr lang="en-US" sz="2800" dirty="0">
                <a:latin typeface="UTM Avo" panose="02040603050506020204" pitchFamily="18" charset="0"/>
              </a:rPr>
              <a:t>…………………..........?...............................”</a:t>
            </a:r>
            <a:endParaRPr lang="vi-VN" sz="2800" dirty="0">
              <a:latin typeface="UTM Avo" panose="02040603050506020204" pitchFamily="18" charset="0"/>
            </a:endParaRPr>
          </a:p>
        </p:txBody>
      </p:sp>
      <p:pic>
        <p:nvPicPr>
          <p:cNvPr id="7" name="Picture 6">
            <a:extLst>
              <a:ext uri="{FF2B5EF4-FFF2-40B4-BE49-F238E27FC236}">
                <a16:creationId xmlns:a16="http://schemas.microsoft.com/office/drawing/2014/main" id="{8C6B139B-744A-A465-CEA4-C5D71FF25985}"/>
              </a:ext>
            </a:extLst>
          </p:cNvPr>
          <p:cNvPicPr>
            <a:picLocks noChangeAspect="1"/>
          </p:cNvPicPr>
          <p:nvPr/>
        </p:nvPicPr>
        <p:blipFill>
          <a:blip r:embed="rId3"/>
          <a:stretch>
            <a:fillRect/>
          </a:stretch>
        </p:blipFill>
        <p:spPr>
          <a:xfrm>
            <a:off x="7513545" y="2130611"/>
            <a:ext cx="4528624" cy="3177113"/>
          </a:xfrm>
          <a:prstGeom prst="rect">
            <a:avLst/>
          </a:prstGeom>
        </p:spPr>
      </p:pic>
    </p:spTree>
    <p:extLst>
      <p:ext uri="{BB962C8B-B14F-4D97-AF65-F5344CB8AC3E}">
        <p14:creationId xmlns:p14="http://schemas.microsoft.com/office/powerpoint/2010/main" val="855695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8205CDF-58B6-17F2-68B9-1DE08A9656B9}"/>
              </a:ext>
            </a:extLst>
          </p:cNvPr>
          <p:cNvSpPr txBox="1">
            <a:spLocks/>
          </p:cNvSpPr>
          <p:nvPr/>
        </p:nvSpPr>
        <p:spPr>
          <a:xfrm>
            <a:off x="1387678" y="1613463"/>
            <a:ext cx="9416643" cy="517147"/>
          </a:xfrm>
          <a:prstGeom prst="rect">
            <a:avLst/>
          </a:prstGeom>
        </p:spPr>
        <p:txBody>
          <a:bodyPr>
            <a:normAutofit fontScale="92500" lnSpcReduction="10000"/>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200" b="1" dirty="0" err="1">
                <a:latin typeface="UTM Avo" panose="02040603050506020204" pitchFamily="18" charset="0"/>
              </a:rPr>
              <a:t>Đố</a:t>
            </a:r>
            <a:r>
              <a:rPr lang="en-US" sz="3200" b="1" dirty="0">
                <a:latin typeface="UTM Avo" panose="02040603050506020204" pitchFamily="18" charset="0"/>
              </a:rPr>
              <a:t> </a:t>
            </a:r>
            <a:r>
              <a:rPr lang="en-US" sz="3200" b="1" dirty="0" err="1">
                <a:latin typeface="UTM Avo" panose="02040603050506020204" pitchFamily="18" charset="0"/>
              </a:rPr>
              <a:t>em</a:t>
            </a:r>
            <a:r>
              <a:rPr lang="en-US" sz="3200" b="1" dirty="0">
                <a:latin typeface="UTM Avo" panose="02040603050506020204" pitchFamily="18" charset="0"/>
              </a:rPr>
              <a:t>: </a:t>
            </a:r>
            <a:r>
              <a:rPr lang="en-US" sz="3200" b="1" dirty="0" err="1">
                <a:latin typeface="UTM Avo" panose="02040603050506020204" pitchFamily="18" charset="0"/>
              </a:rPr>
              <a:t>Điền</a:t>
            </a:r>
            <a:r>
              <a:rPr lang="en-US" sz="3200" b="1" dirty="0">
                <a:latin typeface="UTM Avo" panose="02040603050506020204" pitchFamily="18" charset="0"/>
              </a:rPr>
              <a:t> </a:t>
            </a:r>
            <a:r>
              <a:rPr lang="en-US" sz="3200" b="1" dirty="0" err="1">
                <a:latin typeface="UTM Avo" panose="02040603050506020204" pitchFamily="18" charset="0"/>
              </a:rPr>
              <a:t>câu</a:t>
            </a:r>
            <a:r>
              <a:rPr lang="en-US" sz="3200" b="1" dirty="0">
                <a:latin typeface="UTM Avo" panose="02040603050506020204" pitchFamily="18" charset="0"/>
              </a:rPr>
              <a:t> </a:t>
            </a:r>
            <a:r>
              <a:rPr lang="en-US" sz="3200" b="1" dirty="0" err="1">
                <a:latin typeface="UTM Avo" panose="02040603050506020204" pitchFamily="18" charset="0"/>
              </a:rPr>
              <a:t>thơ</a:t>
            </a:r>
            <a:r>
              <a:rPr lang="en-US" sz="3200" b="1" dirty="0">
                <a:latin typeface="UTM Avo" panose="02040603050506020204" pitchFamily="18" charset="0"/>
              </a:rPr>
              <a:t> </a:t>
            </a:r>
            <a:r>
              <a:rPr lang="en-US" sz="3200" b="1" dirty="0" err="1">
                <a:latin typeface="UTM Avo" panose="02040603050506020204" pitchFamily="18" charset="0"/>
              </a:rPr>
              <a:t>còn</a:t>
            </a:r>
            <a:r>
              <a:rPr lang="en-US" sz="3200" b="1" dirty="0">
                <a:latin typeface="UTM Avo" panose="02040603050506020204" pitchFamily="18" charset="0"/>
              </a:rPr>
              <a:t> </a:t>
            </a:r>
            <a:r>
              <a:rPr lang="en-US" sz="3200" b="1" dirty="0" err="1">
                <a:latin typeface="UTM Avo" panose="02040603050506020204" pitchFamily="18" charset="0"/>
              </a:rPr>
              <a:t>thiếu</a:t>
            </a:r>
            <a:r>
              <a:rPr lang="en-US" sz="3200" b="1" dirty="0">
                <a:latin typeface="UTM Avo" panose="02040603050506020204" pitchFamily="18" charset="0"/>
              </a:rPr>
              <a:t>?</a:t>
            </a:r>
          </a:p>
        </p:txBody>
      </p:sp>
      <p:sp>
        <p:nvSpPr>
          <p:cNvPr id="6" name="Subtitle 2">
            <a:extLst>
              <a:ext uri="{FF2B5EF4-FFF2-40B4-BE49-F238E27FC236}">
                <a16:creationId xmlns:a16="http://schemas.microsoft.com/office/drawing/2014/main" id="{BE4D210A-3D09-63D2-5CA7-634971C6C593}"/>
              </a:ext>
            </a:extLst>
          </p:cNvPr>
          <p:cNvSpPr txBox="1">
            <a:spLocks/>
          </p:cNvSpPr>
          <p:nvPr/>
        </p:nvSpPr>
        <p:spPr>
          <a:xfrm>
            <a:off x="-262759" y="3033007"/>
            <a:ext cx="8047838" cy="1372320"/>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pPr>
            <a:r>
              <a:rPr lang="vi-VN" sz="2800" dirty="0">
                <a:latin typeface="UTM Avo" panose="02040603050506020204" pitchFamily="18" charset="0"/>
              </a:rPr>
              <a:t>“Trẻ em như búp trên cành</a:t>
            </a:r>
          </a:p>
          <a:p>
            <a:pPr algn="ctr">
              <a:lnSpc>
                <a:spcPct val="150000"/>
              </a:lnSpc>
            </a:pPr>
            <a:r>
              <a:rPr lang="en-US" sz="2800" dirty="0" err="1">
                <a:latin typeface="UTM Avo" panose="02040603050506020204" pitchFamily="18" charset="0"/>
              </a:rPr>
              <a:t>Biết</a:t>
            </a:r>
            <a:r>
              <a:rPr lang="en-US" sz="2800" dirty="0">
                <a:latin typeface="UTM Avo" panose="02040603050506020204" pitchFamily="18" charset="0"/>
              </a:rPr>
              <a:t> </a:t>
            </a:r>
            <a:r>
              <a:rPr lang="en-US" sz="2800" dirty="0" err="1">
                <a:latin typeface="UTM Avo" panose="02040603050506020204" pitchFamily="18" charset="0"/>
              </a:rPr>
              <a:t>ăn</a:t>
            </a:r>
            <a:r>
              <a:rPr lang="en-US" sz="2800" dirty="0">
                <a:latin typeface="UTM Avo" panose="02040603050506020204" pitchFamily="18" charset="0"/>
              </a:rPr>
              <a:t> </a:t>
            </a:r>
            <a:r>
              <a:rPr lang="en-US" sz="2800" dirty="0" err="1">
                <a:latin typeface="UTM Avo" panose="02040603050506020204" pitchFamily="18" charset="0"/>
              </a:rPr>
              <a:t>ngủ</a:t>
            </a:r>
            <a:r>
              <a:rPr lang="en-US" sz="2800" dirty="0">
                <a:latin typeface="UTM Avo" panose="02040603050506020204" pitchFamily="18" charset="0"/>
              </a:rPr>
              <a:t>, </a:t>
            </a:r>
            <a:r>
              <a:rPr lang="en-US" sz="2800" dirty="0" err="1">
                <a:latin typeface="UTM Avo" panose="02040603050506020204" pitchFamily="18" charset="0"/>
              </a:rPr>
              <a:t>biết</a:t>
            </a:r>
            <a:r>
              <a:rPr lang="en-US" sz="2800" dirty="0">
                <a:latin typeface="UTM Avo" panose="02040603050506020204" pitchFamily="18" charset="0"/>
              </a:rPr>
              <a:t> </a:t>
            </a:r>
            <a:r>
              <a:rPr lang="en-US" sz="2800" dirty="0" err="1">
                <a:latin typeface="UTM Avo" panose="02040603050506020204" pitchFamily="18" charset="0"/>
              </a:rPr>
              <a:t>học</a:t>
            </a:r>
            <a:r>
              <a:rPr lang="en-US" sz="2800" dirty="0">
                <a:latin typeface="UTM Avo" panose="02040603050506020204" pitchFamily="18" charset="0"/>
              </a:rPr>
              <a:t> </a:t>
            </a:r>
            <a:r>
              <a:rPr lang="en-US" sz="2800" dirty="0" err="1">
                <a:latin typeface="UTM Avo" panose="02040603050506020204" pitchFamily="18" charset="0"/>
              </a:rPr>
              <a:t>hành</a:t>
            </a:r>
            <a:r>
              <a:rPr lang="en-US" sz="2800" dirty="0">
                <a:latin typeface="UTM Avo" panose="02040603050506020204" pitchFamily="18" charset="0"/>
              </a:rPr>
              <a:t> </a:t>
            </a:r>
            <a:r>
              <a:rPr lang="en-US" sz="2800" dirty="0" err="1">
                <a:latin typeface="UTM Avo" panose="02040603050506020204" pitchFamily="18" charset="0"/>
              </a:rPr>
              <a:t>là</a:t>
            </a:r>
            <a:r>
              <a:rPr lang="en-US" sz="2800" dirty="0">
                <a:latin typeface="UTM Avo" panose="02040603050506020204" pitchFamily="18" charset="0"/>
              </a:rPr>
              <a:t> </a:t>
            </a:r>
            <a:r>
              <a:rPr lang="en-US" sz="2800" dirty="0" err="1">
                <a:latin typeface="UTM Avo" panose="02040603050506020204" pitchFamily="18" charset="0"/>
              </a:rPr>
              <a:t>ngoan</a:t>
            </a:r>
            <a:r>
              <a:rPr lang="en-US" sz="2800" dirty="0">
                <a:latin typeface="UTM Avo" panose="02040603050506020204" pitchFamily="18" charset="0"/>
              </a:rPr>
              <a:t>” </a:t>
            </a:r>
          </a:p>
        </p:txBody>
      </p:sp>
      <p:pic>
        <p:nvPicPr>
          <p:cNvPr id="7" name="Picture 6">
            <a:extLst>
              <a:ext uri="{FF2B5EF4-FFF2-40B4-BE49-F238E27FC236}">
                <a16:creationId xmlns:a16="http://schemas.microsoft.com/office/drawing/2014/main" id="{8C6B139B-744A-A465-CEA4-C5D71FF25985}"/>
              </a:ext>
            </a:extLst>
          </p:cNvPr>
          <p:cNvPicPr>
            <a:picLocks noChangeAspect="1"/>
          </p:cNvPicPr>
          <p:nvPr/>
        </p:nvPicPr>
        <p:blipFill>
          <a:blip r:embed="rId3"/>
          <a:stretch>
            <a:fillRect/>
          </a:stretch>
        </p:blipFill>
        <p:spPr>
          <a:xfrm>
            <a:off x="7513545" y="2130611"/>
            <a:ext cx="4528624" cy="3177113"/>
          </a:xfrm>
          <a:prstGeom prst="rect">
            <a:avLst/>
          </a:prstGeom>
        </p:spPr>
      </p:pic>
    </p:spTree>
    <p:extLst>
      <p:ext uri="{BB962C8B-B14F-4D97-AF65-F5344CB8AC3E}">
        <p14:creationId xmlns:p14="http://schemas.microsoft.com/office/powerpoint/2010/main" val="3377681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6FB425F-C149-ADF0-6765-FE3A89CF8527}"/>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6D1F15E0-830B-69DC-C92B-2640936CEAC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07088BC8-D341-45DF-F3C0-A495D14887F8}"/>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Google Shape;361;p5">
            <a:extLst>
              <a:ext uri="{FF2B5EF4-FFF2-40B4-BE49-F238E27FC236}">
                <a16:creationId xmlns:a16="http://schemas.microsoft.com/office/drawing/2014/main" id="{414581E8-033C-72B7-40FE-E80E4EE395B5}"/>
              </a:ext>
            </a:extLst>
          </p:cNvPr>
          <p:cNvSpPr txBox="1"/>
          <p:nvPr/>
        </p:nvSpPr>
        <p:spPr>
          <a:xfrm>
            <a:off x="3505198" y="1455086"/>
            <a:ext cx="5181599" cy="861317"/>
          </a:xfrm>
          <a:prstGeom prst="roundRect">
            <a:avLst>
              <a:gd name="adj" fmla="val 50000"/>
            </a:avLst>
          </a:prstGeom>
          <a:solidFill>
            <a:schemeClr val="accent2"/>
          </a:solidFill>
          <a:ln w="57150" cap="flat" cmpd="sng">
            <a:solidFill>
              <a:schemeClr val="accent2">
                <a:lumMod val="75000"/>
              </a:schemeClr>
            </a:solidFill>
            <a:prstDash val="solid"/>
            <a:round/>
            <a:headEnd type="none" w="sm" len="sm"/>
            <a:tailEnd type="none" w="sm" len="sm"/>
          </a:ln>
        </p:spPr>
        <p:txBody>
          <a:bodyPr spcFirstLastPara="1" wrap="square" lIns="121900" tIns="121900" rIns="121900" bIns="121900" anchor="ctr" anchorCtr="0">
            <a:noAutofit/>
          </a:bodyPr>
          <a:lstStyle/>
          <a:p>
            <a:pPr algn="ctr"/>
            <a:r>
              <a:rPr lang="en-US" sz="2800" b="1" dirty="0">
                <a:solidFill>
                  <a:schemeClr val="bg1"/>
                </a:solidFill>
                <a:latin typeface="UTM Avo" panose="02040603050506020204" pitchFamily="18" charset="0"/>
              </a:rPr>
              <a:t>NỘI DUNG BÀI HỌC</a:t>
            </a:r>
            <a:endParaRPr sz="2800" b="1" dirty="0">
              <a:solidFill>
                <a:schemeClr val="bg1"/>
              </a:solidFill>
              <a:latin typeface="UTM Avo" panose="02040603050506020204" pitchFamily="18" charset="0"/>
            </a:endParaRPr>
          </a:p>
        </p:txBody>
      </p:sp>
      <p:sp>
        <p:nvSpPr>
          <p:cNvPr id="12" name="Google Shape;364;p5">
            <a:extLst>
              <a:ext uri="{FF2B5EF4-FFF2-40B4-BE49-F238E27FC236}">
                <a16:creationId xmlns:a16="http://schemas.microsoft.com/office/drawing/2014/main" id="{CD14FC7F-60B3-2D2D-8064-EB402AC045CC}"/>
              </a:ext>
            </a:extLst>
          </p:cNvPr>
          <p:cNvSpPr/>
          <p:nvPr/>
        </p:nvSpPr>
        <p:spPr>
          <a:xfrm>
            <a:off x="140387" y="2392055"/>
            <a:ext cx="806058" cy="806058"/>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1</a:t>
            </a:r>
            <a:endParaRPr sz="2400" b="1" dirty="0">
              <a:solidFill>
                <a:schemeClr val="bg1"/>
              </a:solidFill>
              <a:latin typeface="UTM Avo" panose="02040603050506020204" pitchFamily="18" charset="0"/>
            </a:endParaRPr>
          </a:p>
        </p:txBody>
      </p:sp>
      <p:sp>
        <p:nvSpPr>
          <p:cNvPr id="13" name="Google Shape;367;p5">
            <a:extLst>
              <a:ext uri="{FF2B5EF4-FFF2-40B4-BE49-F238E27FC236}">
                <a16:creationId xmlns:a16="http://schemas.microsoft.com/office/drawing/2014/main" id="{F1836B03-C80D-652C-2608-5F613A2169D6}"/>
              </a:ext>
            </a:extLst>
          </p:cNvPr>
          <p:cNvSpPr/>
          <p:nvPr/>
        </p:nvSpPr>
        <p:spPr>
          <a:xfrm>
            <a:off x="140386" y="3408749"/>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2</a:t>
            </a:r>
            <a:endParaRPr sz="2400" b="1" dirty="0">
              <a:solidFill>
                <a:schemeClr val="bg1"/>
              </a:solidFill>
              <a:latin typeface="UTM Avo" panose="02040603050506020204" pitchFamily="18" charset="0"/>
            </a:endParaRPr>
          </a:p>
        </p:txBody>
      </p:sp>
      <p:sp>
        <p:nvSpPr>
          <p:cNvPr id="14" name="Google Shape;370;p5">
            <a:extLst>
              <a:ext uri="{FF2B5EF4-FFF2-40B4-BE49-F238E27FC236}">
                <a16:creationId xmlns:a16="http://schemas.microsoft.com/office/drawing/2014/main" id="{F29A4826-9683-F441-35C4-069BBC185D31}"/>
              </a:ext>
            </a:extLst>
          </p:cNvPr>
          <p:cNvSpPr/>
          <p:nvPr/>
        </p:nvSpPr>
        <p:spPr>
          <a:xfrm>
            <a:off x="140386" y="4637940"/>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3</a:t>
            </a:r>
            <a:endParaRPr sz="2400" b="1" dirty="0">
              <a:solidFill>
                <a:schemeClr val="bg1"/>
              </a:solidFill>
              <a:latin typeface="UTM Avo" panose="02040603050506020204" pitchFamily="18" charset="0"/>
            </a:endParaRPr>
          </a:p>
        </p:txBody>
      </p:sp>
      <p:sp>
        <p:nvSpPr>
          <p:cNvPr id="15" name="Google Shape;372;p5">
            <a:extLst>
              <a:ext uri="{FF2B5EF4-FFF2-40B4-BE49-F238E27FC236}">
                <a16:creationId xmlns:a16="http://schemas.microsoft.com/office/drawing/2014/main" id="{524C59BE-E5C0-2219-D831-A80C78F2E902}"/>
              </a:ext>
            </a:extLst>
          </p:cNvPr>
          <p:cNvSpPr/>
          <p:nvPr/>
        </p:nvSpPr>
        <p:spPr>
          <a:xfrm>
            <a:off x="1061312" y="2548890"/>
            <a:ext cx="6555891" cy="492388"/>
          </a:xfrm>
          <a:prstGeom prst="rect">
            <a:avLst/>
          </a:prstGeom>
          <a:noFill/>
          <a:ln>
            <a:noFill/>
          </a:ln>
        </p:spPr>
        <p:txBody>
          <a:bodyPr spcFirstLastPara="1" wrap="square" lIns="121900" tIns="60933" rIns="121900" bIns="60933" anchor="t" anchorCtr="0">
            <a:spAutoFit/>
          </a:bodyPr>
          <a:lstStyle/>
          <a:p>
            <a:pPr algn="just"/>
            <a:r>
              <a:rPr lang="en-US" sz="2400" dirty="0" err="1">
                <a:solidFill>
                  <a:schemeClr val="tx1"/>
                </a:solidFill>
                <a:latin typeface="UTM Avo" panose="02040603050506020204" pitchFamily="18" charset="0"/>
              </a:rPr>
              <a:t>Tìm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hiểu</a:t>
            </a:r>
            <a:r>
              <a:rPr lang="en-US" sz="2400" dirty="0">
                <a:solidFill>
                  <a:schemeClr val="tx1"/>
                </a:solidFill>
                <a:latin typeface="UTM Avo" panose="02040603050506020204" pitchFamily="18" charset="0"/>
              </a:rPr>
              <a:t> c</a:t>
            </a:r>
            <a:r>
              <a:rPr lang="vi-VN" sz="2400" dirty="0">
                <a:solidFill>
                  <a:schemeClr val="tx1"/>
                </a:solidFill>
                <a:latin typeface="UTM Avo" panose="02040603050506020204" pitchFamily="18" charset="0"/>
              </a:rPr>
              <a:t>ác quyền cơ bản của trẻ em</a:t>
            </a:r>
          </a:p>
        </p:txBody>
      </p:sp>
      <p:sp>
        <p:nvSpPr>
          <p:cNvPr id="16" name="Google Shape;373;p5">
            <a:extLst>
              <a:ext uri="{FF2B5EF4-FFF2-40B4-BE49-F238E27FC236}">
                <a16:creationId xmlns:a16="http://schemas.microsoft.com/office/drawing/2014/main" id="{EFB12811-D11C-F985-40D3-F108F67782D7}"/>
              </a:ext>
            </a:extLst>
          </p:cNvPr>
          <p:cNvSpPr/>
          <p:nvPr/>
        </p:nvSpPr>
        <p:spPr>
          <a:xfrm>
            <a:off x="1061314" y="4425444"/>
            <a:ext cx="6406284" cy="1231052"/>
          </a:xfrm>
          <a:prstGeom prst="rect">
            <a:avLst/>
          </a:prstGeom>
          <a:noFill/>
          <a:ln>
            <a:noFill/>
          </a:ln>
        </p:spPr>
        <p:txBody>
          <a:bodyPr spcFirstLastPara="1" wrap="square" lIns="121900" tIns="60933" rIns="121900" bIns="60933" anchor="t" anchorCtr="0">
            <a:spAutoFit/>
          </a:bodyPr>
          <a:lstStyle/>
          <a:p>
            <a:pPr algn="just"/>
            <a:r>
              <a:rPr lang="vi-VN" sz="2400" b="1" dirty="0">
                <a:solidFill>
                  <a:schemeClr val="tx1"/>
                </a:solidFill>
                <a:latin typeface="UTM Avo" panose="02040603050506020204" pitchFamily="18" charset="0"/>
              </a:rPr>
              <a:t>Trách nhiệm của gia đình, nhà trường, xã hội và bổn phận của trẻ em trong việc thực hiện quyền trẻ em</a:t>
            </a:r>
            <a:endParaRPr lang="en-US" sz="2400" b="1" dirty="0" err="1">
              <a:solidFill>
                <a:schemeClr val="tx1"/>
              </a:solidFill>
              <a:latin typeface="UTM Avo" panose="02040603050506020204" pitchFamily="18" charset="0"/>
            </a:endParaRPr>
          </a:p>
        </p:txBody>
      </p:sp>
      <p:sp>
        <p:nvSpPr>
          <p:cNvPr id="17" name="Google Shape;374;p5">
            <a:extLst>
              <a:ext uri="{FF2B5EF4-FFF2-40B4-BE49-F238E27FC236}">
                <a16:creationId xmlns:a16="http://schemas.microsoft.com/office/drawing/2014/main" id="{9D9B268D-ECA1-7BB8-3D2F-E216E61A8F26}"/>
              </a:ext>
            </a:extLst>
          </p:cNvPr>
          <p:cNvSpPr/>
          <p:nvPr/>
        </p:nvSpPr>
        <p:spPr>
          <a:xfrm>
            <a:off x="1061312" y="3380918"/>
            <a:ext cx="6406286" cy="861720"/>
          </a:xfrm>
          <a:prstGeom prst="rect">
            <a:avLst/>
          </a:prstGeom>
          <a:noFill/>
          <a:ln>
            <a:noFill/>
          </a:ln>
        </p:spPr>
        <p:txBody>
          <a:bodyPr spcFirstLastPara="1" wrap="square" lIns="121900" tIns="60933" rIns="121900" bIns="60933" anchor="t" anchorCtr="0">
            <a:spAutoFit/>
          </a:bodyPr>
          <a:lstStyle/>
          <a:p>
            <a:pPr algn="just"/>
            <a:r>
              <a:rPr lang="en-US" sz="2400" dirty="0">
                <a:solidFill>
                  <a:schemeClr val="tx1"/>
                </a:solidFill>
                <a:latin typeface="UTM Avo" panose="02040603050506020204" pitchFamily="18" charset="0"/>
              </a:rPr>
              <a:t>Ý </a:t>
            </a:r>
            <a:r>
              <a:rPr lang="en-US" sz="2400" dirty="0" err="1">
                <a:solidFill>
                  <a:schemeClr val="tx1"/>
                </a:solidFill>
                <a:latin typeface="UTM Avo" panose="02040603050506020204" pitchFamily="18" charset="0"/>
              </a:rPr>
              <a:t>nghĩa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quyền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trẻ</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em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việc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thực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hiện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quyền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trẻ</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em</a:t>
            </a:r>
            <a:endParaRPr lang="en-US" sz="2400" dirty="0">
              <a:solidFill>
                <a:schemeClr val="tx1"/>
              </a:solidFill>
              <a:latin typeface="UTM Avo" panose="02040603050506020204" pitchFamily="18" charset="0"/>
            </a:endParaRPr>
          </a:p>
        </p:txBody>
      </p:sp>
      <p:pic>
        <p:nvPicPr>
          <p:cNvPr id="1026" name="Picture 2" descr="The work of SOS Children's Villages is based on children's rights. The  United Nations Convention on the Rights of the Child is a reference for any  NGO working with and for children and therefore for SOS Children's Villages  of India. SOS Children's Villages ...">
            <a:extLst>
              <a:ext uri="{FF2B5EF4-FFF2-40B4-BE49-F238E27FC236}">
                <a16:creationId xmlns:a16="http://schemas.microsoft.com/office/drawing/2014/main" id="{26D7A624-4CC8-A2D2-C9C7-6CBDD71C8E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6970" y="2103453"/>
            <a:ext cx="4529583" cy="3759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14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nodeType="withEffect">
                                  <p:stCondLst>
                                    <p:cond delay="0"/>
                                  </p:stCondLst>
                                  <p:childTnLst>
                                    <p:set>
                                      <p:cBhvr>
                                        <p:cTn id="29" dur="1" fill="hold">
                                          <p:stCondLst>
                                            <p:cond delay="0"/>
                                          </p:stCondLst>
                                        </p:cTn>
                                        <p:tgtEl>
                                          <p:spTgt spid="1026"/>
                                        </p:tgtEl>
                                        <p:attrNameLst>
                                          <p:attrName>style.visibility</p:attrName>
                                        </p:attrNameLst>
                                      </p:cBhvr>
                                      <p:to>
                                        <p:strVal val="visible"/>
                                      </p:to>
                                    </p:set>
                                    <p:animEffect transition="in" filter="fade">
                                      <p:cBhvr>
                                        <p:cTn id="3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D8CED32A-7886-9A6D-1A1E-5F0EA316E6A3}"/>
              </a:ext>
            </a:extLst>
          </p:cNvPr>
          <p:cNvSpPr/>
          <p:nvPr/>
        </p:nvSpPr>
        <p:spPr>
          <a:xfrm>
            <a:off x="5738649" y="1373631"/>
            <a:ext cx="1162399" cy="1162399"/>
          </a:xfrm>
          <a:prstGeom prst="ellipse">
            <a:avLst/>
          </a:prstGeom>
          <a:solidFill>
            <a:schemeClr val="tx2"/>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 sz="7200" b="1" kern="1200" dirty="0">
                <a:solidFill>
                  <a:schemeClr val="tx1"/>
                </a:solidFill>
                <a:latin typeface="UTM Avo" panose="02040603050506020204" pitchFamily="18" charset="0"/>
                <a:ea typeface="Inria Serif"/>
                <a:cs typeface="Inria Serif"/>
                <a:sym typeface="Inria Serif"/>
              </a:rPr>
              <a:t>3</a:t>
            </a:r>
          </a:p>
        </p:txBody>
      </p:sp>
      <p:sp>
        <p:nvSpPr>
          <p:cNvPr id="4" name="Rectangle 3">
            <a:extLst>
              <a:ext uri="{FF2B5EF4-FFF2-40B4-BE49-F238E27FC236}">
                <a16:creationId xmlns:a16="http://schemas.microsoft.com/office/drawing/2014/main" id="{59596190-5598-EF9A-0196-2DFBA357837A}"/>
              </a:ext>
            </a:extLst>
          </p:cNvPr>
          <p:cNvSpPr/>
          <p:nvPr/>
        </p:nvSpPr>
        <p:spPr>
          <a:xfrm>
            <a:off x="1473908" y="2627789"/>
            <a:ext cx="9691879" cy="3388363"/>
          </a:xfrm>
          <a:prstGeom prst="rect">
            <a:avLst/>
          </a:prstGeom>
        </p:spPr>
        <p:txBody>
          <a:bodyPr wrap="square">
            <a:spAutoFit/>
          </a:bodyPr>
          <a:lstStyle/>
          <a:p>
            <a:pPr algn="ctr" defTabSz="1219170">
              <a:lnSpc>
                <a:spcPct val="125000"/>
              </a:lnSpc>
              <a:buClrTx/>
              <a:buFontTx/>
              <a:buNone/>
            </a:pPr>
            <a:r>
              <a:rPr lang="vi-VN" sz="4400" b="1" kern="1200" dirty="0">
                <a:solidFill>
                  <a:schemeClr val="tx1"/>
                </a:solidFill>
                <a:latin typeface="UTM Avo" panose="02040603050506020204" pitchFamily="18" charset="0"/>
                <a:ea typeface="+mn-ea"/>
                <a:cs typeface="+mn-cs"/>
              </a:rPr>
              <a:t>Trách nhiệm của gia đình, nhà trường, xã hội và bổn phận của trẻ em trong việc thực hiện quyền trẻ em</a:t>
            </a:r>
          </a:p>
        </p:txBody>
      </p:sp>
    </p:spTree>
    <p:extLst>
      <p:ext uri="{BB962C8B-B14F-4D97-AF65-F5344CB8AC3E}">
        <p14:creationId xmlns:p14="http://schemas.microsoft.com/office/powerpoint/2010/main" val="95823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78E2B46-F251-E019-B047-9A59C06CBBBA}"/>
              </a:ext>
            </a:extLst>
          </p:cNvPr>
          <p:cNvGrpSpPr/>
          <p:nvPr/>
        </p:nvGrpSpPr>
        <p:grpSpPr>
          <a:xfrm>
            <a:off x="5005613" y="1769628"/>
            <a:ext cx="2434774" cy="553944"/>
            <a:chOff x="4598534" y="2207778"/>
            <a:chExt cx="2434774" cy="553944"/>
          </a:xfrm>
        </p:grpSpPr>
        <p:sp>
          <p:nvSpPr>
            <p:cNvPr id="3" name="Google Shape;434;p13">
              <a:extLst>
                <a:ext uri="{FF2B5EF4-FFF2-40B4-BE49-F238E27FC236}">
                  <a16:creationId xmlns:a16="http://schemas.microsoft.com/office/drawing/2014/main" id="{DEA88950-19B4-BA29-900A-185784B0834D}"/>
                </a:ext>
              </a:extLst>
            </p:cNvPr>
            <p:cNvSpPr txBox="1"/>
            <p:nvPr/>
          </p:nvSpPr>
          <p:spPr>
            <a:xfrm>
              <a:off x="5019294" y="2207779"/>
              <a:ext cx="2014014" cy="553943"/>
            </a:xfrm>
            <a:prstGeom prst="rect">
              <a:avLst/>
            </a:prstGeom>
            <a:noFill/>
            <a:ln>
              <a:noFill/>
            </a:ln>
          </p:spPr>
          <p:txBody>
            <a:bodyPr spcFirstLastPara="1" wrap="square" lIns="121900" tIns="60933" rIns="121900" bIns="60933"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KẾT LUẬN</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4" name="Picture 2" descr="Writing ">
              <a:extLst>
                <a:ext uri="{FF2B5EF4-FFF2-40B4-BE49-F238E27FC236}">
                  <a16:creationId xmlns:a16="http://schemas.microsoft.com/office/drawing/2014/main" id="{990F486F-9058-A0B9-D59A-1EB44AEAEB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534" y="2207778"/>
              <a:ext cx="553943" cy="553943"/>
            </a:xfrm>
            <a:prstGeom prst="rect">
              <a:avLst/>
            </a:prstGeom>
            <a:noFill/>
            <a:extLst>
              <a:ext uri="{909E8E84-426E-40DD-AFC4-6F175D3DCCD1}">
                <a14:hiddenFill xmlns:a14="http://schemas.microsoft.com/office/drawing/2010/main">
                  <a:solidFill>
                    <a:srgbClr val="FFFFFF"/>
                  </a:solidFill>
                </a14:hiddenFill>
              </a:ext>
            </a:extLst>
          </p:spPr>
        </p:pic>
      </p:grpSp>
      <p:pic>
        <p:nvPicPr>
          <p:cNvPr id="20" name="Picture 19">
            <a:extLst>
              <a:ext uri="{FF2B5EF4-FFF2-40B4-BE49-F238E27FC236}">
                <a16:creationId xmlns:a16="http://schemas.microsoft.com/office/drawing/2014/main" id="{8208A3D6-61C2-17B9-A0C8-EC9CB7BEADDA}"/>
              </a:ext>
            </a:extLst>
          </p:cNvPr>
          <p:cNvPicPr>
            <a:picLocks noChangeAspect="1"/>
          </p:cNvPicPr>
          <p:nvPr/>
        </p:nvPicPr>
        <p:blipFill>
          <a:blip r:embed="rId4"/>
          <a:stretch>
            <a:fillRect/>
          </a:stretch>
        </p:blipFill>
        <p:spPr>
          <a:xfrm flipH="1">
            <a:off x="-263082" y="3851663"/>
            <a:ext cx="3035030" cy="3035030"/>
          </a:xfrm>
          <a:prstGeom prst="rect">
            <a:avLst/>
          </a:prstGeom>
        </p:spPr>
      </p:pic>
      <p:sp>
        <p:nvSpPr>
          <p:cNvPr id="6" name="TextBox 5">
            <a:extLst>
              <a:ext uri="{FF2B5EF4-FFF2-40B4-BE49-F238E27FC236}">
                <a16:creationId xmlns:a16="http://schemas.microsoft.com/office/drawing/2014/main" id="{FE8C575D-DDE9-139F-A78D-41418C43300F}"/>
              </a:ext>
            </a:extLst>
          </p:cNvPr>
          <p:cNvSpPr txBox="1"/>
          <p:nvPr/>
        </p:nvSpPr>
        <p:spPr>
          <a:xfrm>
            <a:off x="2650252" y="2476727"/>
            <a:ext cx="8372790" cy="3108543"/>
          </a:xfrm>
          <a:prstGeom prst="rect">
            <a:avLst/>
          </a:prstGeom>
          <a:noFill/>
        </p:spPr>
        <p:txBody>
          <a:bodyPr wrap="square">
            <a:spAutoFit/>
          </a:bodyPr>
          <a:lstStyle/>
          <a:p>
            <a:pPr algn="just"/>
            <a:r>
              <a:rPr lang="en-US" sz="2800" dirty="0">
                <a:solidFill>
                  <a:srgbClr val="3D1C05"/>
                </a:solidFill>
                <a:latin typeface="UTM Avo" panose="02040603050506020204" pitchFamily="18" charset="0"/>
              </a:rPr>
              <a:t>Gia </a:t>
            </a:r>
            <a:r>
              <a:rPr lang="en-US" sz="2800" dirty="0" err="1">
                <a:solidFill>
                  <a:srgbClr val="3D1C05"/>
                </a:solidFill>
                <a:latin typeface="UTM Avo" panose="02040603050506020204" pitchFamily="18" charset="0"/>
              </a:rPr>
              <a:t>đình</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nhà</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trường</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và</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xã</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hội</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có</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trách</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nhiệm</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chăm</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sóc</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nuôi</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dưỡng</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giáo</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dục</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trẻ</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em</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dành</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điều</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kiện</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tốt</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nhất</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và</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tạo</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môi</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trường</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lành</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mạnh</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cho</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sự</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phát</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triển</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toàn</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diện</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của</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trẻ</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em</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bảo</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đảm</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cho</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trẻ</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em</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được</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học</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tập</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và</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phát</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triển</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giáo</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dục</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và</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giúp</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đỡ</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để</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trẻ</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em</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hiểu</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và</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thực</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hiện</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được</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quyền</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và</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bổn</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phận</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của</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trẻ</a:t>
            </a:r>
            <a:r>
              <a:rPr lang="en-US" sz="2800" dirty="0">
                <a:solidFill>
                  <a:srgbClr val="3D1C05"/>
                </a:solidFill>
                <a:latin typeface="UTM Avo" panose="02040603050506020204" pitchFamily="18" charset="0"/>
              </a:rPr>
              <a:t> </a:t>
            </a:r>
            <a:r>
              <a:rPr lang="en-US" sz="2800" dirty="0" err="1">
                <a:solidFill>
                  <a:srgbClr val="3D1C05"/>
                </a:solidFill>
                <a:latin typeface="UTM Avo" panose="02040603050506020204" pitchFamily="18" charset="0"/>
              </a:rPr>
              <a:t>em</a:t>
            </a:r>
            <a:r>
              <a:rPr lang="en-US" sz="2800" dirty="0">
                <a:solidFill>
                  <a:srgbClr val="3D1C05"/>
                </a:solidFill>
                <a:latin typeface="UTM Avo" panose="02040603050506020204" pitchFamily="18" charset="0"/>
              </a:rPr>
              <a:t>.</a:t>
            </a:r>
          </a:p>
        </p:txBody>
      </p:sp>
      <p:pic>
        <p:nvPicPr>
          <p:cNvPr id="7" name="Picture 6">
            <a:extLst>
              <a:ext uri="{FF2B5EF4-FFF2-40B4-BE49-F238E27FC236}">
                <a16:creationId xmlns:a16="http://schemas.microsoft.com/office/drawing/2014/main" id="{0C122D07-95EB-9FA7-9838-6ECE591768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10473731" y="2841811"/>
            <a:ext cx="2378373" cy="2378373"/>
          </a:xfrm>
          <a:prstGeom prst="rect">
            <a:avLst/>
          </a:prstGeom>
        </p:spPr>
      </p:pic>
    </p:spTree>
    <p:extLst>
      <p:ext uri="{BB962C8B-B14F-4D97-AF65-F5344CB8AC3E}">
        <p14:creationId xmlns:p14="http://schemas.microsoft.com/office/powerpoint/2010/main" val="24483298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78E2B46-F251-E019-B047-9A59C06CBBBA}"/>
              </a:ext>
            </a:extLst>
          </p:cNvPr>
          <p:cNvGrpSpPr/>
          <p:nvPr/>
        </p:nvGrpSpPr>
        <p:grpSpPr>
          <a:xfrm>
            <a:off x="5005613" y="1769628"/>
            <a:ext cx="2434774" cy="553944"/>
            <a:chOff x="4598534" y="2207778"/>
            <a:chExt cx="2434774" cy="553944"/>
          </a:xfrm>
        </p:grpSpPr>
        <p:sp>
          <p:nvSpPr>
            <p:cNvPr id="3" name="Google Shape;434;p13">
              <a:extLst>
                <a:ext uri="{FF2B5EF4-FFF2-40B4-BE49-F238E27FC236}">
                  <a16:creationId xmlns:a16="http://schemas.microsoft.com/office/drawing/2014/main" id="{DEA88950-19B4-BA29-900A-185784B0834D}"/>
                </a:ext>
              </a:extLst>
            </p:cNvPr>
            <p:cNvSpPr txBox="1"/>
            <p:nvPr/>
          </p:nvSpPr>
          <p:spPr>
            <a:xfrm>
              <a:off x="5019294" y="2207779"/>
              <a:ext cx="2014014" cy="553943"/>
            </a:xfrm>
            <a:prstGeom prst="rect">
              <a:avLst/>
            </a:prstGeom>
            <a:noFill/>
            <a:ln>
              <a:noFill/>
            </a:ln>
          </p:spPr>
          <p:txBody>
            <a:bodyPr spcFirstLastPara="1" wrap="square" lIns="121900" tIns="60933" rIns="121900" bIns="60933"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KẾT LUẬN</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4" name="Picture 2" descr="Writing ">
              <a:extLst>
                <a:ext uri="{FF2B5EF4-FFF2-40B4-BE49-F238E27FC236}">
                  <a16:creationId xmlns:a16="http://schemas.microsoft.com/office/drawing/2014/main" id="{990F486F-9058-A0B9-D59A-1EB44AEAEB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534" y="2207778"/>
              <a:ext cx="553943" cy="553943"/>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Box 2">
            <a:extLst>
              <a:ext uri="{FF2B5EF4-FFF2-40B4-BE49-F238E27FC236}">
                <a16:creationId xmlns:a16="http://schemas.microsoft.com/office/drawing/2014/main" id="{196BF82B-515B-7801-AA5D-297658A113BF}"/>
              </a:ext>
            </a:extLst>
          </p:cNvPr>
          <p:cNvSpPr txBox="1"/>
          <p:nvPr/>
        </p:nvSpPr>
        <p:spPr>
          <a:xfrm>
            <a:off x="3805300" y="3062852"/>
            <a:ext cx="7934077" cy="867930"/>
          </a:xfrm>
          <a:prstGeom prst="rect">
            <a:avLst/>
          </a:prstGeom>
        </p:spPr>
        <p:txBody>
          <a:bodyPr wrap="square" lIns="0" tIns="0" rIns="0" bIns="0" rtlCol="0" anchor="t">
            <a:spAutoFit/>
          </a:bodyPr>
          <a:lstStyle/>
          <a:p>
            <a:pPr marL="342900" indent="-342900" algn="just">
              <a:lnSpc>
                <a:spcPct val="125000"/>
              </a:lnSpc>
              <a:buClrTx/>
              <a:buFont typeface="Arial" panose="020B0604020202020204" pitchFamily="34" charset="0"/>
              <a:buChar char="•"/>
            </a:pPr>
            <a:r>
              <a:rPr lang="en-US" sz="2400" kern="1200" dirty="0" err="1">
                <a:solidFill>
                  <a:srgbClr val="341919"/>
                </a:solidFill>
                <a:latin typeface="UTM Avo" panose="02040603050506020204" pitchFamily="18" charset="0"/>
                <a:ea typeface="+mn-ea"/>
                <a:cs typeface="Arial" pitchFamily="34" charset="0"/>
              </a:rPr>
              <a:t>Kính</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trọng</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lễ</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phép</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hiếu</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thảo</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với</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ông</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bà</a:t>
            </a:r>
            <a:r>
              <a:rPr lang="en-US" sz="2400" kern="1200" dirty="0">
                <a:solidFill>
                  <a:srgbClr val="341919"/>
                </a:solidFill>
                <a:latin typeface="UTM Avo" panose="02040603050506020204" pitchFamily="18" charset="0"/>
                <a:ea typeface="+mn-ea"/>
                <a:cs typeface="Arial" pitchFamily="34" charset="0"/>
              </a:rPr>
              <a:t>, cha </a:t>
            </a:r>
            <a:r>
              <a:rPr lang="en-US" sz="2400" kern="1200" dirty="0" err="1">
                <a:solidFill>
                  <a:srgbClr val="341919"/>
                </a:solidFill>
                <a:latin typeface="UTM Avo" panose="02040603050506020204" pitchFamily="18" charset="0"/>
                <a:ea typeface="+mn-ea"/>
                <a:cs typeface="Arial" pitchFamily="34" charset="0"/>
              </a:rPr>
              <a:t>mẹ</a:t>
            </a:r>
            <a:r>
              <a:rPr lang="en-US" sz="2400" kern="1200" dirty="0">
                <a:solidFill>
                  <a:srgbClr val="341919"/>
                </a:solidFill>
                <a:latin typeface="UTM Avo" panose="02040603050506020204" pitchFamily="18" charset="0"/>
                <a:ea typeface="+mn-ea"/>
                <a:cs typeface="Arial" pitchFamily="34" charset="0"/>
              </a:rPr>
              <a:t>.</a:t>
            </a:r>
          </a:p>
          <a:p>
            <a:pPr marL="342900" indent="-342900" algn="just">
              <a:lnSpc>
                <a:spcPct val="125000"/>
              </a:lnSpc>
              <a:buClrTx/>
              <a:buFont typeface="Arial" panose="020B0604020202020204" pitchFamily="34" charset="0"/>
              <a:buChar char="•"/>
            </a:pPr>
            <a:r>
              <a:rPr lang="en-US" sz="2400" kern="1200" dirty="0" err="1">
                <a:solidFill>
                  <a:srgbClr val="341919"/>
                </a:solidFill>
                <a:latin typeface="UTM Avo" panose="02040603050506020204" pitchFamily="18" charset="0"/>
                <a:ea typeface="+mn-ea"/>
                <a:cs typeface="Arial" pitchFamily="34" charset="0"/>
              </a:rPr>
              <a:t>Học</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tập</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rèn</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luyện</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giữ</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gìn</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nề</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nếp</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gia</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đình</a:t>
            </a:r>
            <a:r>
              <a:rPr lang="en-US" sz="2400" kern="1200" dirty="0">
                <a:solidFill>
                  <a:srgbClr val="341919"/>
                </a:solidFill>
                <a:latin typeface="UTM Avo" panose="02040603050506020204" pitchFamily="18" charset="0"/>
                <a:ea typeface="+mn-ea"/>
                <a:cs typeface="Arial" pitchFamily="34" charset="0"/>
              </a:rPr>
              <a:t>.</a:t>
            </a:r>
          </a:p>
        </p:txBody>
      </p:sp>
      <p:sp>
        <p:nvSpPr>
          <p:cNvPr id="10" name="TextBox 3">
            <a:extLst>
              <a:ext uri="{FF2B5EF4-FFF2-40B4-BE49-F238E27FC236}">
                <a16:creationId xmlns:a16="http://schemas.microsoft.com/office/drawing/2014/main" id="{BEF005AB-4794-1BC5-6A3C-2F86EDF008FA}"/>
              </a:ext>
            </a:extLst>
          </p:cNvPr>
          <p:cNvSpPr txBox="1"/>
          <p:nvPr/>
        </p:nvSpPr>
        <p:spPr>
          <a:xfrm>
            <a:off x="3805300" y="4559881"/>
            <a:ext cx="8485870" cy="1329595"/>
          </a:xfrm>
          <a:prstGeom prst="rect">
            <a:avLst/>
          </a:prstGeom>
        </p:spPr>
        <p:txBody>
          <a:bodyPr wrap="square" lIns="0" tIns="0" rIns="0" bIns="0" rtlCol="0" anchor="t">
            <a:spAutoFit/>
          </a:bodyPr>
          <a:lstStyle/>
          <a:p>
            <a:pPr marL="342900" indent="-342900" algn="just">
              <a:lnSpc>
                <a:spcPct val="125000"/>
              </a:lnSpc>
              <a:buClrTx/>
              <a:buFont typeface="Arial" panose="020B0604020202020204" pitchFamily="34" charset="0"/>
              <a:buChar char="•"/>
            </a:pPr>
            <a:r>
              <a:rPr lang="en-US" sz="2400" kern="1200" dirty="0">
                <a:latin typeface="UTM Avo" panose="02040603050506020204" pitchFamily="18" charset="0"/>
                <a:ea typeface="+mn-ea"/>
                <a:cs typeface="Arial" pitchFamily="34" charset="0"/>
              </a:rPr>
              <a:t>Tôn </a:t>
            </a:r>
            <a:r>
              <a:rPr lang="en-US" sz="2400" kern="1200" dirty="0" err="1">
                <a:latin typeface="UTM Avo" panose="02040603050506020204" pitchFamily="18" charset="0"/>
                <a:ea typeface="+mn-ea"/>
                <a:cs typeface="Arial" pitchFamily="34" charset="0"/>
              </a:rPr>
              <a:t>trọng</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giáo</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viên</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cán</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bộ</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nhân</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viên</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nhà</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trường</a:t>
            </a:r>
            <a:r>
              <a:rPr lang="en-US" sz="2400" kern="1200" dirty="0">
                <a:latin typeface="UTM Avo" panose="02040603050506020204" pitchFamily="18" charset="0"/>
                <a:ea typeface="+mn-ea"/>
                <a:cs typeface="Arial" pitchFamily="34" charset="0"/>
              </a:rPr>
              <a:t>.</a:t>
            </a:r>
          </a:p>
          <a:p>
            <a:pPr marL="342900" indent="-342900" algn="just">
              <a:lnSpc>
                <a:spcPct val="125000"/>
              </a:lnSpc>
              <a:buClrTx/>
              <a:buFont typeface="Arial" panose="020B0604020202020204" pitchFamily="34" charset="0"/>
              <a:buChar char="•"/>
            </a:pPr>
            <a:r>
              <a:rPr lang="en-US" sz="2400" kern="1200" dirty="0" err="1">
                <a:latin typeface="UTM Avo" panose="02040603050506020204" pitchFamily="18" charset="0"/>
                <a:ea typeface="+mn-ea"/>
                <a:cs typeface="Arial" pitchFamily="34" charset="0"/>
              </a:rPr>
              <a:t>Rèn</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luyện</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đạo</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đức</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thực</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hiện</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tốt</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nhiệm</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vụ</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học</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tập</a:t>
            </a:r>
            <a:r>
              <a:rPr lang="en-US" sz="2400" kern="1200" dirty="0">
                <a:latin typeface="UTM Avo" panose="02040603050506020204" pitchFamily="18" charset="0"/>
                <a:ea typeface="+mn-ea"/>
                <a:cs typeface="Arial" pitchFamily="34" charset="0"/>
              </a:rPr>
              <a:t>.</a:t>
            </a:r>
          </a:p>
          <a:p>
            <a:pPr marL="342900" indent="-342900" algn="just">
              <a:lnSpc>
                <a:spcPct val="125000"/>
              </a:lnSpc>
              <a:buClrTx/>
              <a:buFont typeface="Arial" panose="020B0604020202020204" pitchFamily="34" charset="0"/>
              <a:buChar char="•"/>
            </a:pPr>
            <a:r>
              <a:rPr lang="en-US" sz="2400" kern="1200" dirty="0" err="1">
                <a:latin typeface="UTM Avo" panose="02040603050506020204" pitchFamily="18" charset="0"/>
                <a:ea typeface="+mn-ea"/>
                <a:cs typeface="Arial" pitchFamily="34" charset="0"/>
              </a:rPr>
              <a:t>Chấp</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hành</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đầy</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đủ</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nội</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quy</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quy</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định</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của</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nhà</a:t>
            </a:r>
            <a:r>
              <a:rPr lang="en-US" sz="2400" kern="1200" dirty="0">
                <a:latin typeface="UTM Avo" panose="02040603050506020204" pitchFamily="18" charset="0"/>
                <a:ea typeface="+mn-ea"/>
                <a:cs typeface="Arial" pitchFamily="34" charset="0"/>
              </a:rPr>
              <a:t> </a:t>
            </a:r>
            <a:r>
              <a:rPr lang="en-US" sz="2400" kern="1200" dirty="0" err="1">
                <a:latin typeface="UTM Avo" panose="02040603050506020204" pitchFamily="18" charset="0"/>
                <a:ea typeface="+mn-ea"/>
                <a:cs typeface="Arial" pitchFamily="34" charset="0"/>
              </a:rPr>
              <a:t>trường</a:t>
            </a:r>
            <a:r>
              <a:rPr lang="en-US" sz="2400" kern="1200" dirty="0">
                <a:latin typeface="UTM Avo" panose="02040603050506020204" pitchFamily="18" charset="0"/>
                <a:ea typeface="+mn-ea"/>
                <a:cs typeface="Arial" pitchFamily="34" charset="0"/>
              </a:rPr>
              <a:t>.</a:t>
            </a:r>
          </a:p>
        </p:txBody>
      </p:sp>
      <p:sp>
        <p:nvSpPr>
          <p:cNvPr id="12" name="TextBox 4">
            <a:extLst>
              <a:ext uri="{FF2B5EF4-FFF2-40B4-BE49-F238E27FC236}">
                <a16:creationId xmlns:a16="http://schemas.microsoft.com/office/drawing/2014/main" id="{C2FA42E2-9C8B-DDBE-DA3A-296EB882E50B}"/>
              </a:ext>
            </a:extLst>
          </p:cNvPr>
          <p:cNvSpPr txBox="1"/>
          <p:nvPr/>
        </p:nvSpPr>
        <p:spPr>
          <a:xfrm>
            <a:off x="3806351" y="4049109"/>
            <a:ext cx="7936181" cy="412805"/>
          </a:xfrm>
          <a:prstGeom prst="rect">
            <a:avLst/>
          </a:prstGeom>
        </p:spPr>
        <p:txBody>
          <a:bodyPr wrap="square" lIns="0" tIns="0" rIns="0" bIns="0" rtlCol="0" anchor="t">
            <a:spAutoFit/>
          </a:bodyPr>
          <a:lstStyle/>
          <a:p>
            <a:pPr algn="just">
              <a:lnSpc>
                <a:spcPct val="125000"/>
              </a:lnSpc>
              <a:buClrTx/>
              <a:buFontTx/>
              <a:buNone/>
            </a:pPr>
            <a:r>
              <a:rPr lang="en-US" sz="2400" b="1" kern="1200" dirty="0" err="1">
                <a:solidFill>
                  <a:schemeClr val="accent2">
                    <a:lumMod val="50000"/>
                  </a:schemeClr>
                </a:solidFill>
                <a:latin typeface="UTM Avo" panose="02040603050506020204" pitchFamily="18" charset="0"/>
                <a:ea typeface="+mn-ea"/>
                <a:cs typeface="Arial" pitchFamily="34" charset="0"/>
              </a:rPr>
              <a:t>Bổn</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phận</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của</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trẻ</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em</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đối</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với</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nhà</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trường</a:t>
            </a:r>
            <a:r>
              <a:rPr lang="en-US" sz="2400" b="1" kern="1200" dirty="0">
                <a:solidFill>
                  <a:schemeClr val="accent2">
                    <a:lumMod val="50000"/>
                  </a:schemeClr>
                </a:solidFill>
                <a:latin typeface="UTM Avo" panose="02040603050506020204" pitchFamily="18" charset="0"/>
                <a:ea typeface="+mn-ea"/>
                <a:cs typeface="Arial" pitchFamily="34" charset="0"/>
              </a:rPr>
              <a:t>:</a:t>
            </a:r>
          </a:p>
        </p:txBody>
      </p:sp>
      <p:sp>
        <p:nvSpPr>
          <p:cNvPr id="13" name="TextBox 5">
            <a:extLst>
              <a:ext uri="{FF2B5EF4-FFF2-40B4-BE49-F238E27FC236}">
                <a16:creationId xmlns:a16="http://schemas.microsoft.com/office/drawing/2014/main" id="{552AA2DC-A030-7181-7A03-5667B87E5CEE}"/>
              </a:ext>
            </a:extLst>
          </p:cNvPr>
          <p:cNvSpPr txBox="1"/>
          <p:nvPr/>
        </p:nvSpPr>
        <p:spPr>
          <a:xfrm>
            <a:off x="3805300" y="2563578"/>
            <a:ext cx="6438457" cy="412805"/>
          </a:xfrm>
          <a:prstGeom prst="rect">
            <a:avLst/>
          </a:prstGeom>
        </p:spPr>
        <p:txBody>
          <a:bodyPr wrap="square" lIns="0" tIns="0" rIns="0" bIns="0" rtlCol="0" anchor="t">
            <a:spAutoFit/>
          </a:bodyPr>
          <a:lstStyle/>
          <a:p>
            <a:pPr algn="just">
              <a:lnSpc>
                <a:spcPct val="125000"/>
              </a:lnSpc>
              <a:buClrTx/>
              <a:buFontTx/>
              <a:buNone/>
            </a:pPr>
            <a:r>
              <a:rPr lang="en-US" sz="2400" b="1" kern="1200" dirty="0" err="1">
                <a:solidFill>
                  <a:schemeClr val="accent2">
                    <a:lumMod val="50000"/>
                  </a:schemeClr>
                </a:solidFill>
                <a:latin typeface="UTM Avo" panose="02040603050506020204" pitchFamily="18" charset="0"/>
                <a:ea typeface="+mn-ea"/>
                <a:cs typeface="Arial" pitchFamily="34" charset="0"/>
              </a:rPr>
              <a:t>Bổn</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phận</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của</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trẻ</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em</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đối</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với</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gia</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đình</a:t>
            </a:r>
            <a:r>
              <a:rPr lang="en-US" sz="2400" b="1" kern="1200" dirty="0">
                <a:solidFill>
                  <a:schemeClr val="accent2">
                    <a:lumMod val="50000"/>
                  </a:schemeClr>
                </a:solidFill>
                <a:latin typeface="UTM Avo" panose="02040603050506020204" pitchFamily="18" charset="0"/>
                <a:ea typeface="+mn-ea"/>
                <a:cs typeface="Arial" pitchFamily="34" charset="0"/>
              </a:rPr>
              <a:t>:</a:t>
            </a:r>
          </a:p>
        </p:txBody>
      </p:sp>
      <p:pic>
        <p:nvPicPr>
          <p:cNvPr id="16" name="Picture 15">
            <a:extLst>
              <a:ext uri="{FF2B5EF4-FFF2-40B4-BE49-F238E27FC236}">
                <a16:creationId xmlns:a16="http://schemas.microsoft.com/office/drawing/2014/main" id="{B4992F46-F362-1F56-937B-048A1C445DB9}"/>
              </a:ext>
            </a:extLst>
          </p:cNvPr>
          <p:cNvPicPr>
            <a:picLocks noChangeAspect="1"/>
          </p:cNvPicPr>
          <p:nvPr/>
        </p:nvPicPr>
        <p:blipFill>
          <a:blip r:embed="rId4"/>
          <a:stretch>
            <a:fillRect/>
          </a:stretch>
        </p:blipFill>
        <p:spPr>
          <a:xfrm>
            <a:off x="2771948" y="2976383"/>
            <a:ext cx="809297" cy="809297"/>
          </a:xfrm>
          <a:prstGeom prst="rect">
            <a:avLst/>
          </a:prstGeom>
        </p:spPr>
      </p:pic>
      <p:pic>
        <p:nvPicPr>
          <p:cNvPr id="17" name="Picture 16">
            <a:extLst>
              <a:ext uri="{FF2B5EF4-FFF2-40B4-BE49-F238E27FC236}">
                <a16:creationId xmlns:a16="http://schemas.microsoft.com/office/drawing/2014/main" id="{0DBC1DB4-5B05-2F57-366A-F0BBCA26938C}"/>
              </a:ext>
            </a:extLst>
          </p:cNvPr>
          <p:cNvPicPr>
            <a:picLocks noChangeAspect="1"/>
          </p:cNvPicPr>
          <p:nvPr/>
        </p:nvPicPr>
        <p:blipFill>
          <a:blip r:embed="rId4"/>
          <a:stretch>
            <a:fillRect/>
          </a:stretch>
        </p:blipFill>
        <p:spPr>
          <a:xfrm>
            <a:off x="2771948" y="4559881"/>
            <a:ext cx="809297" cy="809297"/>
          </a:xfrm>
          <a:prstGeom prst="rect">
            <a:avLst/>
          </a:prstGeom>
        </p:spPr>
      </p:pic>
      <p:pic>
        <p:nvPicPr>
          <p:cNvPr id="20" name="Picture 19">
            <a:extLst>
              <a:ext uri="{FF2B5EF4-FFF2-40B4-BE49-F238E27FC236}">
                <a16:creationId xmlns:a16="http://schemas.microsoft.com/office/drawing/2014/main" id="{8208A3D6-61C2-17B9-A0C8-EC9CB7BEADDA}"/>
              </a:ext>
            </a:extLst>
          </p:cNvPr>
          <p:cNvPicPr>
            <a:picLocks noChangeAspect="1"/>
          </p:cNvPicPr>
          <p:nvPr/>
        </p:nvPicPr>
        <p:blipFill>
          <a:blip r:embed="rId5"/>
          <a:stretch>
            <a:fillRect/>
          </a:stretch>
        </p:blipFill>
        <p:spPr>
          <a:xfrm flipH="1">
            <a:off x="-263082" y="3851663"/>
            <a:ext cx="3035030" cy="3035030"/>
          </a:xfrm>
          <a:prstGeom prst="rect">
            <a:avLst/>
          </a:prstGeom>
        </p:spPr>
      </p:pic>
    </p:spTree>
    <p:extLst>
      <p:ext uri="{BB962C8B-B14F-4D97-AF65-F5344CB8AC3E}">
        <p14:creationId xmlns:p14="http://schemas.microsoft.com/office/powerpoint/2010/main" val="2688931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78E2B46-F251-E019-B047-9A59C06CBBBA}"/>
              </a:ext>
            </a:extLst>
          </p:cNvPr>
          <p:cNvGrpSpPr/>
          <p:nvPr/>
        </p:nvGrpSpPr>
        <p:grpSpPr>
          <a:xfrm>
            <a:off x="5005613" y="1769628"/>
            <a:ext cx="2434774" cy="553944"/>
            <a:chOff x="4598534" y="2207778"/>
            <a:chExt cx="2434774" cy="553944"/>
          </a:xfrm>
        </p:grpSpPr>
        <p:sp>
          <p:nvSpPr>
            <p:cNvPr id="3" name="Google Shape;434;p13">
              <a:extLst>
                <a:ext uri="{FF2B5EF4-FFF2-40B4-BE49-F238E27FC236}">
                  <a16:creationId xmlns:a16="http://schemas.microsoft.com/office/drawing/2014/main" id="{DEA88950-19B4-BA29-900A-185784B0834D}"/>
                </a:ext>
              </a:extLst>
            </p:cNvPr>
            <p:cNvSpPr txBox="1"/>
            <p:nvPr/>
          </p:nvSpPr>
          <p:spPr>
            <a:xfrm>
              <a:off x="5019294" y="2207779"/>
              <a:ext cx="2014014" cy="553943"/>
            </a:xfrm>
            <a:prstGeom prst="rect">
              <a:avLst/>
            </a:prstGeom>
            <a:noFill/>
            <a:ln>
              <a:noFill/>
            </a:ln>
          </p:spPr>
          <p:txBody>
            <a:bodyPr spcFirstLastPara="1" wrap="square" lIns="121900" tIns="60933" rIns="121900" bIns="60933"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KẾT LUẬN</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4" name="Picture 2" descr="Writing ">
              <a:extLst>
                <a:ext uri="{FF2B5EF4-FFF2-40B4-BE49-F238E27FC236}">
                  <a16:creationId xmlns:a16="http://schemas.microsoft.com/office/drawing/2014/main" id="{990F486F-9058-A0B9-D59A-1EB44AEAEB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534" y="2207778"/>
              <a:ext cx="553943" cy="553943"/>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Box 2">
            <a:extLst>
              <a:ext uri="{FF2B5EF4-FFF2-40B4-BE49-F238E27FC236}">
                <a16:creationId xmlns:a16="http://schemas.microsoft.com/office/drawing/2014/main" id="{196BF82B-515B-7801-AA5D-297658A113BF}"/>
              </a:ext>
            </a:extLst>
          </p:cNvPr>
          <p:cNvSpPr txBox="1"/>
          <p:nvPr/>
        </p:nvSpPr>
        <p:spPr>
          <a:xfrm>
            <a:off x="2884659" y="2914145"/>
            <a:ext cx="8523918" cy="1329595"/>
          </a:xfrm>
          <a:prstGeom prst="rect">
            <a:avLst/>
          </a:prstGeom>
        </p:spPr>
        <p:txBody>
          <a:bodyPr wrap="square" lIns="0" tIns="0" rIns="0" bIns="0" rtlCol="0" anchor="t">
            <a:spAutoFit/>
          </a:bodyPr>
          <a:lstStyle/>
          <a:p>
            <a:pPr marL="342900" indent="-342900" algn="just">
              <a:lnSpc>
                <a:spcPct val="125000"/>
              </a:lnSpc>
              <a:buClrTx/>
              <a:buFont typeface="Arial" panose="020B0604020202020204" pitchFamily="34" charset="0"/>
              <a:buChar char="•"/>
            </a:pPr>
            <a:r>
              <a:rPr lang="vi-VN" sz="2400" kern="1200" dirty="0">
                <a:solidFill>
                  <a:srgbClr val="341919"/>
                </a:solidFill>
                <a:latin typeface="UTM Avo" panose="02040603050506020204" pitchFamily="18" charset="0"/>
                <a:ea typeface="+mn-ea"/>
                <a:cs typeface="Arial" pitchFamily="34" charset="0"/>
              </a:rPr>
              <a:t>Sống trung thực, khiêm tốn.</a:t>
            </a:r>
          </a:p>
          <a:p>
            <a:pPr marL="342900" indent="-342900" algn="just">
              <a:lnSpc>
                <a:spcPct val="125000"/>
              </a:lnSpc>
              <a:buClrTx/>
              <a:buFont typeface="Arial" panose="020B0604020202020204" pitchFamily="34" charset="0"/>
              <a:buChar char="•"/>
            </a:pPr>
            <a:r>
              <a:rPr lang="vi-VN" sz="2400" kern="1200" dirty="0">
                <a:solidFill>
                  <a:srgbClr val="341919"/>
                </a:solidFill>
                <a:latin typeface="UTM Avo" panose="02040603050506020204" pitchFamily="18" charset="0"/>
                <a:ea typeface="+mn-ea"/>
                <a:cs typeface="Arial" pitchFamily="34" charset="0"/>
              </a:rPr>
              <a:t>Không đánh bạc; không mua, bán, sử dụng rượu, bia, thuốc lá và chất gây nghiện, chất kích thích khác.</a:t>
            </a:r>
          </a:p>
        </p:txBody>
      </p:sp>
      <p:sp>
        <p:nvSpPr>
          <p:cNvPr id="13" name="TextBox 5">
            <a:extLst>
              <a:ext uri="{FF2B5EF4-FFF2-40B4-BE49-F238E27FC236}">
                <a16:creationId xmlns:a16="http://schemas.microsoft.com/office/drawing/2014/main" id="{552AA2DC-A030-7181-7A03-5667B87E5CEE}"/>
              </a:ext>
            </a:extLst>
          </p:cNvPr>
          <p:cNvSpPr txBox="1"/>
          <p:nvPr/>
        </p:nvSpPr>
        <p:spPr>
          <a:xfrm>
            <a:off x="2884659" y="2414871"/>
            <a:ext cx="6653077" cy="412805"/>
          </a:xfrm>
          <a:prstGeom prst="rect">
            <a:avLst/>
          </a:prstGeom>
        </p:spPr>
        <p:txBody>
          <a:bodyPr wrap="square" lIns="0" tIns="0" rIns="0" bIns="0" rtlCol="0" anchor="t">
            <a:spAutoFit/>
          </a:bodyPr>
          <a:lstStyle/>
          <a:p>
            <a:pPr algn="just">
              <a:lnSpc>
                <a:spcPct val="125000"/>
              </a:lnSpc>
              <a:buClrTx/>
              <a:buFontTx/>
              <a:buNone/>
            </a:pPr>
            <a:r>
              <a:rPr lang="en-US" sz="2400" b="1" kern="1200" dirty="0" err="1">
                <a:solidFill>
                  <a:schemeClr val="accent2">
                    <a:lumMod val="50000"/>
                  </a:schemeClr>
                </a:solidFill>
                <a:latin typeface="UTM Avo" panose="02040603050506020204" pitchFamily="18" charset="0"/>
                <a:ea typeface="+mn-ea"/>
                <a:cs typeface="Arial" pitchFamily="34" charset="0"/>
              </a:rPr>
              <a:t>Bổn</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phận</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của</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trẻ</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em</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đối</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với</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bản</a:t>
            </a:r>
            <a:r>
              <a:rPr lang="en-US" sz="2400" b="1" kern="1200" dirty="0">
                <a:solidFill>
                  <a:schemeClr val="accent2">
                    <a:lumMod val="50000"/>
                  </a:schemeClr>
                </a:solidFill>
                <a:latin typeface="UTM Avo" panose="02040603050506020204" pitchFamily="18" charset="0"/>
                <a:ea typeface="+mn-ea"/>
                <a:cs typeface="Arial" pitchFamily="34" charset="0"/>
              </a:rPr>
              <a:t> </a:t>
            </a:r>
            <a:r>
              <a:rPr lang="en-US" sz="2400" b="1" kern="1200" dirty="0" err="1">
                <a:solidFill>
                  <a:schemeClr val="accent2">
                    <a:lumMod val="50000"/>
                  </a:schemeClr>
                </a:solidFill>
                <a:latin typeface="UTM Avo" panose="02040603050506020204" pitchFamily="18" charset="0"/>
                <a:ea typeface="+mn-ea"/>
                <a:cs typeface="Arial" pitchFamily="34" charset="0"/>
              </a:rPr>
              <a:t>thân</a:t>
            </a:r>
            <a:r>
              <a:rPr lang="en-US" sz="2400" b="1" kern="1200" dirty="0">
                <a:solidFill>
                  <a:schemeClr val="accent2">
                    <a:lumMod val="50000"/>
                  </a:schemeClr>
                </a:solidFill>
                <a:latin typeface="UTM Avo" panose="02040603050506020204" pitchFamily="18" charset="0"/>
                <a:ea typeface="+mn-ea"/>
                <a:cs typeface="Arial" pitchFamily="34" charset="0"/>
              </a:rPr>
              <a:t>:</a:t>
            </a:r>
          </a:p>
        </p:txBody>
      </p:sp>
      <p:pic>
        <p:nvPicPr>
          <p:cNvPr id="16" name="Picture 15">
            <a:extLst>
              <a:ext uri="{FF2B5EF4-FFF2-40B4-BE49-F238E27FC236}">
                <a16:creationId xmlns:a16="http://schemas.microsoft.com/office/drawing/2014/main" id="{B4992F46-F362-1F56-937B-048A1C445DB9}"/>
              </a:ext>
            </a:extLst>
          </p:cNvPr>
          <p:cNvPicPr>
            <a:picLocks noChangeAspect="1"/>
          </p:cNvPicPr>
          <p:nvPr/>
        </p:nvPicPr>
        <p:blipFill>
          <a:blip r:embed="rId4"/>
          <a:stretch>
            <a:fillRect/>
          </a:stretch>
        </p:blipFill>
        <p:spPr>
          <a:xfrm>
            <a:off x="1903859" y="2856188"/>
            <a:ext cx="809297" cy="809297"/>
          </a:xfrm>
          <a:prstGeom prst="rect">
            <a:avLst/>
          </a:prstGeom>
        </p:spPr>
      </p:pic>
      <p:pic>
        <p:nvPicPr>
          <p:cNvPr id="14" name="Picture 13">
            <a:extLst>
              <a:ext uri="{FF2B5EF4-FFF2-40B4-BE49-F238E27FC236}">
                <a16:creationId xmlns:a16="http://schemas.microsoft.com/office/drawing/2014/main" id="{5EE579B8-8F38-A81D-AAFA-5C16312AB353}"/>
              </a:ext>
            </a:extLst>
          </p:cNvPr>
          <p:cNvPicPr>
            <a:picLocks noChangeAspect="1"/>
          </p:cNvPicPr>
          <p:nvPr/>
        </p:nvPicPr>
        <p:blipFill>
          <a:blip r:embed="rId5"/>
          <a:stretch>
            <a:fillRect/>
          </a:stretch>
        </p:blipFill>
        <p:spPr>
          <a:xfrm>
            <a:off x="6768070" y="4815532"/>
            <a:ext cx="1956955" cy="1956955"/>
          </a:xfrm>
          <a:prstGeom prst="rect">
            <a:avLst/>
          </a:prstGeom>
        </p:spPr>
      </p:pic>
      <p:pic>
        <p:nvPicPr>
          <p:cNvPr id="18" name="Picture 17">
            <a:extLst>
              <a:ext uri="{FF2B5EF4-FFF2-40B4-BE49-F238E27FC236}">
                <a16:creationId xmlns:a16="http://schemas.microsoft.com/office/drawing/2014/main" id="{6A32EE43-D048-2252-17E4-1FA765E0E35B}"/>
              </a:ext>
            </a:extLst>
          </p:cNvPr>
          <p:cNvPicPr>
            <a:picLocks noChangeAspect="1"/>
          </p:cNvPicPr>
          <p:nvPr/>
        </p:nvPicPr>
        <p:blipFill>
          <a:blip r:embed="rId6"/>
          <a:stretch>
            <a:fillRect/>
          </a:stretch>
        </p:blipFill>
        <p:spPr>
          <a:xfrm>
            <a:off x="9537736" y="4815532"/>
            <a:ext cx="1956955" cy="1956955"/>
          </a:xfrm>
          <a:prstGeom prst="rect">
            <a:avLst/>
          </a:prstGeom>
        </p:spPr>
      </p:pic>
      <p:pic>
        <p:nvPicPr>
          <p:cNvPr id="20" name="Picture 19">
            <a:extLst>
              <a:ext uri="{FF2B5EF4-FFF2-40B4-BE49-F238E27FC236}">
                <a16:creationId xmlns:a16="http://schemas.microsoft.com/office/drawing/2014/main" id="{212970F1-F0E3-3B60-34B8-714025FD9C6D}"/>
              </a:ext>
            </a:extLst>
          </p:cNvPr>
          <p:cNvPicPr>
            <a:picLocks noChangeAspect="1"/>
          </p:cNvPicPr>
          <p:nvPr/>
        </p:nvPicPr>
        <p:blipFill>
          <a:blip r:embed="rId7"/>
          <a:stretch>
            <a:fillRect/>
          </a:stretch>
        </p:blipFill>
        <p:spPr>
          <a:xfrm>
            <a:off x="1228786" y="4776118"/>
            <a:ext cx="1956955" cy="1956955"/>
          </a:xfrm>
          <a:prstGeom prst="rect">
            <a:avLst/>
          </a:prstGeom>
        </p:spPr>
      </p:pic>
      <p:pic>
        <p:nvPicPr>
          <p:cNvPr id="21" name="Picture 20">
            <a:extLst>
              <a:ext uri="{FF2B5EF4-FFF2-40B4-BE49-F238E27FC236}">
                <a16:creationId xmlns:a16="http://schemas.microsoft.com/office/drawing/2014/main" id="{F1B6EAF9-FD47-9593-2C2B-79BD6A699DA9}"/>
              </a:ext>
            </a:extLst>
          </p:cNvPr>
          <p:cNvPicPr>
            <a:picLocks noChangeAspect="1"/>
          </p:cNvPicPr>
          <p:nvPr/>
        </p:nvPicPr>
        <p:blipFill>
          <a:blip r:embed="rId8"/>
          <a:stretch>
            <a:fillRect/>
          </a:stretch>
        </p:blipFill>
        <p:spPr>
          <a:xfrm>
            <a:off x="3996904" y="4813086"/>
            <a:ext cx="1959401" cy="1959401"/>
          </a:xfrm>
          <a:prstGeom prst="rect">
            <a:avLst/>
          </a:prstGeom>
        </p:spPr>
      </p:pic>
    </p:spTree>
    <p:extLst>
      <p:ext uri="{BB962C8B-B14F-4D97-AF65-F5344CB8AC3E}">
        <p14:creationId xmlns:p14="http://schemas.microsoft.com/office/powerpoint/2010/main" val="3049130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A10B1E1-FAA8-5B70-F51C-8F4B3514150D}"/>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7C070F32-372E-FA4B-1CFA-865F4110F32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B8AEFE8D-F57A-667D-589F-C1982C655770}"/>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010250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6B623808-B8AF-BA0A-F762-FEB031D3DBBB}"/>
              </a:ext>
            </a:extLst>
          </p:cNvPr>
          <p:cNvSpPr txBox="1"/>
          <p:nvPr/>
        </p:nvSpPr>
        <p:spPr>
          <a:xfrm>
            <a:off x="127555" y="2129604"/>
            <a:ext cx="9237355" cy="3637919"/>
          </a:xfrm>
          <a:prstGeom prst="rect">
            <a:avLst/>
          </a:prstGeom>
        </p:spPr>
        <p:txBody>
          <a:bodyPr wrap="square" lIns="0" tIns="0" rIns="0" bIns="0" rtlCol="0" anchor="t">
            <a:spAutoFit/>
          </a:bodyPr>
          <a:lstStyle/>
          <a:p>
            <a:pPr algn="just">
              <a:lnSpc>
                <a:spcPct val="125000"/>
              </a:lnSpc>
              <a:spcBef>
                <a:spcPct val="0"/>
              </a:spcBef>
              <a:buClrTx/>
              <a:buFontTx/>
              <a:buNone/>
            </a:pPr>
            <a:r>
              <a:rPr lang="vi-VN" sz="2400" kern="1200" dirty="0">
                <a:latin typeface="UTM Avo" panose="02040603050506020204" pitchFamily="18" charset="0"/>
                <a:ea typeface="+mn-ea"/>
                <a:cs typeface="Arial" pitchFamily="34" charset="0"/>
              </a:rPr>
              <a:t>Trên một bài báo có đoạn tin vắn sau: “Bà Hải mở một quán giải khát tại trung tâm thị trấn. Quán của bà rất đông khách, ngoài những người trong thị trấn và khách đi đường qua lại, quán của bà luôn là địa điểm tập trung ăn chơi của nhóm trẻ em từ 12 - 15 tuổi trong vùng. Nhóm trẻ hay tập trung tại quán bà Hải vào mỗi buổi chiều để ăn uống và đánh bài. Một lần, nhóm trẻ đang ăn uống, đánh bài thì công an ập vào giải tán và tiến hành lập biên bản xử phạt bà Hải”</a:t>
            </a:r>
            <a:r>
              <a:rPr lang="en-US" sz="2400" kern="1200" dirty="0">
                <a:latin typeface="UTM Avo" panose="02040603050506020204" pitchFamily="18" charset="0"/>
                <a:ea typeface="+mn-ea"/>
                <a:cs typeface="Arial" pitchFamily="34" charset="0"/>
              </a:rPr>
              <a:t>.</a:t>
            </a:r>
            <a:endParaRPr lang="vi-VN" sz="2400" kern="1200" dirty="0">
              <a:latin typeface="UTM Avo" panose="02040603050506020204" pitchFamily="18" charset="0"/>
              <a:ea typeface="+mn-ea"/>
              <a:cs typeface="Arial" pitchFamily="34" charset="0"/>
            </a:endParaRPr>
          </a:p>
        </p:txBody>
      </p:sp>
      <p:pic>
        <p:nvPicPr>
          <p:cNvPr id="3" name="Picture 2">
            <a:extLst>
              <a:ext uri="{FF2B5EF4-FFF2-40B4-BE49-F238E27FC236}">
                <a16:creationId xmlns:a16="http://schemas.microsoft.com/office/drawing/2014/main" id="{6BAEB0BB-97EB-BE8D-E073-9E9CA0A02AF6}"/>
              </a:ext>
            </a:extLst>
          </p:cNvPr>
          <p:cNvPicPr>
            <a:picLocks noChangeAspect="1"/>
          </p:cNvPicPr>
          <p:nvPr/>
        </p:nvPicPr>
        <p:blipFill rotWithShape="1">
          <a:blip r:embed="rId3"/>
          <a:srcRect l="24128" r="23529"/>
          <a:stretch/>
        </p:blipFill>
        <p:spPr>
          <a:xfrm>
            <a:off x="9448800" y="1354540"/>
            <a:ext cx="2171700" cy="4148919"/>
          </a:xfrm>
          <a:prstGeom prst="rect">
            <a:avLst/>
          </a:prstGeom>
        </p:spPr>
      </p:pic>
      <p:sp>
        <p:nvSpPr>
          <p:cNvPr id="4" name="Rectangle: Rounded Corners 3">
            <a:extLst>
              <a:ext uri="{FF2B5EF4-FFF2-40B4-BE49-F238E27FC236}">
                <a16:creationId xmlns:a16="http://schemas.microsoft.com/office/drawing/2014/main" id="{61E94943-614F-3E20-2F1C-68698E79B5AB}"/>
              </a:ext>
            </a:extLst>
          </p:cNvPr>
          <p:cNvSpPr/>
          <p:nvPr/>
        </p:nvSpPr>
        <p:spPr>
          <a:xfrm>
            <a:off x="3259411" y="1483766"/>
            <a:ext cx="5538952" cy="508000"/>
          </a:xfrm>
          <a:prstGeom prst="roundRect">
            <a:avLst/>
          </a:prstGeom>
          <a:solidFill>
            <a:srgbClr val="70AD47">
              <a:lumMod val="60000"/>
              <a:lumOff val="40000"/>
            </a:srgbClr>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vi-VN" sz="2400" b="1" kern="1200" dirty="0">
                <a:latin typeface="UTM Avo" panose="02040603050506020204" pitchFamily="18" charset="0"/>
                <a:ea typeface="+mn-ea"/>
                <a:cs typeface="Arial" pitchFamily="34" charset="0"/>
              </a:rPr>
              <a:t>Đọc thông tin và trả lời câu hỏi</a:t>
            </a:r>
            <a:endParaRPr lang="en-US" sz="2400" b="1" kern="1200" dirty="0">
              <a:latin typeface="UTM Avo" panose="02040603050506020204" pitchFamily="18" charset="0"/>
              <a:ea typeface="+mn-ea"/>
              <a:cs typeface="Arial" pitchFamily="34" charset="0"/>
            </a:endParaRPr>
          </a:p>
        </p:txBody>
      </p:sp>
    </p:spTree>
    <p:extLst>
      <p:ext uri="{BB962C8B-B14F-4D97-AF65-F5344CB8AC3E}">
        <p14:creationId xmlns:p14="http://schemas.microsoft.com/office/powerpoint/2010/main" val="700780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C9AA04B-D75B-90F9-0589-FEC64B2D6490}"/>
              </a:ext>
            </a:extLst>
          </p:cNvPr>
          <p:cNvGrpSpPr/>
          <p:nvPr/>
        </p:nvGrpSpPr>
        <p:grpSpPr>
          <a:xfrm>
            <a:off x="2952747" y="1043478"/>
            <a:ext cx="8750300" cy="1980047"/>
            <a:chOff x="1568447" y="967278"/>
            <a:chExt cx="8750300" cy="1980047"/>
          </a:xfrm>
        </p:grpSpPr>
        <p:sp>
          <p:nvSpPr>
            <p:cNvPr id="9" name="Rectangle: Rounded Corners 8">
              <a:extLst>
                <a:ext uri="{FF2B5EF4-FFF2-40B4-BE49-F238E27FC236}">
                  <a16:creationId xmlns:a16="http://schemas.microsoft.com/office/drawing/2014/main" id="{DAA13007-E3EB-22E1-16C7-9C498F309B4E}"/>
                </a:ext>
              </a:extLst>
            </p:cNvPr>
            <p:cNvSpPr/>
            <p:nvPr/>
          </p:nvSpPr>
          <p:spPr>
            <a:xfrm>
              <a:off x="1568447" y="1877477"/>
              <a:ext cx="8750300" cy="1069848"/>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UTM Avo" panose="02040603050506020204" pitchFamily="18" charset="0"/>
                </a:rPr>
                <a:t>a) </a:t>
              </a:r>
              <a:r>
                <a:rPr lang="en-US" sz="2400" dirty="0" err="1">
                  <a:solidFill>
                    <a:schemeClr val="tx1"/>
                  </a:solidFill>
                  <a:latin typeface="UTM Avo" panose="02040603050506020204" pitchFamily="18" charset="0"/>
                </a:rPr>
                <a:t>Hãy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nhận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xét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hành</a:t>
              </a:r>
              <a:r>
                <a:rPr lang="en-US" sz="2400" dirty="0">
                  <a:solidFill>
                    <a:schemeClr val="tx1"/>
                  </a:solidFill>
                  <a:latin typeface="UTM Avo" panose="02040603050506020204" pitchFamily="18" charset="0"/>
                </a:rPr>
                <a:t> vi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Hải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nhóm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trẻ</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trong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tình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huống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trên</a:t>
              </a:r>
              <a:r>
                <a:rPr lang="en-US" sz="2400" dirty="0">
                  <a:solidFill>
                    <a:schemeClr val="tx1"/>
                  </a:solidFill>
                  <a:latin typeface="UTM Avo" panose="02040603050506020204" pitchFamily="18" charset="0"/>
                </a:rPr>
                <a:t>?</a:t>
              </a:r>
            </a:p>
          </p:txBody>
        </p:sp>
        <p:pic>
          <p:nvPicPr>
            <p:cNvPr id="14" name="Picture 13">
              <a:extLst>
                <a:ext uri="{FF2B5EF4-FFF2-40B4-BE49-F238E27FC236}">
                  <a16:creationId xmlns:a16="http://schemas.microsoft.com/office/drawing/2014/main" id="{C699BE05-8985-F706-B1B3-044CF6073416}"/>
                </a:ext>
              </a:extLst>
            </p:cNvPr>
            <p:cNvPicPr>
              <a:picLocks noChangeAspect="1"/>
            </p:cNvPicPr>
            <p:nvPr/>
          </p:nvPicPr>
          <p:blipFill>
            <a:blip r:embed="rId3"/>
            <a:stretch>
              <a:fillRect/>
            </a:stretch>
          </p:blipFill>
          <p:spPr>
            <a:xfrm>
              <a:off x="5372560" y="967278"/>
              <a:ext cx="1066800" cy="1066800"/>
            </a:xfrm>
            <a:prstGeom prst="rect">
              <a:avLst/>
            </a:prstGeom>
          </p:spPr>
        </p:pic>
      </p:grpSp>
      <p:grpSp>
        <p:nvGrpSpPr>
          <p:cNvPr id="21" name="Group 20">
            <a:extLst>
              <a:ext uri="{FF2B5EF4-FFF2-40B4-BE49-F238E27FC236}">
                <a16:creationId xmlns:a16="http://schemas.microsoft.com/office/drawing/2014/main" id="{D3E30837-117D-E418-31F6-FB3B79FD528E}"/>
              </a:ext>
            </a:extLst>
          </p:cNvPr>
          <p:cNvGrpSpPr/>
          <p:nvPr/>
        </p:nvGrpSpPr>
        <p:grpSpPr>
          <a:xfrm>
            <a:off x="2952747" y="3028893"/>
            <a:ext cx="8750300" cy="1626914"/>
            <a:chOff x="1568447" y="2951738"/>
            <a:chExt cx="8750300" cy="1626914"/>
          </a:xfrm>
        </p:grpSpPr>
        <p:sp>
          <p:nvSpPr>
            <p:cNvPr id="10" name="Rectangle: Rounded Corners 9">
              <a:extLst>
                <a:ext uri="{FF2B5EF4-FFF2-40B4-BE49-F238E27FC236}">
                  <a16:creationId xmlns:a16="http://schemas.microsoft.com/office/drawing/2014/main" id="{CA9E4BE8-7AFF-C8A4-3036-7C9D878A1533}"/>
                </a:ext>
              </a:extLst>
            </p:cNvPr>
            <p:cNvSpPr/>
            <p:nvPr/>
          </p:nvSpPr>
          <p:spPr>
            <a:xfrm>
              <a:off x="1568447" y="3812801"/>
              <a:ext cx="8750300" cy="765851"/>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solidFill>
                    <a:schemeClr val="tx1"/>
                  </a:solidFill>
                  <a:latin typeface="UTM Avo" panose="02040603050506020204" pitchFamily="18" charset="0"/>
                </a:rPr>
                <a:t>b) Em sẽ làm gì nếu chứng kiến tình huống đó?</a:t>
              </a:r>
            </a:p>
          </p:txBody>
        </p:sp>
        <p:pic>
          <p:nvPicPr>
            <p:cNvPr id="15" name="Picture 14">
              <a:extLst>
                <a:ext uri="{FF2B5EF4-FFF2-40B4-BE49-F238E27FC236}">
                  <a16:creationId xmlns:a16="http://schemas.microsoft.com/office/drawing/2014/main" id="{E082A8CD-E57A-4833-992D-2AB4B372C197}"/>
                </a:ext>
              </a:extLst>
            </p:cNvPr>
            <p:cNvPicPr>
              <a:picLocks noChangeAspect="1"/>
            </p:cNvPicPr>
            <p:nvPr/>
          </p:nvPicPr>
          <p:blipFill>
            <a:blip r:embed="rId3"/>
            <a:stretch>
              <a:fillRect/>
            </a:stretch>
          </p:blipFill>
          <p:spPr>
            <a:xfrm>
              <a:off x="5372560" y="2951738"/>
              <a:ext cx="1066800" cy="1066800"/>
            </a:xfrm>
            <a:prstGeom prst="rect">
              <a:avLst/>
            </a:prstGeom>
          </p:spPr>
        </p:pic>
      </p:grpSp>
      <p:grpSp>
        <p:nvGrpSpPr>
          <p:cNvPr id="20" name="Group 19">
            <a:extLst>
              <a:ext uri="{FF2B5EF4-FFF2-40B4-BE49-F238E27FC236}">
                <a16:creationId xmlns:a16="http://schemas.microsoft.com/office/drawing/2014/main" id="{E6276BA8-C9F3-6A02-9A20-01CEDC6D7698}"/>
              </a:ext>
            </a:extLst>
          </p:cNvPr>
          <p:cNvGrpSpPr/>
          <p:nvPr/>
        </p:nvGrpSpPr>
        <p:grpSpPr>
          <a:xfrm>
            <a:off x="2952747" y="4655807"/>
            <a:ext cx="8750300" cy="1940744"/>
            <a:chOff x="1568447" y="4579607"/>
            <a:chExt cx="8750300" cy="1940744"/>
          </a:xfrm>
        </p:grpSpPr>
        <p:sp>
          <p:nvSpPr>
            <p:cNvPr id="11" name="Rectangle: Rounded Corners 10">
              <a:extLst>
                <a:ext uri="{FF2B5EF4-FFF2-40B4-BE49-F238E27FC236}">
                  <a16:creationId xmlns:a16="http://schemas.microsoft.com/office/drawing/2014/main" id="{19C9ACA8-15F3-D617-5A19-456CD13C3481}"/>
                </a:ext>
              </a:extLst>
            </p:cNvPr>
            <p:cNvSpPr/>
            <p:nvPr/>
          </p:nvSpPr>
          <p:spPr>
            <a:xfrm>
              <a:off x="1568447" y="5453550"/>
              <a:ext cx="8750300" cy="1066801"/>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solidFill>
                    <a:schemeClr val="tx1"/>
                  </a:solidFill>
                  <a:latin typeface="UTM Avo" panose="02040603050506020204" pitchFamily="18" charset="0"/>
                </a:rPr>
                <a:t>c) Theo em, việc công an đến lập biên bản bà Hải và giải tán nhóm trẻ là đúng hay sai? Vì sao?</a:t>
              </a:r>
            </a:p>
          </p:txBody>
        </p:sp>
        <p:pic>
          <p:nvPicPr>
            <p:cNvPr id="16" name="Picture 15">
              <a:extLst>
                <a:ext uri="{FF2B5EF4-FFF2-40B4-BE49-F238E27FC236}">
                  <a16:creationId xmlns:a16="http://schemas.microsoft.com/office/drawing/2014/main" id="{5800296A-E8B0-0ADE-F575-E82DA0A53FBA}"/>
                </a:ext>
              </a:extLst>
            </p:cNvPr>
            <p:cNvPicPr>
              <a:picLocks noChangeAspect="1"/>
            </p:cNvPicPr>
            <p:nvPr/>
          </p:nvPicPr>
          <p:blipFill>
            <a:blip r:embed="rId3"/>
            <a:stretch>
              <a:fillRect/>
            </a:stretch>
          </p:blipFill>
          <p:spPr>
            <a:xfrm>
              <a:off x="5372560" y="4579607"/>
              <a:ext cx="1066800" cy="1066800"/>
            </a:xfrm>
            <a:prstGeom prst="rect">
              <a:avLst/>
            </a:prstGeom>
          </p:spPr>
        </p:pic>
      </p:grpSp>
      <p:sp>
        <p:nvSpPr>
          <p:cNvPr id="22" name="TextBox 2">
            <a:extLst>
              <a:ext uri="{FF2B5EF4-FFF2-40B4-BE49-F238E27FC236}">
                <a16:creationId xmlns:a16="http://schemas.microsoft.com/office/drawing/2014/main" id="{68863790-D531-EE1B-594A-85D054973D1B}"/>
              </a:ext>
            </a:extLst>
          </p:cNvPr>
          <p:cNvSpPr txBox="1"/>
          <p:nvPr/>
        </p:nvSpPr>
        <p:spPr>
          <a:xfrm>
            <a:off x="321455" y="3562293"/>
            <a:ext cx="2091542" cy="647421"/>
          </a:xfrm>
          <a:prstGeom prst="rect">
            <a:avLst/>
          </a:prstGeom>
        </p:spPr>
        <p:txBody>
          <a:bodyPr wrap="square" lIns="0" tIns="0" rIns="0" bIns="0" rtlCol="0" anchor="t">
            <a:spAutoFit/>
          </a:bodyPr>
          <a:lstStyle/>
          <a:p>
            <a:pPr algn="just">
              <a:lnSpc>
                <a:spcPct val="150000"/>
              </a:lnSpc>
              <a:spcBef>
                <a:spcPct val="0"/>
              </a:spcBef>
            </a:pPr>
            <a:r>
              <a:rPr lang="en-US" sz="3200" b="1" dirty="0" err="1">
                <a:solidFill>
                  <a:schemeClr val="accent2">
                    <a:lumMod val="50000"/>
                  </a:schemeClr>
                </a:solidFill>
                <a:latin typeface="UTM Avo" panose="02040603050506020204" pitchFamily="18" charset="0"/>
                <a:cs typeface="Arial" pitchFamily="34" charset="0"/>
              </a:rPr>
              <a:t>Câu</a:t>
            </a:r>
            <a:r>
              <a:rPr lang="en-US" sz="3200" b="1" dirty="0">
                <a:solidFill>
                  <a:schemeClr val="accent2">
                    <a:lumMod val="50000"/>
                  </a:schemeClr>
                </a:solidFill>
                <a:latin typeface="UTM Avo" panose="02040603050506020204" pitchFamily="18" charset="0"/>
                <a:cs typeface="Arial" pitchFamily="34" charset="0"/>
              </a:rPr>
              <a:t> </a:t>
            </a:r>
            <a:r>
              <a:rPr lang="en-US" sz="3200" b="1" dirty="0" err="1">
                <a:solidFill>
                  <a:schemeClr val="accent2">
                    <a:lumMod val="50000"/>
                  </a:schemeClr>
                </a:solidFill>
                <a:latin typeface="UTM Avo" panose="02040603050506020204" pitchFamily="18" charset="0"/>
                <a:cs typeface="Arial" pitchFamily="34" charset="0"/>
              </a:rPr>
              <a:t>hỏi</a:t>
            </a:r>
            <a:r>
              <a:rPr lang="en-US" sz="3200" b="1" dirty="0">
                <a:solidFill>
                  <a:schemeClr val="accent2">
                    <a:lumMod val="50000"/>
                  </a:schemeClr>
                </a:solidFill>
                <a:latin typeface="UTM Avo" panose="02040603050506020204" pitchFamily="18" charset="0"/>
                <a:cs typeface="Arial" pitchFamily="34" charset="0"/>
              </a:rPr>
              <a:t>:</a:t>
            </a:r>
          </a:p>
        </p:txBody>
      </p:sp>
    </p:spTree>
    <p:extLst>
      <p:ext uri="{BB962C8B-B14F-4D97-AF65-F5344CB8AC3E}">
        <p14:creationId xmlns:p14="http://schemas.microsoft.com/office/powerpoint/2010/main" val="156082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39C055-9893-6866-8832-89CB4179EB2A}"/>
              </a:ext>
            </a:extLst>
          </p:cNvPr>
          <p:cNvSpPr txBox="1"/>
          <p:nvPr/>
        </p:nvSpPr>
        <p:spPr>
          <a:xfrm>
            <a:off x="177799" y="1852645"/>
            <a:ext cx="9842501" cy="3730252"/>
          </a:xfrm>
          <a:prstGeom prst="rect">
            <a:avLst/>
          </a:prstGeom>
          <a:noFill/>
        </p:spPr>
        <p:txBody>
          <a:bodyPr wrap="square">
            <a:spAutoFit/>
          </a:bodyPr>
          <a:lstStyle/>
          <a:p>
            <a:pPr algn="just">
              <a:lnSpc>
                <a:spcPct val="125000"/>
              </a:lnSpc>
            </a:pPr>
            <a:r>
              <a:rPr lang="en-US" sz="2400" b="1" dirty="0" err="1">
                <a:solidFill>
                  <a:schemeClr val="accent2"/>
                </a:solidFill>
                <a:latin typeface="UTM Avo" panose="02040603050506020204" pitchFamily="18" charset="0"/>
                <a:cs typeface="Arial" pitchFamily="34" charset="0"/>
              </a:rPr>
              <a:t>Trả</a:t>
            </a:r>
            <a:r>
              <a:rPr lang="en-US" sz="2400" b="1" dirty="0">
                <a:solidFill>
                  <a:schemeClr val="accent2"/>
                </a:solidFill>
                <a:latin typeface="UTM Avo" panose="02040603050506020204" pitchFamily="18" charset="0"/>
                <a:cs typeface="Arial" pitchFamily="34" charset="0"/>
              </a:rPr>
              <a:t> </a:t>
            </a:r>
            <a:r>
              <a:rPr lang="en-US" sz="2400" b="1" dirty="0" err="1">
                <a:solidFill>
                  <a:schemeClr val="accent2"/>
                </a:solidFill>
                <a:latin typeface="UTM Avo" panose="02040603050506020204" pitchFamily="18" charset="0"/>
                <a:cs typeface="Arial" pitchFamily="34" charset="0"/>
              </a:rPr>
              <a:t>lời</a:t>
            </a:r>
            <a:r>
              <a:rPr lang="en-US" sz="2400" b="1" dirty="0">
                <a:solidFill>
                  <a:schemeClr val="accent2"/>
                </a:solidFill>
                <a:latin typeface="UTM Avo" panose="02040603050506020204" pitchFamily="18" charset="0"/>
                <a:cs typeface="Arial" pitchFamily="34" charset="0"/>
              </a:rPr>
              <a:t> </a:t>
            </a:r>
            <a:endParaRPr lang="en-US" sz="2400" dirty="0">
              <a:latin typeface="UTM Avo" panose="02040603050506020204" pitchFamily="18" charset="0"/>
            </a:endParaRPr>
          </a:p>
          <a:p>
            <a:pPr algn="just">
              <a:lnSpc>
                <a:spcPct val="125000"/>
              </a:lnSpc>
            </a:pPr>
            <a:r>
              <a:rPr lang="vi-VN" sz="2400" dirty="0">
                <a:latin typeface="UTM Avo" panose="02040603050506020204" pitchFamily="18" charset="0"/>
              </a:rPr>
              <a:t>a</a:t>
            </a:r>
            <a:r>
              <a:rPr lang="en-US" sz="2400" dirty="0">
                <a:latin typeface="UTM Avo" panose="02040603050506020204" pitchFamily="18" charset="0"/>
              </a:rPr>
              <a:t>)</a:t>
            </a:r>
            <a:r>
              <a:rPr lang="vi-VN" sz="2400" dirty="0">
                <a:latin typeface="UTM Avo" panose="02040603050506020204" pitchFamily="18" charset="0"/>
              </a:rPr>
              <a:t> Hành vì của bà Hải và nhóm trẻ em là hành phi vi phạm pháp luật và vi phạm vào quyền trẻ em.</a:t>
            </a:r>
          </a:p>
          <a:p>
            <a:pPr algn="just">
              <a:lnSpc>
                <a:spcPct val="125000"/>
              </a:lnSpc>
            </a:pPr>
            <a:r>
              <a:rPr lang="vi-VN" sz="2400" dirty="0">
                <a:latin typeface="UTM Avo" panose="02040603050506020204" pitchFamily="18" charset="0"/>
              </a:rPr>
              <a:t>b</a:t>
            </a:r>
            <a:r>
              <a:rPr lang="en-US" sz="2400" dirty="0">
                <a:latin typeface="UTM Avo" panose="02040603050506020204" pitchFamily="18" charset="0"/>
              </a:rPr>
              <a:t>)</a:t>
            </a:r>
            <a:r>
              <a:rPr lang="vi-VN" sz="2400" dirty="0">
                <a:latin typeface="UTM Avo" panose="02040603050506020204" pitchFamily="18" charset="0"/>
              </a:rPr>
              <a:t> Nếu là em ở trong tình huống đó em sẽ khuyên các bạn không nên đến quán chơi bài. Báo cáo với cấp chính quyền.</a:t>
            </a:r>
          </a:p>
          <a:p>
            <a:pPr algn="just">
              <a:lnSpc>
                <a:spcPct val="125000"/>
              </a:lnSpc>
            </a:pPr>
            <a:r>
              <a:rPr lang="vi-VN" sz="2400" dirty="0">
                <a:latin typeface="UTM Avo" panose="02040603050506020204" pitchFamily="18" charset="0"/>
              </a:rPr>
              <a:t>c</a:t>
            </a:r>
            <a:r>
              <a:rPr lang="en-US" sz="2400" dirty="0">
                <a:latin typeface="UTM Avo" panose="02040603050506020204" pitchFamily="18" charset="0"/>
              </a:rPr>
              <a:t>)</a:t>
            </a:r>
            <a:r>
              <a:rPr lang="vi-VN" sz="2400" dirty="0">
                <a:latin typeface="UTM Avo" panose="02040603050506020204" pitchFamily="18" charset="0"/>
              </a:rPr>
              <a:t> Theo em, việc công an đến lập biên bản bà Hải và giải tán nhóm trẻ là đúng. Vì cần ngăn chặn những tệ nạn đến với trẻ em.</a:t>
            </a:r>
          </a:p>
        </p:txBody>
      </p:sp>
      <p:pic>
        <p:nvPicPr>
          <p:cNvPr id="2" name="Picture 1">
            <a:extLst>
              <a:ext uri="{FF2B5EF4-FFF2-40B4-BE49-F238E27FC236}">
                <a16:creationId xmlns:a16="http://schemas.microsoft.com/office/drawing/2014/main" id="{1A695820-B375-070D-49F7-2B4FD2442591}"/>
              </a:ext>
            </a:extLst>
          </p:cNvPr>
          <p:cNvPicPr>
            <a:picLocks noChangeAspect="1"/>
          </p:cNvPicPr>
          <p:nvPr/>
        </p:nvPicPr>
        <p:blipFill rotWithShape="1">
          <a:blip r:embed="rId3"/>
          <a:srcRect l="24128" r="23529"/>
          <a:stretch/>
        </p:blipFill>
        <p:spPr>
          <a:xfrm>
            <a:off x="10020300" y="2218606"/>
            <a:ext cx="2171700" cy="4148919"/>
          </a:xfrm>
          <a:prstGeom prst="rect">
            <a:avLst/>
          </a:prstGeom>
        </p:spPr>
      </p:pic>
    </p:spTree>
    <p:extLst>
      <p:ext uri="{BB962C8B-B14F-4D97-AF65-F5344CB8AC3E}">
        <p14:creationId xmlns:p14="http://schemas.microsoft.com/office/powerpoint/2010/main" val="558223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164CE81-8529-8042-B03D-EA4643F4D7B4}"/>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A2635E7B-C354-CBAF-C163-343150053FA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182B7799-9687-6B49-A2C1-899FFAC2B1F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82171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37F596E-03C7-A0F6-F599-8D80E6581589}"/>
              </a:ext>
            </a:extLst>
          </p:cNvPr>
          <p:cNvSpPr/>
          <p:nvPr/>
        </p:nvSpPr>
        <p:spPr>
          <a:xfrm>
            <a:off x="2368549" y="1697157"/>
            <a:ext cx="7454900" cy="830997"/>
          </a:xfrm>
          <a:prstGeom prst="rect">
            <a:avLst/>
          </a:prstGeom>
          <a:ln>
            <a:noFill/>
          </a:ln>
        </p:spPr>
        <p:txBody>
          <a:bodyPr wrap="square">
            <a:spAutoFit/>
          </a:bodyPr>
          <a:lstStyle/>
          <a:p>
            <a:pPr algn="ctr" defTabSz="609630"/>
            <a:r>
              <a:rPr lang="vi-VN" sz="2400" b="1" dirty="0">
                <a:solidFill>
                  <a:prstClr val="black"/>
                </a:solidFill>
                <a:latin typeface="UTM Avo" panose="02040603050506020204" pitchFamily="18" charset="0"/>
              </a:rPr>
              <a:t>1. Vẽ tranh với chủ đề “Quyền trẻ em” và cùng các bạn trưng bày tại lớp học của mình.</a:t>
            </a:r>
          </a:p>
        </p:txBody>
      </p:sp>
      <p:pic>
        <p:nvPicPr>
          <p:cNvPr id="1026" name="Picture 2" descr="Hội thi vẽ tranh Giải thưởng mỹ thuật thiếu nhi Bình Dương năm 2022 - Báo  Bình Dương Online">
            <a:extLst>
              <a:ext uri="{FF2B5EF4-FFF2-40B4-BE49-F238E27FC236}">
                <a16:creationId xmlns:a16="http://schemas.microsoft.com/office/drawing/2014/main" id="{A148761D-1EE1-CE75-3251-BB34901A6C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4167" y="2528154"/>
            <a:ext cx="7103665" cy="400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662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50" name="Picture 2" descr="Vẽ 1 bức tranh về quyền trẻ em 👶 giúp mik nhé câu hỏi 1949817 -  hoidap247.com">
            <a:extLst>
              <a:ext uri="{FF2B5EF4-FFF2-40B4-BE49-F238E27FC236}">
                <a16:creationId xmlns:a16="http://schemas.microsoft.com/office/drawing/2014/main" id="{E4E4D8FD-60E1-74BF-15D2-BB024B0CB0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338" y="2044700"/>
            <a:ext cx="5389562" cy="382627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ổng hợp hơn 83 vẽ tranh về quyền trẻ em mới nhất - Tin Học Vui">
            <a:extLst>
              <a:ext uri="{FF2B5EF4-FFF2-40B4-BE49-F238E27FC236}">
                <a16:creationId xmlns:a16="http://schemas.microsoft.com/office/drawing/2014/main" id="{FFB602D6-0B8C-875B-68AE-D537CAD576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9700" y="2044699"/>
            <a:ext cx="5432596" cy="3826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375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par>
                                <p:cTn id="8" presetID="10" presetClass="entr" presetSubtype="0" fill="hold" nodeType="withEffect">
                                  <p:stCondLst>
                                    <p:cond delay="0"/>
                                  </p:stCondLst>
                                  <p:childTnLst>
                                    <p:set>
                                      <p:cBhvr>
                                        <p:cTn id="9" dur="1" fill="hold">
                                          <p:stCondLst>
                                            <p:cond delay="0"/>
                                          </p:stCondLst>
                                        </p:cTn>
                                        <p:tgtEl>
                                          <p:spTgt spid="2052"/>
                                        </p:tgtEl>
                                        <p:attrNameLst>
                                          <p:attrName>style.visibility</p:attrName>
                                        </p:attrNameLst>
                                      </p:cBhvr>
                                      <p:to>
                                        <p:strVal val="visible"/>
                                      </p:to>
                                    </p:set>
                                    <p:animEffect transition="in" filter="fade">
                                      <p:cBhvr>
                                        <p:cTn id="10"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1CAE0D-B65F-47F6-3236-06032AEB6430}"/>
              </a:ext>
            </a:extLst>
          </p:cNvPr>
          <p:cNvSpPr>
            <a:spLocks noChangeArrowheads="1"/>
          </p:cNvSpPr>
          <p:nvPr/>
        </p:nvSpPr>
        <p:spPr bwMode="auto">
          <a:xfrm>
            <a:off x="3982524" y="3306900"/>
            <a:ext cx="421753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0" fontAlgn="base" hangingPunct="0">
              <a:spcBef>
                <a:spcPct val="0"/>
              </a:spcBef>
              <a:spcAft>
                <a:spcPct val="0"/>
              </a:spcAft>
              <a:buClrTx/>
              <a:buFontTx/>
              <a:buNone/>
            </a:pPr>
            <a:r>
              <a:rPr lang="vi-VN" altLang="en-US" sz="4400" b="1" kern="1200" dirty="0">
                <a:solidFill>
                  <a:schemeClr val="accent2"/>
                </a:solidFill>
                <a:latin typeface="iCiel Cadena" panose="02000503000000020004" pitchFamily="50" charset="0"/>
                <a:ea typeface="Helvetica Neue"/>
                <a:cs typeface="Helvetica Neue"/>
              </a:rPr>
              <a:t>QUYỀN TRẺ EM</a:t>
            </a:r>
            <a:endParaRPr lang="en-SG" altLang="en-US" sz="4400" b="1" kern="1200" dirty="0">
              <a:solidFill>
                <a:schemeClr val="accent2"/>
              </a:solidFill>
              <a:latin typeface="iCiel Cadena" panose="02000503000000020004" pitchFamily="50" charset="0"/>
              <a:cs typeface="+mn-cs"/>
            </a:endParaRPr>
          </a:p>
        </p:txBody>
      </p:sp>
      <p:pic>
        <p:nvPicPr>
          <p:cNvPr id="3" name="Picture 2">
            <a:extLst>
              <a:ext uri="{FF2B5EF4-FFF2-40B4-BE49-F238E27FC236}">
                <a16:creationId xmlns:a16="http://schemas.microsoft.com/office/drawing/2014/main" id="{1DA9565C-7FF9-2C36-548E-79505738160E}"/>
              </a:ext>
            </a:extLst>
          </p:cNvPr>
          <p:cNvPicPr>
            <a:picLocks noChangeAspect="1"/>
          </p:cNvPicPr>
          <p:nvPr/>
        </p:nvPicPr>
        <p:blipFill>
          <a:blip r:embed="rId3"/>
          <a:stretch>
            <a:fillRect/>
          </a:stretch>
        </p:blipFill>
        <p:spPr>
          <a:xfrm>
            <a:off x="4140200" y="915812"/>
            <a:ext cx="3911600" cy="2479988"/>
          </a:xfrm>
          <a:prstGeom prst="rect">
            <a:avLst/>
          </a:prstGeom>
        </p:spPr>
      </p:pic>
      <p:pic>
        <p:nvPicPr>
          <p:cNvPr id="6" name="Picture 5">
            <a:extLst>
              <a:ext uri="{FF2B5EF4-FFF2-40B4-BE49-F238E27FC236}">
                <a16:creationId xmlns:a16="http://schemas.microsoft.com/office/drawing/2014/main" id="{14098B89-F1F3-8B86-F15F-A862FB526C73}"/>
              </a:ext>
            </a:extLst>
          </p:cNvPr>
          <p:cNvPicPr>
            <a:picLocks noChangeAspect="1"/>
          </p:cNvPicPr>
          <p:nvPr/>
        </p:nvPicPr>
        <p:blipFill>
          <a:blip r:embed="rId4"/>
          <a:stretch>
            <a:fillRect/>
          </a:stretch>
        </p:blipFill>
        <p:spPr>
          <a:xfrm>
            <a:off x="4172594" y="4165241"/>
            <a:ext cx="3846812" cy="2573480"/>
          </a:xfrm>
          <a:prstGeom prst="rect">
            <a:avLst/>
          </a:prstGeom>
        </p:spPr>
      </p:pic>
      <p:pic>
        <p:nvPicPr>
          <p:cNvPr id="3074" name="Picture 2" descr="1001+ Vẽ Tranh Ảnh Về Quyền Trẻ Em Đẹp, Ý Nghĩa Nhất - Hekhacbiet">
            <a:extLst>
              <a:ext uri="{FF2B5EF4-FFF2-40B4-BE49-F238E27FC236}">
                <a16:creationId xmlns:a16="http://schemas.microsoft.com/office/drawing/2014/main" id="{1FE58616-3728-4DD0-1C30-70DBD1E04BB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744" b="4198"/>
          <a:stretch/>
        </p:blipFill>
        <p:spPr bwMode="auto">
          <a:xfrm>
            <a:off x="98948" y="1764582"/>
            <a:ext cx="3428917" cy="480131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ơn 100 bức tranh ấn tượng, truyền tải thông điệp &quot;Cùng loại bỏ bạo lực với trẻ  em&quot; | Báo điện tử An ninh Thủ đô">
            <a:extLst>
              <a:ext uri="{FF2B5EF4-FFF2-40B4-BE49-F238E27FC236}">
                <a16:creationId xmlns:a16="http://schemas.microsoft.com/office/drawing/2014/main" id="{20A64F17-78F8-E127-4A06-7218AD043CA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890"/>
          <a:stretch/>
        </p:blipFill>
        <p:spPr bwMode="auto">
          <a:xfrm>
            <a:off x="8380714" y="1764582"/>
            <a:ext cx="3468696" cy="5017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8859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076"/>
                                        </p:tgtEl>
                                        <p:attrNameLst>
                                          <p:attrName>style.visibility</p:attrName>
                                        </p:attrNameLst>
                                      </p:cBhvr>
                                      <p:to>
                                        <p:strVal val="visible"/>
                                      </p:to>
                                    </p:set>
                                    <p:animEffect transition="in" filter="fade">
                                      <p:cBhvr>
                                        <p:cTn id="10" dur="500"/>
                                        <p:tgtEl>
                                          <p:spTgt spid="3076"/>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nodeType="withEffect">
                                  <p:stCondLst>
                                    <p:cond delay="0"/>
                                  </p:stCondLst>
                                  <p:childTnLst>
                                    <p:set>
                                      <p:cBhvr>
                                        <p:cTn id="18" dur="1" fill="hold">
                                          <p:stCondLst>
                                            <p:cond delay="0"/>
                                          </p:stCondLst>
                                        </p:cTn>
                                        <p:tgtEl>
                                          <p:spTgt spid="3074"/>
                                        </p:tgtEl>
                                        <p:attrNameLst>
                                          <p:attrName>style.visibility</p:attrName>
                                        </p:attrNameLst>
                                      </p:cBhvr>
                                      <p:to>
                                        <p:strVal val="visible"/>
                                      </p:to>
                                    </p:set>
                                    <p:animEffect transition="in" filter="fade">
                                      <p:cBhvr>
                                        <p:cTn id="19"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34600B-4AC0-9C31-6414-5EDAE3DBA1FC}"/>
              </a:ext>
            </a:extLst>
          </p:cNvPr>
          <p:cNvSpPr/>
          <p:nvPr/>
        </p:nvSpPr>
        <p:spPr>
          <a:xfrm>
            <a:off x="520700" y="2253101"/>
            <a:ext cx="5765800" cy="2351798"/>
          </a:xfrm>
          <a:prstGeom prst="rect">
            <a:avLst/>
          </a:prstGeom>
        </p:spPr>
        <p:txBody>
          <a:bodyPr wrap="square">
            <a:spAutoFit/>
          </a:bodyPr>
          <a:lstStyle/>
          <a:p>
            <a:pPr algn="just">
              <a:lnSpc>
                <a:spcPct val="125000"/>
              </a:lnSpc>
              <a:buClrTx/>
              <a:buFontTx/>
              <a:buNone/>
            </a:pPr>
            <a:r>
              <a:rPr lang="vi-VN" sz="2400" b="1" kern="1200" dirty="0">
                <a:solidFill>
                  <a:prstClr val="black"/>
                </a:solidFill>
                <a:latin typeface="UTM Avo" panose="02040603050506020204" pitchFamily="18" charset="0"/>
                <a:ea typeface="+mn-ea"/>
                <a:cs typeface="+mn-cs"/>
              </a:rPr>
              <a:t>2. Tìm hiểu và nêu những việc làm thể hiện sự quan tâm, chăm sóc của cha mẹ đối với mình hoặc của chính quyền địa phương đối với trẻ em nơi em sinh sống.</a:t>
            </a:r>
          </a:p>
        </p:txBody>
      </p:sp>
      <p:pic>
        <p:nvPicPr>
          <p:cNvPr id="8" name="Picture 7">
            <a:extLst>
              <a:ext uri="{FF2B5EF4-FFF2-40B4-BE49-F238E27FC236}">
                <a16:creationId xmlns:a16="http://schemas.microsoft.com/office/drawing/2014/main" id="{7A61BDDA-F8BF-1AA0-727A-C75D3FAF5513}"/>
              </a:ext>
            </a:extLst>
          </p:cNvPr>
          <p:cNvPicPr>
            <a:picLocks noChangeAspect="1"/>
          </p:cNvPicPr>
          <p:nvPr/>
        </p:nvPicPr>
        <p:blipFill>
          <a:blip r:embed="rId3"/>
          <a:stretch>
            <a:fillRect/>
          </a:stretch>
        </p:blipFill>
        <p:spPr>
          <a:xfrm>
            <a:off x="6921500" y="1168400"/>
            <a:ext cx="4876800" cy="4876800"/>
          </a:xfrm>
          <a:prstGeom prst="rect">
            <a:avLst/>
          </a:prstGeom>
        </p:spPr>
      </p:pic>
    </p:spTree>
    <p:extLst>
      <p:ext uri="{BB962C8B-B14F-4D97-AF65-F5344CB8AC3E}">
        <p14:creationId xmlns:p14="http://schemas.microsoft.com/office/powerpoint/2010/main" val="2270141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34600B-4AC0-9C31-6414-5EDAE3DBA1FC}"/>
              </a:ext>
            </a:extLst>
          </p:cNvPr>
          <p:cNvSpPr/>
          <p:nvPr/>
        </p:nvSpPr>
        <p:spPr>
          <a:xfrm>
            <a:off x="520700" y="2024501"/>
            <a:ext cx="5994400" cy="3736792"/>
          </a:xfrm>
          <a:prstGeom prst="rect">
            <a:avLst/>
          </a:prstGeom>
        </p:spPr>
        <p:txBody>
          <a:bodyPr wrap="square">
            <a:spAutoFit/>
          </a:bodyPr>
          <a:lstStyle/>
          <a:p>
            <a:pPr algn="just">
              <a:lnSpc>
                <a:spcPct val="125000"/>
              </a:lnSpc>
              <a:buClrTx/>
              <a:buFontTx/>
              <a:buNone/>
            </a:pPr>
            <a:r>
              <a:rPr lang="vi-VN" sz="2400" b="1" kern="1200" dirty="0">
                <a:solidFill>
                  <a:prstClr val="black"/>
                </a:solidFill>
                <a:latin typeface="UTM Avo" panose="02040603050506020204" pitchFamily="18" charset="0"/>
                <a:ea typeface="+mn-ea"/>
                <a:cs typeface="+mn-cs"/>
              </a:rPr>
              <a:t>3. Em cùng các bạn trong nhóm xây dựng kế hoạch thực hiện quyền trẻ em của bản thân:</a:t>
            </a:r>
          </a:p>
          <a:p>
            <a:pPr marL="342900" indent="-342900" algn="just">
              <a:lnSpc>
                <a:spcPct val="125000"/>
              </a:lnSpc>
              <a:buClrTx/>
              <a:buFont typeface="UTM Avo" panose="02040603050506020204" pitchFamily="18" charset="0"/>
              <a:buChar char="-"/>
            </a:pPr>
            <a:r>
              <a:rPr lang="vi-VN" sz="2400" b="1" kern="1200" dirty="0">
                <a:solidFill>
                  <a:prstClr val="black"/>
                </a:solidFill>
                <a:latin typeface="UTM Avo" panose="02040603050506020204" pitchFamily="18" charset="0"/>
                <a:ea typeface="+mn-ea"/>
                <a:cs typeface="+mn-cs"/>
              </a:rPr>
              <a:t>Những công việc cần làm: trong học tập, trong quan hệ với mọi người xung quanh ở nhà, ở trường và ở ngoài xã hội.</a:t>
            </a:r>
          </a:p>
          <a:p>
            <a:pPr marL="342900" indent="-342900" algn="just">
              <a:lnSpc>
                <a:spcPct val="125000"/>
              </a:lnSpc>
              <a:buClrTx/>
              <a:buFont typeface="UTM Avo" panose="02040603050506020204" pitchFamily="18" charset="0"/>
              <a:buChar char="-"/>
            </a:pPr>
            <a:r>
              <a:rPr lang="vi-VN" sz="2400" b="1" kern="1200" dirty="0">
                <a:solidFill>
                  <a:prstClr val="black"/>
                </a:solidFill>
                <a:latin typeface="UTM Avo" panose="02040603050506020204" pitchFamily="18" charset="0"/>
                <a:ea typeface="+mn-ea"/>
                <a:cs typeface="+mn-cs"/>
              </a:rPr>
              <a:t>Biện pháp thực hiện.</a:t>
            </a:r>
          </a:p>
        </p:txBody>
      </p:sp>
      <p:pic>
        <p:nvPicPr>
          <p:cNvPr id="4" name="Picture 3">
            <a:extLst>
              <a:ext uri="{FF2B5EF4-FFF2-40B4-BE49-F238E27FC236}">
                <a16:creationId xmlns:a16="http://schemas.microsoft.com/office/drawing/2014/main" id="{024B8922-F0BB-9C03-1DE0-5F884ACEC9FB}"/>
              </a:ext>
            </a:extLst>
          </p:cNvPr>
          <p:cNvPicPr>
            <a:picLocks noChangeAspect="1"/>
          </p:cNvPicPr>
          <p:nvPr/>
        </p:nvPicPr>
        <p:blipFill rotWithShape="1">
          <a:blip r:embed="rId3"/>
          <a:srcRect t="14845" b="13541"/>
          <a:stretch/>
        </p:blipFill>
        <p:spPr>
          <a:xfrm>
            <a:off x="6959600" y="1841500"/>
            <a:ext cx="4876800" cy="3492500"/>
          </a:xfrm>
          <a:prstGeom prst="rect">
            <a:avLst/>
          </a:prstGeom>
        </p:spPr>
      </p:pic>
    </p:spTree>
    <p:extLst>
      <p:ext uri="{BB962C8B-B14F-4D97-AF65-F5344CB8AC3E}">
        <p14:creationId xmlns:p14="http://schemas.microsoft.com/office/powerpoint/2010/main" val="3954756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023242C-F33D-AD46-B83F-4E6827AA65BB}"/>
              </a:ext>
            </a:extLst>
          </p:cNvPr>
          <p:cNvGraphicFramePr>
            <a:graphicFrameLocks noGrp="1"/>
          </p:cNvGraphicFramePr>
          <p:nvPr>
            <p:extLst>
              <p:ext uri="{D42A27DB-BD31-4B8C-83A1-F6EECF244321}">
                <p14:modId xmlns:p14="http://schemas.microsoft.com/office/powerpoint/2010/main" val="296745974"/>
              </p:ext>
            </p:extLst>
          </p:nvPr>
        </p:nvGraphicFramePr>
        <p:xfrm>
          <a:off x="228600" y="2578099"/>
          <a:ext cx="11874500" cy="4133841"/>
        </p:xfrm>
        <a:graphic>
          <a:graphicData uri="http://schemas.openxmlformats.org/drawingml/2006/table">
            <a:tbl>
              <a:tblPr firstRow="1" bandRow="1">
                <a:tableStyleId>{5C22544A-7EE6-4342-B048-85BDC9FD1C3A}</a:tableStyleId>
              </a:tblPr>
              <a:tblGrid>
                <a:gridCol w="1149506">
                  <a:extLst>
                    <a:ext uri="{9D8B030D-6E8A-4147-A177-3AD203B41FA5}">
                      <a16:colId xmlns:a16="http://schemas.microsoft.com/office/drawing/2014/main" val="20000"/>
                    </a:ext>
                  </a:extLst>
                </a:gridCol>
                <a:gridCol w="3969967">
                  <a:extLst>
                    <a:ext uri="{9D8B030D-6E8A-4147-A177-3AD203B41FA5}">
                      <a16:colId xmlns:a16="http://schemas.microsoft.com/office/drawing/2014/main" val="20001"/>
                    </a:ext>
                  </a:extLst>
                </a:gridCol>
                <a:gridCol w="6755027">
                  <a:extLst>
                    <a:ext uri="{9D8B030D-6E8A-4147-A177-3AD203B41FA5}">
                      <a16:colId xmlns:a16="http://schemas.microsoft.com/office/drawing/2014/main" val="20002"/>
                    </a:ext>
                  </a:extLst>
                </a:gridCol>
              </a:tblGrid>
              <a:tr h="879766">
                <a:tc>
                  <a:txBody>
                    <a:bodyPr/>
                    <a:lstStyle/>
                    <a:p>
                      <a:pPr algn="ctr"/>
                      <a:r>
                        <a:rPr lang="en-US" sz="2400" dirty="0">
                          <a:latin typeface="UTM Avo" panose="02040603050506020204" pitchFamily="18" charset="0"/>
                        </a:rPr>
                        <a:t>STT</a:t>
                      </a:r>
                    </a:p>
                  </a:txBody>
                  <a:tcPr anchor="ctr"/>
                </a:tc>
                <a:tc>
                  <a:txBody>
                    <a:bodyPr/>
                    <a:lstStyle/>
                    <a:p>
                      <a:pPr algn="ctr"/>
                      <a:r>
                        <a:rPr lang="en-US" sz="2400" dirty="0">
                          <a:latin typeface="UTM Avo" panose="02040603050506020204" pitchFamily="18" charset="0"/>
                        </a:rPr>
                        <a:t>THỜI</a:t>
                      </a:r>
                      <a:r>
                        <a:rPr lang="en-US" sz="2400" baseline="0" dirty="0">
                          <a:latin typeface="UTM Avo" panose="02040603050506020204" pitchFamily="18" charset="0"/>
                        </a:rPr>
                        <a:t> ĐIỂM</a:t>
                      </a:r>
                      <a:endParaRPr lang="en-US" sz="2400" dirty="0">
                        <a:latin typeface="UTM Avo" panose="02040603050506020204" pitchFamily="18" charset="0"/>
                      </a:endParaRPr>
                    </a:p>
                  </a:txBody>
                  <a:tcPr anchor="ctr"/>
                </a:tc>
                <a:tc>
                  <a:txBody>
                    <a:bodyPr/>
                    <a:lstStyle/>
                    <a:p>
                      <a:pPr algn="ctr"/>
                      <a:r>
                        <a:rPr lang="en-US" sz="2400" dirty="0">
                          <a:latin typeface="UTM Avo" panose="02040603050506020204" pitchFamily="18" charset="0"/>
                        </a:rPr>
                        <a:t>NHỮNG</a:t>
                      </a:r>
                      <a:r>
                        <a:rPr lang="en-US" sz="2400" baseline="0" dirty="0">
                          <a:latin typeface="UTM Avo" panose="02040603050506020204" pitchFamily="18" charset="0"/>
                        </a:rPr>
                        <a:t> VIỆC CẦN LÀM THỂ HIỆN QUYỀN TRẺ EM</a:t>
                      </a:r>
                      <a:endParaRPr lang="en-US" sz="2400" dirty="0">
                        <a:latin typeface="UTM Avo" panose="02040603050506020204" pitchFamily="18" charset="0"/>
                      </a:endParaRPr>
                    </a:p>
                  </a:txBody>
                  <a:tcPr anchor="ctr"/>
                </a:tc>
                <a:extLst>
                  <a:ext uri="{0D108BD9-81ED-4DB2-BD59-A6C34878D82A}">
                    <a16:rowId xmlns:a16="http://schemas.microsoft.com/office/drawing/2014/main" val="10000"/>
                  </a:ext>
                </a:extLst>
              </a:tr>
              <a:tr h="614777">
                <a:tc>
                  <a:txBody>
                    <a:bodyPr/>
                    <a:lstStyle/>
                    <a:p>
                      <a:pPr algn="ctr"/>
                      <a:r>
                        <a:rPr lang="en-US" sz="2400" dirty="0">
                          <a:latin typeface="UTM Avo" panose="02040603050506020204" pitchFamily="18" charset="0"/>
                        </a:rPr>
                        <a:t>1</a:t>
                      </a:r>
                    </a:p>
                  </a:txBody>
                  <a:tcPr anchor="ctr"/>
                </a:tc>
                <a:tc>
                  <a:txBody>
                    <a:bodyPr/>
                    <a:lstStyle/>
                    <a:p>
                      <a:pPr algn="l"/>
                      <a:r>
                        <a:rPr lang="en-US" sz="2400" dirty="0" err="1">
                          <a:latin typeface="UTM Avo" panose="02040603050506020204" pitchFamily="18" charset="0"/>
                        </a:rPr>
                        <a:t>Trong</a:t>
                      </a:r>
                      <a:r>
                        <a:rPr lang="en-US" sz="2400" baseline="0" dirty="0">
                          <a:latin typeface="UTM Avo" panose="02040603050506020204" pitchFamily="18" charset="0"/>
                        </a:rPr>
                        <a:t> </a:t>
                      </a:r>
                      <a:r>
                        <a:rPr lang="en-US" sz="2400" baseline="0" dirty="0" err="1">
                          <a:latin typeface="UTM Avo" panose="02040603050506020204" pitchFamily="18" charset="0"/>
                        </a:rPr>
                        <a:t>học</a:t>
                      </a:r>
                      <a:r>
                        <a:rPr lang="en-US" sz="2400" baseline="0" dirty="0">
                          <a:latin typeface="UTM Avo" panose="02040603050506020204" pitchFamily="18" charset="0"/>
                        </a:rPr>
                        <a:t> </a:t>
                      </a:r>
                      <a:r>
                        <a:rPr lang="en-US" sz="2400" baseline="0" dirty="0" err="1">
                          <a:latin typeface="UTM Avo" panose="02040603050506020204" pitchFamily="18" charset="0"/>
                        </a:rPr>
                        <a:t>tập</a:t>
                      </a:r>
                      <a:endParaRPr lang="en-US" sz="2400" dirty="0">
                        <a:latin typeface="UTM Avo" panose="02040603050506020204" pitchFamily="18" charset="0"/>
                      </a:endParaRPr>
                    </a:p>
                  </a:txBody>
                  <a:tcPr anchor="ctr"/>
                </a:tc>
                <a:tc>
                  <a:txBody>
                    <a:bodyPr/>
                    <a:lstStyle/>
                    <a:p>
                      <a:endParaRPr lang="en-US" sz="2400" dirty="0">
                        <a:latin typeface="UTM Avo" panose="02040603050506020204" pitchFamily="18" charset="0"/>
                      </a:endParaRPr>
                    </a:p>
                  </a:txBody>
                  <a:tcPr anchor="ctr"/>
                </a:tc>
                <a:extLst>
                  <a:ext uri="{0D108BD9-81ED-4DB2-BD59-A6C34878D82A}">
                    <a16:rowId xmlns:a16="http://schemas.microsoft.com/office/drawing/2014/main" val="10001"/>
                  </a:ext>
                </a:extLst>
              </a:tr>
              <a:tr h="879766">
                <a:tc>
                  <a:txBody>
                    <a:bodyPr/>
                    <a:lstStyle/>
                    <a:p>
                      <a:pPr algn="ctr"/>
                      <a:r>
                        <a:rPr lang="en-US" sz="2400" dirty="0">
                          <a:latin typeface="UTM Avo" panose="02040603050506020204" pitchFamily="18" charset="0"/>
                        </a:rPr>
                        <a:t>2</a:t>
                      </a:r>
                    </a:p>
                  </a:txBody>
                  <a:tcPr anchor="ctr"/>
                </a:tc>
                <a:tc>
                  <a:txBody>
                    <a:bodyPr/>
                    <a:lstStyle/>
                    <a:p>
                      <a:pPr algn="l"/>
                      <a:r>
                        <a:rPr lang="en-US" sz="2400" dirty="0" err="1">
                          <a:latin typeface="UTM Avo" panose="02040603050506020204" pitchFamily="18" charset="0"/>
                        </a:rPr>
                        <a:t>Trong</a:t>
                      </a:r>
                      <a:r>
                        <a:rPr lang="en-US" sz="2400" baseline="0" dirty="0">
                          <a:latin typeface="UTM Avo" panose="02040603050506020204" pitchFamily="18" charset="0"/>
                        </a:rPr>
                        <a:t> </a:t>
                      </a:r>
                      <a:r>
                        <a:rPr lang="en-US" sz="2400" baseline="0" dirty="0" err="1">
                          <a:latin typeface="UTM Avo" panose="02040603050506020204" pitchFamily="18" charset="0"/>
                        </a:rPr>
                        <a:t>quan</a:t>
                      </a:r>
                      <a:r>
                        <a:rPr lang="en-US" sz="2400" baseline="0" dirty="0">
                          <a:latin typeface="UTM Avo" panose="02040603050506020204" pitchFamily="18" charset="0"/>
                        </a:rPr>
                        <a:t> </a:t>
                      </a:r>
                      <a:r>
                        <a:rPr lang="en-US" sz="2400" baseline="0" dirty="0" err="1">
                          <a:latin typeface="UTM Avo" panose="02040603050506020204" pitchFamily="18" charset="0"/>
                        </a:rPr>
                        <a:t>hệ</a:t>
                      </a:r>
                      <a:r>
                        <a:rPr lang="en-US" sz="2400" baseline="0" dirty="0">
                          <a:latin typeface="UTM Avo" panose="02040603050506020204" pitchFamily="18" charset="0"/>
                        </a:rPr>
                        <a:t> </a:t>
                      </a:r>
                      <a:r>
                        <a:rPr lang="en-US" sz="2400" baseline="0" dirty="0" err="1">
                          <a:latin typeface="UTM Avo" panose="02040603050506020204" pitchFamily="18" charset="0"/>
                        </a:rPr>
                        <a:t>với</a:t>
                      </a:r>
                      <a:r>
                        <a:rPr lang="en-US" sz="2400" baseline="0" dirty="0">
                          <a:latin typeface="UTM Avo" panose="02040603050506020204" pitchFamily="18" charset="0"/>
                        </a:rPr>
                        <a:t> </a:t>
                      </a:r>
                      <a:r>
                        <a:rPr lang="en-US" sz="2400" baseline="0" dirty="0" err="1">
                          <a:latin typeface="UTM Avo" panose="02040603050506020204" pitchFamily="18" charset="0"/>
                        </a:rPr>
                        <a:t>mọi</a:t>
                      </a:r>
                      <a:r>
                        <a:rPr lang="en-US" sz="2400" baseline="0" dirty="0">
                          <a:latin typeface="UTM Avo" panose="02040603050506020204" pitchFamily="18" charset="0"/>
                        </a:rPr>
                        <a:t> </a:t>
                      </a:r>
                      <a:r>
                        <a:rPr lang="en-US" sz="2400" baseline="0" dirty="0" err="1">
                          <a:latin typeface="UTM Avo" panose="02040603050506020204" pitchFamily="18" charset="0"/>
                        </a:rPr>
                        <a:t>người</a:t>
                      </a:r>
                      <a:r>
                        <a:rPr lang="en-US" sz="2400" baseline="0" dirty="0">
                          <a:latin typeface="UTM Avo" panose="02040603050506020204" pitchFamily="18" charset="0"/>
                        </a:rPr>
                        <a:t> </a:t>
                      </a:r>
                      <a:r>
                        <a:rPr lang="en-US" sz="2400" baseline="0" dirty="0" err="1">
                          <a:latin typeface="UTM Avo" panose="02040603050506020204" pitchFamily="18" charset="0"/>
                        </a:rPr>
                        <a:t>khi</a:t>
                      </a:r>
                      <a:r>
                        <a:rPr lang="en-US" sz="2400" baseline="0" dirty="0">
                          <a:latin typeface="UTM Avo" panose="02040603050506020204" pitchFamily="18" charset="0"/>
                        </a:rPr>
                        <a:t> ở </a:t>
                      </a:r>
                      <a:r>
                        <a:rPr lang="en-US" sz="2400" baseline="0" dirty="0" err="1">
                          <a:latin typeface="UTM Avo" panose="02040603050506020204" pitchFamily="18" charset="0"/>
                        </a:rPr>
                        <a:t>nhà</a:t>
                      </a:r>
                      <a:endParaRPr lang="en-US" sz="2400" dirty="0">
                        <a:latin typeface="UTM Avo" panose="02040603050506020204" pitchFamily="18" charset="0"/>
                      </a:endParaRPr>
                    </a:p>
                  </a:txBody>
                  <a:tcPr anchor="ctr"/>
                </a:tc>
                <a:tc>
                  <a:txBody>
                    <a:bodyPr/>
                    <a:lstStyle/>
                    <a:p>
                      <a:endParaRPr lang="en-US" sz="2400" dirty="0">
                        <a:latin typeface="UTM Avo" panose="02040603050506020204" pitchFamily="18" charset="0"/>
                      </a:endParaRPr>
                    </a:p>
                  </a:txBody>
                  <a:tcPr anchor="ctr"/>
                </a:tc>
                <a:extLst>
                  <a:ext uri="{0D108BD9-81ED-4DB2-BD59-A6C34878D82A}">
                    <a16:rowId xmlns:a16="http://schemas.microsoft.com/office/drawing/2014/main" val="10002"/>
                  </a:ext>
                </a:extLst>
              </a:tr>
              <a:tr h="879766">
                <a:tc>
                  <a:txBody>
                    <a:bodyPr/>
                    <a:lstStyle/>
                    <a:p>
                      <a:pPr algn="ctr"/>
                      <a:r>
                        <a:rPr lang="en-US" sz="2400" dirty="0">
                          <a:latin typeface="UTM Avo" panose="02040603050506020204" pitchFamily="18" charset="0"/>
                        </a:rPr>
                        <a:t>3</a:t>
                      </a:r>
                    </a:p>
                  </a:txBody>
                  <a:tcPr anchor="ctr"/>
                </a:tc>
                <a:tc>
                  <a:txBody>
                    <a:bodyPr/>
                    <a:lstStyle/>
                    <a:p>
                      <a:pPr algn="l"/>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hệ</a:t>
                      </a:r>
                      <a:r>
                        <a:rPr lang="en-US" sz="2400" baseline="0" dirty="0">
                          <a:latin typeface="UTM Avo" panose="02040603050506020204" pitchFamily="18" charset="0"/>
                        </a:rPr>
                        <a:t> </a:t>
                      </a:r>
                      <a:r>
                        <a:rPr lang="en-US" sz="2400" baseline="0" dirty="0" err="1">
                          <a:latin typeface="UTM Avo" panose="02040603050506020204" pitchFamily="18" charset="0"/>
                        </a:rPr>
                        <a:t>với</a:t>
                      </a:r>
                      <a:r>
                        <a:rPr lang="en-US" sz="2400" baseline="0" dirty="0">
                          <a:latin typeface="UTM Avo" panose="02040603050506020204" pitchFamily="18" charset="0"/>
                        </a:rPr>
                        <a:t> </a:t>
                      </a:r>
                      <a:r>
                        <a:rPr lang="en-US" sz="2400" baseline="0" dirty="0" err="1">
                          <a:latin typeface="UTM Avo" panose="02040603050506020204" pitchFamily="18" charset="0"/>
                        </a:rPr>
                        <a:t>mọi</a:t>
                      </a:r>
                      <a:r>
                        <a:rPr lang="en-US" sz="2400" baseline="0" dirty="0">
                          <a:latin typeface="UTM Avo" panose="02040603050506020204" pitchFamily="18" charset="0"/>
                        </a:rPr>
                        <a:t> </a:t>
                      </a:r>
                      <a:r>
                        <a:rPr lang="en-US" sz="2400" baseline="0" dirty="0" err="1">
                          <a:latin typeface="UTM Avo" panose="02040603050506020204" pitchFamily="18" charset="0"/>
                        </a:rPr>
                        <a:t>người</a:t>
                      </a:r>
                      <a:r>
                        <a:rPr lang="en-US" sz="2400" baseline="0" dirty="0">
                          <a:latin typeface="UTM Avo" panose="02040603050506020204" pitchFamily="18" charset="0"/>
                        </a:rPr>
                        <a:t> </a:t>
                      </a:r>
                      <a:r>
                        <a:rPr lang="en-US" sz="2400" baseline="0" dirty="0" err="1">
                          <a:latin typeface="UTM Avo" panose="02040603050506020204" pitchFamily="18" charset="0"/>
                        </a:rPr>
                        <a:t>khi</a:t>
                      </a:r>
                      <a:r>
                        <a:rPr lang="en-US" sz="2400" baseline="0" dirty="0">
                          <a:latin typeface="UTM Avo" panose="02040603050506020204" pitchFamily="18" charset="0"/>
                        </a:rPr>
                        <a:t> ở </a:t>
                      </a:r>
                      <a:r>
                        <a:rPr lang="en-US" sz="2400" baseline="0" dirty="0" err="1">
                          <a:latin typeface="UTM Avo" panose="02040603050506020204" pitchFamily="18" charset="0"/>
                        </a:rPr>
                        <a:t>trường</a:t>
                      </a:r>
                      <a:endParaRPr lang="en-US" sz="2400" dirty="0">
                        <a:latin typeface="UTM Avo" panose="02040603050506020204" pitchFamily="18" charset="0"/>
                      </a:endParaRPr>
                    </a:p>
                  </a:txBody>
                  <a:tcPr anchor="ctr"/>
                </a:tc>
                <a:tc>
                  <a:txBody>
                    <a:bodyPr/>
                    <a:lstStyle/>
                    <a:p>
                      <a:endParaRPr lang="en-US" sz="2400" dirty="0">
                        <a:latin typeface="UTM Avo" panose="02040603050506020204" pitchFamily="18" charset="0"/>
                      </a:endParaRPr>
                    </a:p>
                  </a:txBody>
                  <a:tcPr anchor="ctr"/>
                </a:tc>
                <a:extLst>
                  <a:ext uri="{0D108BD9-81ED-4DB2-BD59-A6C34878D82A}">
                    <a16:rowId xmlns:a16="http://schemas.microsoft.com/office/drawing/2014/main" val="10003"/>
                  </a:ext>
                </a:extLst>
              </a:tr>
              <a:tr h="879766">
                <a:tc>
                  <a:txBody>
                    <a:bodyPr/>
                    <a:lstStyle/>
                    <a:p>
                      <a:pPr algn="ctr"/>
                      <a:r>
                        <a:rPr lang="en-US" sz="2400" dirty="0">
                          <a:latin typeface="UTM Avo" panose="02040603050506020204" pitchFamily="18" charset="0"/>
                        </a:rPr>
                        <a:t>4</a:t>
                      </a:r>
                    </a:p>
                  </a:txBody>
                  <a:tcPr anchor="ctr"/>
                </a:tc>
                <a:tc>
                  <a:txBody>
                    <a:bodyPr/>
                    <a:lstStyle/>
                    <a:p>
                      <a:pPr algn="l"/>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hệ</a:t>
                      </a:r>
                      <a:r>
                        <a:rPr lang="en-US" sz="2400" baseline="0" dirty="0">
                          <a:latin typeface="UTM Avo" panose="02040603050506020204" pitchFamily="18" charset="0"/>
                        </a:rPr>
                        <a:t> </a:t>
                      </a:r>
                      <a:r>
                        <a:rPr lang="en-US" sz="2400" baseline="0" dirty="0" err="1">
                          <a:latin typeface="UTM Avo" panose="02040603050506020204" pitchFamily="18" charset="0"/>
                        </a:rPr>
                        <a:t>với</a:t>
                      </a:r>
                      <a:r>
                        <a:rPr lang="en-US" sz="2400" baseline="0" dirty="0">
                          <a:latin typeface="UTM Avo" panose="02040603050506020204" pitchFamily="18" charset="0"/>
                        </a:rPr>
                        <a:t> </a:t>
                      </a:r>
                      <a:r>
                        <a:rPr lang="en-US" sz="2400" baseline="0" dirty="0" err="1">
                          <a:latin typeface="UTM Avo" panose="02040603050506020204" pitchFamily="18" charset="0"/>
                        </a:rPr>
                        <a:t>mọi</a:t>
                      </a:r>
                      <a:r>
                        <a:rPr lang="en-US" sz="2400" baseline="0" dirty="0">
                          <a:latin typeface="UTM Avo" panose="02040603050506020204" pitchFamily="18" charset="0"/>
                        </a:rPr>
                        <a:t> </a:t>
                      </a:r>
                      <a:r>
                        <a:rPr lang="en-US" sz="2400" baseline="0" dirty="0" err="1">
                          <a:latin typeface="UTM Avo" panose="02040603050506020204" pitchFamily="18" charset="0"/>
                        </a:rPr>
                        <a:t>người</a:t>
                      </a:r>
                      <a:r>
                        <a:rPr lang="en-US" sz="2400" baseline="0" dirty="0">
                          <a:latin typeface="UTM Avo" panose="02040603050506020204" pitchFamily="18" charset="0"/>
                        </a:rPr>
                        <a:t> ở </a:t>
                      </a:r>
                      <a:r>
                        <a:rPr lang="en-US" sz="2400" baseline="0" dirty="0" err="1">
                          <a:latin typeface="UTM Avo" panose="02040603050506020204" pitchFamily="18" charset="0"/>
                        </a:rPr>
                        <a:t>ngoài</a:t>
                      </a:r>
                      <a:r>
                        <a:rPr lang="en-US" sz="2400" baseline="0" dirty="0">
                          <a:latin typeface="UTM Avo" panose="02040603050506020204" pitchFamily="18" charset="0"/>
                        </a:rPr>
                        <a:t> </a:t>
                      </a:r>
                      <a:r>
                        <a:rPr lang="en-US" sz="2400" baseline="0" dirty="0" err="1">
                          <a:latin typeface="UTM Avo" panose="02040603050506020204" pitchFamily="18" charset="0"/>
                        </a:rPr>
                        <a:t>xã</a:t>
                      </a:r>
                      <a:r>
                        <a:rPr lang="en-US" sz="2400" baseline="0" dirty="0">
                          <a:latin typeface="UTM Avo" panose="02040603050506020204" pitchFamily="18" charset="0"/>
                        </a:rPr>
                        <a:t> </a:t>
                      </a:r>
                      <a:r>
                        <a:rPr lang="en-US" sz="2400" baseline="0" dirty="0" err="1">
                          <a:latin typeface="UTM Avo" panose="02040603050506020204" pitchFamily="18" charset="0"/>
                        </a:rPr>
                        <a:t>hội</a:t>
                      </a:r>
                      <a:endParaRPr lang="en-US" sz="2400" dirty="0">
                        <a:latin typeface="UTM Avo" panose="02040603050506020204" pitchFamily="18" charset="0"/>
                      </a:endParaRPr>
                    </a:p>
                  </a:txBody>
                  <a:tcPr anchor="ctr"/>
                </a:tc>
                <a:tc>
                  <a:txBody>
                    <a:bodyPr/>
                    <a:lstStyle/>
                    <a:p>
                      <a:endParaRPr lang="en-US" sz="2400" dirty="0">
                        <a:latin typeface="UTM Avo" panose="02040603050506020204" pitchFamily="18" charset="0"/>
                      </a:endParaRPr>
                    </a:p>
                  </a:txBody>
                  <a:tcPr anchor="ctr"/>
                </a:tc>
                <a:extLst>
                  <a:ext uri="{0D108BD9-81ED-4DB2-BD59-A6C34878D82A}">
                    <a16:rowId xmlns:a16="http://schemas.microsoft.com/office/drawing/2014/main" val="10004"/>
                  </a:ext>
                </a:extLst>
              </a:tr>
            </a:tbl>
          </a:graphicData>
        </a:graphic>
      </p:graphicFrame>
      <p:sp>
        <p:nvSpPr>
          <p:cNvPr id="7" name="TextBox 6">
            <a:extLst>
              <a:ext uri="{FF2B5EF4-FFF2-40B4-BE49-F238E27FC236}">
                <a16:creationId xmlns:a16="http://schemas.microsoft.com/office/drawing/2014/main" id="{D93D70E3-7FB7-AE88-33E1-F7208F93A9FD}"/>
              </a:ext>
            </a:extLst>
          </p:cNvPr>
          <p:cNvSpPr txBox="1"/>
          <p:nvPr/>
        </p:nvSpPr>
        <p:spPr>
          <a:xfrm>
            <a:off x="374650" y="1573196"/>
            <a:ext cx="11442700" cy="966803"/>
          </a:xfrm>
          <a:prstGeom prst="rect">
            <a:avLst/>
          </a:prstGeom>
          <a:noFill/>
        </p:spPr>
        <p:txBody>
          <a:bodyPr wrap="square">
            <a:spAutoFit/>
          </a:bodyPr>
          <a:lstStyle/>
          <a:p>
            <a:pPr algn="just">
              <a:lnSpc>
                <a:spcPct val="125000"/>
              </a:lnSpc>
              <a:buClrTx/>
              <a:buFontTx/>
              <a:buNone/>
            </a:pPr>
            <a:r>
              <a:rPr lang="vi-VN" sz="2400" b="1" kern="1200" dirty="0">
                <a:solidFill>
                  <a:prstClr val="black"/>
                </a:solidFill>
                <a:latin typeface="UTM Avo" panose="02040603050506020204" pitchFamily="18" charset="0"/>
                <a:ea typeface="+mn-ea"/>
                <a:cs typeface="+mn-cs"/>
              </a:rPr>
              <a:t>3. Em cùng các bạn trong nhóm xây dựng kế hoạch thực hiện quyền trẻ em của bản thân:</a:t>
            </a:r>
          </a:p>
        </p:txBody>
      </p:sp>
    </p:spTree>
    <p:extLst>
      <p:ext uri="{BB962C8B-B14F-4D97-AF65-F5344CB8AC3E}">
        <p14:creationId xmlns:p14="http://schemas.microsoft.com/office/powerpoint/2010/main" val="3444749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F25C20F-098B-E16C-2EF0-5B26D09831F4}"/>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69DAB275-E277-479A-4C65-677D5D3AE9E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0B141A51-17FC-77A5-8811-AB1BE0C99B8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https://o.remove.bg/downloads/6ac21482-645e-4987-b68f-f7493e904673/image-removebg-preview.png">
            <a:extLst>
              <a:ext uri="{FF2B5EF4-FFF2-40B4-BE49-F238E27FC236}">
                <a16:creationId xmlns:a16="http://schemas.microsoft.com/office/drawing/2014/main" id="{084D523F-5A4C-B9E8-218E-B483B80BCC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9503" y="2462004"/>
            <a:ext cx="1116314" cy="106679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9D138D80-F18B-3A82-639A-6D791347B9D8}"/>
              </a:ext>
            </a:extLst>
          </p:cNvPr>
          <p:cNvSpPr/>
          <p:nvPr/>
        </p:nvSpPr>
        <p:spPr>
          <a:xfrm>
            <a:off x="3770616" y="2386783"/>
            <a:ext cx="6178287" cy="1227140"/>
          </a:xfrm>
          <a:prstGeom prst="roundRect">
            <a:avLst>
              <a:gd name="adj" fmla="val 41210"/>
            </a:avLst>
          </a:prstGeom>
          <a:solidFill>
            <a:srgbClr val="C55A11"/>
          </a:solidFill>
          <a:ln w="38100" cap="flat" cmpd="sng" algn="ctr">
            <a:solidFill>
              <a:srgbClr val="FCEFD5"/>
            </a:solidFill>
            <a:prstDash val="solid"/>
            <a:miter lim="800000"/>
          </a:ln>
          <a:effectLst>
            <a:outerShdw blurRad="50800" dist="38100" dir="2700000" algn="tl" rotWithShape="0">
              <a:prstClr val="black">
                <a:alpha val="40000"/>
              </a:prstClr>
            </a:outerShdw>
          </a:effectLst>
        </p:spPr>
        <p:txBody>
          <a:bodyPr rtlCol="0" anchor="ctr"/>
          <a:lstStyle/>
          <a:p>
            <a:pPr lvl="0" algn="ctr">
              <a:buClrTx/>
            </a:pP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Ôn</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tập</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lại</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các</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kiến</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thức</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đã</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học</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trong</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bài</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hôm</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nay</a:t>
            </a:r>
            <a:endParaRPr kumimoji="0" lang="en-US" sz="2400" b="1" i="0" u="none" strike="noStrike" kern="1200" cap="none" spc="0" normalizeH="0" baseline="0" noProof="0" dirty="0">
              <a:ln>
                <a:noFill/>
              </a:ln>
              <a:solidFill>
                <a:srgbClr val="FCEFD5"/>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4" name="TextBox 3">
            <a:extLst>
              <a:ext uri="{FF2B5EF4-FFF2-40B4-BE49-F238E27FC236}">
                <a16:creationId xmlns:a16="http://schemas.microsoft.com/office/drawing/2014/main" id="{791FE8E5-3F2E-A090-E9ED-7EAA503C816D}"/>
              </a:ext>
            </a:extLst>
          </p:cNvPr>
          <p:cNvSpPr txBox="1"/>
          <p:nvPr/>
        </p:nvSpPr>
        <p:spPr>
          <a:xfrm>
            <a:off x="3770616" y="4281524"/>
            <a:ext cx="6178287" cy="633615"/>
          </a:xfrm>
          <a:prstGeom prst="roundRect">
            <a:avLst>
              <a:gd name="adj" fmla="val 33965"/>
            </a:avLst>
          </a:prstGeom>
          <a:solidFill>
            <a:srgbClr val="ED7D31">
              <a:lumMod val="75000"/>
            </a:srgbClr>
          </a:solidFill>
          <a:ln w="38100" cap="flat" cmpd="sng" algn="ctr">
            <a:solidFill>
              <a:srgbClr val="FCEFD5"/>
            </a:solidFill>
            <a:prstDash val="solid"/>
            <a:miter lim="800000"/>
          </a:ln>
          <a:effectLst>
            <a:outerShdw blurRad="50800" dist="38100" dir="5400000" algn="t" rotWithShape="0">
              <a:prstClr val="black">
                <a:alpha val="40000"/>
              </a:prstClr>
            </a:outerShdw>
          </a:effectLst>
        </p:spPr>
        <p:txBody>
          <a:bodyPr wrap="square" rtlCol="0" anchor="ctr">
            <a:spAutoFit/>
          </a:bodyPr>
          <a:lstStyle/>
          <a:p>
            <a:pPr lvl="0" algn="ctr" defTabSz="609539">
              <a:lnSpc>
                <a:spcPct val="125000"/>
              </a:lnSpc>
              <a:buClrTx/>
              <a:defRPr/>
            </a:pPr>
            <a:r>
              <a:rPr lang="vi-VN" sz="24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Ôn tập cuối học kì II</a:t>
            </a:r>
          </a:p>
        </p:txBody>
      </p:sp>
      <p:pic>
        <p:nvPicPr>
          <p:cNvPr id="5" name="Picture 2" descr="https://o.remove.bg/downloads/6ac21482-645e-4987-b68f-f7493e904673/image-removebg-preview.png">
            <a:extLst>
              <a:ext uri="{FF2B5EF4-FFF2-40B4-BE49-F238E27FC236}">
                <a16:creationId xmlns:a16="http://schemas.microsoft.com/office/drawing/2014/main" id="{78E7C8AE-7D25-426F-44F3-921D2805E1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9503" y="4145836"/>
            <a:ext cx="1116314" cy="1066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42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Tuần 33_Bài 12_Quyền trẻ em</Template>
  <TotalTime>85</TotalTime>
  <Words>886</Words>
  <Application>Microsoft Office PowerPoint</Application>
  <PresentationFormat>Widescreen</PresentationFormat>
  <Paragraphs>70</Paragraphs>
  <Slides>25</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25</vt:i4>
      </vt:variant>
    </vt:vector>
  </HeadingPairs>
  <TitlesOfParts>
    <vt:vector size="32" baseType="lpstr">
      <vt:lpstr>UTM Avo</vt:lpstr>
      <vt:lpstr>Calibri</vt:lpstr>
      <vt:lpstr>Arial</vt:lpstr>
      <vt:lpstr>iCiel Cadena</vt:lpstr>
      <vt:lpstr>Calibri Light</vt:lpstr>
      <vt:lpstr>2_Office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10</cp:revision>
  <dcterms:created xsi:type="dcterms:W3CDTF">2023-11-19T15:27:56Z</dcterms:created>
  <dcterms:modified xsi:type="dcterms:W3CDTF">2023-11-24T04:09:18Z</dcterms:modified>
</cp:coreProperties>
</file>