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25"/>
  </p:notesMasterIdLst>
  <p:sldIdLst>
    <p:sldId id="318" r:id="rId4"/>
    <p:sldId id="281" r:id="rId5"/>
    <p:sldId id="282" r:id="rId6"/>
    <p:sldId id="319" r:id="rId7"/>
    <p:sldId id="320" r:id="rId8"/>
    <p:sldId id="321" r:id="rId9"/>
    <p:sldId id="284" r:id="rId10"/>
    <p:sldId id="302" r:id="rId11"/>
    <p:sldId id="322" r:id="rId12"/>
    <p:sldId id="323" r:id="rId13"/>
    <p:sldId id="287" r:id="rId14"/>
    <p:sldId id="288" r:id="rId15"/>
    <p:sldId id="316" r:id="rId16"/>
    <p:sldId id="324" r:id="rId17"/>
    <p:sldId id="325" r:id="rId18"/>
    <p:sldId id="293" r:id="rId19"/>
    <p:sldId id="295" r:id="rId20"/>
    <p:sldId id="296" r:id="rId21"/>
    <p:sldId id="297" r:id="rId22"/>
    <p:sldId id="279" r:id="rId23"/>
    <p:sldId id="300" r:id="rId2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2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5AFF0C-D7F6-4020-B02F-ACF3ECFA7A04}" type="doc">
      <dgm:prSet loTypeId="urn:microsoft.com/office/officeart/2005/8/layout/pyramid2" loCatId="list" qsTypeId="urn:microsoft.com/office/officeart/2005/8/quickstyle/simple1" qsCatId="simple" csTypeId="urn:microsoft.com/office/officeart/2005/8/colors/accent6_2" csCatId="accent6" phldr="1"/>
      <dgm:spPr/>
    </dgm:pt>
    <dgm:pt modelId="{AAA28527-6C01-4077-889F-DF3C90474C60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vi-VN" sz="2000" b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Thành ngữ</a:t>
          </a:r>
          <a:r>
            <a:rPr lang="vi-VN" sz="2000">
              <a:solidFill>
                <a:srgbClr val="0000CC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vi-VN" sz="20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l</a:t>
          </a:r>
          <a:r>
            <a:rPr lang="en-US" sz="20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à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những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cụm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từ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cố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định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quen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dùng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,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thường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ngắn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gọn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,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có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hình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ảnh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gm:t>
    </dgm:pt>
    <dgm:pt modelId="{66342FD7-5CC1-456E-97F4-2DADC0CFF5FE}" type="parTrans" cxnId="{C2FE3349-C56B-4578-88A3-0AF7BF8CAC87}">
      <dgm:prSet/>
      <dgm:spPr/>
      <dgm:t>
        <a:bodyPr/>
        <a:lstStyle/>
        <a:p>
          <a:pPr>
            <a:lnSpc>
              <a:spcPct val="100000"/>
            </a:lnSpc>
          </a:pPr>
          <a:endParaRPr lang="en-US" sz="1600">
            <a:solidFill>
              <a:srgbClr val="0000CC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E09BE9-C10F-4895-A504-23EE75D9686A}" type="sibTrans" cxnId="{C2FE3349-C56B-4578-88A3-0AF7BF8CAC87}">
      <dgm:prSet/>
      <dgm:spPr/>
      <dgm:t>
        <a:bodyPr/>
        <a:lstStyle/>
        <a:p>
          <a:pPr>
            <a:lnSpc>
              <a:spcPct val="100000"/>
            </a:lnSpc>
          </a:pPr>
          <a:endParaRPr lang="en-US" sz="1600">
            <a:solidFill>
              <a:srgbClr val="0000CC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871E0A-9CB5-4459-9F3B-339AD638272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Dấu</a:t>
          </a:r>
          <a:r>
            <a:rPr lang="en-US" sz="20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chấm</a:t>
          </a:r>
          <a:r>
            <a:rPr lang="en-US" sz="20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phẩy</a:t>
          </a:r>
          <a:r>
            <a:rPr lang="en-US" sz="2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dùng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để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đánh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dấu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ranh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giới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giữa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các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bộ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phận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trong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một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phép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liệt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kê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phức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tạp</a:t>
          </a:r>
          <a:r>
            <a: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gm:t>
    </dgm:pt>
    <dgm:pt modelId="{FC261F04-A726-41F7-B18F-406C348B74A7}" type="parTrans" cxnId="{ECBAE325-B4EC-4E4E-953D-2FAAEA664FF8}">
      <dgm:prSet/>
      <dgm:spPr/>
      <dgm:t>
        <a:bodyPr/>
        <a:lstStyle/>
        <a:p>
          <a:pPr>
            <a:lnSpc>
              <a:spcPct val="100000"/>
            </a:lnSpc>
          </a:pPr>
          <a:endParaRPr lang="en-US" sz="1600">
            <a:solidFill>
              <a:srgbClr val="0000CC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D882E0-C1A7-4F44-90C4-67A50754A0EF}" type="sibTrans" cxnId="{ECBAE325-B4EC-4E4E-953D-2FAAEA664FF8}">
      <dgm:prSet/>
      <dgm:spPr/>
      <dgm:t>
        <a:bodyPr/>
        <a:lstStyle/>
        <a:p>
          <a:pPr>
            <a:lnSpc>
              <a:spcPct val="100000"/>
            </a:lnSpc>
          </a:pPr>
          <a:endParaRPr lang="en-US" sz="1600">
            <a:solidFill>
              <a:srgbClr val="0000CC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B0D4D5-C8A7-4083-A1AC-CEFA41F1560C}" type="pres">
      <dgm:prSet presAssocID="{5A5AFF0C-D7F6-4020-B02F-ACF3ECFA7A04}" presName="compositeShape" presStyleCnt="0">
        <dgm:presLayoutVars>
          <dgm:dir/>
          <dgm:resizeHandles/>
        </dgm:presLayoutVars>
      </dgm:prSet>
      <dgm:spPr/>
    </dgm:pt>
    <dgm:pt modelId="{7AE03B62-C2C2-49C8-9D86-59DE31102A40}" type="pres">
      <dgm:prSet presAssocID="{5A5AFF0C-D7F6-4020-B02F-ACF3ECFA7A04}" presName="pyramid" presStyleLbl="node1" presStyleIdx="0" presStyleCnt="1"/>
      <dgm:spPr/>
    </dgm:pt>
    <dgm:pt modelId="{995B988E-C130-4D3F-BCF3-ABAD6D12CC58}" type="pres">
      <dgm:prSet presAssocID="{5A5AFF0C-D7F6-4020-B02F-ACF3ECFA7A04}" presName="theList" presStyleCnt="0"/>
      <dgm:spPr/>
    </dgm:pt>
    <dgm:pt modelId="{FE3D8773-7081-4673-AF0B-ED93FA40FD87}" type="pres">
      <dgm:prSet presAssocID="{AAA28527-6C01-4077-889F-DF3C90474C60}" presName="aNode" presStyleLbl="fgAcc1" presStyleIdx="0" presStyleCnt="2" custScaleX="297365" custScaleY="82883" custLinFactNeighborX="95042" custLinFactNeighborY="76664">
        <dgm:presLayoutVars>
          <dgm:bulletEnabled val="1"/>
        </dgm:presLayoutVars>
      </dgm:prSet>
      <dgm:spPr/>
    </dgm:pt>
    <dgm:pt modelId="{004BA6FB-94FB-4FF7-A9C0-735E38F3AD16}" type="pres">
      <dgm:prSet presAssocID="{AAA28527-6C01-4077-889F-DF3C90474C60}" presName="aSpace" presStyleCnt="0"/>
      <dgm:spPr/>
    </dgm:pt>
    <dgm:pt modelId="{B89EAB74-3E77-406E-9813-DE8F6B20C964}" type="pres">
      <dgm:prSet presAssocID="{39871E0A-9CB5-4459-9F3B-339AD6382721}" presName="aNode" presStyleLbl="fgAcc1" presStyleIdx="1" presStyleCnt="2" custScaleX="294553" custScaleY="95450" custLinFactY="1726" custLinFactNeighborX="96448" custLinFactNeighborY="100000">
        <dgm:presLayoutVars>
          <dgm:bulletEnabled val="1"/>
        </dgm:presLayoutVars>
      </dgm:prSet>
      <dgm:spPr/>
    </dgm:pt>
    <dgm:pt modelId="{CD014C43-0A4A-4175-8F88-418CE74F0B13}" type="pres">
      <dgm:prSet presAssocID="{39871E0A-9CB5-4459-9F3B-339AD6382721}" presName="aSpace" presStyleCnt="0"/>
      <dgm:spPr/>
    </dgm:pt>
  </dgm:ptLst>
  <dgm:cxnLst>
    <dgm:cxn modelId="{ECBAE325-B4EC-4E4E-953D-2FAAEA664FF8}" srcId="{5A5AFF0C-D7F6-4020-B02F-ACF3ECFA7A04}" destId="{39871E0A-9CB5-4459-9F3B-339AD6382721}" srcOrd="1" destOrd="0" parTransId="{FC261F04-A726-41F7-B18F-406C348B74A7}" sibTransId="{ACD882E0-C1A7-4F44-90C4-67A50754A0EF}"/>
    <dgm:cxn modelId="{C2FE3349-C56B-4578-88A3-0AF7BF8CAC87}" srcId="{5A5AFF0C-D7F6-4020-B02F-ACF3ECFA7A04}" destId="{AAA28527-6C01-4077-889F-DF3C90474C60}" srcOrd="0" destOrd="0" parTransId="{66342FD7-5CC1-456E-97F4-2DADC0CFF5FE}" sibTransId="{1FE09BE9-C10F-4895-A504-23EE75D9686A}"/>
    <dgm:cxn modelId="{34958874-7B97-4556-9CAF-ABCFEEBFEBFB}" type="presOf" srcId="{39871E0A-9CB5-4459-9F3B-339AD6382721}" destId="{B89EAB74-3E77-406E-9813-DE8F6B20C964}" srcOrd="0" destOrd="0" presId="urn:microsoft.com/office/officeart/2005/8/layout/pyramid2"/>
    <dgm:cxn modelId="{2B35C4D8-5F16-4546-8578-1E3880223AF6}" type="presOf" srcId="{AAA28527-6C01-4077-889F-DF3C90474C60}" destId="{FE3D8773-7081-4673-AF0B-ED93FA40FD87}" srcOrd="0" destOrd="0" presId="urn:microsoft.com/office/officeart/2005/8/layout/pyramid2"/>
    <dgm:cxn modelId="{7A21F8E1-BBF2-49EB-9474-B18636A4F8C3}" type="presOf" srcId="{5A5AFF0C-D7F6-4020-B02F-ACF3ECFA7A04}" destId="{50B0D4D5-C8A7-4083-A1AC-CEFA41F1560C}" srcOrd="0" destOrd="0" presId="urn:microsoft.com/office/officeart/2005/8/layout/pyramid2"/>
    <dgm:cxn modelId="{AB1B05B7-C584-4859-B561-D8A1566EEC07}" type="presParOf" srcId="{50B0D4D5-C8A7-4083-A1AC-CEFA41F1560C}" destId="{7AE03B62-C2C2-49C8-9D86-59DE31102A40}" srcOrd="0" destOrd="0" presId="urn:microsoft.com/office/officeart/2005/8/layout/pyramid2"/>
    <dgm:cxn modelId="{958E6AB7-D7A0-443B-93D1-885E08441CB4}" type="presParOf" srcId="{50B0D4D5-C8A7-4083-A1AC-CEFA41F1560C}" destId="{995B988E-C130-4D3F-BCF3-ABAD6D12CC58}" srcOrd="1" destOrd="0" presId="urn:microsoft.com/office/officeart/2005/8/layout/pyramid2"/>
    <dgm:cxn modelId="{1508CC3E-C057-4908-907B-9A09CD1A7DE3}" type="presParOf" srcId="{995B988E-C130-4D3F-BCF3-ABAD6D12CC58}" destId="{FE3D8773-7081-4673-AF0B-ED93FA40FD87}" srcOrd="0" destOrd="0" presId="urn:microsoft.com/office/officeart/2005/8/layout/pyramid2"/>
    <dgm:cxn modelId="{45DE1F68-4731-4186-B420-171BB31DF25C}" type="presParOf" srcId="{995B988E-C130-4D3F-BCF3-ABAD6D12CC58}" destId="{004BA6FB-94FB-4FF7-A9C0-735E38F3AD16}" srcOrd="1" destOrd="0" presId="urn:microsoft.com/office/officeart/2005/8/layout/pyramid2"/>
    <dgm:cxn modelId="{5C28D4B2-1164-498A-AA3D-757D02CAEC4C}" type="presParOf" srcId="{995B988E-C130-4D3F-BCF3-ABAD6D12CC58}" destId="{B89EAB74-3E77-406E-9813-DE8F6B20C964}" srcOrd="2" destOrd="0" presId="urn:microsoft.com/office/officeart/2005/8/layout/pyramid2"/>
    <dgm:cxn modelId="{D2D5D060-FB0B-4CAE-9BB3-136214AFF2EB}" type="presParOf" srcId="{995B988E-C130-4D3F-BCF3-ABAD6D12CC58}" destId="{CD014C43-0A4A-4175-8F88-418CE74F0B13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03B62-C2C2-49C8-9D86-59DE31102A40}">
      <dsp:nvSpPr>
        <dsp:cNvPr id="0" name=""/>
        <dsp:cNvSpPr/>
      </dsp:nvSpPr>
      <dsp:spPr>
        <a:xfrm>
          <a:off x="2161100" y="0"/>
          <a:ext cx="3674533" cy="3674533"/>
        </a:xfrm>
        <a:prstGeom prst="triangl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D8773-7081-4673-AF0B-ED93FA40FD87}">
      <dsp:nvSpPr>
        <dsp:cNvPr id="0" name=""/>
        <dsp:cNvSpPr/>
      </dsp:nvSpPr>
      <dsp:spPr>
        <a:xfrm>
          <a:off x="3282777" y="506280"/>
          <a:ext cx="7102403" cy="11980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Thành ngữ</a:t>
          </a:r>
          <a:r>
            <a:rPr lang="vi-VN" sz="2000" kern="1200">
              <a:solidFill>
                <a:srgbClr val="0000CC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vi-VN" sz="2000" kern="12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l</a:t>
          </a:r>
          <a:r>
            <a:rPr lang="en-US" sz="2000" kern="12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à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những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cụm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từ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cố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định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quen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dùng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,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thường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ngắn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gọn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,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có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hình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ảnh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sp:txBody>
      <dsp:txXfrm>
        <a:off x="3341259" y="564762"/>
        <a:ext cx="6985439" cy="1081036"/>
      </dsp:txXfrm>
    </dsp:sp>
    <dsp:sp modelId="{B89EAB74-3E77-406E-9813-DE8F6B20C964}">
      <dsp:nvSpPr>
        <dsp:cNvPr id="0" name=""/>
        <dsp:cNvSpPr/>
      </dsp:nvSpPr>
      <dsp:spPr>
        <a:xfrm>
          <a:off x="3349940" y="1952068"/>
          <a:ext cx="7035240" cy="13796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Dấu</a:t>
          </a:r>
          <a:r>
            <a:rPr lang="en-US" sz="2000" b="1" kern="1200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chấm</a:t>
          </a:r>
          <a:r>
            <a:rPr lang="en-US" sz="2000" b="1" kern="1200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b="1" kern="1200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rPr>
            <a:t>phẩy</a:t>
          </a:r>
          <a:r>
            <a:rPr lang="en-US" sz="2000" b="1" kern="12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dùng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để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đánh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dấu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ranh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giới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giữa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các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bộ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phận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trong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một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phép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liệt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kê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phức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tạp</a:t>
          </a:r>
          <a:r>
            <a:rPr lang="en-US" sz="20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sp:txBody>
      <dsp:txXfrm>
        <a:off x="3417289" y="2019417"/>
        <a:ext cx="6900542" cy="1244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B32BC-35A2-4BCE-B639-4B1D9BB7AEB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DF69F-B0F4-48ED-A986-D62041EF5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99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1569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1724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5832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6328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995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623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5592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26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103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448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687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295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5626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977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73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732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613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574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088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6984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0671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4967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66ECE720-2AB6-4218-882E-EDD25F6A43C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7ADF5851-27E6-4FC5-8335-36AE81E7C43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1BB1B613-CDF6-4F94-AD2D-7F01D136F66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7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78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78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79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1/1/22/78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E19A8-D672-4408-81C4-869139498D82}"/>
              </a:ext>
            </a:extLst>
          </p:cNvPr>
          <p:cNvSpPr txBox="1"/>
          <p:nvPr/>
        </p:nvSpPr>
        <p:spPr>
          <a:xfrm>
            <a:off x="9510944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Ngữ văn 6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2B7B8113-7616-4C94-84EE-276037928582}"/>
              </a:ext>
            </a:extLst>
          </p:cNvPr>
          <p:cNvSpPr txBox="1">
            <a:spLocks/>
          </p:cNvSpPr>
          <p:nvPr/>
        </p:nvSpPr>
        <p:spPr>
          <a:xfrm>
            <a:off x="1767821" y="2244970"/>
            <a:ext cx="8317554" cy="104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Bài 4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DC3627D1-3883-449F-BA96-6005A235DABA}"/>
              </a:ext>
            </a:extLst>
          </p:cNvPr>
          <p:cNvSpPr txBox="1">
            <a:spLocks/>
          </p:cNvSpPr>
          <p:nvPr/>
        </p:nvSpPr>
        <p:spPr>
          <a:xfrm>
            <a:off x="1389577" y="3290178"/>
            <a:ext cx="9741091" cy="1131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4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 hành tiếng Việt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E4B226-3B15-B8C5-284C-25B8EDD14D84}"/>
              </a:ext>
            </a:extLst>
          </p:cNvPr>
          <p:cNvSpPr txBox="1"/>
          <p:nvPr/>
        </p:nvSpPr>
        <p:spPr>
          <a:xfrm>
            <a:off x="11040120" y="884992"/>
            <a:ext cx="9909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 1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2620589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803C70E-181A-4D55-BDDD-C4667FC98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>
            <a:extLst>
              <a:ext uri="{FF2B5EF4-FFF2-40B4-BE49-F238E27FC236}">
                <a16:creationId xmlns:a16="http://schemas.microsoft.com/office/drawing/2014/main" id="{37C7E5D8-7C9B-4E5F-AC12-E8D5DE278F13}"/>
              </a:ext>
            </a:extLst>
          </p:cNvPr>
          <p:cNvSpPr txBox="1"/>
          <p:nvPr/>
        </p:nvSpPr>
        <p:spPr>
          <a:xfrm>
            <a:off x="6019796" y="2758017"/>
            <a:ext cx="3499104" cy="1066800"/>
          </a:xfrm>
          <a:prstGeom prst="rect">
            <a:avLst/>
          </a:prstGeom>
          <a:noFill/>
        </p:spPr>
        <p:txBody>
          <a:bodyPr vert="horz" lIns="60960" tIns="30480" rIns="60960" bIns="3048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defRPr/>
            </a:pPr>
            <a:r>
              <a:rPr lang="en-US" sz="4800" b="1">
                <a:latin typeface="UTM Avo" panose="02040603050506020204" pitchFamily="18" charset="0"/>
                <a:ea typeface="UD Digi Kyokasho N-B" panose="02020700000000000000" pitchFamily="18" charset="-128"/>
                <a:cs typeface="+mj-cs"/>
              </a:rPr>
              <a:t>TRÒ CHƠI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  <a:defRPr/>
            </a:pPr>
            <a:r>
              <a:rPr lang="en-US" sz="2400" b="1">
                <a:latin typeface="UTM Avo" panose="02040603050506020204" pitchFamily="18" charset="0"/>
                <a:ea typeface="UD Digi Kyokasho N-B" panose="02020700000000000000" pitchFamily="18" charset="-128"/>
                <a:cs typeface="+mj-cs"/>
              </a:rPr>
              <a:t> </a:t>
            </a:r>
            <a:endParaRPr lang="en-US" sz="2400" b="1" dirty="0">
              <a:latin typeface="UTM Avo" panose="02040603050506020204" pitchFamily="18" charset="0"/>
              <a:ea typeface="UD Digi Kyokasho N-B" panose="02020700000000000000" pitchFamily="18" charset="-128"/>
              <a:cs typeface="+mj-cs"/>
            </a:endParaRPr>
          </a:p>
        </p:txBody>
      </p:sp>
      <p:pic>
        <p:nvPicPr>
          <p:cNvPr id="5" name="Picture 4" descr="Tải Game Đuổi Hình Bắt Chữ Cho Điện Thoại Android - Vinatai">
            <a:extLst>
              <a:ext uri="{FF2B5EF4-FFF2-40B4-BE49-F238E27FC236}">
                <a16:creationId xmlns:a16="http://schemas.microsoft.com/office/drawing/2014/main" id="{BA062977-F50F-44EA-A251-FB62F18F0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0152" y="2205567"/>
            <a:ext cx="2785534" cy="278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F1E342-9D68-4358-91EC-DB365D9A93EB}"/>
              </a:ext>
            </a:extLst>
          </p:cNvPr>
          <p:cNvSpPr txBox="1"/>
          <p:nvPr/>
        </p:nvSpPr>
        <p:spPr>
          <a:xfrm>
            <a:off x="4346448" y="3429000"/>
            <a:ext cx="6845799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  <a:cs typeface="Arial" panose="020B0604020202020204" pitchFamily="34" charset="0"/>
              </a:rPr>
              <a:t>Em hãy nhìn hình ảnh và đoán tên thành ngữ phù hợp.</a:t>
            </a:r>
          </a:p>
        </p:txBody>
      </p:sp>
    </p:spTree>
    <p:extLst>
      <p:ext uri="{BB962C8B-B14F-4D97-AF65-F5344CB8AC3E}">
        <p14:creationId xmlns:p14="http://schemas.microsoft.com/office/powerpoint/2010/main" val="326223358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446FD38-0663-4B8D-AD83-9FF52D9B3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" y="1933471"/>
            <a:ext cx="4143072" cy="348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BC62CD-5C70-4D3B-AF12-A6E6A086BB1D}"/>
              </a:ext>
            </a:extLst>
          </p:cNvPr>
          <p:cNvSpPr txBox="1"/>
          <p:nvPr/>
        </p:nvSpPr>
        <p:spPr>
          <a:xfrm>
            <a:off x="6543963" y="3375491"/>
            <a:ext cx="4619321" cy="959359"/>
          </a:xfrm>
          <a:prstGeom prst="rect">
            <a:avLst/>
          </a:prstGeom>
        </p:spPr>
        <p:txBody>
          <a:bodyPr vert="horz" lIns="60960" tIns="30480" rIns="60960" bIns="30480" rtlCol="0" anchor="t"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sz="4800" b="1">
                <a:latin typeface="UTM Avo" panose="02040603050506020204" pitchFamily="18" charset="0"/>
                <a:ea typeface="+mj-ea"/>
                <a:cs typeface="+mj-cs"/>
              </a:rPr>
              <a:t>Đàn </a:t>
            </a:r>
            <a:r>
              <a:rPr lang="en-US" sz="4800" b="1" dirty="0" err="1">
                <a:latin typeface="UTM Avo" panose="02040603050506020204" pitchFamily="18" charset="0"/>
                <a:ea typeface="+mj-ea"/>
                <a:cs typeface="+mj-cs"/>
              </a:rPr>
              <a:t>gảy</a:t>
            </a:r>
            <a:r>
              <a:rPr lang="en-US" sz="4800" b="1" dirty="0">
                <a:latin typeface="UTM Avo" panose="02040603050506020204" pitchFamily="18" charset="0"/>
                <a:ea typeface="+mj-ea"/>
                <a:cs typeface="+mj-cs"/>
              </a:rPr>
              <a:t> tai </a:t>
            </a:r>
            <a:r>
              <a:rPr lang="en-US" sz="4800" b="1" dirty="0" err="1">
                <a:latin typeface="UTM Avo" panose="02040603050506020204" pitchFamily="18" charset="0"/>
                <a:ea typeface="+mj-ea"/>
                <a:cs typeface="+mj-cs"/>
              </a:rPr>
              <a:t>trâu</a:t>
            </a:r>
            <a:endParaRPr lang="en-US" sz="4800" b="1" dirty="0">
              <a:latin typeface="UTM Avo" panose="02040603050506020204" pitchFamily="18" charset="0"/>
              <a:ea typeface="+mj-ea"/>
              <a:cs typeface="+mj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4CA0C2B-F8CA-4B41-8310-A6D91129E024}"/>
              </a:ext>
            </a:extLst>
          </p:cNvPr>
          <p:cNvSpPr/>
          <p:nvPr/>
        </p:nvSpPr>
        <p:spPr>
          <a:xfrm>
            <a:off x="5439064" y="3237989"/>
            <a:ext cx="847436" cy="67433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7103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7BC62CD-5C70-4D3B-AF12-A6E6A086BB1D}"/>
              </a:ext>
            </a:extLst>
          </p:cNvPr>
          <p:cNvSpPr txBox="1"/>
          <p:nvPr/>
        </p:nvSpPr>
        <p:spPr>
          <a:xfrm>
            <a:off x="6752938" y="3375491"/>
            <a:ext cx="5134262" cy="959359"/>
          </a:xfrm>
          <a:prstGeom prst="rect">
            <a:avLst/>
          </a:prstGeom>
        </p:spPr>
        <p:txBody>
          <a:bodyPr vert="horz" lIns="60960" tIns="30480" rIns="60960" bIns="30480" rtlCol="0" anchor="t"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sz="4800" b="1">
                <a:latin typeface="UTM Avo" panose="02040603050506020204" pitchFamily="18" charset="0"/>
                <a:ea typeface="+mj-ea"/>
                <a:cs typeface="+mj-cs"/>
              </a:rPr>
              <a:t> Chị ngã em nâng</a:t>
            </a:r>
            <a:endParaRPr lang="en-US" sz="4800" b="1" dirty="0">
              <a:latin typeface="UTM Avo" panose="02040603050506020204" pitchFamily="18" charset="0"/>
              <a:ea typeface="+mj-ea"/>
              <a:cs typeface="+mj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4CA0C2B-F8CA-4B41-8310-A6D91129E024}"/>
              </a:ext>
            </a:extLst>
          </p:cNvPr>
          <p:cNvSpPr/>
          <p:nvPr/>
        </p:nvSpPr>
        <p:spPr>
          <a:xfrm>
            <a:off x="5648039" y="3237989"/>
            <a:ext cx="847436" cy="67433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UTM Avo" panose="020406030505060202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39E9E05-67D8-41F6-A742-9C990C7E1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" b="3907"/>
          <a:stretch/>
        </p:blipFill>
        <p:spPr bwMode="auto">
          <a:xfrm>
            <a:off x="720886" y="2270229"/>
            <a:ext cx="4718178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4007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7BC62CD-5C70-4D3B-AF12-A6E6A086BB1D}"/>
              </a:ext>
            </a:extLst>
          </p:cNvPr>
          <p:cNvSpPr txBox="1"/>
          <p:nvPr/>
        </p:nvSpPr>
        <p:spPr>
          <a:xfrm>
            <a:off x="5848350" y="3375491"/>
            <a:ext cx="5648037" cy="959359"/>
          </a:xfrm>
          <a:prstGeom prst="rect">
            <a:avLst/>
          </a:prstGeom>
        </p:spPr>
        <p:txBody>
          <a:bodyPr vert="horz" lIns="60960" tIns="30480" rIns="60960" bIns="30480" rtlCol="0" anchor="t">
            <a:normAutofit fontScale="850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sz="4800" b="1">
                <a:latin typeface="UTM Avo" panose="02040603050506020204" pitchFamily="18" charset="0"/>
                <a:ea typeface="+mj-ea"/>
                <a:cs typeface="+mj-cs"/>
              </a:rPr>
              <a:t> Há miệng chờ sung</a:t>
            </a:r>
            <a:endParaRPr lang="en-US" sz="4800" b="1" dirty="0">
              <a:latin typeface="UTM Avo" panose="02040603050506020204" pitchFamily="18" charset="0"/>
              <a:ea typeface="+mj-ea"/>
              <a:cs typeface="+mj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4CA0C2B-F8CA-4B41-8310-A6D91129E024}"/>
              </a:ext>
            </a:extLst>
          </p:cNvPr>
          <p:cNvSpPr/>
          <p:nvPr/>
        </p:nvSpPr>
        <p:spPr>
          <a:xfrm>
            <a:off x="5000914" y="3237989"/>
            <a:ext cx="847436" cy="674331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UTM Avo" panose="020406030505060202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79C31CA-EC9B-4EAD-B5C6-64348E7E9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66" y="1936667"/>
            <a:ext cx="3773410" cy="327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0367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6983558C-6200-4FC4-AA3B-3EFB6B9BB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A40E8F-4A71-4E17-B7D7-2C7EDBAA9FB1}"/>
              </a:ext>
            </a:extLst>
          </p:cNvPr>
          <p:cNvSpPr txBox="1"/>
          <p:nvPr/>
        </p:nvSpPr>
        <p:spPr>
          <a:xfrm>
            <a:off x="685800" y="1846978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Thành ngữ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E3CA063-F7F7-4294-BEDA-4093F2FC2499}"/>
              </a:ext>
            </a:extLst>
          </p:cNvPr>
          <p:cNvSpPr/>
          <p:nvPr/>
        </p:nvSpPr>
        <p:spPr>
          <a:xfrm>
            <a:off x="2086791" y="2467703"/>
            <a:ext cx="8180614" cy="14146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CÁ NHÂN</a:t>
            </a:r>
          </a:p>
          <a:p>
            <a:pPr lvl="0" algn="ctr">
              <a:lnSpc>
                <a:spcPct val="150000"/>
              </a:lnSpc>
            </a:pP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 sát các ví dụ trong trò chơi trên và cho biết chúng có đặc điểm chung là gì?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AC3165-4196-43F8-805E-0D0BA68214D6}"/>
              </a:ext>
            </a:extLst>
          </p:cNvPr>
          <p:cNvSpPr/>
          <p:nvPr/>
        </p:nvSpPr>
        <p:spPr>
          <a:xfrm>
            <a:off x="3303186" y="5080988"/>
            <a:ext cx="6018614" cy="1014647"/>
          </a:xfrm>
          <a:prstGeom prst="rect">
            <a:avLst/>
          </a:pr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D79F34-4D4A-42A9-90E9-FF503FB231CE}"/>
              </a:ext>
            </a:extLst>
          </p:cNvPr>
          <p:cNvSpPr txBox="1"/>
          <p:nvPr/>
        </p:nvSpPr>
        <p:spPr>
          <a:xfrm>
            <a:off x="1675810" y="4198184"/>
            <a:ext cx="9373190" cy="10158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33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Là những cụm từ cố định quen dùng, thường ngắn gọn, có hình ảnh. </a:t>
            </a:r>
          </a:p>
          <a:p>
            <a:pPr algn="ctr">
              <a:lnSpc>
                <a:spcPct val="150000"/>
              </a:lnSpc>
            </a:pPr>
            <a:r>
              <a:rPr lang="vi-VN" sz="2133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=&gt; Thành ngữ.</a:t>
            </a:r>
            <a:endParaRPr lang="vi-VN" sz="2133" b="1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7409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A40E8F-4A71-4E17-B7D7-2C7EDBAA9FB1}"/>
              </a:ext>
            </a:extLst>
          </p:cNvPr>
          <p:cNvSpPr txBox="1"/>
          <p:nvPr/>
        </p:nvSpPr>
        <p:spPr>
          <a:xfrm>
            <a:off x="685800" y="1846978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Dấu chấm phẩy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B32B6B-3FC6-49EB-B881-086758968121}"/>
              </a:ext>
            </a:extLst>
          </p:cNvPr>
          <p:cNvSpPr/>
          <p:nvPr/>
        </p:nvSpPr>
        <p:spPr>
          <a:xfrm>
            <a:off x="685800" y="2308643"/>
            <a:ext cx="9525000" cy="33763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ct val="150000"/>
              </a:lnSpc>
            </a:pP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Dấu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chấm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phẩy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tác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133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b="1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133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"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bí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quyết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sống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lâu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 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đức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phúc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hậu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 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kiệm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chừng</a:t>
            </a:r>
            <a:r>
              <a:rPr lang="vi-VN" sz="213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mực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 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hòa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vẻ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khoan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dung; 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tĩnh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điềm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đạm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nóng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nảy“.</a:t>
            </a:r>
            <a:endParaRPr lang="en-US" sz="2133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(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Ngạn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ngữ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Đông</a:t>
            </a:r>
            <a:r>
              <a:rPr lang="en-US" sz="21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  <a:endParaRPr lang="vi-VN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vi-VN" sz="213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/>
            <a:r>
              <a:rPr lang="vi-VN" sz="213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US" sz="2133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266EAF-9BA9-44BC-B227-9DFE83993775}"/>
              </a:ext>
            </a:extLst>
          </p:cNvPr>
          <p:cNvSpPr txBox="1"/>
          <p:nvPr/>
        </p:nvSpPr>
        <p:spPr>
          <a:xfrm>
            <a:off x="987552" y="4392554"/>
            <a:ext cx="8660540" cy="101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33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133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Dấu chấm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phẩy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dùng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đánh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dấu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ranh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giới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giữa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bộ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phận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133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liệt</a:t>
            </a:r>
            <a:r>
              <a:rPr lang="en-US" sz="2133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kê.</a:t>
            </a:r>
            <a:endParaRPr lang="en-US" sz="1867" b="1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2149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4BF1B75-2D64-40BD-B189-0EC26AFB0F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6283026"/>
              </p:ext>
            </p:extLst>
          </p:nvPr>
        </p:nvGraphicFramePr>
        <p:xfrm>
          <a:off x="-235856" y="2070733"/>
          <a:ext cx="10385181" cy="3674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E2E66343-BC29-E4A9-3E7E-9BAC760E4B2C}"/>
              </a:ext>
            </a:extLst>
          </p:cNvPr>
          <p:cNvSpPr/>
          <p:nvPr/>
        </p:nvSpPr>
        <p:spPr>
          <a:xfrm rot="10800000" flipH="1" flipV="1">
            <a:off x="289558" y="3285307"/>
            <a:ext cx="2120540" cy="9122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Ghi nhớ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13621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19B60AA9-8489-4B8B-BF8E-CC9C8DD8E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8660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9BB2DC-30A5-49BB-A199-338AF29F739C}"/>
              </a:ext>
            </a:extLst>
          </p:cNvPr>
          <p:cNvSpPr txBox="1"/>
          <p:nvPr/>
        </p:nvSpPr>
        <p:spPr>
          <a:xfrm>
            <a:off x="2438400" y="1396655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TẬP 1:</a:t>
            </a:r>
            <a:r>
              <a:rPr lang="vi-VN" sz="2400" b="1">
                <a:latin typeface="UTM Avo" panose="02040603050506020204" pitchFamily="18" charset="0"/>
                <a:cs typeface="Arial" panose="020B0604020202020204" pitchFamily="34" charset="0"/>
              </a:rPr>
              <a:t> THẢO LUẬN THEO NHÓM</a:t>
            </a:r>
          </a:p>
          <a:p>
            <a:pPr algn="ctr"/>
            <a:r>
              <a:rPr lang="vi-VN" sz="2400">
                <a:latin typeface="UTM Avo" panose="02040603050506020204" pitchFamily="18" charset="0"/>
                <a:cs typeface="Arial" panose="020B0604020202020204" pitchFamily="34" charset="0"/>
              </a:rPr>
              <a:t>Thời gian: 3 phút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1AE7FE1A-26C1-4B91-ACF8-1CDC896B2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182217"/>
              </p:ext>
            </p:extLst>
          </p:nvPr>
        </p:nvGraphicFramePr>
        <p:xfrm>
          <a:off x="1079864" y="2567387"/>
          <a:ext cx="10247192" cy="284934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219019">
                  <a:extLst>
                    <a:ext uri="{9D8B030D-6E8A-4147-A177-3AD203B41FA5}">
                      <a16:colId xmlns:a16="http://schemas.microsoft.com/office/drawing/2014/main" val="2398426715"/>
                    </a:ext>
                  </a:extLst>
                </a:gridCol>
                <a:gridCol w="7028173">
                  <a:extLst>
                    <a:ext uri="{9D8B030D-6E8A-4147-A177-3AD203B41FA5}">
                      <a16:colId xmlns:a16="http://schemas.microsoft.com/office/drawing/2014/main" val="3772812202"/>
                    </a:ext>
                  </a:extLst>
                </a:gridCol>
              </a:tblGrid>
              <a:tr h="448914">
                <a:tc>
                  <a:txBody>
                    <a:bodyPr/>
                    <a:lstStyle/>
                    <a:p>
                      <a:pPr algn="ctr"/>
                      <a:r>
                        <a:rPr lang="vi-VN" sz="2400">
                          <a:latin typeface="UTM Avo" panose="02040603050506020204" pitchFamily="18" charset="0"/>
                        </a:rPr>
                        <a:t>Thành ngữ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>
                          <a:latin typeface="UTM Avo" panose="02040603050506020204" pitchFamily="18" charset="0"/>
                        </a:rPr>
                        <a:t>Ý nghĩa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348991"/>
                  </a:ext>
                </a:extLst>
              </a:tr>
              <a:tr h="4888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UTM Avo" panose="02040603050506020204" pitchFamily="18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092589"/>
                  </a:ext>
                </a:extLst>
              </a:tr>
              <a:tr h="48886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UTM Avo" panose="02040603050506020204" pitchFamily="18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67380"/>
                  </a:ext>
                </a:extLst>
              </a:tr>
              <a:tr h="4399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UTM Avo" panose="02040603050506020204" pitchFamily="18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63630"/>
                  </a:ext>
                </a:extLst>
              </a:tr>
              <a:tr h="47763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UTM Avo" panose="02040603050506020204" pitchFamily="18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04802"/>
                  </a:ext>
                </a:extLst>
              </a:tr>
              <a:tr h="5050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UTM Avo" panose="02040603050506020204" pitchFamily="18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93917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2EDA712-1F96-44F6-94D7-813C49151E09}"/>
              </a:ext>
            </a:extLst>
          </p:cNvPr>
          <p:cNvSpPr/>
          <p:nvPr/>
        </p:nvSpPr>
        <p:spPr>
          <a:xfrm>
            <a:off x="1056418" y="3011096"/>
            <a:ext cx="2436886" cy="453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>
                <a:solidFill>
                  <a:schemeClr val="dk1"/>
                </a:solidFill>
                <a:latin typeface="UTM Avo" panose="02040603050506020204" pitchFamily="18" charset="0"/>
              </a:rPr>
              <a:t>Lớn nhanh như thổi</a:t>
            </a:r>
            <a:endParaRPr lang="en-US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23FA05-0B33-49D0-BFC3-B75B7E8FDA69}"/>
              </a:ext>
            </a:extLst>
          </p:cNvPr>
          <p:cNvSpPr/>
          <p:nvPr/>
        </p:nvSpPr>
        <p:spPr>
          <a:xfrm>
            <a:off x="1068141" y="3491260"/>
            <a:ext cx="2052165" cy="453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b="1">
                <a:solidFill>
                  <a:schemeClr val="dk1"/>
                </a:solidFill>
                <a:latin typeface="UTM Avo" panose="02040603050506020204" pitchFamily="18" charset="0"/>
              </a:rPr>
              <a:t>Hôi như cú mèo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4FA0E8-B937-4F53-9F4D-79128783444B}"/>
              </a:ext>
            </a:extLst>
          </p:cNvPr>
          <p:cNvSpPr/>
          <p:nvPr/>
        </p:nvSpPr>
        <p:spPr>
          <a:xfrm>
            <a:off x="1079864" y="3960535"/>
            <a:ext cx="2467342" cy="453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b="1">
                <a:solidFill>
                  <a:schemeClr val="dk1"/>
                </a:solidFill>
                <a:latin typeface="UTM Avo" panose="02040603050506020204" pitchFamily="18" charset="0"/>
              </a:rPr>
              <a:t>Cá chậu chim lồng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959DE8-FD94-4FC0-9E47-6BB45A5DA63A}"/>
              </a:ext>
            </a:extLst>
          </p:cNvPr>
          <p:cNvSpPr/>
          <p:nvPr/>
        </p:nvSpPr>
        <p:spPr>
          <a:xfrm>
            <a:off x="1079864" y="4429810"/>
            <a:ext cx="2122697" cy="453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b="1">
                <a:solidFill>
                  <a:schemeClr val="dk1"/>
                </a:solidFill>
                <a:latin typeface="UTM Avo" panose="02040603050506020204" pitchFamily="18" charset="0"/>
              </a:rPr>
              <a:t>Bể cạn non mòn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EF09E3-5025-4260-B074-F528469F3104}"/>
              </a:ext>
            </a:extLst>
          </p:cNvPr>
          <p:cNvSpPr/>
          <p:nvPr/>
        </p:nvSpPr>
        <p:spPr>
          <a:xfrm>
            <a:off x="1079864" y="4923270"/>
            <a:ext cx="2749471" cy="453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b="1">
                <a:solidFill>
                  <a:schemeClr val="dk1"/>
                </a:solidFill>
                <a:latin typeface="UTM Avo" panose="02040603050506020204" pitchFamily="18" charset="0"/>
              </a:rPr>
              <a:t>Buôn thúng bán bưng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EABFF3-517D-471B-9559-C24722D2C8E4}"/>
              </a:ext>
            </a:extLst>
          </p:cNvPr>
          <p:cNvSpPr/>
          <p:nvPr/>
        </p:nvSpPr>
        <p:spPr>
          <a:xfrm>
            <a:off x="4294631" y="3042226"/>
            <a:ext cx="4657814" cy="449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>
                <a:solidFill>
                  <a:schemeClr val="dk1"/>
                </a:solidFill>
                <a:latin typeface="UTM Avo" panose="02040603050506020204" pitchFamily="18" charset="0"/>
              </a:rPr>
              <a:t>lớn quá nhanh, ngoài mức thường thấy.</a:t>
            </a:r>
            <a:endParaRPr lang="en-US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9F52C2-458B-4BE4-814E-027674A6E712}"/>
              </a:ext>
            </a:extLst>
          </p:cNvPr>
          <p:cNvSpPr/>
          <p:nvPr/>
        </p:nvSpPr>
        <p:spPr>
          <a:xfrm>
            <a:off x="4294631" y="3485294"/>
            <a:ext cx="5795176" cy="449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>
                <a:solidFill>
                  <a:schemeClr val="dk1"/>
                </a:solidFill>
                <a:latin typeface="UTM Avo" panose="02040603050506020204" pitchFamily="18" charset="0"/>
              </a:rPr>
              <a:t>rất hôi hám, có mùi hôi ví như mùi ở chim cú mèo.</a:t>
            </a:r>
            <a:endParaRPr lang="en-US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08896-4DAA-47F7-BDF2-90909FBED468}"/>
              </a:ext>
            </a:extLst>
          </p:cNvPr>
          <p:cNvSpPr/>
          <p:nvPr/>
        </p:nvSpPr>
        <p:spPr>
          <a:xfrm>
            <a:off x="4294631" y="3956890"/>
            <a:ext cx="6008376" cy="449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>
                <a:solidFill>
                  <a:schemeClr val="dk1"/>
                </a:solidFill>
                <a:latin typeface="UTM Avo" panose="02040603050506020204" pitchFamily="18" charset="0"/>
              </a:rPr>
              <a:t>ở hoàn cảnh tù túng, bị o ép, giam hãm, mất tự do.</a:t>
            </a:r>
            <a:endParaRPr lang="en-US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684F29-9F17-4746-A984-D11AB1802249}"/>
              </a:ext>
            </a:extLst>
          </p:cNvPr>
          <p:cNvSpPr/>
          <p:nvPr/>
        </p:nvSpPr>
        <p:spPr>
          <a:xfrm>
            <a:off x="4294631" y="4395091"/>
            <a:ext cx="5299849" cy="449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>
                <a:solidFill>
                  <a:schemeClr val="dk1"/>
                </a:solidFill>
                <a:latin typeface="UTM Avo" panose="02040603050506020204" pitchFamily="18" charset="0"/>
              </a:rPr>
              <a:t>tạo vật, cuộc đời biến động, thay đổi lớn lao.</a:t>
            </a:r>
            <a:endParaRPr lang="en-US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BEE161-033B-468B-ACC8-546C806959BE}"/>
              </a:ext>
            </a:extLst>
          </p:cNvPr>
          <p:cNvSpPr/>
          <p:nvPr/>
        </p:nvSpPr>
        <p:spPr>
          <a:xfrm>
            <a:off x="4294631" y="4904697"/>
            <a:ext cx="4421403" cy="449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n-US">
                <a:solidFill>
                  <a:schemeClr val="dk1"/>
                </a:solidFill>
                <a:latin typeface="UTM Avo" panose="02040603050506020204" pitchFamily="18" charset="0"/>
              </a:rPr>
              <a:t>buôn bán vặt ở đầu đường, góc chợ.</a:t>
            </a:r>
            <a:endParaRPr lang="en-US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709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45EB3AF8-53CC-41E9-A12D-40D43514FA63}"/>
              </a:ext>
            </a:extLst>
          </p:cNvPr>
          <p:cNvSpPr txBox="1"/>
          <p:nvPr/>
        </p:nvSpPr>
        <p:spPr>
          <a:xfrm>
            <a:off x="622444" y="1928079"/>
            <a:ext cx="4597256" cy="29420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TẬP 2: </a:t>
            </a:r>
            <a:r>
              <a:rPr lang="vi-VN" b="1">
                <a:latin typeface="UTM Avo" panose="02040603050506020204" pitchFamily="18" charset="0"/>
                <a:cs typeface="Arial" panose="020B0604020202020204" pitchFamily="34" charset="0"/>
              </a:rPr>
              <a:t>TRÒ CHƠI - AI NHANH HƠN</a:t>
            </a:r>
          </a:p>
          <a:p>
            <a:pPr algn="ctr"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Arial" panose="020B0604020202020204" pitchFamily="34" charset="0"/>
              </a:rPr>
              <a:t>Thành ngữ ở các câu a, b trong bài tập 1 đều gồm hai yếu t</a:t>
            </a:r>
            <a:r>
              <a:rPr lang="en-US">
                <a:latin typeface="UTM Avo" panose="02040603050506020204" pitchFamily="18" charset="0"/>
                <a:cs typeface="Arial" panose="020B0604020202020204" pitchFamily="34" charset="0"/>
              </a:rPr>
              <a:t>ố</a:t>
            </a:r>
            <a:r>
              <a:rPr lang="vi-VN">
                <a:latin typeface="UTM Avo" panose="02040603050506020204" pitchFamily="18" charset="0"/>
                <a:cs typeface="Arial" panose="020B0604020202020204" pitchFamily="34" charset="0"/>
              </a:rPr>
              <a:t> có quan hệ so sánh với nhau (được biểu thị bởi từ </a:t>
            </a:r>
            <a:r>
              <a:rPr lang="vi-VN" i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vi-VN">
                <a:latin typeface="UTM Avo" panose="02040603050506020204" pitchFamily="18" charset="0"/>
                <a:cs typeface="Arial" panose="020B0604020202020204" pitchFamily="34" charset="0"/>
              </a:rPr>
              <a:t> chỉ sự so sánh). Hãy tìm thêm một số thành ngữ được c</a:t>
            </a:r>
            <a:r>
              <a:rPr lang="en-US">
                <a:latin typeface="UTM Avo" panose="02040603050506020204" pitchFamily="18" charset="0"/>
                <a:cs typeface="Arial" panose="020B0604020202020204" pitchFamily="34" charset="0"/>
              </a:rPr>
              <a:t>ấ</a:t>
            </a:r>
            <a:r>
              <a:rPr lang="vi-VN">
                <a:latin typeface="UTM Avo" panose="02040603050506020204" pitchFamily="18" charset="0"/>
                <a:cs typeface="Arial" panose="020B0604020202020204" pitchFamily="34" charset="0"/>
              </a:rPr>
              <a:t>u tạo theo kiểu như vậy và giải thích nghĩa của chúng.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11EAE1-341A-4B96-9C58-1D0876DB136A}"/>
              </a:ext>
            </a:extLst>
          </p:cNvPr>
          <p:cNvSpPr txBox="1"/>
          <p:nvPr/>
        </p:nvSpPr>
        <p:spPr>
          <a:xfrm>
            <a:off x="5378450" y="1699105"/>
            <a:ext cx="5632449" cy="44719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ts val="1000"/>
              <a:tabLst>
                <a:tab pos="304815" algn="l"/>
              </a:tabLst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Một số thành ngữ được cấu tạo gồm hai yếu tố có quan hệ so sánh với nhau: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en-US" sz="1600">
                <a:latin typeface="UTM Avo" panose="02040603050506020204" pitchFamily="18" charset="0"/>
                <a:cs typeface="Arial" panose="020B0604020202020204" pitchFamily="34" charset="0"/>
              </a:rPr>
              <a:t>Đẹp như tiên</a:t>
            </a: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en-US" sz="1600">
                <a:latin typeface="UTM Avo" panose="02040603050506020204" pitchFamily="18" charset="0"/>
                <a:cs typeface="Arial" panose="020B0604020202020204" pitchFamily="34" charset="0"/>
              </a:rPr>
              <a:t>Hiền như đất</a:t>
            </a: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en-US" sz="1600">
                <a:latin typeface="UTM Avo" panose="02040603050506020204" pitchFamily="18" charset="0"/>
                <a:cs typeface="Arial" panose="020B0604020202020204" pitchFamily="34" charset="0"/>
              </a:rPr>
              <a:t>Dai như đỉa</a:t>
            </a: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Bạc như vôi.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Câm như hến.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Chạy như bay.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Chậm như sên. / Chậm như rùa.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Chắc như cua gạch.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Chắc như đinh đóng cột.</a:t>
            </a:r>
          </a:p>
          <a:p>
            <a:pPr marL="342900" indent="-342900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  <a:tabLst>
                <a:tab pos="304815" algn="l"/>
              </a:tabLst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Cao như núi.</a:t>
            </a:r>
          </a:p>
        </p:txBody>
      </p:sp>
      <p:pic>
        <p:nvPicPr>
          <p:cNvPr id="22" name="3 phut">
            <a:hlinkClick r:id="" action="ppaction://media"/>
            <a:extLst>
              <a:ext uri="{FF2B5EF4-FFF2-40B4-BE49-F238E27FC236}">
                <a16:creationId xmlns:a16="http://schemas.microsoft.com/office/drawing/2014/main" id="{F72F0544-6026-42A4-8483-A90C5E5A27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18085" y="841001"/>
            <a:ext cx="13716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22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87033E-5C9A-4613-9E3B-FEE9AE30A2CF}"/>
              </a:ext>
            </a:extLst>
          </p:cNvPr>
          <p:cNvSpPr txBox="1"/>
          <p:nvPr/>
        </p:nvSpPr>
        <p:spPr>
          <a:xfrm>
            <a:off x="742950" y="1772709"/>
            <a:ext cx="10706100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TẬP 3:</a:t>
            </a:r>
            <a:r>
              <a:rPr lang="vi-VN" sz="24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>
                <a:latin typeface="UTM Avo" panose="02040603050506020204" pitchFamily="18" charset="0"/>
                <a:cs typeface="Arial" panose="020B0604020202020204" pitchFamily="34" charset="0"/>
              </a:rPr>
              <a:t>Ghép thành ngữ ở cột bên trái với nghĩa tương ứng ở cột bên phải. Cho biết các thành ngữ ấy sử dụng biện pháp tu từ nào? </a:t>
            </a:r>
            <a:endParaRPr lang="vi-VN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BFD1791-B71C-4DEC-9387-2196C6C31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233669"/>
              </p:ext>
            </p:extLst>
          </p:nvPr>
        </p:nvGraphicFramePr>
        <p:xfrm>
          <a:off x="1254183" y="2966807"/>
          <a:ext cx="3515385" cy="2752229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515385">
                  <a:extLst>
                    <a:ext uri="{9D8B030D-6E8A-4147-A177-3AD203B41FA5}">
                      <a16:colId xmlns:a16="http://schemas.microsoft.com/office/drawing/2014/main" val="3857600550"/>
                    </a:ext>
                  </a:extLst>
                </a:gridCol>
              </a:tblGrid>
              <a:tr h="4261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dirty="0" err="1">
                          <a:effectLst/>
                          <a:latin typeface="UTM Avo" panose="02040603050506020204" pitchFamily="18" charset="0"/>
                        </a:rPr>
                        <a:t>Thành</a:t>
                      </a:r>
                      <a:r>
                        <a:rPr lang="en-US" sz="1900" b="1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b="1" dirty="0" err="1">
                          <a:effectLst/>
                          <a:latin typeface="UTM Avo" panose="02040603050506020204" pitchFamily="18" charset="0"/>
                        </a:rPr>
                        <a:t>ngữ</a:t>
                      </a:r>
                      <a:endParaRPr lang="en-US" sz="19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495820008"/>
                  </a:ext>
                </a:extLst>
              </a:tr>
              <a:tr h="611293">
                <a:tc>
                  <a:txBody>
                    <a:bodyPr/>
                    <a:lstStyle/>
                    <a:p>
                      <a:pPr fontAlgn="t"/>
                      <a:r>
                        <a:rPr lang="vi-VN" sz="1900">
                          <a:effectLst/>
                          <a:latin typeface="UTM Avo" panose="02040603050506020204" pitchFamily="18" charset="0"/>
                        </a:rPr>
                        <a:t>1. </a:t>
                      </a:r>
                      <a:r>
                        <a:rPr lang="en-US" sz="1900">
                          <a:effectLst/>
                          <a:latin typeface="UTM Avo" panose="02040603050506020204" pitchFamily="18" charset="0"/>
                        </a:rPr>
                        <a:t>Thả 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con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săn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sắt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bắt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con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cá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sộp</a:t>
                      </a:r>
                      <a:endParaRPr lang="en-US" sz="19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646520200"/>
                  </a:ext>
                </a:extLst>
              </a:tr>
              <a:tr h="426155">
                <a:tc>
                  <a:txBody>
                    <a:bodyPr/>
                    <a:lstStyle/>
                    <a:p>
                      <a:pPr fontAlgn="t"/>
                      <a:r>
                        <a:rPr lang="vi-VN" sz="1900">
                          <a:effectLst/>
                          <a:latin typeface="UTM Avo" panose="02040603050506020204" pitchFamily="18" charset="0"/>
                        </a:rPr>
                        <a:t>2. </a:t>
                      </a:r>
                      <a:r>
                        <a:rPr lang="en-US" sz="1900">
                          <a:effectLst/>
                          <a:latin typeface="UTM Avo" panose="02040603050506020204" pitchFamily="18" charset="0"/>
                        </a:rPr>
                        <a:t>Thả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mồi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bắt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bóng</a:t>
                      </a:r>
                      <a:endParaRPr lang="en-US" sz="19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2104742032"/>
                  </a:ext>
                </a:extLst>
              </a:tr>
              <a:tr h="426155">
                <a:tc>
                  <a:txBody>
                    <a:bodyPr/>
                    <a:lstStyle/>
                    <a:p>
                      <a:pPr fontAlgn="t"/>
                      <a:r>
                        <a:rPr lang="vi-VN" sz="1900">
                          <a:effectLst/>
                          <a:latin typeface="UTM Avo" panose="02040603050506020204" pitchFamily="18" charset="0"/>
                        </a:rPr>
                        <a:t>3. </a:t>
                      </a:r>
                      <a:r>
                        <a:rPr lang="fr-FR" sz="1900">
                          <a:effectLst/>
                          <a:latin typeface="UTM Avo" panose="02040603050506020204" pitchFamily="18" charset="0"/>
                        </a:rPr>
                        <a:t>Chuột sa chĩnh </a:t>
                      </a:r>
                      <a:r>
                        <a:rPr lang="fr-FR" sz="1900" dirty="0" err="1">
                          <a:effectLst/>
                          <a:latin typeface="UTM Avo" panose="02040603050506020204" pitchFamily="18" charset="0"/>
                        </a:rPr>
                        <a:t>gạo</a:t>
                      </a:r>
                      <a:endParaRPr lang="fr-FR" sz="19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2149438108"/>
                  </a:ext>
                </a:extLst>
              </a:tr>
              <a:tr h="426155">
                <a:tc>
                  <a:txBody>
                    <a:bodyPr/>
                    <a:lstStyle/>
                    <a:p>
                      <a:pPr fontAlgn="t"/>
                      <a:r>
                        <a:rPr lang="vi-VN" sz="1900">
                          <a:effectLst/>
                          <a:latin typeface="UTM Avo" panose="02040603050506020204" pitchFamily="18" charset="0"/>
                        </a:rPr>
                        <a:t>4. </a:t>
                      </a:r>
                      <a:r>
                        <a:rPr lang="en-US" sz="1900">
                          <a:effectLst/>
                          <a:latin typeface="UTM Avo" panose="02040603050506020204" pitchFamily="18" charset="0"/>
                        </a:rPr>
                        <a:t>Buồn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ngủ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gặp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chiếu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manh</a:t>
                      </a:r>
                      <a:endParaRPr lang="en-US" sz="19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361858107"/>
                  </a:ext>
                </a:extLst>
              </a:tr>
              <a:tr h="426155">
                <a:tc>
                  <a:txBody>
                    <a:bodyPr/>
                    <a:lstStyle/>
                    <a:p>
                      <a:pPr fontAlgn="t"/>
                      <a:r>
                        <a:rPr lang="vi-VN" sz="1900">
                          <a:effectLst/>
                          <a:latin typeface="UTM Avo" panose="02040603050506020204" pitchFamily="18" charset="0"/>
                        </a:rPr>
                        <a:t>5. </a:t>
                      </a:r>
                      <a:r>
                        <a:rPr lang="en-US" sz="1900">
                          <a:effectLst/>
                          <a:latin typeface="UTM Avo" panose="02040603050506020204" pitchFamily="18" charset="0"/>
                        </a:rPr>
                        <a:t>Bóc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ngắn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cắn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dài</a:t>
                      </a:r>
                      <a:endParaRPr lang="en-US" sz="19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219135700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6F9789EF-1F21-44A9-A74F-A626EC08A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202862"/>
              </p:ext>
            </p:extLst>
          </p:nvPr>
        </p:nvGraphicFramePr>
        <p:xfrm>
          <a:off x="6378633" y="2850299"/>
          <a:ext cx="4622800" cy="292720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4622800">
                  <a:extLst>
                    <a:ext uri="{9D8B030D-6E8A-4147-A177-3AD203B41FA5}">
                      <a16:colId xmlns:a16="http://schemas.microsoft.com/office/drawing/2014/main" val="3857600550"/>
                    </a:ext>
                  </a:extLst>
                </a:gridCol>
              </a:tblGrid>
              <a:tr h="48786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dirty="0" err="1">
                          <a:effectLst/>
                          <a:latin typeface="UTM Avo" panose="02040603050506020204" pitchFamily="18" charset="0"/>
                        </a:rPr>
                        <a:t>Nghĩa</a:t>
                      </a:r>
                      <a:endParaRPr lang="en-US" sz="19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495820008"/>
                  </a:ext>
                </a:extLst>
              </a:tr>
              <a:tr h="487868">
                <a:tc>
                  <a:txBody>
                    <a:bodyPr/>
                    <a:lstStyle/>
                    <a:p>
                      <a:pPr fontAlgn="t"/>
                      <a:r>
                        <a:rPr lang="en-US" sz="1900">
                          <a:effectLst/>
                          <a:latin typeface="UTM Avo" panose="02040603050506020204" pitchFamily="18" charset="0"/>
                        </a:rPr>
                        <a:t>a) làm ra ít tiêu pha nhiều</a:t>
                      </a:r>
                      <a:r>
                        <a:rPr lang="vi-VN" sz="1900">
                          <a:effectLst/>
                          <a:latin typeface="UTM Avo" panose="02040603050506020204" pitchFamily="18" charset="0"/>
                        </a:rPr>
                        <a:t>.</a:t>
                      </a:r>
                      <a:endParaRPr lang="en-US" sz="190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646520200"/>
                  </a:ext>
                </a:extLst>
              </a:tr>
              <a:tr h="487868">
                <a:tc>
                  <a:txBody>
                    <a:bodyPr/>
                    <a:lstStyle/>
                    <a:p>
                      <a:pPr fontAlgn="t"/>
                      <a:r>
                        <a:rPr lang="vi-VN" sz="1800">
                          <a:effectLst/>
                          <a:latin typeface="UTM Avo" panose="02040603050506020204" pitchFamily="18" charset="0"/>
                        </a:rPr>
                        <a:t>b) may mắn rơi vào hoàn cảnh sung túc.</a:t>
                      </a: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2104742032"/>
                  </a:ext>
                </a:extLst>
              </a:tr>
              <a:tr h="487868">
                <a:tc>
                  <a:txBody>
                    <a:bodyPr/>
                    <a:lstStyle/>
                    <a:p>
                      <a:pPr fontAlgn="t"/>
                      <a:r>
                        <a:rPr lang="vi-VN" sz="1800">
                          <a:effectLst/>
                          <a:latin typeface="UTM Avo" panose="02040603050506020204" pitchFamily="18" charset="0"/>
                        </a:rPr>
                        <a:t>c) may mắn có được cái đang cần tìm.</a:t>
                      </a: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2149438108"/>
                  </a:ext>
                </a:extLst>
              </a:tr>
              <a:tr h="487868">
                <a:tc>
                  <a:txBody>
                    <a:bodyPr/>
                    <a:lstStyle/>
                    <a:p>
                      <a:pPr fontAlgn="t"/>
                      <a:r>
                        <a:rPr lang="vi-VN" sz="1800">
                          <a:effectLst/>
                          <a:latin typeface="UTM Avo" panose="02040603050506020204" pitchFamily="18" charset="0"/>
                        </a:rPr>
                        <a:t>d) bỏ cái có thực chạy theo cái hư ảo.</a:t>
                      </a: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361858107"/>
                  </a:ext>
                </a:extLst>
              </a:tr>
              <a:tr h="487868">
                <a:tc>
                  <a:txBody>
                    <a:bodyPr/>
                    <a:lstStyle/>
                    <a:p>
                      <a:pPr fontAlgn="t"/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e</a:t>
                      </a:r>
                      <a:r>
                        <a:rPr lang="en-US" sz="1900">
                          <a:effectLst/>
                          <a:latin typeface="UTM Avo" panose="02040603050506020204" pitchFamily="18" charset="0"/>
                        </a:rPr>
                        <a:t>) bỏ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mối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lợi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nhỏ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để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thu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dirty="0" err="1">
                          <a:effectLst/>
                          <a:latin typeface="UTM Avo" panose="02040603050506020204" pitchFamily="18" charset="0"/>
                        </a:rPr>
                        <a:t>mối</a:t>
                      </a:r>
                      <a:r>
                        <a:rPr lang="en-US" sz="19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900" err="1">
                          <a:effectLst/>
                          <a:latin typeface="UTM Avo" panose="02040603050506020204" pitchFamily="18" charset="0"/>
                        </a:rPr>
                        <a:t>lợi</a:t>
                      </a:r>
                      <a:r>
                        <a:rPr lang="en-US" sz="1900">
                          <a:effectLst/>
                          <a:latin typeface="UTM Avo" panose="02040603050506020204" pitchFamily="18" charset="0"/>
                        </a:rPr>
                        <a:t> lớn</a:t>
                      </a:r>
                      <a:r>
                        <a:rPr lang="vi-VN" sz="1900">
                          <a:effectLst/>
                          <a:latin typeface="UTM Avo" panose="02040603050506020204" pitchFamily="18" charset="0"/>
                        </a:rPr>
                        <a:t>.</a:t>
                      </a:r>
                      <a:endParaRPr lang="en-US" sz="19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21167" marR="21167" marT="21167" marB="21167"/>
                </a:tc>
                <a:extLst>
                  <a:ext uri="{0D108BD9-81ED-4DB2-BD59-A6C34878D82A}">
                    <a16:rowId xmlns:a16="http://schemas.microsoft.com/office/drawing/2014/main" val="219135700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2BAB81-45E3-475A-81BA-1DC98C48804E}"/>
              </a:ext>
            </a:extLst>
          </p:cNvPr>
          <p:cNvCxnSpPr>
            <a:cxnSpLocks/>
          </p:cNvCxnSpPr>
          <p:nvPr/>
        </p:nvCxnSpPr>
        <p:spPr>
          <a:xfrm>
            <a:off x="4769568" y="3716495"/>
            <a:ext cx="1609065" cy="18964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0DF45A-AE8C-4D8D-8B11-B166091A5B92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4769568" y="4342921"/>
            <a:ext cx="1609065" cy="7112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179D7B0-08EE-42E0-A67C-11E9F93B3BCC}"/>
              </a:ext>
            </a:extLst>
          </p:cNvPr>
          <p:cNvCxnSpPr>
            <a:cxnSpLocks/>
          </p:cNvCxnSpPr>
          <p:nvPr/>
        </p:nvCxnSpPr>
        <p:spPr>
          <a:xfrm flipV="1">
            <a:off x="4769568" y="4038122"/>
            <a:ext cx="1609065" cy="6410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489C65-FF66-4D3A-A8AE-304F76C22E2D}"/>
              </a:ext>
            </a:extLst>
          </p:cNvPr>
          <p:cNvCxnSpPr>
            <a:cxnSpLocks/>
          </p:cNvCxnSpPr>
          <p:nvPr/>
        </p:nvCxnSpPr>
        <p:spPr>
          <a:xfrm flipV="1">
            <a:off x="4769568" y="4567960"/>
            <a:ext cx="1609065" cy="486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DA4843-12D0-436D-8860-5D1570EE9BB3}"/>
              </a:ext>
            </a:extLst>
          </p:cNvPr>
          <p:cNvCxnSpPr/>
          <p:nvPr/>
        </p:nvCxnSpPr>
        <p:spPr>
          <a:xfrm flipV="1">
            <a:off x="4769568" y="3530122"/>
            <a:ext cx="1609065" cy="20756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0009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87033E-5C9A-4613-9E3B-FEE9AE30A2CF}"/>
              </a:ext>
            </a:extLst>
          </p:cNvPr>
          <p:cNvSpPr txBox="1"/>
          <p:nvPr/>
        </p:nvSpPr>
        <p:spPr>
          <a:xfrm>
            <a:off x="1443963" y="1708553"/>
            <a:ext cx="8845176" cy="943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2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TẬP 4: </a:t>
            </a:r>
            <a:r>
              <a:rPr lang="vi-VN" sz="2200">
                <a:latin typeface="UTM Avo" panose="02040603050506020204" pitchFamily="18" charset="0"/>
                <a:cs typeface="Arial" panose="020B0604020202020204" pitchFamily="34" charset="0"/>
              </a:rPr>
              <a:t>Tìm các dấu chấm phẩy được dùng trong những câu dưới đây và chỉ ra tác dụng của chúng trong câu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9FC729-7089-482A-AD33-C857F8969CEF}"/>
              </a:ext>
            </a:extLst>
          </p:cNvPr>
          <p:cNvSpPr txBox="1"/>
          <p:nvPr/>
        </p:nvSpPr>
        <p:spPr>
          <a:xfrm>
            <a:off x="728931" y="2707933"/>
            <a:ext cx="10706099" cy="29946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a. Ai từng tiếp xúc với Nguyên Hồng đều thấy rõ điều này: ông rất dễ xúc động, rất dễ khóc. Khóc khi nhớ đến bạn bè, đ</a:t>
            </a:r>
            <a:r>
              <a:rPr lang="en-US" sz="1600">
                <a:latin typeface="UTM Avo" panose="02040603050506020204" pitchFamily="18" charset="0"/>
                <a:cs typeface="Arial" panose="020B0604020202020204" pitchFamily="34" charset="0"/>
              </a:rPr>
              <a:t>ồ</a:t>
            </a: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ng chí từng chia bùi sẻ ngọt; khóc khi nghĩ đ</a:t>
            </a:r>
            <a:r>
              <a:rPr lang="en-US" sz="1600">
                <a:latin typeface="UTM Avo" panose="02040603050506020204" pitchFamily="18" charset="0"/>
                <a:cs typeface="Arial" panose="020B0604020202020204" pitchFamily="34" charset="0"/>
              </a:rPr>
              <a:t>ế</a:t>
            </a: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n đời sống khổ cực của nhân dân mình ngày trước; khóc khi nói đến công ơn của Tổ quốc, quê hương đã sinh ra mình, đền công ơn của Đ</a:t>
            </a:r>
            <a:r>
              <a:rPr lang="en-US" sz="1600">
                <a:latin typeface="UTM Avo" panose="02040603050506020204" pitchFamily="18" charset="0"/>
                <a:cs typeface="Arial" panose="020B0604020202020204" pitchFamily="34" charset="0"/>
              </a:rPr>
              <a:t>ả</a:t>
            </a: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ng, của Bác Hồ đã đem đến cho mình lí tưởng cao đẹp của thời đại. </a:t>
            </a:r>
          </a:p>
          <a:p>
            <a:pPr algn="r"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(Nguyên Đăng Mạnh)</a:t>
            </a:r>
          </a:p>
          <a:p>
            <a:pPr algn="just"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b. Chẳng hạn, truyện dân gian kể, lúc Lê Lợi sinh ra có ánh sáng đ</a:t>
            </a:r>
            <a:r>
              <a:rPr lang="en-US" sz="1600">
                <a:latin typeface="UTM Avo" panose="02040603050506020204" pitchFamily="18" charset="0"/>
                <a:cs typeface="Arial" panose="020B0604020202020204" pitchFamily="34" charset="0"/>
              </a:rPr>
              <a:t>ỏ</a:t>
            </a: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 đầy nhà, mùi hương lạ khắp xóm; còn Nguyễn Huệ, khi ra đời, có hai con hổ chầu hai bên.</a:t>
            </a:r>
          </a:p>
          <a:p>
            <a:pPr algn="r"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cs typeface="Arial" panose="020B0604020202020204" pitchFamily="34" charset="0"/>
              </a:rPr>
              <a:t> (Bùi Mạnh Nhị)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EC9D7C-ABB1-4A00-BE88-D0514F69EE5F}"/>
              </a:ext>
            </a:extLst>
          </p:cNvPr>
          <p:cNvSpPr txBox="1"/>
          <p:nvPr/>
        </p:nvSpPr>
        <p:spPr>
          <a:xfrm>
            <a:off x="707600" y="6024894"/>
            <a:ext cx="10317903" cy="5208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Đánh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dấu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ranh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giới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bộ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phận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liệt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kê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phức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133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tạp</a:t>
            </a:r>
            <a:r>
              <a:rPr lang="en-US" sz="2133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67" b="1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0B0CDFA2-9DCF-4DE9-92CB-FAD6014A7219}"/>
              </a:ext>
            </a:extLst>
          </p:cNvPr>
          <p:cNvSpPr/>
          <p:nvPr/>
        </p:nvSpPr>
        <p:spPr>
          <a:xfrm>
            <a:off x="5548579" y="5702599"/>
            <a:ext cx="609600" cy="345476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UTM Avo" panose="020406030505060202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1678A6E-F072-48CD-A938-1ADCD7D2B18A}"/>
              </a:ext>
            </a:extLst>
          </p:cNvPr>
          <p:cNvSpPr/>
          <p:nvPr/>
        </p:nvSpPr>
        <p:spPr>
          <a:xfrm>
            <a:off x="5035078" y="3180439"/>
            <a:ext cx="285750" cy="295275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C55CFB7-8731-4D75-907A-B04512BE5E45}"/>
              </a:ext>
            </a:extLst>
          </p:cNvPr>
          <p:cNvSpPr/>
          <p:nvPr/>
        </p:nvSpPr>
        <p:spPr>
          <a:xfrm>
            <a:off x="1221855" y="3529054"/>
            <a:ext cx="285750" cy="295275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2E44B1B-AD32-4248-8951-D4EE64DE0113}"/>
              </a:ext>
            </a:extLst>
          </p:cNvPr>
          <p:cNvSpPr/>
          <p:nvPr/>
        </p:nvSpPr>
        <p:spPr>
          <a:xfrm>
            <a:off x="10714198" y="4661168"/>
            <a:ext cx="285750" cy="295275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198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4" grpId="0" animBg="1"/>
      <p:bldP spid="6" grpId="0" animBg="1"/>
      <p:bldP spid="2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A1CF2835-B6CD-4073-940D-B27037949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990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AFBC12E5-22A7-42FA-AA8B-172233E1ADED}"/>
              </a:ext>
            </a:extLst>
          </p:cNvPr>
          <p:cNvSpPr txBox="1"/>
          <p:nvPr/>
        </p:nvSpPr>
        <p:spPr>
          <a:xfrm>
            <a:off x="755940" y="1680513"/>
            <a:ext cx="10173317" cy="2335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vi-VN" sz="2000" b="1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Hãy viết một đoạn văn ngắn (khoảng 5 — 7 dòng) về một tác phẩm, tác giả hoặc nhân vật trong những tác phẩm văn học em đã học; trong đoạn văn có sử dụng biện pháp tu từ so sánh như trong câu sau:</a:t>
            </a:r>
          </a:p>
          <a:p>
            <a:pPr algn="just">
              <a:lnSpc>
                <a:spcPct val="150000"/>
              </a:lnSpc>
            </a:pPr>
            <a:r>
              <a:rPr lang="en-US" sz="2000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vi-VN" sz="2000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 thể nói mỗi dòng chữ ông viết ra là một dòng nước mắt nóng b</a:t>
            </a:r>
            <a:r>
              <a:rPr lang="en-US" sz="2000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ỏ</a:t>
            </a:r>
            <a:r>
              <a:rPr lang="vi-VN" sz="2000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 tình xót thương ép th</a:t>
            </a:r>
            <a:r>
              <a:rPr lang="en-US" sz="2000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ẳ</a:t>
            </a:r>
            <a:r>
              <a:rPr lang="vi-VN" sz="2000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 ra từ trái t</a:t>
            </a:r>
            <a:r>
              <a:rPr lang="en-US" sz="2000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vi-VN" sz="2000">
                <a:solidFill>
                  <a:srgbClr val="363636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 vô cùng nhạy cảm của mình.</a:t>
            </a:r>
            <a:endParaRPr lang="vi-VN" sz="2000" dirty="0" err="1">
              <a:solidFill>
                <a:srgbClr val="363636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04186933-7326-40E0-A564-714C6BE3C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55940" y="4255495"/>
            <a:ext cx="8144646" cy="21954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DBE0AD-4008-4B6B-934B-5BFD3731D337}"/>
              </a:ext>
            </a:extLst>
          </p:cNvPr>
          <p:cNvSpPr txBox="1"/>
          <p:nvPr/>
        </p:nvSpPr>
        <p:spPr>
          <a:xfrm>
            <a:off x="1012112" y="4423859"/>
            <a:ext cx="7399218" cy="1695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b="1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Yêu cầu cần đạt:</a:t>
            </a:r>
          </a:p>
          <a:p>
            <a:pPr algn="just">
              <a:lnSpc>
                <a:spcPct val="150000"/>
              </a:lnSpc>
            </a:pPr>
            <a:r>
              <a:rPr lang="vi-VN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+ Đoạn văn tối thiểu 5 câu trở lên.</a:t>
            </a:r>
          </a:p>
          <a:p>
            <a:pPr algn="just">
              <a:lnSpc>
                <a:spcPct val="150000"/>
              </a:lnSpc>
            </a:pPr>
            <a:r>
              <a:rPr lang="vi-VN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+ Nội dung viết về một tác phẩm hoặc một nhân vật văn học.</a:t>
            </a:r>
          </a:p>
          <a:p>
            <a:pPr algn="just">
              <a:lnSpc>
                <a:spcPct val="150000"/>
              </a:lnSpc>
            </a:pPr>
            <a:r>
              <a:rPr lang="vi-VN">
                <a:solidFill>
                  <a:sysClr val="windowText" lastClr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+ Đoạn văn có sử dụng biện pháp tu từ so sánh.</a:t>
            </a:r>
          </a:p>
        </p:txBody>
      </p:sp>
    </p:spTree>
    <p:extLst>
      <p:ext uri="{BB962C8B-B14F-4D97-AF65-F5344CB8AC3E}">
        <p14:creationId xmlns:p14="http://schemas.microsoft.com/office/powerpoint/2010/main" val="9276331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hlinkClick r:id="rId3"/>
            <a:extLst>
              <a:ext uri="{FF2B5EF4-FFF2-40B4-BE49-F238E27FC236}">
                <a16:creationId xmlns:a16="http://schemas.microsoft.com/office/drawing/2014/main" id="{7AA4FBD8-968A-4D5A-B3A8-6CAEF88CB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>
            <a:extLst>
              <a:ext uri="{FF2B5EF4-FFF2-40B4-BE49-F238E27FC236}">
                <a16:creationId xmlns:a16="http://schemas.microsoft.com/office/drawing/2014/main" id="{0841FB7B-AD3D-446D-A951-FDF1DF9B1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95386" y="2294808"/>
            <a:ext cx="3332984" cy="22683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48A399-5D38-4E50-B54F-BADBBA2D8A2C}"/>
              </a:ext>
            </a:extLst>
          </p:cNvPr>
          <p:cNvSpPr txBox="1"/>
          <p:nvPr/>
        </p:nvSpPr>
        <p:spPr>
          <a:xfrm>
            <a:off x="1105724" y="2811015"/>
            <a:ext cx="2712308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Ôn tập kĩ nội dung bài học </a:t>
            </a:r>
          </a:p>
        </p:txBody>
      </p:sp>
      <p:pic>
        <p:nvPicPr>
          <p:cNvPr id="25" name="Picture 9">
            <a:extLst>
              <a:ext uri="{FF2B5EF4-FFF2-40B4-BE49-F238E27FC236}">
                <a16:creationId xmlns:a16="http://schemas.microsoft.com/office/drawing/2014/main" id="{3AC2664D-9FAA-4FC4-A79B-B3944444FF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481507" y="3729520"/>
            <a:ext cx="973058" cy="1238250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8FECE8FA-7C7E-437A-956C-7AF31DDB4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54131" y="2294808"/>
            <a:ext cx="3332984" cy="226838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9FE0C2C-A8DE-4B19-A3F3-9880817DD73C}"/>
              </a:ext>
            </a:extLst>
          </p:cNvPr>
          <p:cNvSpPr txBox="1"/>
          <p:nvPr/>
        </p:nvSpPr>
        <p:spPr>
          <a:xfrm>
            <a:off x="4571836" y="2720760"/>
            <a:ext cx="2625310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</a:rPr>
              <a:t>Hoàn thành các bài tập còn lại</a:t>
            </a:r>
          </a:p>
        </p:txBody>
      </p:sp>
      <p:pic>
        <p:nvPicPr>
          <p:cNvPr id="28" name="Picture 9">
            <a:extLst>
              <a:ext uri="{FF2B5EF4-FFF2-40B4-BE49-F238E27FC236}">
                <a16:creationId xmlns:a16="http://schemas.microsoft.com/office/drawing/2014/main" id="{1C73345E-AE73-4DA9-B61D-DDD88D241A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363765" y="1699997"/>
            <a:ext cx="1041452" cy="950325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669637A8-4649-4720-A0A1-6E4F6B9A5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712876" y="220573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3AB578-6A04-451C-9949-7662E8519D18}"/>
              </a:ext>
            </a:extLst>
          </p:cNvPr>
          <p:cNvSpPr txBox="1"/>
          <p:nvPr/>
        </p:nvSpPr>
        <p:spPr>
          <a:xfrm>
            <a:off x="7632483" y="2474991"/>
            <a:ext cx="3413377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</a:rPr>
              <a:t>Chuẩn bị bài:</a:t>
            </a:r>
            <a:r>
              <a:rPr lang="en-US" sz="2000">
                <a:latin typeface="UTM Avo" panose="02040603050506020204" pitchFamily="18" charset="0"/>
              </a:rPr>
              <a:t> Thực hành đọc hiểu -</a:t>
            </a:r>
            <a:r>
              <a:rPr lang="vi-VN" sz="2000">
                <a:latin typeface="UTM Avo" panose="02040603050506020204" pitchFamily="18" charset="0"/>
              </a:rPr>
              <a:t> </a:t>
            </a:r>
            <a:r>
              <a:rPr lang="vi-VN" sz="2000" i="1">
                <a:latin typeface="UTM Avo" panose="02040603050506020204" pitchFamily="18" charset="0"/>
              </a:rPr>
              <a:t>Thánh gióng – tượng đài vĩnh cửu của lòng yêu nước</a:t>
            </a: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5716949D-BC06-400A-B382-A201164F2C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489625">
            <a:off x="10571276" y="4317587"/>
            <a:ext cx="949170" cy="79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871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144</TotalTime>
  <Words>977</Words>
  <Application>Microsoft Office PowerPoint</Application>
  <PresentationFormat>Widescreen</PresentationFormat>
  <Paragraphs>84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UTM Avo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31</cp:revision>
  <dcterms:created xsi:type="dcterms:W3CDTF">2023-10-19T01:39:18Z</dcterms:created>
  <dcterms:modified xsi:type="dcterms:W3CDTF">2023-11-24T09:05:00Z</dcterms:modified>
  <cp:category>9Slide.vn</cp:category>
</cp:coreProperties>
</file>