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sldIdLst>
    <p:sldId id="318" r:id="rId4"/>
    <p:sldId id="281" r:id="rId5"/>
    <p:sldId id="282" r:id="rId6"/>
    <p:sldId id="284" r:id="rId7"/>
    <p:sldId id="302" r:id="rId8"/>
    <p:sldId id="326" r:id="rId9"/>
    <p:sldId id="287" r:id="rId10"/>
    <p:sldId id="288" r:id="rId11"/>
    <p:sldId id="327" r:id="rId12"/>
    <p:sldId id="324" r:id="rId13"/>
    <p:sldId id="328" r:id="rId14"/>
    <p:sldId id="329" r:id="rId15"/>
    <p:sldId id="293" r:id="rId16"/>
    <p:sldId id="295" r:id="rId17"/>
    <p:sldId id="296" r:id="rId18"/>
    <p:sldId id="297" r:id="rId19"/>
    <p:sldId id="279" r:id="rId20"/>
    <p:sldId id="300" r:id="rId21"/>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95" autoAdjust="0"/>
    <p:restoredTop sz="94660"/>
  </p:normalViewPr>
  <p:slideViewPr>
    <p:cSldViewPr snapToGrid="0">
      <p:cViewPr varScale="1">
        <p:scale>
          <a:sx n="110" d="100"/>
          <a:sy n="110" d="100"/>
        </p:scale>
        <p:origin x="528"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9031569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6771724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165832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3076328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5569951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686231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1825592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987267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9881034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1264488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78687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8404295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6515626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37581977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903573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7353732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99128613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9109574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0429088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83376984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5380671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2974967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168B484D-F5B6-4455-BEDD-0AA11B48EE97}"/>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11/24/2023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AC9A2FC0-C9F3-41AF-888B-19260362C8B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4605891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A8566B8A-76F5-491F-8A45-D1100C18802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11/24/2023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1891883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6-1/1/22/96/"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6-1/1/22/96/"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ngu-van-6-1/1/22/96/" TargetMode="Externa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2.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ngu-van-6-1/1/22/97/" TargetMode="External"/><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ngu-van-6-1/1/22/96/" TargetMode="External"/><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6.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25.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DE19A8-D672-4408-81C4-869139498D82}"/>
              </a:ext>
            </a:extLst>
          </p:cNvPr>
          <p:cNvSpPr txBox="1"/>
          <p:nvPr/>
        </p:nvSpPr>
        <p:spPr>
          <a:xfrm>
            <a:off x="9510944"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Ngữ văn 6</a:t>
            </a:r>
            <a:endParaRPr kumimoji="0" 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5" name="Google Shape;54;p1">
            <a:extLst>
              <a:ext uri="{FF2B5EF4-FFF2-40B4-BE49-F238E27FC236}">
                <a16:creationId xmlns:a16="http://schemas.microsoft.com/office/drawing/2014/main" id="{2B7B8113-7616-4C94-84EE-276037928582}"/>
              </a:ext>
            </a:extLst>
          </p:cNvPr>
          <p:cNvSpPr txBox="1">
            <a:spLocks/>
          </p:cNvSpPr>
          <p:nvPr/>
        </p:nvSpPr>
        <p:spPr>
          <a:xfrm>
            <a:off x="1767821" y="2244970"/>
            <a:ext cx="8317554" cy="1045208"/>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kumimoji="0" lang="vi-VN" sz="5400" b="1" i="0" u="none" strike="noStrike" kern="1200" cap="none" spc="0" normalizeH="0" baseline="0" noProof="0">
                <a:ln>
                  <a:noFill/>
                </a:ln>
                <a:solidFill>
                  <a:srgbClr val="002060"/>
                </a:solidFill>
                <a:effectLst/>
                <a:uLnTx/>
                <a:uFillTx/>
                <a:latin typeface="UTM Avo" panose="02040603050506020204" pitchFamily="18" charset="0"/>
                <a:cs typeface="Calibri"/>
                <a:sym typeface="Calibri"/>
              </a:rPr>
              <a:t>Bài 5</a:t>
            </a:r>
            <a:endParaRPr kumimoji="0" lang="en-US" sz="5400" b="1" i="0" u="none" strike="noStrike" kern="1200" cap="none" spc="0" normalizeH="0" baseline="0" noProof="0">
              <a:ln>
                <a:noFill/>
              </a:ln>
              <a:solidFill>
                <a:srgbClr val="002060"/>
              </a:solidFill>
              <a:effectLst/>
              <a:uLnTx/>
              <a:uFillTx/>
              <a:latin typeface="UTM Avo" panose="02040603050506020204" pitchFamily="18" charset="0"/>
              <a:cs typeface="Calibri"/>
              <a:sym typeface="Calibri"/>
            </a:endParaRPr>
          </a:p>
        </p:txBody>
      </p:sp>
      <p:sp>
        <p:nvSpPr>
          <p:cNvPr id="6" name="Google Shape;54;p1">
            <a:extLst>
              <a:ext uri="{FF2B5EF4-FFF2-40B4-BE49-F238E27FC236}">
                <a16:creationId xmlns:a16="http://schemas.microsoft.com/office/drawing/2014/main" id="{DC3627D1-3883-449F-BA96-6005A235DABA}"/>
              </a:ext>
            </a:extLst>
          </p:cNvPr>
          <p:cNvSpPr txBox="1">
            <a:spLocks/>
          </p:cNvSpPr>
          <p:nvPr/>
        </p:nvSpPr>
        <p:spPr>
          <a:xfrm>
            <a:off x="1389577" y="3290178"/>
            <a:ext cx="9741091" cy="113168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ctr">
              <a:lnSpc>
                <a:spcPct val="150000"/>
              </a:lnSpc>
              <a:buClr>
                <a:prstClr val="black"/>
              </a:buClr>
              <a:buSzPts val="990"/>
              <a:defRPr/>
            </a:pPr>
            <a:r>
              <a:rPr lang="vi-VN" sz="5400" b="1">
                <a:solidFill>
                  <a:srgbClr val="FF0000"/>
                </a:solidFill>
                <a:latin typeface="UTM Avo" panose="02040603050506020204" pitchFamily="18" charset="0"/>
                <a:cs typeface="Arial" panose="020B0604020202020204" pitchFamily="34" charset="0"/>
              </a:rPr>
              <a:t>Thực hành tiếng Việt</a:t>
            </a:r>
            <a:endParaRPr kumimoji="0" lang="en-US" sz="5400" b="1" i="0" u="none" strike="noStrike" kern="120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2" name="TextBox 1">
            <a:extLst>
              <a:ext uri="{FF2B5EF4-FFF2-40B4-BE49-F238E27FC236}">
                <a16:creationId xmlns:a16="http://schemas.microsoft.com/office/drawing/2014/main" id="{FAEA0896-419A-9F4E-0B03-DA09C45E5DC6}"/>
              </a:ext>
            </a:extLst>
          </p:cNvPr>
          <p:cNvSpPr txBox="1"/>
          <p:nvPr/>
        </p:nvSpPr>
        <p:spPr>
          <a:xfrm>
            <a:off x="11040120" y="884992"/>
            <a:ext cx="990977" cy="830997"/>
          </a:xfrm>
          <a:prstGeom prst="rect">
            <a:avLst/>
          </a:prstGeom>
          <a:noFill/>
        </p:spPr>
        <p:txBody>
          <a:bodyPr wrap="none" rtlCol="0">
            <a:spAutoFit/>
          </a:bodyPr>
          <a:lstStyle/>
          <a:p>
            <a:r>
              <a:rPr kumimoji="0" lang="en-US"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 1</a:t>
            </a:r>
          </a:p>
          <a:p>
            <a:endParaRPr lang="en-US" sz="2400"/>
          </a:p>
        </p:txBody>
      </p:sp>
    </p:spTree>
    <p:extLst>
      <p:ext uri="{BB962C8B-B14F-4D97-AF65-F5344CB8AC3E}">
        <p14:creationId xmlns:p14="http://schemas.microsoft.com/office/powerpoint/2010/main" val="32262058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87FAE9B5-040C-482E-9B48-CBFD71C8E684}"/>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9762210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0538F25-6F36-4A08-90F0-1907D1C5F021}"/>
              </a:ext>
            </a:extLst>
          </p:cNvPr>
          <p:cNvSpPr txBox="1">
            <a:spLocks/>
          </p:cNvSpPr>
          <p:nvPr/>
        </p:nvSpPr>
        <p:spPr>
          <a:xfrm>
            <a:off x="785585" y="1821078"/>
            <a:ext cx="10343969" cy="198496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2400" dirty="0" err="1">
                <a:latin typeface="UTM Avo" panose="02040603050506020204" pitchFamily="18" charset="0"/>
                <a:cs typeface="Arial" panose="020B0604020202020204" pitchFamily="34" charset="0"/>
              </a:rPr>
              <a:t>Dựa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vào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kiến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thức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đã</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học</a:t>
            </a:r>
            <a:r>
              <a:rPr lang="en-US" sz="2400" dirty="0">
                <a:latin typeface="UTM Avo" panose="02040603050506020204" pitchFamily="18" charset="0"/>
                <a:cs typeface="Arial" panose="020B0604020202020204" pitchFamily="34" charset="0"/>
              </a:rPr>
              <a:t> </a:t>
            </a:r>
            <a:r>
              <a:rPr lang="en-US" sz="2400" err="1">
                <a:latin typeface="UTM Avo" panose="02040603050506020204" pitchFamily="18" charset="0"/>
                <a:cs typeface="Arial" panose="020B0604020202020204" pitchFamily="34" charset="0"/>
              </a:rPr>
              <a:t>từ</a:t>
            </a:r>
            <a:r>
              <a:rPr lang="en-US" sz="2400">
                <a:latin typeface="UTM Avo" panose="02040603050506020204" pitchFamily="18" charset="0"/>
                <a:cs typeface="Arial" panose="020B0604020202020204" pitchFamily="34" charset="0"/>
              </a:rPr>
              <a:t> tiểu </a:t>
            </a:r>
            <a:r>
              <a:rPr lang="en-US" sz="2400" dirty="0" err="1">
                <a:latin typeface="UTM Avo" panose="02040603050506020204" pitchFamily="18" charset="0"/>
                <a:cs typeface="Arial" panose="020B0604020202020204" pitchFamily="34" charset="0"/>
              </a:rPr>
              <a:t>học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hãy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biết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vai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trò</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của</a:t>
            </a:r>
            <a:r>
              <a:rPr lang="en-US" sz="2400" dirty="0">
                <a:latin typeface="UTM Avo" panose="02040603050506020204" pitchFamily="18" charset="0"/>
                <a:cs typeface="Arial" panose="020B0604020202020204" pitchFamily="34" charset="0"/>
              </a:rPr>
              <a:t> </a:t>
            </a:r>
            <a:r>
              <a:rPr lang="en-US" sz="2400" err="1">
                <a:latin typeface="UTM Avo" panose="02040603050506020204" pitchFamily="18" charset="0"/>
                <a:cs typeface="Arial" panose="020B0604020202020204" pitchFamily="34" charset="0"/>
              </a:rPr>
              <a:t>thành</a:t>
            </a:r>
            <a:r>
              <a:rPr lang="en-US" sz="2400">
                <a:latin typeface="UTM Avo" panose="02040603050506020204" pitchFamily="18" charset="0"/>
                <a:cs typeface="Arial" panose="020B0604020202020204" pitchFamily="34" charset="0"/>
              </a:rPr>
              <a:t> phần </a:t>
            </a:r>
            <a:r>
              <a:rPr lang="en-US" sz="2400" dirty="0" err="1">
                <a:latin typeface="UTM Avo" panose="02040603050506020204" pitchFamily="18" charset="0"/>
                <a:cs typeface="Arial" panose="020B0604020202020204" pitchFamily="34" charset="0"/>
              </a:rPr>
              <a:t>chủ</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ngữ</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trong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câu</a:t>
            </a:r>
            <a:r>
              <a:rPr lang="en-US" sz="2400" dirty="0">
                <a:latin typeface="UTM Avo" panose="02040603050506020204" pitchFamily="18" charset="0"/>
                <a:cs typeface="Arial" panose="020B0604020202020204" pitchFamily="34" charset="0"/>
              </a:rPr>
              <a:t>:</a:t>
            </a:r>
          </a:p>
          <a:p>
            <a:pPr marL="0" indent="0" algn="ctr">
              <a:lnSpc>
                <a:spcPct val="150000"/>
              </a:lnSpc>
              <a:buNone/>
            </a:pPr>
            <a:r>
              <a:rPr lang="en-US" b="1" i="1" dirty="0" err="1">
                <a:latin typeface="UTM Avo" panose="02040603050506020204" pitchFamily="18" charset="0"/>
                <a:cs typeface="Arial" panose="020B0604020202020204" pitchFamily="34" charset="0"/>
              </a:rPr>
              <a:t>Hôm</a:t>
            </a:r>
            <a:r>
              <a:rPr lang="en-US" b="1" i="1" dirty="0">
                <a:latin typeface="UTM Avo" panose="02040603050506020204" pitchFamily="18" charset="0"/>
                <a:cs typeface="Arial" panose="020B0604020202020204" pitchFamily="34" charset="0"/>
              </a:rPr>
              <a:t> nay , </a:t>
            </a:r>
            <a:r>
              <a:rPr lang="en-US" b="1" i="1" dirty="0" err="1">
                <a:latin typeface="UTM Avo" panose="02040603050506020204" pitchFamily="18" charset="0"/>
                <a:cs typeface="Arial" panose="020B0604020202020204" pitchFamily="34" charset="0"/>
              </a:rPr>
              <a:t>tôi</a:t>
            </a:r>
            <a:r>
              <a:rPr lang="en-US" b="1" i="1" dirty="0">
                <a:latin typeface="UTM Avo" panose="02040603050506020204" pitchFamily="18" charset="0"/>
                <a:cs typeface="Arial" panose="020B0604020202020204" pitchFamily="34" charset="0"/>
              </a:rPr>
              <a:t>   </a:t>
            </a:r>
            <a:r>
              <a:rPr lang="en-US" b="1" i="1" dirty="0" err="1">
                <a:latin typeface="UTM Avo" panose="02040603050506020204" pitchFamily="18" charset="0"/>
                <a:cs typeface="Arial" panose="020B0604020202020204" pitchFamily="34" charset="0"/>
              </a:rPr>
              <a:t>đi</a:t>
            </a:r>
            <a:r>
              <a:rPr lang="en-US" b="1" i="1" dirty="0">
                <a:latin typeface="UTM Avo" panose="02040603050506020204" pitchFamily="18" charset="0"/>
                <a:cs typeface="Arial" panose="020B0604020202020204" pitchFamily="34" charset="0"/>
              </a:rPr>
              <a:t> </a:t>
            </a:r>
            <a:r>
              <a:rPr lang="en-US" b="1" i="1" err="1">
                <a:latin typeface="UTM Avo" panose="02040603050506020204" pitchFamily="18" charset="0"/>
                <a:cs typeface="Arial" panose="020B0604020202020204" pitchFamily="34" charset="0"/>
              </a:rPr>
              <a:t>học</a:t>
            </a:r>
            <a:r>
              <a:rPr lang="en-US" b="1" i="1">
                <a:latin typeface="UTM Avo" panose="02040603050506020204" pitchFamily="18" charset="0"/>
                <a:cs typeface="Arial" panose="020B0604020202020204" pitchFamily="34" charset="0"/>
              </a:rPr>
              <a:t>.</a:t>
            </a:r>
            <a:endParaRPr lang="en-US" b="1" i="1" dirty="0">
              <a:latin typeface="UTM Avo" panose="02040603050506020204" pitchFamily="18" charset="0"/>
              <a:cs typeface="Arial" panose="020B0604020202020204" pitchFamily="34" charset="0"/>
            </a:endParaRPr>
          </a:p>
          <a:p>
            <a:pPr marL="0" indent="0" algn="ctr">
              <a:lnSpc>
                <a:spcPct val="150000"/>
              </a:lnSpc>
              <a:buNone/>
            </a:pPr>
            <a:endParaRPr lang="en-US" dirty="0">
              <a:latin typeface="UTM Avo" panose="02040603050506020204" pitchFamily="18" charset="0"/>
              <a:cs typeface="Arial" panose="020B0604020202020204" pitchFamily="34" charset="0"/>
            </a:endParaRPr>
          </a:p>
          <a:p>
            <a:pPr marL="0" indent="0" algn="just">
              <a:lnSpc>
                <a:spcPct val="150000"/>
              </a:lnSpc>
              <a:buNone/>
            </a:pPr>
            <a:endParaRPr lang="en-US" sz="2400" dirty="0">
              <a:latin typeface="UTM Avo" panose="02040603050506020204" pitchFamily="18" charset="0"/>
              <a:cs typeface="Arial" panose="020B0604020202020204" pitchFamily="34" charset="0"/>
            </a:endParaRPr>
          </a:p>
        </p:txBody>
      </p:sp>
      <p:cxnSp>
        <p:nvCxnSpPr>
          <p:cNvPr id="8" name="Straight Connector 7">
            <a:extLst>
              <a:ext uri="{FF2B5EF4-FFF2-40B4-BE49-F238E27FC236}">
                <a16:creationId xmlns:a16="http://schemas.microsoft.com/office/drawing/2014/main" id="{584FDFC4-9380-4D0E-8368-59062D6ADA28}"/>
              </a:ext>
            </a:extLst>
          </p:cNvPr>
          <p:cNvCxnSpPr>
            <a:cxnSpLocks/>
          </p:cNvCxnSpPr>
          <p:nvPr/>
        </p:nvCxnSpPr>
        <p:spPr>
          <a:xfrm>
            <a:off x="4038600" y="3654343"/>
            <a:ext cx="16978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50DC530-F4DF-42B0-91E7-DB0C80728DBC}"/>
              </a:ext>
            </a:extLst>
          </p:cNvPr>
          <p:cNvCxnSpPr>
            <a:cxnSpLocks/>
          </p:cNvCxnSpPr>
          <p:nvPr/>
        </p:nvCxnSpPr>
        <p:spPr>
          <a:xfrm>
            <a:off x="6697254" y="3655190"/>
            <a:ext cx="145614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6DC205A-D577-49A9-86B3-34001F0442C6}"/>
              </a:ext>
            </a:extLst>
          </p:cNvPr>
          <p:cNvCxnSpPr>
            <a:cxnSpLocks/>
          </p:cNvCxnSpPr>
          <p:nvPr/>
        </p:nvCxnSpPr>
        <p:spPr>
          <a:xfrm>
            <a:off x="6041934" y="3670430"/>
            <a:ext cx="5029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32B4846-1CB6-4883-BB2A-0F786B26BECF}"/>
              </a:ext>
            </a:extLst>
          </p:cNvPr>
          <p:cNvCxnSpPr/>
          <p:nvPr/>
        </p:nvCxnSpPr>
        <p:spPr>
          <a:xfrm flipH="1">
            <a:off x="5736411" y="3151423"/>
            <a:ext cx="213360" cy="50292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CDB0A11-FD3F-465C-9094-973ABC33D4DC}"/>
              </a:ext>
            </a:extLst>
          </p:cNvPr>
          <p:cNvCxnSpPr/>
          <p:nvPr/>
        </p:nvCxnSpPr>
        <p:spPr>
          <a:xfrm flipH="1">
            <a:off x="6559954" y="3151423"/>
            <a:ext cx="213360" cy="50292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B5FB4F4-EAB1-4CA5-B8EE-020EECF4F1A9}"/>
              </a:ext>
            </a:extLst>
          </p:cNvPr>
          <p:cNvCxnSpPr/>
          <p:nvPr/>
        </p:nvCxnSpPr>
        <p:spPr>
          <a:xfrm flipH="1">
            <a:off x="6666634" y="3151423"/>
            <a:ext cx="213360" cy="50292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94E0C1C-2DF4-44A7-AF4D-AE1572F2C228}"/>
              </a:ext>
            </a:extLst>
          </p:cNvPr>
          <p:cNvSpPr txBox="1"/>
          <p:nvPr/>
        </p:nvSpPr>
        <p:spPr>
          <a:xfrm>
            <a:off x="4193842" y="3806044"/>
            <a:ext cx="1402079" cy="369332"/>
          </a:xfrm>
          <a:prstGeom prst="rect">
            <a:avLst/>
          </a:prstGeom>
          <a:noFill/>
        </p:spPr>
        <p:txBody>
          <a:bodyPr wrap="square" rtlCol="0">
            <a:spAutoFit/>
          </a:bodyPr>
          <a:lstStyle/>
          <a:p>
            <a:r>
              <a:rPr lang="en-US" dirty="0" err="1">
                <a:solidFill>
                  <a:sysClr val="windowText" lastClr="000000"/>
                </a:solidFill>
                <a:latin typeface="UTM Avo" panose="02040603050506020204" pitchFamily="18" charset="0"/>
                <a:cs typeface="Arial" panose="020B0604020202020204" pitchFamily="34" charset="0"/>
              </a:rPr>
              <a:t>Trạng</a:t>
            </a:r>
            <a:r>
              <a:rPr lang="en-US" dirty="0">
                <a:solidFill>
                  <a:sysClr val="windowText" lastClr="000000"/>
                </a:solidFill>
                <a:latin typeface="UTM Avo" panose="02040603050506020204" pitchFamily="18" charset="0"/>
                <a:cs typeface="Arial" panose="020B0604020202020204" pitchFamily="34" charset="0"/>
              </a:rPr>
              <a:t> </a:t>
            </a:r>
            <a:r>
              <a:rPr lang="en-US" dirty="0" err="1">
                <a:solidFill>
                  <a:sysClr val="windowText" lastClr="000000"/>
                </a:solidFill>
                <a:latin typeface="UTM Avo" panose="02040603050506020204" pitchFamily="18" charset="0"/>
                <a:cs typeface="Arial" panose="020B0604020202020204" pitchFamily="34" charset="0"/>
              </a:rPr>
              <a:t>ngữ</a:t>
            </a:r>
            <a:endParaRPr lang="en-US" dirty="0">
              <a:solidFill>
                <a:sysClr val="windowText" lastClr="000000"/>
              </a:solidFill>
              <a:latin typeface="UTM Avo" panose="02040603050506020204" pitchFamily="18" charset="0"/>
              <a:cs typeface="Arial" panose="020B0604020202020204" pitchFamily="34" charset="0"/>
            </a:endParaRPr>
          </a:p>
        </p:txBody>
      </p:sp>
      <p:sp>
        <p:nvSpPr>
          <p:cNvPr id="15" name="TextBox 14">
            <a:extLst>
              <a:ext uri="{FF2B5EF4-FFF2-40B4-BE49-F238E27FC236}">
                <a16:creationId xmlns:a16="http://schemas.microsoft.com/office/drawing/2014/main" id="{354EE86D-5C2A-42D8-BF26-DDC9328DBB8F}"/>
              </a:ext>
            </a:extLst>
          </p:cNvPr>
          <p:cNvSpPr txBox="1"/>
          <p:nvPr/>
        </p:nvSpPr>
        <p:spPr>
          <a:xfrm>
            <a:off x="6803934" y="3830100"/>
            <a:ext cx="984762" cy="369332"/>
          </a:xfrm>
          <a:prstGeom prst="rect">
            <a:avLst/>
          </a:prstGeom>
          <a:noFill/>
        </p:spPr>
        <p:txBody>
          <a:bodyPr wrap="square" rtlCol="0">
            <a:spAutoFit/>
          </a:bodyPr>
          <a:lstStyle/>
          <a:p>
            <a:r>
              <a:rPr lang="en-US" dirty="0" err="1">
                <a:solidFill>
                  <a:sysClr val="windowText" lastClr="000000"/>
                </a:solidFill>
                <a:latin typeface="UTM Avo" panose="02040603050506020204" pitchFamily="18" charset="0"/>
                <a:cs typeface="Arial" panose="020B0604020202020204" pitchFamily="34" charset="0"/>
              </a:rPr>
              <a:t>Vị</a:t>
            </a:r>
            <a:r>
              <a:rPr lang="en-US" dirty="0">
                <a:solidFill>
                  <a:sysClr val="windowText" lastClr="000000"/>
                </a:solidFill>
                <a:latin typeface="UTM Avo" panose="02040603050506020204" pitchFamily="18" charset="0"/>
                <a:cs typeface="Arial" panose="020B0604020202020204" pitchFamily="34" charset="0"/>
              </a:rPr>
              <a:t> </a:t>
            </a:r>
            <a:r>
              <a:rPr lang="en-US" dirty="0" err="1">
                <a:solidFill>
                  <a:sysClr val="windowText" lastClr="000000"/>
                </a:solidFill>
                <a:latin typeface="UTM Avo" panose="02040603050506020204" pitchFamily="18" charset="0"/>
                <a:cs typeface="Arial" panose="020B0604020202020204" pitchFamily="34" charset="0"/>
              </a:rPr>
              <a:t>ngữ</a:t>
            </a:r>
            <a:endParaRPr lang="en-US" dirty="0">
              <a:solidFill>
                <a:sysClr val="windowText" lastClr="000000"/>
              </a:solidFill>
              <a:latin typeface="UTM Avo" panose="02040603050506020204" pitchFamily="18" charset="0"/>
              <a:cs typeface="Arial" panose="020B0604020202020204" pitchFamily="34" charset="0"/>
            </a:endParaRPr>
          </a:p>
        </p:txBody>
      </p:sp>
      <p:sp>
        <p:nvSpPr>
          <p:cNvPr id="16" name="TextBox 15">
            <a:extLst>
              <a:ext uri="{FF2B5EF4-FFF2-40B4-BE49-F238E27FC236}">
                <a16:creationId xmlns:a16="http://schemas.microsoft.com/office/drawing/2014/main" id="{91E3663F-846E-4A7D-B6D1-57EF56ED080F}"/>
              </a:ext>
            </a:extLst>
          </p:cNvPr>
          <p:cNvSpPr txBox="1"/>
          <p:nvPr/>
        </p:nvSpPr>
        <p:spPr>
          <a:xfrm>
            <a:off x="5595921" y="3830100"/>
            <a:ext cx="1304354" cy="369332"/>
          </a:xfrm>
          <a:prstGeom prst="rect">
            <a:avLst/>
          </a:prstGeom>
          <a:noFill/>
        </p:spPr>
        <p:txBody>
          <a:bodyPr wrap="square" rtlCol="0">
            <a:spAutoFit/>
          </a:bodyPr>
          <a:lstStyle/>
          <a:p>
            <a:r>
              <a:rPr lang="en-US" dirty="0" err="1">
                <a:solidFill>
                  <a:sysClr val="windowText" lastClr="000000"/>
                </a:solidFill>
                <a:latin typeface="UTM Avo" panose="02040603050506020204" pitchFamily="18" charset="0"/>
                <a:cs typeface="Arial" panose="020B0604020202020204" pitchFamily="34" charset="0"/>
              </a:rPr>
              <a:t>Chủ</a:t>
            </a:r>
            <a:r>
              <a:rPr lang="en-US" dirty="0">
                <a:solidFill>
                  <a:sysClr val="windowText" lastClr="000000"/>
                </a:solidFill>
                <a:latin typeface="UTM Avo" panose="02040603050506020204" pitchFamily="18" charset="0"/>
                <a:cs typeface="Arial" panose="020B0604020202020204" pitchFamily="34" charset="0"/>
              </a:rPr>
              <a:t> </a:t>
            </a:r>
            <a:r>
              <a:rPr lang="en-US" dirty="0" err="1">
                <a:solidFill>
                  <a:sysClr val="windowText" lastClr="000000"/>
                </a:solidFill>
                <a:latin typeface="UTM Avo" panose="02040603050506020204" pitchFamily="18" charset="0"/>
                <a:cs typeface="Arial" panose="020B0604020202020204" pitchFamily="34" charset="0"/>
              </a:rPr>
              <a:t>ngữ</a:t>
            </a:r>
            <a:endParaRPr lang="en-US" dirty="0">
              <a:solidFill>
                <a:sysClr val="windowText" lastClr="000000"/>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2622335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1000" fill="hold"/>
                                        <p:tgtEl>
                                          <p:spTgt spid="1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080EB1DE-AD6B-4A49-AEB7-BD5F6D27DC28}"/>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78967193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685800" y="1846978"/>
            <a:ext cx="10363200" cy="461665"/>
          </a:xfrm>
          <a:prstGeom prst="rect">
            <a:avLst/>
          </a:prstGeom>
          <a:noFill/>
        </p:spPr>
        <p:txBody>
          <a:bodyPr wrap="square" rtlCol="0">
            <a:spAutoFit/>
          </a:bodyPr>
          <a:lstStyle/>
          <a:p>
            <a:pPr defTabSz="609630">
              <a:defRPr/>
            </a:pPr>
            <a:r>
              <a:rPr lang="en-US" sz="2400" b="1">
                <a:solidFill>
                  <a:prstClr val="black"/>
                </a:solidFill>
                <a:latin typeface="UTM Avo" panose="02040603050506020204" pitchFamily="18" charset="0"/>
                <a:cs typeface="Arial" panose="020B0604020202020204" pitchFamily="34" charset="0"/>
              </a:rPr>
              <a:t>1. Mở rộng vị ngữ trong câu</a:t>
            </a:r>
          </a:p>
        </p:txBody>
      </p:sp>
      <p:sp>
        <p:nvSpPr>
          <p:cNvPr id="12" name="TextBox 11">
            <a:extLst>
              <a:ext uri="{FF2B5EF4-FFF2-40B4-BE49-F238E27FC236}">
                <a16:creationId xmlns:a16="http://schemas.microsoft.com/office/drawing/2014/main" id="{9C46E523-29E7-4CBA-BAB2-4A08C327237A}"/>
              </a:ext>
            </a:extLst>
          </p:cNvPr>
          <p:cNvSpPr txBox="1"/>
          <p:nvPr/>
        </p:nvSpPr>
        <p:spPr>
          <a:xfrm>
            <a:off x="145720" y="3243015"/>
            <a:ext cx="10241104" cy="968342"/>
          </a:xfrm>
          <a:prstGeom prst="rect">
            <a:avLst/>
          </a:prstGeom>
          <a:noFill/>
        </p:spPr>
        <p:txBody>
          <a:bodyPr wrap="square">
            <a:spAutoFit/>
          </a:bodyPr>
          <a:lstStyle/>
          <a:p>
            <a:pPr marL="0" marR="0" indent="457200" algn="just">
              <a:lnSpc>
                <a:spcPct val="107000"/>
              </a:lnSpc>
              <a:spcBef>
                <a:spcPts val="0"/>
              </a:spcBef>
              <a:spcAft>
                <a:spcPts val="800"/>
              </a:spcAft>
            </a:pPr>
            <a:r>
              <a:rPr lang="en-US" sz="2400" b="1" dirty="0">
                <a:solidFill>
                  <a:sysClr val="windowText" lastClr="000000"/>
                </a:solidFill>
                <a:effectLst/>
                <a:latin typeface="UTM Avo" panose="02040603050506020204" pitchFamily="18" charset="0"/>
                <a:ea typeface="Calibri" panose="020F0502020204030204" pitchFamily="34" charset="0"/>
                <a:cs typeface="Arial" panose="020B0604020202020204" pitchFamily="34" charset="0"/>
              </a:rPr>
              <a:t>VD1:</a:t>
            </a:r>
            <a:r>
              <a:rPr lang="en-US" sz="2400" dirty="0">
                <a:solidFill>
                  <a:sysClr val="windowText" lastClr="000000"/>
                </a:solidFill>
                <a:effectLst/>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effectLst/>
                <a:latin typeface="UTM Avo" panose="02040603050506020204" pitchFamily="18" charset="0"/>
                <a:ea typeface="Calibri" panose="020F0502020204030204" pitchFamily="34" charset="0"/>
                <a:cs typeface="Arial" panose="020B0604020202020204" pitchFamily="34" charset="0"/>
              </a:rPr>
              <a:t>Tôi</a:t>
            </a:r>
            <a:r>
              <a:rPr lang="en-US" sz="2400" dirty="0">
                <a:solidFill>
                  <a:sysClr val="windowText" lastClr="000000"/>
                </a:solidFill>
                <a:effectLst/>
                <a:latin typeface="UTM Avo" panose="02040603050506020204" pitchFamily="18" charset="0"/>
                <a:ea typeface="Calibri" panose="020F0502020204030204" pitchFamily="34" charset="0"/>
                <a:cs typeface="Arial" panose="020B0604020202020204" pitchFamily="34" charset="0"/>
              </a:rPr>
              <a:t> </a:t>
            </a:r>
            <a:r>
              <a:rPr lang="en-US" sz="2400" err="1">
                <a:solidFill>
                  <a:srgbClr val="C00000"/>
                </a:solidFill>
                <a:effectLst/>
                <a:latin typeface="UTM Avo" panose="02040603050506020204" pitchFamily="18" charset="0"/>
                <a:ea typeface="Calibri" panose="020F0502020204030204" pitchFamily="34" charset="0"/>
                <a:cs typeface="Arial" panose="020B0604020202020204" pitchFamily="34" charset="0"/>
              </a:rPr>
              <a:t>đang</a:t>
            </a:r>
            <a:r>
              <a:rPr lang="en-US" sz="2400">
                <a:solidFill>
                  <a:srgbClr val="C00000"/>
                </a:solidFill>
                <a:effectLst/>
                <a:latin typeface="UTM Avo" panose="02040603050506020204" pitchFamily="18" charset="0"/>
                <a:ea typeface="Calibri" panose="020F0502020204030204" pitchFamily="34" charset="0"/>
                <a:cs typeface="Arial" panose="020B0604020202020204" pitchFamily="34" charset="0"/>
              </a:rPr>
              <a:t> đi</a:t>
            </a:r>
            <a:r>
              <a:rPr lang="vi-VN" sz="2400">
                <a:solidFill>
                  <a:srgbClr val="C00000"/>
                </a:solidFill>
                <a:effectLst/>
                <a:latin typeface="UTM Avo" panose="02040603050506020204" pitchFamily="18" charset="0"/>
                <a:ea typeface="Calibri" panose="020F0502020204030204" pitchFamily="34" charset="0"/>
                <a:cs typeface="Arial" panose="020B0604020202020204" pitchFamily="34" charset="0"/>
              </a:rPr>
              <a:t>.</a:t>
            </a:r>
            <a:endParaRPr lang="en-US" sz="2400" dirty="0">
              <a:solidFill>
                <a:srgbClr val="C00000"/>
              </a:solidFill>
              <a:effectLst/>
              <a:latin typeface="UTM Avo" panose="02040603050506020204" pitchFamily="18" charset="0"/>
              <a:ea typeface="Calibri" panose="020F0502020204030204" pitchFamily="34" charset="0"/>
              <a:cs typeface="Arial" panose="020B0604020202020204" pitchFamily="34" charset="0"/>
            </a:endParaRPr>
          </a:p>
          <a:p>
            <a:pPr marL="0" marR="0" indent="457200" algn="just">
              <a:lnSpc>
                <a:spcPct val="107000"/>
              </a:lnSpc>
              <a:spcBef>
                <a:spcPts val="0"/>
              </a:spcBef>
              <a:spcAft>
                <a:spcPts val="800"/>
              </a:spcAft>
            </a:pPr>
            <a:r>
              <a:rPr lang="en-US" sz="2400" b="1"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VD2:</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rPr>
              <a:t>Tôi</a:t>
            </a:r>
            <a:r>
              <a:rPr lang="en-US" sz="24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C00000"/>
                </a:solidFill>
                <a:latin typeface="UTM Avo" panose="02040603050506020204" pitchFamily="18" charset="0"/>
                <a:ea typeface="Calibri" panose="020F0502020204030204" pitchFamily="34" charset="0"/>
                <a:cs typeface="Arial" panose="020B0604020202020204" pitchFamily="34" charset="0"/>
              </a:rPr>
              <a:t>đang</a:t>
            </a:r>
            <a:r>
              <a:rPr lang="en-US" sz="2400"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C00000"/>
                </a:solidFill>
                <a:latin typeface="UTM Avo" panose="02040603050506020204" pitchFamily="18" charset="0"/>
                <a:ea typeface="Calibri" panose="020F0502020204030204" pitchFamily="34" charset="0"/>
                <a:cs typeface="Arial" panose="020B0604020202020204" pitchFamily="34" charset="0"/>
              </a:rPr>
              <a:t>đi</a:t>
            </a:r>
            <a:r>
              <a:rPr lang="en-US" sz="2400"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a:solidFill>
                  <a:srgbClr val="C00000"/>
                </a:solidFill>
                <a:latin typeface="UTM Avo" panose="02040603050506020204" pitchFamily="18" charset="0"/>
                <a:ea typeface="Calibri" panose="020F0502020204030204" pitchFamily="34" charset="0"/>
                <a:cs typeface="Arial" panose="020B0604020202020204" pitchFamily="34" charset="0"/>
              </a:rPr>
              <a:t>du lịch</a:t>
            </a:r>
            <a:r>
              <a:rPr lang="vi-VN" sz="2400">
                <a:solidFill>
                  <a:srgbClr val="C00000"/>
                </a:solidFill>
                <a:latin typeface="UTM Avo" panose="02040603050506020204" pitchFamily="18" charset="0"/>
                <a:ea typeface="Calibri" panose="020F0502020204030204" pitchFamily="34" charset="0"/>
                <a:cs typeface="Arial" panose="020B0604020202020204" pitchFamily="34" charset="0"/>
              </a:rPr>
              <a:t>.</a:t>
            </a:r>
            <a:endParaRPr lang="en-US" sz="2400" dirty="0">
              <a:solidFill>
                <a:srgbClr val="C00000"/>
              </a:solidFill>
              <a:effectLst/>
              <a:latin typeface="UTM Avo" panose="02040603050506020204" pitchFamily="18" charset="0"/>
              <a:ea typeface="Calibri" panose="020F050202020403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16C05C34-7F7F-4AEF-9AF0-97EF5BC1E303}"/>
              </a:ext>
            </a:extLst>
          </p:cNvPr>
          <p:cNvSpPr txBox="1"/>
          <p:nvPr/>
        </p:nvSpPr>
        <p:spPr>
          <a:xfrm>
            <a:off x="2162920" y="2348853"/>
            <a:ext cx="9538354" cy="718723"/>
          </a:xfrm>
          <a:prstGeom prst="rect">
            <a:avLst/>
          </a:prstGeom>
          <a:noFill/>
        </p:spPr>
        <p:txBody>
          <a:bodyPr wrap="square">
            <a:spAutoFit/>
          </a:bodyPr>
          <a:lstStyle/>
          <a:p>
            <a:pPr lvl="0">
              <a:lnSpc>
                <a:spcPct val="107000"/>
              </a:lnSpc>
              <a:spcAft>
                <a:spcPts val="800"/>
              </a:spcAft>
              <a:defRPr/>
            </a:pPr>
            <a:r>
              <a:rPr lang="en-US" sz="2000" dirty="0">
                <a:solidFill>
                  <a:sysClr val="windowText" lastClr="000000"/>
                </a:solidFill>
                <a:latin typeface="UTM Avo" panose="02040603050506020204" pitchFamily="18" charset="0"/>
                <a:cs typeface="Arial" panose="020B0604020202020204" pitchFamily="34" charset="0"/>
              </a:rPr>
              <a:t>Quan </a:t>
            </a:r>
            <a:r>
              <a:rPr lang="en-US" sz="2000" dirty="0" err="1">
                <a:solidFill>
                  <a:sysClr val="windowText" lastClr="000000"/>
                </a:solidFill>
                <a:latin typeface="UTM Avo" panose="02040603050506020204" pitchFamily="18" charset="0"/>
                <a:cs typeface="Arial" panose="020B0604020202020204" pitchFamily="34" charset="0"/>
              </a:rPr>
              <a:t>sát</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hai</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ví</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dụ</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sau</a:t>
            </a:r>
            <a:r>
              <a:rPr lang="en-US" sz="2000" dirty="0">
                <a:solidFill>
                  <a:sysClr val="windowText" lastClr="000000"/>
                </a:solidFill>
                <a:latin typeface="UTM Avo" panose="02040603050506020204" pitchFamily="18" charset="0"/>
                <a:cs typeface="Arial" panose="020B0604020202020204" pitchFamily="34" charset="0"/>
              </a:rPr>
              <a:t>. So </a:t>
            </a:r>
            <a:r>
              <a:rPr lang="en-US" sz="2000" dirty="0" err="1">
                <a:solidFill>
                  <a:sysClr val="windowText" lastClr="000000"/>
                </a:solidFill>
                <a:latin typeface="UTM Avo" panose="02040603050506020204" pitchFamily="18" charset="0"/>
                <a:cs typeface="Arial" panose="020B0604020202020204" pitchFamily="34" charset="0"/>
              </a:rPr>
              <a:t>sánh</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vị</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ngữ</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chỉ</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có</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động</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từ</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đi</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với</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cụm</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động</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từ</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đi</a:t>
            </a:r>
            <a:r>
              <a:rPr lang="en-US" sz="2000" dirty="0">
                <a:solidFill>
                  <a:sysClr val="windowText" lastClr="000000"/>
                </a:solidFill>
                <a:latin typeface="UTM Avo" panose="02040603050506020204" pitchFamily="18" charset="0"/>
                <a:cs typeface="Arial" panose="020B0604020202020204" pitchFamily="34" charset="0"/>
              </a:rPr>
              <a:t> du </a:t>
            </a:r>
            <a:r>
              <a:rPr lang="en-US" sz="2000" dirty="0" err="1">
                <a:solidFill>
                  <a:sysClr val="windowText" lastClr="000000"/>
                </a:solidFill>
                <a:latin typeface="UTM Avo" panose="02040603050506020204" pitchFamily="18" charset="0"/>
                <a:cs typeface="Arial" panose="020B0604020202020204" pitchFamily="34" charset="0"/>
              </a:rPr>
              <a:t>lịch</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vị</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ngữ</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nào</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đầy</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đủ</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cụ</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thể</a:t>
            </a:r>
            <a:r>
              <a:rPr lang="en-US" sz="2000" dirty="0">
                <a:solidFill>
                  <a:sysClr val="windowText" lastClr="000000"/>
                </a:solidFill>
                <a:latin typeface="UTM Avo" panose="02040603050506020204" pitchFamily="18" charset="0"/>
                <a:cs typeface="Arial" panose="020B0604020202020204" pitchFamily="34" charset="0"/>
              </a:rPr>
              <a:t> </a:t>
            </a:r>
            <a:r>
              <a:rPr lang="en-US" sz="2000" dirty="0" err="1">
                <a:solidFill>
                  <a:sysClr val="windowText" lastClr="000000"/>
                </a:solidFill>
                <a:latin typeface="UTM Avo" panose="02040603050506020204" pitchFamily="18" charset="0"/>
                <a:cs typeface="Arial" panose="020B0604020202020204" pitchFamily="34" charset="0"/>
              </a:rPr>
              <a:t>hơn</a:t>
            </a:r>
            <a:r>
              <a:rPr lang="en-US" sz="2000" dirty="0">
                <a:solidFill>
                  <a:sysClr val="windowText" lastClr="000000"/>
                </a:solidFill>
                <a:latin typeface="UTM Avo" panose="02040603050506020204" pitchFamily="18" charset="0"/>
                <a:cs typeface="Arial" panose="020B0604020202020204" pitchFamily="34" charset="0"/>
              </a:rPr>
              <a:t>? </a:t>
            </a:r>
            <a:endParaRPr kumimoji="0" lang="en-US" sz="2800" b="0" i="0" u="none" strike="noStrike" kern="120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F1BD966A-EE9E-42B8-B93A-8F892C108EAD}"/>
              </a:ext>
            </a:extLst>
          </p:cNvPr>
          <p:cNvSpPr txBox="1"/>
          <p:nvPr/>
        </p:nvSpPr>
        <p:spPr>
          <a:xfrm>
            <a:off x="593135" y="4289667"/>
            <a:ext cx="10624729" cy="397225"/>
          </a:xfrm>
          <a:prstGeom prst="rect">
            <a:avLst/>
          </a:prstGeom>
          <a:noFill/>
        </p:spPr>
        <p:txBody>
          <a:bodyPr wrap="square">
            <a:spAutoFit/>
          </a:bodyPr>
          <a:lstStyle/>
          <a:p>
            <a:pPr marR="0" lvl="0" algn="just" defTabSz="914400" rtl="0" eaLnBrk="1" fontAlgn="auto" latinLnBrk="0" hangingPunct="1">
              <a:lnSpc>
                <a:spcPct val="107000"/>
              </a:lnSpc>
              <a:spcBef>
                <a:spcPts val="0"/>
              </a:spcBef>
              <a:spcAft>
                <a:spcPts val="800"/>
              </a:spcAft>
              <a:buClrTx/>
              <a:buSzTx/>
              <a:tabLst/>
              <a:defRPr/>
            </a:pPr>
            <a:r>
              <a:rPr lang="en-US" sz="20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kumimoji="0" lang="en-US" sz="2000" i="0" u="none" strike="noStrike" kern="120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Vị</a:t>
            </a:r>
            <a:r>
              <a:rPr kumimoji="0" lang="en-US" sz="2000" i="0" u="none" strike="noStrike" kern="1200" cap="none" spc="0" normalizeH="0" noProof="0" dirty="0">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kumimoji="0" lang="en-US" sz="2000" i="0" u="none" strike="noStrike" kern="1200" cap="none" spc="0" normalizeH="0" noProof="0" dirty="0" err="1">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ngữ</a:t>
            </a:r>
            <a:r>
              <a:rPr kumimoji="0" lang="en-US" sz="2000" i="0" u="none" strike="noStrike" kern="1200" cap="none" spc="0" normalizeH="0" noProof="0" dirty="0">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kumimoji="0" lang="en-US" sz="2000" i="0" u="none" strike="noStrike" kern="1200" cap="none" spc="0" normalizeH="0" noProof="0" dirty="0" err="1">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có</a:t>
            </a:r>
            <a:r>
              <a:rPr kumimoji="0" lang="en-US" sz="2000" i="0" u="none" strike="noStrike" kern="1200" cap="none" spc="0" normalizeH="0" noProof="0" dirty="0">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kumimoji="0" lang="en-US" sz="2000" i="0" u="none" strike="noStrike" kern="1200" cap="none" spc="0" normalizeH="0" noProof="0" dirty="0" err="1">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cụm</a:t>
            </a:r>
            <a:r>
              <a:rPr kumimoji="0" lang="en-US" sz="2000" i="0" u="none" strike="noStrike" kern="1200" cap="none" spc="0" normalizeH="0" noProof="0" dirty="0">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kumimoji="0" lang="en-US" sz="2000" i="0" u="none" strike="noStrike" kern="1200" cap="none" spc="0" normalizeH="0" noProof="0" dirty="0" err="1">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động</a:t>
            </a:r>
            <a:r>
              <a:rPr kumimoji="0" lang="en-US" sz="2000" i="0" u="none" strike="noStrike" kern="1200" cap="none" spc="0" normalizeH="0" noProof="0" dirty="0">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kumimoji="0" lang="en-US" sz="2000" i="0" u="none" strike="noStrike" kern="1200" cap="none" spc="0" normalizeH="0" noProof="0" dirty="0" err="1">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từ</a:t>
            </a:r>
            <a:r>
              <a:rPr kumimoji="0" lang="en-US" sz="2000" i="0" u="none" strike="noStrike" kern="1200" cap="none" spc="0" normalizeH="0" noProof="0" dirty="0">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lang="en-US" sz="2000" noProof="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đang</a:t>
            </a:r>
            <a:r>
              <a:rPr lang="en-US" sz="2000" noProof="0" dirty="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kumimoji="0" lang="en-US" sz="2000" i="0" u="none" strike="noStrike" kern="1200" cap="none" spc="0" normalizeH="0" noProof="0" dirty="0" err="1">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đi</a:t>
            </a:r>
            <a:r>
              <a:rPr kumimoji="0" lang="en-US" sz="2000" i="0" u="none" strike="noStrike" kern="1200" cap="none" spc="0" normalizeH="0" noProof="0" dirty="0">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du </a:t>
            </a:r>
            <a:r>
              <a:rPr kumimoji="0" lang="en-US" sz="2000" i="0" u="none" strike="noStrike" kern="1200" cap="none" spc="0" normalizeH="0" noProof="0" dirty="0" err="1">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lịch</a:t>
            </a:r>
            <a:r>
              <a:rPr kumimoji="0" lang="en-US" sz="2000" i="0" u="none" strike="noStrike" kern="1200" cap="none" spc="0" normalizeH="0" noProof="0" dirty="0">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kumimoji="0" lang="en-US" sz="2000" i="0" u="none" strike="noStrike" kern="1200" cap="none" spc="0" normalizeH="0" noProof="0" dirty="0" err="1">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phản</a:t>
            </a:r>
            <a:r>
              <a:rPr kumimoji="0" lang="en-US" sz="2000" i="0" u="none" strike="noStrike" kern="1200" cap="none" spc="0" normalizeH="0" noProof="0" dirty="0">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kumimoji="0" lang="en-US" sz="2000" i="0" u="none" strike="noStrike" kern="1200" cap="none" spc="0" normalizeH="0" noProof="0" dirty="0" err="1">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ánh</a:t>
            </a:r>
            <a:r>
              <a:rPr kumimoji="0" lang="en-US" sz="2000" i="0" u="none" strike="noStrike" kern="1200" cap="none" spc="0" normalizeH="0" noProof="0" dirty="0">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kumimoji="0" lang="en-US" sz="2000" i="0" u="none" strike="noStrike" kern="1200" cap="none" spc="0" normalizeH="0" noProof="0" dirty="0" err="1">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đầy</a:t>
            </a:r>
            <a:r>
              <a:rPr kumimoji="0" lang="en-US" sz="2000" i="0" u="none" strike="noStrike" kern="1200" cap="none" spc="0" normalizeH="0" noProof="0" dirty="0">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kumimoji="0" lang="en-US" sz="2000" i="0" u="none" strike="noStrike" kern="1200" cap="none" spc="0" normalizeH="0" noProof="0" dirty="0" err="1">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đủ</a:t>
            </a:r>
            <a:r>
              <a:rPr lang="en-US" sz="20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lang="en-US" sz="20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cụ</a:t>
            </a:r>
            <a:r>
              <a:rPr lang="en-US" sz="20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lang="en-US" sz="20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thể</a:t>
            </a:r>
            <a:r>
              <a:rPr lang="en-US" sz="20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lang="en-US" sz="2000" dirty="0" err="1">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hơn</a:t>
            </a:r>
            <a:r>
              <a:rPr lang="en-US" sz="2000" dirty="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a:t>
            </a:r>
            <a:endParaRPr kumimoji="0" lang="en-US" sz="2000" i="0" u="none" strike="noStrike" kern="120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E3A1D52E-9D9A-4E9B-8AC9-A4ED28120E0E}"/>
              </a:ext>
            </a:extLst>
          </p:cNvPr>
          <p:cNvSpPr txBox="1"/>
          <p:nvPr/>
        </p:nvSpPr>
        <p:spPr>
          <a:xfrm>
            <a:off x="685800" y="2405628"/>
            <a:ext cx="1238250" cy="523220"/>
          </a:xfrm>
          <a:prstGeom prst="rect">
            <a:avLst/>
          </a:prstGeom>
          <a:solidFill>
            <a:schemeClr val="accent2">
              <a:lumMod val="20000"/>
              <a:lumOff val="80000"/>
            </a:schemeClr>
          </a:solidFill>
        </p:spPr>
        <p:txBody>
          <a:bodyPr wrap="square" rtlCol="0">
            <a:spAutoFit/>
          </a:bodyPr>
          <a:lstStyle/>
          <a:p>
            <a:r>
              <a:rPr lang="en-US" sz="2800" b="1">
                <a:solidFill>
                  <a:sysClr val="windowText" lastClr="000000"/>
                </a:solidFill>
                <a:latin typeface="UTM Avo" panose="02040603050506020204" pitchFamily="18" charset="0"/>
              </a:rPr>
              <a:t>Ví dụ</a:t>
            </a:r>
            <a:endParaRPr lang="en-US" sz="2800" b="1" dirty="0">
              <a:solidFill>
                <a:sysClr val="windowText" lastClr="000000"/>
              </a:solidFill>
              <a:latin typeface="UTM Avo" panose="02040603050506020204" pitchFamily="18" charset="0"/>
            </a:endParaRPr>
          </a:p>
        </p:txBody>
      </p:sp>
      <p:sp>
        <p:nvSpPr>
          <p:cNvPr id="24" name="TextBox 23">
            <a:extLst>
              <a:ext uri="{FF2B5EF4-FFF2-40B4-BE49-F238E27FC236}">
                <a16:creationId xmlns:a16="http://schemas.microsoft.com/office/drawing/2014/main" id="{E2A1BFF7-F2F7-4818-90DB-F2A771161B24}"/>
              </a:ext>
            </a:extLst>
          </p:cNvPr>
          <p:cNvSpPr txBox="1"/>
          <p:nvPr/>
        </p:nvSpPr>
        <p:spPr>
          <a:xfrm>
            <a:off x="593135" y="4686892"/>
            <a:ext cx="8917997" cy="1417439"/>
          </a:xfrm>
          <a:prstGeom prst="rect">
            <a:avLst/>
          </a:prstGeom>
          <a:noFill/>
        </p:spPr>
        <p:txBody>
          <a:bodyPr wrap="square">
            <a:spAutoFit/>
          </a:bodyPr>
          <a:lstStyle/>
          <a:p>
            <a:pPr algn="just">
              <a:lnSpc>
                <a:spcPct val="150000"/>
              </a:lnSpc>
            </a:pPr>
            <a:r>
              <a:rPr lang="en-US" sz="2000">
                <a:solidFill>
                  <a:sysClr val="windowText" lastClr="000000"/>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lang="en-US" sz="200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Để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phản</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ánh</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đầy</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đủ</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hiện</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thực</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khách</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quan</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và</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biểu</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thị</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tình</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cảm</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thái</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độ</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của</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người</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viết</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người</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nói</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vị</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ngữ</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thường</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được</a:t>
            </a:r>
            <a:r>
              <a:rPr lang="en-US" sz="2000"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b="1"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mở</a:t>
            </a:r>
            <a:r>
              <a:rPr lang="en-US" sz="2000" b="1"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b="1"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rộng</a:t>
            </a:r>
            <a:r>
              <a:rPr lang="en-US" sz="2000" b="1"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b="1"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thành</a:t>
            </a:r>
            <a:r>
              <a:rPr lang="en-US" sz="2000" b="1"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b="1"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cụm</a:t>
            </a:r>
            <a:r>
              <a:rPr lang="en-US" sz="2000" b="1"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b="1" dirty="0" err="1">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từ</a:t>
            </a:r>
            <a:r>
              <a:rPr lang="en-US" sz="2000" b="1"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b="1" dirty="0">
              <a:solidFill>
                <a:sysClr val="windowText" lastClr="000000"/>
              </a:solidFill>
              <a:effectLst/>
              <a:latin typeface="UTM Avo" panose="020406030505060202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897409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childTnLst>
                          </p:cTn>
                        </p:par>
                        <p:par>
                          <p:cTn id="16" fill="hold">
                            <p:stCondLst>
                              <p:cond delay="500"/>
                            </p:stCondLst>
                            <p:childTnLst>
                              <p:par>
                                <p:cTn id="17" presetID="16" presetClass="entr" presetSubtype="2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barn(inVertical)">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barn(inVertical)">
                                      <p:cBhvr>
                                        <p:cTn id="2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21" grpId="0"/>
      <p:bldP spid="22" grpId="0"/>
      <p:bldP spid="23" grpId="0" animBg="1"/>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685800" y="1846978"/>
            <a:ext cx="10363200" cy="461665"/>
          </a:xfrm>
          <a:prstGeom prst="rect">
            <a:avLst/>
          </a:prstGeom>
          <a:noFill/>
        </p:spPr>
        <p:txBody>
          <a:bodyPr wrap="square" rtlCol="0">
            <a:spAutoFit/>
          </a:bodyPr>
          <a:lstStyle/>
          <a:p>
            <a:pPr defTabSz="609630">
              <a:defRPr/>
            </a:pPr>
            <a:r>
              <a:rPr lang="en-US" sz="2400" b="1">
                <a:solidFill>
                  <a:prstClr val="black"/>
                </a:solidFill>
                <a:latin typeface="UTM Avo" panose="02040603050506020204" pitchFamily="18" charset="0"/>
                <a:cs typeface="Arial" panose="020B0604020202020204" pitchFamily="34" charset="0"/>
              </a:rPr>
              <a:t>2. Cụm động từ, cụm tính từ</a:t>
            </a:r>
          </a:p>
        </p:txBody>
      </p:sp>
      <p:sp>
        <p:nvSpPr>
          <p:cNvPr id="8" name="TextBox 7">
            <a:extLst>
              <a:ext uri="{FF2B5EF4-FFF2-40B4-BE49-F238E27FC236}">
                <a16:creationId xmlns:a16="http://schemas.microsoft.com/office/drawing/2014/main" id="{11EC622B-3A4B-464A-9B63-488231184702}"/>
              </a:ext>
            </a:extLst>
          </p:cNvPr>
          <p:cNvSpPr txBox="1"/>
          <p:nvPr/>
        </p:nvSpPr>
        <p:spPr>
          <a:xfrm>
            <a:off x="685800" y="2405628"/>
            <a:ext cx="1238250" cy="523220"/>
          </a:xfrm>
          <a:prstGeom prst="rect">
            <a:avLst/>
          </a:prstGeom>
          <a:solidFill>
            <a:schemeClr val="accent2">
              <a:lumMod val="20000"/>
              <a:lumOff val="80000"/>
            </a:schemeClr>
          </a:solidFill>
        </p:spPr>
        <p:txBody>
          <a:bodyPr wrap="square" rtlCol="0">
            <a:spAutoFit/>
          </a:bodyPr>
          <a:lstStyle/>
          <a:p>
            <a:r>
              <a:rPr lang="en-US" sz="2800" b="1">
                <a:solidFill>
                  <a:sysClr val="windowText" lastClr="000000"/>
                </a:solidFill>
                <a:latin typeface="UTM Avo" panose="02040603050506020204" pitchFamily="18" charset="0"/>
              </a:rPr>
              <a:t>Ví dụ</a:t>
            </a:r>
            <a:endParaRPr lang="en-US" sz="2800" b="1" dirty="0">
              <a:solidFill>
                <a:sysClr val="windowText" lastClr="000000"/>
              </a:solidFill>
              <a:latin typeface="UTM Avo" panose="02040603050506020204" pitchFamily="18" charset="0"/>
            </a:endParaRPr>
          </a:p>
        </p:txBody>
      </p:sp>
      <p:sp>
        <p:nvSpPr>
          <p:cNvPr id="9" name="TextBox 8">
            <a:extLst>
              <a:ext uri="{FF2B5EF4-FFF2-40B4-BE49-F238E27FC236}">
                <a16:creationId xmlns:a16="http://schemas.microsoft.com/office/drawing/2014/main" id="{7E4185A9-41F7-4F5C-AFCE-7FE5C8483750}"/>
              </a:ext>
            </a:extLst>
          </p:cNvPr>
          <p:cNvSpPr txBox="1"/>
          <p:nvPr/>
        </p:nvSpPr>
        <p:spPr>
          <a:xfrm>
            <a:off x="2162920" y="2348853"/>
            <a:ext cx="9538354" cy="718723"/>
          </a:xfrm>
          <a:prstGeom prst="rect">
            <a:avLst/>
          </a:prstGeom>
          <a:noFill/>
        </p:spPr>
        <p:txBody>
          <a:bodyPr wrap="square">
            <a:spAutoFit/>
          </a:bodyPr>
          <a:lstStyle/>
          <a:p>
            <a:pPr lvl="0">
              <a:lnSpc>
                <a:spcPct val="107000"/>
              </a:lnSpc>
              <a:spcAft>
                <a:spcPts val="800"/>
              </a:spcAft>
              <a:defRPr/>
            </a:pPr>
            <a:r>
              <a:rPr lang="en-US" sz="2000">
                <a:solidFill>
                  <a:sysClr val="windowText" lastClr="000000"/>
                </a:solidFill>
                <a:latin typeface="UTM Avo" panose="02040603050506020204" pitchFamily="18" charset="0"/>
                <a:cs typeface="Arial" panose="020B0604020202020204" pitchFamily="34" charset="0"/>
              </a:rPr>
              <a:t>Quan sát cụm động từ “đang đi du lịch” trong ví dụ trên và hãy điền vào mô hình sau đây:</a:t>
            </a:r>
            <a:endParaRPr lang="en-US" sz="2000" dirty="0">
              <a:solidFill>
                <a:sysClr val="windowText" lastClr="000000"/>
              </a:solidFill>
              <a:latin typeface="UTM Avo" panose="02040603050506020204" pitchFamily="18" charset="0"/>
              <a:cs typeface="Arial" panose="020B0604020202020204" pitchFamily="34" charset="0"/>
            </a:endParaRPr>
          </a:p>
        </p:txBody>
      </p:sp>
      <p:graphicFrame>
        <p:nvGraphicFramePr>
          <p:cNvPr id="11" name="Table 10">
            <a:extLst>
              <a:ext uri="{FF2B5EF4-FFF2-40B4-BE49-F238E27FC236}">
                <a16:creationId xmlns:a16="http://schemas.microsoft.com/office/drawing/2014/main" id="{3E573D83-6932-403D-997F-7078F3762641}"/>
              </a:ext>
            </a:extLst>
          </p:cNvPr>
          <p:cNvGraphicFramePr>
            <a:graphicFrameLocks noGrp="1"/>
          </p:cNvGraphicFramePr>
          <p:nvPr>
            <p:extLst>
              <p:ext uri="{D42A27DB-BD31-4B8C-83A1-F6EECF244321}">
                <p14:modId xmlns:p14="http://schemas.microsoft.com/office/powerpoint/2010/main" val="1133654868"/>
              </p:ext>
            </p:extLst>
          </p:nvPr>
        </p:nvGraphicFramePr>
        <p:xfrm>
          <a:off x="2118360" y="3429000"/>
          <a:ext cx="7498079" cy="1180084"/>
        </p:xfrm>
        <a:graphic>
          <a:graphicData uri="http://schemas.openxmlformats.org/drawingml/2006/table">
            <a:tbl>
              <a:tblPr firstRow="1" firstCol="1" bandRow="1">
                <a:tableStyleId>{10A1B5D5-9B99-4C35-A422-299274C87663}</a:tableStyleId>
              </a:tblPr>
              <a:tblGrid>
                <a:gridCol w="2194561">
                  <a:extLst>
                    <a:ext uri="{9D8B030D-6E8A-4147-A177-3AD203B41FA5}">
                      <a16:colId xmlns:a16="http://schemas.microsoft.com/office/drawing/2014/main" val="2920639911"/>
                    </a:ext>
                  </a:extLst>
                </a:gridCol>
                <a:gridCol w="2142042">
                  <a:extLst>
                    <a:ext uri="{9D8B030D-6E8A-4147-A177-3AD203B41FA5}">
                      <a16:colId xmlns:a16="http://schemas.microsoft.com/office/drawing/2014/main" val="1426237284"/>
                    </a:ext>
                  </a:extLst>
                </a:gridCol>
                <a:gridCol w="3161476">
                  <a:extLst>
                    <a:ext uri="{9D8B030D-6E8A-4147-A177-3AD203B41FA5}">
                      <a16:colId xmlns:a16="http://schemas.microsoft.com/office/drawing/2014/main" val="4186810693"/>
                    </a:ext>
                  </a:extLst>
                </a:gridCol>
              </a:tblGrid>
              <a:tr h="581946">
                <a:tc>
                  <a:txBody>
                    <a:bodyPr/>
                    <a:lstStyle/>
                    <a:p>
                      <a:pPr algn="ctr">
                        <a:lnSpc>
                          <a:spcPct val="150000"/>
                        </a:lnSpc>
                      </a:pPr>
                      <a:r>
                        <a:rPr lang="vi-VN" sz="2400">
                          <a:effectLst/>
                          <a:latin typeface="UTM Avo" panose="02040603050506020204" pitchFamily="18" charset="0"/>
                        </a:rPr>
                        <a:t>Phụ trước</a:t>
                      </a:r>
                      <a:endParaRPr lang="en-US" sz="20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vi-VN" sz="2400">
                          <a:effectLst/>
                          <a:latin typeface="UTM Avo" panose="02040603050506020204" pitchFamily="18" charset="0"/>
                          <a:ea typeface="Times New Roman" panose="02020603050405020304" pitchFamily="18" charset="0"/>
                          <a:cs typeface="Times New Roman" panose="02020603050405020304" pitchFamily="18" charset="0"/>
                        </a:rPr>
                        <a:t>Trung tâm</a:t>
                      </a:r>
                      <a:endParaRPr lang="en-US" sz="24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vi-VN" sz="2400">
                          <a:effectLst/>
                          <a:latin typeface="UTM Avo" panose="02040603050506020204" pitchFamily="18" charset="0"/>
                          <a:ea typeface="Times New Roman" panose="02020603050405020304" pitchFamily="18" charset="0"/>
                          <a:cs typeface="Times New Roman" panose="02020603050405020304" pitchFamily="18" charset="0"/>
                        </a:rPr>
                        <a:t>Phụ sau</a:t>
                      </a:r>
                      <a:endParaRPr lang="en-US" sz="24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2493568"/>
                  </a:ext>
                </a:extLst>
              </a:tr>
              <a:tr h="549386">
                <a:tc>
                  <a:txBody>
                    <a:bodyPr/>
                    <a:lstStyle/>
                    <a:p>
                      <a:pPr>
                        <a:lnSpc>
                          <a:spcPct val="150000"/>
                        </a:lnSpc>
                      </a:pPr>
                      <a:endParaRPr lang="en-US" sz="20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000" dirty="0">
                        <a:effectLst/>
                        <a:latin typeface="UTM Avo" panose="02040603050506020204" pitchFamily="18" charset="0"/>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US" sz="20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6529125"/>
                  </a:ext>
                </a:extLst>
              </a:tr>
            </a:tbl>
          </a:graphicData>
        </a:graphic>
      </p:graphicFrame>
      <p:sp>
        <p:nvSpPr>
          <p:cNvPr id="13" name="TextBox 12">
            <a:extLst>
              <a:ext uri="{FF2B5EF4-FFF2-40B4-BE49-F238E27FC236}">
                <a16:creationId xmlns:a16="http://schemas.microsoft.com/office/drawing/2014/main" id="{FFE67CC0-C8B6-4AFD-B732-54871C1BF961}"/>
              </a:ext>
            </a:extLst>
          </p:cNvPr>
          <p:cNvSpPr txBox="1"/>
          <p:nvPr/>
        </p:nvSpPr>
        <p:spPr>
          <a:xfrm>
            <a:off x="2395056" y="4044171"/>
            <a:ext cx="1589988" cy="523220"/>
          </a:xfrm>
          <a:prstGeom prst="rect">
            <a:avLst/>
          </a:prstGeom>
          <a:noFill/>
        </p:spPr>
        <p:txBody>
          <a:bodyPr wrap="square" rtlCol="0">
            <a:spAutoFit/>
          </a:bodyPr>
          <a:lstStyle/>
          <a:p>
            <a:pPr algn="ctr"/>
            <a:r>
              <a:rPr lang="en-US" sz="2800" dirty="0" err="1">
                <a:solidFill>
                  <a:srgbClr val="FF0000"/>
                </a:solidFill>
                <a:latin typeface="UTM Avo" panose="02040603050506020204" pitchFamily="18" charset="0"/>
              </a:rPr>
              <a:t>đang</a:t>
            </a:r>
            <a:endParaRPr lang="en-US" sz="2800" dirty="0">
              <a:solidFill>
                <a:srgbClr val="FF0000"/>
              </a:solidFill>
              <a:latin typeface="UTM Avo" panose="02040603050506020204" pitchFamily="18" charset="0"/>
            </a:endParaRPr>
          </a:p>
        </p:txBody>
      </p:sp>
      <p:sp>
        <p:nvSpPr>
          <p:cNvPr id="14" name="TextBox 13">
            <a:extLst>
              <a:ext uri="{FF2B5EF4-FFF2-40B4-BE49-F238E27FC236}">
                <a16:creationId xmlns:a16="http://schemas.microsoft.com/office/drawing/2014/main" id="{55F0A062-E678-4A1F-A796-0095166FA689}"/>
              </a:ext>
            </a:extLst>
          </p:cNvPr>
          <p:cNvSpPr txBox="1"/>
          <p:nvPr/>
        </p:nvSpPr>
        <p:spPr>
          <a:xfrm>
            <a:off x="4506012" y="4063221"/>
            <a:ext cx="1589988" cy="523220"/>
          </a:xfrm>
          <a:prstGeom prst="rect">
            <a:avLst/>
          </a:prstGeom>
          <a:noFill/>
        </p:spPr>
        <p:txBody>
          <a:bodyPr wrap="square" rtlCol="0">
            <a:spAutoFit/>
          </a:bodyPr>
          <a:lstStyle/>
          <a:p>
            <a:pPr algn="ctr"/>
            <a:r>
              <a:rPr lang="en-US" sz="2800" dirty="0" err="1">
                <a:solidFill>
                  <a:srgbClr val="FF0000"/>
                </a:solidFill>
                <a:latin typeface="UTM Avo" panose="02040603050506020204" pitchFamily="18" charset="0"/>
              </a:rPr>
              <a:t>đi</a:t>
            </a:r>
            <a:endParaRPr lang="en-US" sz="2800" dirty="0">
              <a:solidFill>
                <a:srgbClr val="FF0000"/>
              </a:solidFill>
              <a:latin typeface="UTM Avo" panose="02040603050506020204" pitchFamily="18" charset="0"/>
            </a:endParaRPr>
          </a:p>
        </p:txBody>
      </p:sp>
      <p:sp>
        <p:nvSpPr>
          <p:cNvPr id="15" name="TextBox 14">
            <a:extLst>
              <a:ext uri="{FF2B5EF4-FFF2-40B4-BE49-F238E27FC236}">
                <a16:creationId xmlns:a16="http://schemas.microsoft.com/office/drawing/2014/main" id="{95F65834-80FD-465C-BE8A-745EF5AEE99F}"/>
              </a:ext>
            </a:extLst>
          </p:cNvPr>
          <p:cNvSpPr txBox="1"/>
          <p:nvPr/>
        </p:nvSpPr>
        <p:spPr>
          <a:xfrm>
            <a:off x="7241522" y="4023304"/>
            <a:ext cx="1589988" cy="523220"/>
          </a:xfrm>
          <a:prstGeom prst="rect">
            <a:avLst/>
          </a:prstGeom>
          <a:noFill/>
        </p:spPr>
        <p:txBody>
          <a:bodyPr wrap="square" rtlCol="0">
            <a:spAutoFit/>
          </a:bodyPr>
          <a:lstStyle/>
          <a:p>
            <a:pPr algn="ctr"/>
            <a:r>
              <a:rPr lang="en-US" sz="2800" dirty="0">
                <a:solidFill>
                  <a:srgbClr val="FF0000"/>
                </a:solidFill>
                <a:latin typeface="UTM Avo" panose="02040603050506020204" pitchFamily="18" charset="0"/>
              </a:rPr>
              <a:t>du </a:t>
            </a:r>
            <a:r>
              <a:rPr lang="en-US" sz="2800" dirty="0" err="1">
                <a:solidFill>
                  <a:srgbClr val="FF0000"/>
                </a:solidFill>
                <a:latin typeface="UTM Avo" panose="02040603050506020204" pitchFamily="18" charset="0"/>
              </a:rPr>
              <a:t>lịch</a:t>
            </a:r>
            <a:endParaRPr lang="en-US" sz="2800" dirty="0">
              <a:solidFill>
                <a:srgbClr val="FF0000"/>
              </a:solidFill>
              <a:latin typeface="UTM Avo" panose="02040603050506020204" pitchFamily="18" charset="0"/>
            </a:endParaRPr>
          </a:p>
        </p:txBody>
      </p:sp>
    </p:spTree>
    <p:extLst>
      <p:ext uri="{BB962C8B-B14F-4D97-AF65-F5344CB8AC3E}">
        <p14:creationId xmlns:p14="http://schemas.microsoft.com/office/powerpoint/2010/main" val="21571220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P spid="9" grpId="0"/>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BD346191-D4A0-4CF5-AE70-73B9A7875BA8}"/>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73458660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79BB2DC-30A5-49BB-A199-338AF29F739C}"/>
              </a:ext>
            </a:extLst>
          </p:cNvPr>
          <p:cNvSpPr txBox="1"/>
          <p:nvPr/>
        </p:nvSpPr>
        <p:spPr>
          <a:xfrm>
            <a:off x="1441938" y="1683849"/>
            <a:ext cx="7315200" cy="574388"/>
          </a:xfrm>
          <a:prstGeom prst="rect">
            <a:avLst/>
          </a:prstGeom>
          <a:noFill/>
        </p:spPr>
        <p:txBody>
          <a:bodyPr wrap="square" rtlCol="0">
            <a:spAutoFit/>
          </a:bodyPr>
          <a:lstStyle/>
          <a:p>
            <a:pPr>
              <a:lnSpc>
                <a:spcPct val="150000"/>
              </a:lnSpc>
            </a:pPr>
            <a:r>
              <a:rPr lang="vi-VN" sz="2400" b="1">
                <a:latin typeface="UTM Avo" panose="02040603050506020204" pitchFamily="18" charset="0"/>
                <a:cs typeface="Arial" panose="020B0604020202020204" pitchFamily="34" charset="0"/>
              </a:rPr>
              <a:t>Hoạt động thảo luận</a:t>
            </a:r>
          </a:p>
        </p:txBody>
      </p:sp>
      <p:sp>
        <p:nvSpPr>
          <p:cNvPr id="4" name="Content Placeholder 2">
            <a:extLst>
              <a:ext uri="{FF2B5EF4-FFF2-40B4-BE49-F238E27FC236}">
                <a16:creationId xmlns:a16="http://schemas.microsoft.com/office/drawing/2014/main" id="{AF8E0F04-EE58-48B3-B409-E1E4388A2F01}"/>
              </a:ext>
            </a:extLst>
          </p:cNvPr>
          <p:cNvSpPr txBox="1">
            <a:spLocks/>
          </p:cNvSpPr>
          <p:nvPr/>
        </p:nvSpPr>
        <p:spPr>
          <a:xfrm>
            <a:off x="1684655" y="2526744"/>
            <a:ext cx="8822690" cy="3145617"/>
          </a:xfrm>
          <a:prstGeom prst="rect">
            <a:avLst/>
          </a:prstGeom>
          <a:ln>
            <a:solidFill>
              <a:srgbClr val="00800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v"/>
            </a:pPr>
            <a:r>
              <a:rPr lang="vi-VN" sz="2000">
                <a:latin typeface="UTM Avo" panose="02040603050506020204" pitchFamily="18" charset="0"/>
                <a:ea typeface="#9Slide03 Roboto Medium" panose="02000000000000000000" pitchFamily="2" charset="0"/>
                <a:cs typeface="Arial" panose="020B0604020202020204" pitchFamily="34" charset="0"/>
              </a:rPr>
              <a:t> </a:t>
            </a:r>
            <a:r>
              <a:rPr lang="en-US" sz="2000">
                <a:latin typeface="UTM Avo" panose="02040603050506020204" pitchFamily="18" charset="0"/>
                <a:ea typeface="#9Slide03 Roboto Medium" panose="02000000000000000000" pitchFamily="2" charset="0"/>
                <a:cs typeface="Arial" panose="020B0604020202020204" pitchFamily="34" charset="0"/>
              </a:rPr>
              <a:t>Trao đổi: </a:t>
            </a:r>
            <a:r>
              <a:rPr lang="en-US" sz="2000" b="1">
                <a:latin typeface="UTM Avo" panose="02040603050506020204" pitchFamily="18" charset="0"/>
                <a:ea typeface="#9Slide03 Roboto Medium" panose="02000000000000000000" pitchFamily="2" charset="0"/>
                <a:cs typeface="Arial" panose="020B0604020202020204" pitchFamily="34" charset="0"/>
              </a:rPr>
              <a:t>cặp đôi</a:t>
            </a:r>
            <a:r>
              <a:rPr lang="vi-VN" sz="2000" b="1">
                <a:latin typeface="UTM Avo" panose="02040603050506020204" pitchFamily="18" charset="0"/>
                <a:ea typeface="#9Slide03 Roboto Medium" panose="02000000000000000000" pitchFamily="2" charset="0"/>
                <a:cs typeface="Arial" panose="020B0604020202020204" pitchFamily="34" charset="0"/>
              </a:rPr>
              <a:t>.</a:t>
            </a:r>
            <a:endParaRPr lang="en-US" sz="2000" b="1" dirty="0">
              <a:latin typeface="UTM Avo" panose="02040603050506020204" pitchFamily="18" charset="0"/>
              <a:ea typeface="#9Slide03 Roboto Medium" panose="02000000000000000000" pitchFamily="2" charset="0"/>
              <a:cs typeface="Arial" panose="020B0604020202020204" pitchFamily="34" charset="0"/>
            </a:endParaRPr>
          </a:p>
          <a:p>
            <a:pPr algn="just">
              <a:lnSpc>
                <a:spcPct val="150000"/>
              </a:lnSpc>
              <a:buFont typeface="Wingdings" panose="05000000000000000000" pitchFamily="2" charset="2"/>
              <a:buChar char="v"/>
            </a:pPr>
            <a:r>
              <a:rPr lang="vi-VN" sz="2000">
                <a:latin typeface="UTM Avo" panose="02040603050506020204" pitchFamily="18" charset="0"/>
                <a:ea typeface="#9Slide03 Roboto Medium" panose="02000000000000000000" pitchFamily="2" charset="0"/>
                <a:cs typeface="Arial" panose="020B0604020202020204" pitchFamily="34" charset="0"/>
              </a:rPr>
              <a:t> </a:t>
            </a:r>
            <a:r>
              <a:rPr lang="en-US" sz="2000">
                <a:latin typeface="UTM Avo" panose="02040603050506020204" pitchFamily="18" charset="0"/>
                <a:ea typeface="#9Slide03 Roboto Medium" panose="02000000000000000000" pitchFamily="2" charset="0"/>
                <a:cs typeface="Arial" panose="020B0604020202020204" pitchFamily="34" charset="0"/>
              </a:rPr>
              <a:t>Thảo </a:t>
            </a:r>
            <a:r>
              <a:rPr lang="en-US" sz="2000" dirty="0" err="1">
                <a:latin typeface="UTM Avo" panose="02040603050506020204" pitchFamily="18" charset="0"/>
                <a:ea typeface="#9Slide03 Roboto Medium" panose="02000000000000000000" pitchFamily="2" charset="0"/>
                <a:cs typeface="Arial" panose="020B0604020202020204" pitchFamily="34" charset="0"/>
              </a:rPr>
              <a:t>luận</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và</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tìm</a:t>
            </a:r>
            <a:r>
              <a:rPr lang="en-US" sz="2000" dirty="0">
                <a:latin typeface="UTM Avo" panose="02040603050506020204" pitchFamily="18" charset="0"/>
                <a:ea typeface="#9Slide03 Roboto Medium" panose="02000000000000000000" pitchFamily="2" charset="0"/>
                <a:cs typeface="Arial" panose="020B0604020202020204" pitchFamily="34" charset="0"/>
              </a:rPr>
              <a:t> ra </a:t>
            </a:r>
            <a:r>
              <a:rPr lang="en-US" sz="2000" dirty="0" err="1">
                <a:latin typeface="UTM Avo" panose="02040603050506020204" pitchFamily="18" charset="0"/>
                <a:ea typeface="#9Slide03 Roboto Medium" panose="02000000000000000000" pitchFamily="2" charset="0"/>
                <a:cs typeface="Arial" panose="020B0604020202020204" pitchFamily="34" charset="0"/>
              </a:rPr>
              <a:t>những</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câu</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được</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mở</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đầu</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bằng</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trạng</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ngữ</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chỉ</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thời</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gian</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trong</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các</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err="1">
                <a:latin typeface="UTM Avo" panose="02040603050506020204" pitchFamily="18" charset="0"/>
                <a:ea typeface="#9Slide03 Roboto Medium" panose="02000000000000000000" pitchFamily="2" charset="0"/>
                <a:cs typeface="Arial" panose="020B0604020202020204" pitchFamily="34" charset="0"/>
              </a:rPr>
              <a:t>văn</a:t>
            </a:r>
            <a:r>
              <a:rPr lang="en-US" sz="2000">
                <a:latin typeface="UTM Avo" panose="02040603050506020204" pitchFamily="18" charset="0"/>
                <a:ea typeface="#9Slide03 Roboto Medium" panose="02000000000000000000" pitchFamily="2" charset="0"/>
                <a:cs typeface="Arial" panose="020B0604020202020204" pitchFamily="34" charset="0"/>
              </a:rPr>
              <a:t> bản </a:t>
            </a:r>
            <a:r>
              <a:rPr lang="en-US" sz="2000" i="1">
                <a:latin typeface="UTM Avo" panose="02040603050506020204" pitchFamily="18" charset="0"/>
                <a:ea typeface="#9Slide03 Roboto Medium" panose="02000000000000000000" pitchFamily="2" charset="0"/>
                <a:cs typeface="Arial" panose="020B0604020202020204" pitchFamily="34" charset="0"/>
              </a:rPr>
              <a:t>Hồ Chí Minh và “Tuyên ngôn Độc lập” </a:t>
            </a:r>
            <a:r>
              <a:rPr lang="en-US" sz="2000">
                <a:latin typeface="UTM Avo" panose="02040603050506020204" pitchFamily="18" charset="0"/>
                <a:ea typeface="#9Slide03 Roboto Medium" panose="02000000000000000000" pitchFamily="2" charset="0"/>
                <a:cs typeface="Arial" panose="020B0604020202020204" pitchFamily="34" charset="0"/>
              </a:rPr>
              <a:t>hoặc </a:t>
            </a:r>
            <a:r>
              <a:rPr lang="en-US" sz="2000" i="1">
                <a:latin typeface="UTM Avo" panose="02040603050506020204" pitchFamily="18" charset="0"/>
                <a:ea typeface="#9Slide03 Roboto Medium" panose="02000000000000000000" pitchFamily="2" charset="0"/>
                <a:cs typeface="Arial" panose="020B0604020202020204" pitchFamily="34" charset="0"/>
              </a:rPr>
              <a:t>Diễn biến Chiến dịch Điện Biên Phủ</a:t>
            </a:r>
            <a:r>
              <a:rPr lang="en-US" sz="200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Chỉ</a:t>
            </a:r>
            <a:r>
              <a:rPr lang="en-US" sz="2000" dirty="0">
                <a:latin typeface="UTM Avo" panose="02040603050506020204" pitchFamily="18" charset="0"/>
                <a:ea typeface="#9Slide03 Roboto Medium" panose="02000000000000000000" pitchFamily="2" charset="0"/>
                <a:cs typeface="Arial" panose="020B0604020202020204" pitchFamily="34" charset="0"/>
              </a:rPr>
              <a:t> ra </a:t>
            </a:r>
            <a:r>
              <a:rPr lang="en-US" sz="2000" dirty="0" err="1">
                <a:latin typeface="UTM Avo" panose="02040603050506020204" pitchFamily="18" charset="0"/>
                <a:ea typeface="#9Slide03 Roboto Medium" panose="02000000000000000000" pitchFamily="2" charset="0"/>
                <a:cs typeface="Arial" panose="020B0604020202020204" pitchFamily="34" charset="0"/>
              </a:rPr>
              <a:t>tác</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dụng</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của</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kiểu</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câu</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đó</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đối</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với</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việc</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trình</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bày</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các</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sự</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kiện</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lịch</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sử</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được</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đề</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dirty="0" err="1">
                <a:latin typeface="UTM Avo" panose="02040603050506020204" pitchFamily="18" charset="0"/>
                <a:ea typeface="#9Slide03 Roboto Medium" panose="02000000000000000000" pitchFamily="2" charset="0"/>
                <a:cs typeface="Arial" panose="020B0604020202020204" pitchFamily="34" charset="0"/>
              </a:rPr>
              <a:t>cập</a:t>
            </a:r>
            <a:r>
              <a:rPr lang="en-US" sz="2000" dirty="0">
                <a:latin typeface="UTM Avo" panose="02040603050506020204" pitchFamily="18" charset="0"/>
                <a:ea typeface="#9Slide03 Roboto Medium" panose="02000000000000000000" pitchFamily="2" charset="0"/>
                <a:cs typeface="Arial" panose="020B0604020202020204" pitchFamily="34" charset="0"/>
              </a:rPr>
              <a:t>.</a:t>
            </a:r>
          </a:p>
          <a:p>
            <a:pPr algn="just">
              <a:lnSpc>
                <a:spcPct val="150000"/>
              </a:lnSpc>
              <a:buFont typeface="Wingdings" panose="05000000000000000000" pitchFamily="2" charset="2"/>
              <a:buChar char="v"/>
            </a:pPr>
            <a:r>
              <a:rPr lang="vi-VN" sz="2000">
                <a:latin typeface="UTM Avo" panose="02040603050506020204" pitchFamily="18" charset="0"/>
                <a:ea typeface="#9Slide03 Roboto Medium" panose="02000000000000000000" pitchFamily="2" charset="0"/>
                <a:cs typeface="Arial" panose="020B0604020202020204" pitchFamily="34" charset="0"/>
              </a:rPr>
              <a:t> </a:t>
            </a:r>
            <a:r>
              <a:rPr lang="en-US" sz="2000">
                <a:latin typeface="UTM Avo" panose="02040603050506020204" pitchFamily="18" charset="0"/>
                <a:ea typeface="#9Slide03 Roboto Medium" panose="02000000000000000000" pitchFamily="2" charset="0"/>
                <a:cs typeface="Arial" panose="020B0604020202020204" pitchFamily="34" charset="0"/>
              </a:rPr>
              <a:t>Thời </a:t>
            </a:r>
            <a:r>
              <a:rPr lang="en-US" sz="2000" dirty="0" err="1">
                <a:latin typeface="UTM Avo" panose="02040603050506020204" pitchFamily="18" charset="0"/>
                <a:ea typeface="#9Slide03 Roboto Medium" panose="02000000000000000000" pitchFamily="2" charset="0"/>
                <a:cs typeface="Arial" panose="020B0604020202020204" pitchFamily="34" charset="0"/>
              </a:rPr>
              <a:t>gian</a:t>
            </a:r>
            <a:r>
              <a:rPr lang="en-US" sz="2000" dirty="0">
                <a:latin typeface="UTM Avo" panose="02040603050506020204" pitchFamily="18" charset="0"/>
                <a:ea typeface="#9Slide03 Roboto Medium" panose="02000000000000000000" pitchFamily="2" charset="0"/>
                <a:cs typeface="Arial" panose="020B0604020202020204" pitchFamily="34" charset="0"/>
              </a:rPr>
              <a:t>: </a:t>
            </a:r>
            <a:r>
              <a:rPr lang="en-US" sz="2000" b="1">
                <a:latin typeface="UTM Avo" panose="02040603050506020204" pitchFamily="18" charset="0"/>
                <a:ea typeface="#9Slide03 Roboto Medium" panose="02000000000000000000" pitchFamily="2" charset="0"/>
                <a:cs typeface="Arial" panose="020B0604020202020204" pitchFamily="34" charset="0"/>
              </a:rPr>
              <a:t>3 phút</a:t>
            </a:r>
            <a:r>
              <a:rPr lang="vi-VN" sz="2000" b="1">
                <a:latin typeface="UTM Avo" panose="02040603050506020204" pitchFamily="18" charset="0"/>
                <a:ea typeface="#9Slide03 Roboto Medium" panose="02000000000000000000" pitchFamily="2" charset="0"/>
                <a:cs typeface="Arial" panose="020B0604020202020204" pitchFamily="34" charset="0"/>
              </a:rPr>
              <a:t>.</a:t>
            </a:r>
            <a:endParaRPr lang="en-US" sz="2000" b="1" dirty="0">
              <a:latin typeface="UTM Avo" panose="02040603050506020204" pitchFamily="18" charset="0"/>
              <a:ea typeface="#9Slide03 Roboto Medium" panose="02000000000000000000" pitchFamily="2" charset="0"/>
              <a:cs typeface="Arial" panose="020B0604020202020204" pitchFamily="34" charset="0"/>
            </a:endParaRPr>
          </a:p>
        </p:txBody>
      </p:sp>
      <p:pic>
        <p:nvPicPr>
          <p:cNvPr id="7" name="Đồng-hồ-đếm-ngược-3-phút">
            <a:hlinkClick r:id="" action="ppaction://media"/>
            <a:extLst>
              <a:ext uri="{FF2B5EF4-FFF2-40B4-BE49-F238E27FC236}">
                <a16:creationId xmlns:a16="http://schemas.microsoft.com/office/drawing/2014/main" id="{A8EE0E20-42BB-40B8-BF3D-DDF3E3CA024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507345" y="936624"/>
            <a:ext cx="1328400" cy="747225"/>
          </a:xfrm>
          <a:prstGeom prst="rect">
            <a:avLst/>
          </a:prstGeom>
        </p:spPr>
      </p:pic>
      <p:sp>
        <p:nvSpPr>
          <p:cNvPr id="2" name="Rectangle: Rounded Corners 1">
            <a:extLst>
              <a:ext uri="{FF2B5EF4-FFF2-40B4-BE49-F238E27FC236}">
                <a16:creationId xmlns:a16="http://schemas.microsoft.com/office/drawing/2014/main" id="{F04989D4-9237-41C4-9E1E-E5E60C9383E0}"/>
              </a:ext>
            </a:extLst>
          </p:cNvPr>
          <p:cNvSpPr/>
          <p:nvPr/>
        </p:nvSpPr>
        <p:spPr>
          <a:xfrm>
            <a:off x="762000" y="1863969"/>
            <a:ext cx="586154" cy="33996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latin typeface="UTM Avo" panose="02040603050506020204" pitchFamily="18" charset="0"/>
                <a:ea typeface="UD Digi Kyokasho N-B" panose="02020700000000000000" pitchFamily="17" charset="-128"/>
              </a:rPr>
              <a:t>1</a:t>
            </a:r>
            <a:endParaRPr lang="en-US" sz="2400" b="1">
              <a:latin typeface="UTM Avo" panose="02040603050506020204" pitchFamily="18" charset="0"/>
              <a:ea typeface="UD Digi Kyokasho N-B" panose="02020700000000000000" pitchFamily="17" charset="-128"/>
            </a:endParaRPr>
          </a:p>
        </p:txBody>
      </p:sp>
    </p:spTree>
    <p:extLst>
      <p:ext uri="{BB962C8B-B14F-4D97-AF65-F5344CB8AC3E}">
        <p14:creationId xmlns:p14="http://schemas.microsoft.com/office/powerpoint/2010/main" val="2739709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fill="hold" display="0">
                  <p:stCondLst>
                    <p:cond delay="indefinite"/>
                  </p:stCondLst>
                </p:cTn>
                <p:tgtEl>
                  <p:spTgt spid="7"/>
                </p:tgtEl>
              </p:cMediaNode>
            </p:video>
          </p:childTnLst>
        </p:cTn>
      </p:par>
    </p:tnLst>
    <p:bldLst>
      <p:bldP spid="5" grpId="0"/>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1C2BC46-F351-480A-B548-924B46B0B84E}"/>
              </a:ext>
            </a:extLst>
          </p:cNvPr>
          <p:cNvSpPr txBox="1"/>
          <p:nvPr/>
        </p:nvSpPr>
        <p:spPr>
          <a:xfrm>
            <a:off x="605459" y="2258237"/>
            <a:ext cx="11053141" cy="3363998"/>
          </a:xfrm>
          <a:prstGeom prst="rect">
            <a:avLst/>
          </a:prstGeom>
          <a:noFill/>
        </p:spPr>
        <p:txBody>
          <a:bodyPr wrap="square">
            <a:spAutoFit/>
          </a:bodyPr>
          <a:lstStyle/>
          <a:p>
            <a:pPr algn="just">
              <a:lnSpc>
                <a:spcPct val="150000"/>
              </a:lnSpc>
            </a:pPr>
            <a:r>
              <a:rPr lang="vi-VN" sz="1600">
                <a:latin typeface="UTM Avo" panose="02040603050506020204" pitchFamily="18" charset="0"/>
                <a:cs typeface="Arial" panose="020B0604020202020204" pitchFamily="34" charset="0"/>
              </a:rPr>
              <a:t>Trong bài  </a:t>
            </a:r>
            <a:r>
              <a:rPr lang="vi-VN" sz="1600" i="1">
                <a:latin typeface="UTM Avo" panose="02040603050506020204" pitchFamily="18" charset="0"/>
                <a:cs typeface="Arial" panose="020B0604020202020204" pitchFamily="34" charset="0"/>
              </a:rPr>
              <a:t>Hồ Chí Minh và Tuyên ngôn Độc lập</a:t>
            </a:r>
            <a:r>
              <a:rPr lang="vi-VN" sz="1600">
                <a:latin typeface="UTM Avo" panose="02040603050506020204" pitchFamily="18" charset="0"/>
                <a:cs typeface="Arial" panose="020B0604020202020204" pitchFamily="34" charset="0"/>
              </a:rPr>
              <a:t>, những số câu mở đầu bằng trạng ngữ chỉ thời gian:</a:t>
            </a:r>
          </a:p>
          <a:p>
            <a:pPr marL="342900" indent="-342900" algn="just">
              <a:lnSpc>
                <a:spcPct val="150000"/>
              </a:lnSpc>
              <a:buFont typeface="Arial" panose="020B0604020202020204" pitchFamily="34" charset="0"/>
              <a:buChar char="•"/>
            </a:pPr>
            <a:r>
              <a:rPr lang="vi-VN" sz="1600">
                <a:latin typeface="UTM Avo" panose="02040603050506020204" pitchFamily="18" charset="0"/>
                <a:cs typeface="Arial" panose="020B0604020202020204" pitchFamily="34" charset="0"/>
              </a:rPr>
              <a:t>Ngày 4-5-1945</a:t>
            </a:r>
            <a:r>
              <a:rPr lang="en-US" sz="1600">
                <a:latin typeface="UTM Avo" panose="02040603050506020204" pitchFamily="18" charset="0"/>
                <a:cs typeface="Arial" panose="020B0604020202020204" pitchFamily="34" charset="0"/>
              </a:rPr>
              <a:t>, Bác</a:t>
            </a:r>
            <a:r>
              <a:rPr lang="vi-VN" sz="1600">
                <a:latin typeface="UTM Avo" panose="02040603050506020204" pitchFamily="18" charset="0"/>
                <a:cs typeface="Arial" panose="020B0604020202020204" pitchFamily="34" charset="0"/>
              </a:rPr>
              <a:t> rời Pác Bó về Tân Trào.</a:t>
            </a:r>
          </a:p>
          <a:p>
            <a:pPr marL="342900" indent="-342900" algn="just">
              <a:lnSpc>
                <a:spcPct val="150000"/>
              </a:lnSpc>
              <a:buFont typeface="Arial" panose="020B0604020202020204" pitchFamily="34" charset="0"/>
              <a:buChar char="•"/>
            </a:pPr>
            <a:r>
              <a:rPr lang="vi-VN" sz="1600">
                <a:latin typeface="UTM Avo" panose="02040603050506020204" pitchFamily="18" charset="0"/>
                <a:cs typeface="Arial" panose="020B0604020202020204" pitchFamily="34" charset="0"/>
              </a:rPr>
              <a:t>Ngày 22-8-1945, Bác rời Tân Trào về Hà Nội.</a:t>
            </a:r>
          </a:p>
          <a:p>
            <a:pPr marL="342900" indent="-342900" algn="just">
              <a:lnSpc>
                <a:spcPct val="150000"/>
              </a:lnSpc>
              <a:buFont typeface="Arial" panose="020B0604020202020204" pitchFamily="34" charset="0"/>
              <a:buChar char="•"/>
            </a:pPr>
            <a:r>
              <a:rPr lang="vi-VN" sz="1600">
                <a:latin typeface="UTM Avo" panose="02040603050506020204" pitchFamily="18" charset="0"/>
                <a:cs typeface="Arial" panose="020B0604020202020204" pitchFamily="34" charset="0"/>
              </a:rPr>
              <a:t>Sáng 26-8-1945, H</a:t>
            </a:r>
            <a:r>
              <a:rPr lang="en-US" sz="1600">
                <a:latin typeface="UTM Avo" panose="02040603050506020204" pitchFamily="18" charset="0"/>
                <a:cs typeface="Arial" panose="020B0604020202020204" pitchFamily="34" charset="0"/>
              </a:rPr>
              <a:t>ồ</a:t>
            </a:r>
            <a:r>
              <a:rPr lang="vi-VN" sz="1600">
                <a:latin typeface="UTM Avo" panose="02040603050506020204" pitchFamily="18" charset="0"/>
                <a:cs typeface="Arial" panose="020B0604020202020204" pitchFamily="34" charset="0"/>
              </a:rPr>
              <a:t> Chí Minh triệu tập và chủ trì cuộc họp Thường vụ Trung ương </a:t>
            </a:r>
            <a:r>
              <a:rPr lang="en-US" sz="1600">
                <a:latin typeface="UTM Avo" panose="02040603050506020204" pitchFamily="18" charset="0"/>
                <a:cs typeface="Arial" panose="020B0604020202020204" pitchFamily="34" charset="0"/>
              </a:rPr>
              <a:t>Đ</a:t>
            </a:r>
            <a:r>
              <a:rPr lang="vi-VN" sz="1600">
                <a:latin typeface="UTM Avo" panose="02040603050506020204" pitchFamily="18" charset="0"/>
                <a:cs typeface="Arial" panose="020B0604020202020204" pitchFamily="34" charset="0"/>
              </a:rPr>
              <a:t>ảng.</a:t>
            </a:r>
          </a:p>
          <a:p>
            <a:pPr marL="342900" indent="-342900" algn="just">
              <a:lnSpc>
                <a:spcPct val="150000"/>
              </a:lnSpc>
              <a:buFont typeface="Arial" panose="020B0604020202020204" pitchFamily="34" charset="0"/>
              <a:buChar char="•"/>
            </a:pPr>
            <a:r>
              <a:rPr lang="vi-VN" sz="1600">
                <a:latin typeface="UTM Avo" panose="02040603050506020204" pitchFamily="18" charset="0"/>
                <a:cs typeface="Arial" panose="020B0604020202020204" pitchFamily="34" charset="0"/>
              </a:rPr>
              <a:t>Ngày 27-8-1945, Ngườ</a:t>
            </a:r>
            <a:r>
              <a:rPr lang="en-US" sz="1600">
                <a:latin typeface="UTM Avo" panose="02040603050506020204" pitchFamily="18" charset="0"/>
                <a:cs typeface="Arial" panose="020B0604020202020204" pitchFamily="34" charset="0"/>
              </a:rPr>
              <a:t>i</a:t>
            </a:r>
            <a:r>
              <a:rPr lang="vi-VN" sz="1600">
                <a:latin typeface="UTM Avo" panose="02040603050506020204" pitchFamily="18" charset="0"/>
                <a:cs typeface="Arial" panose="020B0604020202020204" pitchFamily="34" charset="0"/>
              </a:rPr>
              <a:t> ti</a:t>
            </a:r>
            <a:r>
              <a:rPr lang="en-US" sz="1600">
                <a:latin typeface="UTM Avo" panose="02040603050506020204" pitchFamily="18" charset="0"/>
                <a:cs typeface="Arial" panose="020B0604020202020204" pitchFamily="34" charset="0"/>
              </a:rPr>
              <a:t>ế</a:t>
            </a:r>
            <a:r>
              <a:rPr lang="vi-VN" sz="1600">
                <a:latin typeface="UTM Avo" panose="02040603050506020204" pitchFamily="18" charset="0"/>
                <a:cs typeface="Arial" panose="020B0604020202020204" pitchFamily="34" charset="0"/>
              </a:rPr>
              <a:t>p các bộ trưởng mới tham gia </a:t>
            </a:r>
            <a:r>
              <a:rPr lang="en-US" sz="1600">
                <a:latin typeface="UTM Avo" panose="02040603050506020204" pitchFamily="18" charset="0"/>
                <a:cs typeface="Arial" panose="020B0604020202020204" pitchFamily="34" charset="0"/>
              </a:rPr>
              <a:t>C</a:t>
            </a:r>
            <a:r>
              <a:rPr lang="vi-VN" sz="1600">
                <a:latin typeface="UTM Avo" panose="02040603050506020204" pitchFamily="18" charset="0"/>
                <a:cs typeface="Arial" panose="020B0604020202020204" pitchFamily="34" charset="0"/>
              </a:rPr>
              <a:t>hính phủ và đề nghị đầu tháng 9, Chính phủ </a:t>
            </a:r>
            <a:endParaRPr lang="en-US" sz="1600">
              <a:latin typeface="UTM Avo" panose="02040603050506020204" pitchFamily="18" charset="0"/>
              <a:cs typeface="Arial" panose="020B0604020202020204" pitchFamily="34" charset="0"/>
            </a:endParaRPr>
          </a:p>
          <a:p>
            <a:pPr algn="just">
              <a:lnSpc>
                <a:spcPct val="150000"/>
              </a:lnSpc>
            </a:pPr>
            <a:r>
              <a:rPr lang="en-US" sz="1600">
                <a:latin typeface="UTM Avo" panose="02040603050506020204" pitchFamily="18" charset="0"/>
                <a:cs typeface="Arial" panose="020B0604020202020204" pitchFamily="34" charset="0"/>
              </a:rPr>
              <a:t>      </a:t>
            </a:r>
            <a:r>
              <a:rPr lang="vi-VN" sz="1600">
                <a:latin typeface="UTM Avo" panose="02040603050506020204" pitchFamily="18" charset="0"/>
                <a:cs typeface="Arial" panose="020B0604020202020204" pitchFamily="34" charset="0"/>
              </a:rPr>
              <a:t>ra mắt quốc dân và đọc </a:t>
            </a:r>
            <a:r>
              <a:rPr lang="en-US" sz="1600" i="1">
                <a:latin typeface="UTM Avo" panose="02040603050506020204" pitchFamily="18" charset="0"/>
                <a:cs typeface="Arial" panose="020B0604020202020204" pitchFamily="34" charset="0"/>
              </a:rPr>
              <a:t>Tuyên ngôn Độc lập</a:t>
            </a:r>
            <a:r>
              <a:rPr lang="en-US" sz="1600">
                <a:latin typeface="UTM Avo" panose="02040603050506020204" pitchFamily="18" charset="0"/>
                <a:cs typeface="Arial" panose="020B0604020202020204" pitchFamily="34" charset="0"/>
              </a:rPr>
              <a:t>.</a:t>
            </a:r>
            <a:endParaRPr lang="vi-VN" sz="1600">
              <a:latin typeface="UTM Avo" panose="02040603050506020204" pitchFamily="18" charset="0"/>
              <a:cs typeface="Arial" panose="020B0604020202020204" pitchFamily="34" charset="0"/>
            </a:endParaRPr>
          </a:p>
          <a:p>
            <a:pPr marL="342900" indent="-342900" algn="just">
              <a:lnSpc>
                <a:spcPct val="150000"/>
              </a:lnSpc>
              <a:buFont typeface="Arial" panose="020B0604020202020204" pitchFamily="34" charset="0"/>
              <a:buChar char="•"/>
            </a:pPr>
            <a:r>
              <a:rPr lang="vi-VN" sz="1600">
                <a:latin typeface="UTM Avo" panose="02040603050506020204" pitchFamily="18" charset="0"/>
                <a:cs typeface="Arial" panose="020B0604020202020204" pitchFamily="34" charset="0"/>
              </a:rPr>
              <a:t>Ngày 28 và ngày 29-8, ban ngày, Bác đến làm việc tại 12 Ngô Quyền, trụ sở của Chính phủ lâm thời.</a:t>
            </a:r>
          </a:p>
          <a:p>
            <a:pPr marL="342900" indent="-342900" algn="just">
              <a:lnSpc>
                <a:spcPct val="150000"/>
              </a:lnSpc>
              <a:buFont typeface="Arial" panose="020B0604020202020204" pitchFamily="34" charset="0"/>
              <a:buChar char="•"/>
            </a:pPr>
            <a:r>
              <a:rPr lang="vi-VN" sz="1600">
                <a:latin typeface="UTM Avo" panose="02040603050506020204" pitchFamily="18" charset="0"/>
                <a:cs typeface="Arial" panose="020B0604020202020204" pitchFamily="34" charset="0"/>
              </a:rPr>
              <a:t>Ngày 30-8….</a:t>
            </a:r>
          </a:p>
          <a:p>
            <a:pPr marL="342900" indent="-342900" algn="just">
              <a:lnSpc>
                <a:spcPct val="150000"/>
              </a:lnSpc>
              <a:buFont typeface="Arial" panose="020B0604020202020204" pitchFamily="34" charset="0"/>
              <a:buChar char="•"/>
            </a:pPr>
            <a:r>
              <a:rPr lang="vi-VN" sz="1600">
                <a:latin typeface="UTM Avo" panose="02040603050506020204" pitchFamily="18" charset="0"/>
                <a:cs typeface="Arial" panose="020B0604020202020204" pitchFamily="34" charset="0"/>
              </a:rPr>
              <a:t>14 giờ ngày 2-9-1945.</a:t>
            </a:r>
            <a:r>
              <a:rPr lang="en-US" sz="1600">
                <a:latin typeface="UTM Avo" panose="02040603050506020204" pitchFamily="18" charset="0"/>
                <a:cs typeface="Arial" panose="020B0604020202020204" pitchFamily="34" charset="0"/>
              </a:rPr>
              <a:t>.</a:t>
            </a:r>
            <a:r>
              <a:rPr lang="vi-VN" sz="1600">
                <a:latin typeface="UTM Avo" panose="02040603050506020204" pitchFamily="18" charset="0"/>
                <a:cs typeface="Arial" panose="020B0604020202020204" pitchFamily="34" charset="0"/>
              </a:rPr>
              <a:t>.</a:t>
            </a:r>
          </a:p>
        </p:txBody>
      </p:sp>
      <p:sp>
        <p:nvSpPr>
          <p:cNvPr id="8" name="TextBox 7">
            <a:extLst>
              <a:ext uri="{FF2B5EF4-FFF2-40B4-BE49-F238E27FC236}">
                <a16:creationId xmlns:a16="http://schemas.microsoft.com/office/drawing/2014/main" id="{0B263A14-D4F6-4C1A-B3F7-02F1833CE035}"/>
              </a:ext>
            </a:extLst>
          </p:cNvPr>
          <p:cNvSpPr txBox="1"/>
          <p:nvPr/>
        </p:nvSpPr>
        <p:spPr>
          <a:xfrm>
            <a:off x="605458" y="5764357"/>
            <a:ext cx="9252645" cy="864532"/>
          </a:xfrm>
          <a:prstGeom prst="rect">
            <a:avLst/>
          </a:prstGeom>
          <a:solidFill>
            <a:schemeClr val="accent5">
              <a:lumMod val="20000"/>
              <a:lumOff val="80000"/>
            </a:schemeClr>
          </a:solidFill>
        </p:spPr>
        <p:txBody>
          <a:bodyPr wrap="square">
            <a:spAutoFit/>
          </a:bodyPr>
          <a:lstStyle>
            <a:defPPr>
              <a:defRPr lang="en-US"/>
            </a:defPPr>
            <a:lvl1pPr algn="just">
              <a:defRPr>
                <a:solidFill>
                  <a:srgbClr val="002060"/>
                </a:solidFill>
                <a:latin typeface="UTM Avo" panose="02040603050506020204" pitchFamily="18" charset="0"/>
                <a:cs typeface="Arial" panose="020B0604020202020204" pitchFamily="34" charset="0"/>
              </a:defRPr>
            </a:lvl1pPr>
          </a:lstStyle>
          <a:p>
            <a:pPr>
              <a:lnSpc>
                <a:spcPct val="150000"/>
              </a:lnSpc>
            </a:pPr>
            <a:r>
              <a:rPr lang="en-US" b="1" dirty="0">
                <a:solidFill>
                  <a:srgbClr val="C00000"/>
                </a:solidFill>
                <a:sym typeface="Wingdings" panose="05000000000000000000" pitchFamily="2" charset="2"/>
              </a:rPr>
              <a:t>--&gt; </a:t>
            </a:r>
            <a:r>
              <a:rPr lang="vi-VN" b="1" dirty="0">
                <a:solidFill>
                  <a:srgbClr val="C00000"/>
                </a:solidFill>
              </a:rPr>
              <a:t>Tác dụng:</a:t>
            </a:r>
            <a:r>
              <a:rPr lang="vi-VN" dirty="0">
                <a:solidFill>
                  <a:srgbClr val="C00000"/>
                </a:solidFill>
              </a:rPr>
              <a:t> xác định thời gian, nơi chốn, nguyên nhân, mục đích, phương tiện, cách thức diễn ra sự việc nêu trong </a:t>
            </a:r>
            <a:r>
              <a:rPr lang="vi-VN">
                <a:solidFill>
                  <a:srgbClr val="C00000"/>
                </a:solidFill>
              </a:rPr>
              <a:t>câu.</a:t>
            </a:r>
            <a:endParaRPr lang="en-US" dirty="0">
              <a:solidFill>
                <a:srgbClr val="C00000"/>
              </a:solidFill>
            </a:endParaRPr>
          </a:p>
        </p:txBody>
      </p:sp>
      <p:sp>
        <p:nvSpPr>
          <p:cNvPr id="7" name="TextBox 6">
            <a:extLst>
              <a:ext uri="{FF2B5EF4-FFF2-40B4-BE49-F238E27FC236}">
                <a16:creationId xmlns:a16="http://schemas.microsoft.com/office/drawing/2014/main" id="{B4ABB26A-316C-46B7-9B56-B686C8E7CC05}"/>
              </a:ext>
            </a:extLst>
          </p:cNvPr>
          <p:cNvSpPr txBox="1"/>
          <p:nvPr/>
        </p:nvSpPr>
        <p:spPr>
          <a:xfrm>
            <a:off x="1441938" y="1683849"/>
            <a:ext cx="7315200" cy="574388"/>
          </a:xfrm>
          <a:prstGeom prst="rect">
            <a:avLst/>
          </a:prstGeom>
          <a:noFill/>
        </p:spPr>
        <p:txBody>
          <a:bodyPr wrap="square" rtlCol="0">
            <a:spAutoFit/>
          </a:bodyPr>
          <a:lstStyle/>
          <a:p>
            <a:pPr>
              <a:lnSpc>
                <a:spcPct val="150000"/>
              </a:lnSpc>
            </a:pPr>
            <a:r>
              <a:rPr lang="vi-VN" sz="2400" b="1">
                <a:latin typeface="UTM Avo" panose="02040603050506020204" pitchFamily="18" charset="0"/>
                <a:cs typeface="Arial" panose="020B0604020202020204" pitchFamily="34" charset="0"/>
              </a:rPr>
              <a:t>Hoạt động thảo luận</a:t>
            </a:r>
          </a:p>
        </p:txBody>
      </p:sp>
      <p:sp>
        <p:nvSpPr>
          <p:cNvPr id="9" name="Rectangle: Rounded Corners 8">
            <a:extLst>
              <a:ext uri="{FF2B5EF4-FFF2-40B4-BE49-F238E27FC236}">
                <a16:creationId xmlns:a16="http://schemas.microsoft.com/office/drawing/2014/main" id="{8E89C7A4-EFEE-4103-AB8E-653BB81C9B31}"/>
              </a:ext>
            </a:extLst>
          </p:cNvPr>
          <p:cNvSpPr/>
          <p:nvPr/>
        </p:nvSpPr>
        <p:spPr>
          <a:xfrm>
            <a:off x="762000" y="1863969"/>
            <a:ext cx="586154" cy="33996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latin typeface="UTM Avo" panose="02040603050506020204" pitchFamily="18" charset="0"/>
                <a:ea typeface="UD Digi Kyokasho N-B" panose="02020700000000000000" pitchFamily="17" charset="-128"/>
              </a:rPr>
              <a:t>1</a:t>
            </a:r>
            <a:endParaRPr lang="en-US" sz="2400" b="1">
              <a:latin typeface="UTM Avo" panose="02040603050506020204" pitchFamily="18" charset="0"/>
              <a:ea typeface="UD Digi Kyokasho N-B" panose="02020700000000000000" pitchFamily="17" charset="-128"/>
            </a:endParaRPr>
          </a:p>
        </p:txBody>
      </p:sp>
    </p:spTree>
    <p:extLst>
      <p:ext uri="{BB962C8B-B14F-4D97-AF65-F5344CB8AC3E}">
        <p14:creationId xmlns:p14="http://schemas.microsoft.com/office/powerpoint/2010/main" val="694969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E6A1C8B7-7290-489A-8250-4324D364FBE5}"/>
              </a:ext>
            </a:extLst>
          </p:cNvPr>
          <p:cNvSpPr txBox="1"/>
          <p:nvPr/>
        </p:nvSpPr>
        <p:spPr>
          <a:xfrm>
            <a:off x="896307" y="2689045"/>
            <a:ext cx="10399384" cy="1695529"/>
          </a:xfrm>
          <a:prstGeom prst="rect">
            <a:avLst/>
          </a:prstGeom>
          <a:solidFill>
            <a:schemeClr val="accent6">
              <a:lumMod val="20000"/>
              <a:lumOff val="80000"/>
            </a:schemeClr>
          </a:solidFill>
        </p:spPr>
        <p:txBody>
          <a:bodyPr wrap="square">
            <a:spAutoFit/>
          </a:bodyPr>
          <a:lstStyle/>
          <a:p>
            <a:pPr algn="just">
              <a:lnSpc>
                <a:spcPct val="150000"/>
              </a:lnSpc>
            </a:pPr>
            <a:r>
              <a:rPr lang="vi-VN">
                <a:latin typeface="UTM Avo" panose="02040603050506020204" pitchFamily="18" charset="0"/>
                <a:cs typeface="Arial" panose="020B0604020202020204" pitchFamily="34" charset="0"/>
              </a:rPr>
              <a:t>a) Tráng sĩ mặc áo giáp, cầm roi, nhảy lên mình ngựa. (Thánh Gióng)</a:t>
            </a:r>
          </a:p>
          <a:p>
            <a:pPr algn="just">
              <a:lnSpc>
                <a:spcPct val="150000"/>
              </a:lnSpc>
            </a:pPr>
            <a:r>
              <a:rPr lang="vi-VN">
                <a:latin typeface="UTM Avo" panose="02040603050506020204" pitchFamily="18" charset="0"/>
                <a:cs typeface="Arial" panose="020B0604020202020204" pitchFamily="34" charset="0"/>
              </a:rPr>
              <a:t>b) Giặc tan vỡ. (Thánh Gióng)</a:t>
            </a:r>
          </a:p>
          <a:p>
            <a:pPr algn="just">
              <a:lnSpc>
                <a:spcPct val="150000"/>
              </a:lnSpc>
            </a:pPr>
            <a:r>
              <a:rPr lang="vi-VN">
                <a:latin typeface="UTM Avo" panose="02040603050506020204" pitchFamily="18" charset="0"/>
                <a:cs typeface="Arial" panose="020B0604020202020204" pitchFamily="34" charset="0"/>
              </a:rPr>
              <a:t>c) Người dành phần lớn thì giờ soạn thảo bản “Tuyên ngôn Độc lập”. (Bùi Đình Phong)</a:t>
            </a:r>
          </a:p>
          <a:p>
            <a:pPr algn="just">
              <a:lnSpc>
                <a:spcPct val="150000"/>
              </a:lnSpc>
            </a:pPr>
            <a:r>
              <a:rPr lang="vi-VN">
                <a:latin typeface="UTM Avo" panose="02040603050506020204" pitchFamily="18" charset="0"/>
                <a:cs typeface="Arial" panose="020B0604020202020204" pitchFamily="34" charset="0"/>
              </a:rPr>
              <a:t>d) Người đưa bản thảo để các thành viên Chính phủ xét </a:t>
            </a:r>
            <a:r>
              <a:rPr lang="en-US">
                <a:latin typeface="UTM Avo" panose="02040603050506020204" pitchFamily="18" charset="0"/>
                <a:cs typeface="Arial" panose="020B0604020202020204" pitchFamily="34" charset="0"/>
              </a:rPr>
              <a:t>d</a:t>
            </a:r>
            <a:r>
              <a:rPr lang="vi-VN">
                <a:latin typeface="UTM Avo" panose="02040603050506020204" pitchFamily="18" charset="0"/>
                <a:cs typeface="Arial" panose="020B0604020202020204" pitchFamily="34" charset="0"/>
              </a:rPr>
              <a:t>uyệt. (Theo Bùi Đình Phong)</a:t>
            </a:r>
          </a:p>
        </p:txBody>
      </p:sp>
      <p:pic>
        <p:nvPicPr>
          <p:cNvPr id="14" name="Picture 13">
            <a:extLst>
              <a:ext uri="{FF2B5EF4-FFF2-40B4-BE49-F238E27FC236}">
                <a16:creationId xmlns:a16="http://schemas.microsoft.com/office/drawing/2014/main" id="{745BFC73-C3DD-4725-8A6F-606BDB1048C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foregroundMark x1="31279" y1="55000" x2="31279" y2="55000"/>
                        <a14:foregroundMark x1="46163" y1="68140" x2="46163" y2="68140"/>
                        <a14:foregroundMark x1="61279" y1="68256" x2="61279" y2="68256"/>
                        <a14:foregroundMark x1="58721" y1="75116" x2="58721" y2="75116"/>
                        <a14:foregroundMark x1="69302" y1="75698" x2="69302" y2="75698"/>
                        <a14:foregroundMark x1="32558" y1="75814" x2="32558" y2="75814"/>
                        <a14:foregroundMark x1="36860" y1="75233" x2="36860" y2="75233"/>
                      </a14:backgroundRemoval>
                    </a14:imgEffect>
                  </a14:imgLayer>
                </a14:imgProps>
              </a:ext>
            </a:extLst>
          </a:blip>
          <a:srcRect l="21260" t="37778" r="23333" b="21443"/>
          <a:stretch/>
        </p:blipFill>
        <p:spPr>
          <a:xfrm>
            <a:off x="10450015" y="2190750"/>
            <a:ext cx="845676" cy="568633"/>
          </a:xfrm>
          <a:prstGeom prst="rect">
            <a:avLst/>
          </a:prstGeom>
        </p:spPr>
      </p:pic>
      <p:pic>
        <p:nvPicPr>
          <p:cNvPr id="15" name="Picture 14">
            <a:extLst>
              <a:ext uri="{FF2B5EF4-FFF2-40B4-BE49-F238E27FC236}">
                <a16:creationId xmlns:a16="http://schemas.microsoft.com/office/drawing/2014/main" id="{77675A5D-A963-47A2-B014-94822F1E7DFB}"/>
              </a:ext>
            </a:extLst>
          </p:cNvPr>
          <p:cNvPicPr>
            <a:picLocks noChangeAspect="1"/>
          </p:cNvPicPr>
          <p:nvPr/>
        </p:nvPicPr>
        <p:blipFill rotWithShape="1">
          <a:blip r:embed="rId5"/>
          <a:srcRect t="8849" b="14441"/>
          <a:stretch/>
        </p:blipFill>
        <p:spPr>
          <a:xfrm>
            <a:off x="9744074" y="5023545"/>
            <a:ext cx="1952626" cy="1497862"/>
          </a:xfrm>
          <a:prstGeom prst="rect">
            <a:avLst/>
          </a:prstGeom>
        </p:spPr>
      </p:pic>
      <p:sp>
        <p:nvSpPr>
          <p:cNvPr id="16" name="TextBox 15">
            <a:extLst>
              <a:ext uri="{FF2B5EF4-FFF2-40B4-BE49-F238E27FC236}">
                <a16:creationId xmlns:a16="http://schemas.microsoft.com/office/drawing/2014/main" id="{BD3CC0D2-3C28-4FBA-B9EE-FDDB535C21F2}"/>
              </a:ext>
            </a:extLst>
          </p:cNvPr>
          <p:cNvSpPr txBox="1"/>
          <p:nvPr/>
        </p:nvSpPr>
        <p:spPr>
          <a:xfrm>
            <a:off x="896307" y="4478334"/>
            <a:ext cx="8717956" cy="2119234"/>
          </a:xfrm>
          <a:prstGeom prst="rect">
            <a:avLst/>
          </a:prstGeom>
          <a:solidFill>
            <a:schemeClr val="accent4">
              <a:lumMod val="20000"/>
              <a:lumOff val="80000"/>
            </a:schemeClr>
          </a:solidFill>
        </p:spPr>
        <p:txBody>
          <a:bodyPr wrap="square">
            <a:spAutoFit/>
          </a:bodyPr>
          <a:lstStyle/>
          <a:p>
            <a:pPr>
              <a:lnSpc>
                <a:spcPct val="150000"/>
              </a:lnSpc>
            </a:pPr>
            <a:r>
              <a:rPr lang="vi-VN">
                <a:latin typeface="UTM Avo" panose="02040603050506020204" pitchFamily="18" charset="0"/>
                <a:cs typeface="Arial" panose="020B0604020202020204" pitchFamily="34" charset="0"/>
              </a:rPr>
              <a:t>a) Tráng sĩ // </a:t>
            </a:r>
            <a:r>
              <a:rPr lang="vi-VN" b="1">
                <a:latin typeface="UTM Avo" panose="02040603050506020204" pitchFamily="18" charset="0"/>
                <a:cs typeface="Arial" panose="020B0604020202020204" pitchFamily="34" charset="0"/>
              </a:rPr>
              <a:t>mặc áo giáp, cầm roi, nhảy lên mình ngựa</a:t>
            </a:r>
            <a:r>
              <a:rPr lang="vi-VN">
                <a:latin typeface="UTM Avo" panose="02040603050506020204" pitchFamily="18" charset="0"/>
                <a:cs typeface="Arial" panose="020B0604020202020204" pitchFamily="34" charset="0"/>
              </a:rPr>
              <a:t>.</a:t>
            </a:r>
            <a:r>
              <a:rPr lang="vi-VN" b="1">
                <a:latin typeface="UTM Avo" panose="02040603050506020204" pitchFamily="18" charset="0"/>
                <a:cs typeface="Arial" panose="020B0604020202020204" pitchFamily="34" charset="0"/>
              </a:rPr>
              <a:t> </a:t>
            </a:r>
          </a:p>
          <a:p>
            <a:pPr>
              <a:lnSpc>
                <a:spcPct val="150000"/>
              </a:lnSpc>
            </a:pPr>
            <a:r>
              <a:rPr lang="vi-VN">
                <a:latin typeface="UTM Avo" panose="02040603050506020204" pitchFamily="18" charset="0"/>
                <a:cs typeface="Arial" panose="020B0604020202020204" pitchFamily="34" charset="0"/>
              </a:rPr>
              <a:t>b) Giặc // </a:t>
            </a:r>
            <a:r>
              <a:rPr lang="vi-VN" b="1">
                <a:latin typeface="UTM Avo" panose="02040603050506020204" pitchFamily="18" charset="0"/>
                <a:cs typeface="Arial" panose="020B0604020202020204" pitchFamily="34" charset="0"/>
              </a:rPr>
              <a:t>tan vỡ</a:t>
            </a:r>
            <a:r>
              <a:rPr lang="vi-VN">
                <a:latin typeface="UTM Avo" panose="02040603050506020204" pitchFamily="18" charset="0"/>
                <a:cs typeface="Arial" panose="020B0604020202020204" pitchFamily="34" charset="0"/>
              </a:rPr>
              <a:t>. </a:t>
            </a:r>
          </a:p>
          <a:p>
            <a:pPr>
              <a:lnSpc>
                <a:spcPct val="150000"/>
              </a:lnSpc>
            </a:pPr>
            <a:r>
              <a:rPr lang="vi-VN">
                <a:latin typeface="UTM Avo" panose="02040603050506020204" pitchFamily="18" charset="0"/>
                <a:cs typeface="Arial" panose="020B0604020202020204" pitchFamily="34" charset="0"/>
              </a:rPr>
              <a:t>c) Người // </a:t>
            </a:r>
            <a:r>
              <a:rPr lang="vi-VN" b="1">
                <a:latin typeface="UTM Avo" panose="02040603050506020204" pitchFamily="18" charset="0"/>
                <a:cs typeface="Arial" panose="020B0604020202020204" pitchFamily="34" charset="0"/>
              </a:rPr>
              <a:t>dành phần lớn thì giờ soạn thảo bản "Tuyên ngôn Độc lập"</a:t>
            </a:r>
            <a:r>
              <a:rPr lang="vi-VN">
                <a:latin typeface="UTM Avo" panose="02040603050506020204" pitchFamily="18" charset="0"/>
                <a:cs typeface="Arial" panose="020B0604020202020204" pitchFamily="34" charset="0"/>
              </a:rPr>
              <a:t>.</a:t>
            </a:r>
            <a:r>
              <a:rPr lang="vi-VN" b="1">
                <a:latin typeface="UTM Avo" panose="02040603050506020204" pitchFamily="18" charset="0"/>
                <a:cs typeface="Arial" panose="020B0604020202020204" pitchFamily="34" charset="0"/>
              </a:rPr>
              <a:t> </a:t>
            </a:r>
          </a:p>
          <a:p>
            <a:pPr>
              <a:lnSpc>
                <a:spcPct val="150000"/>
              </a:lnSpc>
            </a:pPr>
            <a:r>
              <a:rPr lang="vi-VN">
                <a:latin typeface="UTM Avo" panose="02040603050506020204" pitchFamily="18" charset="0"/>
                <a:cs typeface="Arial" panose="020B0604020202020204" pitchFamily="34" charset="0"/>
              </a:rPr>
              <a:t>d) Người // </a:t>
            </a:r>
            <a:r>
              <a:rPr lang="vi-VN" b="1">
                <a:latin typeface="UTM Avo" panose="02040603050506020204" pitchFamily="18" charset="0"/>
                <a:cs typeface="Arial" panose="020B0604020202020204" pitchFamily="34" charset="0"/>
              </a:rPr>
              <a:t>đưa bản thảo để các thành viên Chính phủ xét duyệt</a:t>
            </a:r>
            <a:r>
              <a:rPr lang="vi-VN">
                <a:latin typeface="UTM Avo" panose="02040603050506020204" pitchFamily="18" charset="0"/>
                <a:cs typeface="Arial" panose="020B0604020202020204" pitchFamily="34" charset="0"/>
              </a:rPr>
              <a:t>.</a:t>
            </a:r>
          </a:p>
          <a:p>
            <a:pPr>
              <a:lnSpc>
                <a:spcPct val="150000"/>
              </a:lnSpc>
            </a:pPr>
            <a:r>
              <a:rPr lang="vi-VN" b="1">
                <a:solidFill>
                  <a:srgbClr val="C00000"/>
                </a:solidFill>
                <a:latin typeface="UTM Avo" panose="02040603050506020204" pitchFamily="18" charset="0"/>
                <a:cs typeface="Arial" panose="020B0604020202020204" pitchFamily="34" charset="0"/>
              </a:rPr>
              <a:t>→ Các vị ngữ là cụm từ: a, c, d. </a:t>
            </a:r>
          </a:p>
        </p:txBody>
      </p:sp>
      <p:sp>
        <p:nvSpPr>
          <p:cNvPr id="7" name="TextBox 6">
            <a:extLst>
              <a:ext uri="{FF2B5EF4-FFF2-40B4-BE49-F238E27FC236}">
                <a16:creationId xmlns:a16="http://schemas.microsoft.com/office/drawing/2014/main" id="{75D4542A-5479-45F0-B03F-79FF751F20AC}"/>
              </a:ext>
            </a:extLst>
          </p:cNvPr>
          <p:cNvSpPr txBox="1"/>
          <p:nvPr/>
        </p:nvSpPr>
        <p:spPr>
          <a:xfrm>
            <a:off x="1441938" y="1683849"/>
            <a:ext cx="10140462" cy="955774"/>
          </a:xfrm>
          <a:prstGeom prst="rect">
            <a:avLst/>
          </a:prstGeom>
          <a:noFill/>
        </p:spPr>
        <p:txBody>
          <a:bodyPr wrap="square" rtlCol="0">
            <a:spAutoFit/>
          </a:bodyPr>
          <a:lstStyle/>
          <a:p>
            <a:pPr>
              <a:lnSpc>
                <a:spcPct val="150000"/>
              </a:lnSpc>
            </a:pPr>
            <a:r>
              <a:rPr lang="vi-VN" sz="2000" b="1">
                <a:latin typeface="UTM Avo" panose="02040603050506020204" pitchFamily="18" charset="0"/>
                <a:cs typeface="Arial" panose="020B0604020202020204" pitchFamily="34" charset="0"/>
              </a:rPr>
              <a:t>Xác định vị ngữ trong các câu dưới đây. Trong số các vị ngữ vừa tìm được, vị ngữ nào là cụm từ?</a:t>
            </a:r>
          </a:p>
        </p:txBody>
      </p:sp>
      <p:sp>
        <p:nvSpPr>
          <p:cNvPr id="8" name="Rectangle: Rounded Corners 7">
            <a:extLst>
              <a:ext uri="{FF2B5EF4-FFF2-40B4-BE49-F238E27FC236}">
                <a16:creationId xmlns:a16="http://schemas.microsoft.com/office/drawing/2014/main" id="{82BEF196-EB44-453B-B7DD-BE774A11FA41}"/>
              </a:ext>
            </a:extLst>
          </p:cNvPr>
          <p:cNvSpPr/>
          <p:nvPr/>
        </p:nvSpPr>
        <p:spPr>
          <a:xfrm>
            <a:off x="762000" y="1863969"/>
            <a:ext cx="586154" cy="33996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latin typeface="UTM Avo" panose="02040603050506020204" pitchFamily="18" charset="0"/>
                <a:ea typeface="UD Digi Kyokasho N-B" panose="02020700000000000000" pitchFamily="17" charset="-128"/>
              </a:rPr>
              <a:t>2</a:t>
            </a:r>
            <a:endParaRPr lang="en-US" sz="2400" b="1">
              <a:latin typeface="UTM Avo" panose="02040603050506020204" pitchFamily="18" charset="0"/>
              <a:ea typeface="UD Digi Kyokasho N-B" panose="02020700000000000000" pitchFamily="17" charset="-128"/>
            </a:endParaRPr>
          </a:p>
        </p:txBody>
      </p:sp>
    </p:spTree>
    <p:extLst>
      <p:ext uri="{BB962C8B-B14F-4D97-AF65-F5344CB8AC3E}">
        <p14:creationId xmlns:p14="http://schemas.microsoft.com/office/powerpoint/2010/main" val="6820009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anim calcmode="lin" valueType="num">
                                      <p:cBhvr>
                                        <p:cTn id="24" dur="500" fill="hold"/>
                                        <p:tgtEl>
                                          <p:spTgt spid="16"/>
                                        </p:tgtEl>
                                        <p:attrNameLst>
                                          <p:attrName>ppt_x</p:attrName>
                                        </p:attrNameLst>
                                      </p:cBhvr>
                                      <p:tavLst>
                                        <p:tav tm="0">
                                          <p:val>
                                            <p:strVal val="#ppt_x"/>
                                          </p:val>
                                        </p:tav>
                                        <p:tav tm="100000">
                                          <p:val>
                                            <p:strVal val="#ppt_x"/>
                                          </p:val>
                                        </p:tav>
                                      </p:tavLst>
                                    </p:anim>
                                    <p:anim calcmode="lin" valueType="num">
                                      <p:cBhvr>
                                        <p:cTn id="25" dur="500" fill="hold"/>
                                        <p:tgtEl>
                                          <p:spTgt spid="1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anim calcmode="lin" valueType="num">
                                      <p:cBhvr>
                                        <p:cTn id="29" dur="500" fill="hold"/>
                                        <p:tgtEl>
                                          <p:spTgt spid="15"/>
                                        </p:tgtEl>
                                        <p:attrNameLst>
                                          <p:attrName>ppt_x</p:attrName>
                                        </p:attrNameLst>
                                      </p:cBhvr>
                                      <p:tavLst>
                                        <p:tav tm="0">
                                          <p:val>
                                            <p:strVal val="#ppt_x"/>
                                          </p:val>
                                        </p:tav>
                                        <p:tav tm="100000">
                                          <p:val>
                                            <p:strVal val="#ppt_x"/>
                                          </p:val>
                                        </p:tav>
                                      </p:tavLst>
                                    </p:anim>
                                    <p:anim calcmode="lin" valueType="num">
                                      <p:cBhvr>
                                        <p:cTn id="30"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6">
                                            <p:txEl>
                                              <p:pRg st="0" end="0"/>
                                            </p:txEl>
                                          </p:spTgt>
                                        </p:tgtEl>
                                        <p:attrNameLst>
                                          <p:attrName>style.visibility</p:attrName>
                                        </p:attrNameLst>
                                      </p:cBhvr>
                                      <p:to>
                                        <p:strVal val="visible"/>
                                      </p:to>
                                    </p:set>
                                    <p:animEffect transition="in" filter="fade">
                                      <p:cBhvr>
                                        <p:cTn id="35" dur="500"/>
                                        <p:tgtEl>
                                          <p:spTgt spid="16">
                                            <p:txEl>
                                              <p:pRg st="0" end="0"/>
                                            </p:txEl>
                                          </p:spTgt>
                                        </p:tgtEl>
                                      </p:cBhvr>
                                    </p:animEffect>
                                    <p:anim calcmode="lin" valueType="num">
                                      <p:cBhvr>
                                        <p:cTn id="36"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37" dur="5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6">
                                            <p:txEl>
                                              <p:pRg st="1" end="1"/>
                                            </p:txEl>
                                          </p:spTgt>
                                        </p:tgtEl>
                                        <p:attrNameLst>
                                          <p:attrName>style.visibility</p:attrName>
                                        </p:attrNameLst>
                                      </p:cBhvr>
                                      <p:to>
                                        <p:strVal val="visible"/>
                                      </p:to>
                                    </p:set>
                                    <p:animEffect transition="in" filter="fade">
                                      <p:cBhvr>
                                        <p:cTn id="42" dur="500"/>
                                        <p:tgtEl>
                                          <p:spTgt spid="16">
                                            <p:txEl>
                                              <p:pRg st="1" end="1"/>
                                            </p:txEl>
                                          </p:spTgt>
                                        </p:tgtEl>
                                      </p:cBhvr>
                                    </p:animEffect>
                                    <p:anim calcmode="lin" valueType="num">
                                      <p:cBhvr>
                                        <p:cTn id="43"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44" dur="5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6">
                                            <p:txEl>
                                              <p:pRg st="2" end="2"/>
                                            </p:txEl>
                                          </p:spTgt>
                                        </p:tgtEl>
                                        <p:attrNameLst>
                                          <p:attrName>style.visibility</p:attrName>
                                        </p:attrNameLst>
                                      </p:cBhvr>
                                      <p:to>
                                        <p:strVal val="visible"/>
                                      </p:to>
                                    </p:set>
                                    <p:animEffect transition="in" filter="fade">
                                      <p:cBhvr>
                                        <p:cTn id="49" dur="500"/>
                                        <p:tgtEl>
                                          <p:spTgt spid="16">
                                            <p:txEl>
                                              <p:pRg st="2" end="2"/>
                                            </p:txEl>
                                          </p:spTgt>
                                        </p:tgtEl>
                                      </p:cBhvr>
                                    </p:animEffect>
                                    <p:anim calcmode="lin" valueType="num">
                                      <p:cBhvr>
                                        <p:cTn id="50" dur="50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51" dur="500" fill="hold"/>
                                        <p:tgtEl>
                                          <p:spTgt spid="1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6">
                                            <p:txEl>
                                              <p:pRg st="3" end="3"/>
                                            </p:txEl>
                                          </p:spTgt>
                                        </p:tgtEl>
                                        <p:attrNameLst>
                                          <p:attrName>style.visibility</p:attrName>
                                        </p:attrNameLst>
                                      </p:cBhvr>
                                      <p:to>
                                        <p:strVal val="visible"/>
                                      </p:to>
                                    </p:set>
                                    <p:animEffect transition="in" filter="fade">
                                      <p:cBhvr>
                                        <p:cTn id="56" dur="500"/>
                                        <p:tgtEl>
                                          <p:spTgt spid="16">
                                            <p:txEl>
                                              <p:pRg st="3" end="3"/>
                                            </p:txEl>
                                          </p:spTgt>
                                        </p:tgtEl>
                                      </p:cBhvr>
                                    </p:animEffect>
                                    <p:anim calcmode="lin" valueType="num">
                                      <p:cBhvr>
                                        <p:cTn id="57" dur="500" fill="hold"/>
                                        <p:tgtEl>
                                          <p:spTgt spid="16">
                                            <p:txEl>
                                              <p:pRg st="3" end="3"/>
                                            </p:txEl>
                                          </p:spTgt>
                                        </p:tgtEl>
                                        <p:attrNameLst>
                                          <p:attrName>ppt_x</p:attrName>
                                        </p:attrNameLst>
                                      </p:cBhvr>
                                      <p:tavLst>
                                        <p:tav tm="0">
                                          <p:val>
                                            <p:strVal val="#ppt_x"/>
                                          </p:val>
                                        </p:tav>
                                        <p:tav tm="100000">
                                          <p:val>
                                            <p:strVal val="#ppt_x"/>
                                          </p:val>
                                        </p:tav>
                                      </p:tavLst>
                                    </p:anim>
                                    <p:anim calcmode="lin" valueType="num">
                                      <p:cBhvr>
                                        <p:cTn id="58" dur="500" fill="hold"/>
                                        <p:tgtEl>
                                          <p:spTgt spid="1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6">
                                            <p:txEl>
                                              <p:pRg st="4" end="4"/>
                                            </p:txEl>
                                          </p:spTgt>
                                        </p:tgtEl>
                                        <p:attrNameLst>
                                          <p:attrName>style.visibility</p:attrName>
                                        </p:attrNameLst>
                                      </p:cBhvr>
                                      <p:to>
                                        <p:strVal val="visible"/>
                                      </p:to>
                                    </p:set>
                                    <p:animEffect transition="in" filter="fade">
                                      <p:cBhvr>
                                        <p:cTn id="63" dur="500"/>
                                        <p:tgtEl>
                                          <p:spTgt spid="16">
                                            <p:txEl>
                                              <p:pRg st="4" end="4"/>
                                            </p:txEl>
                                          </p:spTgt>
                                        </p:tgtEl>
                                      </p:cBhvr>
                                    </p:animEffect>
                                    <p:anim calcmode="lin" valueType="num">
                                      <p:cBhvr>
                                        <p:cTn id="64" dur="500" fill="hold"/>
                                        <p:tgtEl>
                                          <p:spTgt spid="16">
                                            <p:txEl>
                                              <p:pRg st="4" end="4"/>
                                            </p:txEl>
                                          </p:spTgt>
                                        </p:tgtEl>
                                        <p:attrNameLst>
                                          <p:attrName>ppt_x</p:attrName>
                                        </p:attrNameLst>
                                      </p:cBhvr>
                                      <p:tavLst>
                                        <p:tav tm="0">
                                          <p:val>
                                            <p:strVal val="#ppt_x"/>
                                          </p:val>
                                        </p:tav>
                                        <p:tav tm="100000">
                                          <p:val>
                                            <p:strVal val="#ppt_x"/>
                                          </p:val>
                                        </p:tav>
                                      </p:tavLst>
                                    </p:anim>
                                    <p:anim calcmode="lin" valueType="num">
                                      <p:cBhvr>
                                        <p:cTn id="65" dur="500" fill="hold"/>
                                        <p:tgtEl>
                                          <p:spTgt spid="1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7" grpId="0"/>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8ADA33-EE8F-4F5B-A84C-A4BC1DF84D86}"/>
              </a:ext>
            </a:extLst>
          </p:cNvPr>
          <p:cNvSpPr txBox="1"/>
          <p:nvPr/>
        </p:nvSpPr>
        <p:spPr>
          <a:xfrm>
            <a:off x="607981" y="2933913"/>
            <a:ext cx="10962696" cy="2704651"/>
          </a:xfrm>
          <a:prstGeom prst="rect">
            <a:avLst/>
          </a:prstGeom>
        </p:spPr>
        <p:txBody>
          <a:bodyPr wrap="square" lIns="0" tIns="0" rIns="0" bIns="0" rtlCol="0" anchor="t">
            <a:spAutoFit/>
          </a:bodyPr>
          <a:lstStyle>
            <a:defPPr>
              <a:defRPr lang="en-US"/>
            </a:defPPr>
            <a:lvl1pPr algn="ctr">
              <a:defRPr sz="2200" b="1">
                <a:solidFill>
                  <a:schemeClr val="accent2"/>
                </a:solidFill>
                <a:latin typeface="UTM Avo" panose="02040603050506020204" pitchFamily="18" charset="0"/>
                <a:cs typeface="Arial" panose="020B0604020202020204" pitchFamily="34" charset="0"/>
              </a:defRPr>
            </a:lvl1pPr>
          </a:lstStyle>
          <a:p>
            <a:pPr algn="just">
              <a:lnSpc>
                <a:spcPct val="150000"/>
              </a:lnSpc>
            </a:pPr>
            <a:r>
              <a:rPr lang="en-US" sz="2000" b="0">
                <a:solidFill>
                  <a:schemeClr val="tx1"/>
                </a:solidFill>
              </a:rPr>
              <a:t>a) </a:t>
            </a:r>
            <a:r>
              <a:rPr lang="vi-VN" sz="2000" b="0">
                <a:solidFill>
                  <a:schemeClr val="tx1"/>
                </a:solidFill>
              </a:rPr>
              <a:t>Đôi </a:t>
            </a:r>
            <a:r>
              <a:rPr lang="vi-VN" sz="2000" b="0" dirty="0">
                <a:solidFill>
                  <a:schemeClr val="tx1"/>
                </a:solidFill>
              </a:rPr>
              <a:t>cánh tôi, trước kia ngắn </a:t>
            </a:r>
            <a:r>
              <a:rPr lang="vi-VN" sz="2000" b="0">
                <a:solidFill>
                  <a:schemeClr val="tx1"/>
                </a:solidFill>
              </a:rPr>
              <a:t>hủn ho</a:t>
            </a:r>
            <a:r>
              <a:rPr lang="en-US" sz="2000" b="0">
                <a:solidFill>
                  <a:schemeClr val="tx1"/>
                </a:solidFill>
              </a:rPr>
              <a:t>ẳ</a:t>
            </a:r>
            <a:r>
              <a:rPr lang="vi-VN" sz="2000" b="0">
                <a:solidFill>
                  <a:schemeClr val="tx1"/>
                </a:solidFill>
              </a:rPr>
              <a:t>n</a:t>
            </a:r>
            <a:r>
              <a:rPr lang="vi-VN" sz="2000" b="0" dirty="0">
                <a:solidFill>
                  <a:schemeClr val="tx1"/>
                </a:solidFill>
              </a:rPr>
              <a:t>, bây giờ thành cái áo đài kín xuống </a:t>
            </a:r>
            <a:r>
              <a:rPr lang="vi-VN" sz="2000" b="0">
                <a:solidFill>
                  <a:schemeClr val="tx1"/>
                </a:solidFill>
              </a:rPr>
              <a:t>tận chấm</a:t>
            </a:r>
            <a:r>
              <a:rPr lang="en-US" sz="2000" b="0">
                <a:solidFill>
                  <a:schemeClr val="tx1"/>
                </a:solidFill>
              </a:rPr>
              <a:t> đuôi. (Tô Hoài)</a:t>
            </a:r>
            <a:endParaRPr lang="vi-VN" sz="2000" b="0" dirty="0">
              <a:solidFill>
                <a:schemeClr val="tx1"/>
              </a:solidFill>
            </a:endParaRPr>
          </a:p>
          <a:p>
            <a:pPr algn="just">
              <a:lnSpc>
                <a:spcPct val="150000"/>
              </a:lnSpc>
            </a:pPr>
            <a:r>
              <a:rPr lang="vi-VN" sz="2000" b="0" dirty="0">
                <a:solidFill>
                  <a:schemeClr val="tx1"/>
                </a:solidFill>
              </a:rPr>
              <a:t>b) Dế Choắt trả lời tôi bằng một giọng rất buồn rầu. (Tô Hoài)</a:t>
            </a:r>
          </a:p>
          <a:p>
            <a:pPr algn="just">
              <a:lnSpc>
                <a:spcPct val="150000"/>
              </a:lnSpc>
            </a:pPr>
            <a:r>
              <a:rPr lang="vi-VN" sz="2000" b="0" dirty="0">
                <a:solidFill>
                  <a:schemeClr val="tx1"/>
                </a:solidFill>
              </a:rPr>
              <a:t>c) Bác bổ sung một số điểm vào bản </a:t>
            </a:r>
            <a:r>
              <a:rPr lang="vi-VN" sz="2000" b="0">
                <a:solidFill>
                  <a:schemeClr val="tx1"/>
                </a:solidFill>
              </a:rPr>
              <a:t>thảo "Tuyên </a:t>
            </a:r>
            <a:r>
              <a:rPr lang="vi-VN" sz="2000" b="0" dirty="0">
                <a:solidFill>
                  <a:schemeClr val="tx1"/>
                </a:solidFill>
              </a:rPr>
              <a:t>ngôn </a:t>
            </a:r>
            <a:r>
              <a:rPr lang="vi-VN" sz="2000" b="0">
                <a:solidFill>
                  <a:schemeClr val="tx1"/>
                </a:solidFill>
              </a:rPr>
              <a:t>Độc lập“</a:t>
            </a:r>
            <a:r>
              <a:rPr lang="en-US" sz="2000" b="0">
                <a:solidFill>
                  <a:schemeClr val="tx1"/>
                </a:solidFill>
              </a:rPr>
              <a:t>.</a:t>
            </a:r>
            <a:r>
              <a:rPr lang="vi-VN" sz="2000" b="0">
                <a:solidFill>
                  <a:schemeClr val="tx1"/>
                </a:solidFill>
              </a:rPr>
              <a:t> (Theo B</a:t>
            </a:r>
            <a:r>
              <a:rPr lang="en-US" sz="2000" b="0">
                <a:solidFill>
                  <a:schemeClr val="tx1"/>
                </a:solidFill>
              </a:rPr>
              <a:t>ù</a:t>
            </a:r>
            <a:r>
              <a:rPr lang="vi-VN" sz="2000" b="0">
                <a:solidFill>
                  <a:schemeClr val="tx1"/>
                </a:solidFill>
              </a:rPr>
              <a:t>i </a:t>
            </a:r>
            <a:r>
              <a:rPr lang="vi-VN" sz="2000" b="0" dirty="0">
                <a:solidFill>
                  <a:schemeClr val="tx1"/>
                </a:solidFill>
              </a:rPr>
              <a:t>Đình Phong)</a:t>
            </a:r>
          </a:p>
          <a:p>
            <a:pPr algn="just">
              <a:lnSpc>
                <a:spcPct val="150000"/>
              </a:lnSpc>
            </a:pPr>
            <a:r>
              <a:rPr lang="vi-VN" sz="2000" b="0" dirty="0">
                <a:solidFill>
                  <a:schemeClr val="tx1"/>
                </a:solidFill>
              </a:rPr>
              <a:t>d) Chủ tịch Hồ Chí Minh </a:t>
            </a:r>
            <a:r>
              <a:rPr lang="vi-VN" sz="2000" b="0">
                <a:solidFill>
                  <a:schemeClr val="tx1"/>
                </a:solidFill>
              </a:rPr>
              <a:t>đọc "</a:t>
            </a:r>
            <a:r>
              <a:rPr lang="en-US" sz="2000" b="0">
                <a:solidFill>
                  <a:schemeClr val="tx1"/>
                </a:solidFill>
              </a:rPr>
              <a:t>T</a:t>
            </a:r>
            <a:r>
              <a:rPr lang="vi-VN" sz="2000" b="0">
                <a:solidFill>
                  <a:schemeClr val="tx1"/>
                </a:solidFill>
              </a:rPr>
              <a:t>uyên </a:t>
            </a:r>
            <a:r>
              <a:rPr lang="vi-VN" sz="2000" b="0" dirty="0">
                <a:solidFill>
                  <a:schemeClr val="tx1"/>
                </a:solidFill>
              </a:rPr>
              <a:t>ngôn </a:t>
            </a:r>
            <a:r>
              <a:rPr lang="vi-VN" sz="2000" b="0">
                <a:solidFill>
                  <a:schemeClr val="tx1"/>
                </a:solidFill>
              </a:rPr>
              <a:t>Độc lập</a:t>
            </a:r>
            <a:r>
              <a:rPr lang="en-US" sz="2000" b="0">
                <a:solidFill>
                  <a:schemeClr val="tx1"/>
                </a:solidFill>
              </a:rPr>
              <a:t>”</a:t>
            </a:r>
            <a:r>
              <a:rPr lang="vi-VN" sz="2000" b="0">
                <a:solidFill>
                  <a:schemeClr val="tx1"/>
                </a:solidFill>
              </a:rPr>
              <a:t> </a:t>
            </a:r>
            <a:r>
              <a:rPr lang="vi-VN" sz="2000" b="0" dirty="0">
                <a:solidFill>
                  <a:schemeClr val="tx1"/>
                </a:solidFill>
              </a:rPr>
              <a:t>tại Quảng trường Ba </a:t>
            </a:r>
            <a:r>
              <a:rPr lang="vi-VN" sz="2000" b="0">
                <a:solidFill>
                  <a:schemeClr val="tx1"/>
                </a:solidFill>
              </a:rPr>
              <a:t>Đình ngày 2/9/1945</a:t>
            </a:r>
            <a:r>
              <a:rPr lang="en-US" sz="2000" b="0">
                <a:solidFill>
                  <a:schemeClr val="tx1"/>
                </a:solidFill>
              </a:rPr>
              <a:t>. </a:t>
            </a:r>
            <a:r>
              <a:rPr lang="vi-VN" sz="2000" b="0">
                <a:solidFill>
                  <a:schemeClr val="tx1"/>
                </a:solidFill>
              </a:rPr>
              <a:t>(Theo </a:t>
            </a:r>
            <a:r>
              <a:rPr lang="vi-VN" sz="2000" b="0" dirty="0">
                <a:solidFill>
                  <a:schemeClr val="tx1"/>
                </a:solidFill>
              </a:rPr>
              <a:t>Bùi Đình Phong)</a:t>
            </a:r>
          </a:p>
        </p:txBody>
      </p:sp>
      <p:sp>
        <p:nvSpPr>
          <p:cNvPr id="4" name="TextBox 3">
            <a:extLst>
              <a:ext uri="{FF2B5EF4-FFF2-40B4-BE49-F238E27FC236}">
                <a16:creationId xmlns:a16="http://schemas.microsoft.com/office/drawing/2014/main" id="{21A60D44-297E-4285-8785-4D344806B513}"/>
              </a:ext>
            </a:extLst>
          </p:cNvPr>
          <p:cNvSpPr txBox="1"/>
          <p:nvPr/>
        </p:nvSpPr>
        <p:spPr>
          <a:xfrm>
            <a:off x="1430215" y="1720491"/>
            <a:ext cx="10140462" cy="955774"/>
          </a:xfrm>
          <a:prstGeom prst="rect">
            <a:avLst/>
          </a:prstGeom>
          <a:noFill/>
        </p:spPr>
        <p:txBody>
          <a:bodyPr wrap="square" rtlCol="0">
            <a:spAutoFit/>
          </a:bodyPr>
          <a:lstStyle/>
          <a:p>
            <a:pPr>
              <a:lnSpc>
                <a:spcPct val="150000"/>
              </a:lnSpc>
            </a:pPr>
            <a:r>
              <a:rPr lang="vi-VN" sz="2000" b="1">
                <a:latin typeface="UTM Avo" panose="02040603050506020204" pitchFamily="18" charset="0"/>
                <a:cs typeface="Arial" panose="020B0604020202020204" pitchFamily="34" charset="0"/>
              </a:rPr>
              <a:t>Tìm vị ngữ là cụm động từ, cụm tính từ trong những câu dưới đây. Xác định từ trung tâm và các thành tố phụ trong mỗi cụm từ đó.</a:t>
            </a:r>
          </a:p>
        </p:txBody>
      </p:sp>
      <p:sp>
        <p:nvSpPr>
          <p:cNvPr id="6" name="Rectangle: Rounded Corners 5">
            <a:extLst>
              <a:ext uri="{FF2B5EF4-FFF2-40B4-BE49-F238E27FC236}">
                <a16:creationId xmlns:a16="http://schemas.microsoft.com/office/drawing/2014/main" id="{01951225-AA7D-494C-B7F6-27DA6FFCDD3E}"/>
              </a:ext>
            </a:extLst>
          </p:cNvPr>
          <p:cNvSpPr/>
          <p:nvPr/>
        </p:nvSpPr>
        <p:spPr>
          <a:xfrm>
            <a:off x="762000" y="1863969"/>
            <a:ext cx="586154" cy="33996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latin typeface="UTM Avo" panose="02040603050506020204" pitchFamily="18" charset="0"/>
                <a:ea typeface="UD Digi Kyokasho N-B" panose="02020700000000000000" pitchFamily="17" charset="-128"/>
              </a:rPr>
              <a:t>3</a:t>
            </a:r>
            <a:endParaRPr lang="en-US" sz="2400" b="1">
              <a:latin typeface="UTM Avo" panose="02040603050506020204" pitchFamily="18" charset="0"/>
              <a:ea typeface="UD Digi Kyokasho N-B" panose="02020700000000000000" pitchFamily="17" charset="-128"/>
            </a:endParaRPr>
          </a:p>
        </p:txBody>
      </p:sp>
    </p:spTree>
    <p:extLst>
      <p:ext uri="{BB962C8B-B14F-4D97-AF65-F5344CB8AC3E}">
        <p14:creationId xmlns:p14="http://schemas.microsoft.com/office/powerpoint/2010/main" val="42487073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Table 7">
            <a:extLst>
              <a:ext uri="{FF2B5EF4-FFF2-40B4-BE49-F238E27FC236}">
                <a16:creationId xmlns:a16="http://schemas.microsoft.com/office/drawing/2014/main" id="{9CA8C5D3-08A3-45D8-BA4F-7D50C05D5D33}"/>
              </a:ext>
            </a:extLst>
          </p:cNvPr>
          <p:cNvGraphicFramePr>
            <a:graphicFrameLocks noGrp="1"/>
          </p:cNvGraphicFramePr>
          <p:nvPr>
            <p:extLst>
              <p:ext uri="{D42A27DB-BD31-4B8C-83A1-F6EECF244321}">
                <p14:modId xmlns:p14="http://schemas.microsoft.com/office/powerpoint/2010/main" val="3527125020"/>
              </p:ext>
            </p:extLst>
          </p:nvPr>
        </p:nvGraphicFramePr>
        <p:xfrm>
          <a:off x="776841" y="2810708"/>
          <a:ext cx="10744201" cy="3285292"/>
        </p:xfrm>
        <a:graphic>
          <a:graphicData uri="http://schemas.openxmlformats.org/drawingml/2006/table">
            <a:tbl>
              <a:tblPr firstRow="1" bandRow="1">
                <a:tableStyleId>{1E171933-4619-4E11-9A3F-F7608DF75F80}</a:tableStyleId>
              </a:tblPr>
              <a:tblGrid>
                <a:gridCol w="1073427">
                  <a:extLst>
                    <a:ext uri="{9D8B030D-6E8A-4147-A177-3AD203B41FA5}">
                      <a16:colId xmlns:a16="http://schemas.microsoft.com/office/drawing/2014/main" val="54231320"/>
                    </a:ext>
                  </a:extLst>
                </a:gridCol>
                <a:gridCol w="1987826">
                  <a:extLst>
                    <a:ext uri="{9D8B030D-6E8A-4147-A177-3AD203B41FA5}">
                      <a16:colId xmlns:a16="http://schemas.microsoft.com/office/drawing/2014/main" val="3860706385"/>
                    </a:ext>
                  </a:extLst>
                </a:gridCol>
                <a:gridCol w="1678401">
                  <a:extLst>
                    <a:ext uri="{9D8B030D-6E8A-4147-A177-3AD203B41FA5}">
                      <a16:colId xmlns:a16="http://schemas.microsoft.com/office/drawing/2014/main" val="3687153011"/>
                    </a:ext>
                  </a:extLst>
                </a:gridCol>
                <a:gridCol w="1778000">
                  <a:extLst>
                    <a:ext uri="{9D8B030D-6E8A-4147-A177-3AD203B41FA5}">
                      <a16:colId xmlns:a16="http://schemas.microsoft.com/office/drawing/2014/main" val="830276298"/>
                    </a:ext>
                  </a:extLst>
                </a:gridCol>
                <a:gridCol w="4226547">
                  <a:extLst>
                    <a:ext uri="{9D8B030D-6E8A-4147-A177-3AD203B41FA5}">
                      <a16:colId xmlns:a16="http://schemas.microsoft.com/office/drawing/2014/main" val="3420053744"/>
                    </a:ext>
                  </a:extLst>
                </a:gridCol>
              </a:tblGrid>
              <a:tr h="721476">
                <a:tc>
                  <a:txBody>
                    <a:bodyPr/>
                    <a:lstStyle/>
                    <a:p>
                      <a:pPr algn="ctr"/>
                      <a:r>
                        <a:rPr lang="en-US" sz="1800" dirty="0" err="1">
                          <a:solidFill>
                            <a:srgbClr val="002060"/>
                          </a:solidFill>
                          <a:latin typeface="UTM Avo" panose="02040603050506020204" pitchFamily="18" charset="0"/>
                        </a:rPr>
                        <a:t>Phần</a:t>
                      </a:r>
                      <a:endParaRPr lang="en-US" sz="1800" dirty="0">
                        <a:solidFill>
                          <a:srgbClr val="002060"/>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err="1">
                          <a:solidFill>
                            <a:srgbClr val="002060"/>
                          </a:solidFill>
                          <a:latin typeface="UTM Avo" panose="02040603050506020204" pitchFamily="18" charset="0"/>
                        </a:rPr>
                        <a:t>Loại</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từ</a:t>
                      </a:r>
                      <a:endParaRPr lang="en-US" sz="1800" dirty="0">
                        <a:solidFill>
                          <a:srgbClr val="002060"/>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err="1">
                          <a:solidFill>
                            <a:srgbClr val="002060"/>
                          </a:solidFill>
                          <a:latin typeface="UTM Avo" panose="02040603050506020204" pitchFamily="18" charset="0"/>
                        </a:rPr>
                        <a:t>Phần</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trước</a:t>
                      </a:r>
                      <a:endParaRPr lang="en-US" sz="1800" dirty="0">
                        <a:solidFill>
                          <a:srgbClr val="002060"/>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err="1">
                          <a:solidFill>
                            <a:srgbClr val="002060"/>
                          </a:solidFill>
                          <a:latin typeface="UTM Avo" panose="02040603050506020204" pitchFamily="18" charset="0"/>
                        </a:rPr>
                        <a:t>Phần</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trung</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tâm</a:t>
                      </a:r>
                      <a:endParaRPr lang="en-US" sz="1800" dirty="0">
                        <a:solidFill>
                          <a:srgbClr val="002060"/>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err="1">
                          <a:solidFill>
                            <a:srgbClr val="002060"/>
                          </a:solidFill>
                          <a:latin typeface="UTM Avo" panose="02040603050506020204" pitchFamily="18" charset="0"/>
                        </a:rPr>
                        <a:t>Phần</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sau</a:t>
                      </a:r>
                      <a:endParaRPr lang="en-US" sz="1800" dirty="0">
                        <a:solidFill>
                          <a:srgbClr val="002060"/>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10280437"/>
                  </a:ext>
                </a:extLst>
              </a:tr>
              <a:tr h="417998">
                <a:tc>
                  <a:txBody>
                    <a:bodyPr/>
                    <a:lstStyle/>
                    <a:p>
                      <a:pPr algn="ctr"/>
                      <a:r>
                        <a:rPr lang="en-US" sz="1600" dirty="0">
                          <a:latin typeface="UTM Avo" panose="02040603050506020204" pitchFamily="18" charset="0"/>
                          <a:cs typeface="Arial" panose="020B0604020202020204" pitchFamily="34"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err="1">
                          <a:latin typeface="UTM Avo" panose="02040603050506020204" pitchFamily="18" charset="0"/>
                          <a:cs typeface="Arial" panose="020B0604020202020204" pitchFamily="34" charset="0"/>
                        </a:rPr>
                        <a:t>Cụm</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động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từ</a:t>
                      </a:r>
                      <a:endParaRPr lang="en-US" sz="1600" dirty="0">
                        <a:latin typeface="UTM Avo" panose="0204060305050602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err="1">
                          <a:latin typeface="UTM Avo" panose="02040603050506020204" pitchFamily="18" charset="0"/>
                          <a:cs typeface="Arial" panose="020B0604020202020204" pitchFamily="34" charset="0"/>
                        </a:rPr>
                        <a:t>Bây</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giờ</a:t>
                      </a:r>
                      <a:endParaRPr lang="en-US" sz="1600" dirty="0">
                        <a:latin typeface="UTM Avo" panose="0204060305050602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err="1">
                          <a:latin typeface="UTM Avo" panose="02040603050506020204" pitchFamily="18" charset="0"/>
                          <a:cs typeface="Arial" panose="020B0604020202020204" pitchFamily="34" charset="0"/>
                        </a:rPr>
                        <a:t>thành</a:t>
                      </a:r>
                      <a:endParaRPr lang="en-US" sz="1600" b="1" dirty="0">
                        <a:latin typeface="UTM Avo" panose="0204060305050602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lang="en-US" sz="1600">
                          <a:latin typeface="UTM Avo" panose="02040603050506020204" pitchFamily="18" charset="0"/>
                          <a:cs typeface="Arial" panose="020B0604020202020204" pitchFamily="34" charset="0"/>
                        </a:rPr>
                        <a:t>cái áo dài kín xuống tận chấm đuôi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7667943"/>
                  </a:ext>
                </a:extLst>
              </a:tr>
              <a:tr h="417998">
                <a:tc>
                  <a:txBody>
                    <a:bodyPr/>
                    <a:lstStyle/>
                    <a:p>
                      <a:pPr algn="ctr"/>
                      <a:r>
                        <a:rPr lang="en-US" sz="1600" dirty="0">
                          <a:latin typeface="UTM Avo" panose="02040603050506020204" pitchFamily="18" charset="0"/>
                          <a:cs typeface="Arial" panose="020B0604020202020204" pitchFamily="34" charset="0"/>
                        </a:rPr>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err="1">
                          <a:latin typeface="UTM Avo" panose="02040603050506020204" pitchFamily="18" charset="0"/>
                          <a:cs typeface="Arial" panose="020B0604020202020204" pitchFamily="34" charset="0"/>
                        </a:rPr>
                        <a:t>Cụm</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tính</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từ</a:t>
                      </a:r>
                      <a:r>
                        <a:rPr lang="en-US" sz="1600" dirty="0">
                          <a:latin typeface="UTM Avo" panose="02040603050506020204" pitchFamily="18" charset="0"/>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err="1">
                          <a:latin typeface="UTM Avo" panose="02040603050506020204" pitchFamily="18" charset="0"/>
                          <a:cs typeface="Arial" panose="020B0604020202020204" pitchFamily="34" charset="0"/>
                        </a:rPr>
                        <a:t>Trước</a:t>
                      </a:r>
                      <a:r>
                        <a:rPr lang="en-US" sz="1600" dirty="0">
                          <a:latin typeface="UTM Avo" panose="02040603050506020204" pitchFamily="18" charset="0"/>
                          <a:cs typeface="Arial" panose="020B0604020202020204" pitchFamily="34" charset="0"/>
                        </a:rPr>
                        <a:t> kia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err="1">
                          <a:latin typeface="UTM Avo" panose="02040603050506020204" pitchFamily="18" charset="0"/>
                          <a:cs typeface="Arial" panose="020B0604020202020204" pitchFamily="34" charset="0"/>
                        </a:rPr>
                        <a:t>ngắn</a:t>
                      </a:r>
                      <a:endParaRPr lang="en-US" sz="1600" b="1" dirty="0">
                        <a:latin typeface="UTM Avo" panose="0204060305050602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lang="en-US" sz="1600" dirty="0" err="1">
                          <a:latin typeface="UTM Avo" panose="02040603050506020204" pitchFamily="18" charset="0"/>
                          <a:cs typeface="Arial" panose="020B0604020202020204" pitchFamily="34" charset="0"/>
                        </a:rPr>
                        <a:t>hủn</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hoẳn</a:t>
                      </a:r>
                      <a:endParaRPr lang="en-US" sz="1600" dirty="0">
                        <a:latin typeface="UTM Avo" panose="0204060305050602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6009456"/>
                  </a:ext>
                </a:extLst>
              </a:tr>
              <a:tr h="417998">
                <a:tc>
                  <a:txBody>
                    <a:bodyPr/>
                    <a:lstStyle/>
                    <a:p>
                      <a:pPr algn="ctr"/>
                      <a:r>
                        <a:rPr lang="en-US" sz="1600" dirty="0">
                          <a:latin typeface="UTM Avo" panose="02040603050506020204" pitchFamily="18" charset="0"/>
                          <a:cs typeface="Arial" panose="020B0604020202020204" pitchFamily="34" charset="0"/>
                        </a:rPr>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err="1">
                          <a:latin typeface="UTM Avo" panose="02040603050506020204" pitchFamily="18" charset="0"/>
                          <a:cs typeface="Arial" panose="020B0604020202020204" pitchFamily="34" charset="0"/>
                        </a:rPr>
                        <a:t>Cụm</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động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từ</a:t>
                      </a:r>
                      <a:endParaRPr lang="en-US" sz="1600" dirty="0">
                        <a:latin typeface="UTM Avo" panose="0204060305050602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600" dirty="0">
                        <a:latin typeface="UTM Avo" panose="0204060305050602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err="1">
                          <a:latin typeface="UTM Avo" panose="02040603050506020204" pitchFamily="18" charset="0"/>
                          <a:cs typeface="Arial" panose="020B0604020202020204" pitchFamily="34" charset="0"/>
                        </a:rPr>
                        <a:t>trả</a:t>
                      </a:r>
                      <a:r>
                        <a:rPr lang="en-US" sz="1600" b="1" dirty="0">
                          <a:latin typeface="UTM Avo" panose="02040603050506020204" pitchFamily="18" charset="0"/>
                          <a:cs typeface="Arial" panose="020B0604020202020204" pitchFamily="34" charset="0"/>
                        </a:rPr>
                        <a:t> </a:t>
                      </a:r>
                      <a:r>
                        <a:rPr lang="en-US" sz="1600" b="1" dirty="0" err="1">
                          <a:latin typeface="UTM Avo" panose="02040603050506020204" pitchFamily="18" charset="0"/>
                          <a:cs typeface="Arial" panose="020B0604020202020204" pitchFamily="34" charset="0"/>
                        </a:rPr>
                        <a:t>lời</a:t>
                      </a:r>
                      <a:endParaRPr lang="en-US" sz="1600" b="1" dirty="0">
                        <a:latin typeface="UTM Avo" panose="0204060305050602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lang="en-US" sz="1600" dirty="0" err="1">
                          <a:latin typeface="UTM Avo" panose="02040603050506020204" pitchFamily="18" charset="0"/>
                          <a:cs typeface="Arial" panose="020B0604020202020204" pitchFamily="34" charset="0"/>
                        </a:rPr>
                        <a:t>tôi</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bằng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một</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giọng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rất</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buồn</a:t>
                      </a:r>
                      <a:endParaRPr lang="en-US" sz="1600" dirty="0">
                        <a:latin typeface="UTM Avo" panose="0204060305050602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11341003"/>
                  </a:ext>
                </a:extLst>
              </a:tr>
              <a:tr h="652764">
                <a:tc>
                  <a:txBody>
                    <a:bodyPr/>
                    <a:lstStyle/>
                    <a:p>
                      <a:pPr algn="ctr"/>
                      <a:r>
                        <a:rPr lang="en-US" sz="1600" dirty="0">
                          <a:latin typeface="UTM Avo" panose="02040603050506020204" pitchFamily="18" charset="0"/>
                          <a:cs typeface="Arial" panose="020B0604020202020204" pitchFamily="34" charset="0"/>
                        </a:rPr>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err="1">
                          <a:latin typeface="UTM Avo" panose="02040603050506020204" pitchFamily="18" charset="0"/>
                          <a:cs typeface="Arial" panose="020B0604020202020204" pitchFamily="34" charset="0"/>
                        </a:rPr>
                        <a:t>Cụm</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động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từ</a:t>
                      </a:r>
                      <a:endParaRPr lang="en-US" sz="1600" dirty="0">
                        <a:latin typeface="UTM Avo" panose="02040603050506020204" pitchFamily="18" charset="0"/>
                        <a:cs typeface="Arial" panose="020B0604020202020204" pitchFamily="34" charset="0"/>
                      </a:endParaRPr>
                    </a:p>
                    <a:p>
                      <a:pPr algn="ctr"/>
                      <a:endParaRPr lang="en-US" sz="1600" dirty="0">
                        <a:latin typeface="UTM Avo" panose="0204060305050602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600" dirty="0">
                        <a:latin typeface="UTM Avo" panose="0204060305050602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err="1">
                          <a:latin typeface="UTM Avo" panose="02040603050506020204" pitchFamily="18" charset="0"/>
                          <a:cs typeface="Arial" panose="020B0604020202020204" pitchFamily="34" charset="0"/>
                        </a:rPr>
                        <a:t>bổ</a:t>
                      </a:r>
                      <a:r>
                        <a:rPr lang="en-US" sz="1600" b="1" dirty="0">
                          <a:latin typeface="UTM Avo" panose="02040603050506020204" pitchFamily="18" charset="0"/>
                          <a:cs typeface="Arial" panose="020B0604020202020204" pitchFamily="34" charset="0"/>
                        </a:rPr>
                        <a:t> sung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lang="en-US" sz="1600" b="0" kern="1200" dirty="0" err="1">
                          <a:solidFill>
                            <a:schemeClr val="dk1"/>
                          </a:solidFill>
                          <a:effectLst/>
                          <a:latin typeface="UTM Avo" panose="02040603050506020204" pitchFamily="18" charset="0"/>
                          <a:cs typeface="Arial" panose="020B0604020202020204" pitchFamily="34" charset="0"/>
                        </a:rPr>
                        <a:t>một</a:t>
                      </a:r>
                      <a:r>
                        <a:rPr lang="en-US" sz="1600" b="0" kern="1200" dirty="0">
                          <a:solidFill>
                            <a:schemeClr val="dk1"/>
                          </a:solidFill>
                          <a:effectLst/>
                          <a:latin typeface="UTM Avo" panose="02040603050506020204" pitchFamily="18" charset="0"/>
                          <a:cs typeface="Arial" panose="020B0604020202020204" pitchFamily="34" charset="0"/>
                        </a:rPr>
                        <a:t> </a:t>
                      </a:r>
                      <a:r>
                        <a:rPr lang="en-US" sz="1600" b="0" kern="1200" dirty="0" err="1">
                          <a:solidFill>
                            <a:schemeClr val="dk1"/>
                          </a:solidFill>
                          <a:effectLst/>
                          <a:latin typeface="UTM Avo" panose="02040603050506020204" pitchFamily="18" charset="0"/>
                          <a:cs typeface="Arial" panose="020B0604020202020204" pitchFamily="34" charset="0"/>
                        </a:rPr>
                        <a:t>số</a:t>
                      </a:r>
                      <a:r>
                        <a:rPr lang="en-US" sz="1600" b="0" kern="1200" dirty="0">
                          <a:solidFill>
                            <a:schemeClr val="dk1"/>
                          </a:solidFill>
                          <a:effectLst/>
                          <a:latin typeface="UTM Avo" panose="02040603050506020204" pitchFamily="18" charset="0"/>
                          <a:cs typeface="Arial" panose="020B0604020202020204" pitchFamily="34" charset="0"/>
                        </a:rPr>
                        <a:t> </a:t>
                      </a:r>
                      <a:r>
                        <a:rPr lang="en-US" sz="1600" b="0" kern="1200" err="1">
                          <a:solidFill>
                            <a:schemeClr val="dk1"/>
                          </a:solidFill>
                          <a:effectLst/>
                          <a:latin typeface="UTM Avo" panose="02040603050506020204" pitchFamily="18" charset="0"/>
                          <a:cs typeface="Arial" panose="020B0604020202020204" pitchFamily="34" charset="0"/>
                        </a:rPr>
                        <a:t>điểm</a:t>
                      </a:r>
                      <a:r>
                        <a:rPr lang="en-US" sz="1600" b="0" kern="1200">
                          <a:solidFill>
                            <a:schemeClr val="dk1"/>
                          </a:solidFill>
                          <a:effectLst/>
                          <a:latin typeface="UTM Avo" panose="02040603050506020204" pitchFamily="18" charset="0"/>
                          <a:cs typeface="Arial" panose="020B0604020202020204" pitchFamily="34" charset="0"/>
                        </a:rPr>
                        <a:t> vào </a:t>
                      </a:r>
                      <a:r>
                        <a:rPr lang="en-US" sz="1600" b="0" kern="1200" dirty="0" err="1">
                          <a:solidFill>
                            <a:schemeClr val="dk1"/>
                          </a:solidFill>
                          <a:effectLst/>
                          <a:latin typeface="UTM Avo" panose="02040603050506020204" pitchFamily="18" charset="0"/>
                          <a:cs typeface="Arial" panose="020B0604020202020204" pitchFamily="34" charset="0"/>
                        </a:rPr>
                        <a:t>bản</a:t>
                      </a:r>
                      <a:r>
                        <a:rPr lang="en-US" sz="1600" b="0" kern="1200" dirty="0">
                          <a:solidFill>
                            <a:schemeClr val="dk1"/>
                          </a:solidFill>
                          <a:effectLst/>
                          <a:latin typeface="UTM Avo" panose="02040603050506020204" pitchFamily="18" charset="0"/>
                          <a:cs typeface="Arial" panose="020B0604020202020204" pitchFamily="34" charset="0"/>
                        </a:rPr>
                        <a:t> </a:t>
                      </a:r>
                      <a:r>
                        <a:rPr lang="en-US" sz="1600" b="0" kern="1200" dirty="0" err="1">
                          <a:solidFill>
                            <a:schemeClr val="dk1"/>
                          </a:solidFill>
                          <a:effectLst/>
                          <a:latin typeface="UTM Avo" panose="02040603050506020204" pitchFamily="18" charset="0"/>
                          <a:cs typeface="Arial" panose="020B0604020202020204" pitchFamily="34" charset="0"/>
                        </a:rPr>
                        <a:t>thảo</a:t>
                      </a:r>
                      <a:r>
                        <a:rPr lang="en-US" sz="1600" b="0" kern="1200" dirty="0">
                          <a:solidFill>
                            <a:schemeClr val="dk1"/>
                          </a:solidFill>
                          <a:effectLst/>
                          <a:latin typeface="UTM Avo" panose="02040603050506020204" pitchFamily="18" charset="0"/>
                          <a:cs typeface="Arial" panose="020B0604020202020204" pitchFamily="34" charset="0"/>
                        </a:rPr>
                        <a:t> " </a:t>
                      </a:r>
                      <a:r>
                        <a:rPr lang="en-US" sz="1600" b="0" kern="1200" dirty="0" err="1">
                          <a:solidFill>
                            <a:schemeClr val="dk1"/>
                          </a:solidFill>
                          <a:effectLst/>
                          <a:latin typeface="UTM Avo" panose="02040603050506020204" pitchFamily="18" charset="0"/>
                          <a:cs typeface="Arial" panose="020B0604020202020204" pitchFamily="34" charset="0"/>
                        </a:rPr>
                        <a:t>Tuyên</a:t>
                      </a:r>
                      <a:r>
                        <a:rPr lang="en-US" sz="1600" b="0" kern="1200" dirty="0">
                          <a:solidFill>
                            <a:schemeClr val="dk1"/>
                          </a:solidFill>
                          <a:effectLst/>
                          <a:latin typeface="UTM Avo" panose="02040603050506020204" pitchFamily="18" charset="0"/>
                          <a:cs typeface="Arial" panose="020B0604020202020204" pitchFamily="34" charset="0"/>
                        </a:rPr>
                        <a:t> </a:t>
                      </a:r>
                      <a:r>
                        <a:rPr lang="en-US" sz="1600" b="0" kern="1200" dirty="0" err="1">
                          <a:solidFill>
                            <a:schemeClr val="dk1"/>
                          </a:solidFill>
                          <a:effectLst/>
                          <a:latin typeface="UTM Avo" panose="02040603050506020204" pitchFamily="18" charset="0"/>
                          <a:cs typeface="Arial" panose="020B0604020202020204" pitchFamily="34" charset="0"/>
                        </a:rPr>
                        <a:t>ngôn</a:t>
                      </a:r>
                      <a:r>
                        <a:rPr lang="en-US" sz="1600" b="0" kern="1200" dirty="0">
                          <a:solidFill>
                            <a:schemeClr val="dk1"/>
                          </a:solidFill>
                          <a:effectLst/>
                          <a:latin typeface="UTM Avo" panose="02040603050506020204" pitchFamily="18" charset="0"/>
                          <a:cs typeface="Arial" panose="020B0604020202020204" pitchFamily="34" charset="0"/>
                        </a:rPr>
                        <a:t> </a:t>
                      </a:r>
                      <a:r>
                        <a:rPr lang="en-US" sz="1600" b="0" kern="1200" dirty="0" err="1">
                          <a:solidFill>
                            <a:schemeClr val="dk1"/>
                          </a:solidFill>
                          <a:effectLst/>
                          <a:latin typeface="UTM Avo" panose="02040603050506020204" pitchFamily="18" charset="0"/>
                          <a:cs typeface="Arial" panose="020B0604020202020204" pitchFamily="34" charset="0"/>
                        </a:rPr>
                        <a:t>Độc</a:t>
                      </a:r>
                      <a:r>
                        <a:rPr lang="en-US" sz="1600" b="0" kern="1200" dirty="0">
                          <a:solidFill>
                            <a:schemeClr val="dk1"/>
                          </a:solidFill>
                          <a:effectLst/>
                          <a:latin typeface="UTM Avo" panose="02040603050506020204" pitchFamily="18" charset="0"/>
                          <a:cs typeface="Arial" panose="020B0604020202020204" pitchFamily="34" charset="0"/>
                        </a:rPr>
                        <a:t> </a:t>
                      </a:r>
                      <a:r>
                        <a:rPr lang="en-US" sz="1600" b="0" kern="1200" dirty="0" err="1">
                          <a:solidFill>
                            <a:schemeClr val="dk1"/>
                          </a:solidFill>
                          <a:effectLst/>
                          <a:latin typeface="UTM Avo" panose="02040603050506020204" pitchFamily="18" charset="0"/>
                          <a:cs typeface="Arial" panose="020B0604020202020204" pitchFamily="34" charset="0"/>
                        </a:rPr>
                        <a:t>lập</a:t>
                      </a:r>
                      <a:r>
                        <a:rPr lang="en-US" sz="1600" b="0" kern="1200" dirty="0">
                          <a:solidFill>
                            <a:schemeClr val="dk1"/>
                          </a:solidFill>
                          <a:effectLst/>
                          <a:latin typeface="UTM Avo" panose="02040603050506020204" pitchFamily="18" charset="0"/>
                          <a:cs typeface="Arial" panose="020B0604020202020204" pitchFamily="34" charset="0"/>
                        </a:rPr>
                        <a:t>"</a:t>
                      </a:r>
                      <a:endParaRPr lang="en-US" sz="1600" dirty="0">
                        <a:latin typeface="UTM Avo" panose="0204060305050602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1626536"/>
                  </a:ext>
                </a:extLst>
              </a:tr>
              <a:tr h="657058">
                <a:tc>
                  <a:txBody>
                    <a:bodyPr/>
                    <a:lstStyle/>
                    <a:p>
                      <a:pPr algn="ctr"/>
                      <a:r>
                        <a:rPr lang="en-US" sz="1600" dirty="0">
                          <a:latin typeface="UTM Avo" panose="02040603050506020204" pitchFamily="18" charset="0"/>
                          <a:cs typeface="Arial" panose="020B0604020202020204" pitchFamily="34" charset="0"/>
                        </a:rPr>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err="1">
                          <a:latin typeface="UTM Avo" panose="02040603050506020204" pitchFamily="18" charset="0"/>
                          <a:cs typeface="Arial" panose="020B0604020202020204" pitchFamily="34" charset="0"/>
                        </a:rPr>
                        <a:t>Cụm</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động</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từ</a:t>
                      </a:r>
                      <a:endParaRPr lang="en-US" sz="1600" dirty="0">
                        <a:latin typeface="UTM Avo" panose="02040603050506020204" pitchFamily="18" charset="0"/>
                        <a:cs typeface="Arial" panose="020B0604020202020204" pitchFamily="34" charset="0"/>
                      </a:endParaRPr>
                    </a:p>
                    <a:p>
                      <a:pPr algn="ctr"/>
                      <a:endParaRPr lang="en-US" sz="1600" dirty="0">
                        <a:latin typeface="UTM Avo" panose="0204060305050602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600" dirty="0">
                        <a:latin typeface="UTM Avo" panose="02040603050506020204" pitchFamily="18"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t"/>
                      <a:r>
                        <a:rPr lang="en-US" sz="1600" b="1">
                          <a:effectLst/>
                          <a:latin typeface="UTM Avo" panose="02040603050506020204" pitchFamily="18" charset="0"/>
                          <a:cs typeface="Arial" panose="020B0604020202020204" pitchFamily="34" charset="0"/>
                        </a:rPr>
                        <a:t>đọc</a:t>
                      </a:r>
                      <a:endParaRPr lang="en-US" sz="1600" b="1" dirty="0">
                        <a:effectLst/>
                        <a:latin typeface="UTM Avo" panose="02040603050506020204" pitchFamily="18" charset="0"/>
                        <a:cs typeface="Arial" panose="020B0604020202020204" pitchFamily="34"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fontAlgn="t"/>
                      <a:r>
                        <a:rPr lang="vi-VN" sz="1600">
                          <a:latin typeface="UTM Avo" panose="02040603050506020204" pitchFamily="18" charset="0"/>
                          <a:cs typeface="Arial" panose="020B0604020202020204" pitchFamily="34" charset="0"/>
                        </a:rPr>
                        <a:t>“Tuyên ngôn Độc” lập tại Quảng Trường Ba Đình ngày 2-9-1945</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6656229"/>
                  </a:ext>
                </a:extLst>
              </a:tr>
            </a:tbl>
          </a:graphicData>
        </a:graphic>
      </p:graphicFrame>
      <p:sp>
        <p:nvSpPr>
          <p:cNvPr id="6" name="TextBox 5">
            <a:extLst>
              <a:ext uri="{FF2B5EF4-FFF2-40B4-BE49-F238E27FC236}">
                <a16:creationId xmlns:a16="http://schemas.microsoft.com/office/drawing/2014/main" id="{841B61AB-51D0-4563-A208-B2F4C26D3A87}"/>
              </a:ext>
            </a:extLst>
          </p:cNvPr>
          <p:cNvSpPr txBox="1"/>
          <p:nvPr/>
        </p:nvSpPr>
        <p:spPr>
          <a:xfrm>
            <a:off x="1430215" y="1720491"/>
            <a:ext cx="10140462" cy="955774"/>
          </a:xfrm>
          <a:prstGeom prst="rect">
            <a:avLst/>
          </a:prstGeom>
          <a:noFill/>
        </p:spPr>
        <p:txBody>
          <a:bodyPr wrap="square" rtlCol="0">
            <a:spAutoFit/>
          </a:bodyPr>
          <a:lstStyle/>
          <a:p>
            <a:pPr>
              <a:lnSpc>
                <a:spcPct val="150000"/>
              </a:lnSpc>
            </a:pPr>
            <a:r>
              <a:rPr lang="vi-VN" sz="2000" b="1">
                <a:latin typeface="UTM Avo" panose="02040603050506020204" pitchFamily="18" charset="0"/>
                <a:cs typeface="Arial" panose="020B0604020202020204" pitchFamily="34" charset="0"/>
              </a:rPr>
              <a:t>Tìm vị ngữ là cụm động từ, cụm tính từ trong những câu dưới đây. Xác định từ trung tâm và các thành tố phụ trong mỗi cụm từ đó.</a:t>
            </a:r>
          </a:p>
        </p:txBody>
      </p:sp>
      <p:sp>
        <p:nvSpPr>
          <p:cNvPr id="7" name="Rectangle: Rounded Corners 6">
            <a:extLst>
              <a:ext uri="{FF2B5EF4-FFF2-40B4-BE49-F238E27FC236}">
                <a16:creationId xmlns:a16="http://schemas.microsoft.com/office/drawing/2014/main" id="{2C96AC11-E836-4A13-8CE9-7AC4A0CD30B1}"/>
              </a:ext>
            </a:extLst>
          </p:cNvPr>
          <p:cNvSpPr/>
          <p:nvPr/>
        </p:nvSpPr>
        <p:spPr>
          <a:xfrm>
            <a:off x="762000" y="1863969"/>
            <a:ext cx="586154" cy="33996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a:latin typeface="UTM Avo" panose="02040603050506020204" pitchFamily="18" charset="0"/>
                <a:ea typeface="UD Digi Kyokasho N-B" panose="02020700000000000000" pitchFamily="17" charset="-128"/>
              </a:rPr>
              <a:t>3</a:t>
            </a:r>
            <a:endParaRPr lang="en-US" sz="2400" b="1">
              <a:latin typeface="UTM Avo" panose="02040603050506020204" pitchFamily="18" charset="0"/>
              <a:ea typeface="UD Digi Kyokasho N-B" panose="02020700000000000000" pitchFamily="17" charset="-128"/>
            </a:endParaRPr>
          </a:p>
        </p:txBody>
      </p:sp>
    </p:spTree>
    <p:extLst>
      <p:ext uri="{BB962C8B-B14F-4D97-AF65-F5344CB8AC3E}">
        <p14:creationId xmlns:p14="http://schemas.microsoft.com/office/powerpoint/2010/main" val="38390219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50229605-9669-4012-A23F-0AE19245E7F8}"/>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32365990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AFBC12E5-22A7-42FA-AA8B-172233E1ADED}"/>
              </a:ext>
            </a:extLst>
          </p:cNvPr>
          <p:cNvSpPr txBox="1"/>
          <p:nvPr/>
        </p:nvSpPr>
        <p:spPr>
          <a:xfrm>
            <a:off x="660146" y="1915645"/>
            <a:ext cx="10933755" cy="1675843"/>
          </a:xfrm>
          <a:prstGeom prst="rect">
            <a:avLst/>
          </a:prstGeom>
          <a:noFill/>
          <a:ln>
            <a:solidFill>
              <a:schemeClr val="tx1"/>
            </a:solidFill>
          </a:ln>
        </p:spPr>
        <p:txBody>
          <a:bodyPr wrap="square">
            <a:spAutoFit/>
          </a:bodyPr>
          <a:lstStyle/>
          <a:p>
            <a:pPr algn="ctr">
              <a:lnSpc>
                <a:spcPct val="150000"/>
              </a:lnSpc>
            </a:pPr>
            <a:r>
              <a:rPr lang="vi-VN" sz="2400">
                <a:solidFill>
                  <a:srgbClr val="363636"/>
                </a:solidFill>
                <a:latin typeface="UTM Avo" panose="02040603050506020204" pitchFamily="18" charset="0"/>
                <a:ea typeface="Times New Roman" panose="02020603050405020304" pitchFamily="18" charset="0"/>
                <a:cs typeface="Arial" panose="020B0604020202020204" pitchFamily="34" charset="0"/>
              </a:rPr>
              <a:t>Viết đoạn văn (khoảng 4 - 5 dòng) nêu cảm nghĩ của em về một văn bản thông tin đã học (trong đoạn văn đó có sử dụng vị ngữ là cụm từ). Xác định vị ngữ là cụm từ trong đoạn văn đó.</a:t>
            </a:r>
          </a:p>
        </p:txBody>
      </p:sp>
    </p:spTree>
    <p:extLst>
      <p:ext uri="{BB962C8B-B14F-4D97-AF65-F5344CB8AC3E}">
        <p14:creationId xmlns:p14="http://schemas.microsoft.com/office/powerpoint/2010/main" val="927633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9" name="Picture 18">
            <a:hlinkClick r:id="rId3"/>
            <a:extLst>
              <a:ext uri="{FF2B5EF4-FFF2-40B4-BE49-F238E27FC236}">
                <a16:creationId xmlns:a16="http://schemas.microsoft.com/office/drawing/2014/main" id="{7AA4FBD8-968A-4D5A-B3A8-6CAEF88CBF04}"/>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32993002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3" name="Picture 3">
            <a:extLst>
              <a:ext uri="{FF2B5EF4-FFF2-40B4-BE49-F238E27FC236}">
                <a16:creationId xmlns:a16="http://schemas.microsoft.com/office/drawing/2014/main" id="{0841FB7B-AD3D-446D-A951-FDF1DF9B16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166986" y="2294808"/>
            <a:ext cx="3332984" cy="2268383"/>
          </a:xfrm>
          <a:prstGeom prst="rect">
            <a:avLst/>
          </a:prstGeom>
        </p:spPr>
      </p:pic>
      <p:sp>
        <p:nvSpPr>
          <p:cNvPr id="24" name="TextBox 23">
            <a:extLst>
              <a:ext uri="{FF2B5EF4-FFF2-40B4-BE49-F238E27FC236}">
                <a16:creationId xmlns:a16="http://schemas.microsoft.com/office/drawing/2014/main" id="{DE48A399-5D38-4E50-B54F-BADBBA2D8A2C}"/>
              </a:ext>
            </a:extLst>
          </p:cNvPr>
          <p:cNvSpPr txBox="1"/>
          <p:nvPr/>
        </p:nvSpPr>
        <p:spPr>
          <a:xfrm>
            <a:off x="2477324" y="2720760"/>
            <a:ext cx="2712308" cy="1411990"/>
          </a:xfrm>
          <a:prstGeom prst="rect">
            <a:avLst/>
          </a:prstGeom>
          <a:noFill/>
        </p:spPr>
        <p:txBody>
          <a:bodyPr wrap="square">
            <a:spAutoFit/>
          </a:bodyPr>
          <a:lstStyle/>
          <a:p>
            <a:pPr algn="ctr">
              <a:lnSpc>
                <a:spcPct val="150000"/>
              </a:lnSpc>
            </a:pPr>
            <a:r>
              <a:rPr lang="en-US" sz="2000">
                <a:latin typeface="UTM Avo" panose="02040603050506020204" pitchFamily="18" charset="0"/>
              </a:rPr>
              <a:t> Hoàn thiện các bài tập của bài học hôm nay</a:t>
            </a:r>
          </a:p>
        </p:txBody>
      </p:sp>
      <p:pic>
        <p:nvPicPr>
          <p:cNvPr id="25" name="Picture 9">
            <a:extLst>
              <a:ext uri="{FF2B5EF4-FFF2-40B4-BE49-F238E27FC236}">
                <a16:creationId xmlns:a16="http://schemas.microsoft.com/office/drawing/2014/main" id="{3AC2664D-9FAA-4FC4-A79B-B3944444FF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853107" y="3729520"/>
            <a:ext cx="973058" cy="1238250"/>
          </a:xfrm>
          <a:prstGeom prst="rect">
            <a:avLst/>
          </a:prstGeom>
        </p:spPr>
      </p:pic>
      <p:pic>
        <p:nvPicPr>
          <p:cNvPr id="26" name="Picture 3">
            <a:extLst>
              <a:ext uri="{FF2B5EF4-FFF2-40B4-BE49-F238E27FC236}">
                <a16:creationId xmlns:a16="http://schemas.microsoft.com/office/drawing/2014/main" id="{8FECE8FA-7C7E-437A-956C-7AF31DDB4C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381692" y="2294808"/>
            <a:ext cx="3332984" cy="2268383"/>
          </a:xfrm>
          <a:prstGeom prst="rect">
            <a:avLst/>
          </a:prstGeom>
        </p:spPr>
      </p:pic>
      <p:sp>
        <p:nvSpPr>
          <p:cNvPr id="27" name="TextBox 26">
            <a:extLst>
              <a:ext uri="{FF2B5EF4-FFF2-40B4-BE49-F238E27FC236}">
                <a16:creationId xmlns:a16="http://schemas.microsoft.com/office/drawing/2014/main" id="{59FE0C2C-A8DE-4B19-A3F3-9880817DD73C}"/>
              </a:ext>
            </a:extLst>
          </p:cNvPr>
          <p:cNvSpPr txBox="1"/>
          <p:nvPr/>
        </p:nvSpPr>
        <p:spPr>
          <a:xfrm>
            <a:off x="6628642" y="2720760"/>
            <a:ext cx="2766820" cy="1411990"/>
          </a:xfrm>
          <a:prstGeom prst="rect">
            <a:avLst/>
          </a:prstGeom>
          <a:noFill/>
        </p:spPr>
        <p:txBody>
          <a:bodyPr wrap="square">
            <a:spAutoFit/>
          </a:bodyPr>
          <a:lstStyle/>
          <a:p>
            <a:pPr algn="ctr">
              <a:lnSpc>
                <a:spcPct val="150000"/>
              </a:lnSpc>
            </a:pPr>
            <a:r>
              <a:rPr lang="vi-VN" sz="2000">
                <a:latin typeface="UTM Avo" panose="02040603050506020204" pitchFamily="18" charset="0"/>
              </a:rPr>
              <a:t>Chuẩn bị bài mới:</a:t>
            </a:r>
            <a:r>
              <a:rPr lang="en-US" sz="2000">
                <a:latin typeface="UTM Avo" panose="02040603050506020204" pitchFamily="18" charset="0"/>
              </a:rPr>
              <a:t> Thực hành đọc hiểu -</a:t>
            </a:r>
            <a:r>
              <a:rPr lang="vi-VN" sz="2000">
                <a:latin typeface="UTM Avo" panose="02040603050506020204" pitchFamily="18" charset="0"/>
              </a:rPr>
              <a:t> </a:t>
            </a:r>
            <a:r>
              <a:rPr lang="vi-VN" sz="2000" i="1">
                <a:latin typeface="UTM Avo" panose="02040603050506020204" pitchFamily="18" charset="0"/>
              </a:rPr>
              <a:t>Giờ Trái Đất</a:t>
            </a:r>
          </a:p>
        </p:txBody>
      </p:sp>
      <p:pic>
        <p:nvPicPr>
          <p:cNvPr id="28" name="Picture 9">
            <a:extLst>
              <a:ext uri="{FF2B5EF4-FFF2-40B4-BE49-F238E27FC236}">
                <a16:creationId xmlns:a16="http://schemas.microsoft.com/office/drawing/2014/main" id="{1C73345E-AE73-4DA9-B61D-DDD88D241A8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491326" y="1699997"/>
            <a:ext cx="1041452" cy="950325"/>
          </a:xfrm>
          <a:prstGeom prst="rect">
            <a:avLst/>
          </a:prstGeom>
        </p:spPr>
      </p:pic>
    </p:spTree>
    <p:extLst>
      <p:ext uri="{BB962C8B-B14F-4D97-AF65-F5344CB8AC3E}">
        <p14:creationId xmlns:p14="http://schemas.microsoft.com/office/powerpoint/2010/main" val="35815923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1904871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docProps/app.xml><?xml version="1.0" encoding="utf-8"?>
<Properties xmlns="http://schemas.openxmlformats.org/officeDocument/2006/extended-properties" xmlns:vt="http://schemas.openxmlformats.org/officeDocument/2006/docPropsVTypes">
  <Template>9Slide.vn</Template>
  <TotalTime>164</TotalTime>
  <Words>998</Words>
  <Application>Microsoft Office PowerPoint</Application>
  <PresentationFormat>Widescreen</PresentationFormat>
  <Paragraphs>95</Paragraphs>
  <Slides>18</Slides>
  <Notes>0</Notes>
  <HiddenSlides>0</HiddenSlides>
  <MMClips>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18</vt:i4>
      </vt:variant>
    </vt:vector>
  </HeadingPairs>
  <TitlesOfParts>
    <vt:vector size="26" baseType="lpstr">
      <vt:lpstr>Arial</vt:lpstr>
      <vt:lpstr>Calibri</vt:lpstr>
      <vt:lpstr>Calibri Light</vt:lpstr>
      <vt:lpstr>UTM Avo</vt:lpstr>
      <vt:lpstr>Wingdings</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Ziczac</cp:lastModifiedBy>
  <cp:revision>32</cp:revision>
  <dcterms:created xsi:type="dcterms:W3CDTF">2023-10-19T01:39:18Z</dcterms:created>
  <dcterms:modified xsi:type="dcterms:W3CDTF">2023-11-24T09:18:39Z</dcterms:modified>
  <cp:category>9Slide.vn</cp:category>
</cp:coreProperties>
</file>