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720" r:id="rId2"/>
  </p:sldMasterIdLst>
  <p:notesMasterIdLst>
    <p:notesMasterId r:id="rId27"/>
  </p:notesMasterIdLst>
  <p:sldIdLst>
    <p:sldId id="256" r:id="rId3"/>
    <p:sldId id="257" r:id="rId4"/>
    <p:sldId id="258" r:id="rId5"/>
    <p:sldId id="259" r:id="rId6"/>
    <p:sldId id="260" r:id="rId7"/>
    <p:sldId id="344" r:id="rId8"/>
    <p:sldId id="464" r:id="rId9"/>
    <p:sldId id="465" r:id="rId10"/>
    <p:sldId id="460" r:id="rId11"/>
    <p:sldId id="426" r:id="rId12"/>
    <p:sldId id="411" r:id="rId13"/>
    <p:sldId id="412" r:id="rId14"/>
    <p:sldId id="417" r:id="rId15"/>
    <p:sldId id="261" r:id="rId16"/>
    <p:sldId id="452" r:id="rId17"/>
    <p:sldId id="466" r:id="rId18"/>
    <p:sldId id="467" r:id="rId19"/>
    <p:sldId id="469" r:id="rId20"/>
    <p:sldId id="468" r:id="rId21"/>
    <p:sldId id="470" r:id="rId22"/>
    <p:sldId id="263" r:id="rId23"/>
    <p:sldId id="264" r:id="rId24"/>
    <p:sldId id="265" r:id="rId25"/>
    <p:sldId id="410" r:id="rId2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2" roundtripDataSignature="AMtx7mgWdNpDqWeJw7b6OjSEYMiih9n2+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ECCF5"/>
    <a:srgbClr val="F8F9E0"/>
    <a:srgbClr val="F479B0"/>
    <a:srgbClr val="8DC73F"/>
    <a:srgbClr val="F3702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17" autoAdjust="0"/>
    <p:restoredTop sz="91862" autoAdjust="0"/>
  </p:normalViewPr>
  <p:slideViewPr>
    <p:cSldViewPr snapToGrid="0">
      <p:cViewPr varScale="1">
        <p:scale>
          <a:sx n="103" d="100"/>
          <a:sy n="103" d="100"/>
        </p:scale>
        <p:origin x="126" y="462"/>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63"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6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66"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6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8638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9584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5296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3916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995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6005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029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74120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21029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39641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5575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51195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05103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717770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88922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81620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95130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325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29501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9C4AB216-383D-4FDE-947E-ADD45361BE8C}"/>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79F64B99-334B-417E-9939-CF943390D694}"/>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86213448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3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3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jp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1.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5.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sv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7.jpg"/><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9.jpg"/><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32/"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sv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40.sv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32/"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6.sv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g"/><Relationship Id="rId7" Type="http://schemas.openxmlformats.org/officeDocument/2006/relationships/image" Target="../media/image50.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49.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itle 1">
            <a:extLst>
              <a:ext uri="{FF2B5EF4-FFF2-40B4-BE49-F238E27FC236}">
                <a16:creationId xmlns:a16="http://schemas.microsoft.com/office/drawing/2014/main" id="{6ED682A6-E05A-CB6A-DED2-9E2521F6468E}"/>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a:solidFill>
                  <a:schemeClr val="bg1"/>
                </a:solidFill>
                <a:effectLst>
                  <a:outerShdw blurRad="38100" dist="38100" dir="2700000" algn="tl">
                    <a:srgbClr val="000000">
                      <a:alpha val="43137"/>
                    </a:srgbClr>
                  </a:outerShdw>
                </a:effectLst>
                <a:latin typeface="UTM Avo" panose="02040603050506020204" pitchFamily="18" charset="0"/>
              </a:rPr>
              <a:t>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6</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3" name="Title 1">
            <a:extLst>
              <a:ext uri="{FF2B5EF4-FFF2-40B4-BE49-F238E27FC236}">
                <a16:creationId xmlns:a16="http://schemas.microsoft.com/office/drawing/2014/main" id="{91030E2B-F3A3-92B6-72A2-4DAFC8C8C497}"/>
              </a:ext>
            </a:extLst>
          </p:cNvPr>
          <p:cNvSpPr txBox="1">
            <a:spLocks/>
          </p:cNvSpPr>
          <p:nvPr/>
        </p:nvSpPr>
        <p:spPr>
          <a:xfrm>
            <a:off x="346461" y="80878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8</a:t>
            </a:r>
            <a:r>
              <a:rPr lang="vi-VN" sz="5400" b="1" dirty="0">
                <a:solidFill>
                  <a:srgbClr val="002060"/>
                </a:solidFill>
                <a:latin typeface="UTM Avo" panose="02040603050506020204" pitchFamily="18" charset="0"/>
              </a:rPr>
              <a:t>: Đa dạng thế giới sống</a:t>
            </a:r>
            <a:endParaRPr lang="en-US" sz="54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FD110291-2436-1AB6-D315-17B4BACD33D0}"/>
              </a:ext>
            </a:extLst>
          </p:cNvPr>
          <p:cNvSpPr txBox="1">
            <a:spLocks/>
          </p:cNvSpPr>
          <p:nvPr/>
        </p:nvSpPr>
        <p:spPr>
          <a:xfrm>
            <a:off x="644769" y="2854570"/>
            <a:ext cx="10902462"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24: </a:t>
            </a:r>
            <a:r>
              <a:rPr lang="en-US" sz="6000" b="1" dirty="0" err="1">
                <a:solidFill>
                  <a:srgbClr val="FF0000"/>
                </a:solidFill>
                <a:latin typeface="UTM Avo" panose="02040603050506020204" pitchFamily="18" charset="0"/>
              </a:rPr>
              <a:t>Đa</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dạng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sinh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học</a:t>
            </a:r>
            <a:endParaRPr lang="en-US" sz="6000" b="1" dirty="0">
              <a:solidFill>
                <a:srgbClr val="FF0000"/>
              </a:solidFill>
              <a:latin typeface="UTM Avo" panose="02040603050506020204" pitchFamily="18" charset="0"/>
            </a:endParaRPr>
          </a:p>
          <a:p>
            <a:pPr>
              <a:lnSpc>
                <a:spcPct val="100000"/>
              </a:lnSpc>
            </a:pPr>
            <a:r>
              <a:rPr lang="en-US" sz="6000" b="1" dirty="0">
                <a:solidFill>
                  <a:srgbClr val="FF0000"/>
                </a:solidFill>
                <a:latin typeface="UTM Avo" panose="02040603050506020204" pitchFamily="18" charset="0"/>
              </a:rPr>
              <a:t>(</a:t>
            </a:r>
            <a:r>
              <a:rPr lang="en-US" sz="6000" b="1" dirty="0" err="1">
                <a:solidFill>
                  <a:srgbClr val="FF0000"/>
                </a:solidFill>
                <a:latin typeface="UTM Avo" panose="02040603050506020204" pitchFamily="18" charset="0"/>
              </a:rPr>
              <a:t>Phần</a:t>
            </a:r>
            <a:r>
              <a:rPr lang="en-US" sz="6000" b="1" dirty="0">
                <a:solidFill>
                  <a:srgbClr val="FF0000"/>
                </a:solidFill>
                <a:latin typeface="UTM Avo" panose="02040603050506020204" pitchFamily="18" charset="0"/>
              </a:rPr>
              <a:t> III)</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31330C7F-945B-45ED-A6BC-A6412057A01E}"/>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8" name="TextBox 7">
            <a:extLst>
              <a:ext uri="{FF2B5EF4-FFF2-40B4-BE49-F238E27FC236}">
                <a16:creationId xmlns:a16="http://schemas.microsoft.com/office/drawing/2014/main" id="{115A9695-A695-2D2F-20BB-13776F28A357}"/>
              </a:ext>
            </a:extLst>
          </p:cNvPr>
          <p:cNvSpPr txBox="1"/>
          <p:nvPr/>
        </p:nvSpPr>
        <p:spPr>
          <a:xfrm>
            <a:off x="1463691" y="1682664"/>
            <a:ext cx="9264617" cy="567848"/>
          </a:xfrm>
          <a:prstGeom prst="rect">
            <a:avLst/>
          </a:prstGeom>
          <a:noFill/>
        </p:spPr>
        <p:txBody>
          <a:bodyPr wrap="square" rtlCol="0">
            <a:spAutoFit/>
          </a:bodyPr>
          <a:lstStyle/>
          <a:p>
            <a:pPr algn="ctr">
              <a:lnSpc>
                <a:spcPct val="150000"/>
              </a:lnSpc>
            </a:pPr>
            <a:r>
              <a:rPr lang="en-US" sz="2400" dirty="0" err="1">
                <a:solidFill>
                  <a:schemeClr val="tx1"/>
                </a:solidFill>
                <a:latin typeface="UTM Avo" panose="02040603050506020204" pitchFamily="18" charset="0"/>
              </a:rPr>
              <a:t>Nêu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nguyên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nhân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gây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ra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suy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giảm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dạng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sinh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học</a:t>
            </a:r>
            <a:r>
              <a:rPr lang="en-US" sz="2400" dirty="0">
                <a:solidFill>
                  <a:schemeClr val="tx1"/>
                </a:solidFill>
                <a:latin typeface="UTM Avo" panose="02040603050506020204" pitchFamily="18" charset="0"/>
              </a:rPr>
              <a:t>.</a:t>
            </a:r>
          </a:p>
        </p:txBody>
      </p:sp>
      <p:pic>
        <p:nvPicPr>
          <p:cNvPr id="2" name="Picture 2" descr="Đa dạng sinh học là gì? Thực trạng suy giảm đa dạng sinh học và biện pháp  bảo vệ">
            <a:extLst>
              <a:ext uri="{FF2B5EF4-FFF2-40B4-BE49-F238E27FC236}">
                <a16:creationId xmlns:a16="http://schemas.microsoft.com/office/drawing/2014/main" id="{B3270E87-00BD-8113-A1BA-DEBACC7777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1482" y="2445384"/>
            <a:ext cx="4423167" cy="36661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59CE038F-BC66-58EA-C863-311ACD7E9C92}"/>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8" name="Google Shape;600;p25">
            <a:extLst>
              <a:ext uri="{FF2B5EF4-FFF2-40B4-BE49-F238E27FC236}">
                <a16:creationId xmlns:a16="http://schemas.microsoft.com/office/drawing/2014/main" id="{F858A867-22EE-4AD7-9494-5556E693A1B9}"/>
              </a:ext>
            </a:extLst>
          </p:cNvPr>
          <p:cNvSpPr txBox="1">
            <a:spLocks/>
          </p:cNvSpPr>
          <p:nvPr/>
        </p:nvSpPr>
        <p:spPr>
          <a:xfrm>
            <a:off x="706684" y="1828299"/>
            <a:ext cx="10778632" cy="586146"/>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tabLst>
                <a:tab pos="3581400" algn="l"/>
              </a:tabLst>
            </a:pPr>
            <a:r>
              <a:rPr lang="vi-VN" sz="2800" b="1" dirty="0">
                <a:solidFill>
                  <a:schemeClr val="tx1"/>
                </a:solidFill>
                <a:latin typeface="UTM Avo" panose="02040603050506020204" pitchFamily="18" charset="0"/>
              </a:rPr>
              <a:t>III. VÌ SAO CẦN BẢO TỒN ĐA DẠNG SINH HỌC</a:t>
            </a:r>
          </a:p>
        </p:txBody>
      </p:sp>
      <p:sp>
        <p:nvSpPr>
          <p:cNvPr id="4" name="TextBox 3">
            <a:extLst>
              <a:ext uri="{FF2B5EF4-FFF2-40B4-BE49-F238E27FC236}">
                <a16:creationId xmlns:a16="http://schemas.microsoft.com/office/drawing/2014/main" id="{617DFCBC-D09D-900A-882D-926FF8773C15}"/>
              </a:ext>
            </a:extLst>
          </p:cNvPr>
          <p:cNvSpPr txBox="1"/>
          <p:nvPr/>
        </p:nvSpPr>
        <p:spPr>
          <a:xfrm>
            <a:off x="1853380" y="2512153"/>
            <a:ext cx="8485239" cy="1681294"/>
          </a:xfrm>
          <a:prstGeom prst="rect">
            <a:avLst/>
          </a:prstGeom>
          <a:noFill/>
        </p:spPr>
        <p:txBody>
          <a:bodyPr wrap="square">
            <a:spAutoFit/>
          </a:bodyPr>
          <a:lstStyle/>
          <a:p>
            <a:pPr algn="just">
              <a:lnSpc>
                <a:spcPct val="150000"/>
              </a:lnSpc>
              <a:spcAft>
                <a:spcPts val="1000"/>
              </a:spcAft>
            </a:pP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Đa</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dạng</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sinh</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học</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có</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vai</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trò</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rất</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quan</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trọng</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tuy</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nhiên</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nó</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đang</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bị</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suy</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giảm</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mạnh</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a:t>
            </a:r>
          </a:p>
          <a:p>
            <a:pPr algn="just">
              <a:lnSpc>
                <a:spcPct val="150000"/>
              </a:lnSpc>
              <a:spcAft>
                <a:spcPts val="1000"/>
              </a:spcAft>
            </a:pP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Có</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nhiều</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nguyên</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nhân</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gây</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suy</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giảm</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đa</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dạng</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sinh</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20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học</a:t>
            </a:r>
            <a:r>
              <a:rPr lang="en-US" sz="2200" dirty="0">
                <a:solidFill>
                  <a:schemeClr val="tx1"/>
                </a:solidFill>
                <a:latin typeface="UTM Avo" panose="02040603050506020204" pitchFamily="18" charset="0"/>
                <a:ea typeface="Calibri" panose="020F0502020204030204" pitchFamily="34" charset="0"/>
                <a:cs typeface="Times New Roman" panose="02020603050405020304" pitchFamily="18" charset="0"/>
              </a:rPr>
              <a:t>.</a:t>
            </a:r>
          </a:p>
        </p:txBody>
      </p:sp>
      <p:pic>
        <p:nvPicPr>
          <p:cNvPr id="1026" name="Picture 2" descr="Elephant ">
            <a:extLst>
              <a:ext uri="{FF2B5EF4-FFF2-40B4-BE49-F238E27FC236}">
                <a16:creationId xmlns:a16="http://schemas.microsoft.com/office/drawing/2014/main" id="{27E52497-C371-6C2E-2388-28DA0501EB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3058" y="3967295"/>
            <a:ext cx="2872258" cy="28722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orest ">
            <a:extLst>
              <a:ext uri="{FF2B5EF4-FFF2-40B4-BE49-F238E27FC236}">
                <a16:creationId xmlns:a16="http://schemas.microsoft.com/office/drawing/2014/main" id="{FDAF8C3E-D7D7-1283-EDBB-22CBD846CB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684" y="4388863"/>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 name="TextBox 2">
            <a:extLst>
              <a:ext uri="{FF2B5EF4-FFF2-40B4-BE49-F238E27FC236}">
                <a16:creationId xmlns:a16="http://schemas.microsoft.com/office/drawing/2014/main" id="{5F14915F-7E0B-F35F-4CC5-84DC31853F27}"/>
              </a:ext>
            </a:extLst>
          </p:cNvPr>
          <p:cNvSpPr txBox="1"/>
          <p:nvPr/>
        </p:nvSpPr>
        <p:spPr>
          <a:xfrm>
            <a:off x="2689029" y="5378400"/>
            <a:ext cx="2188420" cy="461665"/>
          </a:xfrm>
          <a:prstGeom prst="rect">
            <a:avLst/>
          </a:prstGeom>
          <a:noFill/>
        </p:spPr>
        <p:txBody>
          <a:bodyPr wrap="none" rtlCol="0">
            <a:spAutoFit/>
          </a:bodyPr>
          <a:lstStyle/>
          <a:p>
            <a:pPr marL="342900" indent="-342900" algn="just">
              <a:buFont typeface="Wingdings" panose="05000000000000000000" pitchFamily="2" charset="2"/>
              <a:buChar char="Ø"/>
            </a:pPr>
            <a:r>
              <a:rPr lang="en-US" sz="2400" dirty="0" err="1">
                <a:solidFill>
                  <a:schemeClr val="tx1"/>
                </a:solidFill>
                <a:latin typeface="UTM Avo" panose="02040603050506020204" pitchFamily="18" charset="0"/>
              </a:rPr>
              <a:t>Cháy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rừng</a:t>
            </a:r>
            <a:r>
              <a:rPr lang="en-US" sz="2400" dirty="0">
                <a:solidFill>
                  <a:schemeClr val="tx1"/>
                </a:solidFill>
                <a:latin typeface="UTM Avo" panose="02040603050506020204" pitchFamily="18" charset="0"/>
              </a:rPr>
              <a:t>.</a:t>
            </a:r>
          </a:p>
        </p:txBody>
      </p:sp>
      <p:sp>
        <p:nvSpPr>
          <p:cNvPr id="4" name="TextBox 3">
            <a:extLst>
              <a:ext uri="{FF2B5EF4-FFF2-40B4-BE49-F238E27FC236}">
                <a16:creationId xmlns:a16="http://schemas.microsoft.com/office/drawing/2014/main" id="{EE5576EB-15A8-F55B-FBA5-E4A361E91834}"/>
              </a:ext>
            </a:extLst>
          </p:cNvPr>
          <p:cNvSpPr txBox="1"/>
          <p:nvPr/>
        </p:nvSpPr>
        <p:spPr>
          <a:xfrm>
            <a:off x="5977510" y="5377701"/>
            <a:ext cx="4076699" cy="461665"/>
          </a:xfrm>
          <a:prstGeom prst="rect">
            <a:avLst/>
          </a:prstGeom>
          <a:noFill/>
        </p:spPr>
        <p:txBody>
          <a:bodyPr wrap="square" rtlCol="0">
            <a:spAutoFit/>
          </a:bodyPr>
          <a:lstStyle/>
          <a:p>
            <a:pPr marL="342900" indent="-342900" algn="ctr">
              <a:buFont typeface="Wingdings" panose="05000000000000000000" pitchFamily="2" charset="2"/>
              <a:buChar char="Ø"/>
            </a:pPr>
            <a:r>
              <a:rPr lang="en-US" sz="2400" dirty="0" err="1">
                <a:solidFill>
                  <a:schemeClr val="tx1"/>
                </a:solidFill>
                <a:latin typeface="UTM Avo" panose="02040603050506020204" pitchFamily="18" charset="0"/>
              </a:rPr>
              <a:t>Núi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lửa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phun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trào</a:t>
            </a:r>
            <a:r>
              <a:rPr lang="en-US" sz="2400" dirty="0">
                <a:solidFill>
                  <a:schemeClr val="tx1"/>
                </a:solidFill>
                <a:latin typeface="UTM Avo" panose="02040603050506020204" pitchFamily="18" charset="0"/>
              </a:rPr>
              <a:t>.</a:t>
            </a:r>
          </a:p>
        </p:txBody>
      </p:sp>
      <p:sp>
        <p:nvSpPr>
          <p:cNvPr id="8" name="Google Shape;482;p40">
            <a:extLst>
              <a:ext uri="{FF2B5EF4-FFF2-40B4-BE49-F238E27FC236}">
                <a16:creationId xmlns:a16="http://schemas.microsoft.com/office/drawing/2014/main" id="{8608A121-B9A8-3B91-3F69-1D59E168450D}"/>
              </a:ext>
            </a:extLst>
          </p:cNvPr>
          <p:cNvSpPr txBox="1">
            <a:spLocks/>
          </p:cNvSpPr>
          <p:nvPr/>
        </p:nvSpPr>
        <p:spPr>
          <a:xfrm>
            <a:off x="1719498" y="1696153"/>
            <a:ext cx="8962869"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500" b="1">
                <a:solidFill>
                  <a:srgbClr val="724332"/>
                </a:solidFill>
                <a:latin typeface="UTM Avo" panose="02040603050506020204" pitchFamily="18" charset="0"/>
              </a:rPr>
              <a:t>NGUYÊN NHÂN GÂY SUY GIẢM ĐA DẠNG SINH HỌC</a:t>
            </a:r>
            <a:endParaRPr lang="en-US" sz="2500" b="1" dirty="0">
              <a:solidFill>
                <a:srgbClr val="724332"/>
              </a:solidFill>
              <a:latin typeface="UTM Avo" panose="02040603050506020204" pitchFamily="18" charset="0"/>
            </a:endParaRPr>
          </a:p>
        </p:txBody>
      </p:sp>
      <p:pic>
        <p:nvPicPr>
          <p:cNvPr id="9" name="Picture 8">
            <a:extLst>
              <a:ext uri="{FF2B5EF4-FFF2-40B4-BE49-F238E27FC236}">
                <a16:creationId xmlns:a16="http://schemas.microsoft.com/office/drawing/2014/main" id="{CD16B266-E68E-31F8-1292-0595B5DE15D2}"/>
              </a:ext>
            </a:extLst>
          </p:cNvPr>
          <p:cNvPicPr>
            <a:picLocks noChangeAspect="1"/>
          </p:cNvPicPr>
          <p:nvPr/>
        </p:nvPicPr>
        <p:blipFill>
          <a:blip r:embed="rId4"/>
          <a:stretch>
            <a:fillRect/>
          </a:stretch>
        </p:blipFill>
        <p:spPr>
          <a:xfrm>
            <a:off x="1719498" y="2337999"/>
            <a:ext cx="4258012" cy="2832281"/>
          </a:xfrm>
          <a:prstGeom prst="rect">
            <a:avLst/>
          </a:prstGeom>
        </p:spPr>
      </p:pic>
      <p:pic>
        <p:nvPicPr>
          <p:cNvPr id="10" name="Picture 9">
            <a:extLst>
              <a:ext uri="{FF2B5EF4-FFF2-40B4-BE49-F238E27FC236}">
                <a16:creationId xmlns:a16="http://schemas.microsoft.com/office/drawing/2014/main" id="{A3B0728F-64A8-0DB5-A2BC-831C8C225661}"/>
              </a:ext>
            </a:extLst>
          </p:cNvPr>
          <p:cNvPicPr>
            <a:picLocks noChangeAspect="1"/>
          </p:cNvPicPr>
          <p:nvPr/>
        </p:nvPicPr>
        <p:blipFill>
          <a:blip r:embed="rId5"/>
          <a:stretch>
            <a:fillRect/>
          </a:stretch>
        </p:blipFill>
        <p:spPr>
          <a:xfrm>
            <a:off x="6087382" y="2329566"/>
            <a:ext cx="3987486" cy="2832281"/>
          </a:xfrm>
          <a:prstGeom prst="rect">
            <a:avLst/>
          </a:prstGeom>
        </p:spPr>
      </p:pic>
    </p:spTree>
    <p:extLst>
      <p:ext uri="{BB962C8B-B14F-4D97-AF65-F5344CB8AC3E}">
        <p14:creationId xmlns:p14="http://schemas.microsoft.com/office/powerpoint/2010/main" val="390333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3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3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3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Google Shape;482;p40">
            <a:extLst>
              <a:ext uri="{FF2B5EF4-FFF2-40B4-BE49-F238E27FC236}">
                <a16:creationId xmlns:a16="http://schemas.microsoft.com/office/drawing/2014/main" id="{8608A121-B9A8-3B91-3F69-1D59E168450D}"/>
              </a:ext>
            </a:extLst>
          </p:cNvPr>
          <p:cNvSpPr txBox="1">
            <a:spLocks/>
          </p:cNvSpPr>
          <p:nvPr/>
        </p:nvSpPr>
        <p:spPr>
          <a:xfrm>
            <a:off x="1719498" y="1696153"/>
            <a:ext cx="8962869"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500" b="1">
                <a:solidFill>
                  <a:srgbClr val="724332"/>
                </a:solidFill>
                <a:latin typeface="UTM Avo" panose="02040603050506020204" pitchFamily="18" charset="0"/>
              </a:rPr>
              <a:t>NGUYÊN NHÂN GÂY SUY GIẢM ĐA DẠNG SINH HỌC</a:t>
            </a:r>
            <a:endParaRPr lang="en-US" sz="2500" b="1" dirty="0">
              <a:solidFill>
                <a:srgbClr val="724332"/>
              </a:solidFill>
              <a:latin typeface="UTM Avo" panose="02040603050506020204" pitchFamily="18" charset="0"/>
            </a:endParaRPr>
          </a:p>
        </p:txBody>
      </p:sp>
      <p:pic>
        <p:nvPicPr>
          <p:cNvPr id="2" name="Picture 1">
            <a:extLst>
              <a:ext uri="{FF2B5EF4-FFF2-40B4-BE49-F238E27FC236}">
                <a16:creationId xmlns:a16="http://schemas.microsoft.com/office/drawing/2014/main" id="{3F587FCA-1112-8A1B-E2C3-A0533FF0EC15}"/>
              </a:ext>
            </a:extLst>
          </p:cNvPr>
          <p:cNvPicPr>
            <a:picLocks noChangeAspect="1"/>
          </p:cNvPicPr>
          <p:nvPr/>
        </p:nvPicPr>
        <p:blipFill>
          <a:blip r:embed="rId4"/>
          <a:stretch>
            <a:fillRect/>
          </a:stretch>
        </p:blipFill>
        <p:spPr>
          <a:xfrm>
            <a:off x="6096000" y="2293958"/>
            <a:ext cx="4076699" cy="2867889"/>
          </a:xfrm>
          <a:prstGeom prst="rect">
            <a:avLst/>
          </a:prstGeom>
        </p:spPr>
      </p:pic>
      <p:pic>
        <p:nvPicPr>
          <p:cNvPr id="5" name="Picture 4">
            <a:extLst>
              <a:ext uri="{FF2B5EF4-FFF2-40B4-BE49-F238E27FC236}">
                <a16:creationId xmlns:a16="http://schemas.microsoft.com/office/drawing/2014/main" id="{17A235B4-9B27-23D7-A69E-72762497EDF0}"/>
              </a:ext>
            </a:extLst>
          </p:cNvPr>
          <p:cNvPicPr>
            <a:picLocks noChangeAspect="1"/>
          </p:cNvPicPr>
          <p:nvPr/>
        </p:nvPicPr>
        <p:blipFill>
          <a:blip r:embed="rId5"/>
          <a:stretch>
            <a:fillRect/>
          </a:stretch>
        </p:blipFill>
        <p:spPr>
          <a:xfrm>
            <a:off x="1819329" y="2293958"/>
            <a:ext cx="4076699" cy="2867889"/>
          </a:xfrm>
          <a:prstGeom prst="rect">
            <a:avLst/>
          </a:prstGeom>
        </p:spPr>
      </p:pic>
      <p:sp>
        <p:nvSpPr>
          <p:cNvPr id="6" name="TextBox 5">
            <a:extLst>
              <a:ext uri="{FF2B5EF4-FFF2-40B4-BE49-F238E27FC236}">
                <a16:creationId xmlns:a16="http://schemas.microsoft.com/office/drawing/2014/main" id="{559DAA8D-0177-AEC6-F03C-595E69788964}"/>
              </a:ext>
            </a:extLst>
          </p:cNvPr>
          <p:cNvSpPr txBox="1"/>
          <p:nvPr/>
        </p:nvSpPr>
        <p:spPr>
          <a:xfrm>
            <a:off x="2702983" y="5435555"/>
            <a:ext cx="6386090" cy="461665"/>
          </a:xfrm>
          <a:prstGeom prst="rect">
            <a:avLst/>
          </a:prstGeom>
          <a:noFill/>
        </p:spPr>
        <p:txBody>
          <a:bodyPr wrap="square" rtlCol="0">
            <a:spAutoFit/>
          </a:bodyPr>
          <a:lstStyle/>
          <a:p>
            <a:pPr marL="342900" indent="-342900" algn="ctr">
              <a:buFont typeface="Wingdings" panose="05000000000000000000" pitchFamily="2" charset="2"/>
              <a:buChar char="Ø"/>
            </a:pPr>
            <a:r>
              <a:rPr lang="en-US" sz="2400" dirty="0" err="1">
                <a:solidFill>
                  <a:schemeClr val="tx1"/>
                </a:solidFill>
                <a:latin typeface="UTM Avo" panose="02040603050506020204" pitchFamily="18" charset="0"/>
              </a:rPr>
              <a:t>Khai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quá</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mức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tài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nguyên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sinh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vật</a:t>
            </a:r>
            <a:r>
              <a:rPr lang="en-US" sz="24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229207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
                                        <p:tgtEl>
                                          <p:spTgt spid="5"/>
                                        </p:tgtEl>
                                      </p:cBhvr>
                                    </p:animEffect>
                                    <p:anim calcmode="lin" valueType="num">
                                      <p:cBhvr>
                                        <p:cTn id="8" dur="300" fill="hold"/>
                                        <p:tgtEl>
                                          <p:spTgt spid="5"/>
                                        </p:tgtEl>
                                        <p:attrNameLst>
                                          <p:attrName>ppt_x</p:attrName>
                                        </p:attrNameLst>
                                      </p:cBhvr>
                                      <p:tavLst>
                                        <p:tav tm="0">
                                          <p:val>
                                            <p:strVal val="#ppt_x"/>
                                          </p:val>
                                        </p:tav>
                                        <p:tav tm="100000">
                                          <p:val>
                                            <p:strVal val="#ppt_x"/>
                                          </p:val>
                                        </p:tav>
                                      </p:tavLst>
                                    </p:anim>
                                    <p:anim calcmode="lin" valueType="num">
                                      <p:cBhvr>
                                        <p:cTn id="9" dur="3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3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Google Shape;482;p40">
            <a:extLst>
              <a:ext uri="{FF2B5EF4-FFF2-40B4-BE49-F238E27FC236}">
                <a16:creationId xmlns:a16="http://schemas.microsoft.com/office/drawing/2014/main" id="{8608A121-B9A8-3B91-3F69-1D59E168450D}"/>
              </a:ext>
            </a:extLst>
          </p:cNvPr>
          <p:cNvSpPr txBox="1">
            <a:spLocks/>
          </p:cNvSpPr>
          <p:nvPr/>
        </p:nvSpPr>
        <p:spPr>
          <a:xfrm>
            <a:off x="1719498" y="1696153"/>
            <a:ext cx="8962869"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500" b="1">
                <a:solidFill>
                  <a:srgbClr val="724332"/>
                </a:solidFill>
                <a:latin typeface="UTM Avo" panose="02040603050506020204" pitchFamily="18" charset="0"/>
              </a:rPr>
              <a:t>NGUYÊN NHÂN GÂY SUY GIẢM ĐA DẠNG SINH HỌC</a:t>
            </a:r>
            <a:endParaRPr lang="en-US" sz="2500" b="1" dirty="0">
              <a:solidFill>
                <a:srgbClr val="724332"/>
              </a:solidFill>
              <a:latin typeface="UTM Avo" panose="02040603050506020204" pitchFamily="18" charset="0"/>
            </a:endParaRPr>
          </a:p>
        </p:txBody>
      </p:sp>
      <p:pic>
        <p:nvPicPr>
          <p:cNvPr id="3" name="Picture 2">
            <a:extLst>
              <a:ext uri="{FF2B5EF4-FFF2-40B4-BE49-F238E27FC236}">
                <a16:creationId xmlns:a16="http://schemas.microsoft.com/office/drawing/2014/main" id="{607E65AB-1428-BE90-BB8C-E4B0DA51172E}"/>
              </a:ext>
            </a:extLst>
          </p:cNvPr>
          <p:cNvPicPr>
            <a:picLocks noChangeAspect="1"/>
          </p:cNvPicPr>
          <p:nvPr/>
        </p:nvPicPr>
        <p:blipFill rotWithShape="1">
          <a:blip r:embed="rId4"/>
          <a:srcRect r="6565"/>
          <a:stretch/>
        </p:blipFill>
        <p:spPr>
          <a:xfrm>
            <a:off x="1719498" y="2268854"/>
            <a:ext cx="4530547" cy="2764191"/>
          </a:xfrm>
          <a:prstGeom prst="rect">
            <a:avLst/>
          </a:prstGeom>
        </p:spPr>
      </p:pic>
      <p:pic>
        <p:nvPicPr>
          <p:cNvPr id="4" name="Picture 3">
            <a:extLst>
              <a:ext uri="{FF2B5EF4-FFF2-40B4-BE49-F238E27FC236}">
                <a16:creationId xmlns:a16="http://schemas.microsoft.com/office/drawing/2014/main" id="{1A8750E5-B5DA-6064-BC13-15229138E963}"/>
              </a:ext>
            </a:extLst>
          </p:cNvPr>
          <p:cNvPicPr>
            <a:picLocks noChangeAspect="1"/>
          </p:cNvPicPr>
          <p:nvPr/>
        </p:nvPicPr>
        <p:blipFill>
          <a:blip r:embed="rId5"/>
          <a:stretch>
            <a:fillRect/>
          </a:stretch>
        </p:blipFill>
        <p:spPr>
          <a:xfrm>
            <a:off x="6304371" y="2268853"/>
            <a:ext cx="3934355" cy="2764190"/>
          </a:xfrm>
          <a:prstGeom prst="rect">
            <a:avLst/>
          </a:prstGeom>
        </p:spPr>
      </p:pic>
      <p:sp>
        <p:nvSpPr>
          <p:cNvPr id="7" name="TextBox 6">
            <a:extLst>
              <a:ext uri="{FF2B5EF4-FFF2-40B4-BE49-F238E27FC236}">
                <a16:creationId xmlns:a16="http://schemas.microsoft.com/office/drawing/2014/main" id="{755DB6DA-6975-B052-D36A-B753F5AC6914}"/>
              </a:ext>
            </a:extLst>
          </p:cNvPr>
          <p:cNvSpPr txBox="1"/>
          <p:nvPr/>
        </p:nvSpPr>
        <p:spPr>
          <a:xfrm>
            <a:off x="1851433" y="5161847"/>
            <a:ext cx="7918864" cy="1036117"/>
          </a:xfrm>
          <a:prstGeom prst="rect">
            <a:avLst/>
          </a:prstGeom>
          <a:noFill/>
        </p:spPr>
        <p:txBody>
          <a:bodyPr wrap="square" rtlCol="0">
            <a:spAutoFit/>
          </a:bodyPr>
          <a:lstStyle/>
          <a:p>
            <a:pPr marL="342900" indent="-342900" algn="ctr">
              <a:lnSpc>
                <a:spcPct val="150000"/>
              </a:lnSpc>
              <a:buFont typeface="Wingdings" panose="05000000000000000000" pitchFamily="2" charset="2"/>
              <a:buChar char="Ø"/>
            </a:pPr>
            <a:r>
              <a:rPr lang="en-US" sz="2200" dirty="0" err="1">
                <a:solidFill>
                  <a:schemeClr val="tx1"/>
                </a:solidFill>
                <a:latin typeface="UTM Avo" panose="02040603050506020204" pitchFamily="18" charset="0"/>
              </a:rPr>
              <a:t>Chuyển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đổi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mục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đích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sử</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đất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nước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thành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đất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nông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nghiệp</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xây</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dựng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công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nghiệp</a:t>
            </a:r>
            <a:r>
              <a:rPr lang="en-US" sz="22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255732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3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3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3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7" name="TextBox 6">
            <a:extLst>
              <a:ext uri="{FF2B5EF4-FFF2-40B4-BE49-F238E27FC236}">
                <a16:creationId xmlns:a16="http://schemas.microsoft.com/office/drawing/2014/main" id="{D9DF69AF-6DA3-5FC1-8694-CCFF35D8E847}"/>
              </a:ext>
            </a:extLst>
          </p:cNvPr>
          <p:cNvSpPr txBox="1"/>
          <p:nvPr/>
        </p:nvSpPr>
        <p:spPr>
          <a:xfrm>
            <a:off x="978503" y="2146089"/>
            <a:ext cx="10234993" cy="1543949"/>
          </a:xfrm>
          <a:prstGeom prst="rect">
            <a:avLst/>
          </a:prstGeom>
          <a:noFill/>
        </p:spPr>
        <p:txBody>
          <a:bodyPr wrap="square">
            <a:spAutoFit/>
          </a:bodyPr>
          <a:lstStyle/>
          <a:p>
            <a:pPr algn="just">
              <a:lnSpc>
                <a:spcPct val="150000"/>
              </a:lnSpc>
            </a:pP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Suy</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giảm</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đa</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dạng</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sinh</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học</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ảnh</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hưởng</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đến</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môi</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trường</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sống</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của</a:t>
            </a:r>
            <a:r>
              <a:rPr lang="en-US" sz="2200" dirty="0">
                <a:solidFill>
                  <a:schemeClr val="tx1"/>
                </a:solidFill>
                <a:latin typeface="UTM Avo" panose="02040603050506020204" pitchFamily="18" charset="0"/>
                <a:ea typeface="Calibri" panose="020F0502020204030204" pitchFamily="34" charset="0"/>
              </a:rPr>
              <a:t> con </a:t>
            </a:r>
            <a:r>
              <a:rPr lang="en-US" sz="2200" dirty="0" err="1">
                <a:solidFill>
                  <a:schemeClr val="tx1"/>
                </a:solidFill>
                <a:latin typeface="UTM Avo" panose="02040603050506020204" pitchFamily="18" charset="0"/>
                <a:ea typeface="Calibri" panose="020F0502020204030204" pitchFamily="34" charset="0"/>
              </a:rPr>
              <a:t>người</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và</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các</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loài</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sinh</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vật</a:t>
            </a:r>
            <a:r>
              <a:rPr lang="en-US" sz="2200" dirty="0">
                <a:solidFill>
                  <a:schemeClr val="tx1"/>
                </a:solidFill>
                <a:latin typeface="UTM Avo" panose="02040603050506020204" pitchFamily="18" charset="0"/>
                <a:ea typeface="Calibri" panose="020F0502020204030204" pitchFamily="34" charset="0"/>
              </a:rPr>
              <a:t>.</a:t>
            </a:r>
          </a:p>
          <a:p>
            <a:pPr algn="just">
              <a:lnSpc>
                <a:spcPct val="150000"/>
              </a:lnSpc>
            </a:pP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suy</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giảm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nguồn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lương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phẩm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nguyên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liệu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dược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liệu</a:t>
            </a:r>
            <a:r>
              <a:rPr lang="en-US" sz="2200" dirty="0">
                <a:solidFill>
                  <a:schemeClr val="tx1"/>
                </a:solidFill>
                <a:latin typeface="UTM Avo" panose="02040603050506020204" pitchFamily="18" charset="0"/>
              </a:rPr>
              <a:t>,…</a:t>
            </a:r>
          </a:p>
        </p:txBody>
      </p:sp>
      <p:sp>
        <p:nvSpPr>
          <p:cNvPr id="10" name="Arrow: Right 9">
            <a:extLst>
              <a:ext uri="{FF2B5EF4-FFF2-40B4-BE49-F238E27FC236}">
                <a16:creationId xmlns:a16="http://schemas.microsoft.com/office/drawing/2014/main" id="{F2E6CAC7-336F-E9F9-6371-EFA1AE4936EC}"/>
              </a:ext>
            </a:extLst>
          </p:cNvPr>
          <p:cNvSpPr/>
          <p:nvPr/>
        </p:nvSpPr>
        <p:spPr>
          <a:xfrm>
            <a:off x="786649" y="4630471"/>
            <a:ext cx="699911" cy="420688"/>
          </a:xfrm>
          <a:prstGeom prst="rightArrow">
            <a:avLst/>
          </a:prstGeom>
          <a:solidFill>
            <a:schemeClr val="accent2"/>
          </a:solidFill>
          <a:ln>
            <a:solidFill>
              <a:schemeClr val="tx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latin typeface="UTM Avo" panose="02040603050506020204" pitchFamily="18" charset="0"/>
            </a:endParaRPr>
          </a:p>
        </p:txBody>
      </p:sp>
      <p:sp>
        <p:nvSpPr>
          <p:cNvPr id="11" name="TextBox 10">
            <a:extLst>
              <a:ext uri="{FF2B5EF4-FFF2-40B4-BE49-F238E27FC236}">
                <a16:creationId xmlns:a16="http://schemas.microsoft.com/office/drawing/2014/main" id="{723904CE-4433-C8F1-561E-12EBE207A3AE}"/>
              </a:ext>
            </a:extLst>
          </p:cNvPr>
          <p:cNvSpPr txBox="1"/>
          <p:nvPr/>
        </p:nvSpPr>
        <p:spPr>
          <a:xfrm>
            <a:off x="1791293" y="4305696"/>
            <a:ext cx="7318497" cy="1045223"/>
          </a:xfrm>
          <a:prstGeom prst="rect">
            <a:avLst/>
          </a:prstGeom>
          <a:solidFill>
            <a:schemeClr val="accent2">
              <a:lumMod val="20000"/>
              <a:lumOff val="80000"/>
            </a:schemeClr>
          </a:solidFill>
        </p:spPr>
        <p:txBody>
          <a:bodyPr wrap="square" rtlCol="0">
            <a:spAutoFit/>
          </a:bodyPr>
          <a:lstStyle/>
          <a:p>
            <a:pPr algn="just">
              <a:lnSpc>
                <a:spcPct val="150000"/>
              </a:lnSpc>
            </a:pPr>
            <a:r>
              <a:rPr lang="en-US" sz="2200" dirty="0" err="1">
                <a:solidFill>
                  <a:schemeClr val="tx1"/>
                </a:solidFill>
                <a:latin typeface="UTM Avo" panose="02040603050506020204" pitchFamily="18" charset="0"/>
              </a:rPr>
              <a:t>Cần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phải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bảo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tồn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dạng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sinh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học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góp</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bảo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tồn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sự</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dạng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phong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phú</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loài</a:t>
            </a:r>
            <a:r>
              <a:rPr lang="en-US" sz="2200" dirty="0">
                <a:solidFill>
                  <a:schemeClr val="tx1"/>
                </a:solidFill>
                <a:latin typeface="UTM Avo" panose="02040603050506020204" pitchFamily="18" charset="0"/>
              </a:rPr>
              <a:t>.</a:t>
            </a:r>
          </a:p>
        </p:txBody>
      </p:sp>
      <p:pic>
        <p:nvPicPr>
          <p:cNvPr id="12" name="Picture 15">
            <a:extLst>
              <a:ext uri="{FF2B5EF4-FFF2-40B4-BE49-F238E27FC236}">
                <a16:creationId xmlns:a16="http://schemas.microsoft.com/office/drawing/2014/main" id="{94967FA6-D9A2-661F-6A9C-20B6122C0F2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109790" y="3939936"/>
            <a:ext cx="2629917" cy="2663820"/>
          </a:xfrm>
          <a:prstGeom prst="rect">
            <a:avLst/>
          </a:prstGeom>
        </p:spPr>
      </p:pic>
    </p:spTree>
    <p:extLst>
      <p:ext uri="{BB962C8B-B14F-4D97-AF65-F5344CB8AC3E}">
        <p14:creationId xmlns:p14="http://schemas.microsoft.com/office/powerpoint/2010/main" val="1276081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300"/>
                                        <p:tgtEl>
                                          <p:spTgt spid="7">
                                            <p:txEl>
                                              <p:pRg st="0" end="0"/>
                                            </p:txEl>
                                          </p:spTgt>
                                        </p:tgtEl>
                                      </p:cBhvr>
                                    </p:animEffect>
                                    <p:anim calcmode="lin" valueType="num">
                                      <p:cBhvr>
                                        <p:cTn id="8" dur="3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3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300"/>
                                        <p:tgtEl>
                                          <p:spTgt spid="7">
                                            <p:txEl>
                                              <p:pRg st="1" end="1"/>
                                            </p:txEl>
                                          </p:spTgt>
                                        </p:tgtEl>
                                      </p:cBhvr>
                                    </p:animEffect>
                                    <p:anim calcmode="lin" valueType="num">
                                      <p:cBhvr>
                                        <p:cTn id="15" dur="3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3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300"/>
                                        <p:tgtEl>
                                          <p:spTgt spid="1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3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7">
            <a:extLst>
              <a:ext uri="{FF2B5EF4-FFF2-40B4-BE49-F238E27FC236}">
                <a16:creationId xmlns:a16="http://schemas.microsoft.com/office/drawing/2014/main" id="{125EF0DC-7041-AAD9-6A9E-2CAFEE577D9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88146" y="2738845"/>
            <a:ext cx="3624522" cy="2800767"/>
          </a:xfrm>
          <a:prstGeom prst="rect">
            <a:avLst/>
          </a:prstGeom>
        </p:spPr>
      </p:pic>
      <p:sp>
        <p:nvSpPr>
          <p:cNvPr id="6" name="Cloud 5">
            <a:extLst>
              <a:ext uri="{FF2B5EF4-FFF2-40B4-BE49-F238E27FC236}">
                <a16:creationId xmlns:a16="http://schemas.microsoft.com/office/drawing/2014/main" id="{A8B046E7-5AA2-EAC0-0EA1-3C74088D5770}"/>
              </a:ext>
            </a:extLst>
          </p:cNvPr>
          <p:cNvSpPr/>
          <p:nvPr/>
        </p:nvSpPr>
        <p:spPr>
          <a:xfrm>
            <a:off x="5812671" y="1944499"/>
            <a:ext cx="4576656" cy="2494844"/>
          </a:xfrm>
          <a:prstGeom prst="cloud">
            <a:avLst/>
          </a:prstGeom>
          <a:solidFill>
            <a:schemeClr val="accent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200" dirty="0" err="1">
                <a:solidFill>
                  <a:schemeClr val="tx1"/>
                </a:solidFill>
                <a:latin typeface="UTM Avo" panose="02040603050506020204" pitchFamily="18" charset="0"/>
              </a:rPr>
              <a:t>Hãy</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nêu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một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số</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biện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pháp</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bảo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tồn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dạng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sinh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học</a:t>
            </a:r>
            <a:r>
              <a:rPr lang="en-US" sz="2200" dirty="0">
                <a:solidFill>
                  <a:schemeClr val="tx1"/>
                </a:solidFill>
                <a:latin typeface="UTM Avo" panose="02040603050506020204" pitchFamily="18" charset="0"/>
              </a:rPr>
              <a:t>?</a:t>
            </a:r>
          </a:p>
        </p:txBody>
      </p:sp>
      <p:pic>
        <p:nvPicPr>
          <p:cNvPr id="7" name="Picture 2">
            <a:extLst>
              <a:ext uri="{FF2B5EF4-FFF2-40B4-BE49-F238E27FC236}">
                <a16:creationId xmlns:a16="http://schemas.microsoft.com/office/drawing/2014/main" id="{AE71D8A3-3FED-E72E-41F1-FA04A15F89A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299330">
            <a:off x="4067667" y="2058772"/>
            <a:ext cx="906552" cy="1001212"/>
          </a:xfrm>
          <a:prstGeom prst="rect">
            <a:avLst/>
          </a:prstGeom>
        </p:spPr>
      </p:pic>
    </p:spTree>
    <p:extLst>
      <p:ext uri="{BB962C8B-B14F-4D97-AF65-F5344CB8AC3E}">
        <p14:creationId xmlns:p14="http://schemas.microsoft.com/office/powerpoint/2010/main" val="2146896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3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300"/>
                                        <p:tgtEl>
                                          <p:spTgt spid="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TextBox 4">
            <a:extLst>
              <a:ext uri="{FF2B5EF4-FFF2-40B4-BE49-F238E27FC236}">
                <a16:creationId xmlns:a16="http://schemas.microsoft.com/office/drawing/2014/main" id="{6CE71DB3-5A4C-F391-4939-20BF51523E31}"/>
              </a:ext>
            </a:extLst>
          </p:cNvPr>
          <p:cNvSpPr txBox="1"/>
          <p:nvPr/>
        </p:nvSpPr>
        <p:spPr>
          <a:xfrm>
            <a:off x="715155" y="2154812"/>
            <a:ext cx="9969436" cy="2636556"/>
          </a:xfrm>
          <a:prstGeom prst="rect">
            <a:avLst/>
          </a:prstGeom>
          <a:noFill/>
        </p:spPr>
        <p:txBody>
          <a:bodyPr wrap="square" rtlCol="0">
            <a:spAutoFit/>
          </a:bodyPr>
          <a:lstStyle/>
          <a:p>
            <a:pPr algn="just">
              <a:lnSpc>
                <a:spcPct val="150000"/>
              </a:lnSpc>
              <a:spcBef>
                <a:spcPts val="600"/>
              </a:spcBef>
              <a:spcAft>
                <a:spcPts val="600"/>
              </a:spcAft>
            </a:pP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Trồng</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cây</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gây</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rừng</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tuyên</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truyền</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nâng</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cao</a:t>
            </a:r>
            <a:r>
              <a:rPr lang="en-US" sz="2200" dirty="0">
                <a:solidFill>
                  <a:schemeClr val="tx1"/>
                </a:solidFill>
                <a:latin typeface="UTM Avo" panose="02040603050506020204" pitchFamily="18" charset="0"/>
                <a:ea typeface="Calibri" panose="020F0502020204030204" pitchFamily="34" charset="0"/>
              </a:rPr>
              <a:t> ý </a:t>
            </a:r>
            <a:r>
              <a:rPr lang="en-US" sz="2200" dirty="0" err="1">
                <a:solidFill>
                  <a:schemeClr val="tx1"/>
                </a:solidFill>
                <a:latin typeface="UTM Avo" panose="02040603050506020204" pitchFamily="18" charset="0"/>
                <a:ea typeface="Calibri" panose="020F0502020204030204" pitchFamily="34" charset="0"/>
              </a:rPr>
              <a:t>thức</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người</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dân</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để</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bảo</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tồn</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đa</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dạng</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sinh</a:t>
            </a:r>
            <a:r>
              <a:rPr lang="en-US" sz="2200" dirty="0">
                <a:solidFill>
                  <a:schemeClr val="tx1"/>
                </a:solidFill>
                <a:latin typeface="UTM Avo" panose="02040603050506020204" pitchFamily="18" charset="0"/>
                <a:ea typeface="Calibri" panose="020F0502020204030204" pitchFamily="34" charset="0"/>
              </a:rPr>
              <a:t> </a:t>
            </a:r>
            <a:r>
              <a:rPr lang="en-US" sz="2200" dirty="0" err="1">
                <a:solidFill>
                  <a:schemeClr val="tx1"/>
                </a:solidFill>
                <a:latin typeface="UTM Avo" panose="02040603050506020204" pitchFamily="18" charset="0"/>
                <a:ea typeface="Calibri" panose="020F0502020204030204" pitchFamily="34" charset="0"/>
              </a:rPr>
              <a:t>học</a:t>
            </a:r>
            <a:r>
              <a:rPr lang="en-US" sz="2200" dirty="0">
                <a:solidFill>
                  <a:schemeClr val="tx1"/>
                </a:solidFill>
                <a:latin typeface="UTM Avo" panose="02040603050506020204" pitchFamily="18" charset="0"/>
                <a:ea typeface="Calibri" panose="020F0502020204030204" pitchFamily="34" charset="0"/>
              </a:rPr>
              <a:t>.</a:t>
            </a:r>
          </a:p>
          <a:p>
            <a:pPr algn="just">
              <a:lnSpc>
                <a:spcPct val="150000"/>
              </a:lnSpc>
            </a:pP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Thành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lập</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bảo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tồn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thiên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nhiên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dự</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trữ</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sinh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quyển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vườn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quốc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gia</a:t>
            </a:r>
            <a:r>
              <a:rPr lang="en-US" sz="2200" dirty="0">
                <a:solidFill>
                  <a:schemeClr val="tx1"/>
                </a:solidFill>
                <a:latin typeface="UTM Avo" panose="02040603050506020204" pitchFamily="18" charset="0"/>
              </a:rPr>
              <a:t>,…</a:t>
            </a:r>
          </a:p>
          <a:p>
            <a:pPr algn="just">
              <a:lnSpc>
                <a:spcPct val="150000"/>
              </a:lnSpc>
            </a:pPr>
            <a:r>
              <a:rPr lang="en-US" sz="2200" dirty="0">
                <a:solidFill>
                  <a:schemeClr val="tx1"/>
                </a:solidFill>
                <a:latin typeface="UTM Avo" panose="02040603050506020204" pitchFamily="18" charset="0"/>
              </a:rPr>
              <a:t>- Ban </a:t>
            </a:r>
            <a:r>
              <a:rPr lang="en-US" sz="2200" dirty="0" err="1">
                <a:solidFill>
                  <a:schemeClr val="tx1"/>
                </a:solidFill>
                <a:latin typeface="UTM Avo" panose="02040603050506020204" pitchFamily="18" charset="0"/>
              </a:rPr>
              <a:t>hành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chính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sách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ngăn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cấm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rừng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săn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bắt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vật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quý</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hiếm</a:t>
            </a:r>
            <a:r>
              <a:rPr lang="en-US" sz="2200" dirty="0">
                <a:solidFill>
                  <a:schemeClr val="tx1"/>
                </a:solidFill>
                <a:latin typeface="UTM Avo" panose="02040603050506020204" pitchFamily="18" charset="0"/>
              </a:rPr>
              <a:t>.</a:t>
            </a:r>
          </a:p>
        </p:txBody>
      </p:sp>
      <p:sp>
        <p:nvSpPr>
          <p:cNvPr id="6" name="Google Shape;482;p40">
            <a:extLst>
              <a:ext uri="{FF2B5EF4-FFF2-40B4-BE49-F238E27FC236}">
                <a16:creationId xmlns:a16="http://schemas.microsoft.com/office/drawing/2014/main" id="{27F3ADCD-3DC0-B40A-CA59-5BD004E4DD9A}"/>
              </a:ext>
            </a:extLst>
          </p:cNvPr>
          <p:cNvSpPr txBox="1">
            <a:spLocks/>
          </p:cNvSpPr>
          <p:nvPr/>
        </p:nvSpPr>
        <p:spPr>
          <a:xfrm>
            <a:off x="715155" y="1582112"/>
            <a:ext cx="8962869"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500" b="1">
                <a:solidFill>
                  <a:schemeClr val="tx1"/>
                </a:solidFill>
                <a:latin typeface="UTM Avo" panose="02040603050506020204" pitchFamily="18" charset="0"/>
              </a:rPr>
              <a:t>MỘT SỐ BIỆN PHÁP BẢO TỒN ĐA DẠNG SINH HỌC</a:t>
            </a:r>
            <a:endParaRPr lang="en-US" sz="2500" b="1" dirty="0">
              <a:solidFill>
                <a:schemeClr val="tx1"/>
              </a:solidFill>
              <a:latin typeface="UTM Avo" panose="02040603050506020204" pitchFamily="18" charset="0"/>
            </a:endParaRPr>
          </a:p>
        </p:txBody>
      </p:sp>
      <p:pic>
        <p:nvPicPr>
          <p:cNvPr id="7" name="Picture 9">
            <a:extLst>
              <a:ext uri="{FF2B5EF4-FFF2-40B4-BE49-F238E27FC236}">
                <a16:creationId xmlns:a16="http://schemas.microsoft.com/office/drawing/2014/main" id="{633725B9-C545-E551-0A07-9A03768B3CF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20061" y="4958744"/>
            <a:ext cx="2427112" cy="1641612"/>
          </a:xfrm>
          <a:prstGeom prst="rect">
            <a:avLst/>
          </a:prstGeom>
        </p:spPr>
      </p:pic>
      <p:pic>
        <p:nvPicPr>
          <p:cNvPr id="8" name="Picture 4">
            <a:extLst>
              <a:ext uri="{FF2B5EF4-FFF2-40B4-BE49-F238E27FC236}">
                <a16:creationId xmlns:a16="http://schemas.microsoft.com/office/drawing/2014/main" id="{72F5B33F-7650-7E07-706A-F012BAE2D6B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15155" y="5231250"/>
            <a:ext cx="5157592" cy="1369106"/>
          </a:xfrm>
          <a:prstGeom prst="rect">
            <a:avLst/>
          </a:prstGeom>
        </p:spPr>
      </p:pic>
    </p:spTree>
    <p:extLst>
      <p:ext uri="{BB962C8B-B14F-4D97-AF65-F5344CB8AC3E}">
        <p14:creationId xmlns:p14="http://schemas.microsoft.com/office/powerpoint/2010/main" val="1916273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300"/>
                                        <p:tgtEl>
                                          <p:spTgt spid="5">
                                            <p:txEl>
                                              <p:pRg st="0" end="0"/>
                                            </p:txEl>
                                          </p:spTgt>
                                        </p:tgtEl>
                                      </p:cBhvr>
                                    </p:animEffect>
                                    <p:anim calcmode="lin" valueType="num">
                                      <p:cBhvr>
                                        <p:cTn id="8" dur="3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3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300"/>
                                        <p:tgtEl>
                                          <p:spTgt spid="5">
                                            <p:txEl>
                                              <p:pRg st="1" end="1"/>
                                            </p:txEl>
                                          </p:spTgt>
                                        </p:tgtEl>
                                      </p:cBhvr>
                                    </p:animEffect>
                                    <p:anim calcmode="lin" valueType="num">
                                      <p:cBhvr>
                                        <p:cTn id="15" dur="3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3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300"/>
                                        <p:tgtEl>
                                          <p:spTgt spid="5">
                                            <p:txEl>
                                              <p:pRg st="2" end="2"/>
                                            </p:txEl>
                                          </p:spTgt>
                                        </p:tgtEl>
                                      </p:cBhvr>
                                    </p:animEffect>
                                    <p:anim calcmode="lin" valueType="num">
                                      <p:cBhvr>
                                        <p:cTn id="22" dur="3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3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4">
            <a:extLst>
              <a:ext uri="{FF2B5EF4-FFF2-40B4-BE49-F238E27FC236}">
                <a16:creationId xmlns:a16="http://schemas.microsoft.com/office/drawing/2014/main" id="{E54B193E-2C30-223D-4ABB-343A04E3322B}"/>
              </a:ext>
            </a:extLst>
          </p:cNvPr>
          <p:cNvPicPr>
            <a:picLocks noChangeAspect="1"/>
          </p:cNvPicPr>
          <p:nvPr/>
        </p:nvPicPr>
        <p:blipFill>
          <a:blip r:embed="rId4"/>
          <a:stretch>
            <a:fillRect/>
          </a:stretch>
        </p:blipFill>
        <p:spPr>
          <a:xfrm>
            <a:off x="1402984" y="2705406"/>
            <a:ext cx="4396317" cy="2791548"/>
          </a:xfrm>
          <a:prstGeom prst="rect">
            <a:avLst/>
          </a:prstGeom>
        </p:spPr>
      </p:pic>
      <p:pic>
        <p:nvPicPr>
          <p:cNvPr id="6" name="Picture 5">
            <a:extLst>
              <a:ext uri="{FF2B5EF4-FFF2-40B4-BE49-F238E27FC236}">
                <a16:creationId xmlns:a16="http://schemas.microsoft.com/office/drawing/2014/main" id="{2A43C8C5-232D-C7F9-230C-98DA35A1D945}"/>
              </a:ext>
            </a:extLst>
          </p:cNvPr>
          <p:cNvPicPr>
            <a:picLocks noChangeAspect="1"/>
          </p:cNvPicPr>
          <p:nvPr/>
        </p:nvPicPr>
        <p:blipFill>
          <a:blip r:embed="rId5"/>
          <a:stretch>
            <a:fillRect/>
          </a:stretch>
        </p:blipFill>
        <p:spPr>
          <a:xfrm>
            <a:off x="6402733" y="2705406"/>
            <a:ext cx="4396317" cy="2791548"/>
          </a:xfrm>
          <a:prstGeom prst="rect">
            <a:avLst/>
          </a:prstGeom>
        </p:spPr>
      </p:pic>
      <p:sp>
        <p:nvSpPr>
          <p:cNvPr id="7" name="TextBox 6">
            <a:extLst>
              <a:ext uri="{FF2B5EF4-FFF2-40B4-BE49-F238E27FC236}">
                <a16:creationId xmlns:a16="http://schemas.microsoft.com/office/drawing/2014/main" id="{A3EDC9E5-7D44-BFA7-01FA-C7248704181D}"/>
              </a:ext>
            </a:extLst>
          </p:cNvPr>
          <p:cNvSpPr txBox="1"/>
          <p:nvPr/>
        </p:nvSpPr>
        <p:spPr>
          <a:xfrm>
            <a:off x="1671301" y="5584075"/>
            <a:ext cx="8273419" cy="430887"/>
          </a:xfrm>
          <a:prstGeom prst="rect">
            <a:avLst/>
          </a:prstGeom>
          <a:noFill/>
        </p:spPr>
        <p:txBody>
          <a:bodyPr wrap="square" rtlCol="0">
            <a:spAutoFit/>
          </a:bodyPr>
          <a:lstStyle/>
          <a:p>
            <a:pPr marL="342900" indent="-342900" algn="just">
              <a:buFont typeface="Wingdings" panose="05000000000000000000" pitchFamily="2" charset="2"/>
              <a:buChar char="Ø"/>
            </a:pPr>
            <a:r>
              <a:rPr lang="en-US" sz="2200" dirty="0" err="1">
                <a:solidFill>
                  <a:schemeClr val="tx1"/>
                </a:solidFill>
                <a:latin typeface="UTM Avo" panose="02040603050506020204" pitchFamily="18" charset="0"/>
              </a:rPr>
              <a:t>Hoạt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trồng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cây</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gây</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rừng</a:t>
            </a:r>
            <a:r>
              <a:rPr lang="en-US" sz="2200" dirty="0">
                <a:solidFill>
                  <a:schemeClr val="tx1"/>
                </a:solidFill>
                <a:latin typeface="UTM Avo" panose="02040603050506020204" pitchFamily="18" charset="0"/>
              </a:rPr>
              <a:t> của </a:t>
            </a:r>
            <a:r>
              <a:rPr lang="en-US" sz="2200" dirty="0" err="1">
                <a:solidFill>
                  <a:schemeClr val="tx1"/>
                </a:solidFill>
                <a:latin typeface="UTM Avo" panose="02040603050506020204" pitchFamily="18" charset="0"/>
              </a:rPr>
              <a:t>sinh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viên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tình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nguyện</a:t>
            </a:r>
            <a:r>
              <a:rPr lang="en-US" sz="22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136534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3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3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3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4" name="Picture 3">
            <a:extLst>
              <a:ext uri="{FF2B5EF4-FFF2-40B4-BE49-F238E27FC236}">
                <a16:creationId xmlns:a16="http://schemas.microsoft.com/office/drawing/2014/main" id="{8B2B5EFA-3EC9-65D3-08D3-C0353F19E75E}"/>
              </a:ext>
            </a:extLst>
          </p:cNvPr>
          <p:cNvPicPr>
            <a:picLocks noChangeAspect="1"/>
          </p:cNvPicPr>
          <p:nvPr/>
        </p:nvPicPr>
        <p:blipFill>
          <a:blip r:embed="rId4"/>
          <a:stretch>
            <a:fillRect/>
          </a:stretch>
        </p:blipFill>
        <p:spPr>
          <a:xfrm>
            <a:off x="1038986" y="2437373"/>
            <a:ext cx="4650940" cy="2976228"/>
          </a:xfrm>
          <a:prstGeom prst="rect">
            <a:avLst/>
          </a:prstGeom>
        </p:spPr>
      </p:pic>
      <p:pic>
        <p:nvPicPr>
          <p:cNvPr id="6" name="Picture 5">
            <a:extLst>
              <a:ext uri="{FF2B5EF4-FFF2-40B4-BE49-F238E27FC236}">
                <a16:creationId xmlns:a16="http://schemas.microsoft.com/office/drawing/2014/main" id="{9853E2A2-A448-AA87-67B8-C155BFBC77F6}"/>
              </a:ext>
            </a:extLst>
          </p:cNvPr>
          <p:cNvPicPr>
            <a:picLocks noChangeAspect="1"/>
          </p:cNvPicPr>
          <p:nvPr/>
        </p:nvPicPr>
        <p:blipFill>
          <a:blip r:embed="rId5"/>
          <a:stretch>
            <a:fillRect/>
          </a:stretch>
        </p:blipFill>
        <p:spPr>
          <a:xfrm>
            <a:off x="6502074" y="2405280"/>
            <a:ext cx="4650940" cy="3008321"/>
          </a:xfrm>
          <a:prstGeom prst="rect">
            <a:avLst/>
          </a:prstGeom>
        </p:spPr>
      </p:pic>
      <p:sp>
        <p:nvSpPr>
          <p:cNvPr id="7" name="TextBox 6">
            <a:extLst>
              <a:ext uri="{FF2B5EF4-FFF2-40B4-BE49-F238E27FC236}">
                <a16:creationId xmlns:a16="http://schemas.microsoft.com/office/drawing/2014/main" id="{A75DC9B6-FD59-1540-DAB0-0BE3DEF34BF1}"/>
              </a:ext>
            </a:extLst>
          </p:cNvPr>
          <p:cNvSpPr txBox="1"/>
          <p:nvPr/>
        </p:nvSpPr>
        <p:spPr>
          <a:xfrm>
            <a:off x="5939246" y="5611344"/>
            <a:ext cx="5753414" cy="430887"/>
          </a:xfrm>
          <a:prstGeom prst="rect">
            <a:avLst/>
          </a:prstGeom>
          <a:noFill/>
        </p:spPr>
        <p:txBody>
          <a:bodyPr wrap="square" rtlCol="0">
            <a:spAutoFit/>
          </a:bodyPr>
          <a:lstStyle/>
          <a:p>
            <a:pPr marL="342900" indent="-342900" algn="ctr">
              <a:buFont typeface="Wingdings" panose="05000000000000000000" pitchFamily="2" charset="2"/>
              <a:buChar char="Ø"/>
            </a:pPr>
            <a:r>
              <a:rPr lang="en-US" sz="2200" dirty="0" err="1">
                <a:solidFill>
                  <a:schemeClr val="tx1"/>
                </a:solidFill>
                <a:latin typeface="UTM Avo" panose="02040603050506020204" pitchFamily="18" charset="0"/>
              </a:rPr>
              <a:t>Vườn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quốc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gia</a:t>
            </a:r>
            <a:r>
              <a:rPr lang="en-US" sz="2200" dirty="0">
                <a:solidFill>
                  <a:schemeClr val="tx1"/>
                </a:solidFill>
                <a:latin typeface="UTM Avo" panose="02040603050506020204" pitchFamily="18" charset="0"/>
              </a:rPr>
              <a:t> Phong </a:t>
            </a:r>
            <a:r>
              <a:rPr lang="en-US" sz="2200" dirty="0" err="1">
                <a:solidFill>
                  <a:schemeClr val="tx1"/>
                </a:solidFill>
                <a:latin typeface="UTM Avo" panose="02040603050506020204" pitchFamily="18" charset="0"/>
              </a:rPr>
              <a:t>Nha</a:t>
            </a:r>
            <a:r>
              <a:rPr lang="en-US" sz="2200" dirty="0">
                <a:solidFill>
                  <a:schemeClr val="tx1"/>
                </a:solidFill>
                <a:latin typeface="UTM Avo" panose="02040603050506020204" pitchFamily="18" charset="0"/>
              </a:rPr>
              <a:t> - </a:t>
            </a:r>
            <a:r>
              <a:rPr lang="en-US" sz="2200" dirty="0" err="1">
                <a:solidFill>
                  <a:schemeClr val="tx1"/>
                </a:solidFill>
                <a:latin typeface="UTM Avo" panose="02040603050506020204" pitchFamily="18" charset="0"/>
              </a:rPr>
              <a:t>Kẻ</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Bàng</a:t>
            </a:r>
            <a:r>
              <a:rPr lang="en-US" sz="2200" dirty="0">
                <a:solidFill>
                  <a:schemeClr val="tx1"/>
                </a:solidFill>
                <a:latin typeface="UTM Avo" panose="02040603050506020204" pitchFamily="18" charset="0"/>
              </a:rPr>
              <a:t>.</a:t>
            </a:r>
          </a:p>
        </p:txBody>
      </p:sp>
      <p:sp>
        <p:nvSpPr>
          <p:cNvPr id="8" name="TextBox 7">
            <a:extLst>
              <a:ext uri="{FF2B5EF4-FFF2-40B4-BE49-F238E27FC236}">
                <a16:creationId xmlns:a16="http://schemas.microsoft.com/office/drawing/2014/main" id="{B7E584E3-7927-3D45-868B-14A1D6F79CD0}"/>
              </a:ext>
            </a:extLst>
          </p:cNvPr>
          <p:cNvSpPr txBox="1"/>
          <p:nvPr/>
        </p:nvSpPr>
        <p:spPr>
          <a:xfrm>
            <a:off x="499340" y="5579251"/>
            <a:ext cx="5166941" cy="430887"/>
          </a:xfrm>
          <a:prstGeom prst="rect">
            <a:avLst/>
          </a:prstGeom>
          <a:noFill/>
        </p:spPr>
        <p:txBody>
          <a:bodyPr wrap="square" rtlCol="0">
            <a:spAutoFit/>
          </a:bodyPr>
          <a:lstStyle/>
          <a:p>
            <a:pPr marL="342900" indent="-342900" algn="ctr">
              <a:buFont typeface="Wingdings" panose="05000000000000000000" pitchFamily="2" charset="2"/>
              <a:buChar char="Ø"/>
            </a:pPr>
            <a:r>
              <a:rPr lang="en-US" sz="2200" dirty="0" err="1">
                <a:solidFill>
                  <a:schemeClr val="tx1"/>
                </a:solidFill>
                <a:latin typeface="UTM Avo" panose="02040603050506020204" pitchFamily="18" charset="0"/>
              </a:rPr>
              <a:t>Vườn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quốc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Cúc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Phương</a:t>
            </a:r>
            <a:r>
              <a:rPr lang="en-US" sz="2200" dirty="0">
                <a:solidFill>
                  <a:schemeClr val="tx1"/>
                </a:solidFill>
                <a:latin typeface="UTM Avo" panose="02040603050506020204" pitchFamily="18" charset="0"/>
              </a:rPr>
              <a:t>.</a:t>
            </a:r>
          </a:p>
        </p:txBody>
      </p:sp>
      <p:sp>
        <p:nvSpPr>
          <p:cNvPr id="2" name="TextBox 1">
            <a:extLst>
              <a:ext uri="{FF2B5EF4-FFF2-40B4-BE49-F238E27FC236}">
                <a16:creationId xmlns:a16="http://schemas.microsoft.com/office/drawing/2014/main" id="{6B08E9B4-47D5-847B-4D2B-CA44F9031F88}"/>
              </a:ext>
            </a:extLst>
          </p:cNvPr>
          <p:cNvSpPr txBox="1"/>
          <p:nvPr/>
        </p:nvSpPr>
        <p:spPr>
          <a:xfrm>
            <a:off x="1959290" y="1813193"/>
            <a:ext cx="8273419" cy="430887"/>
          </a:xfrm>
          <a:prstGeom prst="rect">
            <a:avLst/>
          </a:prstGeom>
          <a:noFill/>
        </p:spPr>
        <p:txBody>
          <a:bodyPr wrap="square" rtlCol="0">
            <a:spAutoFit/>
          </a:bodyPr>
          <a:lstStyle/>
          <a:p>
            <a:pPr algn="ctr"/>
            <a:r>
              <a:rPr lang="en-US" sz="2200" dirty="0" err="1">
                <a:solidFill>
                  <a:schemeClr val="tx1"/>
                </a:solidFill>
                <a:latin typeface="UTM Avo" panose="02040603050506020204" pitchFamily="18" charset="0"/>
              </a:rPr>
              <a:t>Xây</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dựng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giữ</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gìn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bảo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tồn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vườn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quốc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gia</a:t>
            </a:r>
            <a:r>
              <a:rPr lang="en-US" sz="22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4045174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3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3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3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3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6DBF7417-4908-51C5-D8F4-DE610D1945EE}"/>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68E00F2B-68BB-F14B-B041-802262366095}"/>
              </a:ext>
            </a:extLst>
          </p:cNvPr>
          <p:cNvSpPr/>
          <p:nvPr/>
        </p:nvSpPr>
        <p:spPr>
          <a:xfrm>
            <a:off x="0" y="1985820"/>
            <a:ext cx="3625703" cy="542260"/>
          </a:xfrm>
          <a:prstGeom prst="homePlate">
            <a:avLst/>
          </a:prstGeom>
          <a:solidFill>
            <a:srgbClr val="92D050"/>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THẢO LUẬN NHÓM</a:t>
            </a:r>
          </a:p>
        </p:txBody>
      </p:sp>
      <p:sp>
        <p:nvSpPr>
          <p:cNvPr id="3" name="TextBox 2">
            <a:extLst>
              <a:ext uri="{FF2B5EF4-FFF2-40B4-BE49-F238E27FC236}">
                <a16:creationId xmlns:a16="http://schemas.microsoft.com/office/drawing/2014/main" id="{319F1B8E-AE1A-4ADC-D7FB-A717301D9F31}"/>
              </a:ext>
            </a:extLst>
          </p:cNvPr>
          <p:cNvSpPr txBox="1"/>
          <p:nvPr/>
        </p:nvSpPr>
        <p:spPr>
          <a:xfrm>
            <a:off x="3936220" y="3280456"/>
            <a:ext cx="7646780" cy="2927725"/>
          </a:xfrm>
          <a:prstGeom prst="rect">
            <a:avLst/>
          </a:prstGeom>
          <a:noFill/>
        </p:spPr>
        <p:txBody>
          <a:bodyPr wrap="square" rtlCol="0">
            <a:spAutoFit/>
          </a:bodyPr>
          <a:lstStyle/>
          <a:p>
            <a:pPr marL="342900" indent="-342900" algn="just">
              <a:lnSpc>
                <a:spcPct val="150000"/>
              </a:lnSpc>
              <a:spcBef>
                <a:spcPts val="600"/>
              </a:spcBef>
              <a:spcAft>
                <a:spcPts val="600"/>
              </a:spcAft>
              <a:buFont typeface="Wingdings" panose="05000000000000000000" pitchFamily="2" charset="2"/>
              <a:buChar char="Ø"/>
            </a:pP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Theo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em</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tại</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sao</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mức</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độ</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đa</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dạng</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sinh</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học</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ở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hoang</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mạc</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lại</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thấp</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hơn</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ở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rừng</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mưa</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nhiệt</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en-US" sz="2400" spc="10" dirty="0" err="1">
                <a:solidFill>
                  <a:schemeClr val="tx1"/>
                </a:solidFill>
                <a:latin typeface="UTM Avo" panose="02040603050506020204" pitchFamily="18" charset="0"/>
                <a:ea typeface="Calibri" panose="020F0502020204030204" pitchFamily="34" charset="0"/>
                <a:cs typeface="Times New Roman" panose="02020603050405020304" pitchFamily="18" charset="0"/>
              </a:rPr>
              <a:t>đới</a:t>
            </a:r>
            <a:r>
              <a:rPr lang="en-US"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a:t>
            </a:r>
          </a:p>
          <a:p>
            <a:pPr marL="342900" indent="-342900" algn="just">
              <a:lnSpc>
                <a:spcPct val="150000"/>
              </a:lnSpc>
              <a:spcBef>
                <a:spcPts val="600"/>
              </a:spcBef>
              <a:spcAft>
                <a:spcPts val="600"/>
              </a:spcAft>
              <a:buFont typeface="Wingdings" panose="05000000000000000000" pitchFamily="2" charset="2"/>
              <a:buChar char="Ø"/>
            </a:pPr>
            <a:r>
              <a:rPr lang="en-US" sz="2400" dirty="0" err="1">
                <a:solidFill>
                  <a:schemeClr val="tx1"/>
                </a:solidFill>
                <a:latin typeface="UTM Avo" panose="02040603050506020204" pitchFamily="18" charset="0"/>
              </a:rPr>
              <a:t>Hãy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sự</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dạng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màu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sắc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tắc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kè</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có</a:t>
            </a:r>
            <a:r>
              <a:rPr lang="en-US" sz="2400" dirty="0">
                <a:solidFill>
                  <a:schemeClr val="tx1"/>
                </a:solidFill>
                <a:latin typeface="UTM Avo" panose="02040603050506020204" pitchFamily="18" charset="0"/>
              </a:rPr>
              <a:t> ý </a:t>
            </a:r>
            <a:r>
              <a:rPr lang="en-US" sz="2400" dirty="0" err="1">
                <a:solidFill>
                  <a:schemeClr val="tx1"/>
                </a:solidFill>
                <a:latin typeface="UTM Avo" panose="02040603050506020204" pitchFamily="18" charset="0"/>
              </a:rPr>
              <a:t>nghĩa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gì</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đối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với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chúng</a:t>
            </a:r>
            <a:r>
              <a:rPr lang="vi-VN" sz="2400" dirty="0">
                <a:solidFill>
                  <a:schemeClr val="tx1"/>
                </a:solidFill>
              </a:rPr>
              <a:t>?</a:t>
            </a:r>
            <a:endParaRPr lang="en-US" sz="2400" dirty="0">
              <a:solidFill>
                <a:schemeClr val="tx1"/>
              </a:solidFill>
              <a:latin typeface="UTM Avo" panose="02040603050506020204" pitchFamily="18" charset="0"/>
            </a:endParaRPr>
          </a:p>
          <a:p>
            <a:pPr indent="228600" algn="just">
              <a:lnSpc>
                <a:spcPct val="135000"/>
              </a:lnSpc>
              <a:spcBef>
                <a:spcPts val="600"/>
              </a:spcBef>
              <a:spcAft>
                <a:spcPts val="600"/>
              </a:spcAft>
            </a:pPr>
            <a:endParaRPr lang="en-US" sz="2000" dirty="0">
              <a:latin typeface="Segoe MDL2 Assets" panose="050A0102010101010101" pitchFamily="18" charset="0"/>
              <a:ea typeface="Calibri" panose="020F0502020204030204" pitchFamily="34" charset="0"/>
              <a:cs typeface="Times New Roman" panose="02020603050405020304" pitchFamily="18" charset="0"/>
            </a:endParaRPr>
          </a:p>
        </p:txBody>
      </p:sp>
      <p:pic>
        <p:nvPicPr>
          <p:cNvPr id="2050" name="Picture 2" descr="Team spirit ">
            <a:extLst>
              <a:ext uri="{FF2B5EF4-FFF2-40B4-BE49-F238E27FC236}">
                <a16:creationId xmlns:a16="http://schemas.microsoft.com/office/drawing/2014/main" id="{031C93D1-3559-BDAB-F25A-3D027AF06F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911" y="2976738"/>
            <a:ext cx="3030837" cy="3030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20705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3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3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F328BDC-3FE2-1C8B-D03A-0DA64870FE6F}"/>
              </a:ext>
            </a:extLst>
          </p:cNvPr>
          <p:cNvSpPr txBox="1"/>
          <p:nvPr/>
        </p:nvSpPr>
        <p:spPr>
          <a:xfrm>
            <a:off x="726358" y="1613245"/>
            <a:ext cx="10965970" cy="3645613"/>
          </a:xfrm>
          <a:prstGeom prst="rect">
            <a:avLst/>
          </a:prstGeom>
          <a:noFill/>
        </p:spPr>
        <p:txBody>
          <a:bodyPr wrap="square" rtlCol="0">
            <a:spAutoFit/>
          </a:bodyPr>
          <a:lstStyle/>
          <a:p>
            <a:pPr algn="just">
              <a:lnSpc>
                <a:spcPct val="150000"/>
              </a:lnSpc>
              <a:spcBef>
                <a:spcPts val="600"/>
              </a:spcBef>
              <a:spcAft>
                <a:spcPts val="600"/>
              </a:spcAft>
            </a:pPr>
            <a:r>
              <a:rPr lang="vi-VN"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Đa dạng sinh học ở hoang mạc thấp hơn rất nhiều so với đa dạng sinh học ở rừng mưa nhiệt đới, vì:</a:t>
            </a:r>
          </a:p>
          <a:p>
            <a:pPr algn="just">
              <a:lnSpc>
                <a:spcPct val="150000"/>
              </a:lnSpc>
              <a:spcBef>
                <a:spcPts val="600"/>
              </a:spcBef>
              <a:spcAft>
                <a:spcPts val="600"/>
              </a:spcAft>
            </a:pPr>
            <a:r>
              <a:rPr lang="vi-VN"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Điều kiện khí hậu ở hoang mạc khắc nghiệt, chỉ có một số ít loài sinh vật thích nghi với điều kiện sống ở đó.</a:t>
            </a:r>
          </a:p>
          <a:p>
            <a:pPr algn="just">
              <a:lnSpc>
                <a:spcPct val="150000"/>
              </a:lnSpc>
              <a:spcBef>
                <a:spcPts val="600"/>
              </a:spcBef>
              <a:spcAft>
                <a:spcPts val="600"/>
              </a:spcAft>
            </a:pPr>
            <a:r>
              <a:rPr lang="vi-VN"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Rừng mưa nhiệt đới có điều kiện khí hậu phủ hợp với nhiều loại sinh vật khác nhau, do đó rừng mưa nhiệt đới có độ đa dạng sinh học cao.</a:t>
            </a:r>
          </a:p>
        </p:txBody>
      </p:sp>
      <p:pic>
        <p:nvPicPr>
          <p:cNvPr id="3074" name="Picture 2" descr="Seed ">
            <a:extLst>
              <a:ext uri="{FF2B5EF4-FFF2-40B4-BE49-F238E27FC236}">
                <a16:creationId xmlns:a16="http://schemas.microsoft.com/office/drawing/2014/main" id="{100F964A-C721-6F6A-3D98-B5F8A9A64A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2586" y="5013766"/>
            <a:ext cx="1994175" cy="1994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654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300"/>
                                        <p:tgtEl>
                                          <p:spTgt spid="4">
                                            <p:txEl>
                                              <p:pRg st="0" end="0"/>
                                            </p:txEl>
                                          </p:spTgt>
                                        </p:tgtEl>
                                      </p:cBhvr>
                                    </p:animEffect>
                                    <p:anim calcmode="lin" valueType="num">
                                      <p:cBhvr>
                                        <p:cTn id="8" dur="3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3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300"/>
                                        <p:tgtEl>
                                          <p:spTgt spid="4">
                                            <p:txEl>
                                              <p:pRg st="1" end="1"/>
                                            </p:txEl>
                                          </p:spTgt>
                                        </p:tgtEl>
                                      </p:cBhvr>
                                    </p:animEffect>
                                    <p:anim calcmode="lin" valueType="num">
                                      <p:cBhvr>
                                        <p:cTn id="15" dur="3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3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300"/>
                                        <p:tgtEl>
                                          <p:spTgt spid="4">
                                            <p:txEl>
                                              <p:pRg st="2" end="2"/>
                                            </p:txEl>
                                          </p:spTgt>
                                        </p:tgtEl>
                                      </p:cBhvr>
                                    </p:animEffect>
                                    <p:anim calcmode="lin" valueType="num">
                                      <p:cBhvr>
                                        <p:cTn id="22" dur="3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3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A51B36-86F4-3D31-CAC3-659B60028B52}"/>
              </a:ext>
            </a:extLst>
          </p:cNvPr>
          <p:cNvSpPr txBox="1"/>
          <p:nvPr/>
        </p:nvSpPr>
        <p:spPr>
          <a:xfrm>
            <a:off x="674557" y="1733150"/>
            <a:ext cx="10643016" cy="1121846"/>
          </a:xfrm>
          <a:prstGeom prst="rect">
            <a:avLst/>
          </a:prstGeom>
          <a:noFill/>
        </p:spPr>
        <p:txBody>
          <a:bodyPr wrap="square" rtlCol="0">
            <a:spAutoFit/>
          </a:bodyPr>
          <a:lstStyle/>
          <a:p>
            <a:pPr algn="just">
              <a:lnSpc>
                <a:spcPct val="150000"/>
              </a:lnSpc>
              <a:spcBef>
                <a:spcPts val="600"/>
              </a:spcBef>
              <a:spcAft>
                <a:spcPts val="600"/>
              </a:spcAft>
            </a:pPr>
            <a:r>
              <a:rPr lang="vi-VN" sz="2400" spc="10" dirty="0">
                <a:solidFill>
                  <a:schemeClr val="tx1"/>
                </a:solidFill>
                <a:latin typeface="UTM Avo" panose="02040603050506020204" pitchFamily="18" charset="0"/>
                <a:ea typeface="Calibri" panose="020F0502020204030204" pitchFamily="34" charset="0"/>
                <a:cs typeface="Times New Roman" panose="02020603050405020304" pitchFamily="18" charset="0"/>
              </a:rPr>
              <a:t>- Sự đa dạng màu sắc của tắc kè làm cho kẻ thù khó phát hiện, giúp chúng thích nghi với môi trường sống.</a:t>
            </a:r>
          </a:p>
        </p:txBody>
      </p:sp>
      <p:pic>
        <p:nvPicPr>
          <p:cNvPr id="3" name="Picture 2">
            <a:extLst>
              <a:ext uri="{FF2B5EF4-FFF2-40B4-BE49-F238E27FC236}">
                <a16:creationId xmlns:a16="http://schemas.microsoft.com/office/drawing/2014/main" id="{53A182BF-8C44-C00F-FF1B-A0D66098A1E1}"/>
              </a:ext>
            </a:extLst>
          </p:cNvPr>
          <p:cNvPicPr>
            <a:picLocks noChangeAspect="1"/>
          </p:cNvPicPr>
          <p:nvPr/>
        </p:nvPicPr>
        <p:blipFill rotWithShape="1">
          <a:blip r:embed="rId3"/>
          <a:srcRect b="6809"/>
          <a:stretch/>
        </p:blipFill>
        <p:spPr>
          <a:xfrm>
            <a:off x="1004382" y="2978089"/>
            <a:ext cx="5091618" cy="2921104"/>
          </a:xfrm>
          <a:prstGeom prst="rect">
            <a:avLst/>
          </a:prstGeom>
        </p:spPr>
      </p:pic>
      <p:pic>
        <p:nvPicPr>
          <p:cNvPr id="5" name="Picture 4">
            <a:extLst>
              <a:ext uri="{FF2B5EF4-FFF2-40B4-BE49-F238E27FC236}">
                <a16:creationId xmlns:a16="http://schemas.microsoft.com/office/drawing/2014/main" id="{F747CB53-D429-0AEC-0F6B-6D8F2C04D98E}"/>
              </a:ext>
            </a:extLst>
          </p:cNvPr>
          <p:cNvPicPr>
            <a:picLocks noChangeAspect="1"/>
          </p:cNvPicPr>
          <p:nvPr/>
        </p:nvPicPr>
        <p:blipFill>
          <a:blip r:embed="rId4"/>
          <a:stretch>
            <a:fillRect/>
          </a:stretch>
        </p:blipFill>
        <p:spPr>
          <a:xfrm>
            <a:off x="6449205" y="2978088"/>
            <a:ext cx="4403674" cy="2921104"/>
          </a:xfrm>
          <a:prstGeom prst="rect">
            <a:avLst/>
          </a:prstGeom>
        </p:spPr>
      </p:pic>
    </p:spTree>
    <p:extLst>
      <p:ext uri="{BB962C8B-B14F-4D97-AF65-F5344CB8AC3E}">
        <p14:creationId xmlns:p14="http://schemas.microsoft.com/office/powerpoint/2010/main" val="3525939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3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3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3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63AF4DE-B406-4E37-CB56-8061E4A9E897}"/>
              </a:ext>
            </a:extLst>
          </p:cNvPr>
          <p:cNvSpPr txBox="1"/>
          <p:nvPr/>
        </p:nvSpPr>
        <p:spPr>
          <a:xfrm>
            <a:off x="6409571" y="2432658"/>
            <a:ext cx="5030956" cy="2970044"/>
          </a:xfrm>
          <a:prstGeom prst="rect">
            <a:avLst/>
          </a:prstGeom>
          <a:noFill/>
        </p:spPr>
        <p:txBody>
          <a:bodyPr wrap="square" rtlCol="0">
            <a:spAutoFit/>
          </a:bodyPr>
          <a:lstStyle/>
          <a:p>
            <a:pPr algn="just">
              <a:lnSpc>
                <a:spcPct val="150000"/>
              </a:lnSpc>
            </a:pPr>
            <a:r>
              <a:rPr lang="en-US" sz="2200" dirty="0">
                <a:solidFill>
                  <a:schemeClr val="tx1"/>
                </a:solidFill>
                <a:latin typeface="UTM Avo" panose="02040603050506020204" pitchFamily="18" charset="0"/>
              </a:rPr>
              <a:t>Quan </a:t>
            </a:r>
            <a:r>
              <a:rPr lang="en-US" sz="2200" dirty="0" err="1">
                <a:solidFill>
                  <a:schemeClr val="tx1"/>
                </a:solidFill>
                <a:latin typeface="UTM Avo" panose="02040603050506020204" pitchFamily="18" charset="0"/>
              </a:rPr>
              <a:t>sát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hình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ảnh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cho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biết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điều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gì</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sẽ</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xảy</a:t>
            </a:r>
            <a:r>
              <a:rPr lang="en-US" sz="2200" dirty="0">
                <a:solidFill>
                  <a:schemeClr val="tx1"/>
                </a:solidFill>
                <a:latin typeface="UTM Avo" panose="02040603050506020204" pitchFamily="18" charset="0"/>
              </a:rPr>
              <a:t> ra </a:t>
            </a:r>
            <a:r>
              <a:rPr lang="en-US" sz="2200" dirty="0" err="1">
                <a:solidFill>
                  <a:schemeClr val="tx1"/>
                </a:solidFill>
                <a:latin typeface="UTM Avo" panose="02040603050506020204" pitchFamily="18" charset="0"/>
              </a:rPr>
              <a:t>nếu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loài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sau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giảm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số</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lượng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hoặc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biến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mất</a:t>
            </a:r>
            <a:r>
              <a:rPr lang="en-US" sz="2200" dirty="0">
                <a:solidFill>
                  <a:schemeClr val="tx1"/>
                </a:solidFill>
                <a:latin typeface="UTM Avo" panose="02040603050506020204" pitchFamily="18" charset="0"/>
              </a:rPr>
              <a:t>?</a:t>
            </a:r>
          </a:p>
          <a:p>
            <a:pPr marL="342900" indent="-342900" algn="just">
              <a:lnSpc>
                <a:spcPct val="150000"/>
              </a:lnSpc>
              <a:buFont typeface="Wingdings" panose="05000000000000000000" pitchFamily="2" charset="2"/>
              <a:buChar char="Ø"/>
            </a:pPr>
            <a:r>
              <a:rPr lang="en-US" sz="2200" dirty="0" err="1">
                <a:solidFill>
                  <a:schemeClr val="tx1"/>
                </a:solidFill>
                <a:latin typeface="UTM Avo" panose="02040603050506020204" pitchFamily="18" charset="0"/>
              </a:rPr>
              <a:t>Cú</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mèo</a:t>
            </a:r>
            <a:r>
              <a:rPr lang="en-US" sz="2200" dirty="0">
                <a:solidFill>
                  <a:schemeClr val="tx1"/>
                </a:solidFill>
                <a:latin typeface="UTM Avo" panose="02040603050506020204" pitchFamily="18" charset="0"/>
              </a:rPr>
              <a:t>.</a:t>
            </a:r>
          </a:p>
          <a:p>
            <a:pPr marL="342900" indent="-342900" algn="just">
              <a:lnSpc>
                <a:spcPct val="150000"/>
              </a:lnSpc>
              <a:buFont typeface="Wingdings" panose="05000000000000000000" pitchFamily="2" charset="2"/>
              <a:buChar char="Ø"/>
            </a:pPr>
            <a:r>
              <a:rPr lang="en-US" sz="2200" dirty="0" err="1">
                <a:solidFill>
                  <a:schemeClr val="tx1"/>
                </a:solidFill>
                <a:latin typeface="UTM Avo" panose="02040603050506020204" pitchFamily="18" charset="0"/>
              </a:rPr>
              <a:t>Thực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vật</a:t>
            </a:r>
            <a:r>
              <a:rPr lang="en-US" sz="2200" dirty="0">
                <a:solidFill>
                  <a:schemeClr val="tx1"/>
                </a:solidFill>
                <a:latin typeface="UTM Avo" panose="02040603050506020204" pitchFamily="18" charset="0"/>
              </a:rPr>
              <a:t>.</a:t>
            </a:r>
          </a:p>
          <a:p>
            <a:endParaRPr lang="en-US" sz="2200" dirty="0">
              <a:solidFill>
                <a:schemeClr val="tx1"/>
              </a:solidFill>
              <a:latin typeface="UTM Avo" panose="02040603050506020204" pitchFamily="18" charset="0"/>
            </a:endParaRPr>
          </a:p>
        </p:txBody>
      </p:sp>
      <p:pic>
        <p:nvPicPr>
          <p:cNvPr id="7" name="Picture 12">
            <a:extLst>
              <a:ext uri="{FF2B5EF4-FFF2-40B4-BE49-F238E27FC236}">
                <a16:creationId xmlns:a16="http://schemas.microsoft.com/office/drawing/2014/main" id="{10C57643-0062-8437-46A7-FE122E522D6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626452" y="4749900"/>
            <a:ext cx="2359374" cy="2071959"/>
          </a:xfrm>
          <a:prstGeom prst="rect">
            <a:avLst/>
          </a:prstGeom>
        </p:spPr>
      </p:pic>
      <p:pic>
        <p:nvPicPr>
          <p:cNvPr id="4" name="Picture 3">
            <a:extLst>
              <a:ext uri="{FF2B5EF4-FFF2-40B4-BE49-F238E27FC236}">
                <a16:creationId xmlns:a16="http://schemas.microsoft.com/office/drawing/2014/main" id="{2EFB1881-6B66-4F87-7B3A-F140B692DE61}"/>
              </a:ext>
            </a:extLst>
          </p:cNvPr>
          <p:cNvPicPr>
            <a:picLocks noChangeAspect="1"/>
          </p:cNvPicPr>
          <p:nvPr/>
        </p:nvPicPr>
        <p:blipFill rotWithShape="1">
          <a:blip r:embed="rId5"/>
          <a:srcRect t="14345"/>
          <a:stretch/>
        </p:blipFill>
        <p:spPr>
          <a:xfrm>
            <a:off x="639770" y="2432658"/>
            <a:ext cx="5334000" cy="2814731"/>
          </a:xfrm>
          <a:prstGeom prst="rect">
            <a:avLst/>
          </a:prstGeom>
        </p:spPr>
      </p:pic>
    </p:spTree>
    <p:extLst>
      <p:ext uri="{BB962C8B-B14F-4D97-AF65-F5344CB8AC3E}">
        <p14:creationId xmlns:p14="http://schemas.microsoft.com/office/powerpoint/2010/main" val="2479326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3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wipe(left)">
                                      <p:cBhvr>
                                        <p:cTn id="15" dur="300"/>
                                        <p:tgtEl>
                                          <p:spTgt spid="6">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wipe(left)">
                                      <p:cBhvr>
                                        <p:cTn id="20" dur="3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8E555D34-DBE7-FB55-C6BB-F0F99C259E78}"/>
              </a:ext>
            </a:extLst>
          </p:cNvPr>
          <p:cNvSpPr/>
          <p:nvPr/>
        </p:nvSpPr>
        <p:spPr>
          <a:xfrm>
            <a:off x="4362509" y="1506825"/>
            <a:ext cx="2556931" cy="1320800"/>
          </a:xfrm>
          <a:prstGeom prst="roundRect">
            <a:avLst/>
          </a:prstGeom>
          <a:solidFill>
            <a:schemeClr val="accent2">
              <a:lumMod val="20000"/>
              <a:lumOff val="80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200" dirty="0" err="1">
                <a:solidFill>
                  <a:schemeClr val="tx1"/>
                </a:solidFill>
                <a:latin typeface="UTM Avo" panose="02040603050506020204" pitchFamily="18" charset="0"/>
              </a:rPr>
              <a:t>Cú</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mèo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giảm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số</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lượng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hoặc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biến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mất</a:t>
            </a:r>
            <a:r>
              <a:rPr lang="en-US" sz="2200" dirty="0">
                <a:solidFill>
                  <a:schemeClr val="tx1"/>
                </a:solidFill>
                <a:latin typeface="UTM Avo" panose="02040603050506020204" pitchFamily="18" charset="0"/>
              </a:rPr>
              <a:t>.</a:t>
            </a:r>
          </a:p>
        </p:txBody>
      </p:sp>
      <p:sp>
        <p:nvSpPr>
          <p:cNvPr id="9" name="Rectangle: Rounded Corners 8">
            <a:extLst>
              <a:ext uri="{FF2B5EF4-FFF2-40B4-BE49-F238E27FC236}">
                <a16:creationId xmlns:a16="http://schemas.microsoft.com/office/drawing/2014/main" id="{74194A0F-EE73-5A5F-5ECD-FF326E37DA3F}"/>
              </a:ext>
            </a:extLst>
          </p:cNvPr>
          <p:cNvSpPr/>
          <p:nvPr/>
        </p:nvSpPr>
        <p:spPr>
          <a:xfrm>
            <a:off x="7229887" y="2824804"/>
            <a:ext cx="2556931" cy="1320800"/>
          </a:xfrm>
          <a:prstGeom prst="roundRect">
            <a:avLst/>
          </a:prstGeom>
          <a:solidFill>
            <a:schemeClr val="accent2">
              <a:lumMod val="20000"/>
              <a:lumOff val="80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200" dirty="0">
                <a:solidFill>
                  <a:schemeClr val="tx1"/>
                </a:solidFill>
                <a:latin typeface="UTM Avo" panose="02040603050506020204" pitchFamily="18" charset="0"/>
              </a:rPr>
              <a:t>Số </a:t>
            </a:r>
            <a:r>
              <a:rPr lang="en-US" sz="2200" dirty="0" err="1">
                <a:solidFill>
                  <a:schemeClr val="tx1"/>
                </a:solidFill>
                <a:latin typeface="UTM Avo" panose="02040603050506020204" pitchFamily="18" charset="0"/>
              </a:rPr>
              <a:t>lượng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chuột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tăng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lên</a:t>
            </a:r>
            <a:r>
              <a:rPr lang="en-US" sz="2200" dirty="0">
                <a:solidFill>
                  <a:schemeClr val="tx1"/>
                </a:solidFill>
                <a:latin typeface="UTM Avo" panose="02040603050506020204" pitchFamily="18" charset="0"/>
              </a:rPr>
              <a:t>.</a:t>
            </a:r>
          </a:p>
        </p:txBody>
      </p:sp>
      <p:sp>
        <p:nvSpPr>
          <p:cNvPr id="10" name="Rectangle: Rounded Corners 9">
            <a:extLst>
              <a:ext uri="{FF2B5EF4-FFF2-40B4-BE49-F238E27FC236}">
                <a16:creationId xmlns:a16="http://schemas.microsoft.com/office/drawing/2014/main" id="{EC25D513-C168-9BE0-E3D8-191DF9C303CA}"/>
              </a:ext>
            </a:extLst>
          </p:cNvPr>
          <p:cNvSpPr/>
          <p:nvPr/>
        </p:nvSpPr>
        <p:spPr>
          <a:xfrm>
            <a:off x="6315485" y="4722744"/>
            <a:ext cx="2693603" cy="1320800"/>
          </a:xfrm>
          <a:prstGeom prst="roundRect">
            <a:avLst/>
          </a:prstGeom>
          <a:solidFill>
            <a:schemeClr val="accent2">
              <a:lumMod val="20000"/>
              <a:lumOff val="80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200" dirty="0" err="1">
                <a:solidFill>
                  <a:schemeClr val="tx1"/>
                </a:solidFill>
                <a:latin typeface="UTM Avo" panose="02040603050506020204" pitchFamily="18" charset="0"/>
              </a:rPr>
              <a:t>Ăn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hết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thức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ăn</a:t>
            </a:r>
            <a:r>
              <a:rPr lang="en-US" sz="2200" dirty="0">
                <a:solidFill>
                  <a:schemeClr val="tx1"/>
                </a:solidFill>
                <a:latin typeface="UTM Avo" panose="02040603050506020204" pitchFamily="18" charset="0"/>
              </a:rPr>
              <a:t> của </a:t>
            </a:r>
            <a:r>
              <a:rPr lang="en-US" sz="2200" dirty="0" err="1">
                <a:solidFill>
                  <a:schemeClr val="tx1"/>
                </a:solidFill>
                <a:latin typeface="UTM Avo" panose="02040603050506020204" pitchFamily="18" charset="0"/>
              </a:rPr>
              <a:t>thỏ</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dê</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hoại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vật</a:t>
            </a:r>
            <a:r>
              <a:rPr lang="en-US" sz="2200" dirty="0">
                <a:solidFill>
                  <a:schemeClr val="tx1"/>
                </a:solidFill>
                <a:latin typeface="UTM Avo" panose="02040603050506020204" pitchFamily="18" charset="0"/>
              </a:rPr>
              <a:t>.</a:t>
            </a:r>
          </a:p>
        </p:txBody>
      </p:sp>
      <p:sp>
        <p:nvSpPr>
          <p:cNvPr id="11" name="Rectangle: Rounded Corners 10">
            <a:extLst>
              <a:ext uri="{FF2B5EF4-FFF2-40B4-BE49-F238E27FC236}">
                <a16:creationId xmlns:a16="http://schemas.microsoft.com/office/drawing/2014/main" id="{6654B7CE-0BEA-9CDE-3FF6-D1896082DD58}"/>
              </a:ext>
            </a:extLst>
          </p:cNvPr>
          <p:cNvSpPr/>
          <p:nvPr/>
        </p:nvSpPr>
        <p:spPr>
          <a:xfrm>
            <a:off x="1899676" y="2824804"/>
            <a:ext cx="2413789" cy="1320800"/>
          </a:xfrm>
          <a:prstGeom prst="roundRect">
            <a:avLst/>
          </a:prstGeom>
          <a:solidFill>
            <a:schemeClr val="accent2">
              <a:lumMod val="20000"/>
              <a:lumOff val="80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200" dirty="0">
                <a:solidFill>
                  <a:schemeClr val="tx1"/>
                </a:solidFill>
                <a:latin typeface="UTM Avo" panose="02040603050506020204" pitchFamily="18" charset="0"/>
              </a:rPr>
              <a:t>Số </a:t>
            </a:r>
            <a:r>
              <a:rPr lang="en-US" sz="2200" dirty="0" err="1">
                <a:solidFill>
                  <a:schemeClr val="tx1"/>
                </a:solidFill>
                <a:latin typeface="UTM Avo" panose="02040603050506020204" pitchFamily="18" charset="0"/>
              </a:rPr>
              <a:t>lượng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thỏ</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dê</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giảm</a:t>
            </a:r>
            <a:r>
              <a:rPr lang="en-US" sz="2200" dirty="0">
                <a:solidFill>
                  <a:schemeClr val="tx1"/>
                </a:solidFill>
                <a:latin typeface="UTM Avo" panose="02040603050506020204" pitchFamily="18" charset="0"/>
              </a:rPr>
              <a:t>.</a:t>
            </a:r>
          </a:p>
        </p:txBody>
      </p:sp>
      <p:sp>
        <p:nvSpPr>
          <p:cNvPr id="12" name="Rectangle: Rounded Corners 11">
            <a:extLst>
              <a:ext uri="{FF2B5EF4-FFF2-40B4-BE49-F238E27FC236}">
                <a16:creationId xmlns:a16="http://schemas.microsoft.com/office/drawing/2014/main" id="{685183A4-672F-1F06-0BC5-D00FBADA2815}"/>
              </a:ext>
            </a:extLst>
          </p:cNvPr>
          <p:cNvSpPr/>
          <p:nvPr/>
        </p:nvSpPr>
        <p:spPr>
          <a:xfrm>
            <a:off x="2863121" y="4722744"/>
            <a:ext cx="2413789" cy="1320800"/>
          </a:xfrm>
          <a:prstGeom prst="roundRect">
            <a:avLst/>
          </a:prstGeom>
          <a:solidFill>
            <a:schemeClr val="accent2">
              <a:lumMod val="20000"/>
              <a:lumOff val="80000"/>
            </a:schemeClr>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200" dirty="0" err="1">
                <a:solidFill>
                  <a:schemeClr val="tx1"/>
                </a:solidFill>
                <a:latin typeface="UTM Avo" panose="02040603050506020204" pitchFamily="18" charset="0"/>
              </a:rPr>
              <a:t>Động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vật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ăn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thịt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cũng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giảm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số</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lượng</a:t>
            </a:r>
            <a:r>
              <a:rPr lang="en-US" sz="2200" dirty="0">
                <a:solidFill>
                  <a:schemeClr val="tx1"/>
                </a:solidFill>
                <a:latin typeface="UTM Avo" panose="02040603050506020204" pitchFamily="18" charset="0"/>
              </a:rPr>
              <a:t>.</a:t>
            </a:r>
          </a:p>
        </p:txBody>
      </p:sp>
      <p:cxnSp>
        <p:nvCxnSpPr>
          <p:cNvPr id="13" name="Straight Arrow Connector 12">
            <a:extLst>
              <a:ext uri="{FF2B5EF4-FFF2-40B4-BE49-F238E27FC236}">
                <a16:creationId xmlns:a16="http://schemas.microsoft.com/office/drawing/2014/main" id="{B4FDA7C7-AE8E-1E8F-0DD0-11754F1839C4}"/>
              </a:ext>
            </a:extLst>
          </p:cNvPr>
          <p:cNvCxnSpPr/>
          <p:nvPr/>
        </p:nvCxnSpPr>
        <p:spPr>
          <a:xfrm>
            <a:off x="7037976" y="2167227"/>
            <a:ext cx="1320799" cy="502355"/>
          </a:xfrm>
          <a:prstGeom prst="straightConnector1">
            <a:avLst/>
          </a:prstGeom>
          <a:ln w="38100">
            <a:solidFill>
              <a:schemeClr val="tx1"/>
            </a:solidFill>
            <a:tailEnd type="triangle"/>
          </a:ln>
        </p:spPr>
        <p:style>
          <a:lnRef idx="2">
            <a:schemeClr val="accent3"/>
          </a:lnRef>
          <a:fillRef idx="0">
            <a:schemeClr val="accent3"/>
          </a:fillRef>
          <a:effectRef idx="1">
            <a:schemeClr val="accent3"/>
          </a:effectRef>
          <a:fontRef idx="minor">
            <a:schemeClr val="tx1"/>
          </a:fontRef>
        </p:style>
      </p:cxnSp>
      <p:cxnSp>
        <p:nvCxnSpPr>
          <p:cNvPr id="14" name="Straight Arrow Connector 13">
            <a:extLst>
              <a:ext uri="{FF2B5EF4-FFF2-40B4-BE49-F238E27FC236}">
                <a16:creationId xmlns:a16="http://schemas.microsoft.com/office/drawing/2014/main" id="{3C71ED2A-5458-6814-BB4A-1BBDD836411C}"/>
              </a:ext>
            </a:extLst>
          </p:cNvPr>
          <p:cNvCxnSpPr>
            <a:cxnSpLocks/>
          </p:cNvCxnSpPr>
          <p:nvPr/>
        </p:nvCxnSpPr>
        <p:spPr>
          <a:xfrm flipH="1">
            <a:off x="7619351" y="4253026"/>
            <a:ext cx="660400" cy="362299"/>
          </a:xfrm>
          <a:prstGeom prst="straightConnector1">
            <a:avLst/>
          </a:prstGeom>
          <a:ln w="38100">
            <a:solidFill>
              <a:schemeClr val="tx1"/>
            </a:solidFill>
            <a:tailEnd type="triangle"/>
          </a:ln>
        </p:spPr>
        <p:style>
          <a:lnRef idx="2">
            <a:schemeClr val="accent3"/>
          </a:lnRef>
          <a:fillRef idx="0">
            <a:schemeClr val="accent3"/>
          </a:fillRef>
          <a:effectRef idx="1">
            <a:schemeClr val="accent3"/>
          </a:effectRef>
          <a:fontRef idx="minor">
            <a:schemeClr val="tx1"/>
          </a:fontRef>
        </p:style>
      </p:cxnSp>
      <p:cxnSp>
        <p:nvCxnSpPr>
          <p:cNvPr id="15" name="Straight Arrow Connector 14">
            <a:extLst>
              <a:ext uri="{FF2B5EF4-FFF2-40B4-BE49-F238E27FC236}">
                <a16:creationId xmlns:a16="http://schemas.microsoft.com/office/drawing/2014/main" id="{41C7A4EC-E55A-BFDB-912C-B2853A239D21}"/>
              </a:ext>
            </a:extLst>
          </p:cNvPr>
          <p:cNvCxnSpPr>
            <a:cxnSpLocks/>
          </p:cNvCxnSpPr>
          <p:nvPr/>
        </p:nvCxnSpPr>
        <p:spPr>
          <a:xfrm flipH="1">
            <a:off x="5401086" y="5463577"/>
            <a:ext cx="790223" cy="0"/>
          </a:xfrm>
          <a:prstGeom prst="straightConnector1">
            <a:avLst/>
          </a:prstGeom>
          <a:ln w="38100">
            <a:solidFill>
              <a:schemeClr val="tx1"/>
            </a:solidFill>
            <a:tailEnd type="triangle"/>
          </a:ln>
        </p:spPr>
        <p:style>
          <a:lnRef idx="2">
            <a:schemeClr val="accent3"/>
          </a:lnRef>
          <a:fillRef idx="0">
            <a:schemeClr val="accent3"/>
          </a:fillRef>
          <a:effectRef idx="1">
            <a:schemeClr val="accent3"/>
          </a:effectRef>
          <a:fontRef idx="minor">
            <a:schemeClr val="tx1"/>
          </a:fontRef>
        </p:style>
      </p:cxnSp>
      <p:cxnSp>
        <p:nvCxnSpPr>
          <p:cNvPr id="16" name="Straight Arrow Connector 15">
            <a:extLst>
              <a:ext uri="{FF2B5EF4-FFF2-40B4-BE49-F238E27FC236}">
                <a16:creationId xmlns:a16="http://schemas.microsoft.com/office/drawing/2014/main" id="{980C7FFF-D514-75ED-4A00-39D04000EC18}"/>
              </a:ext>
            </a:extLst>
          </p:cNvPr>
          <p:cNvCxnSpPr>
            <a:cxnSpLocks/>
          </p:cNvCxnSpPr>
          <p:nvPr/>
        </p:nvCxnSpPr>
        <p:spPr>
          <a:xfrm flipH="1" flipV="1">
            <a:off x="3233621" y="4253025"/>
            <a:ext cx="739423" cy="362298"/>
          </a:xfrm>
          <a:prstGeom prst="straightConnector1">
            <a:avLst/>
          </a:prstGeom>
          <a:ln w="38100">
            <a:solidFill>
              <a:schemeClr val="tx1"/>
            </a:solidFill>
            <a:tailEnd type="triangle"/>
          </a:ln>
        </p:spPr>
        <p:style>
          <a:lnRef idx="2">
            <a:schemeClr val="accent3"/>
          </a:lnRef>
          <a:fillRef idx="0">
            <a:schemeClr val="accent3"/>
          </a:fillRef>
          <a:effectRef idx="1">
            <a:schemeClr val="accent3"/>
          </a:effectRef>
          <a:fontRef idx="minor">
            <a:schemeClr val="tx1"/>
          </a:fontRef>
        </p:style>
      </p:cxnSp>
      <p:pic>
        <p:nvPicPr>
          <p:cNvPr id="17" name="Picture 2">
            <a:extLst>
              <a:ext uri="{FF2B5EF4-FFF2-40B4-BE49-F238E27FC236}">
                <a16:creationId xmlns:a16="http://schemas.microsoft.com/office/drawing/2014/main" id="{176C5905-3156-9D21-EB99-8ED5AEA6D2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256274" y="3141957"/>
            <a:ext cx="1079845" cy="1473366"/>
          </a:xfrm>
          <a:prstGeom prst="rect">
            <a:avLst/>
          </a:prstGeom>
        </p:spPr>
      </p:pic>
    </p:spTree>
    <p:extLst>
      <p:ext uri="{BB962C8B-B14F-4D97-AF65-F5344CB8AC3E}">
        <p14:creationId xmlns:p14="http://schemas.microsoft.com/office/powerpoint/2010/main" val="41012466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3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3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3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3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3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3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right)">
                                      <p:cBhvr>
                                        <p:cTn id="37" dur="3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inVertical)">
                                      <p:cBhvr>
                                        <p:cTn id="42" dur="3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down)">
                                      <p:cBhvr>
                                        <p:cTn id="47" dur="3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barn(inVertical)">
                                      <p:cBhvr>
                                        <p:cTn id="52"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514BFD1-BD36-32F8-96D6-A0DF92546010}"/>
              </a:ext>
            </a:extLst>
          </p:cNvPr>
          <p:cNvSpPr/>
          <p:nvPr/>
        </p:nvSpPr>
        <p:spPr>
          <a:xfrm>
            <a:off x="2430485" y="2010199"/>
            <a:ext cx="2660803" cy="1320800"/>
          </a:xfrm>
          <a:prstGeom prst="roundRect">
            <a:avLst/>
          </a:prstGeom>
          <a:solidFill>
            <a:schemeClr val="accent6">
              <a:lumMod val="40000"/>
              <a:lumOff val="60000"/>
            </a:schemeClr>
          </a:solidFill>
          <a:ln>
            <a:solidFill>
              <a:schemeClr val="accent6">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200" dirty="0" err="1">
                <a:solidFill>
                  <a:schemeClr val="tx1"/>
                </a:solidFill>
                <a:latin typeface="UTM Avo" panose="02040603050506020204" pitchFamily="18" charset="0"/>
              </a:rPr>
              <a:t>Thực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vật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giảm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số</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lượng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hoặc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biến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mất</a:t>
            </a:r>
            <a:r>
              <a:rPr lang="en-US" sz="2200" dirty="0">
                <a:solidFill>
                  <a:schemeClr val="tx1"/>
                </a:solidFill>
                <a:latin typeface="UTM Avo" panose="02040603050506020204" pitchFamily="18" charset="0"/>
              </a:rPr>
              <a:t>.</a:t>
            </a:r>
          </a:p>
        </p:txBody>
      </p:sp>
      <p:sp>
        <p:nvSpPr>
          <p:cNvPr id="3" name="Rectangle: Rounded Corners 2">
            <a:extLst>
              <a:ext uri="{FF2B5EF4-FFF2-40B4-BE49-F238E27FC236}">
                <a16:creationId xmlns:a16="http://schemas.microsoft.com/office/drawing/2014/main" id="{D9EA7498-F2E5-BA5A-7CFA-0762EC941B15}"/>
              </a:ext>
            </a:extLst>
          </p:cNvPr>
          <p:cNvSpPr/>
          <p:nvPr/>
        </p:nvSpPr>
        <p:spPr>
          <a:xfrm>
            <a:off x="7089425" y="2010199"/>
            <a:ext cx="2672088" cy="1320800"/>
          </a:xfrm>
          <a:prstGeom prst="roundRect">
            <a:avLst/>
          </a:prstGeom>
          <a:solidFill>
            <a:schemeClr val="accent6">
              <a:lumMod val="40000"/>
              <a:lumOff val="60000"/>
            </a:schemeClr>
          </a:solidFill>
          <a:ln>
            <a:solidFill>
              <a:schemeClr val="accent6">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200" dirty="0" err="1">
                <a:solidFill>
                  <a:schemeClr val="tx1"/>
                </a:solidFill>
                <a:latin typeface="UTM Avo" panose="02040603050506020204" pitchFamily="18" charset="0"/>
              </a:rPr>
              <a:t>Chuột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thỏ</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dê</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không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có</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đủ</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thức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ăn</a:t>
            </a:r>
            <a:r>
              <a:rPr lang="en-US" sz="2200" dirty="0">
                <a:solidFill>
                  <a:schemeClr val="tx1"/>
                </a:solidFill>
                <a:latin typeface="UTM Avo" panose="02040603050506020204" pitchFamily="18" charset="0"/>
              </a:rPr>
              <a:t>.</a:t>
            </a:r>
          </a:p>
        </p:txBody>
      </p:sp>
      <p:sp>
        <p:nvSpPr>
          <p:cNvPr id="4" name="Rectangle: Rounded Corners 3">
            <a:extLst>
              <a:ext uri="{FF2B5EF4-FFF2-40B4-BE49-F238E27FC236}">
                <a16:creationId xmlns:a16="http://schemas.microsoft.com/office/drawing/2014/main" id="{6BA746CF-9D75-E816-3E41-B96B5BC52A70}"/>
              </a:ext>
            </a:extLst>
          </p:cNvPr>
          <p:cNvSpPr/>
          <p:nvPr/>
        </p:nvSpPr>
        <p:spPr>
          <a:xfrm>
            <a:off x="7089424" y="4636273"/>
            <a:ext cx="2672088" cy="1320800"/>
          </a:xfrm>
          <a:prstGeom prst="roundRect">
            <a:avLst/>
          </a:prstGeom>
          <a:solidFill>
            <a:schemeClr val="accent6">
              <a:lumMod val="40000"/>
              <a:lumOff val="60000"/>
            </a:schemeClr>
          </a:solidFill>
          <a:ln>
            <a:solidFill>
              <a:schemeClr val="accent6">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200" dirty="0">
                <a:solidFill>
                  <a:schemeClr val="tx1"/>
                </a:solidFill>
                <a:latin typeface="UTM Avo" panose="02040603050506020204" pitchFamily="18" charset="0"/>
              </a:rPr>
              <a:t>Số </a:t>
            </a:r>
            <a:r>
              <a:rPr lang="en-US" sz="2200" dirty="0" err="1">
                <a:solidFill>
                  <a:schemeClr val="tx1"/>
                </a:solidFill>
                <a:latin typeface="UTM Avo" panose="02040603050506020204" pitchFamily="18" charset="0"/>
              </a:rPr>
              <a:t>lượng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loài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giảm</a:t>
            </a:r>
            <a:r>
              <a:rPr lang="en-US" sz="2200" dirty="0">
                <a:solidFill>
                  <a:schemeClr val="tx1"/>
                </a:solidFill>
                <a:latin typeface="UTM Avo" panose="02040603050506020204" pitchFamily="18" charset="0"/>
              </a:rPr>
              <a:t> .</a:t>
            </a:r>
          </a:p>
        </p:txBody>
      </p:sp>
      <p:sp>
        <p:nvSpPr>
          <p:cNvPr id="5" name="Rectangle: Rounded Corners 4">
            <a:extLst>
              <a:ext uri="{FF2B5EF4-FFF2-40B4-BE49-F238E27FC236}">
                <a16:creationId xmlns:a16="http://schemas.microsoft.com/office/drawing/2014/main" id="{21941EA7-2A20-7BA6-D9FC-1AF3D9CCF51D}"/>
              </a:ext>
            </a:extLst>
          </p:cNvPr>
          <p:cNvSpPr/>
          <p:nvPr/>
        </p:nvSpPr>
        <p:spPr>
          <a:xfrm>
            <a:off x="2428408" y="4636273"/>
            <a:ext cx="2674174" cy="1320800"/>
          </a:xfrm>
          <a:prstGeom prst="roundRect">
            <a:avLst/>
          </a:prstGeom>
          <a:solidFill>
            <a:schemeClr val="accent6">
              <a:lumMod val="40000"/>
              <a:lumOff val="60000"/>
            </a:schemeClr>
          </a:solidFill>
          <a:ln>
            <a:solidFill>
              <a:schemeClr val="accent6">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200" dirty="0">
                <a:solidFill>
                  <a:schemeClr val="tx1"/>
                </a:solidFill>
                <a:latin typeface="UTM Avo" panose="02040603050506020204" pitchFamily="18" charset="0"/>
              </a:rPr>
              <a:t>Số </a:t>
            </a:r>
            <a:r>
              <a:rPr lang="en-US" sz="2200" dirty="0" err="1">
                <a:solidFill>
                  <a:schemeClr val="tx1"/>
                </a:solidFill>
                <a:latin typeface="UTM Avo" panose="02040603050506020204" pitchFamily="18" charset="0"/>
              </a:rPr>
              <a:t>lượng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động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vật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ăn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thịt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cũng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giảm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đi</a:t>
            </a:r>
            <a:r>
              <a:rPr lang="en-US" sz="2200" dirty="0">
                <a:solidFill>
                  <a:schemeClr val="tx1"/>
                </a:solidFill>
                <a:latin typeface="UTM Avo" panose="02040603050506020204" pitchFamily="18" charset="0"/>
              </a:rPr>
              <a:t>.</a:t>
            </a:r>
          </a:p>
        </p:txBody>
      </p:sp>
      <p:cxnSp>
        <p:nvCxnSpPr>
          <p:cNvPr id="6" name="Straight Arrow Connector 5">
            <a:extLst>
              <a:ext uri="{FF2B5EF4-FFF2-40B4-BE49-F238E27FC236}">
                <a16:creationId xmlns:a16="http://schemas.microsoft.com/office/drawing/2014/main" id="{56B4ED1D-FE1E-147C-FFF0-C1238C789BA3}"/>
              </a:ext>
            </a:extLst>
          </p:cNvPr>
          <p:cNvCxnSpPr>
            <a:cxnSpLocks/>
          </p:cNvCxnSpPr>
          <p:nvPr/>
        </p:nvCxnSpPr>
        <p:spPr>
          <a:xfrm>
            <a:off x="5226758" y="2687530"/>
            <a:ext cx="1715911" cy="0"/>
          </a:xfrm>
          <a:prstGeom prst="straightConnector1">
            <a:avLst/>
          </a:prstGeom>
          <a:ln w="38100">
            <a:solidFill>
              <a:schemeClr val="accent6">
                <a:lumMod val="50000"/>
              </a:schemeClr>
            </a:solidFill>
            <a:tailEnd type="triangle"/>
          </a:ln>
        </p:spPr>
        <p:style>
          <a:lnRef idx="2">
            <a:schemeClr val="accent3"/>
          </a:lnRef>
          <a:fillRef idx="0">
            <a:schemeClr val="accent3"/>
          </a:fillRef>
          <a:effectRef idx="1">
            <a:schemeClr val="accent3"/>
          </a:effectRef>
          <a:fontRef idx="minor">
            <a:schemeClr val="tx1"/>
          </a:fontRef>
        </p:style>
      </p:cxnSp>
      <p:cxnSp>
        <p:nvCxnSpPr>
          <p:cNvPr id="7" name="Straight Arrow Connector 6">
            <a:extLst>
              <a:ext uri="{FF2B5EF4-FFF2-40B4-BE49-F238E27FC236}">
                <a16:creationId xmlns:a16="http://schemas.microsoft.com/office/drawing/2014/main" id="{E4B63153-78B9-C913-E16E-4CDB2FBE8FAD}"/>
              </a:ext>
            </a:extLst>
          </p:cNvPr>
          <p:cNvCxnSpPr>
            <a:cxnSpLocks/>
          </p:cNvCxnSpPr>
          <p:nvPr/>
        </p:nvCxnSpPr>
        <p:spPr>
          <a:xfrm>
            <a:off x="8218311" y="3481282"/>
            <a:ext cx="0" cy="1004711"/>
          </a:xfrm>
          <a:prstGeom prst="straightConnector1">
            <a:avLst/>
          </a:prstGeom>
          <a:ln w="38100">
            <a:solidFill>
              <a:schemeClr val="accent6">
                <a:lumMod val="50000"/>
              </a:schemeClr>
            </a:solidFill>
            <a:tailEnd type="triangle"/>
          </a:ln>
        </p:spPr>
        <p:style>
          <a:lnRef idx="2">
            <a:schemeClr val="accent3"/>
          </a:lnRef>
          <a:fillRef idx="0">
            <a:schemeClr val="accent3"/>
          </a:fillRef>
          <a:effectRef idx="1">
            <a:schemeClr val="accent3"/>
          </a:effectRef>
          <a:fontRef idx="minor">
            <a:schemeClr val="tx1"/>
          </a:fontRef>
        </p:style>
      </p:cxnSp>
      <p:cxnSp>
        <p:nvCxnSpPr>
          <p:cNvPr id="18" name="Straight Arrow Connector 17">
            <a:extLst>
              <a:ext uri="{FF2B5EF4-FFF2-40B4-BE49-F238E27FC236}">
                <a16:creationId xmlns:a16="http://schemas.microsoft.com/office/drawing/2014/main" id="{8E4DE04E-9D56-AF25-0045-5EB57FC2C9BA}"/>
              </a:ext>
            </a:extLst>
          </p:cNvPr>
          <p:cNvCxnSpPr>
            <a:cxnSpLocks/>
          </p:cNvCxnSpPr>
          <p:nvPr/>
        </p:nvCxnSpPr>
        <p:spPr>
          <a:xfrm flipH="1">
            <a:off x="5238045" y="5329130"/>
            <a:ext cx="1715910" cy="0"/>
          </a:xfrm>
          <a:prstGeom prst="straightConnector1">
            <a:avLst/>
          </a:prstGeom>
          <a:ln w="38100">
            <a:solidFill>
              <a:schemeClr val="accent6">
                <a:lumMod val="50000"/>
              </a:schemeClr>
            </a:solidFill>
            <a:tailEnd type="triangle"/>
          </a:ln>
        </p:spPr>
        <p:style>
          <a:lnRef idx="2">
            <a:schemeClr val="accent3"/>
          </a:lnRef>
          <a:fillRef idx="0">
            <a:schemeClr val="accent3"/>
          </a:fillRef>
          <a:effectRef idx="1">
            <a:schemeClr val="accent3"/>
          </a:effectRef>
          <a:fontRef idx="minor">
            <a:schemeClr val="tx1"/>
          </a:fontRef>
        </p:style>
      </p:cxnSp>
      <p:pic>
        <p:nvPicPr>
          <p:cNvPr id="19" name="Picture 8">
            <a:extLst>
              <a:ext uri="{FF2B5EF4-FFF2-40B4-BE49-F238E27FC236}">
                <a16:creationId xmlns:a16="http://schemas.microsoft.com/office/drawing/2014/main" id="{ACB19EF3-934B-3D0E-237B-75F00FDF342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237614" y="3078740"/>
            <a:ext cx="1715909" cy="1809792"/>
          </a:xfrm>
          <a:prstGeom prst="rect">
            <a:avLst/>
          </a:prstGeom>
        </p:spPr>
      </p:pic>
    </p:spTree>
    <p:extLst>
      <p:ext uri="{BB962C8B-B14F-4D97-AF65-F5344CB8AC3E}">
        <p14:creationId xmlns:p14="http://schemas.microsoft.com/office/powerpoint/2010/main" val="10712626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3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3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3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3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3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randombar(horizontal)">
                                      <p:cBhvr>
                                        <p:cTn id="32" dur="3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right)">
                                      <p:cBhvr>
                                        <p:cTn id="37" dur="3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randombar(horizontal)">
                                      <p:cBhvr>
                                        <p:cTn id="42" dur="3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88A5DCA1-A3FD-E2C7-66CA-B72D07A22C50}"/>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7"/>
        <p:cNvGrpSpPr/>
        <p:nvPr/>
      </p:nvGrpSpPr>
      <p:grpSpPr>
        <a:xfrm>
          <a:off x="0" y="0"/>
          <a:ext cx="0" cy="0"/>
          <a:chOff x="0" y="0"/>
          <a:chExt cx="0" cy="0"/>
        </a:xfrm>
      </p:grpSpPr>
      <p:sp>
        <p:nvSpPr>
          <p:cNvPr id="13" name="Text Placeholder 1">
            <a:extLst>
              <a:ext uri="{FF2B5EF4-FFF2-40B4-BE49-F238E27FC236}">
                <a16:creationId xmlns:a16="http://schemas.microsoft.com/office/drawing/2014/main" id="{1B006F5F-E8A7-47D3-9F3F-9B6B8F32F30A}"/>
              </a:ext>
            </a:extLst>
          </p:cNvPr>
          <p:cNvSpPr>
            <a:spLocks noGrp="1"/>
          </p:cNvSpPr>
          <p:nvPr>
            <p:ph type="body" idx="1"/>
          </p:nvPr>
        </p:nvSpPr>
        <p:spPr>
          <a:xfrm>
            <a:off x="2463000" y="1631649"/>
            <a:ext cx="7266000" cy="812713"/>
          </a:xfrm>
        </p:spPr>
        <p:txBody>
          <a:bodyPr>
            <a:noAutofit/>
          </a:bodyPr>
          <a:lstStyle/>
          <a:p>
            <a:pPr marL="101598" indent="0" algn="ctr">
              <a:buNone/>
            </a:pPr>
            <a:r>
              <a:rPr lang="en-US" sz="4000" b="1" i="0" dirty="0">
                <a:solidFill>
                  <a:schemeClr val="accent2"/>
                </a:solidFill>
                <a:latin typeface="UTM Avo" panose="02040603050506020204" pitchFamily="18" charset="0"/>
              </a:rPr>
              <a:t>Hướng dẫn về nhà</a:t>
            </a:r>
          </a:p>
        </p:txBody>
      </p:sp>
      <p:sp>
        <p:nvSpPr>
          <p:cNvPr id="7" name="Google Shape;427;p32">
            <a:extLst>
              <a:ext uri="{FF2B5EF4-FFF2-40B4-BE49-F238E27FC236}">
                <a16:creationId xmlns:a16="http://schemas.microsoft.com/office/drawing/2014/main" id="{5A227100-CFCE-4760-A3B7-BFA1B849FD93}"/>
              </a:ext>
            </a:extLst>
          </p:cNvPr>
          <p:cNvSpPr/>
          <p:nvPr/>
        </p:nvSpPr>
        <p:spPr>
          <a:xfrm>
            <a:off x="4771138" y="2830156"/>
            <a:ext cx="1264575" cy="1264575"/>
          </a:xfrm>
          <a:custGeom>
            <a:avLst/>
            <a:gdLst/>
            <a:ahLst/>
            <a:cxnLst/>
            <a:rect l="l" t="t" r="r" b="b"/>
            <a:pathLst>
              <a:path w="47804" h="47804" extrusionOk="0">
                <a:moveTo>
                  <a:pt x="23908" y="0"/>
                </a:moveTo>
                <a:cubicBezTo>
                  <a:pt x="22372" y="0"/>
                  <a:pt x="21050" y="1917"/>
                  <a:pt x="19586" y="2203"/>
                </a:cubicBezTo>
                <a:cubicBezTo>
                  <a:pt x="19422" y="2235"/>
                  <a:pt x="19253" y="2249"/>
                  <a:pt x="19080" y="2249"/>
                </a:cubicBezTo>
                <a:cubicBezTo>
                  <a:pt x="17963" y="2249"/>
                  <a:pt x="16678" y="1664"/>
                  <a:pt x="15580" y="1664"/>
                </a:cubicBezTo>
                <a:cubicBezTo>
                  <a:pt x="15289" y="1664"/>
                  <a:pt x="15010" y="1705"/>
                  <a:pt x="14752" y="1810"/>
                </a:cubicBezTo>
                <a:cubicBezTo>
                  <a:pt x="13347" y="2393"/>
                  <a:pt x="12859" y="4667"/>
                  <a:pt x="11609" y="5501"/>
                </a:cubicBezTo>
                <a:cubicBezTo>
                  <a:pt x="10359" y="6334"/>
                  <a:pt x="8049" y="5929"/>
                  <a:pt x="7001" y="6989"/>
                </a:cubicBezTo>
                <a:cubicBezTo>
                  <a:pt x="5941" y="8049"/>
                  <a:pt x="6346" y="10358"/>
                  <a:pt x="5513" y="11609"/>
                </a:cubicBezTo>
                <a:cubicBezTo>
                  <a:pt x="4667" y="12859"/>
                  <a:pt x="2393" y="13347"/>
                  <a:pt x="1810" y="14740"/>
                </a:cubicBezTo>
                <a:cubicBezTo>
                  <a:pt x="1238" y="16133"/>
                  <a:pt x="2500" y="18074"/>
                  <a:pt x="2203" y="19586"/>
                </a:cubicBezTo>
                <a:cubicBezTo>
                  <a:pt x="1917" y="21026"/>
                  <a:pt x="0" y="22360"/>
                  <a:pt x="0" y="23896"/>
                </a:cubicBezTo>
                <a:cubicBezTo>
                  <a:pt x="0" y="25432"/>
                  <a:pt x="1917" y="26753"/>
                  <a:pt x="2203" y="28218"/>
                </a:cubicBezTo>
                <a:cubicBezTo>
                  <a:pt x="2500" y="29718"/>
                  <a:pt x="1250" y="31671"/>
                  <a:pt x="1810" y="33052"/>
                </a:cubicBezTo>
                <a:cubicBezTo>
                  <a:pt x="2393" y="34445"/>
                  <a:pt x="4679" y="34945"/>
                  <a:pt x="5513" y="36195"/>
                </a:cubicBezTo>
                <a:cubicBezTo>
                  <a:pt x="6346" y="37445"/>
                  <a:pt x="5941" y="39743"/>
                  <a:pt x="7001" y="40803"/>
                </a:cubicBezTo>
                <a:cubicBezTo>
                  <a:pt x="8049" y="41862"/>
                  <a:pt x="10359" y="41457"/>
                  <a:pt x="11609" y="42291"/>
                </a:cubicBezTo>
                <a:cubicBezTo>
                  <a:pt x="12859" y="43124"/>
                  <a:pt x="13347" y="45398"/>
                  <a:pt x="14752" y="45982"/>
                </a:cubicBezTo>
                <a:cubicBezTo>
                  <a:pt x="15017" y="46094"/>
                  <a:pt x="15304" y="46138"/>
                  <a:pt x="15604" y="46138"/>
                </a:cubicBezTo>
                <a:cubicBezTo>
                  <a:pt x="16698" y="46138"/>
                  <a:pt x="17975" y="45555"/>
                  <a:pt x="19084" y="45555"/>
                </a:cubicBezTo>
                <a:cubicBezTo>
                  <a:pt x="19256" y="45555"/>
                  <a:pt x="19424" y="45569"/>
                  <a:pt x="19586" y="45601"/>
                </a:cubicBezTo>
                <a:cubicBezTo>
                  <a:pt x="21027" y="45875"/>
                  <a:pt x="22372" y="47803"/>
                  <a:pt x="23908" y="47803"/>
                </a:cubicBezTo>
                <a:cubicBezTo>
                  <a:pt x="25432" y="47803"/>
                  <a:pt x="26754" y="45875"/>
                  <a:pt x="28218" y="45601"/>
                </a:cubicBezTo>
                <a:cubicBezTo>
                  <a:pt x="28382" y="45568"/>
                  <a:pt x="28551" y="45554"/>
                  <a:pt x="28724" y="45554"/>
                </a:cubicBezTo>
                <a:cubicBezTo>
                  <a:pt x="29835" y="45554"/>
                  <a:pt x="31114" y="46133"/>
                  <a:pt x="32208" y="46133"/>
                </a:cubicBezTo>
                <a:cubicBezTo>
                  <a:pt x="32505" y="46133"/>
                  <a:pt x="32789" y="46091"/>
                  <a:pt x="33052" y="45982"/>
                </a:cubicBezTo>
                <a:cubicBezTo>
                  <a:pt x="34457" y="45398"/>
                  <a:pt x="34945" y="43124"/>
                  <a:pt x="36195" y="42291"/>
                </a:cubicBezTo>
                <a:cubicBezTo>
                  <a:pt x="37445" y="41457"/>
                  <a:pt x="39755" y="41862"/>
                  <a:pt x="40815" y="40803"/>
                </a:cubicBezTo>
                <a:cubicBezTo>
                  <a:pt x="41863" y="39743"/>
                  <a:pt x="41470" y="37445"/>
                  <a:pt x="42303" y="36195"/>
                </a:cubicBezTo>
                <a:cubicBezTo>
                  <a:pt x="43137" y="34945"/>
                  <a:pt x="45411" y="34445"/>
                  <a:pt x="45994" y="33052"/>
                </a:cubicBezTo>
                <a:cubicBezTo>
                  <a:pt x="46566" y="31671"/>
                  <a:pt x="45303" y="29718"/>
                  <a:pt x="45601" y="28218"/>
                </a:cubicBezTo>
                <a:cubicBezTo>
                  <a:pt x="45887" y="26765"/>
                  <a:pt x="47804" y="25432"/>
                  <a:pt x="47804" y="23896"/>
                </a:cubicBezTo>
                <a:cubicBezTo>
                  <a:pt x="47804" y="22360"/>
                  <a:pt x="45887" y="21038"/>
                  <a:pt x="45601" y="19586"/>
                </a:cubicBezTo>
                <a:cubicBezTo>
                  <a:pt x="45303" y="18074"/>
                  <a:pt x="46554" y="16133"/>
                  <a:pt x="45994" y="14740"/>
                </a:cubicBezTo>
                <a:cubicBezTo>
                  <a:pt x="45411" y="13347"/>
                  <a:pt x="43137" y="12859"/>
                  <a:pt x="42303" y="11609"/>
                </a:cubicBezTo>
                <a:cubicBezTo>
                  <a:pt x="41470" y="10358"/>
                  <a:pt x="41863" y="8049"/>
                  <a:pt x="40815" y="6989"/>
                </a:cubicBezTo>
                <a:cubicBezTo>
                  <a:pt x="39755" y="5929"/>
                  <a:pt x="37445" y="6334"/>
                  <a:pt x="36195" y="5501"/>
                </a:cubicBezTo>
                <a:cubicBezTo>
                  <a:pt x="34945" y="4667"/>
                  <a:pt x="34457" y="2393"/>
                  <a:pt x="33052" y="1810"/>
                </a:cubicBezTo>
                <a:cubicBezTo>
                  <a:pt x="32789" y="1699"/>
                  <a:pt x="32505" y="1655"/>
                  <a:pt x="32207" y="1655"/>
                </a:cubicBezTo>
                <a:cubicBezTo>
                  <a:pt x="31110" y="1655"/>
                  <a:pt x="29828" y="2248"/>
                  <a:pt x="28715" y="2248"/>
                </a:cubicBezTo>
                <a:cubicBezTo>
                  <a:pt x="28545" y="2248"/>
                  <a:pt x="28379" y="2235"/>
                  <a:pt x="28218" y="2203"/>
                </a:cubicBezTo>
                <a:cubicBezTo>
                  <a:pt x="26777" y="1917"/>
                  <a:pt x="25432" y="0"/>
                  <a:pt x="23908" y="0"/>
                </a:cubicBezTo>
                <a:close/>
              </a:path>
            </a:pathLst>
          </a:custGeom>
          <a:solidFill>
            <a:schemeClr val="accent2"/>
          </a:solidFill>
          <a:ln>
            <a:noFill/>
          </a:ln>
        </p:spPr>
        <p:txBody>
          <a:bodyPr spcFirstLastPara="1" wrap="square" lIns="121900" tIns="121900" rIns="121900" bIns="121900" anchor="ctr" anchorCtr="0">
            <a:noAutofit/>
          </a:bodyPr>
          <a:lstStyle/>
          <a:p>
            <a:pPr algn="ctr"/>
            <a:endParaRPr sz="2489">
              <a:latin typeface="UTM Avo" panose="02040603050506020204" pitchFamily="18" charset="0"/>
            </a:endParaRPr>
          </a:p>
        </p:txBody>
      </p:sp>
      <p:sp>
        <p:nvSpPr>
          <p:cNvPr id="8" name="Google Shape;428;p32">
            <a:extLst>
              <a:ext uri="{FF2B5EF4-FFF2-40B4-BE49-F238E27FC236}">
                <a16:creationId xmlns:a16="http://schemas.microsoft.com/office/drawing/2014/main" id="{0070F8C3-FAFA-41FE-ABD3-E153F16AF742}"/>
              </a:ext>
            </a:extLst>
          </p:cNvPr>
          <p:cNvSpPr/>
          <p:nvPr/>
        </p:nvSpPr>
        <p:spPr>
          <a:xfrm>
            <a:off x="4778319" y="4291531"/>
            <a:ext cx="1264575" cy="1264575"/>
          </a:xfrm>
          <a:custGeom>
            <a:avLst/>
            <a:gdLst/>
            <a:ahLst/>
            <a:cxnLst/>
            <a:rect l="l" t="t" r="r" b="b"/>
            <a:pathLst>
              <a:path w="47804" h="47804" extrusionOk="0">
                <a:moveTo>
                  <a:pt x="23908" y="0"/>
                </a:moveTo>
                <a:cubicBezTo>
                  <a:pt x="22372" y="0"/>
                  <a:pt x="21050" y="1917"/>
                  <a:pt x="19586" y="2203"/>
                </a:cubicBezTo>
                <a:cubicBezTo>
                  <a:pt x="19422" y="2235"/>
                  <a:pt x="19253" y="2249"/>
                  <a:pt x="19080" y="2249"/>
                </a:cubicBezTo>
                <a:cubicBezTo>
                  <a:pt x="17963" y="2249"/>
                  <a:pt x="16678" y="1664"/>
                  <a:pt x="15580" y="1664"/>
                </a:cubicBezTo>
                <a:cubicBezTo>
                  <a:pt x="15289" y="1664"/>
                  <a:pt x="15010" y="1705"/>
                  <a:pt x="14752" y="1810"/>
                </a:cubicBezTo>
                <a:cubicBezTo>
                  <a:pt x="13347" y="2393"/>
                  <a:pt x="12859" y="4667"/>
                  <a:pt x="11609" y="5501"/>
                </a:cubicBezTo>
                <a:cubicBezTo>
                  <a:pt x="10359" y="6334"/>
                  <a:pt x="8049" y="5929"/>
                  <a:pt x="7001" y="6989"/>
                </a:cubicBezTo>
                <a:cubicBezTo>
                  <a:pt x="5941" y="8049"/>
                  <a:pt x="6346" y="10358"/>
                  <a:pt x="5513" y="11609"/>
                </a:cubicBezTo>
                <a:cubicBezTo>
                  <a:pt x="4667" y="12859"/>
                  <a:pt x="2393" y="13347"/>
                  <a:pt x="1810" y="14740"/>
                </a:cubicBezTo>
                <a:cubicBezTo>
                  <a:pt x="1238" y="16133"/>
                  <a:pt x="2500" y="18074"/>
                  <a:pt x="2203" y="19586"/>
                </a:cubicBezTo>
                <a:cubicBezTo>
                  <a:pt x="1917" y="21026"/>
                  <a:pt x="0" y="22360"/>
                  <a:pt x="0" y="23896"/>
                </a:cubicBezTo>
                <a:cubicBezTo>
                  <a:pt x="0" y="25432"/>
                  <a:pt x="1917" y="26753"/>
                  <a:pt x="2203" y="28218"/>
                </a:cubicBezTo>
                <a:cubicBezTo>
                  <a:pt x="2500" y="29718"/>
                  <a:pt x="1250" y="31671"/>
                  <a:pt x="1810" y="33052"/>
                </a:cubicBezTo>
                <a:cubicBezTo>
                  <a:pt x="2393" y="34445"/>
                  <a:pt x="4679" y="34945"/>
                  <a:pt x="5513" y="36195"/>
                </a:cubicBezTo>
                <a:cubicBezTo>
                  <a:pt x="6346" y="37445"/>
                  <a:pt x="5941" y="39743"/>
                  <a:pt x="7001" y="40803"/>
                </a:cubicBezTo>
                <a:cubicBezTo>
                  <a:pt x="8049" y="41862"/>
                  <a:pt x="10359" y="41457"/>
                  <a:pt x="11609" y="42291"/>
                </a:cubicBezTo>
                <a:cubicBezTo>
                  <a:pt x="12859" y="43124"/>
                  <a:pt x="13347" y="45398"/>
                  <a:pt x="14752" y="45982"/>
                </a:cubicBezTo>
                <a:cubicBezTo>
                  <a:pt x="15017" y="46094"/>
                  <a:pt x="15304" y="46138"/>
                  <a:pt x="15604" y="46138"/>
                </a:cubicBezTo>
                <a:cubicBezTo>
                  <a:pt x="16698" y="46138"/>
                  <a:pt x="17975" y="45555"/>
                  <a:pt x="19084" y="45555"/>
                </a:cubicBezTo>
                <a:cubicBezTo>
                  <a:pt x="19256" y="45555"/>
                  <a:pt x="19424" y="45569"/>
                  <a:pt x="19586" y="45601"/>
                </a:cubicBezTo>
                <a:cubicBezTo>
                  <a:pt x="21027" y="45875"/>
                  <a:pt x="22372" y="47803"/>
                  <a:pt x="23908" y="47803"/>
                </a:cubicBezTo>
                <a:cubicBezTo>
                  <a:pt x="25432" y="47803"/>
                  <a:pt x="26754" y="45875"/>
                  <a:pt x="28218" y="45601"/>
                </a:cubicBezTo>
                <a:cubicBezTo>
                  <a:pt x="28382" y="45568"/>
                  <a:pt x="28551" y="45554"/>
                  <a:pt x="28724" y="45554"/>
                </a:cubicBezTo>
                <a:cubicBezTo>
                  <a:pt x="29835" y="45554"/>
                  <a:pt x="31114" y="46133"/>
                  <a:pt x="32208" y="46133"/>
                </a:cubicBezTo>
                <a:cubicBezTo>
                  <a:pt x="32505" y="46133"/>
                  <a:pt x="32789" y="46091"/>
                  <a:pt x="33052" y="45982"/>
                </a:cubicBezTo>
                <a:cubicBezTo>
                  <a:pt x="34457" y="45398"/>
                  <a:pt x="34945" y="43124"/>
                  <a:pt x="36195" y="42291"/>
                </a:cubicBezTo>
                <a:cubicBezTo>
                  <a:pt x="37445" y="41457"/>
                  <a:pt x="39755" y="41862"/>
                  <a:pt x="40815" y="40803"/>
                </a:cubicBezTo>
                <a:cubicBezTo>
                  <a:pt x="41863" y="39743"/>
                  <a:pt x="41470" y="37445"/>
                  <a:pt x="42303" y="36195"/>
                </a:cubicBezTo>
                <a:cubicBezTo>
                  <a:pt x="43137" y="34945"/>
                  <a:pt x="45411" y="34445"/>
                  <a:pt x="45994" y="33052"/>
                </a:cubicBezTo>
                <a:cubicBezTo>
                  <a:pt x="46566" y="31671"/>
                  <a:pt x="45303" y="29718"/>
                  <a:pt x="45601" y="28218"/>
                </a:cubicBezTo>
                <a:cubicBezTo>
                  <a:pt x="45887" y="26765"/>
                  <a:pt x="47804" y="25432"/>
                  <a:pt x="47804" y="23896"/>
                </a:cubicBezTo>
                <a:cubicBezTo>
                  <a:pt x="47804" y="22360"/>
                  <a:pt x="45887" y="21038"/>
                  <a:pt x="45601" y="19586"/>
                </a:cubicBezTo>
                <a:cubicBezTo>
                  <a:pt x="45303" y="18074"/>
                  <a:pt x="46554" y="16133"/>
                  <a:pt x="45994" y="14740"/>
                </a:cubicBezTo>
                <a:cubicBezTo>
                  <a:pt x="45411" y="13347"/>
                  <a:pt x="43137" y="12859"/>
                  <a:pt x="42303" y="11609"/>
                </a:cubicBezTo>
                <a:cubicBezTo>
                  <a:pt x="41470" y="10358"/>
                  <a:pt x="41863" y="8049"/>
                  <a:pt x="40815" y="6989"/>
                </a:cubicBezTo>
                <a:cubicBezTo>
                  <a:pt x="39755" y="5929"/>
                  <a:pt x="37445" y="6334"/>
                  <a:pt x="36195" y="5501"/>
                </a:cubicBezTo>
                <a:cubicBezTo>
                  <a:pt x="34945" y="4667"/>
                  <a:pt x="34457" y="2393"/>
                  <a:pt x="33052" y="1810"/>
                </a:cubicBezTo>
                <a:cubicBezTo>
                  <a:pt x="32789" y="1699"/>
                  <a:pt x="32505" y="1655"/>
                  <a:pt x="32207" y="1655"/>
                </a:cubicBezTo>
                <a:cubicBezTo>
                  <a:pt x="31110" y="1655"/>
                  <a:pt x="29828" y="2248"/>
                  <a:pt x="28715" y="2248"/>
                </a:cubicBezTo>
                <a:cubicBezTo>
                  <a:pt x="28545" y="2248"/>
                  <a:pt x="28379" y="2235"/>
                  <a:pt x="28218" y="2203"/>
                </a:cubicBezTo>
                <a:cubicBezTo>
                  <a:pt x="26777" y="1917"/>
                  <a:pt x="25432" y="0"/>
                  <a:pt x="23908" y="0"/>
                </a:cubicBezTo>
                <a:close/>
              </a:path>
            </a:pathLst>
          </a:custGeom>
          <a:solidFill>
            <a:schemeClr val="accent2"/>
          </a:solidFill>
          <a:ln>
            <a:noFill/>
          </a:ln>
        </p:spPr>
        <p:txBody>
          <a:bodyPr spcFirstLastPara="1" wrap="square" lIns="121900" tIns="121900" rIns="121900" bIns="121900" anchor="ctr" anchorCtr="0">
            <a:noAutofit/>
          </a:bodyPr>
          <a:lstStyle/>
          <a:p>
            <a:pPr algn="ctr"/>
            <a:endParaRPr sz="2489">
              <a:latin typeface="UTM Avo" panose="02040603050506020204" pitchFamily="18" charset="0"/>
            </a:endParaRPr>
          </a:p>
        </p:txBody>
      </p:sp>
      <p:sp>
        <p:nvSpPr>
          <p:cNvPr id="12" name="Google Shape;441;p32">
            <a:extLst>
              <a:ext uri="{FF2B5EF4-FFF2-40B4-BE49-F238E27FC236}">
                <a16:creationId xmlns:a16="http://schemas.microsoft.com/office/drawing/2014/main" id="{1FBD1FB4-4D9C-41E0-86AC-2671B1600320}"/>
              </a:ext>
            </a:extLst>
          </p:cNvPr>
          <p:cNvSpPr txBox="1">
            <a:spLocks/>
          </p:cNvSpPr>
          <p:nvPr/>
        </p:nvSpPr>
        <p:spPr>
          <a:xfrm>
            <a:off x="4874349" y="3078442"/>
            <a:ext cx="999600" cy="768000"/>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3200" b="1">
                <a:latin typeface="UTM Avo" panose="02040603050506020204" pitchFamily="18" charset="0"/>
              </a:rPr>
              <a:t>01</a:t>
            </a:r>
            <a:endParaRPr lang="en" sz="3200" b="1" dirty="0">
              <a:latin typeface="UTM Avo" panose="02040603050506020204" pitchFamily="18" charset="0"/>
            </a:endParaRPr>
          </a:p>
        </p:txBody>
      </p:sp>
      <p:sp>
        <p:nvSpPr>
          <p:cNvPr id="14" name="Google Shape;444;p32">
            <a:extLst>
              <a:ext uri="{FF2B5EF4-FFF2-40B4-BE49-F238E27FC236}">
                <a16:creationId xmlns:a16="http://schemas.microsoft.com/office/drawing/2014/main" id="{4AADC653-F046-4B97-BEE8-F69BCC3DDDF2}"/>
              </a:ext>
            </a:extLst>
          </p:cNvPr>
          <p:cNvSpPr txBox="1">
            <a:spLocks/>
          </p:cNvSpPr>
          <p:nvPr/>
        </p:nvSpPr>
        <p:spPr>
          <a:xfrm>
            <a:off x="4903625" y="4539817"/>
            <a:ext cx="999600" cy="768000"/>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3200" b="1">
                <a:latin typeface="UTM Avo" panose="02040603050506020204" pitchFamily="18" charset="0"/>
              </a:rPr>
              <a:t>02</a:t>
            </a:r>
            <a:endParaRPr lang="en" sz="3200" b="1" dirty="0">
              <a:latin typeface="UTM Avo" panose="02040603050506020204" pitchFamily="18" charset="0"/>
            </a:endParaRPr>
          </a:p>
        </p:txBody>
      </p:sp>
      <p:sp>
        <p:nvSpPr>
          <p:cNvPr id="16" name="TextBox 15">
            <a:extLst>
              <a:ext uri="{FF2B5EF4-FFF2-40B4-BE49-F238E27FC236}">
                <a16:creationId xmlns:a16="http://schemas.microsoft.com/office/drawing/2014/main" id="{86155B6B-5985-4406-AE93-0C16FC030547}"/>
              </a:ext>
            </a:extLst>
          </p:cNvPr>
          <p:cNvSpPr txBox="1"/>
          <p:nvPr/>
        </p:nvSpPr>
        <p:spPr>
          <a:xfrm>
            <a:off x="6168201" y="2951946"/>
            <a:ext cx="5322760" cy="954107"/>
          </a:xfrm>
          <a:prstGeom prst="rect">
            <a:avLst/>
          </a:prstGeom>
          <a:noFill/>
        </p:spPr>
        <p:txBody>
          <a:bodyPr wrap="square" rtlCol="0">
            <a:spAutoFit/>
          </a:bodyPr>
          <a:lstStyle/>
          <a:p>
            <a:pPr algn="just"/>
            <a:r>
              <a:rPr lang="vi-VN" sz="2800" dirty="0">
                <a:latin typeface="UTM Avo" panose="02040603050506020204" pitchFamily="18" charset="0"/>
              </a:rPr>
              <a:t>Vẽ sơ đồ tư duy cho bài học để hệ thống lại kiến thức.</a:t>
            </a:r>
            <a:endParaRPr lang="en-US" sz="2800" dirty="0">
              <a:latin typeface="UTM Avo" panose="02040603050506020204" pitchFamily="18" charset="0"/>
            </a:endParaRPr>
          </a:p>
        </p:txBody>
      </p:sp>
      <p:sp>
        <p:nvSpPr>
          <p:cNvPr id="17" name="TextBox 16">
            <a:extLst>
              <a:ext uri="{FF2B5EF4-FFF2-40B4-BE49-F238E27FC236}">
                <a16:creationId xmlns:a16="http://schemas.microsoft.com/office/drawing/2014/main" id="{823F4DD0-8167-45FA-BEC2-B67F71F243FA}"/>
              </a:ext>
            </a:extLst>
          </p:cNvPr>
          <p:cNvSpPr txBox="1"/>
          <p:nvPr/>
        </p:nvSpPr>
        <p:spPr>
          <a:xfrm>
            <a:off x="6168201" y="4464749"/>
            <a:ext cx="5094159" cy="954107"/>
          </a:xfrm>
          <a:prstGeom prst="rect">
            <a:avLst/>
          </a:prstGeom>
          <a:noFill/>
        </p:spPr>
        <p:txBody>
          <a:bodyPr wrap="square" rtlCol="0">
            <a:spAutoFit/>
          </a:bodyPr>
          <a:lstStyle/>
          <a:p>
            <a:pPr algn="just"/>
            <a:r>
              <a:rPr lang="vi-VN" sz="2800" dirty="0">
                <a:latin typeface="UTM Avo" panose="02040603050506020204" pitchFamily="18" charset="0"/>
              </a:rPr>
              <a:t>Đọc trước Bài 25. Tìm hiểu sinh vật ngoài thiên nhiên.</a:t>
            </a:r>
            <a:endParaRPr lang="en-US" sz="2800" dirty="0">
              <a:latin typeface="UTM Avo" panose="02040603050506020204" pitchFamily="18" charset="0"/>
            </a:endParaRPr>
          </a:p>
        </p:txBody>
      </p:sp>
      <p:pic>
        <p:nvPicPr>
          <p:cNvPr id="2" name="Picture 3">
            <a:extLst>
              <a:ext uri="{FF2B5EF4-FFF2-40B4-BE49-F238E27FC236}">
                <a16:creationId xmlns:a16="http://schemas.microsoft.com/office/drawing/2014/main" id="{37ADCF95-3120-7E77-0D2E-A00811797D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17265" y="2744254"/>
            <a:ext cx="3417679" cy="309455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300"/>
                                        <p:tgtEl>
                                          <p:spTgt spid="7"/>
                                        </p:tgtEl>
                                      </p:cBhvr>
                                    </p:animEffect>
                                    <p:anim calcmode="lin" valueType="num">
                                      <p:cBhvr>
                                        <p:cTn id="13" dur="300" fill="hold"/>
                                        <p:tgtEl>
                                          <p:spTgt spid="7"/>
                                        </p:tgtEl>
                                        <p:attrNameLst>
                                          <p:attrName>ppt_x</p:attrName>
                                        </p:attrNameLst>
                                      </p:cBhvr>
                                      <p:tavLst>
                                        <p:tav tm="0">
                                          <p:val>
                                            <p:strVal val="#ppt_x"/>
                                          </p:val>
                                        </p:tav>
                                        <p:tav tm="100000">
                                          <p:val>
                                            <p:strVal val="#ppt_x"/>
                                          </p:val>
                                        </p:tav>
                                      </p:tavLst>
                                    </p:anim>
                                    <p:anim calcmode="lin" valueType="num">
                                      <p:cBhvr>
                                        <p:cTn id="14" dur="3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00"/>
                                        <p:tgtEl>
                                          <p:spTgt spid="12"/>
                                        </p:tgtEl>
                                      </p:cBhvr>
                                    </p:animEffect>
                                    <p:anim calcmode="lin" valueType="num">
                                      <p:cBhvr>
                                        <p:cTn id="18" dur="300" fill="hold"/>
                                        <p:tgtEl>
                                          <p:spTgt spid="12"/>
                                        </p:tgtEl>
                                        <p:attrNameLst>
                                          <p:attrName>ppt_x</p:attrName>
                                        </p:attrNameLst>
                                      </p:cBhvr>
                                      <p:tavLst>
                                        <p:tav tm="0">
                                          <p:val>
                                            <p:strVal val="#ppt_x"/>
                                          </p:val>
                                        </p:tav>
                                        <p:tav tm="100000">
                                          <p:val>
                                            <p:strVal val="#ppt_x"/>
                                          </p:val>
                                        </p:tav>
                                      </p:tavLst>
                                    </p:anim>
                                    <p:anim calcmode="lin" valueType="num">
                                      <p:cBhvr>
                                        <p:cTn id="19" dur="3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300"/>
                                        <p:tgtEl>
                                          <p:spTgt spid="16"/>
                                        </p:tgtEl>
                                      </p:cBhvr>
                                    </p:animEffect>
                                    <p:anim calcmode="lin" valueType="num">
                                      <p:cBhvr>
                                        <p:cTn id="23" dur="300" fill="hold"/>
                                        <p:tgtEl>
                                          <p:spTgt spid="16"/>
                                        </p:tgtEl>
                                        <p:attrNameLst>
                                          <p:attrName>ppt_x</p:attrName>
                                        </p:attrNameLst>
                                      </p:cBhvr>
                                      <p:tavLst>
                                        <p:tav tm="0">
                                          <p:val>
                                            <p:strVal val="#ppt_x"/>
                                          </p:val>
                                        </p:tav>
                                        <p:tav tm="100000">
                                          <p:val>
                                            <p:strVal val="#ppt_x"/>
                                          </p:val>
                                        </p:tav>
                                      </p:tavLst>
                                    </p:anim>
                                    <p:anim calcmode="lin" valueType="num">
                                      <p:cBhvr>
                                        <p:cTn id="24" dur="3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300"/>
                                        <p:tgtEl>
                                          <p:spTgt spid="8"/>
                                        </p:tgtEl>
                                      </p:cBhvr>
                                    </p:animEffect>
                                    <p:anim calcmode="lin" valueType="num">
                                      <p:cBhvr>
                                        <p:cTn id="30" dur="300" fill="hold"/>
                                        <p:tgtEl>
                                          <p:spTgt spid="8"/>
                                        </p:tgtEl>
                                        <p:attrNameLst>
                                          <p:attrName>ppt_x</p:attrName>
                                        </p:attrNameLst>
                                      </p:cBhvr>
                                      <p:tavLst>
                                        <p:tav tm="0">
                                          <p:val>
                                            <p:strVal val="#ppt_x"/>
                                          </p:val>
                                        </p:tav>
                                        <p:tav tm="100000">
                                          <p:val>
                                            <p:strVal val="#ppt_x"/>
                                          </p:val>
                                        </p:tav>
                                      </p:tavLst>
                                    </p:anim>
                                    <p:anim calcmode="lin" valueType="num">
                                      <p:cBhvr>
                                        <p:cTn id="31" dur="3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300"/>
                                        <p:tgtEl>
                                          <p:spTgt spid="14"/>
                                        </p:tgtEl>
                                      </p:cBhvr>
                                    </p:animEffect>
                                    <p:anim calcmode="lin" valueType="num">
                                      <p:cBhvr>
                                        <p:cTn id="35" dur="300" fill="hold"/>
                                        <p:tgtEl>
                                          <p:spTgt spid="14"/>
                                        </p:tgtEl>
                                        <p:attrNameLst>
                                          <p:attrName>ppt_x</p:attrName>
                                        </p:attrNameLst>
                                      </p:cBhvr>
                                      <p:tavLst>
                                        <p:tav tm="0">
                                          <p:val>
                                            <p:strVal val="#ppt_x"/>
                                          </p:val>
                                        </p:tav>
                                        <p:tav tm="100000">
                                          <p:val>
                                            <p:strVal val="#ppt_x"/>
                                          </p:val>
                                        </p:tav>
                                      </p:tavLst>
                                    </p:anim>
                                    <p:anim calcmode="lin" valueType="num">
                                      <p:cBhvr>
                                        <p:cTn id="36" dur="3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300"/>
                                        <p:tgtEl>
                                          <p:spTgt spid="17"/>
                                        </p:tgtEl>
                                      </p:cBhvr>
                                    </p:animEffect>
                                    <p:anim calcmode="lin" valueType="num">
                                      <p:cBhvr>
                                        <p:cTn id="40" dur="300" fill="hold"/>
                                        <p:tgtEl>
                                          <p:spTgt spid="17"/>
                                        </p:tgtEl>
                                        <p:attrNameLst>
                                          <p:attrName>ppt_x</p:attrName>
                                        </p:attrNameLst>
                                      </p:cBhvr>
                                      <p:tavLst>
                                        <p:tav tm="0">
                                          <p:val>
                                            <p:strVal val="#ppt_x"/>
                                          </p:val>
                                        </p:tav>
                                        <p:tav tm="100000">
                                          <p:val>
                                            <p:strVal val="#ppt_x"/>
                                          </p:val>
                                        </p:tav>
                                      </p:tavLst>
                                    </p:anim>
                                    <p:anim calcmode="lin" valueType="num">
                                      <p:cBhvr>
                                        <p:cTn id="41" dur="3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p:bldP spid="14"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879</TotalTime>
  <Words>666</Words>
  <Application>Microsoft Office PowerPoint</Application>
  <PresentationFormat>Widescreen</PresentationFormat>
  <Paragraphs>55</Paragraphs>
  <Slides>24</Slides>
  <Notes>17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24</vt:i4>
      </vt:variant>
    </vt:vector>
  </HeadingPairs>
  <TitlesOfParts>
    <vt:vector size="32" baseType="lpstr">
      <vt:lpstr>Arial</vt:lpstr>
      <vt:lpstr>Calibri</vt:lpstr>
      <vt:lpstr>Calibri Light</vt:lpstr>
      <vt:lpstr>Segoe MDL2 Assets</vt:lpstr>
      <vt:lpstr>UTM Avo</vt:lpstr>
      <vt:lpstr>Wingdings</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Huy Nguyễn</cp:lastModifiedBy>
  <cp:revision>99</cp:revision>
  <dcterms:created xsi:type="dcterms:W3CDTF">2023-10-18T06:55:26Z</dcterms:created>
  <dcterms:modified xsi:type="dcterms:W3CDTF">2023-11-29T03:48:01Z</dcterms:modified>
  <cp:category>9Slide.vn</cp:category>
</cp:coreProperties>
</file>