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20" r:id="rId2"/>
    <p:sldMasterId id="2147483768" r:id="rId3"/>
  </p:sldMasterIdLst>
  <p:notesMasterIdLst>
    <p:notesMasterId r:id="rId27"/>
  </p:notesMasterIdLst>
  <p:sldIdLst>
    <p:sldId id="256" r:id="rId4"/>
    <p:sldId id="257" r:id="rId5"/>
    <p:sldId id="467" r:id="rId6"/>
    <p:sldId id="259" r:id="rId7"/>
    <p:sldId id="260" r:id="rId8"/>
    <p:sldId id="344" r:id="rId9"/>
    <p:sldId id="460" r:id="rId10"/>
    <p:sldId id="468" r:id="rId11"/>
    <p:sldId id="469" r:id="rId12"/>
    <p:sldId id="478" r:id="rId13"/>
    <p:sldId id="261" r:id="rId14"/>
    <p:sldId id="472" r:id="rId15"/>
    <p:sldId id="473" r:id="rId16"/>
    <p:sldId id="474" r:id="rId17"/>
    <p:sldId id="475" r:id="rId18"/>
    <p:sldId id="476" r:id="rId19"/>
    <p:sldId id="477" r:id="rId20"/>
    <p:sldId id="267" r:id="rId21"/>
    <p:sldId id="262" r:id="rId22"/>
    <p:sldId id="263" r:id="rId23"/>
    <p:sldId id="264" r:id="rId24"/>
    <p:sldId id="265" r:id="rId25"/>
    <p:sldId id="410"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000000"/>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93842" autoAdjust="0"/>
  </p:normalViewPr>
  <p:slideViewPr>
    <p:cSldViewPr snapToGrid="0">
      <p:cViewPr varScale="1">
        <p:scale>
          <a:sx n="103" d="100"/>
          <a:sy n="103" d="100"/>
        </p:scale>
        <p:origin x="666"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63"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6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6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4619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3916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354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2253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1184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t>hành</a:t>
            </a:r>
            <a:r>
              <a:rPr lang="en-US" baseline="0" dirty="0"/>
              <a:t> </a:t>
            </a:r>
            <a:r>
              <a:rPr lang="en-US" baseline="0" dirty="0" err="1"/>
              <a:t>tinh</a:t>
            </a:r>
            <a:r>
              <a:rPr lang="vi-VN" dirty="0"/>
              <a:t>&gt;&gt;&gt; chọn vào </a:t>
            </a:r>
            <a:r>
              <a:rPr lang="en-US" dirty="0" err="1"/>
              <a:t>hành</a:t>
            </a:r>
            <a:r>
              <a:rPr lang="en-US" baseline="0" dirty="0"/>
              <a:t> </a:t>
            </a:r>
            <a:r>
              <a:rPr lang="en-US" baseline="0" dirty="0" err="1"/>
              <a:t>tinh</a:t>
            </a:r>
            <a:r>
              <a:rPr lang="en-US" baseline="0" dirty="0"/>
              <a:t> </a:t>
            </a:r>
            <a:r>
              <a:rPr lang="vi-VN" dirty="0"/>
              <a:t>để </a:t>
            </a:r>
            <a:r>
              <a:rPr lang="en-US" dirty="0" err="1"/>
              <a:t>xuất</a:t>
            </a:r>
            <a:r>
              <a:rPr lang="en-US" baseline="0" dirty="0"/>
              <a:t> </a:t>
            </a:r>
            <a:r>
              <a:rPr lang="vi-VN" dirty="0"/>
              <a:t>hiện câu hỏi</a:t>
            </a:r>
            <a:r>
              <a:rPr lang="en-US" dirty="0"/>
              <a:t>.</a:t>
            </a:r>
            <a:endParaRPr lang="vi-VN" dirty="0"/>
          </a:p>
          <a:p>
            <a:r>
              <a:rPr lang="vi-VN" dirty="0"/>
              <a:t>Lặp lại các bước trên để đến câu hỏi tiếp theo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777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881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708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2632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6210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73964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755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05119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lvl1pPr>
              <a:defRPr/>
            </a:lvl1pPr>
          </a:lstStyle>
          <a:p>
            <a:endParaRPr lang="en-US" dirty="0"/>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10510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lvl1pPr>
              <a:defRPr/>
            </a:lvl1pPr>
          </a:lstStyle>
          <a:p>
            <a:endParaRPr lang="en-US" dirty="0"/>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671777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lvl1pPr>
              <a:defRPr/>
            </a:lvl1pPr>
          </a:lstStyle>
          <a:p>
            <a:endParaRPr lang="en-US" dirty="0"/>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68892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481620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79513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632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lvl1pPr>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829501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11"/>
          </p:nvPr>
        </p:nvSpPr>
        <p:spPr/>
        <p:txBody>
          <a:bodyPr/>
          <a:lstStyle>
            <a:lvl1pPr>
              <a:defRPr/>
            </a:lvl1pPr>
          </a:lstStyle>
          <a:p>
            <a:endParaRPr lang="es-CL" dirty="0"/>
          </a:p>
        </p:txBody>
      </p:sp>
      <p:sp>
        <p:nvSpPr>
          <p:cNvPr id="6" name="Marcador de número de diapositiva 5"/>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4166383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11"/>
          </p:nvPr>
        </p:nvSpPr>
        <p:spPr/>
        <p:txBody>
          <a:bodyPr/>
          <a:lstStyle>
            <a:lvl1pPr>
              <a:defRPr/>
            </a:lvl1pPr>
          </a:lstStyle>
          <a:p>
            <a:endParaRPr lang="es-CL" dirty="0"/>
          </a:p>
        </p:txBody>
      </p:sp>
      <p:sp>
        <p:nvSpPr>
          <p:cNvPr id="6" name="Marcador de número de diapositiva 5"/>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3552910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11"/>
          </p:nvPr>
        </p:nvSpPr>
        <p:spPr/>
        <p:txBody>
          <a:bodyPr/>
          <a:lstStyle>
            <a:lvl1pPr>
              <a:defRPr/>
            </a:lvl1pPr>
          </a:lstStyle>
          <a:p>
            <a:endParaRPr lang="es-CL" dirty="0"/>
          </a:p>
        </p:txBody>
      </p:sp>
      <p:sp>
        <p:nvSpPr>
          <p:cNvPr id="6" name="Marcador de número de diapositiva 5"/>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2460425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6" name="Marcador de pie de página 5"/>
          <p:cNvSpPr>
            <a:spLocks noGrp="1"/>
          </p:cNvSpPr>
          <p:nvPr>
            <p:ph type="ftr" sz="quarter" idx="11"/>
          </p:nvPr>
        </p:nvSpPr>
        <p:spPr/>
        <p:txBody>
          <a:bodyPr/>
          <a:lstStyle>
            <a:lvl1pPr>
              <a:defRPr/>
            </a:lvl1pPr>
          </a:lstStyle>
          <a:p>
            <a:endParaRPr lang="es-CL" dirty="0"/>
          </a:p>
        </p:txBody>
      </p:sp>
      <p:sp>
        <p:nvSpPr>
          <p:cNvPr id="7" name="Marcador de número de diapositiva 6"/>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18388981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8" name="Marcador de pie de página 7"/>
          <p:cNvSpPr>
            <a:spLocks noGrp="1"/>
          </p:cNvSpPr>
          <p:nvPr>
            <p:ph type="ftr" sz="quarter" idx="11"/>
          </p:nvPr>
        </p:nvSpPr>
        <p:spPr/>
        <p:txBody>
          <a:bodyPr/>
          <a:lstStyle>
            <a:lvl1pPr>
              <a:defRPr/>
            </a:lvl1pPr>
          </a:lstStyle>
          <a:p>
            <a:endParaRPr lang="es-CL" dirty="0"/>
          </a:p>
        </p:txBody>
      </p:sp>
      <p:sp>
        <p:nvSpPr>
          <p:cNvPr id="9" name="Marcador de número de diapositiva 8"/>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2040374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4" name="Marcador de pie de página 3"/>
          <p:cNvSpPr>
            <a:spLocks noGrp="1"/>
          </p:cNvSpPr>
          <p:nvPr>
            <p:ph type="ftr" sz="quarter" idx="11"/>
          </p:nvPr>
        </p:nvSpPr>
        <p:spPr/>
        <p:txBody>
          <a:bodyPr/>
          <a:lstStyle>
            <a:lvl1pPr>
              <a:defRPr/>
            </a:lvl1pPr>
          </a:lstStyle>
          <a:p>
            <a:endParaRPr lang="es-CL" dirty="0"/>
          </a:p>
        </p:txBody>
      </p:sp>
      <p:sp>
        <p:nvSpPr>
          <p:cNvPr id="5" name="Marcador de número de diapositiva 4"/>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3540148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3" name="Marcador de pie de página 2"/>
          <p:cNvSpPr>
            <a:spLocks noGrp="1"/>
          </p:cNvSpPr>
          <p:nvPr>
            <p:ph type="ftr" sz="quarter" idx="11"/>
          </p:nvPr>
        </p:nvSpPr>
        <p:spPr/>
        <p:txBody>
          <a:bodyPr/>
          <a:lstStyle>
            <a:lvl1pPr>
              <a:defRPr/>
            </a:lvl1pPr>
          </a:lstStyle>
          <a:p>
            <a:endParaRPr lang="es-CL" dirty="0"/>
          </a:p>
        </p:txBody>
      </p:sp>
      <p:sp>
        <p:nvSpPr>
          <p:cNvPr id="4" name="Marcador de número de diapositiva 3"/>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38731059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6" name="Marcador de pie de página 5"/>
          <p:cNvSpPr>
            <a:spLocks noGrp="1"/>
          </p:cNvSpPr>
          <p:nvPr>
            <p:ph type="ftr" sz="quarter" idx="11"/>
          </p:nvPr>
        </p:nvSpPr>
        <p:spPr/>
        <p:txBody>
          <a:bodyPr/>
          <a:lstStyle>
            <a:lvl1pPr>
              <a:defRPr/>
            </a:lvl1pPr>
          </a:lstStyle>
          <a:p>
            <a:endParaRPr lang="es-CL" dirty="0"/>
          </a:p>
        </p:txBody>
      </p:sp>
      <p:sp>
        <p:nvSpPr>
          <p:cNvPr id="7" name="Marcador de número de diapositiva 6"/>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2981829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6" name="Marcador de pie de página 5"/>
          <p:cNvSpPr>
            <a:spLocks noGrp="1"/>
          </p:cNvSpPr>
          <p:nvPr>
            <p:ph type="ftr" sz="quarter" idx="11"/>
          </p:nvPr>
        </p:nvSpPr>
        <p:spPr/>
        <p:txBody>
          <a:bodyPr/>
          <a:lstStyle>
            <a:lvl1pPr>
              <a:defRPr/>
            </a:lvl1pPr>
          </a:lstStyle>
          <a:p>
            <a:endParaRPr lang="es-CL" dirty="0"/>
          </a:p>
        </p:txBody>
      </p:sp>
      <p:sp>
        <p:nvSpPr>
          <p:cNvPr id="7" name="Marcador de número de diapositiva 6"/>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5412479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11"/>
          </p:nvPr>
        </p:nvSpPr>
        <p:spPr/>
        <p:txBody>
          <a:bodyPr/>
          <a:lstStyle>
            <a:lvl1pPr>
              <a:defRPr/>
            </a:lvl1pPr>
          </a:lstStyle>
          <a:p>
            <a:endParaRPr lang="es-CL" dirty="0"/>
          </a:p>
        </p:txBody>
      </p:sp>
      <p:sp>
        <p:nvSpPr>
          <p:cNvPr id="6" name="Marcador de número de diapositiva 5"/>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2277255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lvl1pPr>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11"/>
          </p:nvPr>
        </p:nvSpPr>
        <p:spPr/>
        <p:txBody>
          <a:bodyPr/>
          <a:lstStyle>
            <a:lvl1pPr>
              <a:defRPr/>
            </a:lvl1pPr>
          </a:lstStyle>
          <a:p>
            <a:endParaRPr lang="es-CL" dirty="0"/>
          </a:p>
        </p:txBody>
      </p:sp>
      <p:sp>
        <p:nvSpPr>
          <p:cNvPr id="6" name="Marcador de número de diapositiva 5"/>
          <p:cNvSpPr>
            <a:spLocks noGrp="1"/>
          </p:cNvSpPr>
          <p:nvPr>
            <p:ph type="sldNum" sz="quarter" idx="12"/>
          </p:nvPr>
        </p:nvSpPr>
        <p:spPr/>
        <p:txBody>
          <a:bodyPr/>
          <a:lstStyle>
            <a:lvl1pPr>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32477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0BE82084-AF30-430B-B24C-4723E3162A42}"/>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F6A8E2D6-E9E0-4E2D-AA5E-D150DC10615F}"/>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27CDEAE1-69FA-42CF-B65D-944C8BD08CC2}" type="datetimeFigureOut">
              <a:rPr lang="en-US" smtClean="0"/>
              <a:pPr/>
              <a:t>11/29/2023</a:t>
            </a:fld>
            <a:endParaRPr lang="en-US" dirty="0"/>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dirty="0"/>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86213448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44F2F87C-BCA9-43C6-9FC1-2CD6AB618253}" type="datetimeFigureOut">
              <a:rPr lang="es-CL" smtClean="0"/>
              <a:pPr/>
              <a:t>29-11-2023</a:t>
            </a:fld>
            <a:endParaRPr lang="es-CL"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s-CL"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DE71C373-06A2-4840-8DC4-2C517F2BE930}" type="slidenum">
              <a:rPr lang="es-CL" smtClean="0"/>
              <a:pPr/>
              <a:t>‹#›</a:t>
            </a:fld>
            <a:endParaRPr lang="es-CL" dirty="0"/>
          </a:p>
        </p:txBody>
      </p:sp>
    </p:spTree>
    <p:extLst>
      <p:ext uri="{BB962C8B-B14F-4D97-AF65-F5344CB8AC3E}">
        <p14:creationId xmlns:p14="http://schemas.microsoft.com/office/powerpoint/2010/main" val="40389185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1/"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1/" TargetMode="Externa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4.jpg"/><Relationship Id="rId1" Type="http://schemas.openxmlformats.org/officeDocument/2006/relationships/slideLayout" Target="../slideLayouts/slideLayout23.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17.png"/><Relationship Id="rId3" Type="http://schemas.openxmlformats.org/officeDocument/2006/relationships/image" Target="../media/image14.jpg"/><Relationship Id="rId7" Type="http://schemas.openxmlformats.org/officeDocument/2006/relationships/slide" Target="slide17.xml"/><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slide" Target="slide15.xml"/><Relationship Id="rId11" Type="http://schemas.openxmlformats.org/officeDocument/2006/relationships/image" Target="../media/image19.png"/><Relationship Id="rId5" Type="http://schemas.openxmlformats.org/officeDocument/2006/relationships/slide" Target="slide14.xml"/><Relationship Id="rId10" Type="http://schemas.openxmlformats.org/officeDocument/2006/relationships/slide" Target="slide18.xml"/><Relationship Id="rId4" Type="http://schemas.openxmlformats.org/officeDocument/2006/relationships/image" Target="../media/image15.pn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audio" Target="../media/audio1.wav"/><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jpg"/><Relationship Id="rId10" Type="http://schemas.openxmlformats.org/officeDocument/2006/relationships/image" Target="../media/image17.png"/><Relationship Id="rId4" Type="http://schemas.openxmlformats.org/officeDocument/2006/relationships/audio" Target="../media/audio2.wav"/><Relationship Id="rId9" Type="http://schemas.openxmlformats.org/officeDocument/2006/relationships/image" Target="../media/image24.jpeg"/></Relationships>
</file>

<file path=ppt/slides/_rels/slide15.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audio" Target="../media/audio1.wav"/><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jpg"/><Relationship Id="rId10" Type="http://schemas.openxmlformats.org/officeDocument/2006/relationships/image" Target="../media/image17.png"/><Relationship Id="rId4" Type="http://schemas.openxmlformats.org/officeDocument/2006/relationships/audio" Target="../media/audio2.wav"/><Relationship Id="rId9" Type="http://schemas.openxmlformats.org/officeDocument/2006/relationships/image" Target="../media/image24.jpeg"/></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audio" Target="../media/audio1.wav"/><Relationship Id="rId7" Type="http://schemas.openxmlformats.org/officeDocument/2006/relationships/slide" Target="slide13.xml"/><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1.jpg"/><Relationship Id="rId10" Type="http://schemas.openxmlformats.org/officeDocument/2006/relationships/image" Target="../media/image22.png"/><Relationship Id="rId4" Type="http://schemas.openxmlformats.org/officeDocument/2006/relationships/audio" Target="../media/audio2.wav"/><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audio" Target="../media/audio1.wav"/><Relationship Id="rId7" Type="http://schemas.openxmlformats.org/officeDocument/2006/relationships/slide" Target="slide13.xm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1.jpg"/><Relationship Id="rId10" Type="http://schemas.openxmlformats.org/officeDocument/2006/relationships/image" Target="../media/image22.png"/><Relationship Id="rId4" Type="http://schemas.openxmlformats.org/officeDocument/2006/relationships/audio" Target="../media/audio2.wav"/><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audio" Target="../media/audio1.wav"/><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audio" Target="../media/audio2.wav"/><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image" Target="../media/image25.jpg"/><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5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7.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 name="Title 1">
            <a:extLst>
              <a:ext uri="{FF2B5EF4-FFF2-40B4-BE49-F238E27FC236}">
                <a16:creationId xmlns:a16="http://schemas.microsoft.com/office/drawing/2014/main" id="{A2B6BB0F-F5F6-0D80-3D8B-FE53D12A619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9" name="Title 1">
            <a:extLst>
              <a:ext uri="{FF2B5EF4-FFF2-40B4-BE49-F238E27FC236}">
                <a16:creationId xmlns:a16="http://schemas.microsoft.com/office/drawing/2014/main" id="{C192B377-6F31-ECF7-1C47-D889F7D10E2F}"/>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9</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Lực</a:t>
            </a:r>
            <a:endParaRPr lang="en-US" sz="54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9953A8DA-2D3B-9BF2-F324-3FA732824956}"/>
              </a:ext>
            </a:extLst>
          </p:cNvPr>
          <p:cNvSpPr txBox="1">
            <a:spLocks/>
          </p:cNvSpPr>
          <p:nvPr/>
        </p:nvSpPr>
        <p:spPr>
          <a:xfrm>
            <a:off x="644769" y="2854570"/>
            <a:ext cx="10902462"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29: </a:t>
            </a:r>
            <a:r>
              <a:rPr lang="en-US" sz="6000" b="1" dirty="0" err="1">
                <a:solidFill>
                  <a:srgbClr val="FF0000"/>
                </a:solidFill>
                <a:latin typeface="UTM Avo" panose="02040603050506020204" pitchFamily="18" charset="0"/>
              </a:rPr>
              <a:t>Lực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hấp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dẫn</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333D1BB-9DFD-ABAC-6966-EA8D966C2E6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3"/>
        <p:cNvGrpSpPr/>
        <p:nvPr/>
      </p:nvGrpSpPr>
      <p:grpSpPr>
        <a:xfrm>
          <a:off x="0" y="0"/>
          <a:ext cx="0" cy="0"/>
          <a:chOff x="0" y="0"/>
          <a:chExt cx="0" cy="0"/>
        </a:xfrm>
      </p:grpSpPr>
      <p:pic>
        <p:nvPicPr>
          <p:cNvPr id="4" name="tham-canh-cua-trai-dat-khi-trong-luc-bien-mat-1521983093">
            <a:hlinkClick r:id="" action="ppaction://media"/>
            <a:extLst>
              <a:ext uri="{FF2B5EF4-FFF2-40B4-BE49-F238E27FC236}">
                <a16:creationId xmlns:a16="http://schemas.microsoft.com/office/drawing/2014/main" id="{83F12E96-E74E-5BEA-9446-E90E2554A01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45248" y="1641545"/>
            <a:ext cx="7701504" cy="4328713"/>
          </a:xfrm>
          <a:prstGeom prst="rect">
            <a:avLst/>
          </a:prstGeom>
        </p:spPr>
      </p:pic>
      <p:sp>
        <p:nvSpPr>
          <p:cNvPr id="6" name="Rectangle 5">
            <a:extLst>
              <a:ext uri="{FF2B5EF4-FFF2-40B4-BE49-F238E27FC236}">
                <a16:creationId xmlns:a16="http://schemas.microsoft.com/office/drawing/2014/main" id="{120B2A92-811E-9431-C026-091E7B2372EB}"/>
              </a:ext>
            </a:extLst>
          </p:cNvPr>
          <p:cNvSpPr/>
          <p:nvPr/>
        </p:nvSpPr>
        <p:spPr>
          <a:xfrm>
            <a:off x="1383574" y="5970258"/>
            <a:ext cx="9642763" cy="644985"/>
          </a:xfrm>
          <a:prstGeom prst="rect">
            <a:avLst/>
          </a:prstGeom>
        </p:spPr>
        <p:txBody>
          <a:bodyPr wrap="square">
            <a:spAutoFit/>
          </a:bodyPr>
          <a:lstStyle/>
          <a:p>
            <a:pPr algn="ctr">
              <a:lnSpc>
                <a:spcPts val="4800"/>
              </a:lnSpc>
              <a:spcAft>
                <a:spcPts val="1333"/>
              </a:spcAft>
            </a:pP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Điều</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gì</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sẽ</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xảy</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ra</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khi</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Trái</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đất</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mất</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lực</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hấp</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800" b="1" dirty="0" err="1">
                <a:solidFill>
                  <a:schemeClr val="tx1"/>
                </a:solidFill>
                <a:latin typeface="UTM Avo" panose="02040603050506020204" pitchFamily="18" charset="0"/>
                <a:ea typeface="Calibri" panose="020F0502020204030204" pitchFamily="34" charset="0"/>
                <a:cs typeface="Arial" panose="020B0604020202020204" pitchFamily="34" charset="0"/>
              </a:rPr>
              <a:t>dẫn</a:t>
            </a:r>
            <a:r>
              <a:rPr lang="en-US" sz="2800" b="1"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vi-VN" sz="2800" b="1" dirty="0">
              <a:solidFill>
                <a:schemeClr val="tx1"/>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5131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14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5" fill="hold" display="0">
                  <p:stCondLst>
                    <p:cond delay="indefinite"/>
                  </p:stCondLst>
                </p:cTn>
                <p:tgtEl>
                  <p:spTgt spid="4"/>
                </p:tgtEl>
              </p:cMediaNode>
            </p:video>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4E58EE20-6031-2481-FFE3-437F37E28ACD}"/>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706684" y="1669259"/>
            <a:ext cx="10778632" cy="586146"/>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tabLst>
                <a:tab pos="3581400" algn="l"/>
              </a:tabLst>
            </a:pPr>
            <a:r>
              <a:rPr lang="vi-VN" sz="3200" b="1" dirty="0">
                <a:solidFill>
                  <a:schemeClr val="tx1"/>
                </a:solidFill>
                <a:latin typeface="UTM Avo" panose="02040603050506020204" pitchFamily="18" charset="0"/>
              </a:rPr>
              <a:t>III. ĐỘ GIÃN CỦA LÒ XO TREO THẲNG ĐỨNG</a:t>
            </a:r>
          </a:p>
        </p:txBody>
      </p:sp>
      <p:sp>
        <p:nvSpPr>
          <p:cNvPr id="4" name="Rectangle 3">
            <a:extLst>
              <a:ext uri="{FF2B5EF4-FFF2-40B4-BE49-F238E27FC236}">
                <a16:creationId xmlns:a16="http://schemas.microsoft.com/office/drawing/2014/main" id="{211AF093-0DFE-B968-83B4-0E6A1292ED26}"/>
              </a:ext>
            </a:extLst>
          </p:cNvPr>
          <p:cNvSpPr/>
          <p:nvPr/>
        </p:nvSpPr>
        <p:spPr>
          <a:xfrm>
            <a:off x="939383" y="2255405"/>
            <a:ext cx="10545933" cy="1551387"/>
          </a:xfrm>
          <a:prstGeom prst="rect">
            <a:avLst/>
          </a:prstGeom>
        </p:spPr>
        <p:txBody>
          <a:bodyPr wrap="square">
            <a:spAutoFit/>
          </a:bodyPr>
          <a:lstStyle/>
          <a:p>
            <a:pPr algn="ctr">
              <a:lnSpc>
                <a:spcPct val="150000"/>
              </a:lnSpc>
              <a:spcAft>
                <a:spcPts val="1000"/>
              </a:spcAft>
            </a:pP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Rô-bớt</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Húc</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là</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người</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đã</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dành</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nhiều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thời</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gian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nghiên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cứu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giãn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lò</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xo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khi</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treo</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vật</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có</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khối</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lượng</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nhau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lên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chúng</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Kết</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quả</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nghiên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cứu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ông</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đã</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giúp</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chúng</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ta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hiểu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nhiều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điều</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lí</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thú</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về</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sự</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co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giãn</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200" dirty="0" err="1">
                <a:solidFill>
                  <a:schemeClr val="tx1"/>
                </a:solidFill>
                <a:latin typeface="UTM Avo" panose="02040603050506020204" pitchFamily="18" charset="0"/>
                <a:ea typeface="Calibri" panose="020F0502020204030204" pitchFamily="34" charset="0"/>
                <a:cs typeface="Arial" panose="020B0604020202020204" pitchFamily="34" charset="0"/>
              </a:rPr>
              <a:t>lò</a:t>
            </a:r>
            <a:r>
              <a:rPr lang="en-US" sz="2200" dirty="0">
                <a:solidFill>
                  <a:schemeClr val="tx1"/>
                </a:solidFill>
                <a:latin typeface="UTM Avo" panose="02040603050506020204" pitchFamily="18" charset="0"/>
                <a:ea typeface="Calibri" panose="020F0502020204030204" pitchFamily="34" charset="0"/>
                <a:cs typeface="Arial" panose="020B0604020202020204" pitchFamily="34" charset="0"/>
              </a:rPr>
              <a:t> xo.</a:t>
            </a:r>
            <a:endParaRPr lang="vi-VN" sz="2200" dirty="0">
              <a:solidFill>
                <a:schemeClr val="tx1"/>
              </a:solidFill>
              <a:latin typeface="Arial" panose="020B0604020202020204" pitchFamily="34" charset="0"/>
              <a:ea typeface="Calibri" panose="020F0502020204030204" pitchFamily="34" charset="0"/>
              <a:cs typeface="Arial" panose="020B0604020202020204" pitchFamily="34" charset="0"/>
            </a:endParaRPr>
          </a:p>
        </p:txBody>
      </p:sp>
      <p:pic>
        <p:nvPicPr>
          <p:cNvPr id="5" name="Picture 2" descr="Robert Hooke - nhà khoa học đa tài khám phá ra tế bào">
            <a:extLst>
              <a:ext uri="{FF2B5EF4-FFF2-40B4-BE49-F238E27FC236}">
                <a16:creationId xmlns:a16="http://schemas.microsoft.com/office/drawing/2014/main" id="{F1FE2DBF-3AE7-ACC9-8F4A-2ECA0F0637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5945" y="3870149"/>
            <a:ext cx="4706325" cy="28237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C0B29444-C209-E735-3DBD-A5F8103E527C}"/>
              </a:ext>
            </a:extLst>
          </p:cNvPr>
          <p:cNvSpPr/>
          <p:nvPr/>
        </p:nvSpPr>
        <p:spPr>
          <a:xfrm>
            <a:off x="1523999" y="1970353"/>
            <a:ext cx="9144001" cy="535468"/>
          </a:xfrm>
          <a:prstGeom prst="rect">
            <a:avLst/>
          </a:prstGeom>
        </p:spPr>
        <p:txBody>
          <a:bodyPr wrap="square">
            <a:spAutoFit/>
          </a:bodyPr>
          <a:lstStyle/>
          <a:p>
            <a:pPr algn="ctr">
              <a:lnSpc>
                <a:spcPts val="3800"/>
              </a:lnSpc>
            </a:pPr>
            <a:r>
              <a:rPr lang="en-US" sz="2800" b="1" cap="all" dirty="0">
                <a:solidFill>
                  <a:schemeClr val="tx1"/>
                </a:solidFill>
                <a:latin typeface="UTM Avo" panose="02040603050506020204" pitchFamily="18" charset="0"/>
                <a:ea typeface="Calibri" panose="020F0502020204030204" pitchFamily="34" charset="0"/>
              </a:rPr>
              <a:t>Thực hành thí nghiệm</a:t>
            </a:r>
          </a:p>
        </p:txBody>
      </p:sp>
      <p:sp>
        <p:nvSpPr>
          <p:cNvPr id="3" name="Rectangle 2">
            <a:extLst>
              <a:ext uri="{FF2B5EF4-FFF2-40B4-BE49-F238E27FC236}">
                <a16:creationId xmlns:a16="http://schemas.microsoft.com/office/drawing/2014/main" id="{FC8C9CC5-20A1-1F09-481F-39BE61FFFF07}"/>
              </a:ext>
            </a:extLst>
          </p:cNvPr>
          <p:cNvSpPr/>
          <p:nvPr/>
        </p:nvSpPr>
        <p:spPr>
          <a:xfrm>
            <a:off x="736465" y="2780383"/>
            <a:ext cx="7065623" cy="3077317"/>
          </a:xfrm>
          <a:prstGeom prst="rect">
            <a:avLst/>
          </a:prstGeom>
        </p:spPr>
        <p:txBody>
          <a:bodyPr wrap="square">
            <a:spAutoFit/>
          </a:bodyPr>
          <a:lstStyle/>
          <a:p>
            <a:pPr marL="457200" indent="-457200" algn="just">
              <a:lnSpc>
                <a:spcPts val="3600"/>
              </a:lnSpc>
              <a:spcAft>
                <a:spcPts val="1000"/>
              </a:spcAft>
              <a:buFont typeface="Arial" panose="020B0604020202020204" pitchFamily="34" charset="0"/>
              <a:buChar char="•"/>
            </a:pP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rPr>
              <a:t>Điều chỉnh để lò xo được treo thẳng đứng, đọc rõ được độ chia trên thước. </a:t>
            </a:r>
          </a:p>
          <a:p>
            <a:pPr marL="457200" indent="-457200" algn="just">
              <a:lnSpc>
                <a:spcPts val="3600"/>
              </a:lnSpc>
              <a:spcAft>
                <a:spcPts val="1000"/>
              </a:spcAft>
              <a:buFont typeface="Arial" panose="020B0604020202020204" pitchFamily="34" charset="0"/>
              <a:buChar char="•"/>
            </a:pP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rPr>
              <a:t>Đánh dấu vị trí của lò xo, treo một quả kim loại vào đầu dưới của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rPr>
              <a:t>lò</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rPr>
              <a:t> xo.</a:t>
            </a:r>
          </a:p>
          <a:p>
            <a:pPr marL="457200" indent="-457200" algn="just">
              <a:lnSpc>
                <a:spcPts val="3600"/>
              </a:lnSpc>
              <a:spcAft>
                <a:spcPts val="1000"/>
              </a:spcAft>
              <a:buFont typeface="Arial" panose="020B0604020202020204" pitchFamily="34" charset="0"/>
              <a:buChar char="•"/>
            </a:pP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rPr>
              <a:t>Lần lượt treo thêm các quả kim loại vào đầu dưới của </a:t>
            </a:r>
            <a:r>
              <a:rPr lang="en-US" sz="2600" dirty="0" err="1">
                <a:solidFill>
                  <a:schemeClr val="tx1"/>
                </a:solidFill>
                <a:latin typeface="UTM Avo" panose="02040603050506020204" pitchFamily="18" charset="0"/>
                <a:ea typeface="Calibri" panose="020F0502020204030204" pitchFamily="34" charset="0"/>
                <a:cs typeface="Arial" panose="020B0604020202020204" pitchFamily="34" charset="0"/>
              </a:rPr>
              <a:t>lò</a:t>
            </a:r>
            <a:r>
              <a:rPr lang="en-US" sz="2600" dirty="0">
                <a:solidFill>
                  <a:schemeClr val="tx1"/>
                </a:solidFill>
                <a:latin typeface="UTM Avo" panose="02040603050506020204" pitchFamily="18" charset="0"/>
                <a:ea typeface="Calibri" panose="020F0502020204030204" pitchFamily="34" charset="0"/>
                <a:cs typeface="Arial" panose="020B0604020202020204" pitchFamily="34" charset="0"/>
              </a:rPr>
              <a:t> xo.</a:t>
            </a:r>
            <a:endParaRPr lang="vi-VN" sz="2600" dirty="0">
              <a:solidFill>
                <a:schemeClr val="tx1"/>
              </a:solidFill>
              <a:latin typeface="Arial" panose="020B0604020202020204" pitchFamily="34" charset="0"/>
              <a:ea typeface="Calibri" panose="020F0502020204030204" pitchFamily="34" charset="0"/>
              <a:cs typeface="Arial" panose="020B0604020202020204" pitchFamily="34" charset="0"/>
            </a:endParaRPr>
          </a:p>
        </p:txBody>
      </p:sp>
      <p:pic>
        <p:nvPicPr>
          <p:cNvPr id="1026" name="Picture 2" descr="Planning ">
            <a:extLst>
              <a:ext uri="{FF2B5EF4-FFF2-40B4-BE49-F238E27FC236}">
                <a16:creationId xmlns:a16="http://schemas.microsoft.com/office/drawing/2014/main" id="{0AAC123E-1B8C-A48F-A778-1DA2FBE628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5645" y="2897962"/>
            <a:ext cx="2842161" cy="2842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arn(inVertical)">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02D358B6-386A-8E7E-9189-A559FDDC3E90}"/>
              </a:ext>
            </a:extLst>
          </p:cNvPr>
          <p:cNvPicPr>
            <a:picLocks noChangeAspect="1"/>
          </p:cNvPicPr>
          <p:nvPr/>
        </p:nvPicPr>
        <p:blipFill rotWithShape="1">
          <a:blip r:embed="rId4"/>
          <a:srcRect l="15345" t="11804" r="64968" b="39383"/>
          <a:stretch/>
        </p:blipFill>
        <p:spPr>
          <a:xfrm>
            <a:off x="2646503" y="1711737"/>
            <a:ext cx="1788337" cy="4843129"/>
          </a:xfrm>
          <a:prstGeom prst="rect">
            <a:avLst/>
          </a:prstGeom>
        </p:spPr>
      </p:pic>
      <p:pic>
        <p:nvPicPr>
          <p:cNvPr id="6" name="Picture 5">
            <a:extLst>
              <a:ext uri="{FF2B5EF4-FFF2-40B4-BE49-F238E27FC236}">
                <a16:creationId xmlns:a16="http://schemas.microsoft.com/office/drawing/2014/main" id="{33EEBDFD-0745-9862-5B11-27E4509D4968}"/>
              </a:ext>
            </a:extLst>
          </p:cNvPr>
          <p:cNvPicPr>
            <a:picLocks noChangeAspect="1"/>
          </p:cNvPicPr>
          <p:nvPr/>
        </p:nvPicPr>
        <p:blipFill rotWithShape="1">
          <a:blip r:embed="rId4"/>
          <a:srcRect l="40882" t="11804" r="39431" b="39383"/>
          <a:stretch/>
        </p:blipFill>
        <p:spPr>
          <a:xfrm>
            <a:off x="5069663" y="1711737"/>
            <a:ext cx="1788337" cy="4843129"/>
          </a:xfrm>
          <a:prstGeom prst="rect">
            <a:avLst/>
          </a:prstGeom>
        </p:spPr>
      </p:pic>
      <p:pic>
        <p:nvPicPr>
          <p:cNvPr id="7" name="Picture 6">
            <a:extLst>
              <a:ext uri="{FF2B5EF4-FFF2-40B4-BE49-F238E27FC236}">
                <a16:creationId xmlns:a16="http://schemas.microsoft.com/office/drawing/2014/main" id="{73CED9EA-0450-7C78-5E1F-03635BA14D96}"/>
              </a:ext>
            </a:extLst>
          </p:cNvPr>
          <p:cNvPicPr>
            <a:picLocks noChangeAspect="1"/>
          </p:cNvPicPr>
          <p:nvPr/>
        </p:nvPicPr>
        <p:blipFill rotWithShape="1">
          <a:blip r:embed="rId4"/>
          <a:srcRect l="67336" t="11804" r="12977" b="39383"/>
          <a:stretch/>
        </p:blipFill>
        <p:spPr>
          <a:xfrm>
            <a:off x="7447103" y="1711737"/>
            <a:ext cx="1788337" cy="4843129"/>
          </a:xfrm>
          <a:prstGeom prst="rect">
            <a:avLst/>
          </a:prstGeom>
        </p:spPr>
      </p:pic>
    </p:spTree>
    <p:extLst>
      <p:ext uri="{BB962C8B-B14F-4D97-AF65-F5344CB8AC3E}">
        <p14:creationId xmlns:p14="http://schemas.microsoft.com/office/powerpoint/2010/main" val="127608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5231CF8D-80FD-CE28-C16F-10A0AED88B3A}"/>
              </a:ext>
            </a:extLst>
          </p:cNvPr>
          <p:cNvSpPr/>
          <p:nvPr/>
        </p:nvSpPr>
        <p:spPr>
          <a:xfrm>
            <a:off x="1346816" y="1991398"/>
            <a:ext cx="9168784" cy="527901"/>
          </a:xfrm>
          <a:prstGeom prst="rect">
            <a:avLst/>
          </a:prstGeom>
        </p:spPr>
        <p:txBody>
          <a:bodyPr wrap="square">
            <a:spAutoFit/>
          </a:bodyPr>
          <a:lstStyle/>
          <a:p>
            <a:pPr algn="ctr">
              <a:lnSpc>
                <a:spcPts val="3800"/>
              </a:lnSpc>
            </a:pPr>
            <a:r>
              <a:rPr lang="en-US" sz="2800" dirty="0">
                <a:solidFill>
                  <a:schemeClr val="tx1"/>
                </a:solidFill>
                <a:latin typeface="UTM Avo" panose="02040603050506020204" pitchFamily="18" charset="0"/>
              </a:rPr>
              <a:t>Ghi kết quả đo chiều dài lò xo vào </a:t>
            </a:r>
            <a:r>
              <a:rPr lang="en-US" sz="2800" dirty="0" err="1">
                <a:solidFill>
                  <a:schemeClr val="tx1"/>
                </a:solidFill>
                <a:latin typeface="UTM Avo" panose="02040603050506020204" pitchFamily="18" charset="0"/>
              </a:rPr>
              <a:t>bảng</a:t>
            </a:r>
            <a:r>
              <a:rPr lang="en-US" sz="2800" dirty="0">
                <a:solidFill>
                  <a:schemeClr val="tx1"/>
                </a:solidFill>
                <a:latin typeface="UTM Avo" panose="02040603050506020204" pitchFamily="18" charset="0"/>
              </a:rPr>
              <a:t> 29.1: </a:t>
            </a:r>
            <a:endParaRPr lang="en-US" sz="2600" i="1" dirty="0">
              <a:solidFill>
                <a:schemeClr val="tx1"/>
              </a:solidFill>
              <a:latin typeface="UTM Avo" panose="02040603050506020204" pitchFamily="18" charset="0"/>
            </a:endParaRPr>
          </a:p>
        </p:txBody>
      </p:sp>
      <p:graphicFrame>
        <p:nvGraphicFramePr>
          <p:cNvPr id="9" name="Table 8">
            <a:extLst>
              <a:ext uri="{FF2B5EF4-FFF2-40B4-BE49-F238E27FC236}">
                <a16:creationId xmlns:a16="http://schemas.microsoft.com/office/drawing/2014/main" id="{3575026D-B42F-C0DA-D72C-445E8B67DAFC}"/>
              </a:ext>
            </a:extLst>
          </p:cNvPr>
          <p:cNvGraphicFramePr>
            <a:graphicFrameLocks noGrp="1"/>
          </p:cNvGraphicFramePr>
          <p:nvPr>
            <p:extLst>
              <p:ext uri="{D42A27DB-BD31-4B8C-83A1-F6EECF244321}">
                <p14:modId xmlns:p14="http://schemas.microsoft.com/office/powerpoint/2010/main" val="568447355"/>
              </p:ext>
            </p:extLst>
          </p:nvPr>
        </p:nvGraphicFramePr>
        <p:xfrm>
          <a:off x="518160" y="2698634"/>
          <a:ext cx="11155680" cy="2069278"/>
        </p:xfrm>
        <a:graphic>
          <a:graphicData uri="http://schemas.openxmlformats.org/drawingml/2006/table">
            <a:tbl>
              <a:tblPr firstRow="1" firstCol="1" bandRow="1"/>
              <a:tblGrid>
                <a:gridCol w="1512358">
                  <a:extLst>
                    <a:ext uri="{9D8B030D-6E8A-4147-A177-3AD203B41FA5}">
                      <a16:colId xmlns:a16="http://schemas.microsoft.com/office/drawing/2014/main" val="20000"/>
                    </a:ext>
                  </a:extLst>
                </a:gridCol>
                <a:gridCol w="4813955">
                  <a:extLst>
                    <a:ext uri="{9D8B030D-6E8A-4147-A177-3AD203B41FA5}">
                      <a16:colId xmlns:a16="http://schemas.microsoft.com/office/drawing/2014/main" val="20001"/>
                    </a:ext>
                  </a:extLst>
                </a:gridCol>
                <a:gridCol w="4829367">
                  <a:extLst>
                    <a:ext uri="{9D8B030D-6E8A-4147-A177-3AD203B41FA5}">
                      <a16:colId xmlns:a16="http://schemas.microsoft.com/office/drawing/2014/main" val="20002"/>
                    </a:ext>
                  </a:extLst>
                </a:gridCol>
              </a:tblGrid>
              <a:tr h="672721">
                <a:tc>
                  <a:txBody>
                    <a:bodyPr/>
                    <a:lstStyle/>
                    <a:p>
                      <a:pPr marL="0" marR="0" algn="ctr">
                        <a:lnSpc>
                          <a:spcPts val="4000"/>
                        </a:lnSpc>
                        <a:spcBef>
                          <a:spcPts val="0"/>
                        </a:spcBef>
                        <a:spcAft>
                          <a:spcPts val="0"/>
                        </a:spcAft>
                      </a:pPr>
                      <a:r>
                        <a:rPr lang="en-US" sz="2400" b="1" dirty="0">
                          <a:solidFill>
                            <a:schemeClr val="accent2">
                              <a:lumMod val="50000"/>
                            </a:schemeClr>
                          </a:solidFill>
                          <a:effectLst/>
                          <a:latin typeface="UTM Avo" panose="02040603050506020204" pitchFamily="18" charset="0"/>
                        </a:rPr>
                        <a:t>Lần đo</a:t>
                      </a:r>
                      <a:endParaRPr lang="en-US" sz="24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marL="0" marR="0" algn="ctr">
                        <a:lnSpc>
                          <a:spcPts val="4000"/>
                        </a:lnSpc>
                        <a:spcBef>
                          <a:spcPts val="0"/>
                        </a:spcBef>
                        <a:spcAft>
                          <a:spcPts val="0"/>
                        </a:spcAft>
                      </a:pPr>
                      <a:r>
                        <a:rPr lang="en-US" sz="2400" b="1" dirty="0">
                          <a:solidFill>
                            <a:schemeClr val="accent2">
                              <a:lumMod val="50000"/>
                            </a:schemeClr>
                          </a:solidFill>
                          <a:effectLst/>
                          <a:latin typeface="UTM Avo" panose="02040603050506020204" pitchFamily="18" charset="0"/>
                        </a:rPr>
                        <a:t>Khối lượng của </a:t>
                      </a:r>
                      <a:r>
                        <a:rPr lang="en-US" sz="2400" b="1" dirty="0" err="1">
                          <a:solidFill>
                            <a:schemeClr val="accent2">
                              <a:lumMod val="50000"/>
                            </a:schemeClr>
                          </a:solidFill>
                          <a:effectLst/>
                          <a:latin typeface="UTM Avo" panose="02040603050506020204" pitchFamily="18" charset="0"/>
                        </a:rPr>
                        <a:t>vật</a:t>
                      </a:r>
                      <a:r>
                        <a:rPr lang="en-US" sz="2400" b="1" dirty="0">
                          <a:solidFill>
                            <a:schemeClr val="accent2">
                              <a:lumMod val="50000"/>
                            </a:schemeClr>
                          </a:solidFill>
                          <a:effectLst/>
                          <a:latin typeface="UTM Avo" panose="02040603050506020204" pitchFamily="18" charset="0"/>
                        </a:rPr>
                        <a:t> </a:t>
                      </a:r>
                      <a:r>
                        <a:rPr lang="en-US" sz="2400" b="1" dirty="0" err="1">
                          <a:solidFill>
                            <a:schemeClr val="accent2">
                              <a:lumMod val="50000"/>
                            </a:schemeClr>
                          </a:solidFill>
                          <a:effectLst/>
                          <a:latin typeface="UTM Avo" panose="02040603050506020204" pitchFamily="18" charset="0"/>
                        </a:rPr>
                        <a:t>treo</a:t>
                      </a:r>
                      <a:r>
                        <a:rPr lang="en-US" sz="2400" b="1" dirty="0">
                          <a:solidFill>
                            <a:schemeClr val="accent2">
                              <a:lumMod val="50000"/>
                            </a:schemeClr>
                          </a:solidFill>
                          <a:effectLst/>
                          <a:latin typeface="UTM Avo" panose="02040603050506020204" pitchFamily="18" charset="0"/>
                        </a:rPr>
                        <a:t> (g)</a:t>
                      </a:r>
                      <a:endParaRPr lang="en-US" sz="24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marL="0" marR="0" algn="ctr">
                        <a:lnSpc>
                          <a:spcPts val="4000"/>
                        </a:lnSpc>
                        <a:spcBef>
                          <a:spcPts val="0"/>
                        </a:spcBef>
                        <a:spcAft>
                          <a:spcPts val="0"/>
                        </a:spcAft>
                      </a:pPr>
                      <a:r>
                        <a:rPr lang="en-US" sz="2400" b="1" dirty="0">
                          <a:solidFill>
                            <a:schemeClr val="accent2">
                              <a:lumMod val="50000"/>
                            </a:schemeClr>
                          </a:solidFill>
                          <a:effectLst/>
                          <a:latin typeface="UTM Avo" panose="02040603050506020204" pitchFamily="18" charset="0"/>
                        </a:rPr>
                        <a:t>Độ dãn của lò xo (cm)</a:t>
                      </a:r>
                      <a:endParaRPr lang="en-US" sz="2400" b="1"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10000"/>
                  </a:ext>
                </a:extLst>
              </a:tr>
              <a:tr h="404423">
                <a:tc>
                  <a:txBody>
                    <a:bodyPr/>
                    <a:lstStyle/>
                    <a:p>
                      <a:pPr marL="0" marR="0" algn="ctr">
                        <a:lnSpc>
                          <a:spcPts val="4000"/>
                        </a:lnSpc>
                        <a:spcBef>
                          <a:spcPts val="0"/>
                        </a:spcBef>
                        <a:spcAft>
                          <a:spcPts val="0"/>
                        </a:spcAft>
                      </a:pPr>
                      <a:r>
                        <a:rPr lang="en-US" sz="2600" dirty="0">
                          <a:solidFill>
                            <a:schemeClr val="accent2">
                              <a:lumMod val="50000"/>
                            </a:schemeClr>
                          </a:solidFill>
                          <a:effectLst/>
                          <a:latin typeface="UTM Avo" panose="02040603050506020204" pitchFamily="18" charset="0"/>
                        </a:rPr>
                        <a:t>1</a:t>
                      </a:r>
                      <a:endParaRPr lang="en-US" sz="26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0001"/>
                  </a:ext>
                </a:extLst>
              </a:tr>
              <a:tr h="404423">
                <a:tc>
                  <a:txBody>
                    <a:bodyPr/>
                    <a:lstStyle/>
                    <a:p>
                      <a:pPr marL="0" marR="0" algn="ctr">
                        <a:lnSpc>
                          <a:spcPts val="4000"/>
                        </a:lnSpc>
                        <a:spcBef>
                          <a:spcPts val="0"/>
                        </a:spcBef>
                        <a:spcAft>
                          <a:spcPts val="0"/>
                        </a:spcAft>
                      </a:pPr>
                      <a:r>
                        <a:rPr lang="en-US" sz="2600" dirty="0">
                          <a:solidFill>
                            <a:schemeClr val="accent2">
                              <a:lumMod val="50000"/>
                            </a:schemeClr>
                          </a:solidFill>
                          <a:effectLst/>
                          <a:latin typeface="UTM Avo" panose="02040603050506020204" pitchFamily="18" charset="0"/>
                        </a:rPr>
                        <a:t>2</a:t>
                      </a:r>
                      <a:endParaRPr lang="en-US" sz="26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0002"/>
                  </a:ext>
                </a:extLst>
              </a:tr>
              <a:tr h="404423">
                <a:tc>
                  <a:txBody>
                    <a:bodyPr/>
                    <a:lstStyle/>
                    <a:p>
                      <a:pPr marL="0" marR="0" algn="ctr">
                        <a:lnSpc>
                          <a:spcPts val="4000"/>
                        </a:lnSpc>
                        <a:spcBef>
                          <a:spcPts val="0"/>
                        </a:spcBef>
                        <a:spcAft>
                          <a:spcPts val="0"/>
                        </a:spcAft>
                      </a:pPr>
                      <a:r>
                        <a:rPr lang="en-US" sz="2600" dirty="0">
                          <a:solidFill>
                            <a:schemeClr val="accent2">
                              <a:lumMod val="50000"/>
                            </a:schemeClr>
                          </a:solidFill>
                          <a:effectLst/>
                          <a:latin typeface="UTM Avo" panose="02040603050506020204" pitchFamily="18" charset="0"/>
                        </a:rPr>
                        <a:t>3</a:t>
                      </a:r>
                      <a:endParaRPr lang="en-US" sz="26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nSpc>
                          <a:spcPts val="4000"/>
                        </a:lnSpc>
                        <a:spcBef>
                          <a:spcPts val="0"/>
                        </a:spcBef>
                        <a:spcAft>
                          <a:spcPts val="0"/>
                        </a:spcAft>
                      </a:pPr>
                      <a:r>
                        <a:rPr lang="en-US" sz="2600" dirty="0">
                          <a:effectLst/>
                          <a:latin typeface="UTM Avo" panose="02040603050506020204" pitchFamily="18" charset="0"/>
                        </a:rPr>
                        <a:t>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5201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34">
            <a:extLst>
              <a:ext uri="{FF2B5EF4-FFF2-40B4-BE49-F238E27FC236}">
                <a16:creationId xmlns:a16="http://schemas.microsoft.com/office/drawing/2014/main" id="{E66DB5AD-CD52-60AA-C022-4F6CCF1826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45751" y="3870956"/>
            <a:ext cx="2791528" cy="2987044"/>
          </a:xfrm>
          <a:prstGeom prst="rect">
            <a:avLst/>
          </a:prstGeom>
        </p:spPr>
      </p:pic>
      <p:sp>
        <p:nvSpPr>
          <p:cNvPr id="3" name="Rectangle 2">
            <a:extLst>
              <a:ext uri="{FF2B5EF4-FFF2-40B4-BE49-F238E27FC236}">
                <a16:creationId xmlns:a16="http://schemas.microsoft.com/office/drawing/2014/main" id="{451E9F26-9B22-E9A1-165E-8B0E290432B5}"/>
              </a:ext>
            </a:extLst>
          </p:cNvPr>
          <p:cNvSpPr/>
          <p:nvPr/>
        </p:nvSpPr>
        <p:spPr>
          <a:xfrm>
            <a:off x="1116252" y="1710048"/>
            <a:ext cx="9959496" cy="1497526"/>
          </a:xfrm>
          <a:prstGeom prst="rect">
            <a:avLst/>
          </a:prstGeom>
        </p:spPr>
        <p:txBody>
          <a:bodyPr wrap="square">
            <a:spAutoFit/>
          </a:bodyPr>
          <a:lstStyle/>
          <a:p>
            <a:pPr algn="just">
              <a:lnSpc>
                <a:spcPts val="3800"/>
              </a:lnSpc>
            </a:pPr>
            <a:r>
              <a:rPr lang="en-US" sz="2600" dirty="0">
                <a:solidFill>
                  <a:schemeClr val="tx1"/>
                </a:solidFill>
                <a:latin typeface="UTM Avo" panose="02040603050506020204" pitchFamily="18" charset="0"/>
              </a:rPr>
              <a:t>Dựa vào kết quả thí nghiệm của mình, em hãy cho biết: Khi tăng khối lượng treo vào đầu dưới lò xo thì độ giãn của lò xo thay đổi thế nào?</a:t>
            </a:r>
          </a:p>
        </p:txBody>
      </p:sp>
      <p:sp>
        <p:nvSpPr>
          <p:cNvPr id="4" name="Rectangle 3">
            <a:extLst>
              <a:ext uri="{FF2B5EF4-FFF2-40B4-BE49-F238E27FC236}">
                <a16:creationId xmlns:a16="http://schemas.microsoft.com/office/drawing/2014/main" id="{A44EE750-9B41-7D63-8651-422A6D662500}"/>
              </a:ext>
            </a:extLst>
          </p:cNvPr>
          <p:cNvSpPr/>
          <p:nvPr/>
        </p:nvSpPr>
        <p:spPr>
          <a:xfrm>
            <a:off x="3385044" y="3866952"/>
            <a:ext cx="8325303" cy="1497526"/>
          </a:xfrm>
          <a:prstGeom prst="rect">
            <a:avLst/>
          </a:prstGeom>
          <a:solidFill>
            <a:schemeClr val="accent2">
              <a:lumMod val="20000"/>
              <a:lumOff val="80000"/>
            </a:schemeClr>
          </a:solidFill>
        </p:spPr>
        <p:txBody>
          <a:bodyPr wrap="square">
            <a:spAutoFit/>
          </a:bodyPr>
          <a:lstStyle/>
          <a:p>
            <a:pPr algn="just">
              <a:lnSpc>
                <a:spcPts val="3800"/>
              </a:lnSpc>
            </a:pPr>
            <a:r>
              <a:rPr lang="vi-VN" sz="2600" dirty="0">
                <a:solidFill>
                  <a:schemeClr val="tx1"/>
                </a:solidFill>
                <a:latin typeface="UTM Avo" panose="02040603050506020204" pitchFamily="18" charset="0"/>
              </a:rPr>
              <a:t>Khi tăng khối lượng treo vào đầu dưới lò xo thì độ giãn của lò xo cũng tăng theo tỉ lệ với khối lượng của vật được treo vào nó.</a:t>
            </a:r>
          </a:p>
        </p:txBody>
      </p:sp>
    </p:spTree>
    <p:extLst>
      <p:ext uri="{BB962C8B-B14F-4D97-AF65-F5344CB8AC3E}">
        <p14:creationId xmlns:p14="http://schemas.microsoft.com/office/powerpoint/2010/main" val="3661141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FF6FE60-1CEA-8D6C-EB66-2B8BED0BE170}"/>
              </a:ext>
            </a:extLst>
          </p:cNvPr>
          <p:cNvSpPr/>
          <p:nvPr/>
        </p:nvSpPr>
        <p:spPr>
          <a:xfrm>
            <a:off x="616782" y="2280934"/>
            <a:ext cx="10971835" cy="309350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a:p>
        </p:txBody>
      </p:sp>
      <p:pic>
        <p:nvPicPr>
          <p:cNvPr id="9" name="Picture 8">
            <a:extLst>
              <a:ext uri="{FF2B5EF4-FFF2-40B4-BE49-F238E27FC236}">
                <a16:creationId xmlns:a16="http://schemas.microsoft.com/office/drawing/2014/main" id="{0FC5DEBA-2F8E-0BE3-8022-880B797DAD7E}"/>
              </a:ext>
            </a:extLst>
          </p:cNvPr>
          <p:cNvPicPr>
            <a:picLocks noChangeAspect="1"/>
          </p:cNvPicPr>
          <p:nvPr/>
        </p:nvPicPr>
        <p:blipFill>
          <a:blip r:embed="rId4"/>
          <a:stretch>
            <a:fillRect/>
          </a:stretch>
        </p:blipFill>
        <p:spPr>
          <a:xfrm>
            <a:off x="10232993" y="1568502"/>
            <a:ext cx="1471631" cy="1389302"/>
          </a:xfrm>
          <a:prstGeom prst="rect">
            <a:avLst/>
          </a:prstGeom>
        </p:spPr>
      </p:pic>
      <p:sp>
        <p:nvSpPr>
          <p:cNvPr id="10" name="Rectangle 9">
            <a:extLst>
              <a:ext uri="{FF2B5EF4-FFF2-40B4-BE49-F238E27FC236}">
                <a16:creationId xmlns:a16="http://schemas.microsoft.com/office/drawing/2014/main" id="{18690C33-3DED-EFE7-7ADD-4CC32B5A3E25}"/>
              </a:ext>
            </a:extLst>
          </p:cNvPr>
          <p:cNvSpPr/>
          <p:nvPr/>
        </p:nvSpPr>
        <p:spPr>
          <a:xfrm>
            <a:off x="826835" y="2424182"/>
            <a:ext cx="10638767" cy="2783839"/>
          </a:xfrm>
          <a:prstGeom prst="rect">
            <a:avLst/>
          </a:prstGeom>
        </p:spPr>
        <p:txBody>
          <a:bodyPr wrap="square">
            <a:spAutoFit/>
          </a:bodyPr>
          <a:lstStyle/>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Khối lượng là số đo lượng chất của một vật.</a:t>
            </a:r>
          </a:p>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Lực hấp dẫn là lực hút giữa các vật có khối lượng.</a:t>
            </a:r>
          </a:p>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Trọng lượng của vật là độ lớn lực hút của Trái Đất tác dụng lên vật.</a:t>
            </a:r>
          </a:p>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Độ giãn của lò xo treo thẳng đứng tăng tỉ lệ với khối lượng của vật được treo vào lò xo.</a:t>
            </a:r>
            <a:endPar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endParaRPr>
          </a:p>
        </p:txBody>
      </p:sp>
    </p:spTree>
    <p:extLst>
      <p:ext uri="{BB962C8B-B14F-4D97-AF65-F5344CB8AC3E}">
        <p14:creationId xmlns:p14="http://schemas.microsoft.com/office/powerpoint/2010/main" val="1783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AD29A9B9-BA31-FD1C-E73C-4C31EDC03B65}"/>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buClrTx/>
            </a:pPr>
            <a:r>
              <a:rPr lang="en-US" sz="3200" b="1" dirty="0">
                <a:solidFill>
                  <a:schemeClr val="tx1"/>
                </a:solidFill>
                <a:latin typeface="UTM Avo" panose="02040603050506020204" pitchFamily="18" charset="0"/>
              </a:rPr>
              <a:t>BẮT ĐẦU</a:t>
            </a: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2" y="703385"/>
            <a:ext cx="4605997"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tx1"/>
                </a:solidFill>
                <a:latin typeface="UTM Avo" panose="02040603050506020204" pitchFamily="18" charset="0"/>
              </a:rPr>
              <a:t>DU HÀNH VŨ TRỤ</a:t>
            </a:r>
          </a:p>
        </p:txBody>
      </p:sp>
      <p:pic>
        <p:nvPicPr>
          <p:cNvPr id="2" name="Picture 1">
            <a:extLst>
              <a:ext uri="{FF2B5EF4-FFF2-40B4-BE49-F238E27FC236}">
                <a16:creationId xmlns:a16="http://schemas.microsoft.com/office/drawing/2014/main" id="{77485747-D9D0-1F4F-AC78-6F4E16238B88}"/>
              </a:ext>
            </a:extLst>
          </p:cNvPr>
          <p:cNvPicPr>
            <a:picLocks noChangeAspect="1"/>
          </p:cNvPicPr>
          <p:nvPr/>
        </p:nvPicPr>
        <p:blipFill>
          <a:blip r:embed="rId6"/>
          <a:stretch>
            <a:fillRect/>
          </a:stretch>
        </p:blipFill>
        <p:spPr>
          <a:xfrm>
            <a:off x="10875921" y="1"/>
            <a:ext cx="1313850" cy="637296"/>
          </a:xfrm>
          <a:prstGeom prst="rect">
            <a:avLst/>
          </a:prstGeom>
          <a:solidFill>
            <a:schemeClr val="bg1"/>
          </a:solidFill>
        </p:spPr>
      </p:pic>
    </p:spTree>
    <p:extLst>
      <p:ext uri="{BB962C8B-B14F-4D97-AF65-F5344CB8AC3E}">
        <p14:creationId xmlns:p14="http://schemas.microsoft.com/office/powerpoint/2010/main" val="398963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074" name="PLANETA 1" descr="Resultado de imagen para PLANETA 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878537" y="665682"/>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03451" y="3760464"/>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0571" y="687344"/>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5" action="ppaction://hlinksldjump"/>
          </p:cNvPr>
          <p:cNvSpPr/>
          <p:nvPr/>
        </p:nvSpPr>
        <p:spPr>
          <a:xfrm>
            <a:off x="990679" y="1153121"/>
            <a:ext cx="907264" cy="9000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Sao Kim</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3" name="Elipse 12">
            <a:hlinkClick r:id="rId6" action="ppaction://hlinksldjump"/>
          </p:cNvPr>
          <p:cNvSpPr/>
          <p:nvPr/>
        </p:nvSpPr>
        <p:spPr>
          <a:xfrm>
            <a:off x="5375850" y="984460"/>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Mộc</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1" name="Elipse 10">
            <a:hlinkClick r:id="rId7" action="ppaction://hlinksldjump"/>
          </p:cNvPr>
          <p:cNvSpPr/>
          <p:nvPr/>
        </p:nvSpPr>
        <p:spPr>
          <a:xfrm>
            <a:off x="7809286" y="4160633"/>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Thủy</a:t>
            </a:r>
            <a:endPar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2" name="Elipse 11">
            <a:hlinkClick r:id="rId8" action="ppaction://hlinksldjump"/>
          </p:cNvPr>
          <p:cNvSpPr/>
          <p:nvPr/>
        </p:nvSpPr>
        <p:spPr>
          <a:xfrm>
            <a:off x="9886950" y="920232"/>
            <a:ext cx="1021864" cy="946668"/>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Hỏa</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FCBA303C-8CE3-09B8-11A1-8072C3F568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17549" y="3938828"/>
            <a:ext cx="1371726" cy="1371726"/>
          </a:xfrm>
          <a:prstGeom prst="rect">
            <a:avLst/>
          </a:prstGeom>
        </p:spPr>
      </p:pic>
      <p:sp>
        <p:nvSpPr>
          <p:cNvPr id="15" name="Elipse 10">
            <a:hlinkClick r:id="rId10" action="ppaction://hlinksldjump"/>
            <a:extLst>
              <a:ext uri="{FF2B5EF4-FFF2-40B4-BE49-F238E27FC236}">
                <a16:creationId xmlns:a16="http://schemas.microsoft.com/office/drawing/2014/main" id="{B7A28B6F-A32B-DB86-6636-8B97BE8A6685}"/>
              </a:ext>
            </a:extLst>
          </p:cNvPr>
          <p:cNvSpPr/>
          <p:nvPr/>
        </p:nvSpPr>
        <p:spPr>
          <a:xfrm>
            <a:off x="4297208" y="4160633"/>
            <a:ext cx="1012408" cy="955771"/>
          </a:xfrm>
          <a:prstGeom prst="ellipse">
            <a:avLst/>
          </a:prstGeom>
          <a:solidFill>
            <a:schemeClr val="accent5"/>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Trái</a:t>
            </a: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đất</a:t>
            </a:r>
            <a:endPar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a:extLst>
              <a:ext uri="{FF2B5EF4-FFF2-40B4-BE49-F238E27FC236}">
                <a16:creationId xmlns:a16="http://schemas.microsoft.com/office/drawing/2014/main" id="{0CBA17C0-D118-7659-43E1-2A956AA79D01}"/>
              </a:ext>
            </a:extLst>
          </p:cNvPr>
          <p:cNvPicPr>
            <a:picLocks noChangeAspect="1"/>
          </p:cNvPicPr>
          <p:nvPr/>
        </p:nvPicPr>
        <p:blipFill>
          <a:blip r:embed="rId13"/>
          <a:stretch>
            <a:fillRect/>
          </a:stretch>
        </p:blipFill>
        <p:spPr>
          <a:xfrm>
            <a:off x="10875921" y="1"/>
            <a:ext cx="1313850" cy="637296"/>
          </a:xfrm>
          <a:prstGeom prst="rect">
            <a:avLst/>
          </a:prstGeom>
          <a:solidFill>
            <a:schemeClr val="bg1"/>
          </a:solidFill>
        </p:spPr>
      </p:pic>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16667E-7 1.85185E-6 L 0.00195 -0.3507 " pathEditMode="relative" rAng="0" ptsTypes="AA">
                                      <p:cBhvr>
                                        <p:cTn id="6" dur="2000" fill="hold"/>
                                        <p:tgtEl>
                                          <p:spTgt spid="4"/>
                                        </p:tgtEl>
                                        <p:attrNameLst>
                                          <p:attrName>ppt_x</p:attrName>
                                          <p:attrName>ppt_y</p:attrName>
                                        </p:attrNameLst>
                                      </p:cBhvr>
                                      <p:rCtr x="91" y="-17546"/>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195 -0.3507 L 0.24713 -0.48172 " pathEditMode="relative" rAng="0" ptsTypes="AA">
                                      <p:cBhvr>
                                        <p:cTn id="15" dur="2000" fill="hold"/>
                                        <p:tgtEl>
                                          <p:spTgt spid="4"/>
                                        </p:tgtEl>
                                        <p:attrNameLst>
                                          <p:attrName>ppt_x</p:attrName>
                                          <p:attrName>ppt_y</p:attrName>
                                        </p:attrNameLst>
                                      </p:cBhvr>
                                      <p:rCtr x="12188" y="-6574"/>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24714 -0.48171 L 0.24714 -0.48449 C 0.25312 -0.48449 0.26016 -0.48704 0.26693 -0.48704 C 0.27005 -0.48959 0.27461 -0.48959 0.2776 -0.48959 C 0.28021 -0.48959 0.28021 -0.49213 0.28268 -0.49213 C 0.28893 -0.49213 0.29648 -0.49491 0.30365 -0.49491 L 0.31367 -0.49746 C 0.32682 -0.50255 0.30924 -0.49746 0.32956 -0.50255 C 0.3319 -0.50255 0.3319 -0.5 0.33437 -0.50255 C 0.34089 -0.50509 0.34857 -0.50509 0.35547 -0.50787 L 0.36536 -0.51042 L 0.37617 -0.51042 C 0.38815 -0.51551 0.37253 -0.51042 0.39206 -0.51551 C 0.39388 -0.51551 0.3944 -0.51806 0.39687 -0.51806 C 0.41029 -0.52084 0.4026 -0.51806 0.41784 -0.52084 C 0.42161 -0.52338 0.42422 -0.52338 0.42786 -0.52338 C 0.42786 -0.52084 0.45391 -0.52847 0.45885 -0.53102 L 0.46966 -0.53102 C 0.47148 -0.5338 0.47214 -0.5338 0.47474 -0.5338 C 0.48099 -0.53634 0.49557 -0.53889 0.49557 -0.53634 C 0.50443 -0.54144 0.49727 -0.53889 0.52148 -0.54398 L 0.53151 -0.54676 L 0.54232 -0.54676 C 0.55417 -0.55185 0.53724 -0.54676 0.56315 -0.55185 C 0.57812 -0.5544 0.55104 -0.5544 0.58893 -0.55695 L 0.60508 -0.55695 " pathEditMode="relative" rAng="0" ptsTypes="AAAAAAAAAAAAAAAAAAAAAAAAAA">
                                      <p:cBhvr>
                                        <p:cTn id="24" dur="2000" fill="hold"/>
                                        <p:tgtEl>
                                          <p:spTgt spid="4"/>
                                        </p:tgtEl>
                                        <p:attrNameLst>
                                          <p:attrName>ppt_x</p:attrName>
                                          <p:attrName>ppt_y</p:attrName>
                                        </p:attrNameLst>
                                      </p:cBhvr>
                                      <p:rCtr x="17891" y="-3773"/>
                                    </p:animMotion>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60508 -0.55695 L 0.60508 -0.55741 C 0.61406 -0.5169 0.60573 -0.54954 0.61393 -0.52408 C 0.61471 -0.52084 0.61549 -0.51621 0.61667 -0.51296 C 0.61745 -0.51134 0.61888 -0.50949 0.61953 -0.50741 C 0.62318 -0.49676 0.62174 -0.49676 0.62448 -0.48889 C 0.62526 -0.48588 0.62669 -0.48241 0.6276 -0.48009 C 0.62865 -0.47709 0.6293 -0.47292 0.63021 -0.46875 C 0.63112 -0.46574 0.63151 -0.46343 0.63216 -0.45996 C 0.63411 -0.45463 0.63633 -0.44977 0.63828 -0.44398 L 0.64102 -0.43519 C 0.64219 -0.42709 0.64193 -0.42616 0.64414 -0.41921 C 0.64492 -0.41574 0.64622 -0.41343 0.64687 -0.41019 C 0.64766 -0.4088 0.64818 -0.40463 0.64896 -0.40209 C 0.65117 -0.39421 0.65286 -0.3919 0.6556 -0.38634 C 0.6582 -0.3757 0.6595 -0.36875 0.66354 -0.36065 L 0.6694 -0.35023 C 0.67409 -0.33264 0.67122 -0.34236 0.67812 -0.32222 C 0.67917 -0.31991 0.6806 -0.31736 0.68112 -0.31343 C 0.6849 -0.29236 0.68112 -0.31204 0.68607 -0.29468 C 0.6901 -0.27963 0.68542 -0.29074 0.69089 -0.27963 C 0.69336 -0.25949 0.68984 -0.28449 0.69492 -0.2669 C 0.69544 -0.26435 0.69531 -0.26134 0.6957 -0.2588 C 0.69674 -0.25556 0.69779 -0.25324 0.69883 -0.25 C 0.69935 -0.24769 0.69987 -0.24445 0.70078 -0.2419 C 0.70156 -0.23889 0.70299 -0.23727 0.70365 -0.23403 C 0.70443 -0.23102 0.70469 -0.22847 0.7056 -0.22523 C 0.70651 -0.22269 0.70768 -0.21968 0.70846 -0.21736 C 0.70924 -0.21389 0.70964 -0.21158 0.71042 -0.20857 C 0.71146 -0.20671 0.71237 -0.20509 0.71354 -0.20371 C 0.7138 -0.20023 0.7138 -0.19722 0.71445 -0.19491 C 0.71771 -0.18334 0.71732 -0.19398 0.71732 -0.18634 " pathEditMode="relative" rAng="0" ptsTypes="AAAAAAAAAAAAAAAAAAAAAAAAAAAAAAAA">
                                      <p:cBhvr>
                                        <p:cTn id="33" dur="2000" fill="hold"/>
                                        <p:tgtEl>
                                          <p:spTgt spid="4"/>
                                        </p:tgtEl>
                                        <p:attrNameLst>
                                          <p:attrName>ppt_x</p:attrName>
                                          <p:attrName>ppt_y</p:attrName>
                                        </p:attrNameLst>
                                      </p:cBhvr>
                                      <p:rCtr x="5625" y="18495"/>
                                    </p:animMotion>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71732 -0.18634 L 0.18437 -0.18634 " pathEditMode="relative" rAng="0" ptsTypes="AA">
                                      <p:cBhvr>
                                        <p:cTn id="42" dur="2000" fill="hold"/>
                                        <p:tgtEl>
                                          <p:spTgt spid="4"/>
                                        </p:tgtEl>
                                        <p:attrNameLst>
                                          <p:attrName>ppt_x</p:attrName>
                                          <p:attrName>ppt_y</p:attrName>
                                        </p:attrNameLst>
                                      </p:cBhvr>
                                      <p:rCtr x="-26615" y="0"/>
                                    </p:animMotion>
                                  </p:childTnLst>
                                </p:cTn>
                              </p:par>
                              <p:par>
                                <p:cTn id="43" presetID="53"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619" y="5191397"/>
            <a:ext cx="956094" cy="1287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316079" y="594019"/>
            <a:ext cx="9342395" cy="584775"/>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en-US" sz="3200" b="1" dirty="0">
                <a:solidFill>
                  <a:schemeClr val="bg1"/>
                </a:solidFill>
                <a:latin typeface="UTM Avo" panose="02040603050506020204" pitchFamily="18" charset="0"/>
              </a:rPr>
              <a:t>Câu 1: </a:t>
            </a:r>
            <a:r>
              <a:rPr lang="en-US" sz="3200" b="1" dirty="0" err="1">
                <a:solidFill>
                  <a:schemeClr val="bg1"/>
                </a:solidFill>
                <a:latin typeface="UTM Avo" panose="02040603050506020204" pitchFamily="18" charset="0"/>
              </a:rPr>
              <a:t>Phát</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biểu</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nào</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sau</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đây</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đúng</a:t>
            </a:r>
            <a:r>
              <a:rPr lang="en-US" sz="3200" b="1" dirty="0">
                <a:solidFill>
                  <a:schemeClr val="bg1"/>
                </a:solidFill>
                <a:latin typeface="UTM Avo" panose="02040603050506020204" pitchFamily="18" charset="0"/>
              </a:rPr>
              <a:t>?</a:t>
            </a:r>
            <a:endParaRPr kumimoji="0" lang="vi-VN" sz="44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itchFamily="18" charset="0"/>
            </a:endParaRPr>
          </a:p>
        </p:txBody>
      </p:sp>
      <p:sp>
        <p:nvSpPr>
          <p:cNvPr id="9" name="BUENO"/>
          <p:cNvSpPr/>
          <p:nvPr/>
        </p:nvSpPr>
        <p:spPr>
          <a:xfrm>
            <a:off x="1428234" y="1800788"/>
            <a:ext cx="4164846" cy="151036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A. Độ dãn của lò xo treo thẳng đứng tăng tỉ lệ với khối lượng của vật được treo vào lò xo.</a:t>
            </a:r>
            <a:endParaRPr kumimoji="0" lang="es-MX" sz="20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MALO1"/>
          <p:cNvSpPr/>
          <p:nvPr/>
        </p:nvSpPr>
        <p:spPr>
          <a:xfrm>
            <a:off x="1428233" y="3568314"/>
            <a:ext cx="4231697" cy="182863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C. Có thời điểm độ dãn của lò xo treo thẳng đứng tăng, có thời điểm độ dãn của lò xo giảm tỉ lệ với khối lượng của vật được treo vào lò xo.</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4" name="MALO2"/>
          <p:cNvSpPr/>
          <p:nvPr/>
        </p:nvSpPr>
        <p:spPr>
          <a:xfrm>
            <a:off x="6519419" y="1921038"/>
            <a:ext cx="4217695" cy="142209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B. Độ dãn của lò xo treo thẳng đứng tỉ lệ nghịch </a:t>
            </a:r>
            <a:endParaRPr lang="en-US" sz="2000" b="1" kern="1200" dirty="0">
              <a:solidFill>
                <a:prstClr val="black"/>
              </a:solidFill>
              <a:latin typeface="UTM Avo" panose="02040603050506020204" pitchFamily="18" charset="0"/>
              <a:cs typeface="Arial" panose="020B0604020202020204" pitchFamily="34" charset="0"/>
            </a:endParaRPr>
          </a:p>
          <a:p>
            <a:pPr lvl="0" algn="ctr">
              <a:buClrTx/>
            </a:pPr>
            <a:r>
              <a:rPr lang="vi-VN" sz="2000" b="1" kern="1200" dirty="0">
                <a:solidFill>
                  <a:prstClr val="black"/>
                </a:solidFill>
                <a:latin typeface="UTM Avo" panose="02040603050506020204" pitchFamily="18" charset="0"/>
                <a:cs typeface="Arial" panose="020B0604020202020204" pitchFamily="34" charset="0"/>
              </a:rPr>
              <a:t>với khối lượng của vật </a:t>
            </a:r>
            <a:endParaRPr lang="en-US" sz="2000" b="1" kern="1200" dirty="0">
              <a:solidFill>
                <a:prstClr val="black"/>
              </a:solidFill>
              <a:latin typeface="UTM Avo" panose="02040603050506020204" pitchFamily="18" charset="0"/>
              <a:cs typeface="Arial" panose="020B0604020202020204" pitchFamily="34" charset="0"/>
            </a:endParaRPr>
          </a:p>
          <a:p>
            <a:pPr lvl="0" algn="ctr">
              <a:buClrTx/>
            </a:pPr>
            <a:r>
              <a:rPr lang="vi-VN" sz="2000" b="1" kern="1200" dirty="0">
                <a:solidFill>
                  <a:prstClr val="black"/>
                </a:solidFill>
                <a:latin typeface="UTM Avo" panose="02040603050506020204" pitchFamily="18" charset="0"/>
                <a:cs typeface="Arial" panose="020B0604020202020204" pitchFamily="34" charset="0"/>
              </a:rPr>
              <a:t>được treo vào lò xo.</a:t>
            </a:r>
            <a:endParaRPr kumimoji="0" lang="es-MX" sz="20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0393" y="3933143"/>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79311" y="2012997"/>
            <a:ext cx="715606" cy="1298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74504" y="5399437"/>
            <a:ext cx="1441597" cy="1333353"/>
          </a:xfrm>
          <a:prstGeom prst="rect">
            <a:avLst/>
          </a:prstGeom>
        </p:spPr>
      </p:pic>
      <p:sp>
        <p:nvSpPr>
          <p:cNvPr id="2" name="MALO1">
            <a:extLst>
              <a:ext uri="{FF2B5EF4-FFF2-40B4-BE49-F238E27FC236}">
                <a16:creationId xmlns:a16="http://schemas.microsoft.com/office/drawing/2014/main" id="{23840908-49AA-67E1-D5CC-2630E89126EF}"/>
              </a:ext>
            </a:extLst>
          </p:cNvPr>
          <p:cNvSpPr/>
          <p:nvPr/>
        </p:nvSpPr>
        <p:spPr>
          <a:xfrm>
            <a:off x="6533636" y="3581935"/>
            <a:ext cx="4102457" cy="1817502"/>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kumimoji="0" lang="es-MX" sz="24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D. </a:t>
            </a:r>
            <a:r>
              <a:rPr lang="pt-BR" sz="2400" b="1" kern="1200" dirty="0">
                <a:solidFill>
                  <a:prstClr val="black"/>
                </a:solidFill>
                <a:latin typeface="UTM Avo" panose="02040603050506020204" pitchFamily="18" charset="0"/>
                <a:cs typeface="Arial" panose="020B0604020202020204" pitchFamily="34" charset="0"/>
              </a:rPr>
              <a:t>Cả A, B, C </a:t>
            </a:r>
          </a:p>
          <a:p>
            <a:pPr lvl="0" algn="ctr">
              <a:buClrTx/>
            </a:pPr>
            <a:r>
              <a:rPr lang="pt-BR" sz="2400" b="1" kern="1200" dirty="0">
                <a:solidFill>
                  <a:prstClr val="black"/>
                </a:solidFill>
                <a:latin typeface="UTM Avo" panose="02040603050506020204" pitchFamily="18" charset="0"/>
                <a:cs typeface="Arial" panose="020B0604020202020204" pitchFamily="34" charset="0"/>
              </a:rPr>
              <a:t>đều đúng.</a:t>
            </a:r>
            <a:endParaRPr kumimoji="0" lang="es-CL" sz="24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3" name="MARCIANO1" descr="Resultado de imagen para marciano png">
            <a:extLst>
              <a:ext uri="{FF2B5EF4-FFF2-40B4-BE49-F238E27FC236}">
                <a16:creationId xmlns:a16="http://schemas.microsoft.com/office/drawing/2014/main" id="{D0BFCBFE-409A-100C-C79D-002E554D46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60314" y="3933144"/>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D43C5A9-01E1-6F8D-29C3-0A459BA0958B}"/>
              </a:ext>
            </a:extLst>
          </p:cNvPr>
          <p:cNvPicPr>
            <a:picLocks noChangeAspect="1"/>
          </p:cNvPicPr>
          <p:nvPr/>
        </p:nvPicPr>
        <p:blipFill>
          <a:blip r:embed="rId10"/>
          <a:stretch>
            <a:fillRect/>
          </a:stretch>
        </p:blipFill>
        <p:spPr>
          <a:xfrm>
            <a:off x="10875921" y="1"/>
            <a:ext cx="1313850" cy="637296"/>
          </a:xfrm>
          <a:prstGeom prst="rect">
            <a:avLst/>
          </a:prstGeom>
          <a:solidFill>
            <a:schemeClr val="bg1"/>
          </a:solidFill>
        </p:spPr>
      </p:pic>
    </p:spTree>
    <p:extLst>
      <p:ext uri="{BB962C8B-B14F-4D97-AF65-F5344CB8AC3E}">
        <p14:creationId xmlns:p14="http://schemas.microsoft.com/office/powerpoint/2010/main" val="3302179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1000" fill="hold"/>
                                        <p:tgtEl>
                                          <p:spTgt spid="2050"/>
                                        </p:tgtEl>
                                        <p:attrNameLst>
                                          <p:attrName>ppt_x</p:attrName>
                                        </p:attrNameLst>
                                      </p:cBhvr>
                                      <p:tavLst>
                                        <p:tav tm="0">
                                          <p:val>
                                            <p:strVal val="0-#ppt_w/2"/>
                                          </p:val>
                                        </p:tav>
                                        <p:tav tm="100000">
                                          <p:val>
                                            <p:strVal val="#ppt_x"/>
                                          </p:val>
                                        </p:tav>
                                      </p:tavLst>
                                    </p:anim>
                                    <p:anim calcmode="lin" valueType="num">
                                      <p:cBhvr additive="base">
                                        <p:cTn id="8" dur="1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ppt_x"/>
                                          </p:val>
                                        </p:tav>
                                        <p:tav tm="100000">
                                          <p:val>
                                            <p:strVal val="#ppt_x"/>
                                          </p:val>
                                        </p:tav>
                                      </p:tavLst>
                                    </p:anim>
                                    <p:anim calcmode="lin" valueType="num">
                                      <p:cBhvr additive="base">
                                        <p:cTn id="21" dur="1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1000" fill="hold"/>
                                        <p:tgtEl>
                                          <p:spTgt spid="2"/>
                                        </p:tgtEl>
                                        <p:attrNameLst>
                                          <p:attrName>ppt_x</p:attrName>
                                        </p:attrNameLst>
                                      </p:cBhvr>
                                      <p:tavLst>
                                        <p:tav tm="0">
                                          <p:val>
                                            <p:strVal val="#ppt_x"/>
                                          </p:val>
                                        </p:tav>
                                        <p:tav tm="100000">
                                          <p:val>
                                            <p:strVal val="#ppt_x"/>
                                          </p:val>
                                        </p:tav>
                                      </p:tavLst>
                                    </p:anim>
                                    <p:anim calcmode="lin" valueType="num">
                                      <p:cBhvr additive="base">
                                        <p:cTn id="29"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9" presetClass="emph" presetSubtype="0" grpId="1" nodeType="withEffect">
                                  <p:stCondLst>
                                    <p:cond delay="0"/>
                                  </p:stCondLst>
                                  <p:childTnLst>
                                    <p:set>
                                      <p:cBhvr>
                                        <p:cTn id="36" dur="indefinite"/>
                                        <p:tgtEl>
                                          <p:spTgt spid="14"/>
                                        </p:tgtEl>
                                        <p:attrNameLst>
                                          <p:attrName>style.opacity</p:attrName>
                                        </p:attrNameLst>
                                      </p:cBhvr>
                                      <p:to>
                                        <p:strVal val="0.5"/>
                                      </p:to>
                                    </p:set>
                                    <p:animEffect filter="image" prLst="opacity: 0.5">
                                      <p:cBhvr rctx="IE">
                                        <p:cTn id="37" dur="indefinite"/>
                                        <p:tgtEl>
                                          <p:spTgt spid="1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3" name="Sai1.wav"/>
                                        </p:tgtEl>
                                      </p:cMediaNode>
                                    </p:audio>
                                  </p:subTnLst>
                                </p:cTn>
                              </p:par>
                              <p:par>
                                <p:cTn id="43" presetID="9" presetClass="emph" presetSubtype="0" grpId="1" nodeType="withEffect">
                                  <p:stCondLst>
                                    <p:cond delay="0"/>
                                  </p:stCondLst>
                                  <p:childTnLst>
                                    <p:set>
                                      <p:cBhvr>
                                        <p:cTn id="44" dur="indefinite"/>
                                        <p:tgtEl>
                                          <p:spTgt spid="13"/>
                                        </p:tgtEl>
                                        <p:attrNameLst>
                                          <p:attrName>style.opacity</p:attrName>
                                        </p:attrNameLst>
                                      </p:cBhvr>
                                      <p:to>
                                        <p:strVal val="0.5"/>
                                      </p:to>
                                    </p:set>
                                    <p:animEffect filter="image" prLst="opacity: 0.5">
                                      <p:cBhvr rctx="IE">
                                        <p:cTn id="45" dur="indefinite"/>
                                        <p:tgtEl>
                                          <p:spTgt spid="13"/>
                                        </p:tgtEl>
                                      </p:cBhvr>
                                    </p:animEffec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par>
                                <p:cTn id="52" presetID="32" presetClass="emph" presetSubtype="0" fill="hold" nodeType="withEffect">
                                  <p:stCondLst>
                                    <p:cond delay="0"/>
                                  </p:stCondLst>
                                  <p:childTnLst>
                                    <p:animRot by="120000">
                                      <p:cBhvr>
                                        <p:cTn id="53" dur="100" fill="hold">
                                          <p:stCondLst>
                                            <p:cond delay="0"/>
                                          </p:stCondLst>
                                        </p:cTn>
                                        <p:tgtEl>
                                          <p:spTgt spid="9"/>
                                        </p:tgtEl>
                                        <p:attrNameLst>
                                          <p:attrName>r</p:attrName>
                                        </p:attrNameLst>
                                      </p:cBhvr>
                                    </p:animRot>
                                    <p:animRot by="-240000">
                                      <p:cBhvr>
                                        <p:cTn id="54" dur="200" fill="hold">
                                          <p:stCondLst>
                                            <p:cond delay="200"/>
                                          </p:stCondLst>
                                        </p:cTn>
                                        <p:tgtEl>
                                          <p:spTgt spid="9"/>
                                        </p:tgtEl>
                                        <p:attrNameLst>
                                          <p:attrName>r</p:attrName>
                                        </p:attrNameLst>
                                      </p:cBhvr>
                                    </p:animRot>
                                    <p:animRot by="240000">
                                      <p:cBhvr>
                                        <p:cTn id="55" dur="200" fill="hold">
                                          <p:stCondLst>
                                            <p:cond delay="400"/>
                                          </p:stCondLst>
                                        </p:cTn>
                                        <p:tgtEl>
                                          <p:spTgt spid="9"/>
                                        </p:tgtEl>
                                        <p:attrNameLst>
                                          <p:attrName>r</p:attrName>
                                        </p:attrNameLst>
                                      </p:cBhvr>
                                    </p:animRot>
                                    <p:animRot by="-240000">
                                      <p:cBhvr>
                                        <p:cTn id="56" dur="200" fill="hold">
                                          <p:stCondLst>
                                            <p:cond delay="600"/>
                                          </p:stCondLst>
                                        </p:cTn>
                                        <p:tgtEl>
                                          <p:spTgt spid="9"/>
                                        </p:tgtEl>
                                        <p:attrNameLst>
                                          <p:attrName>r</p:attrName>
                                        </p:attrNameLst>
                                      </p:cBhvr>
                                    </p:animRot>
                                    <p:animRot by="120000">
                                      <p:cBhvr>
                                        <p:cTn id="5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9" presetClass="emph" presetSubtype="0" grpId="1" nodeType="withEffect">
                                  <p:stCondLst>
                                    <p:cond delay="0"/>
                                  </p:stCondLst>
                                  <p:childTnLst>
                                    <p:set>
                                      <p:cBhvr>
                                        <p:cTn id="64" dur="indefinite"/>
                                        <p:tgtEl>
                                          <p:spTgt spid="2"/>
                                        </p:tgtEl>
                                        <p:attrNameLst>
                                          <p:attrName>style.opacity</p:attrName>
                                        </p:attrNameLst>
                                      </p:cBhvr>
                                      <p:to>
                                        <p:strVal val="0.5"/>
                                      </p:to>
                                    </p:set>
                                    <p:animEffect filter="image" prLst="opacity: 0.5">
                                      <p:cBhvr rctx="IE">
                                        <p:cTn id="65" dur="indefinite"/>
                                        <p:tgtEl>
                                          <p:spTgt spid="2"/>
                                        </p:tgtEl>
                                      </p:cBhvr>
                                    </p:animEffec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3" grpId="1" animBg="1"/>
      <p:bldP spid="14" grpId="0" animBg="1"/>
      <p:bldP spid="14" grpId="1" animBg="1"/>
      <p:bldP spid="2" grpId="0" animBg="1"/>
      <p:bldP spid="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985" y="4120588"/>
            <a:ext cx="1746837" cy="235288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822600" y="594019"/>
            <a:ext cx="9713165" cy="1077218"/>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vi-VN" sz="3200" b="1" dirty="0">
                <a:solidFill>
                  <a:schemeClr val="bg1"/>
                </a:solidFill>
                <a:latin typeface="UTM Avo" panose="02040603050506020204" pitchFamily="18" charset="0"/>
              </a:rPr>
              <a:t>Câu 2: Một túi đường có khối lượng 2kg thì có trọng lượng gần bằng:</a:t>
            </a:r>
            <a:endParaRPr kumimoji="0" lang="vi-VN" sz="3600" b="0"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itchFamily="18" charset="0"/>
            </a:endParaRPr>
          </a:p>
        </p:txBody>
      </p:sp>
      <p:sp>
        <p:nvSpPr>
          <p:cNvPr id="9" name="BUENO"/>
          <p:cNvSpPr/>
          <p:nvPr/>
        </p:nvSpPr>
        <p:spPr>
          <a:xfrm>
            <a:off x="6581423" y="2684754"/>
            <a:ext cx="3115981" cy="96460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2800" b="1" kern="1200" dirty="0">
                <a:solidFill>
                  <a:prstClr val="black"/>
                </a:solidFill>
                <a:latin typeface="UTM Avo" panose="02040603050506020204" pitchFamily="18" charset="0"/>
                <a:cs typeface="Arial" panose="020B0604020202020204" pitchFamily="34" charset="0"/>
              </a:rPr>
              <a:t>B. P = 20N.</a:t>
            </a:r>
            <a:endParaRPr kumimoji="0" lang="es-MX"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MALO1"/>
          <p:cNvSpPr/>
          <p:nvPr/>
        </p:nvSpPr>
        <p:spPr>
          <a:xfrm>
            <a:off x="2375620" y="2653936"/>
            <a:ext cx="3303563" cy="102624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2800" b="1" kern="1200" dirty="0">
                <a:solidFill>
                  <a:prstClr val="black"/>
                </a:solidFill>
                <a:latin typeface="UTM Avo" panose="02040603050506020204" pitchFamily="18" charset="0"/>
                <a:cs typeface="Arial" panose="020B0604020202020204" pitchFamily="34" charset="0"/>
              </a:rPr>
              <a:t>A. P = 2N.</a:t>
            </a:r>
            <a:endParaRPr kumimoji="0" lang="es-CL"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MALO2"/>
          <p:cNvSpPr/>
          <p:nvPr/>
        </p:nvSpPr>
        <p:spPr>
          <a:xfrm>
            <a:off x="6581422" y="3982906"/>
            <a:ext cx="3115982" cy="96626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2800" b="1" kern="1200" dirty="0">
                <a:solidFill>
                  <a:prstClr val="black"/>
                </a:solidFill>
                <a:latin typeface="UTM Avo" panose="02040603050506020204" pitchFamily="18" charset="0"/>
                <a:cs typeface="Arial" panose="020B0604020202020204" pitchFamily="34" charset="0"/>
              </a:rPr>
              <a:t>D. P = 2000N.</a:t>
            </a:r>
            <a:endParaRPr kumimoji="0" lang="es-MX"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45303" y="2382024"/>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99391" y="3649357"/>
            <a:ext cx="715606" cy="1298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38923" y="5191397"/>
            <a:ext cx="1530910" cy="1415960"/>
          </a:xfrm>
          <a:prstGeom prst="rect">
            <a:avLst/>
          </a:prstGeom>
        </p:spPr>
      </p:pic>
      <p:sp>
        <p:nvSpPr>
          <p:cNvPr id="2" name="MALO1">
            <a:extLst>
              <a:ext uri="{FF2B5EF4-FFF2-40B4-BE49-F238E27FC236}">
                <a16:creationId xmlns:a16="http://schemas.microsoft.com/office/drawing/2014/main" id="{23840908-49AA-67E1-D5CC-2630E89126EF}"/>
              </a:ext>
            </a:extLst>
          </p:cNvPr>
          <p:cNvSpPr/>
          <p:nvPr/>
        </p:nvSpPr>
        <p:spPr>
          <a:xfrm>
            <a:off x="2375620" y="3950429"/>
            <a:ext cx="3303563" cy="102624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2800" b="1" kern="1200" dirty="0">
                <a:solidFill>
                  <a:prstClr val="black"/>
                </a:solidFill>
                <a:latin typeface="UTM Avo" panose="02040603050506020204" pitchFamily="18" charset="0"/>
                <a:cs typeface="Arial" panose="020B0604020202020204" pitchFamily="34" charset="0"/>
              </a:rPr>
              <a:t>C. P = 200N.</a:t>
            </a:r>
            <a:endParaRPr kumimoji="0" lang="es-CL"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3" name="MARCIANO1" descr="Resultado de imagen para marciano png">
            <a:extLst>
              <a:ext uri="{FF2B5EF4-FFF2-40B4-BE49-F238E27FC236}">
                <a16:creationId xmlns:a16="http://schemas.microsoft.com/office/drawing/2014/main" id="{D0BFCBFE-409A-100C-C79D-002E554D46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45303" y="3678517"/>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F3DDAB0-AF74-BE69-FB3D-91CCBFB067B3}"/>
              </a:ext>
            </a:extLst>
          </p:cNvPr>
          <p:cNvPicPr>
            <a:picLocks noChangeAspect="1"/>
          </p:cNvPicPr>
          <p:nvPr/>
        </p:nvPicPr>
        <p:blipFill>
          <a:blip r:embed="rId10"/>
          <a:stretch>
            <a:fillRect/>
          </a:stretch>
        </p:blipFill>
        <p:spPr>
          <a:xfrm>
            <a:off x="10875921" y="1"/>
            <a:ext cx="1313850" cy="637296"/>
          </a:xfrm>
          <a:prstGeom prst="rect">
            <a:avLst/>
          </a:prstGeom>
          <a:solidFill>
            <a:schemeClr val="bg1"/>
          </a:solidFill>
        </p:spPr>
      </p:pic>
    </p:spTree>
    <p:extLst>
      <p:ext uri="{BB962C8B-B14F-4D97-AF65-F5344CB8AC3E}">
        <p14:creationId xmlns:p14="http://schemas.microsoft.com/office/powerpoint/2010/main" val="396710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1000" fill="hold"/>
                                        <p:tgtEl>
                                          <p:spTgt spid="2050"/>
                                        </p:tgtEl>
                                        <p:attrNameLst>
                                          <p:attrName>ppt_x</p:attrName>
                                        </p:attrNameLst>
                                      </p:cBhvr>
                                      <p:tavLst>
                                        <p:tav tm="0">
                                          <p:val>
                                            <p:strVal val="0-#ppt_w/2"/>
                                          </p:val>
                                        </p:tav>
                                        <p:tav tm="100000">
                                          <p:val>
                                            <p:strVal val="#ppt_x"/>
                                          </p:val>
                                        </p:tav>
                                      </p:tavLst>
                                    </p:anim>
                                    <p:anim calcmode="lin" valueType="num">
                                      <p:cBhvr additive="base">
                                        <p:cTn id="8" dur="1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ppt_x"/>
                                          </p:val>
                                        </p:tav>
                                        <p:tav tm="100000">
                                          <p:val>
                                            <p:strVal val="#ppt_x"/>
                                          </p:val>
                                        </p:tav>
                                      </p:tavLst>
                                    </p:anim>
                                    <p:anim calcmode="lin" valueType="num">
                                      <p:cBhvr additive="base">
                                        <p:cTn id="21" dur="1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1000" fill="hold"/>
                                        <p:tgtEl>
                                          <p:spTgt spid="2"/>
                                        </p:tgtEl>
                                        <p:attrNameLst>
                                          <p:attrName>ppt_x</p:attrName>
                                        </p:attrNameLst>
                                      </p:cBhvr>
                                      <p:tavLst>
                                        <p:tav tm="0">
                                          <p:val>
                                            <p:strVal val="#ppt_x"/>
                                          </p:val>
                                        </p:tav>
                                        <p:tav tm="100000">
                                          <p:val>
                                            <p:strVal val="#ppt_x"/>
                                          </p:val>
                                        </p:tav>
                                      </p:tavLst>
                                    </p:anim>
                                    <p:anim calcmode="lin" valueType="num">
                                      <p:cBhvr additive="base">
                                        <p:cTn id="29"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9" presetClass="emph" presetSubtype="0" grpId="1" nodeType="withEffect">
                                  <p:stCondLst>
                                    <p:cond delay="0"/>
                                  </p:stCondLst>
                                  <p:childTnLst>
                                    <p:set>
                                      <p:cBhvr>
                                        <p:cTn id="36" dur="indefinite"/>
                                        <p:tgtEl>
                                          <p:spTgt spid="14"/>
                                        </p:tgtEl>
                                        <p:attrNameLst>
                                          <p:attrName>style.opacity</p:attrName>
                                        </p:attrNameLst>
                                      </p:cBhvr>
                                      <p:to>
                                        <p:strVal val="0.5"/>
                                      </p:to>
                                    </p:set>
                                    <p:animEffect filter="image" prLst="opacity: 0.5">
                                      <p:cBhvr rctx="IE">
                                        <p:cTn id="37" dur="indefinite"/>
                                        <p:tgtEl>
                                          <p:spTgt spid="1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3" name="Sai1.wav"/>
                                        </p:tgtEl>
                                      </p:cMediaNode>
                                    </p:audio>
                                  </p:subTnLst>
                                </p:cTn>
                              </p:par>
                              <p:par>
                                <p:cTn id="43" presetID="9" presetClass="emph" presetSubtype="0" grpId="1" nodeType="withEffect">
                                  <p:stCondLst>
                                    <p:cond delay="0"/>
                                  </p:stCondLst>
                                  <p:childTnLst>
                                    <p:set>
                                      <p:cBhvr>
                                        <p:cTn id="44" dur="indefinite"/>
                                        <p:tgtEl>
                                          <p:spTgt spid="13"/>
                                        </p:tgtEl>
                                        <p:attrNameLst>
                                          <p:attrName>style.opacity</p:attrName>
                                        </p:attrNameLst>
                                      </p:cBhvr>
                                      <p:to>
                                        <p:strVal val="0.5"/>
                                      </p:to>
                                    </p:set>
                                    <p:animEffect filter="image" prLst="opacity: 0.5">
                                      <p:cBhvr rctx="IE">
                                        <p:cTn id="45" dur="indefinite"/>
                                        <p:tgtEl>
                                          <p:spTgt spid="13"/>
                                        </p:tgtEl>
                                      </p:cBhvr>
                                    </p:animEffec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par>
                                <p:cTn id="52" presetID="32" presetClass="emph" presetSubtype="0" fill="hold" nodeType="withEffect">
                                  <p:stCondLst>
                                    <p:cond delay="0"/>
                                  </p:stCondLst>
                                  <p:childTnLst>
                                    <p:animRot by="120000">
                                      <p:cBhvr>
                                        <p:cTn id="53" dur="100" fill="hold">
                                          <p:stCondLst>
                                            <p:cond delay="0"/>
                                          </p:stCondLst>
                                        </p:cTn>
                                        <p:tgtEl>
                                          <p:spTgt spid="9"/>
                                        </p:tgtEl>
                                        <p:attrNameLst>
                                          <p:attrName>r</p:attrName>
                                        </p:attrNameLst>
                                      </p:cBhvr>
                                    </p:animRot>
                                    <p:animRot by="-240000">
                                      <p:cBhvr>
                                        <p:cTn id="54" dur="200" fill="hold">
                                          <p:stCondLst>
                                            <p:cond delay="200"/>
                                          </p:stCondLst>
                                        </p:cTn>
                                        <p:tgtEl>
                                          <p:spTgt spid="9"/>
                                        </p:tgtEl>
                                        <p:attrNameLst>
                                          <p:attrName>r</p:attrName>
                                        </p:attrNameLst>
                                      </p:cBhvr>
                                    </p:animRot>
                                    <p:animRot by="240000">
                                      <p:cBhvr>
                                        <p:cTn id="55" dur="200" fill="hold">
                                          <p:stCondLst>
                                            <p:cond delay="400"/>
                                          </p:stCondLst>
                                        </p:cTn>
                                        <p:tgtEl>
                                          <p:spTgt spid="9"/>
                                        </p:tgtEl>
                                        <p:attrNameLst>
                                          <p:attrName>r</p:attrName>
                                        </p:attrNameLst>
                                      </p:cBhvr>
                                    </p:animRot>
                                    <p:animRot by="-240000">
                                      <p:cBhvr>
                                        <p:cTn id="56" dur="200" fill="hold">
                                          <p:stCondLst>
                                            <p:cond delay="600"/>
                                          </p:stCondLst>
                                        </p:cTn>
                                        <p:tgtEl>
                                          <p:spTgt spid="9"/>
                                        </p:tgtEl>
                                        <p:attrNameLst>
                                          <p:attrName>r</p:attrName>
                                        </p:attrNameLst>
                                      </p:cBhvr>
                                    </p:animRot>
                                    <p:animRot by="120000">
                                      <p:cBhvr>
                                        <p:cTn id="5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9" presetClass="emph" presetSubtype="0" grpId="1" nodeType="withEffect">
                                  <p:stCondLst>
                                    <p:cond delay="0"/>
                                  </p:stCondLst>
                                  <p:childTnLst>
                                    <p:set>
                                      <p:cBhvr>
                                        <p:cTn id="64" dur="indefinite"/>
                                        <p:tgtEl>
                                          <p:spTgt spid="2"/>
                                        </p:tgtEl>
                                        <p:attrNameLst>
                                          <p:attrName>style.opacity</p:attrName>
                                        </p:attrNameLst>
                                      </p:cBhvr>
                                      <p:to>
                                        <p:strVal val="0.5"/>
                                      </p:to>
                                    </p:set>
                                    <p:animEffect filter="image" prLst="opacity: 0.5">
                                      <p:cBhvr rctx="IE">
                                        <p:cTn id="65" dur="indefinite"/>
                                        <p:tgtEl>
                                          <p:spTgt spid="2"/>
                                        </p:tgtEl>
                                      </p:cBhvr>
                                    </p:animEffec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3" grpId="1" animBg="1"/>
      <p:bldP spid="14" grpId="0" animBg="1"/>
      <p:bldP spid="14" grpId="1" animBg="1"/>
      <p:bldP spid="2" grpId="0" animBg="1"/>
      <p:bldP spid="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8" name="CuadroTexto 7"/>
          <p:cNvSpPr txBox="1"/>
          <p:nvPr/>
        </p:nvSpPr>
        <p:spPr>
          <a:xfrm>
            <a:off x="1298998" y="1121869"/>
            <a:ext cx="9342395" cy="646331"/>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en-US" sz="3600" b="1" dirty="0">
                <a:solidFill>
                  <a:schemeClr val="bg1"/>
                </a:solidFill>
                <a:latin typeface="UTM Avo" panose="02040603050506020204" pitchFamily="18" charset="0"/>
              </a:rPr>
              <a:t>Câu 3: </a:t>
            </a:r>
            <a:r>
              <a:rPr lang="en-US" sz="3600" b="1" dirty="0" err="1">
                <a:solidFill>
                  <a:schemeClr val="bg1"/>
                </a:solidFill>
                <a:latin typeface="UTM Avo" panose="02040603050506020204" pitchFamily="18" charset="0"/>
              </a:rPr>
              <a:t>Chọn</a:t>
            </a:r>
            <a:r>
              <a:rPr lang="en-US" sz="3600" b="1" dirty="0">
                <a:solidFill>
                  <a:schemeClr val="bg1"/>
                </a:solidFill>
                <a:latin typeface="UTM Avo" panose="02040603050506020204" pitchFamily="18" charset="0"/>
              </a:rPr>
              <a:t> </a:t>
            </a:r>
            <a:r>
              <a:rPr lang="en-US" sz="3600" b="1" dirty="0" err="1">
                <a:solidFill>
                  <a:schemeClr val="bg1"/>
                </a:solidFill>
                <a:latin typeface="UTM Avo" panose="02040603050506020204" pitchFamily="18" charset="0"/>
              </a:rPr>
              <a:t>câu</a:t>
            </a:r>
            <a:r>
              <a:rPr lang="en-US" sz="3600" b="1" dirty="0">
                <a:solidFill>
                  <a:schemeClr val="bg1"/>
                </a:solidFill>
                <a:latin typeface="UTM Avo" panose="02040603050506020204" pitchFamily="18" charset="0"/>
              </a:rPr>
              <a:t> </a:t>
            </a:r>
            <a:r>
              <a:rPr lang="en-US" sz="3600" b="1" dirty="0" err="1">
                <a:solidFill>
                  <a:schemeClr val="bg1"/>
                </a:solidFill>
                <a:latin typeface="UTM Avo" panose="02040603050506020204" pitchFamily="18" charset="0"/>
              </a:rPr>
              <a:t>không</a:t>
            </a:r>
            <a:r>
              <a:rPr lang="en-US" sz="3600" b="1" dirty="0">
                <a:solidFill>
                  <a:schemeClr val="bg1"/>
                </a:solidFill>
                <a:latin typeface="UTM Avo" panose="02040603050506020204" pitchFamily="18" charset="0"/>
              </a:rPr>
              <a:t> </a:t>
            </a:r>
            <a:r>
              <a:rPr lang="en-US" sz="3600" b="1" dirty="0" err="1">
                <a:solidFill>
                  <a:schemeClr val="bg1"/>
                </a:solidFill>
                <a:latin typeface="UTM Avo" panose="02040603050506020204" pitchFamily="18" charset="0"/>
              </a:rPr>
              <a:t>đúng</a:t>
            </a:r>
            <a:r>
              <a:rPr lang="en-US" sz="3600" b="1" dirty="0">
                <a:solidFill>
                  <a:schemeClr val="bg1"/>
                </a:solidFill>
                <a:latin typeface="UTM Avo" panose="02040603050506020204" pitchFamily="18" charset="0"/>
              </a:rPr>
              <a:t>:</a:t>
            </a:r>
            <a:endParaRPr kumimoji="0" lang="vi-VN" sz="4400" b="0"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itchFamily="18" charset="0"/>
            </a:endParaRPr>
          </a:p>
        </p:txBody>
      </p:sp>
      <p:sp>
        <p:nvSpPr>
          <p:cNvPr id="9" name="BUENO"/>
          <p:cNvSpPr/>
          <p:nvPr/>
        </p:nvSpPr>
        <p:spPr>
          <a:xfrm>
            <a:off x="6463200" y="3893245"/>
            <a:ext cx="3875723" cy="1298152"/>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D. Khối lượng của một vật phụ thuộc vào trọng lượng của nó.</a:t>
            </a:r>
            <a:endPar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MALO1"/>
          <p:cNvSpPr/>
          <p:nvPr/>
        </p:nvSpPr>
        <p:spPr>
          <a:xfrm>
            <a:off x="1545162" y="2124586"/>
            <a:ext cx="4109041" cy="138110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A. Khối lượng của túi đường chỉ lượng đường chứa trong túi.</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4" name="MALO2"/>
          <p:cNvSpPr/>
          <p:nvPr/>
        </p:nvSpPr>
        <p:spPr>
          <a:xfrm>
            <a:off x="6463199" y="2184564"/>
            <a:ext cx="3875724" cy="130038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B. Trọng lượng của một người là độ lớn của lực hút của Trái Đất tác dụng lên người đó.</a:t>
            </a:r>
            <a:endPar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026" name="MARCIANO1" descr="Resultado de imagen para marciano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5232" y="2250381"/>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0910" y="1851015"/>
            <a:ext cx="715606" cy="1298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7" action="ppaction://hlinksldjump"/>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38923" y="5191397"/>
            <a:ext cx="1530910" cy="1415960"/>
          </a:xfrm>
          <a:prstGeom prst="rect">
            <a:avLst/>
          </a:prstGeom>
        </p:spPr>
      </p:pic>
      <p:sp>
        <p:nvSpPr>
          <p:cNvPr id="2" name="MALO1">
            <a:extLst>
              <a:ext uri="{FF2B5EF4-FFF2-40B4-BE49-F238E27FC236}">
                <a16:creationId xmlns:a16="http://schemas.microsoft.com/office/drawing/2014/main" id="{23840908-49AA-67E1-D5CC-2630E89126EF}"/>
              </a:ext>
            </a:extLst>
          </p:cNvPr>
          <p:cNvSpPr/>
          <p:nvPr/>
        </p:nvSpPr>
        <p:spPr>
          <a:xfrm>
            <a:off x="1545162" y="3837443"/>
            <a:ext cx="4109041" cy="138110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C. Trọng lượng của một vật tỉ lệ thuận với khối lượng của vật đó.</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3" name="MARCIANO1" descr="Resultado de imagen para marciano png">
            <a:extLst>
              <a:ext uri="{FF2B5EF4-FFF2-40B4-BE49-F238E27FC236}">
                <a16:creationId xmlns:a16="http://schemas.microsoft.com/office/drawing/2014/main" id="{D0BFCBFE-409A-100C-C79D-002E554D46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0323" y="3987142"/>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A8E59B1-2D84-D4E0-CC75-3531CD9D9F66}"/>
              </a:ext>
            </a:extLst>
          </p:cNvPr>
          <p:cNvPicPr>
            <a:picLocks noChangeAspect="1"/>
          </p:cNvPicPr>
          <p:nvPr/>
        </p:nvPicPr>
        <p:blipFill>
          <a:blip r:embed="rId9"/>
          <a:stretch>
            <a:fillRect/>
          </a:stretch>
        </p:blipFill>
        <p:spPr>
          <a:xfrm>
            <a:off x="10875921" y="1"/>
            <a:ext cx="1313850" cy="637296"/>
          </a:xfrm>
          <a:prstGeom prst="rect">
            <a:avLst/>
          </a:prstGeom>
          <a:solidFill>
            <a:schemeClr val="bg1"/>
          </a:solidFill>
        </p:spPr>
      </p:pic>
      <p:pic>
        <p:nvPicPr>
          <p:cNvPr id="5" name="Picture 2" descr="Resultado de imagen para marciano  png">
            <a:extLst>
              <a:ext uri="{FF2B5EF4-FFF2-40B4-BE49-F238E27FC236}">
                <a16:creationId xmlns:a16="http://schemas.microsoft.com/office/drawing/2014/main" id="{8DC3E304-6961-4F63-7196-A30A5B3772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619" y="5191397"/>
            <a:ext cx="956094" cy="12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3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1000" fill="hold"/>
                                        <p:tgtEl>
                                          <p:spTgt spid="13"/>
                                        </p:tgtEl>
                                        <p:attrNameLst>
                                          <p:attrName>ppt_x</p:attrName>
                                        </p:attrNameLst>
                                      </p:cBhvr>
                                      <p:tavLst>
                                        <p:tav tm="0">
                                          <p:val>
                                            <p:strVal val="#ppt_x"/>
                                          </p:val>
                                        </p:tav>
                                        <p:tav tm="100000">
                                          <p:val>
                                            <p:strVal val="#ppt_x"/>
                                          </p:val>
                                        </p:tav>
                                      </p:tavLst>
                                    </p:anim>
                                    <p:anim calcmode="lin" valueType="num">
                                      <p:cBhvr additive="base">
                                        <p:cTn id="17" dur="10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ppt_x"/>
                                          </p:val>
                                        </p:tav>
                                        <p:tav tm="100000">
                                          <p:val>
                                            <p:strVal val="#ppt_x"/>
                                          </p:val>
                                        </p:tav>
                                      </p:tavLst>
                                    </p:anim>
                                    <p:anim calcmode="lin" valueType="num">
                                      <p:cBhvr additive="base">
                                        <p:cTn id="25" dur="10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0-#ppt_w/2"/>
                                          </p:val>
                                        </p:tav>
                                        <p:tav tm="100000">
                                          <p:val>
                                            <p:strVal val="#ppt_x"/>
                                          </p:val>
                                        </p:tav>
                                      </p:tavLst>
                                    </p:anim>
                                    <p:anim calcmode="lin" valueType="num">
                                      <p:cBhvr additive="base">
                                        <p:cTn id="29"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9" presetClass="emph" presetSubtype="0" grpId="1" nodeType="withEffect">
                                  <p:stCondLst>
                                    <p:cond delay="0"/>
                                  </p:stCondLst>
                                  <p:childTnLst>
                                    <p:set>
                                      <p:cBhvr>
                                        <p:cTn id="36" dur="indefinite"/>
                                        <p:tgtEl>
                                          <p:spTgt spid="14"/>
                                        </p:tgtEl>
                                        <p:attrNameLst>
                                          <p:attrName>style.opacity</p:attrName>
                                        </p:attrNameLst>
                                      </p:cBhvr>
                                      <p:to>
                                        <p:strVal val="0.5"/>
                                      </p:to>
                                    </p:set>
                                    <p:animEffect filter="image" prLst="opacity: 0.5">
                                      <p:cBhvr rctx="IE">
                                        <p:cTn id="37" dur="indefinite"/>
                                        <p:tgtEl>
                                          <p:spTgt spid="1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3" name="Sai1.wav"/>
                                        </p:tgtEl>
                                      </p:cMediaNode>
                                    </p:audio>
                                  </p:subTnLst>
                                </p:cTn>
                              </p:par>
                              <p:par>
                                <p:cTn id="43" presetID="9" presetClass="emph" presetSubtype="0" grpId="1" nodeType="withEffect">
                                  <p:stCondLst>
                                    <p:cond delay="0"/>
                                  </p:stCondLst>
                                  <p:childTnLst>
                                    <p:set>
                                      <p:cBhvr>
                                        <p:cTn id="44" dur="indefinite"/>
                                        <p:tgtEl>
                                          <p:spTgt spid="13"/>
                                        </p:tgtEl>
                                        <p:attrNameLst>
                                          <p:attrName>style.opacity</p:attrName>
                                        </p:attrNameLst>
                                      </p:cBhvr>
                                      <p:to>
                                        <p:strVal val="0.5"/>
                                      </p:to>
                                    </p:set>
                                    <p:animEffect filter="image" prLst="opacity: 0.5">
                                      <p:cBhvr rctx="IE">
                                        <p:cTn id="45" dur="indefinite"/>
                                        <p:tgtEl>
                                          <p:spTgt spid="13"/>
                                        </p:tgtEl>
                                      </p:cBhvr>
                                    </p:animEffec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par>
                                <p:cTn id="52" presetID="32" presetClass="emph" presetSubtype="0" fill="hold" nodeType="withEffect">
                                  <p:stCondLst>
                                    <p:cond delay="0"/>
                                  </p:stCondLst>
                                  <p:childTnLst>
                                    <p:animRot by="120000">
                                      <p:cBhvr>
                                        <p:cTn id="53" dur="100" fill="hold">
                                          <p:stCondLst>
                                            <p:cond delay="0"/>
                                          </p:stCondLst>
                                        </p:cTn>
                                        <p:tgtEl>
                                          <p:spTgt spid="9"/>
                                        </p:tgtEl>
                                        <p:attrNameLst>
                                          <p:attrName>r</p:attrName>
                                        </p:attrNameLst>
                                      </p:cBhvr>
                                    </p:animRot>
                                    <p:animRot by="-240000">
                                      <p:cBhvr>
                                        <p:cTn id="54" dur="200" fill="hold">
                                          <p:stCondLst>
                                            <p:cond delay="200"/>
                                          </p:stCondLst>
                                        </p:cTn>
                                        <p:tgtEl>
                                          <p:spTgt spid="9"/>
                                        </p:tgtEl>
                                        <p:attrNameLst>
                                          <p:attrName>r</p:attrName>
                                        </p:attrNameLst>
                                      </p:cBhvr>
                                    </p:animRot>
                                    <p:animRot by="240000">
                                      <p:cBhvr>
                                        <p:cTn id="55" dur="200" fill="hold">
                                          <p:stCondLst>
                                            <p:cond delay="400"/>
                                          </p:stCondLst>
                                        </p:cTn>
                                        <p:tgtEl>
                                          <p:spTgt spid="9"/>
                                        </p:tgtEl>
                                        <p:attrNameLst>
                                          <p:attrName>r</p:attrName>
                                        </p:attrNameLst>
                                      </p:cBhvr>
                                    </p:animRot>
                                    <p:animRot by="-240000">
                                      <p:cBhvr>
                                        <p:cTn id="56" dur="200" fill="hold">
                                          <p:stCondLst>
                                            <p:cond delay="600"/>
                                          </p:stCondLst>
                                        </p:cTn>
                                        <p:tgtEl>
                                          <p:spTgt spid="9"/>
                                        </p:tgtEl>
                                        <p:attrNameLst>
                                          <p:attrName>r</p:attrName>
                                        </p:attrNameLst>
                                      </p:cBhvr>
                                    </p:animRot>
                                    <p:animRot by="120000">
                                      <p:cBhvr>
                                        <p:cTn id="5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9" presetClass="emph" presetSubtype="0" grpId="1" nodeType="withEffect">
                                  <p:stCondLst>
                                    <p:cond delay="0"/>
                                  </p:stCondLst>
                                  <p:childTnLst>
                                    <p:set>
                                      <p:cBhvr>
                                        <p:cTn id="64" dur="indefinite"/>
                                        <p:tgtEl>
                                          <p:spTgt spid="2"/>
                                        </p:tgtEl>
                                        <p:attrNameLst>
                                          <p:attrName>style.opacity</p:attrName>
                                        </p:attrNameLst>
                                      </p:cBhvr>
                                      <p:to>
                                        <p:strVal val="0.5"/>
                                      </p:to>
                                    </p:set>
                                    <p:animEffect filter="image" prLst="opacity: 0.5">
                                      <p:cBhvr rctx="IE">
                                        <p:cTn id="65" dur="indefinite"/>
                                        <p:tgtEl>
                                          <p:spTgt spid="2"/>
                                        </p:tgtEl>
                                      </p:cBhvr>
                                    </p:animEffec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3" grpId="1" animBg="1"/>
      <p:bldP spid="14" grpId="0" animBg="1"/>
      <p:bldP spid="14" grpId="1" animBg="1"/>
      <p:bldP spid="2" grpId="0" animBg="1"/>
      <p:bldP spid="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5" name="CuadroTexto 7">
            <a:extLst>
              <a:ext uri="{FF2B5EF4-FFF2-40B4-BE49-F238E27FC236}">
                <a16:creationId xmlns:a16="http://schemas.microsoft.com/office/drawing/2014/main" id="{51AF4271-BFF9-ED13-D6C9-A72EAB1DFBAF}"/>
              </a:ext>
            </a:extLst>
          </p:cNvPr>
          <p:cNvSpPr txBox="1"/>
          <p:nvPr/>
        </p:nvSpPr>
        <p:spPr>
          <a:xfrm>
            <a:off x="1242641" y="730953"/>
            <a:ext cx="9342395" cy="1077218"/>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en-US" sz="3200" b="1" dirty="0">
                <a:solidFill>
                  <a:schemeClr val="bg1"/>
                </a:solidFill>
                <a:latin typeface="UTM Avo" panose="02040603050506020204" pitchFamily="18" charset="0"/>
              </a:rPr>
              <a:t>Câu 4: Treo </a:t>
            </a:r>
            <a:r>
              <a:rPr lang="en-US" sz="3200" b="1" dirty="0" err="1">
                <a:solidFill>
                  <a:schemeClr val="bg1"/>
                </a:solidFill>
                <a:latin typeface="UTM Avo" panose="02040603050506020204" pitchFamily="18" charset="0"/>
              </a:rPr>
              <a:t>một</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vật</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vào</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lực</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kế</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nhận</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xét</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nào</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sau</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đây</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là</a:t>
            </a:r>
            <a:r>
              <a:rPr lang="en-US" sz="3200" b="1" dirty="0">
                <a:solidFill>
                  <a:schemeClr val="bg1"/>
                </a:solidFill>
                <a:latin typeface="UTM Avo" panose="02040603050506020204" pitchFamily="18" charset="0"/>
              </a:rPr>
              <a:t> </a:t>
            </a:r>
            <a:r>
              <a:rPr lang="en-US" sz="3200" b="1" dirty="0" err="1">
                <a:solidFill>
                  <a:schemeClr val="bg1"/>
                </a:solidFill>
                <a:latin typeface="UTM Avo" panose="02040603050506020204" pitchFamily="18" charset="0"/>
              </a:rPr>
              <a:t>đúng</a:t>
            </a:r>
            <a:endParaRPr kumimoji="0" lang="vi-VN" sz="4000" b="0"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itchFamily="18" charset="0"/>
            </a:endParaRPr>
          </a:p>
        </p:txBody>
      </p:sp>
      <p:sp>
        <p:nvSpPr>
          <p:cNvPr id="6" name="BUENO">
            <a:extLst>
              <a:ext uri="{FF2B5EF4-FFF2-40B4-BE49-F238E27FC236}">
                <a16:creationId xmlns:a16="http://schemas.microsoft.com/office/drawing/2014/main" id="{9DFC2E62-F2E0-BADC-3FC0-FE22BE110374}"/>
              </a:ext>
            </a:extLst>
          </p:cNvPr>
          <p:cNvSpPr/>
          <p:nvPr/>
        </p:nvSpPr>
        <p:spPr>
          <a:xfrm>
            <a:off x="6463200" y="3893245"/>
            <a:ext cx="3875723" cy="1298152"/>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pt-BR" sz="2400" b="1" kern="1200" dirty="0">
                <a:solidFill>
                  <a:prstClr val="black"/>
                </a:solidFill>
                <a:latin typeface="UTM Avo" panose="02040603050506020204" pitchFamily="18" charset="0"/>
                <a:cs typeface="Arial" panose="020B0604020202020204" pitchFamily="34" charset="0"/>
              </a:rPr>
              <a:t>D. A, B, C đều đúng. </a:t>
            </a:r>
            <a:endParaRPr kumimoji="0" lang="es-MX" sz="24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 name="MALO1">
            <a:extLst>
              <a:ext uri="{FF2B5EF4-FFF2-40B4-BE49-F238E27FC236}">
                <a16:creationId xmlns:a16="http://schemas.microsoft.com/office/drawing/2014/main" id="{EB864480-BFB7-F2AC-484F-3D2096EB5854}"/>
              </a:ext>
            </a:extLst>
          </p:cNvPr>
          <p:cNvSpPr/>
          <p:nvPr/>
        </p:nvSpPr>
        <p:spPr>
          <a:xfrm>
            <a:off x="1545162" y="2124586"/>
            <a:ext cx="4109041" cy="138110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A. Lực mà lò xo lực kế tác dụng vào vật là lực đàn hồi</a:t>
            </a:r>
            <a:r>
              <a:rPr lang="en-US" sz="2000" b="1" kern="1200" dirty="0">
                <a:solidFill>
                  <a:prstClr val="black"/>
                </a:solidFill>
                <a:latin typeface="UTM Avo" panose="02040603050506020204" pitchFamily="18" charset="0"/>
                <a:cs typeface="Arial" panose="020B0604020202020204" pitchFamily="34" charset="0"/>
              </a:rPr>
              <a:t>.</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2" name="MALO2">
            <a:extLst>
              <a:ext uri="{FF2B5EF4-FFF2-40B4-BE49-F238E27FC236}">
                <a16:creationId xmlns:a16="http://schemas.microsoft.com/office/drawing/2014/main" id="{13F838D7-59A5-8830-6720-30D3818FBF05}"/>
              </a:ext>
            </a:extLst>
          </p:cNvPr>
          <p:cNvSpPr/>
          <p:nvPr/>
        </p:nvSpPr>
        <p:spPr>
          <a:xfrm>
            <a:off x="6463199" y="2184564"/>
            <a:ext cx="3875724" cy="1300386"/>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B. Lực mà vật tác dụng vào lò xo là trọng lượng vật</a:t>
            </a:r>
            <a:r>
              <a:rPr lang="en-US" sz="2000" b="1" kern="1200" dirty="0">
                <a:solidFill>
                  <a:prstClr val="black"/>
                </a:solidFill>
                <a:latin typeface="UTM Avo" panose="02040603050506020204" pitchFamily="18" charset="0"/>
                <a:cs typeface="Arial" panose="020B0604020202020204" pitchFamily="34" charset="0"/>
              </a:rPr>
              <a:t>.</a:t>
            </a:r>
            <a:endPar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5" name="MARCIANO1" descr="Resultado de imagen para marciano png">
            <a:extLst>
              <a:ext uri="{FF2B5EF4-FFF2-40B4-BE49-F238E27FC236}">
                <a16:creationId xmlns:a16="http://schemas.microsoft.com/office/drawing/2014/main" id="{4288459D-3AEC-0AF1-BF78-8A23D16DCF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5232" y="2250381"/>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16" name="MARCIANO2" descr="Resultado de imagen para marciano png">
            <a:extLst>
              <a:ext uri="{FF2B5EF4-FFF2-40B4-BE49-F238E27FC236}">
                <a16:creationId xmlns:a16="http://schemas.microsoft.com/office/drawing/2014/main" id="{7957413F-2BFE-0268-F476-34129FC1A9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0910" y="1851015"/>
            <a:ext cx="715606" cy="129815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7" action="ppaction://hlinksldjump"/>
            <a:extLst>
              <a:ext uri="{FF2B5EF4-FFF2-40B4-BE49-F238E27FC236}">
                <a16:creationId xmlns:a16="http://schemas.microsoft.com/office/drawing/2014/main" id="{1D1ABBD6-800A-0DAD-7C1E-1A42B7EB5BB8}"/>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38923" y="5191397"/>
            <a:ext cx="1530910" cy="1415960"/>
          </a:xfrm>
          <a:prstGeom prst="rect">
            <a:avLst/>
          </a:prstGeom>
        </p:spPr>
      </p:pic>
      <p:sp>
        <p:nvSpPr>
          <p:cNvPr id="18" name="MALO1">
            <a:extLst>
              <a:ext uri="{FF2B5EF4-FFF2-40B4-BE49-F238E27FC236}">
                <a16:creationId xmlns:a16="http://schemas.microsoft.com/office/drawing/2014/main" id="{113E2C9D-BE8D-8BF8-7664-C1530D1D6E08}"/>
              </a:ext>
            </a:extLst>
          </p:cNvPr>
          <p:cNvSpPr/>
          <p:nvPr/>
        </p:nvSpPr>
        <p:spPr>
          <a:xfrm>
            <a:off x="1545162" y="3837443"/>
            <a:ext cx="4109041" cy="1381104"/>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vi-VN" sz="2000" b="1" kern="1200" dirty="0">
                <a:solidFill>
                  <a:prstClr val="black"/>
                </a:solidFill>
                <a:latin typeface="UTM Avo" panose="02040603050506020204" pitchFamily="18" charset="0"/>
                <a:cs typeface="Arial" panose="020B0604020202020204" pitchFamily="34" charset="0"/>
              </a:rPr>
              <a:t>C. Lực mà vật tác dụng vào lò xo và lực mà lò xo tác dụng vào vật là hai lực cân bằng.</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9" name="MARCIANO1" descr="Resultado de imagen para marciano png">
            <a:extLst>
              <a:ext uri="{FF2B5EF4-FFF2-40B4-BE49-F238E27FC236}">
                <a16:creationId xmlns:a16="http://schemas.microsoft.com/office/drawing/2014/main" id="{4B768FE4-5325-B151-8C11-CF19932763C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0323" y="3987142"/>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8E937EBF-9324-AC0A-33FA-AE9616F4E14F}"/>
              </a:ext>
            </a:extLst>
          </p:cNvPr>
          <p:cNvPicPr>
            <a:picLocks noChangeAspect="1"/>
          </p:cNvPicPr>
          <p:nvPr/>
        </p:nvPicPr>
        <p:blipFill>
          <a:blip r:embed="rId9"/>
          <a:stretch>
            <a:fillRect/>
          </a:stretch>
        </p:blipFill>
        <p:spPr>
          <a:xfrm>
            <a:off x="10875921" y="1"/>
            <a:ext cx="1313850" cy="637296"/>
          </a:xfrm>
          <a:prstGeom prst="rect">
            <a:avLst/>
          </a:prstGeom>
          <a:solidFill>
            <a:schemeClr val="bg1"/>
          </a:solidFill>
        </p:spPr>
      </p:pic>
      <p:pic>
        <p:nvPicPr>
          <p:cNvPr id="21" name="Picture 2" descr="Resultado de imagen para marciano  png">
            <a:extLst>
              <a:ext uri="{FF2B5EF4-FFF2-40B4-BE49-F238E27FC236}">
                <a16:creationId xmlns:a16="http://schemas.microsoft.com/office/drawing/2014/main" id="{AF646547-E286-1DAD-D3FD-D6103516EC4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619" y="5191397"/>
            <a:ext cx="956094" cy="12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77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000" fill="hold"/>
                                        <p:tgtEl>
                                          <p:spTgt spid="12"/>
                                        </p:tgtEl>
                                        <p:attrNameLst>
                                          <p:attrName>ppt_x</p:attrName>
                                        </p:attrNameLst>
                                      </p:cBhvr>
                                      <p:tavLst>
                                        <p:tav tm="0">
                                          <p:val>
                                            <p:strVal val="#ppt_x"/>
                                          </p:val>
                                        </p:tav>
                                        <p:tav tm="100000">
                                          <p:val>
                                            <p:strVal val="#ppt_x"/>
                                          </p:val>
                                        </p:tav>
                                      </p:tavLst>
                                    </p:anim>
                                    <p:anim calcmode="lin" valueType="num">
                                      <p:cBhvr additive="base">
                                        <p:cTn id="21" dur="10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ppt_x"/>
                                          </p:val>
                                        </p:tav>
                                        <p:tav tm="100000">
                                          <p:val>
                                            <p:strVal val="#ppt_x"/>
                                          </p:val>
                                        </p:tav>
                                      </p:tavLst>
                                    </p:anim>
                                    <p:anim calcmode="lin" valueType="num">
                                      <p:cBhvr additive="base">
                                        <p:cTn id="25" dur="1000" fill="hold"/>
                                        <p:tgtEl>
                                          <p:spTgt spid="18"/>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0-#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9" presetClass="emph" presetSubtype="0" grpId="1" nodeType="withEffect">
                                  <p:stCondLst>
                                    <p:cond delay="0"/>
                                  </p:stCondLst>
                                  <p:childTnLst>
                                    <p:set>
                                      <p:cBhvr>
                                        <p:cTn id="36" dur="indefinite"/>
                                        <p:tgtEl>
                                          <p:spTgt spid="12"/>
                                        </p:tgtEl>
                                        <p:attrNameLst>
                                          <p:attrName>style.opacity</p:attrName>
                                        </p:attrNameLst>
                                      </p:cBhvr>
                                      <p:to>
                                        <p:strVal val="0.5"/>
                                      </p:to>
                                    </p:set>
                                    <p:animEffect filter="image" prLst="opacity: 0.5">
                                      <p:cBhvr rctx="IE">
                                        <p:cTn id="37" dur="indefinite"/>
                                        <p:tgtEl>
                                          <p:spTgt spid="12"/>
                                        </p:tgtEl>
                                      </p:cBhvr>
                                    </p:animEffect>
                                  </p:child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3" name="Sai1.wav"/>
                                        </p:tgtEl>
                                      </p:cMediaNode>
                                    </p:audio>
                                  </p:subTnLst>
                                </p:cTn>
                              </p:par>
                              <p:par>
                                <p:cTn id="43" presetID="9" presetClass="emph" presetSubtype="0" grpId="1" nodeType="withEffect">
                                  <p:stCondLst>
                                    <p:cond delay="0"/>
                                  </p:stCondLst>
                                  <p:childTnLst>
                                    <p:set>
                                      <p:cBhvr>
                                        <p:cTn id="44" dur="indefinite"/>
                                        <p:tgtEl>
                                          <p:spTgt spid="7"/>
                                        </p:tgtEl>
                                        <p:attrNameLst>
                                          <p:attrName>style.opacity</p:attrName>
                                        </p:attrNameLst>
                                      </p:cBhvr>
                                      <p:to>
                                        <p:strVal val="0.5"/>
                                      </p:to>
                                    </p:set>
                                    <p:animEffect filter="image" prLst="opacity: 0.5">
                                      <p:cBhvr rctx="IE">
                                        <p:cTn id="45" dur="indefinite"/>
                                        <p:tgtEl>
                                          <p:spTgt spid="7"/>
                                        </p:tgtEl>
                                      </p:cBhvr>
                                    </p:animEffect>
                                  </p:childTnLst>
                                </p:cTn>
                              </p:par>
                            </p:childTnLst>
                          </p:cTn>
                        </p:par>
                      </p:childTnLst>
                    </p:cTn>
                  </p:par>
                </p:childTnLst>
              </p:cTn>
              <p:nextCondLst>
                <p:cond evt="onClick" delay="0">
                  <p:tgtEl>
                    <p:spTgt spid="7"/>
                  </p:tgtEl>
                </p:cond>
              </p:nextCondLst>
            </p:seq>
            <p:seq concurrent="1" nextAc="seek">
              <p:cTn id="46" restart="whenNotActive" fill="hold" evtFilter="cancelBubble" nodeType="interactiveSeq">
                <p:stCondLst>
                  <p:cond evt="onClick" delay="0">
                    <p:tgtEl>
                      <p:spTgt spid="6"/>
                    </p:tgtEl>
                  </p:cond>
                </p:stCondLst>
                <p:endSync evt="end" delay="0">
                  <p:rtn val="all"/>
                </p:endSync>
                <p:childTnLst>
                  <p:par>
                    <p:cTn id="47" fill="hold">
                      <p:stCondLst>
                        <p:cond delay="0"/>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randombar(horizontal)">
                                      <p:cBhvr>
                                        <p:cTn id="51" dur="500"/>
                                        <p:tgtEl>
                                          <p:spTgt spid="17"/>
                                        </p:tgtEl>
                                      </p:cBhvr>
                                    </p:animEffec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par>
                                <p:cTn id="52" presetID="32" presetClass="emph" presetSubtype="0" fill="hold" nodeType="withEffect">
                                  <p:stCondLst>
                                    <p:cond delay="0"/>
                                  </p:stCondLst>
                                  <p:childTnLst>
                                    <p:animRot by="120000">
                                      <p:cBhvr>
                                        <p:cTn id="53" dur="100" fill="hold">
                                          <p:stCondLst>
                                            <p:cond delay="0"/>
                                          </p:stCondLst>
                                        </p:cTn>
                                        <p:tgtEl>
                                          <p:spTgt spid="6"/>
                                        </p:tgtEl>
                                        <p:attrNameLst>
                                          <p:attrName>r</p:attrName>
                                        </p:attrNameLst>
                                      </p:cBhvr>
                                    </p:animRot>
                                    <p:animRot by="-240000">
                                      <p:cBhvr>
                                        <p:cTn id="54" dur="200" fill="hold">
                                          <p:stCondLst>
                                            <p:cond delay="200"/>
                                          </p:stCondLst>
                                        </p:cTn>
                                        <p:tgtEl>
                                          <p:spTgt spid="6"/>
                                        </p:tgtEl>
                                        <p:attrNameLst>
                                          <p:attrName>r</p:attrName>
                                        </p:attrNameLst>
                                      </p:cBhvr>
                                    </p:animRot>
                                    <p:animRot by="240000">
                                      <p:cBhvr>
                                        <p:cTn id="55" dur="200" fill="hold">
                                          <p:stCondLst>
                                            <p:cond delay="400"/>
                                          </p:stCondLst>
                                        </p:cTn>
                                        <p:tgtEl>
                                          <p:spTgt spid="6"/>
                                        </p:tgtEl>
                                        <p:attrNameLst>
                                          <p:attrName>r</p:attrName>
                                        </p:attrNameLst>
                                      </p:cBhvr>
                                    </p:animRot>
                                    <p:animRot by="-240000">
                                      <p:cBhvr>
                                        <p:cTn id="56" dur="200" fill="hold">
                                          <p:stCondLst>
                                            <p:cond delay="600"/>
                                          </p:stCondLst>
                                        </p:cTn>
                                        <p:tgtEl>
                                          <p:spTgt spid="6"/>
                                        </p:tgtEl>
                                        <p:attrNameLst>
                                          <p:attrName>r</p:attrName>
                                        </p:attrNameLst>
                                      </p:cBhvr>
                                    </p:animRot>
                                    <p:animRot by="120000">
                                      <p:cBhvr>
                                        <p:cTn id="57"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58" restart="whenNotActive" fill="hold" evtFilter="cancelBubble" nodeType="interactiveSeq">
                <p:stCondLst>
                  <p:cond evt="onClick" delay="0">
                    <p:tgtEl>
                      <p:spTgt spid="18"/>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9" presetClass="emph" presetSubtype="0" grpId="1" nodeType="withEffect">
                                  <p:stCondLst>
                                    <p:cond delay="0"/>
                                  </p:stCondLst>
                                  <p:childTnLst>
                                    <p:set>
                                      <p:cBhvr>
                                        <p:cTn id="64" dur="indefinite"/>
                                        <p:tgtEl>
                                          <p:spTgt spid="18"/>
                                        </p:tgtEl>
                                        <p:attrNameLst>
                                          <p:attrName>style.opacity</p:attrName>
                                        </p:attrNameLst>
                                      </p:cBhvr>
                                      <p:to>
                                        <p:strVal val="0.5"/>
                                      </p:to>
                                    </p:set>
                                    <p:animEffect filter="image" prLst="opacity: 0.5">
                                      <p:cBhvr rctx="IE">
                                        <p:cTn id="65" dur="indefinite"/>
                                        <p:tgtEl>
                                          <p:spTgt spid="18"/>
                                        </p:tgtEl>
                                      </p:cBhvr>
                                    </p:animEffect>
                                  </p:childTnLst>
                                </p:cTn>
                              </p:par>
                            </p:childTnLst>
                          </p:cTn>
                        </p:par>
                      </p:childTnLst>
                    </p:cTn>
                  </p:par>
                </p:childTnLst>
              </p:cTn>
              <p:nextCondLst>
                <p:cond evt="onClick" delay="0">
                  <p:tgtEl>
                    <p:spTgt spid="18"/>
                  </p:tgtEl>
                </p:cond>
              </p:nextCondLst>
            </p:seq>
          </p:childTnLst>
        </p:cTn>
      </p:par>
    </p:tnLst>
    <p:bldLst>
      <p:bldP spid="5" grpId="0" animBg="1"/>
      <p:bldP spid="6" grpId="0" animBg="1"/>
      <p:bldP spid="7" grpId="0" animBg="1"/>
      <p:bldP spid="7" grpId="1" animBg="1"/>
      <p:bldP spid="12" grpId="0" animBg="1"/>
      <p:bldP spid="12" grpId="1" animBg="1"/>
      <p:bldP spid="18" grpId="0" animBg="1"/>
      <p:bldP spid="1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985" y="4120588"/>
            <a:ext cx="1746837" cy="2352883"/>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316079" y="594019"/>
            <a:ext cx="9342395" cy="1569660"/>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vi-VN" sz="3200" b="1" dirty="0">
                <a:solidFill>
                  <a:schemeClr val="bg1"/>
                </a:solidFill>
                <a:latin typeface="UTM Avo" panose="02040603050506020204" pitchFamily="18" charset="0"/>
              </a:rPr>
              <a:t>Câu 5: Khi treo một vật thẳng đứng vào lực kế, ta thấy số chỉ của lực kế là 150N. Khối lượng của vật đó là:</a:t>
            </a:r>
            <a:endParaRPr kumimoji="0" lang="vi-VN" sz="4400" b="1" i="0" u="none" strike="noStrike" kern="1200" cap="none" spc="0" normalizeH="0" baseline="0" noProof="0" dirty="0">
              <a:ln>
                <a:noFill/>
              </a:ln>
              <a:solidFill>
                <a:schemeClr val="bg1"/>
              </a:solidFill>
              <a:effectLst/>
              <a:uLnTx/>
              <a:uFillTx/>
              <a:latin typeface="Arial" panose="020B0604020202020204" pitchFamily="34" charset="0"/>
              <a:ea typeface="+mn-ea"/>
              <a:cs typeface="Times New Roman" pitchFamily="18" charset="0"/>
            </a:endParaRPr>
          </a:p>
        </p:txBody>
      </p:sp>
      <p:sp>
        <p:nvSpPr>
          <p:cNvPr id="9" name="BUENO"/>
          <p:cNvSpPr/>
          <p:nvPr/>
        </p:nvSpPr>
        <p:spPr>
          <a:xfrm>
            <a:off x="2401713" y="2742583"/>
            <a:ext cx="3251375" cy="102624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3600" b="1" kern="1200" dirty="0">
                <a:solidFill>
                  <a:prstClr val="black"/>
                </a:solidFill>
                <a:latin typeface="UTM Avo" panose="02040603050506020204" pitchFamily="18" charset="0"/>
                <a:cs typeface="Arial" panose="020B0604020202020204" pitchFamily="34" charset="0"/>
              </a:rPr>
              <a:t>A. 15 kg.</a:t>
            </a:r>
            <a:endParaRPr kumimoji="0" lang="es-MX"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MALO1"/>
          <p:cNvSpPr/>
          <p:nvPr/>
        </p:nvSpPr>
        <p:spPr>
          <a:xfrm>
            <a:off x="2375620" y="4040736"/>
            <a:ext cx="3303563" cy="102624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3600" b="1" kern="1200" dirty="0">
                <a:solidFill>
                  <a:prstClr val="black"/>
                </a:solidFill>
                <a:latin typeface="UTM Avo" panose="02040603050506020204" pitchFamily="18" charset="0"/>
                <a:cs typeface="Arial" panose="020B0604020202020204" pitchFamily="34" charset="0"/>
              </a:rPr>
              <a:t>C. 150 kg.</a:t>
            </a:r>
            <a:endParaRPr kumimoji="0" lang="es-CL"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MALO2"/>
          <p:cNvSpPr/>
          <p:nvPr/>
        </p:nvSpPr>
        <p:spPr>
          <a:xfrm>
            <a:off x="6581422" y="2713914"/>
            <a:ext cx="3115982" cy="96626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3600" b="1" kern="1200" dirty="0">
                <a:solidFill>
                  <a:prstClr val="black"/>
                </a:solidFill>
                <a:latin typeface="UTM Avo" panose="02040603050506020204" pitchFamily="18" charset="0"/>
                <a:cs typeface="Arial" panose="020B0604020202020204" pitchFamily="34" charset="0"/>
              </a:rPr>
              <a:t>B. 150 g.</a:t>
            </a:r>
            <a:endParaRPr kumimoji="0" lang="es-MX"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71669" y="3768824"/>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99391" y="2380365"/>
            <a:ext cx="715606" cy="12981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 action="ppaction://hlinkshowjump?jump=nextslide"/>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38923" y="5191397"/>
            <a:ext cx="1530910" cy="1415960"/>
          </a:xfrm>
          <a:prstGeom prst="rect">
            <a:avLst/>
          </a:prstGeom>
        </p:spPr>
      </p:pic>
      <p:sp>
        <p:nvSpPr>
          <p:cNvPr id="2" name="MALO1">
            <a:extLst>
              <a:ext uri="{FF2B5EF4-FFF2-40B4-BE49-F238E27FC236}">
                <a16:creationId xmlns:a16="http://schemas.microsoft.com/office/drawing/2014/main" id="{23840908-49AA-67E1-D5CC-2630E89126EF}"/>
              </a:ext>
            </a:extLst>
          </p:cNvPr>
          <p:cNvSpPr/>
          <p:nvPr/>
        </p:nvSpPr>
        <p:spPr>
          <a:xfrm>
            <a:off x="6581422" y="3950429"/>
            <a:ext cx="3303563" cy="1026241"/>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s-MX" sz="3600" b="1" kern="1200" dirty="0">
                <a:solidFill>
                  <a:prstClr val="black"/>
                </a:solidFill>
                <a:latin typeface="UTM Avo" panose="02040603050506020204" pitchFamily="18" charset="0"/>
                <a:cs typeface="Arial" panose="020B0604020202020204" pitchFamily="34" charset="0"/>
              </a:rPr>
              <a:t>D. 1,5 kg.</a:t>
            </a:r>
            <a:endParaRPr kumimoji="0" lang="es-CL"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3" name="MARCIANO1" descr="Resultado de imagen para marciano png">
            <a:extLst>
              <a:ext uri="{FF2B5EF4-FFF2-40B4-BE49-F238E27FC236}">
                <a16:creationId xmlns:a16="http://schemas.microsoft.com/office/drawing/2014/main" id="{D0BFCBFE-409A-100C-C79D-002E554D46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27181" y="3678517"/>
            <a:ext cx="715607" cy="12981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1BC5634-ED29-3C9D-586D-071FC6B588E1}"/>
              </a:ext>
            </a:extLst>
          </p:cNvPr>
          <p:cNvPicPr>
            <a:picLocks noChangeAspect="1"/>
          </p:cNvPicPr>
          <p:nvPr/>
        </p:nvPicPr>
        <p:blipFill>
          <a:blip r:embed="rId9"/>
          <a:stretch>
            <a:fillRect/>
          </a:stretch>
        </p:blipFill>
        <p:spPr>
          <a:xfrm>
            <a:off x="10875921" y="1"/>
            <a:ext cx="1313850" cy="637296"/>
          </a:xfrm>
          <a:prstGeom prst="rect">
            <a:avLst/>
          </a:prstGeom>
          <a:solidFill>
            <a:schemeClr val="bg1"/>
          </a:solidFill>
        </p:spPr>
      </p:pic>
    </p:spTree>
    <p:extLst>
      <p:ext uri="{BB962C8B-B14F-4D97-AF65-F5344CB8AC3E}">
        <p14:creationId xmlns:p14="http://schemas.microsoft.com/office/powerpoint/2010/main" val="243480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1000" fill="hold"/>
                                        <p:tgtEl>
                                          <p:spTgt spid="2050"/>
                                        </p:tgtEl>
                                        <p:attrNameLst>
                                          <p:attrName>ppt_x</p:attrName>
                                        </p:attrNameLst>
                                      </p:cBhvr>
                                      <p:tavLst>
                                        <p:tav tm="0">
                                          <p:val>
                                            <p:strVal val="0-#ppt_w/2"/>
                                          </p:val>
                                        </p:tav>
                                        <p:tav tm="100000">
                                          <p:val>
                                            <p:strVal val="#ppt_x"/>
                                          </p:val>
                                        </p:tav>
                                      </p:tavLst>
                                    </p:anim>
                                    <p:anim calcmode="lin" valueType="num">
                                      <p:cBhvr additive="base">
                                        <p:cTn id="8" dur="1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ppt_x"/>
                                          </p:val>
                                        </p:tav>
                                        <p:tav tm="100000">
                                          <p:val>
                                            <p:strVal val="#ppt_x"/>
                                          </p:val>
                                        </p:tav>
                                      </p:tavLst>
                                    </p:anim>
                                    <p:anim calcmode="lin" valueType="num">
                                      <p:cBhvr additive="base">
                                        <p:cTn id="21" dur="10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1000" fill="hold"/>
                                        <p:tgtEl>
                                          <p:spTgt spid="2"/>
                                        </p:tgtEl>
                                        <p:attrNameLst>
                                          <p:attrName>ppt_x</p:attrName>
                                        </p:attrNameLst>
                                      </p:cBhvr>
                                      <p:tavLst>
                                        <p:tav tm="0">
                                          <p:val>
                                            <p:strVal val="#ppt_x"/>
                                          </p:val>
                                        </p:tav>
                                        <p:tav tm="100000">
                                          <p:val>
                                            <p:strVal val="#ppt_x"/>
                                          </p:val>
                                        </p:tav>
                                      </p:tavLst>
                                    </p:anim>
                                    <p:anim calcmode="lin" valueType="num">
                                      <p:cBhvr additive="base">
                                        <p:cTn id="29"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9" presetClass="emph" presetSubtype="0" grpId="1" nodeType="withEffect">
                                  <p:stCondLst>
                                    <p:cond delay="0"/>
                                  </p:stCondLst>
                                  <p:childTnLst>
                                    <p:set>
                                      <p:cBhvr>
                                        <p:cTn id="36" dur="indefinite"/>
                                        <p:tgtEl>
                                          <p:spTgt spid="14"/>
                                        </p:tgtEl>
                                        <p:attrNameLst>
                                          <p:attrName>style.opacity</p:attrName>
                                        </p:attrNameLst>
                                      </p:cBhvr>
                                      <p:to>
                                        <p:strVal val="0.5"/>
                                      </p:to>
                                    </p:set>
                                    <p:animEffect filter="image" prLst="opacity: 0.5">
                                      <p:cBhvr rctx="IE">
                                        <p:cTn id="37" dur="indefinite"/>
                                        <p:tgtEl>
                                          <p:spTgt spid="14"/>
                                        </p:tgtEl>
                                      </p:cBhvr>
                                    </p:animEffec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3" name="Sai1.wav"/>
                                        </p:tgtEl>
                                      </p:cMediaNode>
                                    </p:audio>
                                  </p:subTnLst>
                                </p:cTn>
                              </p:par>
                              <p:par>
                                <p:cTn id="43" presetID="9" presetClass="emph" presetSubtype="0" grpId="1" nodeType="withEffect">
                                  <p:stCondLst>
                                    <p:cond delay="0"/>
                                  </p:stCondLst>
                                  <p:childTnLst>
                                    <p:set>
                                      <p:cBhvr>
                                        <p:cTn id="44" dur="indefinite"/>
                                        <p:tgtEl>
                                          <p:spTgt spid="13"/>
                                        </p:tgtEl>
                                        <p:attrNameLst>
                                          <p:attrName>style.opacity</p:attrName>
                                        </p:attrNameLst>
                                      </p:cBhvr>
                                      <p:to>
                                        <p:strVal val="0.5"/>
                                      </p:to>
                                    </p:set>
                                    <p:animEffect filter="image" prLst="opacity: 0.5">
                                      <p:cBhvr rctx="IE">
                                        <p:cTn id="45" dur="indefinite"/>
                                        <p:tgtEl>
                                          <p:spTgt spid="13"/>
                                        </p:tgtEl>
                                      </p:cBhvr>
                                    </p:animEffec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par>
                                <p:cTn id="52" presetID="32" presetClass="emph" presetSubtype="0" fill="hold" nodeType="withEffect">
                                  <p:stCondLst>
                                    <p:cond delay="0"/>
                                  </p:stCondLst>
                                  <p:childTnLst>
                                    <p:animRot by="120000">
                                      <p:cBhvr>
                                        <p:cTn id="53" dur="100" fill="hold">
                                          <p:stCondLst>
                                            <p:cond delay="0"/>
                                          </p:stCondLst>
                                        </p:cTn>
                                        <p:tgtEl>
                                          <p:spTgt spid="9"/>
                                        </p:tgtEl>
                                        <p:attrNameLst>
                                          <p:attrName>r</p:attrName>
                                        </p:attrNameLst>
                                      </p:cBhvr>
                                    </p:animRot>
                                    <p:animRot by="-240000">
                                      <p:cBhvr>
                                        <p:cTn id="54" dur="200" fill="hold">
                                          <p:stCondLst>
                                            <p:cond delay="200"/>
                                          </p:stCondLst>
                                        </p:cTn>
                                        <p:tgtEl>
                                          <p:spTgt spid="9"/>
                                        </p:tgtEl>
                                        <p:attrNameLst>
                                          <p:attrName>r</p:attrName>
                                        </p:attrNameLst>
                                      </p:cBhvr>
                                    </p:animRot>
                                    <p:animRot by="240000">
                                      <p:cBhvr>
                                        <p:cTn id="55" dur="200" fill="hold">
                                          <p:stCondLst>
                                            <p:cond delay="400"/>
                                          </p:stCondLst>
                                        </p:cTn>
                                        <p:tgtEl>
                                          <p:spTgt spid="9"/>
                                        </p:tgtEl>
                                        <p:attrNameLst>
                                          <p:attrName>r</p:attrName>
                                        </p:attrNameLst>
                                      </p:cBhvr>
                                    </p:animRot>
                                    <p:animRot by="-240000">
                                      <p:cBhvr>
                                        <p:cTn id="56" dur="200" fill="hold">
                                          <p:stCondLst>
                                            <p:cond delay="600"/>
                                          </p:stCondLst>
                                        </p:cTn>
                                        <p:tgtEl>
                                          <p:spTgt spid="9"/>
                                        </p:tgtEl>
                                        <p:attrNameLst>
                                          <p:attrName>r</p:attrName>
                                        </p:attrNameLst>
                                      </p:cBhvr>
                                    </p:animRot>
                                    <p:animRot by="120000">
                                      <p:cBhvr>
                                        <p:cTn id="57" dur="200" fill="hold">
                                          <p:stCondLst>
                                            <p:cond delay="800"/>
                                          </p:stCondLst>
                                        </p:cTn>
                                        <p:tgtEl>
                                          <p:spTgt spid="9"/>
                                        </p:tgtEl>
                                        <p:attrNameLst>
                                          <p:attrName>r</p:attrName>
                                        </p:attrNameLst>
                                      </p:cBhvr>
                                    </p:animRot>
                                  </p:childTnLst>
                                </p:cTn>
                              </p:par>
                            </p:childTnLst>
                          </p:cTn>
                        </p:par>
                      </p:childTnLst>
                    </p:cTn>
                  </p:par>
                </p:childTnLst>
              </p:cTn>
              <p:nextCondLst>
                <p:cond evt="onClick" delay="0">
                  <p:tgtEl>
                    <p:spTgt spid="9"/>
                  </p:tgtEl>
                </p:cond>
              </p:nextCondLst>
            </p:seq>
            <p:seq concurrent="1" nextAc="seek">
              <p:cTn id="58" restart="whenNotActive" fill="hold" evtFilter="cancelBubble" nodeType="interactiveSeq">
                <p:stCondLst>
                  <p:cond evt="onClick" delay="0">
                    <p:tgtEl>
                      <p:spTgt spid="2"/>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9" presetClass="emph" presetSubtype="0" grpId="1" nodeType="withEffect">
                                  <p:stCondLst>
                                    <p:cond delay="0"/>
                                  </p:stCondLst>
                                  <p:childTnLst>
                                    <p:set>
                                      <p:cBhvr>
                                        <p:cTn id="64" dur="indefinite"/>
                                        <p:tgtEl>
                                          <p:spTgt spid="2"/>
                                        </p:tgtEl>
                                        <p:attrNameLst>
                                          <p:attrName>style.opacity</p:attrName>
                                        </p:attrNameLst>
                                      </p:cBhvr>
                                      <p:to>
                                        <p:strVal val="0.5"/>
                                      </p:to>
                                    </p:set>
                                    <p:animEffect filter="image" prLst="opacity: 0.5">
                                      <p:cBhvr rctx="IE">
                                        <p:cTn id="65" dur="indefinite"/>
                                        <p:tgtEl>
                                          <p:spTgt spid="2"/>
                                        </p:tgtEl>
                                      </p:cBhvr>
                                    </p:animEffect>
                                  </p:childTnLst>
                                </p:cTn>
                              </p:par>
                            </p:childTnLst>
                          </p:cTn>
                        </p:par>
                      </p:childTnLst>
                    </p:cTn>
                  </p:par>
                </p:childTnLst>
              </p:cTn>
              <p:nextCondLst>
                <p:cond evt="onClick" delay="0">
                  <p:tgtEl>
                    <p:spTgt spid="2"/>
                  </p:tgtEl>
                </p:cond>
              </p:nextCondLst>
            </p:seq>
          </p:childTnLst>
        </p:cTn>
      </p:par>
    </p:tnLst>
    <p:bldLst>
      <p:bldP spid="8" grpId="0" animBg="1"/>
      <p:bldP spid="9" grpId="0" animBg="1"/>
      <p:bldP spid="13" grpId="0" animBg="1"/>
      <p:bldP spid="13" grpId="1" animBg="1"/>
      <p:bldP spid="14" grpId="0" animBg="1"/>
      <p:bldP spid="14" grpId="1" animBg="1"/>
      <p:bldP spid="2" grpId="0" animBg="1"/>
      <p:bldP spid="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145962" y="204035"/>
            <a:ext cx="7313294"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lvl="0" algn="ctr">
              <a:buClrTx/>
            </a:pPr>
            <a:r>
              <a:rPr lang="en-US" sz="3600" b="1" dirty="0" err="1">
                <a:solidFill>
                  <a:schemeClr val="tx1"/>
                </a:solidFill>
                <a:latin typeface="UTM Avo" panose="02040603050506020204" pitchFamily="18" charset="0"/>
              </a:rPr>
              <a:t>Chào</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mừng</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bạn</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đã</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đến</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với</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hành</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tinh</a:t>
            </a:r>
            <a:r>
              <a:rPr lang="en-US" sz="3600" b="1" dirty="0">
                <a:solidFill>
                  <a:schemeClr val="tx1"/>
                </a:solidFill>
                <a:latin typeface="UTM Avo" panose="02040603050506020204" pitchFamily="18" charset="0"/>
              </a:rPr>
              <a:t> của </a:t>
            </a:r>
            <a:r>
              <a:rPr lang="en-US" sz="3600" b="1" dirty="0" err="1">
                <a:solidFill>
                  <a:schemeClr val="tx1"/>
                </a:solidFill>
                <a:latin typeface="UTM Avo" panose="02040603050506020204" pitchFamily="18" charset="0"/>
              </a:rPr>
              <a:t>chúng</a:t>
            </a:r>
            <a:r>
              <a:rPr lang="en-US" sz="3600" b="1" dirty="0">
                <a:solidFill>
                  <a:schemeClr val="tx1"/>
                </a:solidFill>
                <a:latin typeface="UTM Avo" panose="02040603050506020204" pitchFamily="18" charset="0"/>
              </a:rPr>
              <a:t> </a:t>
            </a:r>
            <a:r>
              <a:rPr lang="en-US" sz="3600" b="1" dirty="0" err="1">
                <a:solidFill>
                  <a:schemeClr val="tx1"/>
                </a:solidFill>
                <a:latin typeface="UTM Avo" panose="02040603050506020204" pitchFamily="18" charset="0"/>
              </a:rPr>
              <a:t>mình</a:t>
            </a:r>
            <a:r>
              <a:rPr lang="en-US" sz="3600" b="1" dirty="0">
                <a:solidFill>
                  <a:schemeClr val="tx1"/>
                </a:solidFill>
                <a:latin typeface="UTM Avo" panose="02040603050506020204" pitchFamily="18" charset="0"/>
              </a:rPr>
              <a:t>.</a:t>
            </a:r>
          </a:p>
        </p:txBody>
      </p:sp>
      <p:pic>
        <p:nvPicPr>
          <p:cNvPr id="3" name="Picture 2">
            <a:extLst>
              <a:ext uri="{FF2B5EF4-FFF2-40B4-BE49-F238E27FC236}">
                <a16:creationId xmlns:a16="http://schemas.microsoft.com/office/drawing/2014/main" id="{ECDA744B-FEFA-A3B4-54B9-D2FA7E640AAE}"/>
              </a:ext>
            </a:extLst>
          </p:cNvPr>
          <p:cNvPicPr>
            <a:picLocks noChangeAspect="1"/>
          </p:cNvPicPr>
          <p:nvPr/>
        </p:nvPicPr>
        <p:blipFill>
          <a:blip r:embed="rId8"/>
          <a:stretch>
            <a:fillRect/>
          </a:stretch>
        </p:blipFill>
        <p:spPr>
          <a:xfrm>
            <a:off x="10267760" y="0"/>
            <a:ext cx="1922011" cy="932291"/>
          </a:xfrm>
          <a:prstGeom prst="rect">
            <a:avLst/>
          </a:prstGeom>
          <a:solidFill>
            <a:schemeClr val="bg1"/>
          </a:solidFill>
        </p:spPr>
      </p:pic>
    </p:spTree>
    <p:extLst>
      <p:ext uri="{BB962C8B-B14F-4D97-AF65-F5344CB8AC3E}">
        <p14:creationId xmlns:p14="http://schemas.microsoft.com/office/powerpoint/2010/main" val="176861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8A5DCA1-A3FD-E2C7-66CA-B72D07A22C5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pic>
        <p:nvPicPr>
          <p:cNvPr id="2" name="Picture 2">
            <a:extLst>
              <a:ext uri="{FF2B5EF4-FFF2-40B4-BE49-F238E27FC236}">
                <a16:creationId xmlns:a16="http://schemas.microsoft.com/office/drawing/2014/main" id="{29F34B5D-F507-8D39-AFDB-F2DFECE56F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6181" y="2682913"/>
            <a:ext cx="3309392" cy="2980800"/>
          </a:xfrm>
          <a:prstGeom prst="rect">
            <a:avLst/>
          </a:prstGeom>
        </p:spPr>
      </p:pic>
      <p:grpSp>
        <p:nvGrpSpPr>
          <p:cNvPr id="10" name="Group 9">
            <a:extLst>
              <a:ext uri="{FF2B5EF4-FFF2-40B4-BE49-F238E27FC236}">
                <a16:creationId xmlns:a16="http://schemas.microsoft.com/office/drawing/2014/main" id="{4CE00E23-F9F9-EA10-FB86-6D84987E298B}"/>
              </a:ext>
            </a:extLst>
          </p:cNvPr>
          <p:cNvGrpSpPr/>
          <p:nvPr/>
        </p:nvGrpSpPr>
        <p:grpSpPr>
          <a:xfrm>
            <a:off x="3788414" y="3089183"/>
            <a:ext cx="911770" cy="816556"/>
            <a:chOff x="5282627" y="2947112"/>
            <a:chExt cx="911770" cy="816556"/>
          </a:xfrm>
        </p:grpSpPr>
        <p:sp>
          <p:nvSpPr>
            <p:cNvPr id="3" name="Google Shape;3668;p47">
              <a:extLst>
                <a:ext uri="{FF2B5EF4-FFF2-40B4-BE49-F238E27FC236}">
                  <a16:creationId xmlns:a16="http://schemas.microsoft.com/office/drawing/2014/main" id="{AE93D422-1AAD-90FC-7A69-881C2779FCC4}"/>
                </a:ext>
              </a:extLst>
            </p:cNvPr>
            <p:cNvSpPr/>
            <p:nvPr/>
          </p:nvSpPr>
          <p:spPr>
            <a:xfrm>
              <a:off x="5282627" y="294711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4" name="Subtitle 7">
              <a:extLst>
                <a:ext uri="{FF2B5EF4-FFF2-40B4-BE49-F238E27FC236}">
                  <a16:creationId xmlns:a16="http://schemas.microsoft.com/office/drawing/2014/main" id="{1E24EA5E-0A67-39C1-25C8-A4D1E141E4ED}"/>
                </a:ext>
              </a:extLst>
            </p:cNvPr>
            <p:cNvSpPr txBox="1">
              <a:spLocks/>
            </p:cNvSpPr>
            <p:nvPr/>
          </p:nvSpPr>
          <p:spPr>
            <a:xfrm>
              <a:off x="5357911" y="297949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1</a:t>
              </a:r>
            </a:p>
          </p:txBody>
        </p:sp>
      </p:grpSp>
      <p:grpSp>
        <p:nvGrpSpPr>
          <p:cNvPr id="9" name="Group 8">
            <a:extLst>
              <a:ext uri="{FF2B5EF4-FFF2-40B4-BE49-F238E27FC236}">
                <a16:creationId xmlns:a16="http://schemas.microsoft.com/office/drawing/2014/main" id="{0CF6E215-D792-21BA-064C-AB83778DD84D}"/>
              </a:ext>
            </a:extLst>
          </p:cNvPr>
          <p:cNvGrpSpPr/>
          <p:nvPr/>
        </p:nvGrpSpPr>
        <p:grpSpPr>
          <a:xfrm>
            <a:off x="3788414" y="4148400"/>
            <a:ext cx="911770" cy="816556"/>
            <a:chOff x="5282627" y="4005362"/>
            <a:chExt cx="911770" cy="816556"/>
          </a:xfrm>
        </p:grpSpPr>
        <p:sp>
          <p:nvSpPr>
            <p:cNvPr id="5" name="Google Shape;3668;p47">
              <a:extLst>
                <a:ext uri="{FF2B5EF4-FFF2-40B4-BE49-F238E27FC236}">
                  <a16:creationId xmlns:a16="http://schemas.microsoft.com/office/drawing/2014/main" id="{7668862E-343A-CCCC-7178-1306C4708694}"/>
                </a:ext>
              </a:extLst>
            </p:cNvPr>
            <p:cNvSpPr/>
            <p:nvPr/>
          </p:nvSpPr>
          <p:spPr>
            <a:xfrm>
              <a:off x="5282627" y="4005362"/>
              <a:ext cx="836486" cy="816556"/>
            </a:xfrm>
            <a:custGeom>
              <a:avLst/>
              <a:gdLst/>
              <a:ahLst/>
              <a:cxnLst/>
              <a:rect l="l" t="t" r="r" b="b"/>
              <a:pathLst>
                <a:path w="39985" h="39023" extrusionOk="0">
                  <a:moveTo>
                    <a:pt x="19555" y="1"/>
                  </a:moveTo>
                  <a:cubicBezTo>
                    <a:pt x="17751" y="1"/>
                    <a:pt x="15948" y="224"/>
                    <a:pt x="14208" y="672"/>
                  </a:cubicBezTo>
                  <a:lnTo>
                    <a:pt x="14397" y="744"/>
                  </a:lnTo>
                  <a:lnTo>
                    <a:pt x="14397" y="744"/>
                  </a:lnTo>
                  <a:cubicBezTo>
                    <a:pt x="12048" y="978"/>
                    <a:pt x="9715" y="1569"/>
                    <a:pt x="7787" y="2906"/>
                  </a:cubicBezTo>
                  <a:cubicBezTo>
                    <a:pt x="5987" y="4146"/>
                    <a:pt x="4654" y="5976"/>
                    <a:pt x="3537" y="7869"/>
                  </a:cubicBezTo>
                  <a:cubicBezTo>
                    <a:pt x="1397" y="11560"/>
                    <a:pt x="1" y="15748"/>
                    <a:pt x="32" y="19997"/>
                  </a:cubicBezTo>
                  <a:cubicBezTo>
                    <a:pt x="63" y="24247"/>
                    <a:pt x="1521" y="28558"/>
                    <a:pt x="4499" y="31629"/>
                  </a:cubicBezTo>
                  <a:cubicBezTo>
                    <a:pt x="7290" y="34514"/>
                    <a:pt x="11106" y="36096"/>
                    <a:pt x="14921" y="37337"/>
                  </a:cubicBezTo>
                  <a:cubicBezTo>
                    <a:pt x="17618" y="38244"/>
                    <a:pt x="20443" y="39022"/>
                    <a:pt x="23270" y="39022"/>
                  </a:cubicBezTo>
                  <a:cubicBezTo>
                    <a:pt x="24117" y="39022"/>
                    <a:pt x="24965" y="38952"/>
                    <a:pt x="25809" y="38795"/>
                  </a:cubicBezTo>
                  <a:cubicBezTo>
                    <a:pt x="32044" y="37616"/>
                    <a:pt x="36479" y="31815"/>
                    <a:pt x="38434" y="25798"/>
                  </a:cubicBezTo>
                  <a:cubicBezTo>
                    <a:pt x="39054" y="23968"/>
                    <a:pt x="39457" y="22106"/>
                    <a:pt x="39612" y="20183"/>
                  </a:cubicBezTo>
                  <a:cubicBezTo>
                    <a:pt x="39985" y="13979"/>
                    <a:pt x="36945" y="7714"/>
                    <a:pt x="31951" y="3991"/>
                  </a:cubicBezTo>
                  <a:cubicBezTo>
                    <a:pt x="28423" y="1346"/>
                    <a:pt x="23987" y="1"/>
                    <a:pt x="19555" y="1"/>
                  </a:cubicBezTo>
                  <a:close/>
                </a:path>
              </a:pathLst>
            </a:custGeom>
            <a:solidFill>
              <a:schemeClr val="accent2">
                <a:lumMod val="20000"/>
                <a:lumOff val="80000"/>
              </a:schemeClr>
            </a:solidFill>
            <a:ln>
              <a:noFill/>
            </a:ln>
          </p:spPr>
          <p:txBody>
            <a:bodyPr spcFirstLastPara="1" wrap="square" lIns="91425" tIns="91425" rIns="91425" bIns="91425" anchor="ctr" anchorCtr="0">
              <a:noAutofit/>
            </a:bodyPr>
            <a:lstStyle/>
            <a:p>
              <a:pPr marL="342900" indent="-342900">
                <a:buFont typeface="Arial" panose="020B0604020202020204" pitchFamily="34" charset="0"/>
                <a:buChar char="•"/>
              </a:pPr>
              <a:endParaRPr sz="2400" dirty="0">
                <a:solidFill>
                  <a:schemeClr val="tx1"/>
                </a:solidFill>
                <a:latin typeface="UTM Avo" panose="02040603050506020204" pitchFamily="18" charset="0"/>
              </a:endParaRPr>
            </a:p>
          </p:txBody>
        </p:sp>
        <p:sp>
          <p:nvSpPr>
            <p:cNvPr id="6" name="Subtitle 7">
              <a:extLst>
                <a:ext uri="{FF2B5EF4-FFF2-40B4-BE49-F238E27FC236}">
                  <a16:creationId xmlns:a16="http://schemas.microsoft.com/office/drawing/2014/main" id="{5D246E50-5603-D5A0-6342-BB5F984CE65A}"/>
                </a:ext>
              </a:extLst>
            </p:cNvPr>
            <p:cNvSpPr txBox="1">
              <a:spLocks/>
            </p:cNvSpPr>
            <p:nvPr/>
          </p:nvSpPr>
          <p:spPr>
            <a:xfrm>
              <a:off x="5357911" y="4037744"/>
              <a:ext cx="836486" cy="525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n-US" sz="3600" b="1" dirty="0">
                  <a:solidFill>
                    <a:schemeClr val="tx1"/>
                  </a:solidFill>
                  <a:latin typeface="UTM Avo" panose="02040603050506020204" pitchFamily="18" charset="0"/>
                </a:rPr>
                <a:t>2</a:t>
              </a:r>
            </a:p>
          </p:txBody>
        </p:sp>
      </p:grpSp>
      <p:sp>
        <p:nvSpPr>
          <p:cNvPr id="7" name="Google Shape;3662;p47">
            <a:extLst>
              <a:ext uri="{FF2B5EF4-FFF2-40B4-BE49-F238E27FC236}">
                <a16:creationId xmlns:a16="http://schemas.microsoft.com/office/drawing/2014/main" id="{2ADD276C-00B6-17CE-6EC8-E54ABCBB664E}"/>
              </a:ext>
            </a:extLst>
          </p:cNvPr>
          <p:cNvSpPr txBox="1">
            <a:spLocks noGrp="1"/>
          </p:cNvSpPr>
          <p:nvPr>
            <p:ph type="title"/>
          </p:nvPr>
        </p:nvSpPr>
        <p:spPr>
          <a:xfrm>
            <a:off x="4859061" y="3142650"/>
            <a:ext cx="6653600" cy="572700"/>
          </a:xfrm>
          <a:prstGeom prst="rect">
            <a:avLst/>
          </a:prstGeom>
        </p:spPr>
        <p:txBody>
          <a:bodyPr spcFirstLastPara="1" wrap="square" lIns="91425" tIns="91425" rIns="91425" bIns="91425" anchor="t" anchorCtr="0">
            <a:noAutofit/>
          </a:bodyPr>
          <a:lstStyle/>
          <a:p>
            <a:pPr algn="just">
              <a:lnSpc>
                <a:spcPct val="150000"/>
              </a:lnSpc>
            </a:pPr>
            <a:r>
              <a:rPr lang="en" sz="2600" b="0" dirty="0">
                <a:solidFill>
                  <a:schemeClr val="tx1"/>
                </a:solidFill>
                <a:latin typeface="UTM Avo" panose="02040603050506020204" pitchFamily="18" charset="0"/>
              </a:rPr>
              <a:t>Làm bài tập trong Sách bài tập.</a:t>
            </a:r>
            <a:endParaRPr sz="2600" b="0" dirty="0">
              <a:solidFill>
                <a:schemeClr val="tx1"/>
              </a:solidFill>
              <a:latin typeface="UTM Avo" panose="02040603050506020204" pitchFamily="18" charset="0"/>
            </a:endParaRPr>
          </a:p>
        </p:txBody>
      </p:sp>
      <p:sp>
        <p:nvSpPr>
          <p:cNvPr id="8" name="Google Shape;3662;p47">
            <a:extLst>
              <a:ext uri="{FF2B5EF4-FFF2-40B4-BE49-F238E27FC236}">
                <a16:creationId xmlns:a16="http://schemas.microsoft.com/office/drawing/2014/main" id="{4DBB7BC1-3B12-B806-CEFA-53B542040B6B}"/>
              </a:ext>
            </a:extLst>
          </p:cNvPr>
          <p:cNvSpPr txBox="1">
            <a:spLocks/>
          </p:cNvSpPr>
          <p:nvPr/>
        </p:nvSpPr>
        <p:spPr>
          <a:xfrm>
            <a:off x="4859061" y="4211325"/>
            <a:ext cx="7092140" cy="75363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50000"/>
              </a:lnSpc>
            </a:pPr>
            <a:r>
              <a:rPr lang="vi-VN" sz="2600" dirty="0">
                <a:solidFill>
                  <a:schemeClr val="tx1"/>
                </a:solidFill>
                <a:latin typeface="UTM Avo" panose="02040603050506020204" pitchFamily="18" charset="0"/>
              </a:rPr>
              <a:t>Đọc trước </a:t>
            </a:r>
            <a:r>
              <a:rPr lang="vi-VN" sz="2600" b="1" dirty="0">
                <a:solidFill>
                  <a:schemeClr val="tx1"/>
                </a:solidFill>
                <a:latin typeface="UTM Avo" panose="02040603050506020204" pitchFamily="18" charset="0"/>
              </a:rPr>
              <a:t>Bài 30</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Các</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dạng</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năng</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lượng</a:t>
            </a:r>
            <a:r>
              <a:rPr lang="en-US" sz="2600" dirty="0">
                <a:solidFill>
                  <a:schemeClr val="tx1"/>
                </a:solidFill>
                <a:latin typeface="UTM Avo" panose="02040603050506020204" pitchFamily="18" charset="0"/>
              </a:rPr>
              <a:t>.</a:t>
            </a:r>
            <a:endParaRPr lang="vi-VN" sz="2600" dirty="0">
              <a:solidFill>
                <a:schemeClr val="tx1"/>
              </a:solidFill>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Like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fanpage</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Hoc10 -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Học</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biết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endPar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a:t>
            </a:r>
            <a:r>
              <a:rPr kumimoji="0" lang="en-US" sz="2400" b="1" i="0" u="sng" strike="noStrike" kern="1200" cap="none" spc="0" normalizeH="0" baseline="0" noProof="0" dirty="0" err="1">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Học</a:t>
            </a: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 1 </a:t>
            </a:r>
            <a:r>
              <a:rPr kumimoji="0" lang="en-US" sz="2400" b="1" i="0" u="sng" strike="noStrike" kern="1200" cap="none" spc="0" normalizeH="0" baseline="0" noProof="0" dirty="0" err="1">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biết</a:t>
            </a: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 10</a:t>
            </a:r>
            <a:endPar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Hoặc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truy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cập</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932</TotalTime>
  <Words>871</Words>
  <Application>Microsoft Office PowerPoint</Application>
  <PresentationFormat>Widescreen</PresentationFormat>
  <Paragraphs>88</Paragraphs>
  <Slides>23</Slides>
  <Notes>20</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23</vt:i4>
      </vt:variant>
    </vt:vector>
  </HeadingPairs>
  <TitlesOfParts>
    <vt:vector size="30" baseType="lpstr">
      <vt:lpstr>Arial</vt:lpstr>
      <vt:lpstr>Calibri</vt:lpstr>
      <vt:lpstr>Calibri Light</vt:lpstr>
      <vt:lpstr>UTM Avo</vt:lpstr>
      <vt:lpstr>Office Theme</vt:lpstr>
      <vt:lpstr>2_Office Theme</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Làm bài tập trong Sách bài tập.</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106</cp:revision>
  <dcterms:created xsi:type="dcterms:W3CDTF">2023-10-18T06:55:26Z</dcterms:created>
  <dcterms:modified xsi:type="dcterms:W3CDTF">2023-11-29T04:10:56Z</dcterms:modified>
  <cp:category>9Slide.vn</cp:category>
</cp:coreProperties>
</file>