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60" r:id="rId6"/>
    <p:sldId id="288" r:id="rId7"/>
    <p:sldId id="277" r:id="rId8"/>
    <p:sldId id="261" r:id="rId9"/>
    <p:sldId id="278" r:id="rId10"/>
    <p:sldId id="280" r:id="rId11"/>
    <p:sldId id="279" r:id="rId12"/>
    <p:sldId id="281" r:id="rId13"/>
    <p:sldId id="289" r:id="rId14"/>
    <p:sldId id="284" r:id="rId15"/>
    <p:sldId id="283" r:id="rId16"/>
    <p:sldId id="291" r:id="rId17"/>
    <p:sldId id="285" r:id="rId18"/>
    <p:sldId id="286" r:id="rId19"/>
    <p:sldId id="263" r:id="rId20"/>
    <p:sldId id="265" r:id="rId21"/>
    <p:sldId id="269" r:id="rId22"/>
    <p:sldId id="270" r:id="rId23"/>
    <p:sldId id="272" r:id="rId24"/>
    <p:sldId id="273" r:id="rId25"/>
    <p:sldId id="275" r:id="rId26"/>
    <p:sldId id="287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2D59B"/>
    <a:srgbClr val="F58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customschemas.google.com/relationships/presentationmetadata" Target="meta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6588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7670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6322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6758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3157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0075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5475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5674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1237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3726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693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9788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1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1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7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23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45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jpeg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hyperlink" Target="https://hoc10.vn/doc-sach/ngu-van-7-tap-1/1/139/106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8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8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6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366345" y="2035392"/>
            <a:ext cx="9144000" cy="9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5 </a:t>
            </a:r>
            <a:endParaRPr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762000" y="2953168"/>
            <a:ext cx="10668000" cy="232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hiểu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văn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bản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</a:p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Hội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thổi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cơm</a:t>
            </a:r>
            <a:endParaRPr sz="60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4C16F-2AF4-63F2-394F-5273A7B99A23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3434043-12A0-CDA2-4F2F-8C9C7EBCA793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2F99F75A-156E-6E33-05E2-19ED885EB2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4C7352-54D5-0C18-A9F5-C0C3CEF05DAD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-hoi-thoi-lua-nau-com-thi-o-lang-thi-cam">
            <a:hlinkClick r:id="" action="ppaction://media"/>
            <a:extLst>
              <a:ext uri="{FF2B5EF4-FFF2-40B4-BE49-F238E27FC236}">
                <a16:creationId xmlns:a16="http://schemas.microsoft.com/office/drawing/2014/main" id="{DA1318FA-B124-E331-FFEE-7071A2C34A5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2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4628" y="2010294"/>
            <a:ext cx="8142744" cy="4498709"/>
          </a:xfrm>
          <a:prstGeom prst="rect">
            <a:avLst/>
          </a:prstGeom>
        </p:spPr>
      </p:pic>
      <p:pic>
        <p:nvPicPr>
          <p:cNvPr id="1030" name="Picture 6" descr="Trai làng Ngọc Tiên thổi lửa, làm bánh, thi nấu cơm">
            <a:extLst>
              <a:ext uri="{FF2B5EF4-FFF2-40B4-BE49-F238E27FC236}">
                <a16:creationId xmlns:a16="http://schemas.microsoft.com/office/drawing/2014/main" id="{42A29F93-4B3D-9C9B-3FBD-10EFF86886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5" r="130" b="8890"/>
          <a:stretch/>
        </p:blipFill>
        <p:spPr bwMode="auto">
          <a:xfrm>
            <a:off x="2024628" y="2010294"/>
            <a:ext cx="8142744" cy="4498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9E5E85-FA93-794F-8B8C-5CA31A8D1C29}"/>
              </a:ext>
            </a:extLst>
          </p:cNvPr>
          <p:cNvSpPr txBox="1"/>
          <p:nvPr/>
        </p:nvSpPr>
        <p:spPr>
          <a:xfrm>
            <a:off x="3598877" y="1568741"/>
            <a:ext cx="6207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UTM Avo" panose="02040603050506020204" pitchFamily="18" charset="0"/>
              </a:rPr>
              <a:t>Cùng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xem</a:t>
            </a:r>
            <a:r>
              <a:rPr lang="en-US" sz="2400" b="1" dirty="0">
                <a:latin typeface="UTM Avo" panose="02040603050506020204" pitchFamily="18" charset="0"/>
              </a:rPr>
              <a:t> video </a:t>
            </a: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hội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thổi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cơm</a:t>
            </a:r>
            <a:endParaRPr lang="en-US" sz="2400" b="1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78D370B-2F24-2494-2851-6C4357F0CF29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E6FBEC28-5693-9C76-A7F6-E02B42257A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BFBDB3-24D2-7AB3-76C6-2AC00DAE4B61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;p5">
            <a:extLst>
              <a:ext uri="{FF2B5EF4-FFF2-40B4-BE49-F238E27FC236}">
                <a16:creationId xmlns:a16="http://schemas.microsoft.com/office/drawing/2014/main" id="{0D9471D4-F066-CE5F-898C-98AA4702E9DD}"/>
              </a:ext>
            </a:extLst>
          </p:cNvPr>
          <p:cNvSpPr txBox="1"/>
          <p:nvPr/>
        </p:nvSpPr>
        <p:spPr>
          <a:xfrm>
            <a:off x="241870" y="2061639"/>
            <a:ext cx="45283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I.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chung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142;p5">
            <a:extLst>
              <a:ext uri="{FF2B5EF4-FFF2-40B4-BE49-F238E27FC236}">
                <a16:creationId xmlns:a16="http://schemas.microsoft.com/office/drawing/2014/main" id="{F332306F-7E2E-E2C7-4B2F-6A8402471283}"/>
              </a:ext>
            </a:extLst>
          </p:cNvPr>
          <p:cNvSpPr txBox="1"/>
          <p:nvPr/>
        </p:nvSpPr>
        <p:spPr>
          <a:xfrm>
            <a:off x="241870" y="2589251"/>
            <a:ext cx="11621593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>
                <a:solidFill>
                  <a:srgbClr val="C00000"/>
                </a:solidFill>
                <a:latin typeface="UTM Avo" panose="02040603050506020204" pitchFamily="18" charset="0"/>
              </a:rPr>
              <a:t>1. Khái quát về văn bản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143;p5">
            <a:extLst>
              <a:ext uri="{FF2B5EF4-FFF2-40B4-BE49-F238E27FC236}">
                <a16:creationId xmlns:a16="http://schemas.microsoft.com/office/drawing/2014/main" id="{593A93C9-C4DE-55F8-6133-29DDDE3581EF}"/>
              </a:ext>
            </a:extLst>
          </p:cNvPr>
          <p:cNvSpPr txBox="1"/>
          <p:nvPr/>
        </p:nvSpPr>
        <p:spPr>
          <a:xfrm>
            <a:off x="241870" y="3116837"/>
            <a:ext cx="11860659" cy="236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40266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UTM Avo" panose="02040603050506020204" pitchFamily="18" charset="0"/>
              <a:buChar char="-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Thể loại: văn bản thông tin.</a:t>
            </a:r>
          </a:p>
          <a:p>
            <a:pPr marL="440266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UTM Avo" panose="02040603050506020204" pitchFamily="18" charset="0"/>
              <a:buChar char="-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Mục đích: </a:t>
            </a:r>
          </a:p>
          <a:p>
            <a:pPr marL="931863" indent="-363538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Giới thiệu về một trong những hội thi nổi tiếng ở Việt Nam. </a:t>
            </a:r>
          </a:p>
          <a:p>
            <a:pPr marL="931863" indent="-363538" algn="just">
              <a:lnSpc>
                <a:spcPct val="125000"/>
              </a:lnSpc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Cung cấp đến người đọc những thông tin về thể lệ, nội dung cũng như cách thức các cuộc thi.</a:t>
            </a:r>
          </a:p>
        </p:txBody>
      </p:sp>
    </p:spTree>
    <p:extLst>
      <p:ext uri="{BB962C8B-B14F-4D97-AF65-F5344CB8AC3E}">
        <p14:creationId xmlns:p14="http://schemas.microsoft.com/office/powerpoint/2010/main" val="15796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36;p5">
            <a:extLst>
              <a:ext uri="{FF2B5EF4-FFF2-40B4-BE49-F238E27FC236}">
                <a16:creationId xmlns:a16="http://schemas.microsoft.com/office/drawing/2014/main" id="{6008B25A-1785-AF15-01A5-B7AD2F55E6A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03291">
            <a:off x="3247673" y="2307073"/>
            <a:ext cx="6519746" cy="425443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9;p5">
            <a:extLst>
              <a:ext uri="{FF2B5EF4-FFF2-40B4-BE49-F238E27FC236}">
                <a16:creationId xmlns:a16="http://schemas.microsoft.com/office/drawing/2014/main" id="{5F571C61-4C1A-ACB9-C358-819E6F891C09}"/>
              </a:ext>
            </a:extLst>
          </p:cNvPr>
          <p:cNvSpPr txBox="1"/>
          <p:nvPr/>
        </p:nvSpPr>
        <p:spPr>
          <a:xfrm>
            <a:off x="3936000" y="3329012"/>
            <a:ext cx="5314030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23" indent="-457223" algn="just">
              <a:lnSpc>
                <a:spcPct val="150000"/>
              </a:lnSpc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Nêu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biết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nhan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? 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marL="457223" indent="-457223" algn="just">
              <a:lnSpc>
                <a:spcPct val="125000"/>
              </a:lnSpc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suy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nghĩ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nhan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Hội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thi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thổi</a:t>
            </a:r>
            <a:r>
              <a:rPr lang="en-US" sz="2400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dk1"/>
                </a:solidFill>
                <a:latin typeface="UTM Avo" panose="02040603050506020204" pitchFamily="18" charset="0"/>
              </a:rPr>
              <a:t>cơm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?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Google Shape;140;p5">
            <a:extLst>
              <a:ext uri="{FF2B5EF4-FFF2-40B4-BE49-F238E27FC236}">
                <a16:creationId xmlns:a16="http://schemas.microsoft.com/office/drawing/2014/main" id="{0AB6F8C2-642C-2ABB-E1E8-E30FDF4C049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468" y="3517904"/>
            <a:ext cx="3461432" cy="3496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41;p5">
            <a:extLst>
              <a:ext uri="{FF2B5EF4-FFF2-40B4-BE49-F238E27FC236}">
                <a16:creationId xmlns:a16="http://schemas.microsoft.com/office/drawing/2014/main" id="{F1AE72B9-152D-E276-06BA-02CA4F0351D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15130" y="4153239"/>
            <a:ext cx="1320703" cy="862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5;p5">
            <a:extLst>
              <a:ext uri="{FF2B5EF4-FFF2-40B4-BE49-F238E27FC236}">
                <a16:creationId xmlns:a16="http://schemas.microsoft.com/office/drawing/2014/main" id="{D9FEE09C-7405-1F8B-110F-9EA6D7C1A06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32912" y="2210568"/>
            <a:ext cx="1457040" cy="95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411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;p7">
            <a:extLst>
              <a:ext uri="{FF2B5EF4-FFF2-40B4-BE49-F238E27FC236}">
                <a16:creationId xmlns:a16="http://schemas.microsoft.com/office/drawing/2014/main" id="{DC20BA5C-7E61-5A69-FC37-D1C394A4295F}"/>
              </a:ext>
            </a:extLst>
          </p:cNvPr>
          <p:cNvSpPr txBox="1"/>
          <p:nvPr/>
        </p:nvSpPr>
        <p:spPr>
          <a:xfrm>
            <a:off x="355508" y="2427705"/>
            <a:ext cx="6210392" cy="236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4000"/>
            </a:pP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Nhan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đề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:</a:t>
            </a:r>
            <a:endParaRPr sz="2400" dirty="0">
              <a:latin typeface="UTM Avo" panose="02040603050506020204" pitchFamily="18" charset="0"/>
            </a:endParaRP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Khái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toàn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381019" indent="-381019" algn="just">
              <a:lnSpc>
                <a:spcPct val="125000"/>
              </a:lnSpc>
              <a:buClr>
                <a:schemeClr val="dk1"/>
              </a:buClr>
              <a:buSzPct val="100000"/>
              <a:buFont typeface="Arial"/>
              <a:buChar char="-"/>
            </a:pP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Nhan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đề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“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thổi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cơm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”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người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đọc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hội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thổi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cơm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khắp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đất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nước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 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3" name="Google Shape;154;p7">
            <a:extLst>
              <a:ext uri="{FF2B5EF4-FFF2-40B4-BE49-F238E27FC236}">
                <a16:creationId xmlns:a16="http://schemas.microsoft.com/office/drawing/2014/main" id="{5D687F68-E976-B08F-ABD0-4F411FCE3B9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711" r="3583"/>
          <a:stretch/>
        </p:blipFill>
        <p:spPr>
          <a:xfrm>
            <a:off x="7639452" y="1848669"/>
            <a:ext cx="3320367" cy="3160662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65;p8">
            <a:extLst>
              <a:ext uri="{FF2B5EF4-FFF2-40B4-BE49-F238E27FC236}">
                <a16:creationId xmlns:a16="http://schemas.microsoft.com/office/drawing/2014/main" id="{F42BB1B0-9939-C56B-AC4E-8018F7E0D39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32596" y="1295669"/>
            <a:ext cx="1457040" cy="9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66;p8">
            <a:extLst>
              <a:ext uri="{FF2B5EF4-FFF2-40B4-BE49-F238E27FC236}">
                <a16:creationId xmlns:a16="http://schemas.microsoft.com/office/drawing/2014/main" id="{964B8A50-6C9A-DDA7-0900-0BFB8CAB1EE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1891" y="2107710"/>
            <a:ext cx="1416288" cy="112063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7;p8">
            <a:extLst>
              <a:ext uri="{FF2B5EF4-FFF2-40B4-BE49-F238E27FC236}">
                <a16:creationId xmlns:a16="http://schemas.microsoft.com/office/drawing/2014/main" id="{F51F888D-74E3-3A57-4743-6A1E10C191AA}"/>
              </a:ext>
            </a:extLst>
          </p:cNvPr>
          <p:cNvSpPr/>
          <p:nvPr/>
        </p:nvSpPr>
        <p:spPr>
          <a:xfrm>
            <a:off x="4871808" y="1825409"/>
            <a:ext cx="2448384" cy="84262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 err="1">
                <a:solidFill>
                  <a:schemeClr val="dk1"/>
                </a:solidFill>
                <a:latin typeface="UTM Avo" panose="02040603050506020204" pitchFamily="18" charset="0"/>
              </a:rPr>
              <a:t>Bố</a:t>
            </a:r>
            <a:r>
              <a:rPr lang="en-US" sz="3334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3334" b="1" dirty="0" err="1">
                <a:solidFill>
                  <a:schemeClr val="dk1"/>
                </a:solidFill>
                <a:latin typeface="UTM Avo" panose="02040603050506020204" pitchFamily="18" charset="0"/>
              </a:rPr>
              <a:t>cục</a:t>
            </a:r>
            <a:endParaRPr sz="3334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Google Shape;168;p8">
            <a:extLst>
              <a:ext uri="{FF2B5EF4-FFF2-40B4-BE49-F238E27FC236}">
                <a16:creationId xmlns:a16="http://schemas.microsoft.com/office/drawing/2014/main" id="{ADA9BE7E-B37D-E7AB-E4CE-40E604A8A6E7}"/>
              </a:ext>
            </a:extLst>
          </p:cNvPr>
          <p:cNvSpPr/>
          <p:nvPr/>
        </p:nvSpPr>
        <p:spPr>
          <a:xfrm>
            <a:off x="235839" y="3428921"/>
            <a:ext cx="5365159" cy="1553364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5400" cap="flat" cmpd="sng">
            <a:solidFill>
              <a:srgbClr val="FFCC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Phần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</a:rPr>
              <a:t> 1:</a:t>
            </a:r>
            <a:endParaRPr sz="2400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Từ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đến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UTM Avo" panose="02040603050506020204" pitchFamily="18" charset="0"/>
              </a:rPr>
              <a:t>vừa</a:t>
            </a:r>
            <a:r>
              <a:rPr lang="en-US" sz="2400" i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UTM Avo" panose="02040603050506020204" pitchFamily="18" charset="0"/>
              </a:rPr>
              <a:t>đi</a:t>
            </a:r>
            <a:r>
              <a:rPr lang="en-US" sz="2400" i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UTM Avo" panose="02040603050506020204" pitchFamily="18" charset="0"/>
              </a:rPr>
              <a:t>vừa</a:t>
            </a:r>
            <a:r>
              <a:rPr lang="en-US" sz="2400" i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UTM Avo" panose="02040603050506020204" pitchFamily="18" charset="0"/>
              </a:rPr>
              <a:t>nấu</a:t>
            </a:r>
            <a:r>
              <a:rPr lang="en-US" sz="2400" i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UTM Avo" panose="02040603050506020204" pitchFamily="18" charset="0"/>
              </a:rPr>
              <a:t>cơm</a:t>
            </a:r>
            <a:endParaRPr sz="24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8" name="Google Shape;169;p8">
            <a:extLst>
              <a:ext uri="{FF2B5EF4-FFF2-40B4-BE49-F238E27FC236}">
                <a16:creationId xmlns:a16="http://schemas.microsoft.com/office/drawing/2014/main" id="{15BDD3B1-CDB8-3EEB-8E1D-D96452EB361B}"/>
              </a:ext>
            </a:extLst>
          </p:cNvPr>
          <p:cNvSpPr/>
          <p:nvPr/>
        </p:nvSpPr>
        <p:spPr>
          <a:xfrm>
            <a:off x="6591004" y="3429000"/>
            <a:ext cx="5367528" cy="15875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5400" cap="flat" cmpd="sng">
            <a:solidFill>
              <a:srgbClr val="FFCC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Phần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</a:rPr>
              <a:t> 2:</a:t>
            </a:r>
            <a:endParaRPr sz="2400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Bao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gồm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phần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nhỏ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với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tiêu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</a:rPr>
              <a:t>nhỏ</a:t>
            </a:r>
            <a:endParaRPr sz="24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cxnSp>
        <p:nvCxnSpPr>
          <p:cNvPr id="19" name="Google Shape;170;p8">
            <a:extLst>
              <a:ext uri="{FF2B5EF4-FFF2-40B4-BE49-F238E27FC236}">
                <a16:creationId xmlns:a16="http://schemas.microsoft.com/office/drawing/2014/main" id="{A34D78A9-AFAF-8F83-4027-488A8635C175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2918419" y="2668029"/>
            <a:ext cx="3177581" cy="760892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" name="Google Shape;171;p8">
            <a:extLst>
              <a:ext uri="{FF2B5EF4-FFF2-40B4-BE49-F238E27FC236}">
                <a16:creationId xmlns:a16="http://schemas.microsoft.com/office/drawing/2014/main" id="{19A75B03-3910-BD4C-C888-875E114F9D5F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096000" y="2668029"/>
            <a:ext cx="3178768" cy="760971"/>
          </a:xfrm>
          <a:prstGeom prst="straightConnector1">
            <a:avLst/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" name="Google Shape;172;p8">
            <a:extLst>
              <a:ext uri="{FF2B5EF4-FFF2-40B4-BE49-F238E27FC236}">
                <a16:creationId xmlns:a16="http://schemas.microsoft.com/office/drawing/2014/main" id="{CF0F88C3-918E-8ABB-863E-AF412C0EF9F3}"/>
              </a:ext>
            </a:extLst>
          </p:cNvPr>
          <p:cNvSpPr txBox="1"/>
          <p:nvPr/>
        </p:nvSpPr>
        <p:spPr>
          <a:xfrm>
            <a:off x="956019" y="5182858"/>
            <a:ext cx="3364311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dung:</a:t>
            </a:r>
            <a:r>
              <a:rPr lang="en-US" sz="2400" b="1" i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khái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quát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viết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22" name="Google Shape;173;p8">
            <a:extLst>
              <a:ext uri="{FF2B5EF4-FFF2-40B4-BE49-F238E27FC236}">
                <a16:creationId xmlns:a16="http://schemas.microsoft.com/office/drawing/2014/main" id="{AC28E22B-F664-A5AC-6066-6A1E22D84774}"/>
              </a:ext>
            </a:extLst>
          </p:cNvPr>
          <p:cNvSpPr txBox="1"/>
          <p:nvPr/>
        </p:nvSpPr>
        <p:spPr>
          <a:xfrm>
            <a:off x="7362377" y="5133573"/>
            <a:ext cx="4326534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400" b="1" i="1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400" b="1" i="1" dirty="0">
                <a:solidFill>
                  <a:schemeClr val="dk1"/>
                </a:solidFill>
                <a:latin typeface="UTM Avo" panose="02040603050506020204" pitchFamily="18" charset="0"/>
              </a:rPr>
              <a:t> dung: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cuộc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nấu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cơm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địa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phương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82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9;p9">
            <a:extLst>
              <a:ext uri="{FF2B5EF4-FFF2-40B4-BE49-F238E27FC236}">
                <a16:creationId xmlns:a16="http://schemas.microsoft.com/office/drawing/2014/main" id="{14455348-4336-B183-E9D1-E6CC96ED8040}"/>
              </a:ext>
            </a:extLst>
          </p:cNvPr>
          <p:cNvGrpSpPr/>
          <p:nvPr/>
        </p:nvGrpSpPr>
        <p:grpSpPr>
          <a:xfrm>
            <a:off x="0" y="2615023"/>
            <a:ext cx="12092864" cy="3629218"/>
            <a:chOff x="-549009" y="1435353"/>
            <a:chExt cx="19711039" cy="5974698"/>
          </a:xfrm>
        </p:grpSpPr>
        <p:sp>
          <p:nvSpPr>
            <p:cNvPr id="3" name="Google Shape;180;p9">
              <a:extLst>
                <a:ext uri="{FF2B5EF4-FFF2-40B4-BE49-F238E27FC236}">
                  <a16:creationId xmlns:a16="http://schemas.microsoft.com/office/drawing/2014/main" id="{69BBBD14-FFDE-DA58-9B1B-980B05437FFD}"/>
                </a:ext>
              </a:extLst>
            </p:cNvPr>
            <p:cNvSpPr/>
            <p:nvPr/>
          </p:nvSpPr>
          <p:spPr>
            <a:xfrm>
              <a:off x="985891" y="1660649"/>
              <a:ext cx="17046782" cy="5749402"/>
            </a:xfrm>
            <a:custGeom>
              <a:avLst/>
              <a:gdLst/>
              <a:ahLst/>
              <a:cxnLst/>
              <a:rect l="l" t="t" r="r" b="b"/>
              <a:pathLst>
                <a:path w="11542827" h="4126266" extrusionOk="0">
                  <a:moveTo>
                    <a:pt x="11036388" y="4109347"/>
                  </a:moveTo>
                  <a:cubicBezTo>
                    <a:pt x="11036388" y="4109347"/>
                    <a:pt x="10799391" y="4099378"/>
                    <a:pt x="10437252" y="4112822"/>
                  </a:cubicBezTo>
                  <a:cubicBezTo>
                    <a:pt x="10075115" y="4126266"/>
                    <a:pt x="490924" y="4126266"/>
                    <a:pt x="490924" y="4126266"/>
                  </a:cubicBezTo>
                  <a:cubicBezTo>
                    <a:pt x="245502" y="4126266"/>
                    <a:pt x="32509" y="4028998"/>
                    <a:pt x="31032" y="3868884"/>
                  </a:cubicBezTo>
                  <a:cubicBezTo>
                    <a:pt x="31032" y="3868884"/>
                    <a:pt x="0" y="2427526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10989839" y="0"/>
                    <a:pt x="10989839" y="0"/>
                  </a:cubicBezTo>
                  <a:cubicBezTo>
                    <a:pt x="11301740" y="0"/>
                    <a:pt x="11535168" y="101069"/>
                    <a:pt x="11527311" y="303616"/>
                  </a:cubicBezTo>
                  <a:cubicBezTo>
                    <a:pt x="11527311" y="303616"/>
                    <a:pt x="11525315" y="2265592"/>
                    <a:pt x="11534071" y="3169297"/>
                  </a:cubicBezTo>
                  <a:cubicBezTo>
                    <a:pt x="11542827" y="3462598"/>
                    <a:pt x="11496278" y="3795670"/>
                    <a:pt x="11496278" y="3795670"/>
                  </a:cubicBezTo>
                  <a:cubicBezTo>
                    <a:pt x="11493313" y="3975695"/>
                    <a:pt x="11281810" y="4109347"/>
                    <a:pt x="11036388" y="4109347"/>
                  </a:cubicBezTo>
                  <a:close/>
                </a:path>
              </a:pathLst>
            </a:custGeom>
            <a:solidFill>
              <a:srgbClr val="FFF6E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622" dirty="0">
                <a:latin typeface="UTM Avo" panose="02040603050506020204" pitchFamily="18" charset="0"/>
              </a:endParaRPr>
            </a:p>
          </p:txBody>
        </p:sp>
        <p:pic>
          <p:nvPicPr>
            <p:cNvPr id="4" name="Google Shape;181;p9">
              <a:extLst>
                <a:ext uri="{FF2B5EF4-FFF2-40B4-BE49-F238E27FC236}">
                  <a16:creationId xmlns:a16="http://schemas.microsoft.com/office/drawing/2014/main" id="{A04B4C06-DD5F-FED3-AAF0-6B8C4EAE38F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-2096626">
              <a:off x="-549009" y="1435353"/>
              <a:ext cx="4063136" cy="12985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182;p9">
              <a:extLst>
                <a:ext uri="{FF2B5EF4-FFF2-40B4-BE49-F238E27FC236}">
                  <a16:creationId xmlns:a16="http://schemas.microsoft.com/office/drawing/2014/main" id="{D99A8256-A82A-8984-42B5-1AB0154BBD2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9503374">
              <a:off x="16095649" y="6360915"/>
              <a:ext cx="3066381" cy="9764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Google Shape;184;p9">
            <a:extLst>
              <a:ext uri="{FF2B5EF4-FFF2-40B4-BE49-F238E27FC236}">
                <a16:creationId xmlns:a16="http://schemas.microsoft.com/office/drawing/2014/main" id="{C4D4DA0E-E70C-C07D-9A05-BD7596380A3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066" y="5630708"/>
            <a:ext cx="1661734" cy="118190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85;p9">
            <a:extLst>
              <a:ext uri="{FF2B5EF4-FFF2-40B4-BE49-F238E27FC236}">
                <a16:creationId xmlns:a16="http://schemas.microsoft.com/office/drawing/2014/main" id="{738B3717-B29D-72F6-2A60-993475F2D823}"/>
              </a:ext>
            </a:extLst>
          </p:cNvPr>
          <p:cNvSpPr txBox="1"/>
          <p:nvPr/>
        </p:nvSpPr>
        <p:spPr>
          <a:xfrm>
            <a:off x="885895" y="3451396"/>
            <a:ext cx="10465753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95325" indent="-495325">
              <a:lnSpc>
                <a:spcPct val="150000"/>
              </a:lnSpc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vi-VN" sz="2400" dirty="0">
                <a:latin typeface="UTM Avo" panose="02040603050506020204" pitchFamily="18" charset="0"/>
              </a:rPr>
              <a:t>Các thông tin trong văn bản trên được sắp xếp theo trật tự nào? Cách sắp xếp đó tạo ra hiệu quả ra sao?</a:t>
            </a:r>
          </a:p>
          <a:p>
            <a:pPr marL="495325" indent="-495325">
              <a:lnSpc>
                <a:spcPct val="150000"/>
              </a:lnSpc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vi-VN" sz="2400" dirty="0">
                <a:latin typeface="UTM Avo" panose="02040603050506020204" pitchFamily="18" charset="0"/>
              </a:rPr>
              <a:t>So sánh điểm giống và khác nhau của các hội thi thổi cơm ở các địa phương được nhắc đến trong văn bản trên?</a:t>
            </a:r>
          </a:p>
        </p:txBody>
      </p:sp>
      <p:sp>
        <p:nvSpPr>
          <p:cNvPr id="11" name="Google Shape;186;p9">
            <a:extLst>
              <a:ext uri="{FF2B5EF4-FFF2-40B4-BE49-F238E27FC236}">
                <a16:creationId xmlns:a16="http://schemas.microsoft.com/office/drawing/2014/main" id="{4B12CD4A-C0E9-ACB4-9355-342E0A9CF8DB}"/>
              </a:ext>
            </a:extLst>
          </p:cNvPr>
          <p:cNvSpPr/>
          <p:nvPr/>
        </p:nvSpPr>
        <p:spPr>
          <a:xfrm>
            <a:off x="366669" y="1806201"/>
            <a:ext cx="2347530" cy="1167836"/>
          </a:xfrm>
          <a:prstGeom prst="wedgeEllipseCallout">
            <a:avLst>
              <a:gd name="adj1" fmla="val 39063"/>
              <a:gd name="adj2" fmla="val 52263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Trả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lời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câu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hỏi</a:t>
            </a:r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!</a:t>
            </a:r>
            <a:endParaRPr sz="24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60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2;p9">
            <a:extLst>
              <a:ext uri="{FF2B5EF4-FFF2-40B4-BE49-F238E27FC236}">
                <a16:creationId xmlns:a16="http://schemas.microsoft.com/office/drawing/2014/main" id="{2BF2251A-00EB-7B22-C381-028A5CB2E100}"/>
              </a:ext>
            </a:extLst>
          </p:cNvPr>
          <p:cNvSpPr txBox="1"/>
          <p:nvPr/>
        </p:nvSpPr>
        <p:spPr>
          <a:xfrm>
            <a:off x="312450" y="1886096"/>
            <a:ext cx="4352985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</a:rPr>
              <a:t>II. </a:t>
            </a:r>
            <a:r>
              <a:rPr lang="en-US" sz="2800" b="1" dirty="0" err="1">
                <a:latin typeface="UTM Avo" panose="02040603050506020204" pitchFamily="18" charset="0"/>
              </a:rPr>
              <a:t>Tìm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hiểu</a:t>
            </a:r>
            <a:r>
              <a:rPr lang="en-US" sz="2800" b="1" dirty="0">
                <a:latin typeface="UTM Avo" panose="02040603050506020204" pitchFamily="18" charset="0"/>
              </a:rPr>
              <a:t> chi </a:t>
            </a:r>
            <a:r>
              <a:rPr lang="en-US" sz="2800" b="1" dirty="0" err="1">
                <a:latin typeface="UTM Avo" panose="02040603050506020204" pitchFamily="18" charset="0"/>
              </a:rPr>
              <a:t>tiết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3" name="Google Shape;193;p9">
            <a:extLst>
              <a:ext uri="{FF2B5EF4-FFF2-40B4-BE49-F238E27FC236}">
                <a16:creationId xmlns:a16="http://schemas.microsoft.com/office/drawing/2014/main" id="{81F57ECD-AA63-ABA4-AE88-ABC6761FBDCF}"/>
              </a:ext>
            </a:extLst>
          </p:cNvPr>
          <p:cNvSpPr txBox="1"/>
          <p:nvPr/>
        </p:nvSpPr>
        <p:spPr>
          <a:xfrm>
            <a:off x="312450" y="2506821"/>
            <a:ext cx="715515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Cách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sắp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xếp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thông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tin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văn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bản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194;p9">
            <a:extLst>
              <a:ext uri="{FF2B5EF4-FFF2-40B4-BE49-F238E27FC236}">
                <a16:creationId xmlns:a16="http://schemas.microsoft.com/office/drawing/2014/main" id="{C261B568-F373-F2CA-021D-BCAB3E25591B}"/>
              </a:ext>
            </a:extLst>
          </p:cNvPr>
          <p:cNvSpPr txBox="1"/>
          <p:nvPr/>
        </p:nvSpPr>
        <p:spPr>
          <a:xfrm>
            <a:off x="312450" y="3065991"/>
            <a:ext cx="10584150" cy="98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b="1" dirty="0">
                <a:latin typeface="UTM Avo" panose="02040603050506020204" pitchFamily="18" charset="0"/>
              </a:rPr>
              <a:t>Cách sắp xếp thông tin trong văn bản: </a:t>
            </a:r>
            <a:r>
              <a:rPr lang="vi-VN" sz="2400" dirty="0">
                <a:latin typeface="UTM Avo" panose="02040603050506020204" pitchFamily="18" charset="0"/>
              </a:rPr>
              <a:t>sắp xếp theo đối tượng được phân loại.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8964BD-D0C1-E592-1B85-2B4B545D3AE5}"/>
              </a:ext>
            </a:extLst>
          </p:cNvPr>
          <p:cNvGrpSpPr/>
          <p:nvPr/>
        </p:nvGrpSpPr>
        <p:grpSpPr>
          <a:xfrm>
            <a:off x="9709152" y="844942"/>
            <a:ext cx="2569028" cy="870178"/>
            <a:chOff x="8765722" y="752394"/>
            <a:chExt cx="2569028" cy="870178"/>
          </a:xfrm>
        </p:grpSpPr>
        <p:pic>
          <p:nvPicPr>
            <p:cNvPr id="7" name="Picture 6">
              <a:hlinkClick r:id="rId4"/>
              <a:extLst>
                <a:ext uri="{FF2B5EF4-FFF2-40B4-BE49-F238E27FC236}">
                  <a16:creationId xmlns:a16="http://schemas.microsoft.com/office/drawing/2014/main" id="{39A6CE1A-954E-4CB4-A103-17A15B3B1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45436" y="752394"/>
              <a:ext cx="609600" cy="609600"/>
            </a:xfrm>
            <a:prstGeom prst="rect">
              <a:avLst/>
            </a:prstGeom>
          </p:spPr>
        </p:pic>
        <p:sp>
          <p:nvSpPr>
            <p:cNvPr id="16" name="Google Shape;193;p9">
              <a:extLst>
                <a:ext uri="{FF2B5EF4-FFF2-40B4-BE49-F238E27FC236}">
                  <a16:creationId xmlns:a16="http://schemas.microsoft.com/office/drawing/2014/main" id="{D33EC351-C73E-8EA0-AFA6-5399637E32C7}"/>
                </a:ext>
              </a:extLst>
            </p:cNvPr>
            <p:cNvSpPr txBox="1"/>
            <p:nvPr/>
          </p:nvSpPr>
          <p:spPr>
            <a:xfrm>
              <a:off x="8765722" y="1314822"/>
              <a:ext cx="2569028" cy="307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rgbClr val="F58220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rgbClr val="F5822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rgbClr val="F58220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rgbClr val="F5822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rgbClr val="F58220"/>
                  </a:solidFill>
                  <a:latin typeface="UTM Avo" panose="02040603050506020204" pitchFamily="18" charset="0"/>
                </a:rPr>
                <a:t>đọc</a:t>
              </a:r>
              <a:r>
                <a:rPr lang="en-US" sz="1600" b="1" dirty="0">
                  <a:solidFill>
                    <a:srgbClr val="F5822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rgbClr val="F58220"/>
                  </a:solidFill>
                  <a:latin typeface="UTM Avo" panose="02040603050506020204" pitchFamily="18" charset="0"/>
                </a:rPr>
                <a:t>văn</a:t>
              </a:r>
              <a:r>
                <a:rPr lang="en-US" sz="1600" b="1" dirty="0">
                  <a:solidFill>
                    <a:srgbClr val="F5822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rgbClr val="F58220"/>
                  </a:solidFill>
                  <a:latin typeface="UTM Avo" panose="02040603050506020204" pitchFamily="18" charset="0"/>
                </a:rPr>
                <a:t>bản</a:t>
              </a:r>
              <a:endParaRPr sz="1600" b="1" dirty="0">
                <a:solidFill>
                  <a:srgbClr val="F5822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6" name="Google Shape;204;p10">
            <a:extLst>
              <a:ext uri="{FF2B5EF4-FFF2-40B4-BE49-F238E27FC236}">
                <a16:creationId xmlns:a16="http://schemas.microsoft.com/office/drawing/2014/main" id="{BD081076-7C99-8069-353F-CD29550B74BE}"/>
              </a:ext>
            </a:extLst>
          </p:cNvPr>
          <p:cNvSpPr/>
          <p:nvPr/>
        </p:nvSpPr>
        <p:spPr>
          <a:xfrm>
            <a:off x="422765" y="5335972"/>
            <a:ext cx="758335" cy="66911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05;p10">
            <a:extLst>
              <a:ext uri="{FF2B5EF4-FFF2-40B4-BE49-F238E27FC236}">
                <a16:creationId xmlns:a16="http://schemas.microsoft.com/office/drawing/2014/main" id="{16D8BE07-E287-3F00-6D4C-425ACF26B183}"/>
              </a:ext>
            </a:extLst>
          </p:cNvPr>
          <p:cNvSpPr txBox="1"/>
          <p:nvPr/>
        </p:nvSpPr>
        <p:spPr>
          <a:xfrm>
            <a:off x="1408457" y="5178101"/>
            <a:ext cx="7557743" cy="984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just">
              <a:lnSpc>
                <a:spcPct val="125000"/>
              </a:lnSpc>
              <a:buSzPts val="4000"/>
              <a:buFont typeface="UTM Avo" panose="02040603050506020204" pitchFamily="18" charset="0"/>
              <a:buChar char="-"/>
              <a:defRPr sz="2400" b="1">
                <a:latin typeface="UTM Avo" panose="02040603050506020204" pitchFamily="18" charset="0"/>
              </a:defRPr>
            </a:lvl1pPr>
          </a:lstStyle>
          <a:p>
            <a:pPr marL="0" indent="0">
              <a:buNone/>
            </a:pPr>
            <a:r>
              <a:rPr lang="en-US" b="0" dirty="0" err="1"/>
              <a:t>Giúp</a:t>
            </a:r>
            <a:r>
              <a:rPr lang="en-US" b="0" dirty="0"/>
              <a:t> </a:t>
            </a:r>
            <a:r>
              <a:rPr lang="en-US" b="0" dirty="0" err="1"/>
              <a:t>người</a:t>
            </a:r>
            <a:r>
              <a:rPr lang="en-US" b="0" dirty="0"/>
              <a:t> </a:t>
            </a:r>
            <a:r>
              <a:rPr lang="en-US" b="0" dirty="0" err="1"/>
              <a:t>đọc</a:t>
            </a:r>
            <a:r>
              <a:rPr lang="en-US" b="0" dirty="0"/>
              <a:t> </a:t>
            </a:r>
            <a:r>
              <a:rPr lang="en-US" b="0" dirty="0" err="1"/>
              <a:t>nắm</a:t>
            </a:r>
            <a:r>
              <a:rPr lang="en-US" b="0" dirty="0"/>
              <a:t> </a:t>
            </a:r>
            <a:r>
              <a:rPr lang="en-US" b="0" dirty="0" err="1"/>
              <a:t>được</a:t>
            </a:r>
            <a:r>
              <a:rPr lang="en-US" b="0" dirty="0"/>
              <a:t> </a:t>
            </a:r>
            <a:r>
              <a:rPr lang="en-US" b="0" dirty="0" err="1"/>
              <a:t>nội</a:t>
            </a:r>
            <a:r>
              <a:rPr lang="en-US" b="0" dirty="0"/>
              <a:t> dung </a:t>
            </a:r>
            <a:r>
              <a:rPr lang="en-US" b="0" dirty="0" err="1"/>
              <a:t>mà</a:t>
            </a:r>
            <a:r>
              <a:rPr lang="en-US" b="0" dirty="0"/>
              <a:t> </a:t>
            </a:r>
            <a:r>
              <a:rPr lang="en-US" b="0" dirty="0" err="1"/>
              <a:t>văn</a:t>
            </a:r>
            <a:r>
              <a:rPr lang="en-US" b="0" dirty="0"/>
              <a:t> </a:t>
            </a:r>
            <a:r>
              <a:rPr lang="en-US" b="0" dirty="0" err="1"/>
              <a:t>bản</a:t>
            </a:r>
            <a:r>
              <a:rPr lang="en-US" b="0" dirty="0"/>
              <a:t> </a:t>
            </a:r>
            <a:r>
              <a:rPr lang="en-US" b="0" dirty="0" err="1"/>
              <a:t>muốn</a:t>
            </a:r>
            <a:r>
              <a:rPr lang="en-US" b="0" dirty="0"/>
              <a:t> </a:t>
            </a:r>
            <a:r>
              <a:rPr lang="en-US" b="0" dirty="0" err="1"/>
              <a:t>truyền</a:t>
            </a:r>
            <a:r>
              <a:rPr lang="en-US" b="0" dirty="0"/>
              <a:t> </a:t>
            </a:r>
            <a:r>
              <a:rPr lang="en-US" b="0" dirty="0" err="1"/>
              <a:t>tải</a:t>
            </a:r>
            <a:r>
              <a:rPr lang="en-US" b="0" dirty="0"/>
              <a:t> </a:t>
            </a:r>
            <a:r>
              <a:rPr lang="en-US" b="0" dirty="0" err="1"/>
              <a:t>một</a:t>
            </a:r>
            <a:r>
              <a:rPr lang="en-US" b="0" dirty="0"/>
              <a:t> </a:t>
            </a:r>
            <a:r>
              <a:rPr lang="en-US" b="0" dirty="0" err="1"/>
              <a:t>cách</a:t>
            </a:r>
            <a:r>
              <a:rPr lang="en-US" b="0" dirty="0"/>
              <a:t> </a:t>
            </a:r>
            <a:r>
              <a:rPr lang="en-US" b="0" dirty="0" err="1"/>
              <a:t>nhanh</a:t>
            </a:r>
            <a:r>
              <a:rPr lang="en-US" b="0" dirty="0"/>
              <a:t> </a:t>
            </a:r>
            <a:r>
              <a:rPr lang="en-US" b="0" dirty="0" err="1"/>
              <a:t>chóng</a:t>
            </a:r>
            <a:r>
              <a:rPr lang="en-US" b="0" dirty="0"/>
              <a:t>.</a:t>
            </a:r>
            <a:endParaRPr b="0" dirty="0"/>
          </a:p>
        </p:txBody>
      </p:sp>
      <p:sp>
        <p:nvSpPr>
          <p:cNvPr id="9" name="Google Shape;200;p10">
            <a:extLst>
              <a:ext uri="{FF2B5EF4-FFF2-40B4-BE49-F238E27FC236}">
                <a16:creationId xmlns:a16="http://schemas.microsoft.com/office/drawing/2014/main" id="{344F97E0-3782-F002-D9B7-74A5C158C720}"/>
              </a:ext>
            </a:extLst>
          </p:cNvPr>
          <p:cNvSpPr/>
          <p:nvPr/>
        </p:nvSpPr>
        <p:spPr>
          <a:xfrm>
            <a:off x="2940715" y="4179159"/>
            <a:ext cx="2895600" cy="78695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Đối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tượng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dự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Google Shape;201;p10">
            <a:extLst>
              <a:ext uri="{FF2B5EF4-FFF2-40B4-BE49-F238E27FC236}">
                <a16:creationId xmlns:a16="http://schemas.microsoft.com/office/drawing/2014/main" id="{2AFCB3E2-C933-7B0F-EEC8-CD0B533F33F1}"/>
              </a:ext>
            </a:extLst>
          </p:cNvPr>
          <p:cNvSpPr/>
          <p:nvPr/>
        </p:nvSpPr>
        <p:spPr>
          <a:xfrm>
            <a:off x="7123047" y="4179159"/>
            <a:ext cx="2895600" cy="786950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Cách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UTM Avo" panose="02040603050506020204" pitchFamily="18" charset="0"/>
              </a:rPr>
              <a:t>thi</a:t>
            </a:r>
            <a:endParaRPr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Google Shape;202;p10">
            <a:extLst>
              <a:ext uri="{FF2B5EF4-FFF2-40B4-BE49-F238E27FC236}">
                <a16:creationId xmlns:a16="http://schemas.microsoft.com/office/drawing/2014/main" id="{76057D01-E250-86F0-F734-BD8E63480AE8}"/>
              </a:ext>
            </a:extLst>
          </p:cNvPr>
          <p:cNvSpPr/>
          <p:nvPr/>
        </p:nvSpPr>
        <p:spPr>
          <a:xfrm>
            <a:off x="5960013" y="4208442"/>
            <a:ext cx="1016000" cy="33297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25400" cap="flat" cmpd="sng">
            <a:solidFill>
              <a:srgbClr val="FFCC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03;p10">
            <a:extLst>
              <a:ext uri="{FF2B5EF4-FFF2-40B4-BE49-F238E27FC236}">
                <a16:creationId xmlns:a16="http://schemas.microsoft.com/office/drawing/2014/main" id="{B0C6A035-7BFC-627D-47D6-C4123F05499C}"/>
              </a:ext>
            </a:extLst>
          </p:cNvPr>
          <p:cNvSpPr/>
          <p:nvPr/>
        </p:nvSpPr>
        <p:spPr>
          <a:xfrm flipH="1">
            <a:off x="5924706" y="4656854"/>
            <a:ext cx="1005879" cy="30925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C000"/>
          </a:solidFill>
          <a:ln w="25400" cap="flat" cmpd="sng">
            <a:solidFill>
              <a:srgbClr val="FFCC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486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4;p11">
            <a:extLst>
              <a:ext uri="{FF2B5EF4-FFF2-40B4-BE49-F238E27FC236}">
                <a16:creationId xmlns:a16="http://schemas.microsoft.com/office/drawing/2014/main" id="{B20AF36B-CE1F-C1FB-9A6E-026B533766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2857393"/>
              </p:ext>
            </p:extLst>
          </p:nvPr>
        </p:nvGraphicFramePr>
        <p:xfrm>
          <a:off x="228599" y="2389468"/>
          <a:ext cx="11734801" cy="44685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26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2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8265">
                  <a:extLst>
                    <a:ext uri="{9D8B030D-6E8A-4147-A177-3AD203B41FA5}">
                      <a16:colId xmlns:a16="http://schemas.microsoft.com/office/drawing/2014/main" val="1599741869"/>
                    </a:ext>
                  </a:extLst>
                </a:gridCol>
              </a:tblGrid>
              <a:tr h="90529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000" dirty="0"/>
                    </a:p>
                  </a:txBody>
                  <a:tcPr marL="23767" marR="23767" marT="23767" marB="23767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nấu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ở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hội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Thị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Cấm</a:t>
                      </a:r>
                      <a:endParaRPr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 nấu cơm ở hội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làng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Chuông</a:t>
                      </a:r>
                      <a:endParaRPr lang="vi-VN"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 nấu cơm ở hội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Từ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Trọng</a:t>
                      </a:r>
                      <a:endParaRPr lang="vi-VN"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 nấu cơm ở hội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Hành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Thiện</a:t>
                      </a:r>
                      <a:endParaRPr lang="vi-VN"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vi-VN"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291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Giống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nhau</a:t>
                      </a:r>
                      <a:endParaRPr sz="2000" dirty="0"/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D8F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457200" marR="0" lvl="0" indent="-45720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Nấu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trong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điều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kiện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khó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khăn</a:t>
                      </a:r>
                      <a:endParaRPr lang="en-US"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45720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Đội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nào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thổi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vi-VN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 ch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í</a:t>
                      </a:r>
                      <a:r>
                        <a:rPr lang="vi-VN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 dẻo, ngon, xong trước thì thắng cuộc</a:t>
                      </a:r>
                      <a:endParaRPr lang="vi-VN" sz="2000" dirty="0"/>
                    </a:p>
                  </a:txBody>
                  <a:tcPr marL="23767" marR="23767" marT="23767" marB="23767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D8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457200" marR="0" lvl="0" indent="-45720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endParaRPr lang="vi-VN" sz="2000" dirty="0"/>
                    </a:p>
                  </a:txBody>
                  <a:tcPr marL="23767" marR="23767" marT="23767" marB="23767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5D8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300">
                <a:tc gridSpan="6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Khác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nhau</a:t>
                      </a:r>
                      <a:endParaRPr sz="20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3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endParaRPr sz="20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3D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67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Địa</a:t>
                      </a:r>
                      <a:r>
                        <a:rPr lang="en-US" sz="20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điểm</a:t>
                      </a:r>
                      <a:endParaRPr sz="20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Từ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Liêm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- Hà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Nội</a:t>
                      </a:r>
                      <a:endParaRPr sz="2000" dirty="0"/>
                    </a:p>
                    <a:p>
                      <a:pPr marL="457200" marR="0" lvl="0" indent="-45720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Nguồn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gốc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diễn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lại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tích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của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Phan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Tây</a:t>
                      </a:r>
                      <a:r>
                        <a:rPr lang="en-US" sz="20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Nhạc</a:t>
                      </a:r>
                      <a:endParaRPr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Làng</a:t>
                      </a: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Chuông</a:t>
                      </a: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(Hà </a:t>
                      </a: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Nội</a:t>
                      </a: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/>
                        <a:sym typeface="Arial"/>
                      </a:endParaRPr>
                    </a:p>
                    <a:p>
                      <a:pPr marL="457200" marR="0" lvl="0" indent="-457200" algn="l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Hoằng</a:t>
                      </a: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Hóa</a:t>
                      </a: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– Thanh </a:t>
                      </a: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Hóa</a:t>
                      </a:r>
                      <a:endParaRPr lang="en-US" sz="20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endParaRPr lang="en-US" sz="20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Nam </a:t>
                      </a: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Định</a:t>
                      </a:r>
                      <a:endParaRPr sz="20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533400" marR="0" lvl="0" indent="-342900" algn="l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000"/>
                        <a:buFont typeface="Arial" panose="020B0604020202020204" pitchFamily="34" charset="0"/>
                        <a:buChar char="•"/>
                      </a:pPr>
                      <a:endParaRPr sz="20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20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Nam </a:t>
                      </a:r>
                      <a:r>
                        <a:rPr lang="en-US" sz="20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/>
                          <a:sym typeface="Arial"/>
                        </a:rPr>
                        <a:t>Định</a:t>
                      </a:r>
                      <a:endParaRPr lang="en-US" sz="20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Google Shape;215;p11">
            <a:extLst>
              <a:ext uri="{FF2B5EF4-FFF2-40B4-BE49-F238E27FC236}">
                <a16:creationId xmlns:a16="http://schemas.microsoft.com/office/drawing/2014/main" id="{1AC723E4-C03E-6E8F-304B-E101AD858F56}"/>
              </a:ext>
            </a:extLst>
          </p:cNvPr>
          <p:cNvSpPr txBox="1"/>
          <p:nvPr/>
        </p:nvSpPr>
        <p:spPr>
          <a:xfrm>
            <a:off x="228599" y="1712380"/>
            <a:ext cx="10796400" cy="677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Thông tin về 4 hội thi thổi cơm ở 4 địa phương</a:t>
            </a:r>
          </a:p>
        </p:txBody>
      </p:sp>
    </p:spTree>
    <p:extLst>
      <p:ext uri="{BB962C8B-B14F-4D97-AF65-F5344CB8AC3E}">
        <p14:creationId xmlns:p14="http://schemas.microsoft.com/office/powerpoint/2010/main" val="396683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oogle Shape;214;p11">
            <a:extLst>
              <a:ext uri="{FF2B5EF4-FFF2-40B4-BE49-F238E27FC236}">
                <a16:creationId xmlns:a16="http://schemas.microsoft.com/office/drawing/2014/main" id="{B20AF36B-CE1F-C1FB-9A6E-026B533766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6830716"/>
              </p:ext>
            </p:extLst>
          </p:nvPr>
        </p:nvGraphicFramePr>
        <p:xfrm>
          <a:off x="228599" y="2283012"/>
          <a:ext cx="11734801" cy="4528891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0265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7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23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5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5291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900" dirty="0"/>
                    </a:p>
                  </a:txBody>
                  <a:tcPr marL="23767" marR="23767" marT="23767" marB="23767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nấu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ở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hội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Thị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Cấm</a:t>
                      </a:r>
                      <a:endParaRPr sz="19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 nấu cơm ở hội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làng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Chuông</a:t>
                      </a:r>
                      <a:endParaRPr lang="vi-VN" sz="19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 nấu cơm ở hội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Từ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Trọng</a:t>
                      </a:r>
                      <a:endParaRPr lang="vi-VN" sz="19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 nấu cơm ở hội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Hành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Thiện</a:t>
                      </a:r>
                      <a:endParaRPr lang="vi-VN" sz="1900" b="0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291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Thể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lệ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endParaRPr sz="1900" dirty="0"/>
                    </a:p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cách</a:t>
                      </a:r>
                      <a:r>
                        <a:rPr lang="en-US" sz="1900" b="1" u="none" strike="noStrike" cap="none" dirty="0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thức</a:t>
                      </a:r>
                      <a:endParaRPr sz="1900" b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23767" marR="23767" marT="23767" marB="23767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just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Mỗi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nhóm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10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người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tự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xay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thóc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giã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gạo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nấu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endParaRPr sz="19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-457200" algn="just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Char char="•"/>
                      </a:pP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Đội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nào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nấu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được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chín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ngon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trước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thắng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dùng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để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cúng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thần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9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/>
                        <a:sym typeface="Arial"/>
                      </a:endParaRPr>
                    </a:p>
                  </a:txBody>
                  <a:tcPr marL="23767" marR="23767" marT="23767" marB="23767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Chia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cuộc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của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nam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và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cuộc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của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nữ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9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/>
                        <a:sym typeface="Arial"/>
                      </a:endParaRPr>
                    </a:p>
                  </a:txBody>
                  <a:tcPr marL="23767" marR="23767" marT="23767" marB="23767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Nấu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trên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thuyền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9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/>
                        <a:sym typeface="Arial"/>
                      </a:endParaRPr>
                    </a:p>
                  </a:txBody>
                  <a:tcPr marL="23767" marR="23767" marT="23767" marB="23767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 panose="020B0604020202020204" pitchFamily="34" charset="0"/>
                        <a:buNone/>
                      </a:pP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Cuộc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dành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cho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nam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mỗi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đội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2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người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nấu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cơm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trong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thời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gian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một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tuần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9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hương</a:t>
                      </a:r>
                      <a:r>
                        <a:rPr lang="en-US" sz="19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sz="19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/>
                        <a:sym typeface="Arial"/>
                      </a:endParaRPr>
                    </a:p>
                  </a:txBody>
                  <a:tcPr marL="23767" marR="23767" marT="23767" marB="23767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D5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792204"/>
                  </a:ext>
                </a:extLst>
              </a:tr>
            </a:tbl>
          </a:graphicData>
        </a:graphic>
      </p:graphicFrame>
      <p:sp>
        <p:nvSpPr>
          <p:cNvPr id="3" name="Google Shape;215;p11">
            <a:extLst>
              <a:ext uri="{FF2B5EF4-FFF2-40B4-BE49-F238E27FC236}">
                <a16:creationId xmlns:a16="http://schemas.microsoft.com/office/drawing/2014/main" id="{1AC723E4-C03E-6E8F-304B-E101AD858F56}"/>
              </a:ext>
            </a:extLst>
          </p:cNvPr>
          <p:cNvSpPr txBox="1"/>
          <p:nvPr/>
        </p:nvSpPr>
        <p:spPr>
          <a:xfrm>
            <a:off x="228599" y="1652090"/>
            <a:ext cx="10796400" cy="630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200" b="1" dirty="0">
                <a:solidFill>
                  <a:srgbClr val="C00000"/>
                </a:solidFill>
                <a:latin typeface="UTM Avo" panose="02040603050506020204" pitchFamily="18" charset="0"/>
              </a:rPr>
              <a:t>Thông tin về 4 hội thi thổi cơm ở 4 địa phương</a:t>
            </a:r>
          </a:p>
        </p:txBody>
      </p:sp>
    </p:spTree>
    <p:extLst>
      <p:ext uri="{BB962C8B-B14F-4D97-AF65-F5344CB8AC3E}">
        <p14:creationId xmlns:p14="http://schemas.microsoft.com/office/powerpoint/2010/main" val="34861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30;p13">
            <a:extLst>
              <a:ext uri="{FF2B5EF4-FFF2-40B4-BE49-F238E27FC236}">
                <a16:creationId xmlns:a16="http://schemas.microsoft.com/office/drawing/2014/main" id="{812FDBBE-9E80-40BF-6CFE-9AD28D138BC4}"/>
              </a:ext>
            </a:extLst>
          </p:cNvPr>
          <p:cNvGrpSpPr/>
          <p:nvPr/>
        </p:nvGrpSpPr>
        <p:grpSpPr>
          <a:xfrm>
            <a:off x="78028" y="2533661"/>
            <a:ext cx="8014938" cy="2360195"/>
            <a:chOff x="2401330" y="2067913"/>
            <a:chExt cx="14624919" cy="4720390"/>
          </a:xfrm>
        </p:grpSpPr>
        <p:sp>
          <p:nvSpPr>
            <p:cNvPr id="3" name="Google Shape;231;p13">
              <a:extLst>
                <a:ext uri="{FF2B5EF4-FFF2-40B4-BE49-F238E27FC236}">
                  <a16:creationId xmlns:a16="http://schemas.microsoft.com/office/drawing/2014/main" id="{7DD07FDE-B791-AEA3-C082-06232337FD39}"/>
                </a:ext>
              </a:extLst>
            </p:cNvPr>
            <p:cNvSpPr/>
            <p:nvPr/>
          </p:nvSpPr>
          <p:spPr>
            <a:xfrm>
              <a:off x="2901650" y="2378905"/>
              <a:ext cx="14124599" cy="4409398"/>
            </a:xfrm>
            <a:custGeom>
              <a:avLst/>
              <a:gdLst/>
              <a:ahLst/>
              <a:cxnLst/>
              <a:rect l="l" t="t" r="r" b="b"/>
              <a:pathLst>
                <a:path w="11542827" h="4126266" extrusionOk="0">
                  <a:moveTo>
                    <a:pt x="11036388" y="4109347"/>
                  </a:moveTo>
                  <a:cubicBezTo>
                    <a:pt x="11036388" y="4109347"/>
                    <a:pt x="10799391" y="4099378"/>
                    <a:pt x="10437252" y="4112822"/>
                  </a:cubicBezTo>
                  <a:cubicBezTo>
                    <a:pt x="10075115" y="4126266"/>
                    <a:pt x="490924" y="4126266"/>
                    <a:pt x="490924" y="4126266"/>
                  </a:cubicBezTo>
                  <a:cubicBezTo>
                    <a:pt x="245502" y="4126266"/>
                    <a:pt x="32509" y="4028998"/>
                    <a:pt x="31032" y="3868884"/>
                  </a:cubicBezTo>
                  <a:cubicBezTo>
                    <a:pt x="31032" y="3868884"/>
                    <a:pt x="0" y="2427526"/>
                    <a:pt x="0" y="606979"/>
                  </a:cubicBezTo>
                  <a:cubicBezTo>
                    <a:pt x="0" y="392820"/>
                    <a:pt x="15517" y="249246"/>
                    <a:pt x="15517" y="249246"/>
                  </a:cubicBezTo>
                  <a:cubicBezTo>
                    <a:pt x="15518" y="120578"/>
                    <a:pt x="1" y="0"/>
                    <a:pt x="459892" y="8134"/>
                  </a:cubicBezTo>
                  <a:cubicBezTo>
                    <a:pt x="459892" y="8134"/>
                    <a:pt x="1144663" y="28433"/>
                    <a:pt x="1627778" y="20834"/>
                  </a:cubicBezTo>
                  <a:cubicBezTo>
                    <a:pt x="2144992" y="12700"/>
                    <a:pt x="10989839" y="0"/>
                    <a:pt x="10989839" y="0"/>
                  </a:cubicBezTo>
                  <a:cubicBezTo>
                    <a:pt x="11301740" y="0"/>
                    <a:pt x="11535168" y="101069"/>
                    <a:pt x="11527311" y="303616"/>
                  </a:cubicBezTo>
                  <a:cubicBezTo>
                    <a:pt x="11527311" y="303616"/>
                    <a:pt x="11525315" y="2265592"/>
                    <a:pt x="11534071" y="3169297"/>
                  </a:cubicBezTo>
                  <a:cubicBezTo>
                    <a:pt x="11542827" y="3462598"/>
                    <a:pt x="11496278" y="3795670"/>
                    <a:pt x="11496278" y="3795670"/>
                  </a:cubicBezTo>
                  <a:cubicBezTo>
                    <a:pt x="11493313" y="3975695"/>
                    <a:pt x="11281810" y="4109347"/>
                    <a:pt x="11036388" y="4109347"/>
                  </a:cubicBezTo>
                  <a:close/>
                </a:path>
              </a:pathLst>
            </a:custGeom>
            <a:solidFill>
              <a:srgbClr val="FFF6E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622" dirty="0">
                <a:latin typeface="UTM Avo" panose="02040603050506020204" pitchFamily="18" charset="0"/>
              </a:endParaRPr>
            </a:p>
          </p:txBody>
        </p:sp>
        <p:pic>
          <p:nvPicPr>
            <p:cNvPr id="4" name="Google Shape;232;p13">
              <a:extLst>
                <a:ext uri="{FF2B5EF4-FFF2-40B4-BE49-F238E27FC236}">
                  <a16:creationId xmlns:a16="http://schemas.microsoft.com/office/drawing/2014/main" id="{254BD1C9-A0D7-43C0-87BF-4711F64F03E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9503374">
              <a:off x="2401330" y="2067913"/>
              <a:ext cx="2581890" cy="8972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Google Shape;234;p13">
            <a:extLst>
              <a:ext uri="{FF2B5EF4-FFF2-40B4-BE49-F238E27FC236}">
                <a16:creationId xmlns:a16="http://schemas.microsoft.com/office/drawing/2014/main" id="{2FF16A4D-ED1A-8B9B-29F7-08577F56DC05}"/>
              </a:ext>
            </a:extLst>
          </p:cNvPr>
          <p:cNvSpPr txBox="1"/>
          <p:nvPr/>
        </p:nvSpPr>
        <p:spPr>
          <a:xfrm>
            <a:off x="723501" y="3054303"/>
            <a:ext cx="692722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Mục đích chính của văn bản trên là gì? Phân tích một số nội dung cụ thể trong văn bản để thấy người viết đã đạt được mục đích đó?</a:t>
            </a:r>
          </a:p>
        </p:txBody>
      </p:sp>
      <p:pic>
        <p:nvPicPr>
          <p:cNvPr id="8" name="Google Shape;236;p13">
            <a:extLst>
              <a:ext uri="{FF2B5EF4-FFF2-40B4-BE49-F238E27FC236}">
                <a16:creationId xmlns:a16="http://schemas.microsoft.com/office/drawing/2014/main" id="{E589C78B-D597-8560-4384-54CDDE2AF9F7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68084" y="2613328"/>
            <a:ext cx="3308909" cy="2204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8631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5;p12">
            <a:extLst>
              <a:ext uri="{FF2B5EF4-FFF2-40B4-BE49-F238E27FC236}">
                <a16:creationId xmlns:a16="http://schemas.microsoft.com/office/drawing/2014/main" id="{A7178442-FBF0-AAE0-29FA-64E569899D5E}"/>
              </a:ext>
            </a:extLst>
          </p:cNvPr>
          <p:cNvSpPr txBox="1"/>
          <p:nvPr/>
        </p:nvSpPr>
        <p:spPr>
          <a:xfrm>
            <a:off x="560354" y="2257545"/>
            <a:ext cx="5640749" cy="329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just">
              <a:lnSpc>
                <a:spcPct val="150000"/>
              </a:lnSpc>
              <a:defRPr sz="2667">
                <a:latin typeface="UTM Avo" panose="02040603050506020204" pitchFamily="18" charset="0"/>
              </a:defRPr>
            </a:lvl1pPr>
          </a:lstStyle>
          <a:p>
            <a:pPr marL="342900" indent="-342900">
              <a:lnSpc>
                <a:spcPct val="125000"/>
              </a:lnSpc>
              <a:buFont typeface="UTM Avo" panose="02040603050506020204" pitchFamily="18" charset="0"/>
              <a:buChar char="-"/>
            </a:pPr>
            <a:r>
              <a:rPr lang="vi-VN" sz="2400" dirty="0">
                <a:sym typeface="Calibri"/>
              </a:rPr>
              <a:t>Mục đích chính của văn bản trên đó là nêu lên các nét đặc sắc của hội thi thổi cơm  ở một số địa phương miền Bắc. </a:t>
            </a:r>
          </a:p>
          <a:p>
            <a:pPr marL="342900" indent="-342900">
              <a:lnSpc>
                <a:spcPct val="125000"/>
              </a:lnSpc>
              <a:buFont typeface="UTM Avo" panose="02040603050506020204" pitchFamily="18" charset="0"/>
              <a:buChar char="-"/>
            </a:pPr>
            <a:r>
              <a:rPr lang="vi-VN" sz="2400" dirty="0">
                <a:sym typeface="Calibri"/>
              </a:rPr>
              <a:t>Nội dung cụ thể trong văn bản thể hiện luật lệ cuộc thi đã giúp người viết đạt được mục đích đó.</a:t>
            </a:r>
          </a:p>
        </p:txBody>
      </p:sp>
      <p:sp>
        <p:nvSpPr>
          <p:cNvPr id="8" name="Google Shape;229;p12">
            <a:extLst>
              <a:ext uri="{FF2B5EF4-FFF2-40B4-BE49-F238E27FC236}">
                <a16:creationId xmlns:a16="http://schemas.microsoft.com/office/drawing/2014/main" id="{9FFB627B-1692-C480-AA22-C9DBAA11000C}"/>
              </a:ext>
            </a:extLst>
          </p:cNvPr>
          <p:cNvSpPr txBox="1"/>
          <p:nvPr/>
        </p:nvSpPr>
        <p:spPr>
          <a:xfrm>
            <a:off x="560354" y="1826684"/>
            <a:ext cx="4453079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2.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Mục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đích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văn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bản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1028" name="Picture 4" descr="Thi nấu cơm - Nét văn hóa ngày xuân ở miền quê quan họ">
            <a:extLst>
              <a:ext uri="{FF2B5EF4-FFF2-40B4-BE49-F238E27FC236}">
                <a16:creationId xmlns:a16="http://schemas.microsoft.com/office/drawing/2014/main" id="{FBAF7EAA-321D-9214-E378-A5313A29E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193" y="2042114"/>
            <a:ext cx="5053891" cy="3002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33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55;p15">
            <a:extLst>
              <a:ext uri="{FF2B5EF4-FFF2-40B4-BE49-F238E27FC236}">
                <a16:creationId xmlns:a16="http://schemas.microsoft.com/office/drawing/2014/main" id="{D2CB6E74-4192-4642-34A9-89321DF7E0D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90141" y="4451956"/>
            <a:ext cx="1457040" cy="9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58;p15">
            <a:extLst>
              <a:ext uri="{FF2B5EF4-FFF2-40B4-BE49-F238E27FC236}">
                <a16:creationId xmlns:a16="http://schemas.microsoft.com/office/drawing/2014/main" id="{79E36001-83BD-BB63-771A-C8C1070F4D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66743" y="1980760"/>
            <a:ext cx="2724494" cy="49423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9CEF77F-7D19-6B5C-2B4E-4DB178238D68}"/>
              </a:ext>
            </a:extLst>
          </p:cNvPr>
          <p:cNvGrpSpPr/>
          <p:nvPr/>
        </p:nvGrpSpPr>
        <p:grpSpPr>
          <a:xfrm>
            <a:off x="4348261" y="2143495"/>
            <a:ext cx="5262098" cy="3469904"/>
            <a:chOff x="4349781" y="1436770"/>
            <a:chExt cx="5262098" cy="3469904"/>
          </a:xfrm>
        </p:grpSpPr>
        <p:pic>
          <p:nvPicPr>
            <p:cNvPr id="3" name="Google Shape;257;p15">
              <a:extLst>
                <a:ext uri="{FF2B5EF4-FFF2-40B4-BE49-F238E27FC236}">
                  <a16:creationId xmlns:a16="http://schemas.microsoft.com/office/drawing/2014/main" id="{BE614913-AA9F-D7F7-FD1A-F02AA4E9A689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36674">
              <a:off x="4349781" y="1436770"/>
              <a:ext cx="5262098" cy="34699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259;p15">
              <a:extLst>
                <a:ext uri="{FF2B5EF4-FFF2-40B4-BE49-F238E27FC236}">
                  <a16:creationId xmlns:a16="http://schemas.microsoft.com/office/drawing/2014/main" id="{64940892-0010-3702-AED9-E6E757F545D8}"/>
                </a:ext>
              </a:extLst>
            </p:cNvPr>
            <p:cNvSpPr txBox="1"/>
            <p:nvPr/>
          </p:nvSpPr>
          <p:spPr>
            <a:xfrm>
              <a:off x="4872612" y="2679292"/>
              <a:ext cx="4518106" cy="984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t" anchorCtr="0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Em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tổng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kết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nội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dung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nghệ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thuật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văn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dk1"/>
                  </a:solidFill>
                  <a:latin typeface="UTM Avo" panose="02040603050506020204" pitchFamily="18" charset="0"/>
                </a:rPr>
                <a:t>bản</a:t>
              </a:r>
              <a:r>
                <a:rPr lang="en-US" sz="2400" dirty="0">
                  <a:solidFill>
                    <a:schemeClr val="dk1"/>
                  </a:solidFill>
                  <a:latin typeface="UTM Avo" panose="02040603050506020204" pitchFamily="18" charset="0"/>
                </a:rPr>
                <a:t>.</a:t>
              </a:r>
              <a:endParaRPr sz="2400" dirty="0">
                <a:solidFill>
                  <a:schemeClr val="dk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6" name="Google Shape;260;p15">
            <a:extLst>
              <a:ext uri="{FF2B5EF4-FFF2-40B4-BE49-F238E27FC236}">
                <a16:creationId xmlns:a16="http://schemas.microsoft.com/office/drawing/2014/main" id="{A2BB7D53-B536-00A9-7B40-54173CB7715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27733" y="1980760"/>
            <a:ext cx="1020380" cy="1325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61;p15">
            <a:extLst>
              <a:ext uri="{FF2B5EF4-FFF2-40B4-BE49-F238E27FC236}">
                <a16:creationId xmlns:a16="http://schemas.microsoft.com/office/drawing/2014/main" id="{E003BA47-10E6-4B4C-B60D-F9C08F815B06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025607" y="4089492"/>
            <a:ext cx="1061400" cy="14128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498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p14">
            <a:extLst>
              <a:ext uri="{FF2B5EF4-FFF2-40B4-BE49-F238E27FC236}">
                <a16:creationId xmlns:a16="http://schemas.microsoft.com/office/drawing/2014/main" id="{57858944-823C-F6CC-4702-0F6CF693CDED}"/>
              </a:ext>
            </a:extLst>
          </p:cNvPr>
          <p:cNvSpPr txBox="1"/>
          <p:nvPr/>
        </p:nvSpPr>
        <p:spPr>
          <a:xfrm>
            <a:off x="620880" y="1843607"/>
            <a:ext cx="39624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 dirty="0">
                <a:latin typeface="UTM Avo" panose="02040603050506020204" pitchFamily="18" charset="0"/>
              </a:rPr>
              <a:t>III. </a:t>
            </a:r>
            <a:r>
              <a:rPr lang="en-US" sz="2400" b="1" dirty="0" err="1">
                <a:latin typeface="UTM Avo" panose="02040603050506020204" pitchFamily="18" charset="0"/>
              </a:rPr>
              <a:t>Tổng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kết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3" name="Google Shape;252;p14">
            <a:extLst>
              <a:ext uri="{FF2B5EF4-FFF2-40B4-BE49-F238E27FC236}">
                <a16:creationId xmlns:a16="http://schemas.microsoft.com/office/drawing/2014/main" id="{2E2D9814-8DEB-A3D0-381D-D42DEE3D6650}"/>
              </a:ext>
            </a:extLst>
          </p:cNvPr>
          <p:cNvSpPr txBox="1"/>
          <p:nvPr/>
        </p:nvSpPr>
        <p:spPr>
          <a:xfrm>
            <a:off x="620880" y="2307986"/>
            <a:ext cx="2049749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dung</a:t>
            </a:r>
            <a:endParaRPr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253;p14">
            <a:extLst>
              <a:ext uri="{FF2B5EF4-FFF2-40B4-BE49-F238E27FC236}">
                <a16:creationId xmlns:a16="http://schemas.microsoft.com/office/drawing/2014/main" id="{08D14ED1-B402-A2FF-0175-4AD06AF77629}"/>
              </a:ext>
            </a:extLst>
          </p:cNvPr>
          <p:cNvSpPr txBox="1"/>
          <p:nvPr/>
        </p:nvSpPr>
        <p:spPr>
          <a:xfrm>
            <a:off x="620880" y="2826794"/>
            <a:ext cx="6421051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SzPct val="100000"/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Văn bản là bài giới thiệu thông tin về hội thi thổi cơm tại 4 địa phương ở miền Bắc, nêu thể lệ cuộc thi, nội dung và yêu cầu cuộc thi.</a:t>
            </a:r>
          </a:p>
        </p:txBody>
      </p:sp>
      <p:pic>
        <p:nvPicPr>
          <p:cNvPr id="2050" name="Picture 2" descr="Lễ hội thi thổi cơm làng Thị Cấm năm 2023">
            <a:extLst>
              <a:ext uri="{FF2B5EF4-FFF2-40B4-BE49-F238E27FC236}">
                <a16:creationId xmlns:a16="http://schemas.microsoft.com/office/drawing/2014/main" id="{08B96DC7-DE04-5BD4-11B5-1629ED691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361" y="2424150"/>
            <a:ext cx="4072759" cy="2713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4156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64;p15">
            <a:extLst>
              <a:ext uri="{FF2B5EF4-FFF2-40B4-BE49-F238E27FC236}">
                <a16:creationId xmlns:a16="http://schemas.microsoft.com/office/drawing/2014/main" id="{DB493597-2A1E-649B-08A5-E19880E5D181}"/>
              </a:ext>
            </a:extLst>
          </p:cNvPr>
          <p:cNvSpPr txBox="1"/>
          <p:nvPr/>
        </p:nvSpPr>
        <p:spPr>
          <a:xfrm>
            <a:off x="538100" y="1886407"/>
            <a:ext cx="2532743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2.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Nghệ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thuật</a:t>
            </a:r>
            <a:endParaRPr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265;p15">
            <a:extLst>
              <a:ext uri="{FF2B5EF4-FFF2-40B4-BE49-F238E27FC236}">
                <a16:creationId xmlns:a16="http://schemas.microsoft.com/office/drawing/2014/main" id="{4427663F-9430-F2EF-35B9-A24FE4190BC5}"/>
              </a:ext>
            </a:extLst>
          </p:cNvPr>
          <p:cNvSpPr txBox="1"/>
          <p:nvPr/>
        </p:nvSpPr>
        <p:spPr>
          <a:xfrm>
            <a:off x="538100" y="2317268"/>
            <a:ext cx="11115800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57200" indent="-4572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Bố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mạch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lạc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rõ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ràng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dễ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457200" indent="-4572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cô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đọng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ngắn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gọn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đầy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đủ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dẫn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chứng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457200" indent="-457200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en-US" sz="2400" dirty="0" err="1">
                <a:latin typeface="UTM Avo" panose="02040603050506020204" pitchFamily="18" charset="0"/>
              </a:rPr>
              <a:t>Ngôn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giản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dị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3074" name="Picture 2" descr="Kể hội thi thổi cơm (3 mẫu) - Tập làm văn lớp 3">
            <a:extLst>
              <a:ext uri="{FF2B5EF4-FFF2-40B4-BE49-F238E27FC236}">
                <a16:creationId xmlns:a16="http://schemas.microsoft.com/office/drawing/2014/main" id="{2A3713F5-5611-265B-0A3E-FF1F4D76B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16" y="3940119"/>
            <a:ext cx="5204592" cy="27286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164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4073FEE-3B94-188A-100D-841842469021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CBABC688-99DC-06EE-4696-D6F02B9BB6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8C10E23-D647-21D0-E778-9BD26D740A4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300;p19">
            <a:extLst>
              <a:ext uri="{FF2B5EF4-FFF2-40B4-BE49-F238E27FC236}">
                <a16:creationId xmlns:a16="http://schemas.microsoft.com/office/drawing/2014/main" id="{AA729547-87E7-CBAB-1A2D-A0ACF4AA6310}"/>
              </a:ext>
            </a:extLst>
          </p:cNvPr>
          <p:cNvSpPr/>
          <p:nvPr/>
        </p:nvSpPr>
        <p:spPr>
          <a:xfrm>
            <a:off x="2043863" y="2186020"/>
            <a:ext cx="10005768" cy="18288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Dựa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vào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hãy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viết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một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đoạn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văn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ngắn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nói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về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nét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đẹp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của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hội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thi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thổi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cơm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ở </a:t>
            </a:r>
            <a:r>
              <a:rPr lang="en-US" sz="2667" dirty="0" err="1">
                <a:solidFill>
                  <a:schemeClr val="dk1"/>
                </a:solidFill>
                <a:latin typeface="UTM Avo" panose="02040603050506020204" pitchFamily="18" charset="0"/>
              </a:rPr>
              <a:t>Việt</a:t>
            </a:r>
            <a:r>
              <a:rPr lang="en-US" sz="2667" dirty="0">
                <a:solidFill>
                  <a:schemeClr val="dk1"/>
                </a:solidFill>
                <a:latin typeface="UTM Avo" panose="02040603050506020204" pitchFamily="18" charset="0"/>
              </a:rPr>
              <a:t> Nam.</a:t>
            </a:r>
            <a:endParaRPr sz="2667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pic>
        <p:nvPicPr>
          <p:cNvPr id="13" name="Google Shape;301;p19">
            <a:extLst>
              <a:ext uri="{FF2B5EF4-FFF2-40B4-BE49-F238E27FC236}">
                <a16:creationId xmlns:a16="http://schemas.microsoft.com/office/drawing/2014/main" id="{B84D6F8B-8F1A-C863-5E93-347B66F3E7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983198"/>
            <a:ext cx="4666816" cy="2765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97;p19">
            <a:extLst>
              <a:ext uri="{FF2B5EF4-FFF2-40B4-BE49-F238E27FC236}">
                <a16:creationId xmlns:a16="http://schemas.microsoft.com/office/drawing/2014/main" id="{2C757E44-C73E-B33D-E529-0A06AE8B017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991609">
            <a:off x="1444774" y="1978514"/>
            <a:ext cx="1457040" cy="95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98;p19">
            <a:extLst>
              <a:ext uri="{FF2B5EF4-FFF2-40B4-BE49-F238E27FC236}">
                <a16:creationId xmlns:a16="http://schemas.microsoft.com/office/drawing/2014/main" id="{0A0596A3-D671-C102-6562-A4CB8257A50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870528" y="3586137"/>
            <a:ext cx="1224436" cy="9688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F25A58E-1F36-B6A0-6526-EC7A66042906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859E8C9-F5B4-DCFA-6147-8AC3D0A711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9F3064-B8A1-49DC-F9FD-1F9C5021D882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14;p18">
            <a:extLst>
              <a:ext uri="{FF2B5EF4-FFF2-40B4-BE49-F238E27FC236}">
                <a16:creationId xmlns:a16="http://schemas.microsoft.com/office/drawing/2014/main" id="{4B7EFC16-FC28-6A7E-88F6-E30F9D26A62C}"/>
              </a:ext>
            </a:extLst>
          </p:cNvPr>
          <p:cNvSpPr/>
          <p:nvPr/>
        </p:nvSpPr>
        <p:spPr>
          <a:xfrm>
            <a:off x="1437206" y="2139889"/>
            <a:ext cx="9317586" cy="2706761"/>
          </a:xfrm>
          <a:prstGeom prst="roundRect">
            <a:avLst>
              <a:gd name="adj" fmla="val 16667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5"/>
            </a:solidFill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dk1"/>
              </a:buClr>
              <a:buSzPts val="1100"/>
            </a:pP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Văn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bản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chỉ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có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một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ảnh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minh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hoạ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.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Nếu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vẽ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thêm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minh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hoạ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cho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bài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sẽ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chọn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nào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?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Vì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sao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em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lại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chọn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nội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dung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đó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để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</a:rPr>
              <a:t>vẽ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</a:rPr>
              <a:t>?</a:t>
            </a:r>
            <a:endParaRPr sz="28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Google Shape;315;p18">
            <a:extLst>
              <a:ext uri="{FF2B5EF4-FFF2-40B4-BE49-F238E27FC236}">
                <a16:creationId xmlns:a16="http://schemas.microsoft.com/office/drawing/2014/main" id="{4E58EF49-3898-878D-362A-D774BC8EFF1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9699" y="4846650"/>
            <a:ext cx="7052601" cy="2009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5;p18">
            <a:extLst>
              <a:ext uri="{FF2B5EF4-FFF2-40B4-BE49-F238E27FC236}">
                <a16:creationId xmlns:a16="http://schemas.microsoft.com/office/drawing/2014/main" id="{0FEC00A9-EBD5-2FD6-1B9A-B17608A792AD}"/>
              </a:ext>
            </a:extLst>
          </p:cNvPr>
          <p:cNvSpPr/>
          <p:nvPr/>
        </p:nvSpPr>
        <p:spPr>
          <a:xfrm>
            <a:off x="2370909" y="2539215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306;p18">
            <a:extLst>
              <a:ext uri="{FF2B5EF4-FFF2-40B4-BE49-F238E27FC236}">
                <a16:creationId xmlns:a16="http://schemas.microsoft.com/office/drawing/2014/main" id="{35DC20E8-1E75-375A-775F-D70F95752487}"/>
              </a:ext>
            </a:extLst>
          </p:cNvPr>
          <p:cNvSpPr/>
          <p:nvPr/>
        </p:nvSpPr>
        <p:spPr>
          <a:xfrm>
            <a:off x="2370909" y="4319499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138E3C-A4AF-5F1D-31FB-59A909BC565A}"/>
              </a:ext>
            </a:extLst>
          </p:cNvPr>
          <p:cNvSpPr/>
          <p:nvPr/>
        </p:nvSpPr>
        <p:spPr>
          <a:xfrm>
            <a:off x="3432990" y="2398859"/>
            <a:ext cx="5638295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latin typeface="UTM Avo" panose="02040603050506020204" pitchFamily="18" charset="0"/>
              </a:rPr>
              <a:t>Ôn tập lại nội dung của văn bản </a:t>
            </a:r>
            <a:r>
              <a:rPr lang="vi-VN" sz="2400" b="1" i="1" dirty="0">
                <a:latin typeface="UTM Avo" panose="02040603050506020204" pitchFamily="18" charset="0"/>
              </a:rPr>
              <a:t>Hội thi thổi cơm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9AD594-584E-D6FA-04B7-CCCFC351660F}"/>
              </a:ext>
            </a:extLst>
          </p:cNvPr>
          <p:cNvSpPr/>
          <p:nvPr/>
        </p:nvSpPr>
        <p:spPr>
          <a:xfrm>
            <a:off x="3432990" y="3944069"/>
            <a:ext cx="6015809" cy="150029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Đọc trước, soạn bài mới: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algn="ctr"/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Thực hành tiếng Việt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5 - Đọc hiểu văn bản_Ca Huế</Template>
  <TotalTime>189</TotalTime>
  <Words>865</Words>
  <Application>Microsoft Office PowerPoint</Application>
  <PresentationFormat>Widescreen</PresentationFormat>
  <Paragraphs>93</Paragraphs>
  <Slides>25</Slides>
  <Notes>24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Courier New</vt:lpstr>
      <vt:lpstr>Calibri Light</vt:lpstr>
      <vt:lpstr>UTM Avo</vt:lpstr>
      <vt:lpstr>Calibri</vt:lpstr>
      <vt:lpstr>2_Office Theme</vt:lpstr>
      <vt:lpstr>Office Theme</vt:lpstr>
      <vt:lpstr>Bài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5: </dc:title>
  <dc:creator>2114120010-CAO THỊ PHƯƠNG VINH</dc:creator>
  <cp:lastModifiedBy>OnePercent</cp:lastModifiedBy>
  <cp:revision>21</cp:revision>
  <dcterms:created xsi:type="dcterms:W3CDTF">2023-11-28T10:56:17Z</dcterms:created>
  <dcterms:modified xsi:type="dcterms:W3CDTF">2023-11-30T08:42:25Z</dcterms:modified>
</cp:coreProperties>
</file>