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20" r:id="rId4"/>
  </p:sldMasterIdLst>
  <p:sldIdLst>
    <p:sldId id="318" r:id="rId5"/>
    <p:sldId id="281" r:id="rId6"/>
    <p:sldId id="282" r:id="rId7"/>
    <p:sldId id="284" r:id="rId8"/>
    <p:sldId id="333" r:id="rId9"/>
    <p:sldId id="344" r:id="rId10"/>
    <p:sldId id="345" r:id="rId11"/>
    <p:sldId id="346" r:id="rId12"/>
    <p:sldId id="348" r:id="rId13"/>
    <p:sldId id="349" r:id="rId14"/>
    <p:sldId id="350" r:id="rId15"/>
    <p:sldId id="287" r:id="rId16"/>
    <p:sldId id="357" r:id="rId17"/>
    <p:sldId id="358" r:id="rId18"/>
    <p:sldId id="293" r:id="rId19"/>
    <p:sldId id="295" r:id="rId20"/>
    <p:sldId id="296" r:id="rId21"/>
    <p:sldId id="297" r:id="rId22"/>
    <p:sldId id="279" r:id="rId23"/>
    <p:sldId id="300" r:id="rId24"/>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9Slide" initials="9Slide" lastIdx="1" clrIdx="0">
    <p:extLst>
      <p:ext uri="{19B8F6BF-5375-455C-9EA6-DF929625EA0E}">
        <p15:presenceInfo xmlns:p15="http://schemas.microsoft.com/office/powerpoint/2012/main" userId="9Slid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0020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17" autoAdjust="0"/>
    <p:restoredTop sz="94660"/>
  </p:normalViewPr>
  <p:slideViewPr>
    <p:cSldViewPr snapToGrid="0">
      <p:cViewPr varScale="1">
        <p:scale>
          <a:sx n="61" d="100"/>
          <a:sy n="61" d="100"/>
        </p:scale>
        <p:origin x="72" y="1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42581577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19681745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23909141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6018121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6768071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53721260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74517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9564099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21574632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366904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23992698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E2B2FC5-F544-4565-AD16-DC9670E90EE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5659FE72-9B0D-4513-ADD3-406E1607E82C}"/>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7C5305CB-7994-4843-B564-090346682C3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2A6853D9-A49C-4C9A-B68B-53408808ABB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82472999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2/1/23/16/"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16/"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ngu-van-6-2/1/23/16/" TargetMode="External"/><Relationship Id="rId2" Type="http://schemas.openxmlformats.org/officeDocument/2006/relationships/image" Target="../media/image13.png"/><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ngu-van-6-2/1/23/16/" TargetMode="External"/><Relationship Id="rId2" Type="http://schemas.openxmlformats.org/officeDocument/2006/relationships/image" Target="../media/image15.png"/><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ngu-van-6-2/1/23/16/" TargetMode="External"/><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29.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8.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893844" y="2251909"/>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6000" b="1" i="0" u="none" strike="noStrike" kern="1200" cap="none" spc="0" normalizeH="0" baseline="0" noProof="0">
                <a:ln>
                  <a:noFill/>
                </a:ln>
                <a:solidFill>
                  <a:srgbClr val="002060"/>
                </a:solidFill>
                <a:effectLst/>
                <a:uLnTx/>
                <a:uFillTx/>
                <a:latin typeface="UTM Avo" panose="02040603050506020204" pitchFamily="18" charset="0"/>
                <a:cs typeface="Calibri"/>
                <a:sym typeface="Calibri"/>
              </a:rPr>
              <a:t>Bài 6</a:t>
            </a:r>
            <a:endParaRPr kumimoji="0" lang="en-US" sz="6000" b="1" i="0" u="none" strike="noStrike" kern="1200" cap="none" spc="0" normalizeH="0" baseline="0" noProof="0">
              <a:ln>
                <a:noFill/>
              </a:ln>
              <a:solidFill>
                <a:srgbClr val="002060"/>
              </a:solidFill>
              <a:effectLst/>
              <a:uLnTx/>
              <a:uFillTx/>
              <a:latin typeface="UTM Avo" panose="02040603050506020204" pitchFamily="18" charset="0"/>
              <a:cs typeface="Calibri"/>
              <a:sym typeface="Calibri"/>
            </a:endParaRP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885162" y="3429000"/>
            <a:ext cx="10673721" cy="113168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6000" b="1">
                <a:solidFill>
                  <a:srgbClr val="FF0000"/>
                </a:solidFill>
                <a:latin typeface="UTM Avo" panose="02040603050506020204" pitchFamily="18" charset="0"/>
                <a:cs typeface="Arial" panose="020B0604020202020204" pitchFamily="34" charset="0"/>
              </a:rPr>
              <a:t>Thực hành tiếng Việt</a:t>
            </a:r>
            <a:endParaRPr kumimoji="0" lang="en-US" sz="60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7" name="TextBox 6">
            <a:extLst>
              <a:ext uri="{FF2B5EF4-FFF2-40B4-BE49-F238E27FC236}">
                <a16:creationId xmlns:a16="http://schemas.microsoft.com/office/drawing/2014/main" id="{062613FD-902C-4BAC-A044-998325295926}"/>
              </a:ext>
            </a:extLst>
          </p:cNvPr>
          <p:cNvSpPr txBox="1"/>
          <p:nvPr/>
        </p:nvSpPr>
        <p:spPr>
          <a:xfrm>
            <a:off x="9370267" y="758160"/>
            <a:ext cx="268105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2</a:t>
            </a:r>
            <a:endParaRPr kumimoji="0" lang="en-US"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BC6173B0-546B-4A82-98A4-21F807CD853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loud 4">
            <a:extLst>
              <a:ext uri="{FF2B5EF4-FFF2-40B4-BE49-F238E27FC236}">
                <a16:creationId xmlns:a16="http://schemas.microsoft.com/office/drawing/2014/main" id="{DE021381-1B01-4B7F-8EEE-1A3FE547F509}"/>
              </a:ext>
            </a:extLst>
          </p:cNvPr>
          <p:cNvSpPr/>
          <p:nvPr/>
        </p:nvSpPr>
        <p:spPr>
          <a:xfrm>
            <a:off x="4818647" y="1800740"/>
            <a:ext cx="5977690" cy="2446407"/>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Hãy nhắc lại khái niệm từ đơn, từ ghép và từ láy mà em đã được học?</a:t>
            </a:r>
          </a:p>
        </p:txBody>
      </p:sp>
      <p:pic>
        <p:nvPicPr>
          <p:cNvPr id="3" name="Picture 2">
            <a:extLst>
              <a:ext uri="{FF2B5EF4-FFF2-40B4-BE49-F238E27FC236}">
                <a16:creationId xmlns:a16="http://schemas.microsoft.com/office/drawing/2014/main" id="{2C79E506-D879-4CB6-81A6-D6BFB23AFB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995" y="3284621"/>
            <a:ext cx="2742895" cy="2742895"/>
          </a:xfrm>
          <a:prstGeom prst="rect">
            <a:avLst/>
          </a:prstGeom>
        </p:spPr>
      </p:pic>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09F166D4-9EBD-46BF-955B-555F7779E1FC}"/>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783218"/>
            <a:ext cx="5545740" cy="441916"/>
          </a:xfrm>
          <a:prstGeom prst="rect">
            <a:avLst/>
          </a:prstGeom>
          <a:noFill/>
        </p:spPr>
        <p:txBody>
          <a:bodyPr wrap="square" tIns="0" bIns="0" anchor="ctr">
            <a:spAutoFit/>
          </a:bodyPr>
          <a:lstStyle/>
          <a:p>
            <a:pPr algn="just">
              <a:lnSpc>
                <a:spcPct val="150000"/>
              </a:lnSpc>
              <a:defRPr/>
            </a:pPr>
            <a:r>
              <a:rPr lang="vi-VN" sz="22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I.  Phân loại từ phức và thành ngữ</a:t>
            </a:r>
          </a:p>
        </p:txBody>
      </p:sp>
      <p:pic>
        <p:nvPicPr>
          <p:cNvPr id="5" name="Picture 2" descr="Từ ghép là gì? Ví dụ cụ thể và dễ hiểu - Giang Béc">
            <a:extLst>
              <a:ext uri="{FF2B5EF4-FFF2-40B4-BE49-F238E27FC236}">
                <a16:creationId xmlns:a16="http://schemas.microsoft.com/office/drawing/2014/main" id="{D584CE43-34C6-4F4D-A01A-EC8465CEF3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28" t="9009" b="32212"/>
          <a:stretch/>
        </p:blipFill>
        <p:spPr bwMode="auto">
          <a:xfrm>
            <a:off x="550260" y="2582778"/>
            <a:ext cx="7003578" cy="2506846"/>
          </a:xfrm>
          <a:prstGeom prst="rect">
            <a:avLst/>
          </a:prstGeom>
          <a:noFill/>
          <a:extLst>
            <a:ext uri="{909E8E84-426E-40DD-AFC4-6F175D3DCCD1}">
              <a14:hiddenFill xmlns:a14="http://schemas.microsoft.com/office/drawing/2010/main">
                <a:solidFill>
                  <a:srgbClr val="FFFFFF"/>
                </a:solidFill>
              </a14:hiddenFill>
            </a:ext>
          </a:extLst>
        </p:spPr>
      </p:pic>
      <p:sp>
        <p:nvSpPr>
          <p:cNvPr id="4" name="Cloud 3">
            <a:extLst>
              <a:ext uri="{FF2B5EF4-FFF2-40B4-BE49-F238E27FC236}">
                <a16:creationId xmlns:a16="http://schemas.microsoft.com/office/drawing/2014/main" id="{218326FD-F5CC-4AEF-80D6-398BCED012E7}"/>
              </a:ext>
            </a:extLst>
          </p:cNvPr>
          <p:cNvSpPr/>
          <p:nvPr/>
        </p:nvSpPr>
        <p:spPr>
          <a:xfrm>
            <a:off x="7384971" y="1383366"/>
            <a:ext cx="4609695" cy="2675684"/>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a:solidFill>
                  <a:sysClr val="windowText" lastClr="000000"/>
                </a:solidFill>
                <a:latin typeface="UTM Avo" panose="02040603050506020204" pitchFamily="18" charset="0"/>
                <a:cs typeface="Arial" panose="020B0604020202020204" pitchFamily="34" charset="0"/>
              </a:rPr>
              <a:t>Từ phức được phân thành mấy loại? Nêu đặc điểm của các nhóm từ</a:t>
            </a:r>
            <a:r>
              <a:rPr lang="en-US" sz="2000" dirty="0">
                <a:solidFill>
                  <a:sysClr val="windowText" lastClr="000000"/>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3270006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783218"/>
            <a:ext cx="5545740" cy="441916"/>
          </a:xfrm>
          <a:prstGeom prst="rect">
            <a:avLst/>
          </a:prstGeom>
          <a:noFill/>
        </p:spPr>
        <p:txBody>
          <a:bodyPr wrap="square" tIns="0" bIns="0" anchor="ctr">
            <a:spAutoFit/>
          </a:bodyPr>
          <a:lstStyle/>
          <a:p>
            <a:pPr algn="just">
              <a:lnSpc>
                <a:spcPct val="150000"/>
              </a:lnSpc>
              <a:defRPr/>
            </a:pPr>
            <a:r>
              <a:rPr lang="vi-VN" sz="22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I.  Phân loại từ phức và thành ngữ</a:t>
            </a:r>
          </a:p>
        </p:txBody>
      </p:sp>
      <p:sp>
        <p:nvSpPr>
          <p:cNvPr id="6" name="TextBox 5">
            <a:extLst>
              <a:ext uri="{FF2B5EF4-FFF2-40B4-BE49-F238E27FC236}">
                <a16:creationId xmlns:a16="http://schemas.microsoft.com/office/drawing/2014/main" id="{9BDA3975-0327-4448-A71A-A054305CD12A}"/>
              </a:ext>
            </a:extLst>
          </p:cNvPr>
          <p:cNvSpPr txBox="1"/>
          <p:nvPr/>
        </p:nvSpPr>
        <p:spPr>
          <a:xfrm>
            <a:off x="2273301" y="2263295"/>
            <a:ext cx="7645399" cy="1391728"/>
          </a:xfrm>
          <a:prstGeom prst="rect">
            <a:avLst/>
          </a:prstGeom>
          <a:solidFill>
            <a:schemeClr val="accent4">
              <a:lumMod val="20000"/>
              <a:lumOff val="80000"/>
            </a:schemeClr>
          </a:solidFill>
        </p:spPr>
        <p:txBody>
          <a:bodyPr wrap="square">
            <a:spAutoFit/>
          </a:bodyPr>
          <a:lstStyle/>
          <a:p>
            <a:pPr algn="ctr">
              <a:lnSpc>
                <a:spcPct val="115000"/>
              </a:lnSpc>
              <a:spcAft>
                <a:spcPts val="8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THẢO LUẬN CẶP ĐÔI</a:t>
            </a:r>
          </a:p>
          <a:p>
            <a:pPr algn="ctr">
              <a:lnSpc>
                <a:spcPct val="115000"/>
              </a:lnSpc>
              <a:spcAft>
                <a:spcPts val="800"/>
              </a:spcAft>
            </a:pPr>
            <a:r>
              <a:rPr lang="en-US" sz="2000" b="1" dirty="0" err="1">
                <a:effectLst/>
                <a:latin typeface="UTM Avo" panose="02040603050506020204" pitchFamily="18" charset="0"/>
                <a:ea typeface="Times New Roman" panose="02020603050405020304" pitchFamily="18" charset="0"/>
                <a:cs typeface="Arial" panose="020B0604020202020204" pitchFamily="34" charset="0"/>
              </a:rPr>
              <a:t>Bài</a:t>
            </a:r>
            <a:r>
              <a:rPr lang="en-US" sz="2000" b="1" dirty="0">
                <a:effectLst/>
                <a:latin typeface="UTM Avo" panose="02040603050506020204" pitchFamily="18" charset="0"/>
                <a:ea typeface="Times New Roman" panose="02020603050405020304" pitchFamily="18" charset="0"/>
                <a:cs typeface="Arial" panose="020B0604020202020204" pitchFamily="34" charset="0"/>
              </a:rPr>
              <a:t> 1: </a:t>
            </a:r>
            <a:r>
              <a:rPr lang="en-US" sz="2000" dirty="0" err="1">
                <a:effectLst/>
                <a:latin typeface="UTM Avo" panose="02040603050506020204" pitchFamily="18" charset="0"/>
                <a:ea typeface="Times New Roman" panose="02020603050405020304" pitchFamily="18" charset="0"/>
                <a:cs typeface="Arial" panose="020B0604020202020204" pitchFamily="34" charset="0"/>
              </a:rPr>
              <a:t>Xếp</a:t>
            </a:r>
            <a:r>
              <a:rPr lang="en-US" sz="2000" dirty="0">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2000" dirty="0">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effectLst/>
                <a:latin typeface="UTM Avo" panose="02040603050506020204" pitchFamily="18" charset="0"/>
                <a:ea typeface="Times New Roman" panose="02020603050405020304" pitchFamily="18" charset="0"/>
                <a:cs typeface="Arial" panose="020B0604020202020204" pitchFamily="34" charset="0"/>
              </a:rPr>
              <a:t>từ</a:t>
            </a:r>
            <a:r>
              <a:rPr lang="en-US" sz="2000" dirty="0">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effectLst/>
                <a:latin typeface="UTM Avo" panose="02040603050506020204" pitchFamily="18" charset="0"/>
                <a:ea typeface="Times New Roman" panose="02020603050405020304" pitchFamily="18" charset="0"/>
                <a:cs typeface="Arial" panose="020B0604020202020204" pitchFamily="34" charset="0"/>
              </a:rPr>
              <a:t>vào</a:t>
            </a:r>
            <a:r>
              <a:rPr lang="en-US" sz="2000" dirty="0">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effectLst/>
                <a:latin typeface="UTM Avo" panose="02040603050506020204" pitchFamily="18" charset="0"/>
                <a:ea typeface="Times New Roman" panose="02020603050405020304" pitchFamily="18" charset="0"/>
                <a:cs typeface="Arial" panose="020B0604020202020204" pitchFamily="34" charset="0"/>
              </a:rPr>
              <a:t>hai</a:t>
            </a:r>
            <a:r>
              <a:rPr lang="en-US" sz="2000" dirty="0">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effectLst/>
                <a:latin typeface="UTM Avo" panose="02040603050506020204" pitchFamily="18" charset="0"/>
                <a:ea typeface="Times New Roman" panose="02020603050405020304" pitchFamily="18" charset="0"/>
                <a:cs typeface="Arial" panose="020B0604020202020204" pitchFamily="34" charset="0"/>
              </a:rPr>
              <a:t>nhóm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từ</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ghép</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err="1">
                <a:latin typeface="UTM Avo" panose="02040603050506020204" pitchFamily="18" charset="0"/>
                <a:ea typeface="Times New Roman" panose="02020603050405020304" pitchFamily="18" charset="0"/>
                <a:cs typeface="Arial" panose="020B0604020202020204" pitchFamily="34" charset="0"/>
              </a:rPr>
              <a:t>từ</a:t>
            </a:r>
            <a:r>
              <a:rPr lang="en-US" sz="2000">
                <a:latin typeface="UTM Avo" panose="02040603050506020204" pitchFamily="18" charset="0"/>
                <a:ea typeface="Times New Roman" panose="02020603050405020304" pitchFamily="18" charset="0"/>
                <a:cs typeface="Arial" panose="020B0604020202020204" pitchFamily="34" charset="0"/>
              </a:rPr>
              <a:t> láy</a:t>
            </a:r>
            <a:r>
              <a:rPr lang="vi-VN" sz="2000">
                <a:latin typeface="UTM Avo" panose="02040603050506020204" pitchFamily="18" charset="0"/>
                <a:ea typeface="Times New Roman" panose="02020603050405020304" pitchFamily="18" charset="0"/>
                <a:cs typeface="Arial" panose="020B0604020202020204" pitchFamily="34" charset="0"/>
              </a:rPr>
              <a:t>.</a:t>
            </a:r>
            <a:endParaRPr lang="en-US" sz="2000" i="1">
              <a:latin typeface="UTM Avo" panose="02040603050506020204" pitchFamily="18" charset="0"/>
              <a:ea typeface="Times New Roman" panose="02020603050405020304" pitchFamily="18" charset="0"/>
              <a:cs typeface="Arial" panose="020B0604020202020204" pitchFamily="34" charset="0"/>
            </a:endParaRPr>
          </a:p>
          <a:p>
            <a:pPr algn="ctr">
              <a:lnSpc>
                <a:spcPct val="115000"/>
              </a:lnSpc>
              <a:spcAft>
                <a:spcPts val="800"/>
              </a:spcAft>
            </a:pPr>
            <a:r>
              <a:rPr lang="en-US" sz="2000" i="1">
                <a:latin typeface="UTM Avo" panose="02040603050506020204" pitchFamily="18" charset="0"/>
                <a:ea typeface="Calibri" panose="020F0502020204030204" pitchFamily="34" charset="0"/>
                <a:cs typeface="Arial" panose="020B0604020202020204" pitchFamily="34" charset="0"/>
              </a:rPr>
              <a:t>mẫm bóng, hủn hoẳn, lợi hại, phành phạch, giòn giã</a:t>
            </a:r>
            <a:endParaRPr lang="en-US" sz="2000" i="1" dirty="0">
              <a:effectLst/>
              <a:latin typeface="UTM Avo" panose="02040603050506020204" pitchFamily="18" charset="0"/>
              <a:ea typeface="Calibri" panose="020F050202020403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E6B0EC29-DF87-4866-9C57-945E334D843F}"/>
              </a:ext>
            </a:extLst>
          </p:cNvPr>
          <p:cNvSpPr/>
          <p:nvPr/>
        </p:nvSpPr>
        <p:spPr>
          <a:xfrm>
            <a:off x="2273298" y="3765781"/>
            <a:ext cx="3373521" cy="20338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0" b="1">
                <a:solidFill>
                  <a:schemeClr val="tx1"/>
                </a:solidFill>
                <a:latin typeface="UTM Avo" panose="02040603050506020204" pitchFamily="18" charset="0"/>
              </a:rPr>
              <a:t>Từ ghép:</a:t>
            </a:r>
          </a:p>
          <a:p>
            <a:pPr marL="342900" indent="-342900">
              <a:lnSpc>
                <a:spcPct val="150000"/>
              </a:lnSpc>
              <a:buFont typeface="Arial" panose="020B0604020202020204" pitchFamily="34" charset="0"/>
              <a:buChar char="•"/>
            </a:pPr>
            <a:r>
              <a:rPr lang="vi-VN" sz="2000">
                <a:solidFill>
                  <a:schemeClr val="tx1"/>
                </a:solidFill>
                <a:latin typeface="UTM Avo" panose="02040603050506020204" pitchFamily="18" charset="0"/>
              </a:rPr>
              <a:t>Mẫm bóng</a:t>
            </a:r>
          </a:p>
          <a:p>
            <a:pPr marL="342900" indent="-342900">
              <a:lnSpc>
                <a:spcPct val="150000"/>
              </a:lnSpc>
              <a:buFont typeface="Arial" panose="020B0604020202020204" pitchFamily="34" charset="0"/>
              <a:buChar char="•"/>
            </a:pPr>
            <a:r>
              <a:rPr lang="vi-VN" sz="2000">
                <a:solidFill>
                  <a:schemeClr val="tx1"/>
                </a:solidFill>
                <a:latin typeface="UTM Avo" panose="02040603050506020204" pitchFamily="18" charset="0"/>
              </a:rPr>
              <a:t>Lợi hại</a:t>
            </a:r>
          </a:p>
        </p:txBody>
      </p:sp>
      <p:sp>
        <p:nvSpPr>
          <p:cNvPr id="8" name="Rectangle: Rounded Corners 7">
            <a:extLst>
              <a:ext uri="{FF2B5EF4-FFF2-40B4-BE49-F238E27FC236}">
                <a16:creationId xmlns:a16="http://schemas.microsoft.com/office/drawing/2014/main" id="{0FC01F7A-C80F-4EFF-B895-3BE01596168D}"/>
              </a:ext>
            </a:extLst>
          </p:cNvPr>
          <p:cNvSpPr/>
          <p:nvPr/>
        </p:nvSpPr>
        <p:spPr>
          <a:xfrm>
            <a:off x="6240379" y="3763603"/>
            <a:ext cx="3678321" cy="203384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0" b="1">
                <a:solidFill>
                  <a:schemeClr val="tx1"/>
                </a:solidFill>
                <a:latin typeface="UTM Avo" panose="02040603050506020204" pitchFamily="18" charset="0"/>
              </a:rPr>
              <a:t>Từ </a:t>
            </a:r>
            <a:r>
              <a:rPr lang="en-US" sz="2000" b="1">
                <a:solidFill>
                  <a:schemeClr val="tx1"/>
                </a:solidFill>
                <a:latin typeface="UTM Avo" panose="02040603050506020204" pitchFamily="18" charset="0"/>
              </a:rPr>
              <a:t>láy</a:t>
            </a:r>
            <a:r>
              <a:rPr lang="vi-VN" sz="2000" b="1">
                <a:solidFill>
                  <a:schemeClr val="tx1"/>
                </a:solidFill>
                <a:latin typeface="UTM Avo" panose="02040603050506020204" pitchFamily="18" charset="0"/>
              </a:rPr>
              <a:t>:</a:t>
            </a:r>
          </a:p>
          <a:p>
            <a:pPr marL="342900" indent="-342900">
              <a:lnSpc>
                <a:spcPct val="150000"/>
              </a:lnSpc>
              <a:buFont typeface="Arial" panose="020B0604020202020204" pitchFamily="34" charset="0"/>
              <a:buChar char="•"/>
            </a:pPr>
            <a:r>
              <a:rPr lang="vi-VN" sz="2000">
                <a:solidFill>
                  <a:schemeClr val="tx1"/>
                </a:solidFill>
                <a:latin typeface="UTM Avo" panose="02040603050506020204" pitchFamily="18" charset="0"/>
              </a:rPr>
              <a:t>Hủn hoẳn</a:t>
            </a:r>
          </a:p>
          <a:p>
            <a:pPr marL="342900" indent="-342900">
              <a:lnSpc>
                <a:spcPct val="150000"/>
              </a:lnSpc>
              <a:buFont typeface="Arial" panose="020B0604020202020204" pitchFamily="34" charset="0"/>
              <a:buChar char="•"/>
            </a:pPr>
            <a:r>
              <a:rPr lang="vi-VN" sz="2000">
                <a:solidFill>
                  <a:schemeClr val="tx1"/>
                </a:solidFill>
                <a:latin typeface="UTM Avo" panose="02040603050506020204" pitchFamily="18" charset="0"/>
              </a:rPr>
              <a:t>Phành phạch</a:t>
            </a:r>
          </a:p>
          <a:p>
            <a:pPr marL="342900" indent="-342900">
              <a:lnSpc>
                <a:spcPct val="150000"/>
              </a:lnSpc>
              <a:buFont typeface="Arial" panose="020B0604020202020204" pitchFamily="34" charset="0"/>
              <a:buChar char="•"/>
            </a:pPr>
            <a:r>
              <a:rPr lang="vi-VN" sz="2000">
                <a:solidFill>
                  <a:schemeClr val="tx1"/>
                </a:solidFill>
                <a:latin typeface="UTM Avo" panose="02040603050506020204" pitchFamily="18" charset="0"/>
              </a:rPr>
              <a:t>Giòn giã</a:t>
            </a:r>
          </a:p>
        </p:txBody>
      </p:sp>
      <p:pic>
        <p:nvPicPr>
          <p:cNvPr id="3" name="Picture 2">
            <a:extLst>
              <a:ext uri="{FF2B5EF4-FFF2-40B4-BE49-F238E27FC236}">
                <a16:creationId xmlns:a16="http://schemas.microsoft.com/office/drawing/2014/main" id="{A0465943-7CB1-4E8D-83C6-41A74BEE80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537" y="4739933"/>
            <a:ext cx="1251284" cy="1251284"/>
          </a:xfrm>
          <a:prstGeom prst="rect">
            <a:avLst/>
          </a:prstGeom>
        </p:spPr>
      </p:pic>
      <p:pic>
        <p:nvPicPr>
          <p:cNvPr id="10" name="Picture 9">
            <a:extLst>
              <a:ext uri="{FF2B5EF4-FFF2-40B4-BE49-F238E27FC236}">
                <a16:creationId xmlns:a16="http://schemas.microsoft.com/office/drawing/2014/main" id="{0EA59149-F999-4B85-88E4-575F6B1954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3907" y="4548344"/>
            <a:ext cx="1251284" cy="1251284"/>
          </a:xfrm>
          <a:prstGeom prst="rect">
            <a:avLst/>
          </a:prstGeom>
        </p:spPr>
      </p:pic>
    </p:spTree>
    <p:extLst>
      <p:ext uri="{BB962C8B-B14F-4D97-AF65-F5344CB8AC3E}">
        <p14:creationId xmlns:p14="http://schemas.microsoft.com/office/powerpoint/2010/main" val="1653415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783218"/>
            <a:ext cx="5545740" cy="441916"/>
          </a:xfrm>
          <a:prstGeom prst="rect">
            <a:avLst/>
          </a:prstGeom>
          <a:noFill/>
        </p:spPr>
        <p:txBody>
          <a:bodyPr wrap="square" tIns="0" bIns="0" anchor="ctr">
            <a:spAutoFit/>
          </a:bodyPr>
          <a:lstStyle/>
          <a:p>
            <a:pPr algn="just">
              <a:lnSpc>
                <a:spcPct val="150000"/>
              </a:lnSpc>
              <a:defRPr/>
            </a:pPr>
            <a:r>
              <a:rPr lang="vi-VN" sz="22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I.  Phân loại từ phức và thành ngữ</a:t>
            </a:r>
          </a:p>
        </p:txBody>
      </p:sp>
      <p:sp>
        <p:nvSpPr>
          <p:cNvPr id="6" name="TextBox 5">
            <a:extLst>
              <a:ext uri="{FF2B5EF4-FFF2-40B4-BE49-F238E27FC236}">
                <a16:creationId xmlns:a16="http://schemas.microsoft.com/office/drawing/2014/main" id="{9BDA3975-0327-4448-A71A-A054305CD12A}"/>
              </a:ext>
            </a:extLst>
          </p:cNvPr>
          <p:cNvSpPr txBox="1"/>
          <p:nvPr/>
        </p:nvSpPr>
        <p:spPr>
          <a:xfrm>
            <a:off x="628056" y="2323773"/>
            <a:ext cx="10807551" cy="950325"/>
          </a:xfrm>
          <a:prstGeom prst="rect">
            <a:avLst/>
          </a:prstGeom>
          <a:solidFill>
            <a:schemeClr val="accent4">
              <a:lumMod val="20000"/>
              <a:lumOff val="80000"/>
            </a:schemeClr>
          </a:solidFill>
        </p:spPr>
        <p:txBody>
          <a:bodyPr wrap="square">
            <a:spAutoFit/>
          </a:bodyPr>
          <a:lstStyle/>
          <a:p>
            <a:pPr>
              <a:lnSpc>
                <a:spcPct val="150000"/>
              </a:lnSpc>
              <a:spcAft>
                <a:spcPts val="800"/>
              </a:spcAft>
            </a:pPr>
            <a:r>
              <a:rPr lang="vi-VN" sz="2000" b="1">
                <a:latin typeface="UTM Avo" panose="02040603050506020204" pitchFamily="18" charset="0"/>
                <a:ea typeface="Times New Roman" panose="02020603050405020304" pitchFamily="18" charset="0"/>
                <a:cs typeface="Arial" panose="020B0604020202020204" pitchFamily="34" charset="0"/>
              </a:rPr>
              <a:t>Bài 2:</a:t>
            </a:r>
            <a:r>
              <a:rPr lang="vi-VN" sz="2000">
                <a:latin typeface="UTM Avo" panose="02040603050506020204" pitchFamily="18" charset="0"/>
                <a:ea typeface="Times New Roman" panose="02020603050405020304" pitchFamily="18" charset="0"/>
                <a:cs typeface="Arial" panose="020B0604020202020204" pitchFamily="34" charset="0"/>
              </a:rPr>
              <a:t> Các từ </a:t>
            </a:r>
            <a:r>
              <a:rPr lang="vi-VN" sz="2000" i="1">
                <a:latin typeface="UTM Avo" panose="02040603050506020204" pitchFamily="18" charset="0"/>
                <a:ea typeface="Times New Roman" panose="02020603050405020304" pitchFamily="18" charset="0"/>
                <a:cs typeface="Arial" panose="020B0604020202020204" pitchFamily="34" charset="0"/>
              </a:rPr>
              <a:t>mẫm bóng</a:t>
            </a:r>
            <a:r>
              <a:rPr lang="vi-VN" sz="2000">
                <a:latin typeface="UTM Avo" panose="02040603050506020204" pitchFamily="18" charset="0"/>
                <a:ea typeface="Times New Roman" panose="02020603050405020304" pitchFamily="18" charset="0"/>
                <a:cs typeface="Arial" panose="020B0604020202020204" pitchFamily="34" charset="0"/>
              </a:rPr>
              <a:t>, </a:t>
            </a:r>
            <a:r>
              <a:rPr lang="vi-VN" sz="2000" i="1">
                <a:latin typeface="UTM Avo" panose="02040603050506020204" pitchFamily="18" charset="0"/>
                <a:ea typeface="Times New Roman" panose="02020603050405020304" pitchFamily="18" charset="0"/>
                <a:cs typeface="Arial" panose="020B0604020202020204" pitchFamily="34" charset="0"/>
              </a:rPr>
              <a:t>hủn hoẳn </a:t>
            </a:r>
            <a:r>
              <a:rPr lang="vi-VN" sz="2000">
                <a:latin typeface="UTM Avo" panose="02040603050506020204" pitchFamily="18" charset="0"/>
                <a:ea typeface="Times New Roman" panose="02020603050405020304" pitchFamily="18" charset="0"/>
                <a:cs typeface="Arial" panose="020B0604020202020204" pitchFamily="34" charset="0"/>
              </a:rPr>
              <a:t>là sáng tạo của nhà văn Tô Hoài. Qua các từ đó em hình dung như thế nào về ngoại hình của nhân vật Dế Mèn?</a:t>
            </a:r>
            <a:endParaRPr lang="vi-VN" sz="2000" dirty="0">
              <a:latin typeface="UTM Avo" panose="02040603050506020204" pitchFamily="18" charset="0"/>
              <a:ea typeface="Times New Roman" panose="02020603050405020304" pitchFamily="18" charset="0"/>
              <a:cs typeface="Arial" panose="020B0604020202020204" pitchFamily="34" charset="0"/>
            </a:endParaRPr>
          </a:p>
        </p:txBody>
      </p:sp>
      <p:pic>
        <p:nvPicPr>
          <p:cNvPr id="9" name="Picture 2" descr="Hình ảnh dế mèn đẹp">
            <a:extLst>
              <a:ext uri="{FF2B5EF4-FFF2-40B4-BE49-F238E27FC236}">
                <a16:creationId xmlns:a16="http://schemas.microsoft.com/office/drawing/2014/main" id="{69FEFFEA-7D70-4C0B-801C-30B2EAE00A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62" r="1544"/>
          <a:stretch/>
        </p:blipFill>
        <p:spPr bwMode="auto">
          <a:xfrm>
            <a:off x="5750931" y="3429000"/>
            <a:ext cx="4376056" cy="25387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F491FA8-D911-434F-953B-D20596535EEB}"/>
              </a:ext>
            </a:extLst>
          </p:cNvPr>
          <p:cNvSpPr txBox="1"/>
          <p:nvPr/>
        </p:nvSpPr>
        <p:spPr>
          <a:xfrm>
            <a:off x="628057" y="3429000"/>
            <a:ext cx="4797384" cy="2335319"/>
          </a:xfrm>
          <a:prstGeom prst="rect">
            <a:avLst/>
          </a:prstGeom>
          <a:noFill/>
        </p:spPr>
        <p:txBody>
          <a:bodyPr wrap="square">
            <a:spAutoFit/>
          </a:bodyPr>
          <a:lstStyle/>
          <a:p>
            <a:pPr algn="just">
              <a:lnSpc>
                <a:spcPct val="150000"/>
              </a:lnSpc>
            </a:pPr>
            <a:r>
              <a:rPr lang="vi-VN" sz="2000">
                <a:solidFill>
                  <a:srgbClr val="000000"/>
                </a:solidFill>
                <a:latin typeface="UTM Avo" panose="02040603050506020204" pitchFamily="18" charset="0"/>
                <a:ea typeface="Times New Roman" panose="02020603050405020304" pitchFamily="18" charset="0"/>
                <a:cs typeface="Arial" panose="020B0604020202020204" pitchFamily="34" charset="0"/>
              </a:rPr>
              <a:t>Qua các từ </a:t>
            </a:r>
            <a:r>
              <a:rPr lang="vi-VN" sz="2000" i="1">
                <a:solidFill>
                  <a:srgbClr val="000000"/>
                </a:solidFill>
                <a:latin typeface="UTM Avo" panose="02040603050506020204" pitchFamily="18" charset="0"/>
                <a:ea typeface="Times New Roman" panose="02020603050405020304" pitchFamily="18" charset="0"/>
                <a:cs typeface="Arial" panose="020B0604020202020204" pitchFamily="34" charset="0"/>
              </a:rPr>
              <a:t>mẫm bóng</a:t>
            </a:r>
            <a:r>
              <a:rPr lang="vi-VN" sz="200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vi-VN" sz="2000" i="1">
                <a:solidFill>
                  <a:srgbClr val="000000"/>
                </a:solidFill>
                <a:latin typeface="UTM Avo" panose="02040603050506020204" pitchFamily="18" charset="0"/>
                <a:ea typeface="Times New Roman" panose="02020603050405020304" pitchFamily="18" charset="0"/>
                <a:cs typeface="Arial" panose="020B0604020202020204" pitchFamily="34" charset="0"/>
              </a:rPr>
              <a:t>hủn hoẳn</a:t>
            </a:r>
            <a:r>
              <a:rPr lang="vi-VN" sz="2000">
                <a:solidFill>
                  <a:srgbClr val="000000"/>
                </a:solidFill>
                <a:latin typeface="UTM Avo" panose="02040603050506020204" pitchFamily="18" charset="0"/>
                <a:ea typeface="Times New Roman" panose="02020603050405020304" pitchFamily="18" charset="0"/>
                <a:cs typeface="Arial" panose="020B0604020202020204" pitchFamily="34" charset="0"/>
              </a:rPr>
              <a:t>, em hình dung về ngoại hình của nhân vật Dế Mèn: bóng bẩy, đầy đặn, mập mạp, khỏe khoắn, cơ thể cường tráng,…</a:t>
            </a:r>
          </a:p>
        </p:txBody>
      </p:sp>
    </p:spTree>
    <p:extLst>
      <p:ext uri="{BB962C8B-B14F-4D97-AF65-F5344CB8AC3E}">
        <p14:creationId xmlns:p14="http://schemas.microsoft.com/office/powerpoint/2010/main" val="56161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783218"/>
            <a:ext cx="5545740" cy="441916"/>
          </a:xfrm>
          <a:prstGeom prst="rect">
            <a:avLst/>
          </a:prstGeom>
          <a:noFill/>
        </p:spPr>
        <p:txBody>
          <a:bodyPr wrap="square" tIns="0" bIns="0" anchor="ctr">
            <a:spAutoFit/>
          </a:bodyPr>
          <a:lstStyle/>
          <a:p>
            <a:pPr algn="just">
              <a:lnSpc>
                <a:spcPct val="150000"/>
              </a:lnSpc>
              <a:defRPr/>
            </a:pPr>
            <a:r>
              <a:rPr lang="vi-VN" sz="22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I.  Phân loại từ phức và thành ngữ</a:t>
            </a:r>
          </a:p>
        </p:txBody>
      </p:sp>
      <p:sp>
        <p:nvSpPr>
          <p:cNvPr id="10" name="Cloud 9">
            <a:extLst>
              <a:ext uri="{FF2B5EF4-FFF2-40B4-BE49-F238E27FC236}">
                <a16:creationId xmlns:a16="http://schemas.microsoft.com/office/drawing/2014/main" id="{A1AF3FC8-4251-4016-8525-FFEEA3639B9D}"/>
              </a:ext>
            </a:extLst>
          </p:cNvPr>
          <p:cNvSpPr/>
          <p:nvPr/>
        </p:nvSpPr>
        <p:spPr>
          <a:xfrm>
            <a:off x="981921" y="2621968"/>
            <a:ext cx="3555245" cy="1614059"/>
          </a:xfrm>
          <a:prstGeom prst="cloud">
            <a:avLst/>
          </a:prstGeom>
          <a:solidFill>
            <a:srgbClr val="FBDAD6"/>
          </a:solidFill>
          <a:ln w="25400" cap="flat" cmpd="sng" algn="ctr">
            <a:solidFill>
              <a:srgbClr val="FBDAD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Thành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ngữ</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là</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gì</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a:t>
            </a:r>
          </a:p>
        </p:txBody>
      </p:sp>
      <p:sp>
        <p:nvSpPr>
          <p:cNvPr id="12" name="Cloud 11">
            <a:extLst>
              <a:ext uri="{FF2B5EF4-FFF2-40B4-BE49-F238E27FC236}">
                <a16:creationId xmlns:a16="http://schemas.microsoft.com/office/drawing/2014/main" id="{886748CE-2D18-4802-82EC-2FE3F2B0C237}"/>
              </a:ext>
            </a:extLst>
          </p:cNvPr>
          <p:cNvSpPr/>
          <p:nvPr/>
        </p:nvSpPr>
        <p:spPr>
          <a:xfrm>
            <a:off x="7207790" y="2435531"/>
            <a:ext cx="4461696" cy="1986935"/>
          </a:xfrm>
          <a:prstGeom prst="cloud">
            <a:avLst/>
          </a:prstGeom>
          <a:solidFill>
            <a:srgbClr val="FBDAD6"/>
          </a:solidFill>
          <a:ln w="25400" cap="flat" cmpd="sng" algn="ctr">
            <a:solidFill>
              <a:srgbClr val="FBDAD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Thành</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ngữ</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là</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những</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cụm</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từ</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cố</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định</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quen</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dùng</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thường</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ngắn</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gọn</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có</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hình</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ảnh</a:t>
            </a:r>
            <a:r>
              <a:rPr kumimoji="0" lang="en-US"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a:t>
            </a:r>
          </a:p>
        </p:txBody>
      </p:sp>
      <p:pic>
        <p:nvPicPr>
          <p:cNvPr id="3" name="Picture 2">
            <a:extLst>
              <a:ext uri="{FF2B5EF4-FFF2-40B4-BE49-F238E27FC236}">
                <a16:creationId xmlns:a16="http://schemas.microsoft.com/office/drawing/2014/main" id="{A3EBE7AA-41D8-4F38-885B-BDA4B0037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466" y="3556996"/>
            <a:ext cx="2619215" cy="2619215"/>
          </a:xfrm>
          <a:prstGeom prst="rect">
            <a:avLst/>
          </a:prstGeom>
        </p:spPr>
      </p:pic>
    </p:spTree>
    <p:extLst>
      <p:ext uri="{BB962C8B-B14F-4D97-AF65-F5344CB8AC3E}">
        <p14:creationId xmlns:p14="http://schemas.microsoft.com/office/powerpoint/2010/main" val="26731791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783218"/>
            <a:ext cx="5545740" cy="441916"/>
          </a:xfrm>
          <a:prstGeom prst="rect">
            <a:avLst/>
          </a:prstGeom>
          <a:noFill/>
        </p:spPr>
        <p:txBody>
          <a:bodyPr wrap="square" tIns="0" bIns="0" anchor="ctr">
            <a:spAutoFit/>
          </a:bodyPr>
          <a:lstStyle/>
          <a:p>
            <a:pPr algn="just">
              <a:lnSpc>
                <a:spcPct val="150000"/>
              </a:lnSpc>
              <a:defRPr/>
            </a:pPr>
            <a:r>
              <a:rPr lang="vi-VN" sz="22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I.  Phân loại từ phức và thành ngữ</a:t>
            </a:r>
          </a:p>
        </p:txBody>
      </p:sp>
      <p:sp>
        <p:nvSpPr>
          <p:cNvPr id="6" name="TextBox 5">
            <a:extLst>
              <a:ext uri="{FF2B5EF4-FFF2-40B4-BE49-F238E27FC236}">
                <a16:creationId xmlns:a16="http://schemas.microsoft.com/office/drawing/2014/main" id="{9BDA3975-0327-4448-A71A-A054305CD12A}"/>
              </a:ext>
            </a:extLst>
          </p:cNvPr>
          <p:cNvSpPr txBox="1"/>
          <p:nvPr/>
        </p:nvSpPr>
        <p:spPr>
          <a:xfrm>
            <a:off x="612013" y="2225134"/>
            <a:ext cx="10807551" cy="1873654"/>
          </a:xfrm>
          <a:prstGeom prst="rect">
            <a:avLst/>
          </a:prstGeom>
          <a:solidFill>
            <a:schemeClr val="accent4">
              <a:lumMod val="20000"/>
              <a:lumOff val="80000"/>
            </a:schemeClr>
          </a:solidFill>
        </p:spPr>
        <p:txBody>
          <a:bodyPr wrap="square">
            <a:spAutoFit/>
          </a:bodyPr>
          <a:lstStyle/>
          <a:p>
            <a:pPr algn="just">
              <a:lnSpc>
                <a:spcPct val="150000"/>
              </a:lnSpc>
              <a:spcAft>
                <a:spcPts val="800"/>
              </a:spcAft>
            </a:pPr>
            <a:r>
              <a:rPr lang="vi-VN" sz="1950" b="1">
                <a:latin typeface="UTM Avo" panose="02040603050506020204" pitchFamily="18" charset="0"/>
                <a:ea typeface="Times New Roman" panose="02020603050405020304" pitchFamily="18" charset="0"/>
                <a:cs typeface="Arial" panose="020B0604020202020204" pitchFamily="34" charset="0"/>
              </a:rPr>
              <a:t>Bài 3: </a:t>
            </a:r>
            <a:r>
              <a:rPr lang="en-US" sz="1950">
                <a:latin typeface="UTM Avo" panose="02040603050506020204" pitchFamily="18" charset="0"/>
                <a:ea typeface="Times New Roman" panose="02020603050405020304" pitchFamily="18" charset="0"/>
                <a:cs typeface="Arial" panose="020B0604020202020204" pitchFamily="34" charset="0"/>
              </a:rPr>
              <a:t>Các thành ngữ </a:t>
            </a:r>
            <a:r>
              <a:rPr lang="en-US" sz="1950" i="1">
                <a:latin typeface="UTM Avo" panose="02040603050506020204" pitchFamily="18" charset="0"/>
                <a:ea typeface="Times New Roman" panose="02020603050405020304" pitchFamily="18" charset="0"/>
                <a:cs typeface="Arial" panose="020B0604020202020204" pitchFamily="34" charset="0"/>
              </a:rPr>
              <a:t>chết ngay đuôi, vái cả sáu tay </a:t>
            </a:r>
            <a:r>
              <a:rPr lang="en-US" sz="1950">
                <a:latin typeface="UTM Avo" panose="02040603050506020204" pitchFamily="18" charset="0"/>
                <a:ea typeface="Times New Roman" panose="02020603050405020304" pitchFamily="18" charset="0"/>
                <a:cs typeface="Arial" panose="020B0604020202020204" pitchFamily="34" charset="0"/>
              </a:rPr>
              <a:t>mà nhà văn Tô Hoài sáng tạo ra trong văn bản</a:t>
            </a:r>
            <a:r>
              <a:rPr lang="vi-VN" sz="1950">
                <a:latin typeface="UTM Avo" panose="02040603050506020204" pitchFamily="18" charset="0"/>
                <a:ea typeface="Times New Roman" panose="02020603050405020304" pitchFamily="18" charset="0"/>
                <a:cs typeface="Arial" panose="020B0604020202020204" pitchFamily="34" charset="0"/>
              </a:rPr>
              <a:t> </a:t>
            </a:r>
            <a:r>
              <a:rPr lang="vi-VN" sz="1950" i="1">
                <a:latin typeface="UTM Avo" panose="02040603050506020204" pitchFamily="18" charset="0"/>
                <a:ea typeface="Times New Roman" panose="02020603050405020304" pitchFamily="18" charset="0"/>
                <a:cs typeface="Arial" panose="020B0604020202020204" pitchFamily="34" charset="0"/>
              </a:rPr>
              <a:t>Bài học đường đời đầu tiên </a:t>
            </a:r>
            <a:r>
              <a:rPr lang="vi-VN" sz="1950">
                <a:latin typeface="UTM Avo" panose="02040603050506020204" pitchFamily="18" charset="0"/>
                <a:ea typeface="Times New Roman" panose="02020603050405020304" pitchFamily="18" charset="0"/>
                <a:cs typeface="Arial" panose="020B0604020202020204" pitchFamily="34" charset="0"/>
              </a:rPr>
              <a:t>có điểm gì khác những thành ngữ đã có sẵn như </a:t>
            </a:r>
            <a:r>
              <a:rPr lang="vi-VN" sz="1950" i="1">
                <a:latin typeface="UTM Avo" panose="02040603050506020204" pitchFamily="18" charset="0"/>
                <a:ea typeface="Times New Roman" panose="02020603050405020304" pitchFamily="18" charset="0"/>
                <a:cs typeface="Arial" panose="020B0604020202020204" pitchFamily="34" charset="0"/>
              </a:rPr>
              <a:t>chết thẳng cẳng, vái cả hai tay</a:t>
            </a:r>
            <a:r>
              <a:rPr lang="vi-VN" sz="1950">
                <a:latin typeface="UTM Avo" panose="02040603050506020204" pitchFamily="18" charset="0"/>
                <a:ea typeface="Times New Roman" panose="02020603050405020304" pitchFamily="18" charset="0"/>
                <a:cs typeface="Arial" panose="020B0604020202020204" pitchFamily="34" charset="0"/>
              </a:rPr>
              <a:t>? Theo em, thành ngữ nào phù hợp hơn đ</a:t>
            </a:r>
            <a:r>
              <a:rPr lang="en-US" sz="1950">
                <a:latin typeface="UTM Avo" panose="02040603050506020204" pitchFamily="18" charset="0"/>
                <a:ea typeface="Times New Roman" panose="02020603050405020304" pitchFamily="18" charset="0"/>
                <a:cs typeface="Arial" panose="020B0604020202020204" pitchFamily="34" charset="0"/>
              </a:rPr>
              <a:t>ể</a:t>
            </a:r>
            <a:r>
              <a:rPr lang="vi-VN" sz="1950">
                <a:latin typeface="UTM Avo" panose="02040603050506020204" pitchFamily="18" charset="0"/>
                <a:ea typeface="Times New Roman" panose="02020603050405020304" pitchFamily="18" charset="0"/>
                <a:cs typeface="Arial" panose="020B0604020202020204" pitchFamily="34" charset="0"/>
              </a:rPr>
              <a:t> nói về loài dế?</a:t>
            </a:r>
          </a:p>
        </p:txBody>
      </p:sp>
      <p:sp>
        <p:nvSpPr>
          <p:cNvPr id="11" name="TextBox 10">
            <a:extLst>
              <a:ext uri="{FF2B5EF4-FFF2-40B4-BE49-F238E27FC236}">
                <a16:creationId xmlns:a16="http://schemas.microsoft.com/office/drawing/2014/main" id="{AF491FA8-D911-434F-953B-D20596535EEB}"/>
              </a:ext>
            </a:extLst>
          </p:cNvPr>
          <p:cNvSpPr txBox="1"/>
          <p:nvPr/>
        </p:nvSpPr>
        <p:spPr>
          <a:xfrm>
            <a:off x="456573" y="4055566"/>
            <a:ext cx="11118432" cy="280243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1950">
                <a:solidFill>
                  <a:srgbClr val="000000"/>
                </a:solidFill>
                <a:latin typeface="UTM Avo" panose="02040603050506020204" pitchFamily="18" charset="0"/>
                <a:ea typeface="Times New Roman" panose="02020603050405020304" pitchFamily="18" charset="0"/>
                <a:cs typeface="Arial" panose="020B0604020202020204" pitchFamily="34" charset="0"/>
              </a:rPr>
              <a:t>Thành ngữ </a:t>
            </a:r>
            <a:r>
              <a:rPr lang="vi-VN" sz="1950" i="1">
                <a:solidFill>
                  <a:srgbClr val="000000"/>
                </a:solidFill>
                <a:latin typeface="UTM Avo" panose="02040603050506020204" pitchFamily="18" charset="0"/>
                <a:ea typeface="Times New Roman" panose="02020603050405020304" pitchFamily="18" charset="0"/>
                <a:cs typeface="Arial" panose="020B0604020202020204" pitchFamily="34" charset="0"/>
              </a:rPr>
              <a:t>chết ngay đuôi, vái cả sáu tay </a:t>
            </a:r>
            <a:r>
              <a:rPr lang="vi-VN" sz="1950">
                <a:solidFill>
                  <a:srgbClr val="000000"/>
                </a:solidFill>
                <a:latin typeface="UTM Avo" panose="02040603050506020204" pitchFamily="18" charset="0"/>
                <a:ea typeface="Times New Roman" panose="02020603050405020304" pitchFamily="18" charset="0"/>
                <a:cs typeface="Arial" panose="020B0604020202020204" pitchFamily="34" charset="0"/>
              </a:rPr>
              <a:t>sử dụng các bộ phận đuôi và 6 tay thay vì các bộ phận cẳng và 2 tay ở thành ngữ </a:t>
            </a:r>
            <a:r>
              <a:rPr lang="vi-VN" sz="1950" i="1">
                <a:solidFill>
                  <a:srgbClr val="000000"/>
                </a:solidFill>
                <a:latin typeface="UTM Avo" panose="02040603050506020204" pitchFamily="18" charset="0"/>
                <a:ea typeface="Times New Roman" panose="02020603050405020304" pitchFamily="18" charset="0"/>
                <a:cs typeface="Arial" panose="020B0604020202020204" pitchFamily="34" charset="0"/>
              </a:rPr>
              <a:t>chết thẳng cẳng, vái cả hai tay</a:t>
            </a:r>
            <a:r>
              <a:rPr lang="vi-VN" sz="1950">
                <a:solidFill>
                  <a:srgbClr val="000000"/>
                </a:solidFill>
                <a:latin typeface="UTM Avo" panose="02040603050506020204" pitchFamily="18" charset="0"/>
                <a:ea typeface="Times New Roman" panose="02020603050405020304" pitchFamily="18" charset="0"/>
                <a:cs typeface="Arial" panose="020B0604020202020204" pitchFamily="34" charset="0"/>
              </a:rPr>
              <a:t>.</a:t>
            </a:r>
          </a:p>
          <a:p>
            <a:pPr marL="342900" indent="-342900" algn="just">
              <a:lnSpc>
                <a:spcPct val="150000"/>
              </a:lnSpc>
              <a:buFont typeface="Arial" panose="020B0604020202020204" pitchFamily="34" charset="0"/>
              <a:buChar char="•"/>
            </a:pPr>
            <a:r>
              <a:rPr lang="vi-VN" sz="1950">
                <a:solidFill>
                  <a:srgbClr val="000000"/>
                </a:solidFill>
                <a:latin typeface="UTM Avo" panose="02040603050506020204" pitchFamily="18" charset="0"/>
                <a:ea typeface="Times New Roman" panose="02020603050405020304" pitchFamily="18" charset="0"/>
                <a:cs typeface="Arial" panose="020B0604020202020204" pitchFamily="34" charset="0"/>
              </a:rPr>
              <a:t>Thành ngữ </a:t>
            </a:r>
            <a:r>
              <a:rPr lang="vi-VN" sz="1950" i="1">
                <a:solidFill>
                  <a:srgbClr val="000000"/>
                </a:solidFill>
                <a:latin typeface="UTM Avo" panose="02040603050506020204" pitchFamily="18" charset="0"/>
                <a:ea typeface="Times New Roman" panose="02020603050405020304" pitchFamily="18" charset="0"/>
                <a:cs typeface="Arial" panose="020B0604020202020204" pitchFamily="34" charset="0"/>
              </a:rPr>
              <a:t>chết ngay đuôi, vái cả sáu tay </a:t>
            </a:r>
            <a:r>
              <a:rPr lang="vi-VN" sz="1950">
                <a:solidFill>
                  <a:srgbClr val="000000"/>
                </a:solidFill>
                <a:latin typeface="UTM Avo" panose="02040603050506020204" pitchFamily="18" charset="0"/>
                <a:ea typeface="Times New Roman" panose="02020603050405020304" pitchFamily="18" charset="0"/>
                <a:cs typeface="Arial" panose="020B0604020202020204" pitchFamily="34" charset="0"/>
              </a:rPr>
              <a:t>phù hợp hơn với loài d</a:t>
            </a:r>
            <a:r>
              <a:rPr lang="en-US" sz="1950">
                <a:solidFill>
                  <a:srgbClr val="000000"/>
                </a:solidFill>
                <a:latin typeface="UTM Avo" panose="02040603050506020204" pitchFamily="18" charset="0"/>
                <a:ea typeface="Times New Roman" panose="02020603050405020304" pitchFamily="18" charset="0"/>
                <a:cs typeface="Arial" panose="020B0604020202020204" pitchFamily="34" charset="0"/>
              </a:rPr>
              <a:t>ế</a:t>
            </a:r>
            <a:r>
              <a:rPr lang="vi-VN" sz="1950">
                <a:solidFill>
                  <a:srgbClr val="000000"/>
                </a:solidFill>
                <a:latin typeface="UTM Avo" panose="02040603050506020204" pitchFamily="18" charset="0"/>
                <a:ea typeface="Times New Roman" panose="02020603050405020304" pitchFamily="18" charset="0"/>
                <a:cs typeface="Arial" panose="020B0604020202020204" pitchFamily="34" charset="0"/>
              </a:rPr>
              <a:t>, vì loài dế khác với con người, đặc tính của chúng là có đuôi và có 6 chân.</a:t>
            </a:r>
          </a:p>
          <a:p>
            <a:pPr algn="just">
              <a:lnSpc>
                <a:spcPct val="150000"/>
              </a:lnSpc>
            </a:pPr>
            <a:r>
              <a:rPr lang="vi-VN" sz="1950" b="1">
                <a:solidFill>
                  <a:srgbClr val="C00000"/>
                </a:solidFill>
                <a:latin typeface="UTM Avo" panose="02040603050506020204" pitchFamily="18" charset="0"/>
                <a:ea typeface="Times New Roman" panose="02020603050405020304" pitchFamily="18" charset="0"/>
                <a:cs typeface="Arial" panose="020B0604020202020204" pitchFamily="34" charset="0"/>
              </a:rPr>
              <a:t>=&gt; Sự khác nhau giữa thành ngữ sáng tạo của Tô Hoài với những thành ngữ có sẵn: gắn với những đặc điểm của loài dế khiến thành ngữ phù hợp để miêu tả Dế Mèn.</a:t>
            </a:r>
          </a:p>
        </p:txBody>
      </p:sp>
    </p:spTree>
    <p:extLst>
      <p:ext uri="{BB962C8B-B14F-4D97-AF65-F5344CB8AC3E}">
        <p14:creationId xmlns:p14="http://schemas.microsoft.com/office/powerpoint/2010/main" val="32626796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1000"/>
                                        <p:tgtEl>
                                          <p:spTgt spid="11">
                                            <p:txEl>
                                              <p:pRg st="1" end="1"/>
                                            </p:txEl>
                                          </p:spTgt>
                                        </p:tgtEl>
                                      </p:cBhvr>
                                    </p:animEffect>
                                    <p:anim calcmode="lin" valueType="num">
                                      <p:cBhvr>
                                        <p:cTn id="22"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2" end="2"/>
                                            </p:txEl>
                                          </p:spTgt>
                                        </p:tgtEl>
                                        <p:attrNameLst>
                                          <p:attrName>style.visibility</p:attrName>
                                        </p:attrNameLst>
                                      </p:cBhvr>
                                      <p:to>
                                        <p:strVal val="visible"/>
                                      </p:to>
                                    </p:set>
                                    <p:animEffect transition="in" filter="fade">
                                      <p:cBhvr>
                                        <p:cTn id="28" dur="1000"/>
                                        <p:tgtEl>
                                          <p:spTgt spid="11">
                                            <p:txEl>
                                              <p:pRg st="2" end="2"/>
                                            </p:txEl>
                                          </p:spTgt>
                                        </p:tgtEl>
                                      </p:cBhvr>
                                    </p:animEffect>
                                    <p:anim calcmode="lin" valueType="num">
                                      <p:cBhvr>
                                        <p:cTn id="29"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783218"/>
            <a:ext cx="5545740" cy="441916"/>
          </a:xfrm>
          <a:prstGeom prst="rect">
            <a:avLst/>
          </a:prstGeom>
          <a:noFill/>
        </p:spPr>
        <p:txBody>
          <a:bodyPr wrap="square" tIns="0" bIns="0" anchor="ctr">
            <a:spAutoFit/>
          </a:bodyPr>
          <a:lstStyle/>
          <a:p>
            <a:pPr algn="just">
              <a:lnSpc>
                <a:spcPct val="150000"/>
              </a:lnSpc>
              <a:defRPr/>
            </a:pPr>
            <a:r>
              <a:rPr lang="vi-VN" sz="22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II. Chủ ngữ</a:t>
            </a:r>
          </a:p>
        </p:txBody>
      </p:sp>
      <p:sp>
        <p:nvSpPr>
          <p:cNvPr id="6" name="TextBox 5">
            <a:extLst>
              <a:ext uri="{FF2B5EF4-FFF2-40B4-BE49-F238E27FC236}">
                <a16:creationId xmlns:a16="http://schemas.microsoft.com/office/drawing/2014/main" id="{9BDA3975-0327-4448-A71A-A054305CD12A}"/>
              </a:ext>
            </a:extLst>
          </p:cNvPr>
          <p:cNvSpPr txBox="1"/>
          <p:nvPr/>
        </p:nvSpPr>
        <p:spPr>
          <a:xfrm>
            <a:off x="550261" y="2257218"/>
            <a:ext cx="10438582" cy="955774"/>
          </a:xfrm>
          <a:prstGeom prst="rect">
            <a:avLst/>
          </a:prstGeom>
          <a:noFill/>
        </p:spPr>
        <p:txBody>
          <a:bodyPr wrap="square">
            <a:spAutoFit/>
          </a:bodyPr>
          <a:lstStyle/>
          <a:p>
            <a:pPr>
              <a:lnSpc>
                <a:spcPct val="150000"/>
              </a:lnSpc>
              <a:spcAft>
                <a:spcPts val="800"/>
              </a:spcAft>
            </a:pPr>
            <a:r>
              <a:rPr lang="vi-VN" sz="2000" b="1">
                <a:latin typeface="UTM Avo" panose="02040603050506020204" pitchFamily="18" charset="0"/>
                <a:ea typeface="Times New Roman" panose="02020603050405020304" pitchFamily="18" charset="0"/>
                <a:cs typeface="Arial" panose="020B0604020202020204" pitchFamily="34" charset="0"/>
              </a:rPr>
              <a:t>Ví dụ: </a:t>
            </a:r>
            <a:r>
              <a:rPr lang="vi-VN" sz="2000">
                <a:latin typeface="UTM Avo" panose="02040603050506020204" pitchFamily="18" charset="0"/>
                <a:ea typeface="Times New Roman" panose="02020603050405020304" pitchFamily="18" charset="0"/>
                <a:cs typeface="Arial" panose="020B0604020202020204" pitchFamily="34" charset="0"/>
              </a:rPr>
              <a:t>Hãy xác định chủ ngữ trong câu sau và cho biết chủ ngữ đảm nhiệm vai trò gì trong câu?</a:t>
            </a:r>
          </a:p>
        </p:txBody>
      </p:sp>
      <p:sp>
        <p:nvSpPr>
          <p:cNvPr id="11" name="TextBox 10">
            <a:extLst>
              <a:ext uri="{FF2B5EF4-FFF2-40B4-BE49-F238E27FC236}">
                <a16:creationId xmlns:a16="http://schemas.microsoft.com/office/drawing/2014/main" id="{AF491FA8-D911-434F-953B-D20596535EEB}"/>
              </a:ext>
            </a:extLst>
          </p:cNvPr>
          <p:cNvSpPr txBox="1"/>
          <p:nvPr/>
        </p:nvSpPr>
        <p:spPr>
          <a:xfrm>
            <a:off x="1059727" y="3316873"/>
            <a:ext cx="10072546" cy="494110"/>
          </a:xfrm>
          <a:prstGeom prst="rect">
            <a:avLst/>
          </a:prstGeom>
          <a:solidFill>
            <a:schemeClr val="accent4">
              <a:lumMod val="20000"/>
              <a:lumOff val="80000"/>
            </a:schemeClr>
          </a:solidFill>
        </p:spPr>
        <p:txBody>
          <a:bodyPr wrap="square">
            <a:spAutoFit/>
          </a:bodyPr>
          <a:lstStyle>
            <a:defPPr>
              <a:defRPr lang="en-US"/>
            </a:defPPr>
            <a:lvl1pPr>
              <a:lnSpc>
                <a:spcPct val="150000"/>
              </a:lnSpc>
              <a:spcAft>
                <a:spcPts val="800"/>
              </a:spcAft>
              <a:defRPr sz="2000" b="1">
                <a:latin typeface="UTM Avo" panose="02040603050506020204" pitchFamily="18" charset="0"/>
                <a:ea typeface="Times New Roman" panose="02020603050405020304" pitchFamily="18" charset="0"/>
                <a:cs typeface="Arial" panose="020B0604020202020204" pitchFamily="34" charset="0"/>
              </a:defRPr>
            </a:lvl1pPr>
          </a:lstStyle>
          <a:p>
            <a:pPr algn="ctr"/>
            <a:r>
              <a:rPr lang="vi-VN"/>
              <a:t>Cái răng lúc nào c</a:t>
            </a:r>
            <a:r>
              <a:rPr lang="en-US"/>
              <a:t>ũ</a:t>
            </a:r>
            <a:r>
              <a:rPr lang="vi-VN"/>
              <a:t>ng nhai ngoàm ngoạp như hai lưỡi liềm máy làm việc.</a:t>
            </a:r>
          </a:p>
        </p:txBody>
      </p:sp>
      <p:sp>
        <p:nvSpPr>
          <p:cNvPr id="5" name="Rectangle: Rounded Corners 4">
            <a:extLst>
              <a:ext uri="{FF2B5EF4-FFF2-40B4-BE49-F238E27FC236}">
                <a16:creationId xmlns:a16="http://schemas.microsoft.com/office/drawing/2014/main" id="{129B88F5-839B-4377-ABFF-910319E9B292}"/>
              </a:ext>
            </a:extLst>
          </p:cNvPr>
          <p:cNvSpPr/>
          <p:nvPr/>
        </p:nvSpPr>
        <p:spPr>
          <a:xfrm>
            <a:off x="1355008" y="4043570"/>
            <a:ext cx="9481983" cy="2037323"/>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lnSpc>
                <a:spcPct val="150000"/>
              </a:lnSpc>
              <a:buFont typeface="Arial" panose="020B0604020202020204" pitchFamily="34" charset="0"/>
              <a:buChar char="•"/>
              <a:tabLst>
                <a:tab pos="241300" algn="l"/>
              </a:tabLst>
            </a:pPr>
            <a:r>
              <a:rPr lang="vi-VN" b="1">
                <a:solidFill>
                  <a:srgbClr val="000000"/>
                </a:solidFill>
                <a:latin typeface="UTM Avo" panose="02040603050506020204" pitchFamily="18" charset="0"/>
                <a:ea typeface="Times New Roman" panose="02020603050405020304" pitchFamily="18" charset="0"/>
                <a:cs typeface="Arial" panose="020B0604020202020204" pitchFamily="34" charset="0"/>
              </a:rPr>
              <a:t>Chủ ngữ </a:t>
            </a: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là một trong hai thành phần chính của câu, chỉ sự vật, hiện tượng có hoạt động, trạng thái, đặc điểm nêu ở vị ngữ.</a:t>
            </a:r>
          </a:p>
          <a:p>
            <a:pPr marL="285750" indent="-285750" algn="just">
              <a:lnSpc>
                <a:spcPct val="150000"/>
              </a:lnSpc>
              <a:buFont typeface="Arial" panose="020B0604020202020204" pitchFamily="34" charset="0"/>
              <a:buChar char="•"/>
              <a:tabLst>
                <a:tab pos="241300" algn="l"/>
              </a:tabLst>
            </a:pPr>
            <a:r>
              <a:rPr lang="vi-VN" b="1">
                <a:solidFill>
                  <a:srgbClr val="000000"/>
                </a:solidFill>
                <a:latin typeface="UTM Avo" panose="02040603050506020204" pitchFamily="18" charset="0"/>
                <a:ea typeface="Times New Roman" panose="02020603050405020304" pitchFamily="18" charset="0"/>
                <a:cs typeface="Arial" panose="020B0604020202020204" pitchFamily="34" charset="0"/>
              </a:rPr>
              <a:t>Chủ ngữ </a:t>
            </a: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thường được biểu hiện bằng danh từ (cụm danh từ), đại từ và trả lời cho các câu hỏi Ai?, Con gì?, Cái gì?</a:t>
            </a:r>
          </a:p>
        </p:txBody>
      </p:sp>
    </p:spTree>
    <p:extLst>
      <p:ext uri="{BB962C8B-B14F-4D97-AF65-F5344CB8AC3E}">
        <p14:creationId xmlns:p14="http://schemas.microsoft.com/office/powerpoint/2010/main" val="31520901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6" grpId="0"/>
      <p:bldP spid="11"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783218"/>
            <a:ext cx="5545740" cy="441916"/>
          </a:xfrm>
          <a:prstGeom prst="rect">
            <a:avLst/>
          </a:prstGeom>
          <a:noFill/>
        </p:spPr>
        <p:txBody>
          <a:bodyPr wrap="square" tIns="0" bIns="0" anchor="ctr">
            <a:spAutoFit/>
          </a:bodyPr>
          <a:lstStyle/>
          <a:p>
            <a:pPr algn="just">
              <a:lnSpc>
                <a:spcPct val="150000"/>
              </a:lnSpc>
              <a:defRPr/>
            </a:pPr>
            <a:r>
              <a:rPr lang="vi-VN" sz="22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II. Chủ ngữ</a:t>
            </a:r>
          </a:p>
        </p:txBody>
      </p:sp>
      <p:sp>
        <p:nvSpPr>
          <p:cNvPr id="11" name="TextBox 10">
            <a:extLst>
              <a:ext uri="{FF2B5EF4-FFF2-40B4-BE49-F238E27FC236}">
                <a16:creationId xmlns:a16="http://schemas.microsoft.com/office/drawing/2014/main" id="{AF491FA8-D911-434F-953B-D20596535EEB}"/>
              </a:ext>
            </a:extLst>
          </p:cNvPr>
          <p:cNvSpPr txBox="1"/>
          <p:nvPr/>
        </p:nvSpPr>
        <p:spPr>
          <a:xfrm>
            <a:off x="550260" y="2289302"/>
            <a:ext cx="10935888" cy="494110"/>
          </a:xfrm>
          <a:prstGeom prst="rect">
            <a:avLst/>
          </a:prstGeom>
          <a:solidFill>
            <a:schemeClr val="accent4">
              <a:lumMod val="20000"/>
              <a:lumOff val="80000"/>
            </a:schemeClr>
          </a:solidFill>
        </p:spPr>
        <p:txBody>
          <a:bodyPr wrap="square">
            <a:spAutoFit/>
          </a:bodyPr>
          <a:lstStyle>
            <a:defPPr>
              <a:defRPr lang="en-US"/>
            </a:defPPr>
            <a:lvl1pPr>
              <a:lnSpc>
                <a:spcPct val="150000"/>
              </a:lnSpc>
              <a:spcAft>
                <a:spcPts val="800"/>
              </a:spcAft>
              <a:defRPr sz="2000" b="1">
                <a:latin typeface="UTM Avo" panose="02040603050506020204" pitchFamily="18" charset="0"/>
                <a:ea typeface="Times New Roman" panose="02020603050405020304" pitchFamily="18" charset="0"/>
                <a:cs typeface="Arial" panose="020B0604020202020204" pitchFamily="34" charset="0"/>
              </a:defRPr>
            </a:lvl1pPr>
          </a:lstStyle>
          <a:p>
            <a:pPr algn="ctr"/>
            <a:r>
              <a:rPr lang="vi-VN"/>
              <a:t>Quan sát hai ví dụ sau và so sánh ý nghĩa, đặc điểm của hai chủ ngữ đó?</a:t>
            </a:r>
          </a:p>
        </p:txBody>
      </p:sp>
      <p:sp>
        <p:nvSpPr>
          <p:cNvPr id="7" name="TextBox 6">
            <a:extLst>
              <a:ext uri="{FF2B5EF4-FFF2-40B4-BE49-F238E27FC236}">
                <a16:creationId xmlns:a16="http://schemas.microsoft.com/office/drawing/2014/main" id="{2640D636-5746-46F0-9E1E-DB917D9AFABF}"/>
              </a:ext>
            </a:extLst>
          </p:cNvPr>
          <p:cNvSpPr txBox="1"/>
          <p:nvPr/>
        </p:nvSpPr>
        <p:spPr>
          <a:xfrm>
            <a:off x="403467" y="2847580"/>
            <a:ext cx="11868744" cy="950325"/>
          </a:xfrm>
          <a:prstGeom prst="rect">
            <a:avLst/>
          </a:prstGeom>
          <a:noFill/>
        </p:spPr>
        <p:txBody>
          <a:bodyPr wrap="square">
            <a:spAutoFit/>
          </a:bodyPr>
          <a:lstStyle/>
          <a:p>
            <a:pPr algn="just">
              <a:lnSpc>
                <a:spcPct val="150000"/>
              </a:lnSpc>
            </a:pPr>
            <a:r>
              <a:rPr lang="vi-VN" sz="2000">
                <a:solidFill>
                  <a:srgbClr val="000000"/>
                </a:solidFill>
                <a:latin typeface="UTM Avo" panose="02040603050506020204" pitchFamily="18" charset="0"/>
                <a:ea typeface="Times New Roman" panose="02020603050405020304" pitchFamily="18" charset="0"/>
                <a:cs typeface="Arial" panose="020B0604020202020204" pitchFamily="34" charset="0"/>
              </a:rPr>
              <a:t>(1) Hai cái răng đen nhánh lúc nào củng nhai ngoàm ngoạp như hai lưỡi liếm máy làm việc.</a:t>
            </a:r>
          </a:p>
          <a:p>
            <a:pPr algn="just">
              <a:lnSpc>
                <a:spcPct val="150000"/>
              </a:lnSpc>
            </a:pPr>
            <a:r>
              <a:rPr lang="vi-VN" sz="2000">
                <a:solidFill>
                  <a:srgbClr val="000000"/>
                </a:solidFill>
                <a:latin typeface="UTM Avo" panose="02040603050506020204" pitchFamily="18" charset="0"/>
                <a:ea typeface="Times New Roman" panose="02020603050405020304" pitchFamily="18" charset="0"/>
                <a:cs typeface="Arial" panose="020B0604020202020204" pitchFamily="34" charset="0"/>
              </a:rPr>
              <a:t>(2) Cái răng lúc nào c</a:t>
            </a:r>
            <a:r>
              <a:rPr lang="en-US" sz="2000">
                <a:solidFill>
                  <a:srgbClr val="000000"/>
                </a:solidFill>
                <a:latin typeface="UTM Avo" panose="02040603050506020204" pitchFamily="18" charset="0"/>
                <a:ea typeface="Times New Roman" panose="02020603050405020304" pitchFamily="18" charset="0"/>
                <a:cs typeface="Arial" panose="020B0604020202020204" pitchFamily="34" charset="0"/>
              </a:rPr>
              <a:t>ũ</a:t>
            </a:r>
            <a:r>
              <a:rPr lang="vi-VN" sz="2000">
                <a:solidFill>
                  <a:srgbClr val="000000"/>
                </a:solidFill>
                <a:latin typeface="UTM Avo" panose="02040603050506020204" pitchFamily="18" charset="0"/>
                <a:ea typeface="Times New Roman" panose="02020603050405020304" pitchFamily="18" charset="0"/>
                <a:cs typeface="Arial" panose="020B0604020202020204" pitchFamily="34" charset="0"/>
              </a:rPr>
              <a:t>ng nhai ngoàm ngoạp như hai lưỡi liềm máy làm việc.</a:t>
            </a:r>
          </a:p>
        </p:txBody>
      </p:sp>
      <p:cxnSp>
        <p:nvCxnSpPr>
          <p:cNvPr id="8" name="Straight Connector 7">
            <a:extLst>
              <a:ext uri="{FF2B5EF4-FFF2-40B4-BE49-F238E27FC236}">
                <a16:creationId xmlns:a16="http://schemas.microsoft.com/office/drawing/2014/main" id="{F1643536-91EF-4910-A1F9-61974BF67238}"/>
              </a:ext>
            </a:extLst>
          </p:cNvPr>
          <p:cNvCxnSpPr>
            <a:cxnSpLocks/>
          </p:cNvCxnSpPr>
          <p:nvPr/>
        </p:nvCxnSpPr>
        <p:spPr>
          <a:xfrm>
            <a:off x="900620" y="3322742"/>
            <a:ext cx="2928430"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2E3F6C6-7878-4F0A-B813-8B8134061705}"/>
              </a:ext>
            </a:extLst>
          </p:cNvPr>
          <p:cNvCxnSpPr>
            <a:cxnSpLocks/>
          </p:cNvCxnSpPr>
          <p:nvPr/>
        </p:nvCxnSpPr>
        <p:spPr>
          <a:xfrm>
            <a:off x="900620" y="3797905"/>
            <a:ext cx="1074230"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09606D2-5D66-450F-B266-7C88E32525DA}"/>
              </a:ext>
            </a:extLst>
          </p:cNvPr>
          <p:cNvSpPr txBox="1"/>
          <p:nvPr/>
        </p:nvSpPr>
        <p:spPr>
          <a:xfrm>
            <a:off x="1318642" y="4078478"/>
            <a:ext cx="5329808" cy="1280030"/>
          </a:xfrm>
          <a:prstGeom prst="rect">
            <a:avLst/>
          </a:prstGeom>
          <a:solidFill>
            <a:schemeClr val="bg1"/>
          </a:solidFill>
          <a:ln>
            <a:solidFill>
              <a:srgbClr val="FF0000"/>
            </a:solidFill>
          </a:ln>
        </p:spPr>
        <p:txBody>
          <a:bodyPr wrap="square">
            <a:spAutoFit/>
          </a:bodyPr>
          <a:lstStyle/>
          <a:p>
            <a:pPr marL="285750" indent="-285750" algn="just">
              <a:lnSpc>
                <a:spcPct val="150000"/>
              </a:lnSpc>
              <a:buFont typeface="Arial" panose="020B0604020202020204" pitchFamily="34" charset="0"/>
              <a:buChar char="•"/>
              <a:tabLst>
                <a:tab pos="412115" algn="l"/>
              </a:tabLst>
            </a:pP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Chủ ngữ câu (1): Hai cái răng đen nhánh</a:t>
            </a:r>
          </a:p>
          <a:p>
            <a:pPr marL="285750" indent="-285750" algn="just">
              <a:lnSpc>
                <a:spcPct val="150000"/>
              </a:lnSpc>
              <a:buFont typeface="Arial" panose="020B0604020202020204" pitchFamily="34" charset="0"/>
              <a:buChar char="•"/>
              <a:tabLst>
                <a:tab pos="412115" algn="l"/>
              </a:tabLst>
            </a:pP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Chủ ngữ câu (2): Cái răng</a:t>
            </a:r>
          </a:p>
          <a:p>
            <a:pPr algn="just">
              <a:lnSpc>
                <a:spcPct val="150000"/>
              </a:lnSpc>
              <a:tabLst>
                <a:tab pos="412115" algn="l"/>
              </a:tabLst>
            </a:pP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=&gt; Chủ ngữ câu (1) rõ ràng hơn.</a:t>
            </a:r>
          </a:p>
        </p:txBody>
      </p:sp>
      <p:sp>
        <p:nvSpPr>
          <p:cNvPr id="13" name="Arrow: Curved Right 12">
            <a:extLst>
              <a:ext uri="{FF2B5EF4-FFF2-40B4-BE49-F238E27FC236}">
                <a16:creationId xmlns:a16="http://schemas.microsoft.com/office/drawing/2014/main" id="{FE6E48DC-F94B-401C-866E-02CF1DDDBE42}"/>
              </a:ext>
            </a:extLst>
          </p:cNvPr>
          <p:cNvSpPr/>
          <p:nvPr/>
        </p:nvSpPr>
        <p:spPr>
          <a:xfrm rot="20503489">
            <a:off x="664105" y="4191121"/>
            <a:ext cx="461106" cy="800265"/>
          </a:xfrm>
          <a:prstGeom prst="curv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UTM Avo" panose="02040603050506020204" pitchFamily="18" charset="0"/>
            </a:endParaRPr>
          </a:p>
        </p:txBody>
      </p:sp>
      <p:sp>
        <p:nvSpPr>
          <p:cNvPr id="14" name="TextBox 13">
            <a:extLst>
              <a:ext uri="{FF2B5EF4-FFF2-40B4-BE49-F238E27FC236}">
                <a16:creationId xmlns:a16="http://schemas.microsoft.com/office/drawing/2014/main" id="{D3A02C7B-054E-4FD3-A56F-6337CDB010F6}"/>
              </a:ext>
            </a:extLst>
          </p:cNvPr>
          <p:cNvSpPr txBox="1"/>
          <p:nvPr/>
        </p:nvSpPr>
        <p:spPr>
          <a:xfrm>
            <a:off x="808029" y="5665691"/>
            <a:ext cx="10420350" cy="864532"/>
          </a:xfrm>
          <a:prstGeom prst="rect">
            <a:avLst/>
          </a:prstGeom>
          <a:solidFill>
            <a:schemeClr val="accent6">
              <a:lumMod val="20000"/>
              <a:lumOff val="80000"/>
            </a:schemeClr>
          </a:solidFill>
          <a:ln>
            <a:solidFill>
              <a:srgbClr val="E6E6E6"/>
            </a:solidFill>
          </a:ln>
        </p:spPr>
        <p:txBody>
          <a:bodyPr wrap="square">
            <a:spAutoFit/>
          </a:bodyPr>
          <a:lstStyle/>
          <a:p>
            <a:pPr algn="just">
              <a:lnSpc>
                <a:spcPct val="150000"/>
              </a:lnSpc>
              <a:tabLst>
                <a:tab pos="245110" algn="l"/>
              </a:tabLst>
            </a:pPr>
            <a:r>
              <a:rPr lang="vi-VN">
                <a:latin typeface="UTM Avo" panose="02040603050506020204" pitchFamily="18" charset="0"/>
                <a:ea typeface="Times New Roman" panose="02020603050405020304" pitchFamily="18" charset="0"/>
                <a:cs typeface="Arial" panose="020B0604020202020204" pitchFamily="34" charset="0"/>
              </a:rPr>
              <a:t>Mở rộng chủ ngữ là thêm cho thành tố trung tâm làm ch</a:t>
            </a:r>
            <a:r>
              <a:rPr lang="en-US">
                <a:latin typeface="UTM Avo" panose="02040603050506020204" pitchFamily="18" charset="0"/>
                <a:ea typeface="Times New Roman" panose="02020603050405020304" pitchFamily="18" charset="0"/>
                <a:cs typeface="Arial" panose="020B0604020202020204" pitchFamily="34" charset="0"/>
              </a:rPr>
              <a:t>ủ</a:t>
            </a:r>
            <a:r>
              <a:rPr lang="vi-VN">
                <a:latin typeface="UTM Avo" panose="02040603050506020204" pitchFamily="18" charset="0"/>
                <a:ea typeface="Times New Roman" panose="02020603050405020304" pitchFamily="18" charset="0"/>
                <a:cs typeface="Arial" panose="020B0604020202020204" pitchFamily="34" charset="0"/>
              </a:rPr>
              <a:t> ngữ các thành tố phụ nhằm làm cho ý nghĩa của câu được đầy đủ, phù hợp với ngữ cảnh hơn, với mục đích nói (viết) hơn.</a:t>
            </a:r>
          </a:p>
        </p:txBody>
      </p:sp>
    </p:spTree>
    <p:extLst>
      <p:ext uri="{BB962C8B-B14F-4D97-AF65-F5344CB8AC3E}">
        <p14:creationId xmlns:p14="http://schemas.microsoft.com/office/powerpoint/2010/main" val="486903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00"/>
                                        <p:tgtEl>
                                          <p:spTgt spid="7">
                                            <p:txEl>
                                              <p:pRg st="1" end="1"/>
                                            </p:txEl>
                                          </p:spTgt>
                                        </p:tgtEl>
                                      </p:cBhvr>
                                    </p:animEffect>
                                    <p:anim calcmode="lin" valueType="num">
                                      <p:cBhvr>
                                        <p:cTn id="2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785196AD-72C8-4DAE-A412-DFE7A2637C00}"/>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73458660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4BC2900-38DC-4E5B-80C0-105DDBB490D9}"/>
              </a:ext>
            </a:extLst>
          </p:cNvPr>
          <p:cNvGraphicFramePr>
            <a:graphicFrameLocks noGrp="1"/>
          </p:cNvGraphicFramePr>
          <p:nvPr>
            <p:extLst>
              <p:ext uri="{D42A27DB-BD31-4B8C-83A1-F6EECF244321}">
                <p14:modId xmlns:p14="http://schemas.microsoft.com/office/powerpoint/2010/main" val="1696695852"/>
              </p:ext>
            </p:extLst>
          </p:nvPr>
        </p:nvGraphicFramePr>
        <p:xfrm>
          <a:off x="4010025" y="4340664"/>
          <a:ext cx="4171950" cy="1972115"/>
        </p:xfrm>
        <a:graphic>
          <a:graphicData uri="http://schemas.openxmlformats.org/drawingml/2006/table">
            <a:tbl>
              <a:tblPr firstRow="1" firstCol="1" bandRow="1"/>
              <a:tblGrid>
                <a:gridCol w="4171950">
                  <a:extLst>
                    <a:ext uri="{9D8B030D-6E8A-4147-A177-3AD203B41FA5}">
                      <a16:colId xmlns:a16="http://schemas.microsoft.com/office/drawing/2014/main" val="2788422161"/>
                    </a:ext>
                  </a:extLst>
                </a:gridCol>
              </a:tblGrid>
              <a:tr h="1972115">
                <a:tc>
                  <a:txBody>
                    <a:bodyPr/>
                    <a:lstStyle/>
                    <a:p>
                      <a:pPr marL="0" indent="0" algn="ctr">
                        <a:lnSpc>
                          <a:spcPct val="150000"/>
                        </a:lnSpc>
                        <a:spcAft>
                          <a:spcPts val="0"/>
                        </a:spcAft>
                        <a:buFont typeface="Arial" panose="020B0604020202020204" pitchFamily="34" charset="0"/>
                        <a:buNone/>
                      </a:pPr>
                      <a:r>
                        <a:rPr lang="en-US" sz="2000" b="1" dirty="0">
                          <a:solidFill>
                            <a:srgbClr val="FF0000"/>
                          </a:solidFill>
                          <a:effectLst/>
                          <a:latin typeface="UTM Avo" panose="02040603050506020204" pitchFamily="18" charset="0"/>
                          <a:ea typeface="Calibri" panose="020F0502020204030204" pitchFamily="34" charset="0"/>
                          <a:cs typeface="Arial" panose="020B0604020202020204" pitchFamily="34" charset="0"/>
                        </a:rPr>
                        <a:t>THẢO LUẬN NHÓM</a:t>
                      </a:r>
                    </a:p>
                    <a:p>
                      <a:pPr marL="285750" indent="-285750" algn="just">
                        <a:lnSpc>
                          <a:spcPct val="150000"/>
                        </a:lnSpc>
                        <a:spcAft>
                          <a:spcPts val="0"/>
                        </a:spcAft>
                        <a:buFont typeface="Arial" panose="020B0604020202020204" pitchFamily="34" charset="0"/>
                        <a:buChar char="•"/>
                      </a:pPr>
                      <a:r>
                        <a:rPr lang="en-US" sz="2000" dirty="0" err="1">
                          <a:effectLst/>
                          <a:latin typeface="UTM Avo" panose="02040603050506020204" pitchFamily="18" charset="0"/>
                          <a:ea typeface="Calibri" panose="020F0502020204030204" pitchFamily="34" charset="0"/>
                          <a:cs typeface="Arial" panose="020B0604020202020204" pitchFamily="34" charset="0"/>
                        </a:rPr>
                        <a:t>Nhóm</a:t>
                      </a:r>
                      <a:r>
                        <a:rPr lang="en-US" sz="2000" dirty="0">
                          <a:effectLst/>
                          <a:latin typeface="UTM Avo" panose="02040603050506020204" pitchFamily="18" charset="0"/>
                          <a:ea typeface="Calibri" panose="020F0502020204030204" pitchFamily="34" charset="0"/>
                          <a:cs typeface="Arial" panose="020B0604020202020204" pitchFamily="34" charset="0"/>
                        </a:rPr>
                        <a:t> 1,2: </a:t>
                      </a:r>
                      <a:r>
                        <a:rPr lang="en-US" sz="2000">
                          <a:effectLst/>
                          <a:latin typeface="UTM Avo" panose="02040603050506020204" pitchFamily="18" charset="0"/>
                          <a:ea typeface="Calibri" panose="020F0502020204030204" pitchFamily="34" charset="0"/>
                          <a:cs typeface="Arial" panose="020B0604020202020204" pitchFamily="34" charset="0"/>
                        </a:rPr>
                        <a:t>ý a</a:t>
                      </a:r>
                      <a:r>
                        <a:rPr lang="vi-VN" sz="2000">
                          <a:effectLst/>
                          <a:latin typeface="UTM Avo" panose="02040603050506020204" pitchFamily="18" charset="0"/>
                          <a:ea typeface="Calibri" panose="020F0502020204030204" pitchFamily="34" charset="0"/>
                          <a:cs typeface="Arial" panose="020B0604020202020204" pitchFamily="34" charset="0"/>
                        </a:rPr>
                        <a:t>.</a:t>
                      </a:r>
                      <a:endParaRPr lang="en-US" sz="2000" dirty="0">
                        <a:effectLst/>
                        <a:latin typeface="UTM Avo" panose="02040603050506020204" pitchFamily="18" charset="0"/>
                        <a:ea typeface="Calibri" panose="020F0502020204030204" pitchFamily="34" charset="0"/>
                        <a:cs typeface="Arial" panose="020B0604020202020204" pitchFamily="34" charset="0"/>
                      </a:endParaRPr>
                    </a:p>
                    <a:p>
                      <a:pPr marL="285750" indent="-285750" algn="just">
                        <a:lnSpc>
                          <a:spcPct val="150000"/>
                        </a:lnSpc>
                        <a:spcAft>
                          <a:spcPts val="0"/>
                        </a:spcAft>
                        <a:buFont typeface="Arial" panose="020B0604020202020204" pitchFamily="34" charset="0"/>
                        <a:buChar char="•"/>
                      </a:pPr>
                      <a:r>
                        <a:rPr lang="en-US" sz="2000" dirty="0" err="1">
                          <a:effectLst/>
                          <a:latin typeface="UTM Avo" panose="02040603050506020204" pitchFamily="18" charset="0"/>
                          <a:ea typeface="Calibri" panose="020F0502020204030204" pitchFamily="34" charset="0"/>
                          <a:cs typeface="Arial" panose="020B0604020202020204" pitchFamily="34" charset="0"/>
                        </a:rPr>
                        <a:t>Nhóm</a:t>
                      </a:r>
                      <a:r>
                        <a:rPr lang="en-US" sz="2000" dirty="0">
                          <a:effectLst/>
                          <a:latin typeface="UTM Avo" panose="02040603050506020204" pitchFamily="18" charset="0"/>
                          <a:ea typeface="Calibri" panose="020F0502020204030204" pitchFamily="34" charset="0"/>
                          <a:cs typeface="Arial" panose="020B0604020202020204" pitchFamily="34" charset="0"/>
                        </a:rPr>
                        <a:t> 2,5: </a:t>
                      </a:r>
                      <a:r>
                        <a:rPr lang="en-US" sz="2000">
                          <a:effectLst/>
                          <a:latin typeface="UTM Avo" panose="02040603050506020204" pitchFamily="18" charset="0"/>
                          <a:ea typeface="Calibri" panose="020F0502020204030204" pitchFamily="34" charset="0"/>
                          <a:cs typeface="Arial" panose="020B0604020202020204" pitchFamily="34" charset="0"/>
                        </a:rPr>
                        <a:t>ý b</a:t>
                      </a:r>
                      <a:r>
                        <a:rPr lang="vi-VN" sz="2000">
                          <a:effectLst/>
                          <a:latin typeface="UTM Avo" panose="02040603050506020204" pitchFamily="18" charset="0"/>
                          <a:ea typeface="Calibri" panose="020F0502020204030204" pitchFamily="34" charset="0"/>
                          <a:cs typeface="Arial" panose="020B0604020202020204" pitchFamily="34" charset="0"/>
                        </a:rPr>
                        <a:t>.</a:t>
                      </a:r>
                      <a:endParaRPr lang="en-US" sz="2000" dirty="0">
                        <a:effectLst/>
                        <a:latin typeface="UTM Avo" panose="02040603050506020204" pitchFamily="18" charset="0"/>
                        <a:ea typeface="Calibri" panose="020F0502020204030204" pitchFamily="34" charset="0"/>
                        <a:cs typeface="Arial" panose="020B0604020202020204" pitchFamily="34" charset="0"/>
                      </a:endParaRPr>
                    </a:p>
                    <a:p>
                      <a:pPr marL="285750" indent="-285750" algn="just">
                        <a:lnSpc>
                          <a:spcPct val="150000"/>
                        </a:lnSpc>
                        <a:spcAft>
                          <a:spcPts val="0"/>
                        </a:spcAft>
                        <a:buFont typeface="Arial" panose="020B0604020202020204" pitchFamily="34" charset="0"/>
                        <a:buChar char="•"/>
                      </a:pPr>
                      <a:r>
                        <a:rPr lang="en-US" sz="2000" dirty="0" err="1">
                          <a:effectLst/>
                          <a:latin typeface="UTM Avo" panose="02040603050506020204" pitchFamily="18" charset="0"/>
                          <a:ea typeface="Calibri" panose="020F0502020204030204" pitchFamily="34" charset="0"/>
                          <a:cs typeface="Arial" panose="020B0604020202020204" pitchFamily="34" charset="0"/>
                        </a:rPr>
                        <a:t>Nhóm</a:t>
                      </a:r>
                      <a:r>
                        <a:rPr lang="en-US" sz="2000" dirty="0">
                          <a:effectLst/>
                          <a:latin typeface="UTM Avo" panose="02040603050506020204" pitchFamily="18" charset="0"/>
                          <a:ea typeface="Calibri" panose="020F0502020204030204" pitchFamily="34" charset="0"/>
                          <a:cs typeface="Arial" panose="020B0604020202020204" pitchFamily="34" charset="0"/>
                        </a:rPr>
                        <a:t> 3, 6: </a:t>
                      </a:r>
                      <a:r>
                        <a:rPr lang="en-US" sz="2000">
                          <a:effectLst/>
                          <a:latin typeface="UTM Avo" panose="02040603050506020204" pitchFamily="18" charset="0"/>
                          <a:ea typeface="Calibri" panose="020F0502020204030204" pitchFamily="34" charset="0"/>
                          <a:cs typeface="Arial" panose="020B0604020202020204" pitchFamily="34" charset="0"/>
                        </a:rPr>
                        <a:t>ý c</a:t>
                      </a:r>
                      <a:r>
                        <a:rPr lang="vi-VN" sz="2000">
                          <a:effectLst/>
                          <a:latin typeface="UTM Avo" panose="02040603050506020204" pitchFamily="18" charset="0"/>
                          <a:ea typeface="Calibri" panose="020F0502020204030204" pitchFamily="34" charset="0"/>
                          <a:cs typeface="Arial" panose="020B0604020202020204" pitchFamily="34" charset="0"/>
                        </a:rPr>
                        <a:t>.</a:t>
                      </a:r>
                      <a:endParaRPr lang="en-US" sz="2000" dirty="0">
                        <a:effectLst/>
                        <a:latin typeface="UTM Avo" panose="020406030505060202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084874508"/>
                  </a:ext>
                </a:extLst>
              </a:tr>
            </a:tbl>
          </a:graphicData>
        </a:graphic>
      </p:graphicFrame>
      <p:sp>
        <p:nvSpPr>
          <p:cNvPr id="6" name="TextBox 5">
            <a:extLst>
              <a:ext uri="{FF2B5EF4-FFF2-40B4-BE49-F238E27FC236}">
                <a16:creationId xmlns:a16="http://schemas.microsoft.com/office/drawing/2014/main" id="{1B3533D6-3C42-46C8-8421-014603A73083}"/>
              </a:ext>
            </a:extLst>
          </p:cNvPr>
          <p:cNvSpPr txBox="1"/>
          <p:nvPr/>
        </p:nvSpPr>
        <p:spPr>
          <a:xfrm>
            <a:off x="632500" y="1688850"/>
            <a:ext cx="10927000" cy="2796984"/>
          </a:xfrm>
          <a:prstGeom prst="rect">
            <a:avLst/>
          </a:prstGeom>
          <a:noFill/>
          <a:ln>
            <a:noFill/>
          </a:ln>
        </p:spPr>
        <p:txBody>
          <a:bodyPr wrap="square">
            <a:spAutoFit/>
          </a:bodyPr>
          <a:lstStyle/>
          <a:p>
            <a:pPr algn="just">
              <a:lnSpc>
                <a:spcPct val="150000"/>
              </a:lnSpc>
            </a:pPr>
            <a:r>
              <a:rPr lang="vi-VN" sz="2000" b="1">
                <a:solidFill>
                  <a:srgbClr val="000000"/>
                </a:solidFill>
                <a:latin typeface="UTM Avo" panose="02040603050506020204" pitchFamily="18" charset="0"/>
              </a:rPr>
              <a:t>Bài tập 4. Tìm chủ ngữ là cụm danh từ trong những câu dưới đây:</a:t>
            </a:r>
          </a:p>
          <a:p>
            <a:pPr algn="just">
              <a:lnSpc>
                <a:spcPct val="150000"/>
              </a:lnSpc>
            </a:pPr>
            <a:r>
              <a:rPr lang="vi-VN" sz="2000">
                <a:solidFill>
                  <a:srgbClr val="000000"/>
                </a:solidFill>
                <a:latin typeface="UTM Avo" panose="02040603050506020204" pitchFamily="18" charset="0"/>
              </a:rPr>
              <a:t>a) Những cái vuốt ở chân, ở khoeo cứ cứng </a:t>
            </a:r>
            <a:r>
              <a:rPr lang="en-US" sz="2000">
                <a:solidFill>
                  <a:srgbClr val="000000"/>
                </a:solidFill>
                <a:latin typeface="UTM Avo" panose="02040603050506020204" pitchFamily="18" charset="0"/>
              </a:rPr>
              <a:t>dầ</a:t>
            </a:r>
            <a:r>
              <a:rPr lang="vi-VN" sz="2000">
                <a:solidFill>
                  <a:srgbClr val="000000"/>
                </a:solidFill>
                <a:latin typeface="UTM Avo" panose="02040603050506020204" pitchFamily="18" charset="0"/>
              </a:rPr>
              <a:t>n và nhọn hoắt. (Tô Hoài)</a:t>
            </a:r>
          </a:p>
          <a:p>
            <a:pPr algn="just">
              <a:lnSpc>
                <a:spcPct val="150000"/>
              </a:lnSpc>
            </a:pPr>
            <a:r>
              <a:rPr lang="vi-VN" sz="2000">
                <a:solidFill>
                  <a:srgbClr val="000000"/>
                </a:solidFill>
                <a:latin typeface="UTM Avo" panose="02040603050506020204" pitchFamily="18" charset="0"/>
              </a:rPr>
              <a:t>b) Những gã xốc nổi thường làm cử chỉ ngông cuồng là tài ba. (Tô Hoài)</a:t>
            </a:r>
          </a:p>
          <a:p>
            <a:pPr algn="just">
              <a:lnSpc>
                <a:spcPct val="150000"/>
              </a:lnSpc>
            </a:pPr>
            <a:r>
              <a:rPr lang="vi-VN" sz="2000">
                <a:solidFill>
                  <a:srgbClr val="000000"/>
                </a:solidFill>
                <a:latin typeface="UTM Avo" panose="02040603050506020204" pitchFamily="18" charset="0"/>
              </a:rPr>
              <a:t>c) Hàng ngàn ngọn nến sáng rực, lấp lánh trên cành lá xanh tươi và rất nhiều bức tranh màu sắc rực rỡ như những bức bày trong các tủ hàng hiện ra trước mắt em bé.  (</a:t>
            </a:r>
            <a:r>
              <a:rPr lang="vi-VN" sz="2000" i="1">
                <a:solidFill>
                  <a:srgbClr val="000000"/>
                </a:solidFill>
                <a:latin typeface="UTM Avo" panose="02040603050506020204" pitchFamily="18" charset="0"/>
              </a:rPr>
              <a:t>Cô bé bán </a:t>
            </a:r>
            <a:r>
              <a:rPr lang="en-US" sz="2000" i="1">
                <a:solidFill>
                  <a:srgbClr val="000000"/>
                </a:solidFill>
                <a:latin typeface="UTM Avo" panose="02040603050506020204" pitchFamily="18" charset="0"/>
              </a:rPr>
              <a:t>d</a:t>
            </a:r>
            <a:r>
              <a:rPr lang="vi-VN" sz="2000" i="1">
                <a:solidFill>
                  <a:srgbClr val="000000"/>
                </a:solidFill>
                <a:latin typeface="UTM Avo" panose="02040603050506020204" pitchFamily="18" charset="0"/>
              </a:rPr>
              <a:t>iêm</a:t>
            </a:r>
            <a:r>
              <a:rPr lang="vi-VN" sz="2000">
                <a:solidFill>
                  <a:srgbClr val="000000"/>
                </a:solidFill>
                <a:latin typeface="UTM Avo" panose="02040603050506020204" pitchFamily="18" charset="0"/>
              </a:rPr>
              <a:t>)</a:t>
            </a:r>
            <a:endParaRPr lang="vi-VN" sz="2000" dirty="0" err="1">
              <a:solidFill>
                <a:srgbClr val="000000"/>
              </a:solidFill>
              <a:latin typeface="UTM Avo" panose="02040603050506020204" pitchFamily="18" charset="0"/>
            </a:endParaRPr>
          </a:p>
        </p:txBody>
      </p:sp>
      <p:cxnSp>
        <p:nvCxnSpPr>
          <p:cNvPr id="7" name="Straight Connector 6">
            <a:extLst>
              <a:ext uri="{FF2B5EF4-FFF2-40B4-BE49-F238E27FC236}">
                <a16:creationId xmlns:a16="http://schemas.microsoft.com/office/drawing/2014/main" id="{3023D675-5378-43DD-BAF6-1DC4776E0FB2}"/>
              </a:ext>
            </a:extLst>
          </p:cNvPr>
          <p:cNvCxnSpPr>
            <a:cxnSpLocks/>
          </p:cNvCxnSpPr>
          <p:nvPr/>
        </p:nvCxnSpPr>
        <p:spPr>
          <a:xfrm>
            <a:off x="1005395" y="2608367"/>
            <a:ext cx="410000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5A8687F-7CA4-48E0-B238-663660A1ACDC}"/>
              </a:ext>
            </a:extLst>
          </p:cNvPr>
          <p:cNvCxnSpPr>
            <a:cxnSpLocks/>
          </p:cNvCxnSpPr>
          <p:nvPr/>
        </p:nvCxnSpPr>
        <p:spPr>
          <a:xfrm>
            <a:off x="1005395" y="3065567"/>
            <a:ext cx="227120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7D073C3-71F0-40F1-A340-DD6EA49AADD2}"/>
              </a:ext>
            </a:extLst>
          </p:cNvPr>
          <p:cNvCxnSpPr>
            <a:cxnSpLocks/>
          </p:cNvCxnSpPr>
          <p:nvPr/>
        </p:nvCxnSpPr>
        <p:spPr>
          <a:xfrm>
            <a:off x="1005395" y="3532292"/>
            <a:ext cx="1055410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79B98F7-3ADA-4674-8FC6-C579A8267A8D}"/>
              </a:ext>
            </a:extLst>
          </p:cNvPr>
          <p:cNvCxnSpPr>
            <a:cxnSpLocks/>
          </p:cNvCxnSpPr>
          <p:nvPr/>
        </p:nvCxnSpPr>
        <p:spPr>
          <a:xfrm>
            <a:off x="741924" y="3995466"/>
            <a:ext cx="260135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9159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par>
                                <p:cTn id="32" presetID="22" presetClass="entr" presetSubtype="8"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B3533D6-3C42-46C8-8421-014603A73083}"/>
              </a:ext>
            </a:extLst>
          </p:cNvPr>
          <p:cNvSpPr txBox="1"/>
          <p:nvPr/>
        </p:nvSpPr>
        <p:spPr>
          <a:xfrm>
            <a:off x="632500" y="1688850"/>
            <a:ext cx="10927000" cy="955774"/>
          </a:xfrm>
          <a:prstGeom prst="rect">
            <a:avLst/>
          </a:prstGeom>
          <a:noFill/>
          <a:ln>
            <a:noFill/>
          </a:ln>
        </p:spPr>
        <p:txBody>
          <a:bodyPr wrap="square">
            <a:spAutoFit/>
          </a:bodyPr>
          <a:lstStyle/>
          <a:p>
            <a:pPr algn="just">
              <a:lnSpc>
                <a:spcPct val="150000"/>
              </a:lnSpc>
            </a:pPr>
            <a:r>
              <a:rPr lang="vi-VN" sz="2000" b="1">
                <a:solidFill>
                  <a:srgbClr val="000000"/>
                </a:solidFill>
                <a:latin typeface="UTM Avo" panose="02040603050506020204" pitchFamily="18" charset="0"/>
              </a:rPr>
              <a:t>Bài 5: Xác định danh từ trung tâm và các thành tố phụ trong từng cụm danh t</a:t>
            </a:r>
            <a:r>
              <a:rPr lang="en-US" sz="2000" b="1">
                <a:solidFill>
                  <a:srgbClr val="000000"/>
                </a:solidFill>
                <a:latin typeface="UTM Avo" panose="02040603050506020204" pitchFamily="18" charset="0"/>
              </a:rPr>
              <a:t>ừ</a:t>
            </a:r>
            <a:r>
              <a:rPr lang="vi-VN" sz="2000" b="1">
                <a:solidFill>
                  <a:srgbClr val="000000"/>
                </a:solidFill>
                <a:latin typeface="UTM Avo" panose="02040603050506020204" pitchFamily="18" charset="0"/>
              </a:rPr>
              <a:t> làm chủ ngữ nói trên. Nêu tác dụng của việc mở rộng chủ ngữ.</a:t>
            </a:r>
          </a:p>
        </p:txBody>
      </p:sp>
      <p:graphicFrame>
        <p:nvGraphicFramePr>
          <p:cNvPr id="9" name="Table 8">
            <a:extLst>
              <a:ext uri="{FF2B5EF4-FFF2-40B4-BE49-F238E27FC236}">
                <a16:creationId xmlns:a16="http://schemas.microsoft.com/office/drawing/2014/main" id="{67C8EAA7-90B9-4ACE-926F-44FA89B3637A}"/>
              </a:ext>
            </a:extLst>
          </p:cNvPr>
          <p:cNvGraphicFramePr>
            <a:graphicFrameLocks noGrp="1"/>
          </p:cNvGraphicFramePr>
          <p:nvPr>
            <p:extLst>
              <p:ext uri="{D42A27DB-BD31-4B8C-83A1-F6EECF244321}">
                <p14:modId xmlns:p14="http://schemas.microsoft.com/office/powerpoint/2010/main" val="2403415175"/>
              </p:ext>
            </p:extLst>
          </p:nvPr>
        </p:nvGraphicFramePr>
        <p:xfrm>
          <a:off x="1363839" y="2892274"/>
          <a:ext cx="9464322" cy="2914650"/>
        </p:xfrm>
        <a:graphic>
          <a:graphicData uri="http://schemas.openxmlformats.org/drawingml/2006/table">
            <a:tbl>
              <a:tblPr/>
              <a:tblGrid>
                <a:gridCol w="2625372">
                  <a:extLst>
                    <a:ext uri="{9D8B030D-6E8A-4147-A177-3AD203B41FA5}">
                      <a16:colId xmlns:a16="http://schemas.microsoft.com/office/drawing/2014/main" val="3346265640"/>
                    </a:ext>
                  </a:extLst>
                </a:gridCol>
                <a:gridCol w="2324100">
                  <a:extLst>
                    <a:ext uri="{9D8B030D-6E8A-4147-A177-3AD203B41FA5}">
                      <a16:colId xmlns:a16="http://schemas.microsoft.com/office/drawing/2014/main" val="1345810832"/>
                    </a:ext>
                  </a:extLst>
                </a:gridCol>
                <a:gridCol w="4514850">
                  <a:extLst>
                    <a:ext uri="{9D8B030D-6E8A-4147-A177-3AD203B41FA5}">
                      <a16:colId xmlns:a16="http://schemas.microsoft.com/office/drawing/2014/main" val="3232962153"/>
                    </a:ext>
                  </a:extLst>
                </a:gridCol>
              </a:tblGrid>
              <a:tr h="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2000" b="1">
                          <a:solidFill>
                            <a:schemeClr val="tx1"/>
                          </a:solidFill>
                          <a:effectLst/>
                          <a:latin typeface="UTM Avo" panose="02040603050506020204" pitchFamily="18" charset="0"/>
                          <a:ea typeface="UD Digi Kyokasho N-B" panose="02020700000000000000" pitchFamily="17" charset="-128"/>
                        </a:rPr>
                        <a:t>Thành phần tr</a:t>
                      </a:r>
                      <a:r>
                        <a:rPr lang="vi-VN" sz="2000" b="1">
                          <a:solidFill>
                            <a:schemeClr val="tx1"/>
                          </a:solidFill>
                          <a:effectLst/>
                          <a:latin typeface="UTM Avo" panose="02040603050506020204" pitchFamily="18" charset="0"/>
                          <a:ea typeface="UD Digi Kyokasho N-B" panose="02020700000000000000" pitchFamily="17" charset="-128"/>
                        </a:rPr>
                        <a:t>ước</a:t>
                      </a:r>
                      <a:endParaRPr lang="en-US" sz="2000" b="1">
                        <a:solidFill>
                          <a:schemeClr val="tx1"/>
                        </a:solidFill>
                        <a:effectLst/>
                        <a:latin typeface="UTM Avo" panose="02040603050506020204" pitchFamily="18" charset="0"/>
                        <a:ea typeface="UD Digi Kyokasho N-B" panose="02020700000000000000" pitchFamily="17" charset="-128"/>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t"/>
                      <a:r>
                        <a:rPr lang="en-US" sz="2000" b="1" dirty="0" err="1">
                          <a:solidFill>
                            <a:schemeClr val="tx1"/>
                          </a:solidFill>
                          <a:effectLst/>
                          <a:latin typeface="UTM Avo" panose="02040603050506020204" pitchFamily="18" charset="0"/>
                          <a:ea typeface="UD Digi Kyokasho N-B" panose="02020700000000000000" pitchFamily="17" charset="-128"/>
                        </a:rPr>
                        <a:t>Thành</a:t>
                      </a:r>
                      <a:r>
                        <a:rPr lang="en-US" sz="2000" b="1" dirty="0">
                          <a:solidFill>
                            <a:schemeClr val="tx1"/>
                          </a:solidFill>
                          <a:effectLst/>
                          <a:latin typeface="UTM Avo" panose="02040603050506020204" pitchFamily="18" charset="0"/>
                          <a:ea typeface="UD Digi Kyokasho N-B" panose="02020700000000000000" pitchFamily="17" charset="-128"/>
                        </a:rPr>
                        <a:t> </a:t>
                      </a:r>
                      <a:r>
                        <a:rPr lang="en-US" sz="2000" b="1" dirty="0" err="1">
                          <a:solidFill>
                            <a:schemeClr val="tx1"/>
                          </a:solidFill>
                          <a:effectLst/>
                          <a:latin typeface="UTM Avo" panose="02040603050506020204" pitchFamily="18" charset="0"/>
                          <a:ea typeface="UD Digi Kyokasho N-B" panose="02020700000000000000" pitchFamily="17" charset="-128"/>
                        </a:rPr>
                        <a:t>phần</a:t>
                      </a:r>
                      <a:r>
                        <a:rPr lang="en-US" sz="2000" b="1" dirty="0">
                          <a:solidFill>
                            <a:schemeClr val="tx1"/>
                          </a:solidFill>
                          <a:effectLst/>
                          <a:latin typeface="UTM Avo" panose="02040603050506020204" pitchFamily="18" charset="0"/>
                          <a:ea typeface="UD Digi Kyokasho N-B" panose="02020700000000000000" pitchFamily="17" charset="-128"/>
                        </a:rPr>
                        <a:t> </a:t>
                      </a:r>
                      <a:r>
                        <a:rPr lang="en-US" sz="2000" b="1" dirty="0" err="1">
                          <a:solidFill>
                            <a:schemeClr val="tx1"/>
                          </a:solidFill>
                          <a:effectLst/>
                          <a:latin typeface="UTM Avo" panose="02040603050506020204" pitchFamily="18" charset="0"/>
                          <a:ea typeface="UD Digi Kyokasho N-B" panose="02020700000000000000" pitchFamily="17" charset="-128"/>
                        </a:rPr>
                        <a:t>trung</a:t>
                      </a:r>
                      <a:r>
                        <a:rPr lang="en-US" sz="2000" b="1" dirty="0">
                          <a:solidFill>
                            <a:schemeClr val="tx1"/>
                          </a:solidFill>
                          <a:effectLst/>
                          <a:latin typeface="UTM Avo" panose="02040603050506020204" pitchFamily="18" charset="0"/>
                          <a:ea typeface="UD Digi Kyokasho N-B" panose="02020700000000000000" pitchFamily="17" charset="-128"/>
                        </a:rPr>
                        <a:t> </a:t>
                      </a:r>
                      <a:r>
                        <a:rPr lang="en-US" sz="2000" b="1" dirty="0" err="1">
                          <a:solidFill>
                            <a:schemeClr val="tx1"/>
                          </a:solidFill>
                          <a:effectLst/>
                          <a:latin typeface="UTM Avo" panose="02040603050506020204" pitchFamily="18" charset="0"/>
                          <a:ea typeface="UD Digi Kyokasho N-B" panose="02020700000000000000" pitchFamily="17" charset="-128"/>
                        </a:rPr>
                        <a:t>tâm</a:t>
                      </a:r>
                      <a:endParaRPr lang="en-US" sz="2000" b="1" dirty="0">
                        <a:solidFill>
                          <a:schemeClr val="tx1"/>
                        </a:solidFill>
                        <a:effectLst/>
                        <a:latin typeface="UTM Avo" panose="02040603050506020204" pitchFamily="18" charset="0"/>
                        <a:ea typeface="UD Digi Kyokasho N-B" panose="02020700000000000000" pitchFamily="17" charset="-128"/>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t"/>
                      <a:r>
                        <a:rPr lang="en-US" sz="2000" b="1" dirty="0" err="1">
                          <a:solidFill>
                            <a:schemeClr val="tx1"/>
                          </a:solidFill>
                          <a:effectLst/>
                          <a:latin typeface="UTM Avo" panose="02040603050506020204" pitchFamily="18" charset="0"/>
                          <a:ea typeface="UD Digi Kyokasho N-B" panose="02020700000000000000" pitchFamily="17" charset="-128"/>
                        </a:rPr>
                        <a:t>Thành</a:t>
                      </a:r>
                      <a:r>
                        <a:rPr lang="en-US" sz="2000" b="1" dirty="0">
                          <a:solidFill>
                            <a:schemeClr val="tx1"/>
                          </a:solidFill>
                          <a:effectLst/>
                          <a:latin typeface="UTM Avo" panose="02040603050506020204" pitchFamily="18" charset="0"/>
                          <a:ea typeface="UD Digi Kyokasho N-B" panose="02020700000000000000" pitchFamily="17" charset="-128"/>
                        </a:rPr>
                        <a:t> </a:t>
                      </a:r>
                      <a:r>
                        <a:rPr lang="en-US" sz="2000" b="1" dirty="0" err="1">
                          <a:solidFill>
                            <a:schemeClr val="tx1"/>
                          </a:solidFill>
                          <a:effectLst/>
                          <a:latin typeface="UTM Avo" panose="02040603050506020204" pitchFamily="18" charset="0"/>
                          <a:ea typeface="UD Digi Kyokasho N-B" panose="02020700000000000000" pitchFamily="17" charset="-128"/>
                        </a:rPr>
                        <a:t>phần</a:t>
                      </a:r>
                      <a:r>
                        <a:rPr lang="en-US" sz="2000" b="1" dirty="0">
                          <a:solidFill>
                            <a:schemeClr val="tx1"/>
                          </a:solidFill>
                          <a:effectLst/>
                          <a:latin typeface="UTM Avo" panose="02040603050506020204" pitchFamily="18" charset="0"/>
                          <a:ea typeface="UD Digi Kyokasho N-B" panose="02020700000000000000" pitchFamily="17" charset="-128"/>
                        </a:rPr>
                        <a:t> </a:t>
                      </a:r>
                      <a:r>
                        <a:rPr lang="en-US" sz="2000" b="1" dirty="0" err="1">
                          <a:solidFill>
                            <a:schemeClr val="tx1"/>
                          </a:solidFill>
                          <a:effectLst/>
                          <a:latin typeface="UTM Avo" panose="02040603050506020204" pitchFamily="18" charset="0"/>
                          <a:ea typeface="UD Digi Kyokasho N-B" panose="02020700000000000000" pitchFamily="17" charset="-128"/>
                        </a:rPr>
                        <a:t>sau</a:t>
                      </a:r>
                      <a:endParaRPr lang="en-US" sz="2000" b="1" dirty="0">
                        <a:solidFill>
                          <a:schemeClr val="tx1"/>
                        </a:solidFill>
                        <a:effectLst/>
                        <a:latin typeface="UTM Avo" panose="02040603050506020204" pitchFamily="18" charset="0"/>
                        <a:ea typeface="UD Digi Kyokasho N-B" panose="02020700000000000000" pitchFamily="17" charset="-128"/>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817948100"/>
                  </a:ext>
                </a:extLst>
              </a:tr>
              <a:tr h="0">
                <a:tc>
                  <a:txBody>
                    <a:bodyPr/>
                    <a:lstStyle/>
                    <a:p>
                      <a:pPr algn="ctr" fontAlgn="t"/>
                      <a:r>
                        <a:rPr lang="en-US" sz="2000" dirty="0" err="1">
                          <a:effectLst/>
                          <a:latin typeface="UTM Avo" panose="02040603050506020204" pitchFamily="18" charset="0"/>
                          <a:ea typeface="UD Digi Kyokasho N-B" panose="02020700000000000000" pitchFamily="17" charset="-128"/>
                        </a:rPr>
                        <a:t>những</a:t>
                      </a:r>
                      <a:endParaRPr lang="en-US" sz="2000" dirty="0">
                        <a:effectLst/>
                        <a:latin typeface="UTM Avo" panose="02040603050506020204" pitchFamily="18" charset="0"/>
                        <a:ea typeface="UD Digi Kyokasho N-B" panose="02020700000000000000" pitchFamily="17" charset="-128"/>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t"/>
                      <a:r>
                        <a:rPr lang="en-US" sz="2000">
                          <a:effectLst/>
                          <a:latin typeface="UTM Avo" panose="02040603050506020204" pitchFamily="18" charset="0"/>
                          <a:ea typeface="UD Digi Kyokasho N-B" panose="02020700000000000000" pitchFamily="17" charset="-128"/>
                        </a:rPr>
                        <a:t>cái vuốt</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t"/>
                      <a:r>
                        <a:rPr lang="en-US" sz="2000">
                          <a:effectLst/>
                          <a:latin typeface="UTM Avo" panose="02040603050506020204" pitchFamily="18" charset="0"/>
                          <a:ea typeface="UD Digi Kyokasho N-B" panose="02020700000000000000" pitchFamily="17" charset="-128"/>
                        </a:rPr>
                        <a:t>ở chân, ở khoeo</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9653653"/>
                  </a:ext>
                </a:extLst>
              </a:tr>
              <a:tr h="0">
                <a:tc>
                  <a:txBody>
                    <a:bodyPr/>
                    <a:lstStyle/>
                    <a:p>
                      <a:pPr algn="ctr" fontAlgn="t"/>
                      <a:r>
                        <a:rPr lang="en-US" sz="2000">
                          <a:effectLst/>
                          <a:latin typeface="UTM Avo" panose="02040603050506020204" pitchFamily="18" charset="0"/>
                          <a:ea typeface="UD Digi Kyokasho N-B" panose="02020700000000000000" pitchFamily="17" charset="-128"/>
                        </a:rPr>
                        <a:t>những</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t"/>
                      <a:r>
                        <a:rPr lang="en-US" sz="2000">
                          <a:effectLst/>
                          <a:latin typeface="UTM Avo" panose="02040603050506020204" pitchFamily="18" charset="0"/>
                          <a:ea typeface="UD Digi Kyokasho N-B" panose="02020700000000000000" pitchFamily="17" charset="-128"/>
                        </a:rPr>
                        <a:t>gã</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t"/>
                      <a:r>
                        <a:rPr lang="en-US" sz="2000">
                          <a:effectLst/>
                          <a:latin typeface="UTM Avo" panose="02040603050506020204" pitchFamily="18" charset="0"/>
                          <a:ea typeface="UD Digi Kyokasho N-B" panose="02020700000000000000" pitchFamily="17" charset="-128"/>
                        </a:rPr>
                        <a:t>xốc nổi</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92509332"/>
                  </a:ext>
                </a:extLst>
              </a:tr>
              <a:tr h="0">
                <a:tc>
                  <a:txBody>
                    <a:bodyPr/>
                    <a:lstStyle/>
                    <a:p>
                      <a:pPr algn="ctr" fontAlgn="t"/>
                      <a:r>
                        <a:rPr lang="en-US" sz="2000">
                          <a:effectLst/>
                          <a:latin typeface="UTM Avo" panose="02040603050506020204" pitchFamily="18" charset="0"/>
                          <a:ea typeface="UD Digi Kyokasho N-B" panose="02020700000000000000" pitchFamily="17" charset="-128"/>
                        </a:rPr>
                        <a:t>hàng ngàn</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t"/>
                      <a:r>
                        <a:rPr lang="en-US" sz="2000">
                          <a:effectLst/>
                          <a:latin typeface="UTM Avo" panose="02040603050506020204" pitchFamily="18" charset="0"/>
                          <a:ea typeface="UD Digi Kyokasho N-B" panose="02020700000000000000" pitchFamily="17" charset="-128"/>
                        </a:rPr>
                        <a:t>ngọn nến</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t"/>
                      <a:r>
                        <a:rPr lang="vi-VN" sz="2000">
                          <a:effectLst/>
                          <a:latin typeface="UTM Avo" panose="02040603050506020204" pitchFamily="18" charset="0"/>
                          <a:ea typeface="UD Digi Kyokasho N-B" panose="02020700000000000000" pitchFamily="17" charset="-128"/>
                        </a:rPr>
                        <a:t>sáng rực, lấp lánh trên cành cây xanh tươi</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94171883"/>
                  </a:ext>
                </a:extLst>
              </a:tr>
              <a:tr h="0">
                <a:tc>
                  <a:txBody>
                    <a:bodyPr/>
                    <a:lstStyle/>
                    <a:p>
                      <a:pPr algn="ctr" fontAlgn="t"/>
                      <a:r>
                        <a:rPr lang="en-US" sz="2000" dirty="0" err="1">
                          <a:effectLst/>
                          <a:latin typeface="UTM Avo" panose="02040603050506020204" pitchFamily="18" charset="0"/>
                          <a:ea typeface="UD Digi Kyokasho N-B" panose="02020700000000000000" pitchFamily="17" charset="-128"/>
                        </a:rPr>
                        <a:t>rất</a:t>
                      </a:r>
                      <a:r>
                        <a:rPr lang="en-US" sz="2000" dirty="0">
                          <a:effectLst/>
                          <a:latin typeface="UTM Avo" panose="02040603050506020204" pitchFamily="18" charset="0"/>
                          <a:ea typeface="UD Digi Kyokasho N-B" panose="02020700000000000000" pitchFamily="17" charset="-128"/>
                        </a:rPr>
                        <a:t> </a:t>
                      </a:r>
                      <a:r>
                        <a:rPr lang="en-US" sz="2000" dirty="0" err="1">
                          <a:effectLst/>
                          <a:latin typeface="UTM Avo" panose="02040603050506020204" pitchFamily="18" charset="0"/>
                          <a:ea typeface="UD Digi Kyokasho N-B" panose="02020700000000000000" pitchFamily="17" charset="-128"/>
                        </a:rPr>
                        <a:t>nhiều</a:t>
                      </a:r>
                      <a:endParaRPr lang="en-US" sz="2000" dirty="0">
                        <a:effectLst/>
                        <a:latin typeface="UTM Avo" panose="02040603050506020204" pitchFamily="18" charset="0"/>
                        <a:ea typeface="UD Digi Kyokasho N-B" panose="02020700000000000000" pitchFamily="17" charset="-128"/>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t"/>
                      <a:r>
                        <a:rPr lang="en-US" sz="2000">
                          <a:effectLst/>
                          <a:latin typeface="UTM Avo" panose="02040603050506020204" pitchFamily="18" charset="0"/>
                          <a:ea typeface="UD Digi Kyokasho N-B" panose="02020700000000000000" pitchFamily="17" charset="-128"/>
                        </a:rPr>
                        <a:t>bức tranh</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t"/>
                      <a:r>
                        <a:rPr lang="vi-VN" sz="2000">
                          <a:effectLst/>
                          <a:latin typeface="UTM Avo" panose="02040603050506020204" pitchFamily="18" charset="0"/>
                          <a:ea typeface="UD Digi Kyokasho N-B" panose="02020700000000000000" pitchFamily="17" charset="-128"/>
                        </a:rPr>
                        <a:t>màu sắc rực rỡ như những bức bày trong các tủ hàng</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12331919"/>
                  </a:ext>
                </a:extLst>
              </a:tr>
            </a:tbl>
          </a:graphicData>
        </a:graphic>
      </p:graphicFrame>
    </p:spTree>
    <p:extLst>
      <p:ext uri="{BB962C8B-B14F-4D97-AF65-F5344CB8AC3E}">
        <p14:creationId xmlns:p14="http://schemas.microsoft.com/office/powerpoint/2010/main" val="10213331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C658A498-F238-4557-B218-57BF53D57F5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2365990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3F571A-99E8-405F-8EDE-57935FA7267A}"/>
              </a:ext>
            </a:extLst>
          </p:cNvPr>
          <p:cNvSpPr txBox="1"/>
          <p:nvPr/>
        </p:nvSpPr>
        <p:spPr>
          <a:xfrm>
            <a:off x="684742" y="1840268"/>
            <a:ext cx="10822516" cy="1280030"/>
          </a:xfrm>
          <a:prstGeom prst="rect">
            <a:avLst/>
          </a:prstGeom>
          <a:solidFill>
            <a:schemeClr val="accent2">
              <a:lumMod val="20000"/>
              <a:lumOff val="80000"/>
            </a:schemeClr>
          </a:solidFill>
          <a:ln w="28575">
            <a:solidFill>
              <a:schemeClr val="tx1"/>
            </a:solidFill>
            <a:prstDash val="sysDot"/>
          </a:ln>
        </p:spPr>
        <p:txBody>
          <a:bodyPr wrap="square">
            <a:spAutoFit/>
          </a:bodyPr>
          <a:lstStyle/>
          <a:p>
            <a:pPr lvl="0" algn="just">
              <a:lnSpc>
                <a:spcPct val="150000"/>
              </a:lnSpc>
            </a:pP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Viết một đoạn văn ngăn (khoảng 5 — 7 dòng) nêu cảm nghĩ của em về một nhân vật trong văn bản </a:t>
            </a:r>
            <a:r>
              <a:rPr lang="vi-VN" i="1">
                <a:solidFill>
                  <a:srgbClr val="000000"/>
                </a:solidFill>
                <a:latin typeface="UTM Avo" panose="02040603050506020204" pitchFamily="18" charset="0"/>
                <a:ea typeface="Times New Roman" panose="02020603050405020304" pitchFamily="18" charset="0"/>
                <a:cs typeface="Arial" panose="020B0604020202020204" pitchFamily="34" charset="0"/>
              </a:rPr>
              <a:t>Bài học đường đời đầu tiên </a:t>
            </a: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hoặc </a:t>
            </a:r>
            <a:r>
              <a:rPr lang="vi-VN" i="1">
                <a:solidFill>
                  <a:srgbClr val="000000"/>
                </a:solidFill>
                <a:latin typeface="UTM Avo" panose="02040603050506020204" pitchFamily="18" charset="0"/>
                <a:ea typeface="Times New Roman" panose="02020603050405020304" pitchFamily="18" charset="0"/>
                <a:cs typeface="Arial" panose="020B0604020202020204" pitchFamily="34" charset="0"/>
              </a:rPr>
              <a:t>Ông lão đánh cá và con c</a:t>
            </a:r>
            <a:r>
              <a:rPr lang="en-US" i="1">
                <a:solidFill>
                  <a:srgbClr val="000000"/>
                </a:solidFill>
                <a:latin typeface="UTM Avo" panose="02040603050506020204" pitchFamily="18" charset="0"/>
                <a:ea typeface="Times New Roman" panose="02020603050405020304" pitchFamily="18" charset="0"/>
                <a:cs typeface="Arial" panose="020B0604020202020204" pitchFamily="34" charset="0"/>
              </a:rPr>
              <a:t>á</a:t>
            </a:r>
            <a:r>
              <a:rPr lang="vi-VN" i="1">
                <a:solidFill>
                  <a:srgbClr val="000000"/>
                </a:solidFill>
                <a:latin typeface="UTM Avo" panose="02040603050506020204" pitchFamily="18" charset="0"/>
                <a:ea typeface="Times New Roman" panose="02020603050405020304" pitchFamily="18" charset="0"/>
                <a:cs typeface="Arial" panose="020B0604020202020204" pitchFamily="34" charset="0"/>
              </a:rPr>
              <a:t> vàng</a:t>
            </a: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 trong đoạn văn có sử dụng chủ ngữ là cụm từ. Xác định chủ ngữ là cụm từ trong đoạn văn đó.</a:t>
            </a:r>
            <a:endParaRPr lang="vi-VN" dirty="0" err="1">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3EBBD0E3-8610-4FA5-8FA3-03B8D030A715}"/>
              </a:ext>
            </a:extLst>
          </p:cNvPr>
          <p:cNvSpPr txBox="1"/>
          <p:nvPr/>
        </p:nvSpPr>
        <p:spPr>
          <a:xfrm>
            <a:off x="684742" y="3306073"/>
            <a:ext cx="9277864" cy="2942024"/>
          </a:xfrm>
          <a:prstGeom prst="rect">
            <a:avLst/>
          </a:prstGeom>
          <a:noFill/>
          <a:ln w="28575">
            <a:solidFill>
              <a:schemeClr val="tx1"/>
            </a:solidFill>
            <a:prstDash val="sysDot"/>
          </a:ln>
        </p:spPr>
        <p:txBody>
          <a:bodyPr wrap="square">
            <a:spAutoFit/>
          </a:bodyPr>
          <a:lstStyle>
            <a:defPPr>
              <a:defRPr lang="en-US"/>
            </a:defPPr>
            <a:lvl1pPr lvl="0" algn="just">
              <a:lnSpc>
                <a:spcPct val="150000"/>
              </a:lnSpc>
              <a:defRPr>
                <a:solidFill>
                  <a:srgbClr val="000000"/>
                </a:solidFill>
                <a:latin typeface="UTM Avo" panose="02040603050506020204" pitchFamily="18" charset="0"/>
                <a:ea typeface="Times New Roman" panose="02020603050405020304" pitchFamily="18" charset="0"/>
                <a:cs typeface="Arial" panose="020B0604020202020204" pitchFamily="34" charset="0"/>
              </a:defRPr>
            </a:lvl1pPr>
          </a:lstStyle>
          <a:p>
            <a:r>
              <a:rPr lang="vi-VN" b="1" dirty="0"/>
              <a:t>Yêu cầu cần đạt:</a:t>
            </a:r>
          </a:p>
          <a:p>
            <a:pPr marL="285750" indent="-285750">
              <a:buFont typeface="Arial" panose="020B0604020202020204" pitchFamily="34" charset="0"/>
              <a:buChar char="•"/>
            </a:pPr>
            <a:r>
              <a:rPr lang="vi-VN" dirty="0"/>
              <a:t> Đọc đề bài, gạch chân từ ngữ quan trọng để xác định yêu cầu của đề. Với bài tập này, có cả yêu cầu về đề tài (viết về cái gì?) và yêu cầu về hình thức, diễn </a:t>
            </a:r>
            <a:r>
              <a:rPr lang="vi-VN"/>
              <a:t>đạt (</a:t>
            </a:r>
            <a:r>
              <a:rPr lang="en-US"/>
              <a:t>sử dụng chủ ngữ là cụm </a:t>
            </a:r>
            <a:r>
              <a:rPr lang="en-US" err="1"/>
              <a:t>từ</a:t>
            </a:r>
            <a:r>
              <a:rPr lang="vi-VN"/>
              <a:t>).</a:t>
            </a:r>
            <a:endParaRPr lang="en-US" dirty="0"/>
          </a:p>
          <a:p>
            <a:pPr marL="285750" indent="-285750">
              <a:buFont typeface="Arial" panose="020B0604020202020204" pitchFamily="34" charset="0"/>
              <a:buChar char="•"/>
            </a:pPr>
            <a:r>
              <a:rPr lang="vi-VN" dirty="0"/>
              <a:t> Lựa chọn đề tài cho đoạn văn ngắn của bản </a:t>
            </a:r>
            <a:r>
              <a:rPr lang="vi-VN"/>
              <a:t>thân:</a:t>
            </a:r>
            <a:r>
              <a:rPr lang="en-US"/>
              <a:t> nhân vật mà em yêu thích trong hai văn bản đã học.</a:t>
            </a:r>
            <a:endParaRPr lang="en-US" dirty="0"/>
          </a:p>
          <a:p>
            <a:pPr marL="285750" indent="-285750">
              <a:buFont typeface="Arial" panose="020B0604020202020204" pitchFamily="34" charset="0"/>
              <a:buChar char="•"/>
            </a:pPr>
            <a:r>
              <a:rPr lang="vi-VN" dirty="0"/>
              <a:t> Viết bản thảo đoạn văn đồng thời đọc lại và chỉnh sửa </a:t>
            </a:r>
            <a:r>
              <a:rPr lang="vi-VN"/>
              <a:t>nhanh.</a:t>
            </a:r>
            <a:endParaRPr lang="en-US" dirty="0"/>
          </a:p>
        </p:txBody>
      </p:sp>
      <p:pic>
        <p:nvPicPr>
          <p:cNvPr id="6" name="Picture 5">
            <a:extLst>
              <a:ext uri="{FF2B5EF4-FFF2-40B4-BE49-F238E27FC236}">
                <a16:creationId xmlns:a16="http://schemas.microsoft.com/office/drawing/2014/main" id="{ACD0035E-C710-45E5-98B0-255917EFBF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6227" y="3306073"/>
            <a:ext cx="1784540" cy="1784540"/>
          </a:xfrm>
          <a:prstGeom prst="rect">
            <a:avLst/>
          </a:prstGeom>
        </p:spPr>
      </p:pic>
    </p:spTree>
    <p:extLst>
      <p:ext uri="{BB962C8B-B14F-4D97-AF65-F5344CB8AC3E}">
        <p14:creationId xmlns:p14="http://schemas.microsoft.com/office/powerpoint/2010/main" val="927633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8CDBEC1C-6CD9-4CCC-9598-86DA5E1DDF4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00336" y="2294808"/>
            <a:ext cx="3332984" cy="2268383"/>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2300336" y="2953836"/>
            <a:ext cx="3292325" cy="950325"/>
          </a:xfrm>
          <a:prstGeom prst="rect">
            <a:avLst/>
          </a:prstGeom>
          <a:noFill/>
        </p:spPr>
        <p:txBody>
          <a:bodyPr wrap="square">
            <a:spAutoFit/>
          </a:bodyPr>
          <a:lstStyle/>
          <a:p>
            <a:pPr algn="ctr">
              <a:lnSpc>
                <a:spcPct val="150000"/>
              </a:lnSpc>
            </a:pPr>
            <a:r>
              <a:rPr lang="en-US" sz="2000">
                <a:latin typeface="UTM Avo" panose="02040603050506020204" pitchFamily="18" charset="0"/>
              </a:rPr>
              <a:t>Hoàn thành các bài tập trong vở bài tập</a:t>
            </a:r>
          </a:p>
        </p:txBody>
      </p:sp>
      <p:pic>
        <p:nvPicPr>
          <p:cNvPr id="25" name="Picture 9">
            <a:extLst>
              <a:ext uri="{FF2B5EF4-FFF2-40B4-BE49-F238E27FC236}">
                <a16:creationId xmlns:a16="http://schemas.microsoft.com/office/drawing/2014/main" id="{3AC2664D-9FAA-4FC4-A79B-B3944444F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986457" y="3729520"/>
            <a:ext cx="973058" cy="1238250"/>
          </a:xfrm>
          <a:prstGeom prst="rect">
            <a:avLst/>
          </a:prstGeom>
        </p:spPr>
      </p:pic>
      <p:pic>
        <p:nvPicPr>
          <p:cNvPr id="26" name="Picture 3">
            <a:extLst>
              <a:ext uri="{FF2B5EF4-FFF2-40B4-BE49-F238E27FC236}">
                <a16:creationId xmlns:a16="http://schemas.microsoft.com/office/drawing/2014/main" id="{8FECE8FA-7C7E-437A-956C-7AF31DDB4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82385" y="2384466"/>
            <a:ext cx="3332984" cy="2268383"/>
          </a:xfrm>
          <a:prstGeom prst="rect">
            <a:avLst/>
          </a:prstGeom>
        </p:spPr>
      </p:pic>
      <p:sp>
        <p:nvSpPr>
          <p:cNvPr id="27" name="TextBox 26">
            <a:extLst>
              <a:ext uri="{FF2B5EF4-FFF2-40B4-BE49-F238E27FC236}">
                <a16:creationId xmlns:a16="http://schemas.microsoft.com/office/drawing/2014/main" id="{59FE0C2C-A8DE-4B19-A3F3-9880817DD73C}"/>
              </a:ext>
            </a:extLst>
          </p:cNvPr>
          <p:cNvSpPr txBox="1"/>
          <p:nvPr/>
        </p:nvSpPr>
        <p:spPr>
          <a:xfrm>
            <a:off x="6720910" y="2723004"/>
            <a:ext cx="2855933" cy="1411990"/>
          </a:xfrm>
          <a:prstGeom prst="rect">
            <a:avLst/>
          </a:prstGeom>
          <a:noFill/>
        </p:spPr>
        <p:txBody>
          <a:bodyPr wrap="square">
            <a:spAutoFit/>
          </a:bodyPr>
          <a:lstStyle/>
          <a:p>
            <a:pPr algn="ctr">
              <a:lnSpc>
                <a:spcPct val="150000"/>
              </a:lnSpc>
            </a:pPr>
            <a:r>
              <a:rPr lang="vi-VN" sz="2000">
                <a:latin typeface="UTM Avo" panose="02040603050506020204" pitchFamily="18" charset="0"/>
              </a:rPr>
              <a:t>Chuẩn bị bài:</a:t>
            </a:r>
          </a:p>
          <a:p>
            <a:pPr algn="ctr">
              <a:lnSpc>
                <a:spcPct val="150000"/>
              </a:lnSpc>
            </a:pPr>
            <a:r>
              <a:rPr lang="en-US" sz="2000">
                <a:latin typeface="UTM Avo" panose="02040603050506020204" pitchFamily="18" charset="0"/>
              </a:rPr>
              <a:t>Thực hành đọc hiểu </a:t>
            </a:r>
            <a:r>
              <a:rPr lang="en-US" sz="2000" i="1">
                <a:latin typeface="UTM Avo" panose="02040603050506020204" pitchFamily="18" charset="0"/>
              </a:rPr>
              <a:t>- </a:t>
            </a:r>
            <a:r>
              <a:rPr lang="vi-VN" sz="2000" i="1">
                <a:latin typeface="UTM Avo" panose="02040603050506020204" pitchFamily="18" charset="0"/>
              </a:rPr>
              <a:t>Cô bé bán diêm</a:t>
            </a:r>
          </a:p>
        </p:txBody>
      </p:sp>
      <p:pic>
        <p:nvPicPr>
          <p:cNvPr id="28" name="Picture 9">
            <a:extLst>
              <a:ext uri="{FF2B5EF4-FFF2-40B4-BE49-F238E27FC236}">
                <a16:creationId xmlns:a16="http://schemas.microsoft.com/office/drawing/2014/main" id="{1C73345E-AE73-4DA9-B61D-DDD88D241A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548476" y="1699997"/>
            <a:ext cx="1041452" cy="950325"/>
          </a:xfrm>
          <a:prstGeom prst="rect">
            <a:avLst/>
          </a:prstGeom>
        </p:spPr>
      </p:pic>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9Slide.vn</Template>
  <TotalTime>241</TotalTime>
  <Words>1113</Words>
  <Application>Microsoft Office PowerPoint</Application>
  <PresentationFormat>Widescreen</PresentationFormat>
  <Paragraphs>78</Paragraphs>
  <Slides>20</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20</vt:i4>
      </vt:variant>
    </vt:vector>
  </HeadingPairs>
  <TitlesOfParts>
    <vt:vector size="28" baseType="lpstr">
      <vt:lpstr>Arial</vt:lpstr>
      <vt:lpstr>Calibri</vt:lpstr>
      <vt:lpstr>Calibri Light</vt:lpstr>
      <vt:lpstr>UTM Avo</vt:lpstr>
      <vt:lpstr>2_Office Theme</vt:lpstr>
      <vt:lpstr>1_Office Theme</vt:lpstr>
      <vt:lpstr>3_Office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49</cp:revision>
  <dcterms:created xsi:type="dcterms:W3CDTF">2023-10-19T01:39:18Z</dcterms:created>
  <dcterms:modified xsi:type="dcterms:W3CDTF">2023-12-06T09:16:29Z</dcterms:modified>
  <cp:category>9Slide.vn</cp:category>
</cp:coreProperties>
</file>