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</p:sldMasterIdLst>
  <p:notesMasterIdLst>
    <p:notesMasterId r:id="rId38"/>
  </p:notesMasterIdLst>
  <p:sldIdLst>
    <p:sldId id="318" r:id="rId4"/>
    <p:sldId id="281" r:id="rId5"/>
    <p:sldId id="337" r:id="rId6"/>
    <p:sldId id="339" r:id="rId7"/>
    <p:sldId id="338" r:id="rId8"/>
    <p:sldId id="340" r:id="rId9"/>
    <p:sldId id="284" r:id="rId10"/>
    <p:sldId id="285" r:id="rId11"/>
    <p:sldId id="341" r:id="rId12"/>
    <p:sldId id="324" r:id="rId13"/>
    <p:sldId id="342" r:id="rId14"/>
    <p:sldId id="343" r:id="rId15"/>
    <p:sldId id="358" r:id="rId16"/>
    <p:sldId id="345" r:id="rId17"/>
    <p:sldId id="346" r:id="rId18"/>
    <p:sldId id="347" r:id="rId19"/>
    <p:sldId id="349" r:id="rId20"/>
    <p:sldId id="302" r:id="rId21"/>
    <p:sldId id="350" r:id="rId22"/>
    <p:sldId id="351" r:id="rId23"/>
    <p:sldId id="352" r:id="rId24"/>
    <p:sldId id="353" r:id="rId25"/>
    <p:sldId id="354" r:id="rId26"/>
    <p:sldId id="355" r:id="rId27"/>
    <p:sldId id="356" r:id="rId28"/>
    <p:sldId id="323" r:id="rId29"/>
    <p:sldId id="287" r:id="rId30"/>
    <p:sldId id="357" r:id="rId31"/>
    <p:sldId id="293" r:id="rId32"/>
    <p:sldId id="295" r:id="rId33"/>
    <p:sldId id="296" r:id="rId34"/>
    <p:sldId id="297" r:id="rId35"/>
    <p:sldId id="279" r:id="rId36"/>
    <p:sldId id="300" r:id="rId37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3023"/>
    <a:srgbClr val="FFFAF7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6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A27F6-01AA-4178-9058-A787CC2B389E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26EC4B-4EC9-4CC4-9B35-DED2B433A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458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31569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71724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65832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76328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69951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86231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255922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7267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81034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64488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86878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2955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15626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19776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57374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37324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28613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095744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290881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769843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806713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74967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9B8D4103-2599-4178-8C61-A47D7F96317B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46CFED6B-7124-4C67-9E6D-30353D48004E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89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5F15CAAA-B690-43B5-B3A7-219E74738894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188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16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16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20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20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16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46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DE19A8-D672-4408-81C4-869139498D82}"/>
              </a:ext>
            </a:extLst>
          </p:cNvPr>
          <p:cNvSpPr txBox="1"/>
          <p:nvPr/>
        </p:nvSpPr>
        <p:spPr>
          <a:xfrm>
            <a:off x="9510944" y="195308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Ngữ văn 6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Google Shape;54;p1">
            <a:extLst>
              <a:ext uri="{FF2B5EF4-FFF2-40B4-BE49-F238E27FC236}">
                <a16:creationId xmlns:a16="http://schemas.microsoft.com/office/drawing/2014/main" id="{2B7B8113-7616-4C94-84EE-276037928582}"/>
              </a:ext>
            </a:extLst>
          </p:cNvPr>
          <p:cNvSpPr txBox="1">
            <a:spLocks/>
          </p:cNvSpPr>
          <p:nvPr/>
        </p:nvSpPr>
        <p:spPr>
          <a:xfrm>
            <a:off x="1761375" y="1844232"/>
            <a:ext cx="8317554" cy="104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90"/>
              <a:buFont typeface="Calibri"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Bài 6</a:t>
            </a:r>
            <a:endParaRPr kumimoji="0" lang="en-US" sz="5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  <p:sp>
        <p:nvSpPr>
          <p:cNvPr id="6" name="Google Shape;54;p1">
            <a:extLst>
              <a:ext uri="{FF2B5EF4-FFF2-40B4-BE49-F238E27FC236}">
                <a16:creationId xmlns:a16="http://schemas.microsoft.com/office/drawing/2014/main" id="{DC3627D1-3883-449F-BA96-6005A235DABA}"/>
              </a:ext>
            </a:extLst>
          </p:cNvPr>
          <p:cNvSpPr txBox="1">
            <a:spLocks/>
          </p:cNvSpPr>
          <p:nvPr/>
        </p:nvSpPr>
        <p:spPr>
          <a:xfrm>
            <a:off x="1225454" y="3276302"/>
            <a:ext cx="9741091" cy="2033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>
              <a:lnSpc>
                <a:spcPct val="150000"/>
              </a:lnSpc>
              <a:buClr>
                <a:prstClr val="black"/>
              </a:buClr>
              <a:buSzPts val="990"/>
              <a:defRPr/>
            </a:pPr>
            <a:r>
              <a:rPr lang="vi-VN" sz="54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 hành đọc hiểu</a:t>
            </a:r>
          </a:p>
          <a:p>
            <a:pPr lvl="0" algn="ctr">
              <a:lnSpc>
                <a:spcPct val="150000"/>
              </a:lnSpc>
              <a:buClr>
                <a:prstClr val="black"/>
              </a:buClr>
              <a:buSzPts val="990"/>
              <a:defRPr/>
            </a:pPr>
            <a:r>
              <a:rPr lang="vi-VN" sz="54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 bé bán diêm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C3F4DC-6C0D-49AC-8D5F-44C6A1C5F291}"/>
              </a:ext>
            </a:extLst>
          </p:cNvPr>
          <p:cNvSpPr txBox="1"/>
          <p:nvPr/>
        </p:nvSpPr>
        <p:spPr>
          <a:xfrm>
            <a:off x="9370267" y="758160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2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620589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5705BF29-93B6-4158-8BF4-5634CA7FE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109238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2102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A7A278D-DD7E-445E-834C-C7D8E9993489}"/>
              </a:ext>
            </a:extLst>
          </p:cNvPr>
          <p:cNvSpPr txBox="1"/>
          <p:nvPr/>
        </p:nvSpPr>
        <p:spPr>
          <a:xfrm>
            <a:off x="365760" y="2636293"/>
            <a:ext cx="11643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>
                <a:solidFill>
                  <a:srgbClr val="00206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 sát các hình ảnh sau và nêu tên nhân vật và tên văn bản: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04382A-FE14-4CDE-8482-20CE121C1901}"/>
              </a:ext>
            </a:extLst>
          </p:cNvPr>
          <p:cNvSpPr/>
          <p:nvPr/>
        </p:nvSpPr>
        <p:spPr>
          <a:xfrm>
            <a:off x="3319918" y="1766593"/>
            <a:ext cx="5552161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lIns="121920" tIns="60960" rIns="121920" bIns="60960">
            <a:spAutoFit/>
          </a:bodyPr>
          <a:lstStyle/>
          <a:p>
            <a:pPr algn="ctr"/>
            <a:r>
              <a:rPr lang="de-DE" sz="4000" b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ĐUỔI HÌNH BẮT CHỮ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4B06D2-07DE-41D7-88F7-C010BDE81C52}"/>
              </a:ext>
            </a:extLst>
          </p:cNvPr>
          <p:cNvSpPr txBox="1"/>
          <p:nvPr/>
        </p:nvSpPr>
        <p:spPr>
          <a:xfrm>
            <a:off x="6518678" y="3876482"/>
            <a:ext cx="4706804" cy="14650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32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Dế Mèn trong </a:t>
            </a:r>
            <a:r>
              <a:rPr lang="vi-VN" sz="3200" i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Bài học đường đời đầu tiên</a:t>
            </a:r>
            <a:endParaRPr lang="vi-VN" sz="3200"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image.vietnamnews.vn/uploadvnnews/Article/2020/10/8/115094_tohoai5.jpg">
            <a:extLst>
              <a:ext uri="{FF2B5EF4-FFF2-40B4-BE49-F238E27FC236}">
                <a16:creationId xmlns:a16="http://schemas.microsoft.com/office/drawing/2014/main" id="{E1EA4232-5039-4B39-BA64-4B4975EFB8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98" b="12563"/>
          <a:stretch/>
        </p:blipFill>
        <p:spPr bwMode="auto">
          <a:xfrm>
            <a:off x="1710071" y="3469091"/>
            <a:ext cx="3963253" cy="280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22046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04382A-FE14-4CDE-8482-20CE121C1901}"/>
              </a:ext>
            </a:extLst>
          </p:cNvPr>
          <p:cNvSpPr/>
          <p:nvPr/>
        </p:nvSpPr>
        <p:spPr>
          <a:xfrm>
            <a:off x="3411359" y="1726642"/>
            <a:ext cx="5552161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lIns="121920" tIns="60960" rIns="121920" bIns="60960">
            <a:spAutoFit/>
          </a:bodyPr>
          <a:lstStyle/>
          <a:p>
            <a:pPr algn="ctr"/>
            <a:r>
              <a:rPr lang="de-DE" sz="4000" b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ĐUỔI HÌNH BẮT CHỮ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4B06D2-07DE-41D7-88F7-C010BDE81C52}"/>
              </a:ext>
            </a:extLst>
          </p:cNvPr>
          <p:cNvSpPr txBox="1"/>
          <p:nvPr/>
        </p:nvSpPr>
        <p:spPr>
          <a:xfrm>
            <a:off x="6220820" y="4137739"/>
            <a:ext cx="5068055" cy="14650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32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Thạch Sanh trong truyện cổ tích </a:t>
            </a:r>
            <a:r>
              <a:rPr lang="vi-VN" sz="3200" i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Thạch Sanh</a:t>
            </a:r>
            <a:r>
              <a:rPr lang="vi-VN" sz="32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" name="Picture 2" descr="Hàm ý về tu luyện trong truyện cổ tích Thạch Sanh - Trí Thức VN">
            <a:extLst>
              <a:ext uri="{FF2B5EF4-FFF2-40B4-BE49-F238E27FC236}">
                <a16:creationId xmlns:a16="http://schemas.microsoft.com/office/drawing/2014/main" id="{F8E9582C-35E0-41AF-9E9B-87151E81E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189" y="3699832"/>
            <a:ext cx="4946577" cy="27824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BDA7E81-E427-3424-91EE-4DFD606FDEA9}"/>
              </a:ext>
            </a:extLst>
          </p:cNvPr>
          <p:cNvSpPr txBox="1"/>
          <p:nvPr/>
        </p:nvSpPr>
        <p:spPr>
          <a:xfrm>
            <a:off x="365760" y="2636293"/>
            <a:ext cx="11643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>
                <a:solidFill>
                  <a:srgbClr val="00206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 sát các hình ảnh sau và nêu tên nhân vật và tên văn bản:</a:t>
            </a:r>
          </a:p>
        </p:txBody>
      </p:sp>
    </p:spTree>
    <p:extLst>
      <p:ext uri="{BB962C8B-B14F-4D97-AF65-F5344CB8AC3E}">
        <p14:creationId xmlns:p14="http://schemas.microsoft.com/office/powerpoint/2010/main" val="31028472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04382A-FE14-4CDE-8482-20CE121C1901}"/>
              </a:ext>
            </a:extLst>
          </p:cNvPr>
          <p:cNvSpPr/>
          <p:nvPr/>
        </p:nvSpPr>
        <p:spPr>
          <a:xfrm>
            <a:off x="3319916" y="1717922"/>
            <a:ext cx="5552161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lIns="121920" tIns="60960" rIns="121920" bIns="60960">
            <a:spAutoFit/>
          </a:bodyPr>
          <a:lstStyle/>
          <a:p>
            <a:pPr algn="ctr"/>
            <a:r>
              <a:rPr lang="de-DE" sz="4000" b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ĐUỔI HÌNH BẮT CHỮ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4B06D2-07DE-41D7-88F7-C010BDE81C52}"/>
              </a:ext>
            </a:extLst>
          </p:cNvPr>
          <p:cNvSpPr txBox="1"/>
          <p:nvPr/>
        </p:nvSpPr>
        <p:spPr>
          <a:xfrm>
            <a:off x="6658371" y="3698488"/>
            <a:ext cx="4706804" cy="22037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32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Thánh Gióng trong truyện truyền thuyết </a:t>
            </a:r>
            <a:r>
              <a:rPr lang="de-DE" sz="3200" i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Thánh Gióng</a:t>
            </a:r>
            <a:endParaRPr lang="de-DE" sz="3200"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s://o.rada.vn/data/image/2019/12/31/truyen-thanh-giong-1.jpg">
            <a:extLst>
              <a:ext uri="{FF2B5EF4-FFF2-40B4-BE49-F238E27FC236}">
                <a16:creationId xmlns:a16="http://schemas.microsoft.com/office/drawing/2014/main" id="{7C6CE039-E1DD-4E06-9230-A6A176F63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387" y="3698488"/>
            <a:ext cx="4626940" cy="2421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56DC4B-23B1-9A7B-04EB-8B19115A907F}"/>
              </a:ext>
            </a:extLst>
          </p:cNvPr>
          <p:cNvSpPr txBox="1"/>
          <p:nvPr/>
        </p:nvSpPr>
        <p:spPr>
          <a:xfrm>
            <a:off x="365760" y="2636293"/>
            <a:ext cx="11643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>
                <a:solidFill>
                  <a:srgbClr val="00206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 sát các hình ảnh sau và nêu tên nhân vật và tên văn bản:</a:t>
            </a:r>
          </a:p>
        </p:txBody>
      </p:sp>
    </p:spTree>
    <p:extLst>
      <p:ext uri="{BB962C8B-B14F-4D97-AF65-F5344CB8AC3E}">
        <p14:creationId xmlns:p14="http://schemas.microsoft.com/office/powerpoint/2010/main" val="6196197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04382A-FE14-4CDE-8482-20CE121C1901}"/>
              </a:ext>
            </a:extLst>
          </p:cNvPr>
          <p:cNvSpPr/>
          <p:nvPr/>
        </p:nvSpPr>
        <p:spPr>
          <a:xfrm>
            <a:off x="3411359" y="1683263"/>
            <a:ext cx="5552161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lIns="121920" tIns="60960" rIns="121920" bIns="60960">
            <a:spAutoFit/>
          </a:bodyPr>
          <a:lstStyle/>
          <a:p>
            <a:pPr algn="ctr"/>
            <a:r>
              <a:rPr lang="de-DE" sz="4000" b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ĐUỔI HÌNH BẮT CHỮ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4B06D2-07DE-41D7-88F7-C010BDE81C52}"/>
              </a:ext>
            </a:extLst>
          </p:cNvPr>
          <p:cNvSpPr txBox="1"/>
          <p:nvPr/>
        </p:nvSpPr>
        <p:spPr>
          <a:xfrm>
            <a:off x="6397115" y="3762548"/>
            <a:ext cx="4706804" cy="22037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32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Mụ vợ trong truyện Ông lão đánh cá và con cá vàng</a:t>
            </a:r>
          </a:p>
        </p:txBody>
      </p:sp>
      <p:pic>
        <p:nvPicPr>
          <p:cNvPr id="7" name="Picture 4" descr="Bài văn mẫu lớp 6: Phân tích mụ vợ trong truyện Ông lão đánh cá và con cá  vàng">
            <a:extLst>
              <a:ext uri="{FF2B5EF4-FFF2-40B4-BE49-F238E27FC236}">
                <a16:creationId xmlns:a16="http://schemas.microsoft.com/office/drawing/2014/main" id="{DB4273D1-93AE-4C17-95D8-62269DDA9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327" y="3743211"/>
            <a:ext cx="4513560" cy="23696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72632C-BA03-F4D4-78B7-DCC315B8D7BF}"/>
              </a:ext>
            </a:extLst>
          </p:cNvPr>
          <p:cNvSpPr txBox="1"/>
          <p:nvPr/>
        </p:nvSpPr>
        <p:spPr>
          <a:xfrm>
            <a:off x="365759" y="2549681"/>
            <a:ext cx="11643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>
                <a:solidFill>
                  <a:srgbClr val="00206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 sát các hình ảnh sau và nêu tên nhân vật và tên văn bản:</a:t>
            </a:r>
          </a:p>
        </p:txBody>
      </p:sp>
    </p:spTree>
    <p:extLst>
      <p:ext uri="{BB962C8B-B14F-4D97-AF65-F5344CB8AC3E}">
        <p14:creationId xmlns:p14="http://schemas.microsoft.com/office/powerpoint/2010/main" val="35445162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5B2B031D-C20D-4C16-B26D-53F57E580A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109238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67193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D72BCD-62E0-487D-9D45-72FCE7596BA5}"/>
              </a:ext>
            </a:extLst>
          </p:cNvPr>
          <p:cNvSpPr txBox="1"/>
          <p:nvPr/>
        </p:nvSpPr>
        <p:spPr>
          <a:xfrm>
            <a:off x="685800" y="1846978"/>
            <a:ext cx="3267086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defRPr/>
            </a:pPr>
            <a:r>
              <a:rPr lang="en-US" sz="2400" b="1" cap="all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I. Tìm hiểu chung</a:t>
            </a:r>
            <a:endParaRPr lang="en-US" sz="2400" b="1" cap="all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3980B6-F1D1-4D2F-8B85-F73462908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323883"/>
            <a:ext cx="17491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1. </a:t>
            </a:r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Tác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giả</a:t>
            </a:r>
            <a:endParaRPr lang="en-US" sz="2400" b="1" dirty="0"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9" name="Picture 2" descr="https://upload.wikimedia.org/wikipedia/commons/thumb/7/75/HCA_by_Thora_Hallager_1869.jpg/800px-HCA_by_Thora_Hallager_1869.jpg">
            <a:extLst>
              <a:ext uri="{FF2B5EF4-FFF2-40B4-BE49-F238E27FC236}">
                <a16:creationId xmlns:a16="http://schemas.microsoft.com/office/drawing/2014/main" id="{700B00CC-E097-419C-AF3B-0B61087BC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530" y="2990569"/>
            <a:ext cx="2256081" cy="2764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4B5172-5ED6-4270-BF19-D7E7E8B06B9C}"/>
              </a:ext>
            </a:extLst>
          </p:cNvPr>
          <p:cNvSpPr txBox="1"/>
          <p:nvPr/>
        </p:nvSpPr>
        <p:spPr>
          <a:xfrm>
            <a:off x="1407574" y="5755378"/>
            <a:ext cx="2545312" cy="573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 sz="2400">
                <a:latin typeface="UTM Avo" panose="02040603050506020204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9pPr>
          </a:lstStyle>
          <a:p>
            <a:pPr marL="0" indent="0">
              <a:buNone/>
            </a:pPr>
            <a:r>
              <a:rPr lang="vi-VN" b="1"/>
              <a:t>An - </a:t>
            </a:r>
            <a:r>
              <a:rPr lang="vi-VN" b="1" dirty="0"/>
              <a:t>đéc </a:t>
            </a:r>
            <a:r>
              <a:rPr lang="vi-VN" b="1"/>
              <a:t>- xen</a:t>
            </a:r>
            <a:endParaRPr 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30E18C-1F27-4683-8D51-2B4E4B356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6" y="2781758"/>
            <a:ext cx="8813880" cy="2783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UTM Avo" panose="02040603050506020204" pitchFamily="18" charset="0"/>
                <a:cs typeface="Arial" pitchFamily="34" charset="0"/>
              </a:rPr>
              <a:t>An</a:t>
            </a: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>
                <a:latin typeface="UTM Avo" panose="02040603050506020204" pitchFamily="18" charset="0"/>
                <a:cs typeface="Arial" pitchFamily="34" charset="0"/>
              </a:rPr>
              <a:t>- đéc - xen (1805</a:t>
            </a: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>
                <a:latin typeface="UTM Avo" panose="02040603050506020204" pitchFamily="18" charset="0"/>
                <a:cs typeface="Arial" pitchFamily="34" charset="0"/>
              </a:rPr>
              <a:t>-</a:t>
            </a: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>
                <a:latin typeface="UTM Avo" panose="02040603050506020204" pitchFamily="18" charset="0"/>
                <a:cs typeface="Arial" pitchFamily="34" charset="0"/>
              </a:rPr>
              <a:t>1875)</a:t>
            </a: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.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UTM Avo" panose="02040603050506020204" pitchFamily="18" charset="0"/>
                <a:cs typeface="Arial" pitchFamily="34" charset="0"/>
              </a:rPr>
              <a:t>Là nhà văn nổi tiếng của Đan Mạch.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>
                <a:latin typeface="UTM Avo" panose="02040603050506020204" pitchFamily="18" charset="0"/>
                <a:cs typeface="Arial" pitchFamily="34" charset="0"/>
              </a:rPr>
              <a:t>Ông nổi tiếng với loại truyện viết cho trẻ em.</a:t>
            </a:r>
          </a:p>
          <a:p>
            <a:pPr marL="342900" indent="-34290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Truyện ông viết toát lên lòng thương yêu con người, nhất là những người nghèo khổ.</a:t>
            </a:r>
          </a:p>
        </p:txBody>
      </p:sp>
    </p:spTree>
    <p:extLst>
      <p:ext uri="{BB962C8B-B14F-4D97-AF65-F5344CB8AC3E}">
        <p14:creationId xmlns:p14="http://schemas.microsoft.com/office/powerpoint/2010/main" val="5162799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66C2377-6F6D-4E65-A241-615BF263629E}"/>
              </a:ext>
            </a:extLst>
          </p:cNvPr>
          <p:cNvSpPr txBox="1"/>
          <p:nvPr/>
        </p:nvSpPr>
        <p:spPr>
          <a:xfrm>
            <a:off x="3243323" y="1790823"/>
            <a:ext cx="5514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30882"/>
            <a:r>
              <a:rPr lang="en-US" sz="2800" b="1" kern="0" dirty="0" err="1">
                <a:ln/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Các</a:t>
            </a:r>
            <a:r>
              <a:rPr lang="en-US" sz="2800" b="1" kern="0" dirty="0">
                <a:ln/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0" dirty="0" err="1">
                <a:ln/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tác</a:t>
            </a:r>
            <a:r>
              <a:rPr lang="en-US" sz="2800" b="1" kern="0" dirty="0">
                <a:ln/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0" dirty="0" err="1">
                <a:ln/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phẩm</a:t>
            </a:r>
            <a:r>
              <a:rPr lang="en-US" sz="2800" b="1" kern="0" dirty="0">
                <a:ln/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kern="0" dirty="0" err="1">
                <a:ln/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chính</a:t>
            </a:r>
            <a:endParaRPr lang="vi-VN" sz="2800" b="1" kern="0" dirty="0">
              <a:ln/>
              <a:solidFill>
                <a:srgbClr val="00206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 descr="Tranh Truyện Màu Đồng Hành Với Phim Hoạt Hình - Nàng Tiên Cá">
            <a:extLst>
              <a:ext uri="{FF2B5EF4-FFF2-40B4-BE49-F238E27FC236}">
                <a16:creationId xmlns:a16="http://schemas.microsoft.com/office/drawing/2014/main" id="{6962C4E6-FFA8-494D-AB40-86BFEC4E68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6"/>
          <a:stretch/>
        </p:blipFill>
        <p:spPr bwMode="auto">
          <a:xfrm>
            <a:off x="7603129" y="2415427"/>
            <a:ext cx="3028565" cy="405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FA1BAF-8869-442A-9919-5FE7BFD07F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43" r="12048"/>
          <a:stretch/>
        </p:blipFill>
        <p:spPr>
          <a:xfrm>
            <a:off x="1431804" y="2461381"/>
            <a:ext cx="2966375" cy="40573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CD08CA-0251-49C7-89D0-50E8D1579B5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400" r="14800"/>
          <a:stretch/>
        </p:blipFill>
        <p:spPr>
          <a:xfrm>
            <a:off x="4652877" y="2461382"/>
            <a:ext cx="2678103" cy="405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471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D72BCD-62E0-487D-9D45-72FCE7596BA5}"/>
              </a:ext>
            </a:extLst>
          </p:cNvPr>
          <p:cNvSpPr txBox="1"/>
          <p:nvPr/>
        </p:nvSpPr>
        <p:spPr>
          <a:xfrm>
            <a:off x="685800" y="1846978"/>
            <a:ext cx="1036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tabLst>
                <a:tab pos="4037013" algn="l"/>
              </a:tabLst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Tác phẩm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B7D7BF-6D07-477E-8FD3-1958C3D41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2345" y="2308643"/>
            <a:ext cx="3266795" cy="3467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E961731F-CEBB-429F-B2E7-45C613187CBF}"/>
              </a:ext>
            </a:extLst>
          </p:cNvPr>
          <p:cNvSpPr txBox="1">
            <a:spLocks/>
          </p:cNvSpPr>
          <p:nvPr/>
        </p:nvSpPr>
        <p:spPr>
          <a:xfrm>
            <a:off x="1579988" y="2833527"/>
            <a:ext cx="4493009" cy="151216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n-US" sz="2400" i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 bé bán diêm </a:t>
            </a:r>
            <a:r>
              <a:rPr lang="en-US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 một trong những truyện nổi tiếng nhất của nhà văn An- đéc- xen.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5163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D72BCD-62E0-487D-9D45-72FCE7596BA5}"/>
              </a:ext>
            </a:extLst>
          </p:cNvPr>
          <p:cNvSpPr txBox="1"/>
          <p:nvPr/>
        </p:nvSpPr>
        <p:spPr>
          <a:xfrm>
            <a:off x="685800" y="1846978"/>
            <a:ext cx="1036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tabLst>
                <a:tab pos="4037013" algn="l"/>
              </a:tabLst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Tác phẩm</a:t>
            </a:r>
          </a:p>
        </p:txBody>
      </p:sp>
      <p:cxnSp>
        <p:nvCxnSpPr>
          <p:cNvPr id="5" name="直接箭头连接符 9">
            <a:extLst>
              <a:ext uri="{FF2B5EF4-FFF2-40B4-BE49-F238E27FC236}">
                <a16:creationId xmlns:a16="http://schemas.microsoft.com/office/drawing/2014/main" id="{A5A0F79D-68B5-491F-B3DC-FD7E2161708A}"/>
              </a:ext>
            </a:extLst>
          </p:cNvPr>
          <p:cNvCxnSpPr>
            <a:cxnSpLocks/>
          </p:cNvCxnSpPr>
          <p:nvPr/>
        </p:nvCxnSpPr>
        <p:spPr>
          <a:xfrm>
            <a:off x="2076912" y="3768328"/>
            <a:ext cx="8279714" cy="0"/>
          </a:xfrm>
          <a:prstGeom prst="straightConnector1">
            <a:avLst/>
          </a:prstGeom>
          <a:ln w="152400">
            <a:solidFill>
              <a:schemeClr val="tx1">
                <a:lumMod val="95000"/>
                <a:lumOff val="5000"/>
                <a:alpha val="52941"/>
              </a:schemeClr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4">
            <a:extLst>
              <a:ext uri="{FF2B5EF4-FFF2-40B4-BE49-F238E27FC236}">
                <a16:creationId xmlns:a16="http://schemas.microsoft.com/office/drawing/2014/main" id="{0DC64881-44E3-451D-9626-DE21BABD3D76}"/>
              </a:ext>
            </a:extLst>
          </p:cNvPr>
          <p:cNvSpPr/>
          <p:nvPr/>
        </p:nvSpPr>
        <p:spPr>
          <a:xfrm>
            <a:off x="2879007" y="3541206"/>
            <a:ext cx="469926" cy="47200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2" tIns="34296" rIns="68592" bIns="34296" rtlCol="0" anchor="ctr"/>
          <a:lstStyle/>
          <a:p>
            <a:pPr algn="ctr"/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74DD4FD1-7705-42D3-AF7D-8938FDDCE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009" y="3653814"/>
            <a:ext cx="479621" cy="256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2" tIns="34296" rIns="68592" bIns="34296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solidFill>
                  <a:schemeClr val="tx1"/>
                </a:solidFill>
                <a:latin typeface="UTM Avo" panose="02040603050506020204" pitchFamily="18" charset="0"/>
                <a:ea typeface="方正兰亭黑简体" panose="02000000000000000000" pitchFamily="2" charset="-122"/>
                <a:cs typeface="Arial" pitchFamily="34" charset="0"/>
              </a:rPr>
              <a:t>01</a:t>
            </a:r>
            <a:endParaRPr lang="zh-CN" altLang="en-US" dirty="0">
              <a:solidFill>
                <a:schemeClr val="tx1"/>
              </a:solidFill>
              <a:latin typeface="UTM Avo" panose="02040603050506020204" pitchFamily="18" charset="0"/>
              <a:ea typeface="方正兰亭黑简体" panose="02000000000000000000" pitchFamily="2" charset="-122"/>
              <a:cs typeface="Arial" pitchFamily="34" charset="0"/>
            </a:endParaRPr>
          </a:p>
        </p:txBody>
      </p:sp>
      <p:sp>
        <p:nvSpPr>
          <p:cNvPr id="11" name="Oval 4">
            <a:extLst>
              <a:ext uri="{FF2B5EF4-FFF2-40B4-BE49-F238E27FC236}">
                <a16:creationId xmlns:a16="http://schemas.microsoft.com/office/drawing/2014/main" id="{E8D29951-D6F1-4757-B3BF-F1CC7C007589}"/>
              </a:ext>
            </a:extLst>
          </p:cNvPr>
          <p:cNvSpPr/>
          <p:nvPr/>
        </p:nvSpPr>
        <p:spPr>
          <a:xfrm>
            <a:off x="5295132" y="3532326"/>
            <a:ext cx="469926" cy="47200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2" tIns="34296" rIns="68592" bIns="34296" rtlCol="0" anchor="ctr"/>
          <a:lstStyle/>
          <a:p>
            <a:pPr algn="ctr"/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98F3FD6D-1FF0-4C9E-AF25-C2D08154AE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5135" y="3644933"/>
            <a:ext cx="479621" cy="256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2" tIns="34296" rIns="68592" bIns="34296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solidFill>
                  <a:schemeClr val="tx1"/>
                </a:solidFill>
                <a:latin typeface="UTM Avo" panose="02040603050506020204" pitchFamily="18" charset="0"/>
                <a:ea typeface="方正兰亭黑简体" panose="02000000000000000000" pitchFamily="2" charset="-122"/>
                <a:cs typeface="Arial" pitchFamily="34" charset="0"/>
              </a:rPr>
              <a:t>02</a:t>
            </a:r>
            <a:endParaRPr lang="zh-CN" altLang="en-US" dirty="0">
              <a:solidFill>
                <a:schemeClr val="tx1"/>
              </a:solidFill>
              <a:latin typeface="UTM Avo" panose="02040603050506020204" pitchFamily="18" charset="0"/>
              <a:ea typeface="方正兰亭黑简体" panose="02000000000000000000" pitchFamily="2" charset="-122"/>
              <a:cs typeface="Arial" pitchFamily="34" charset="0"/>
            </a:endParaRPr>
          </a:p>
        </p:txBody>
      </p:sp>
      <p:sp>
        <p:nvSpPr>
          <p:cNvPr id="13" name="Oval 4">
            <a:extLst>
              <a:ext uri="{FF2B5EF4-FFF2-40B4-BE49-F238E27FC236}">
                <a16:creationId xmlns:a16="http://schemas.microsoft.com/office/drawing/2014/main" id="{08D2788D-1F59-46A0-8D96-9EFA1F24E469}"/>
              </a:ext>
            </a:extLst>
          </p:cNvPr>
          <p:cNvSpPr/>
          <p:nvPr/>
        </p:nvSpPr>
        <p:spPr>
          <a:xfrm>
            <a:off x="7801145" y="3546459"/>
            <a:ext cx="469926" cy="47200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2" tIns="34296" rIns="68592" bIns="34296" rtlCol="0" anchor="ctr"/>
          <a:lstStyle/>
          <a:p>
            <a:pPr algn="ctr"/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B57B10A4-A498-4CCE-AA18-4F487E065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1147" y="3659067"/>
            <a:ext cx="479621" cy="256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92" tIns="34296" rIns="68592" bIns="34296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solidFill>
                  <a:schemeClr val="tx1"/>
                </a:solidFill>
                <a:latin typeface="UTM Avo" panose="02040603050506020204" pitchFamily="18" charset="0"/>
                <a:ea typeface="方正兰亭黑简体" panose="02000000000000000000" pitchFamily="2" charset="-122"/>
                <a:cs typeface="Arial" pitchFamily="34" charset="0"/>
              </a:rPr>
              <a:t>03</a:t>
            </a:r>
            <a:endParaRPr lang="zh-CN" altLang="en-US" dirty="0">
              <a:solidFill>
                <a:schemeClr val="tx1"/>
              </a:solidFill>
              <a:latin typeface="UTM Avo" panose="02040603050506020204" pitchFamily="18" charset="0"/>
              <a:ea typeface="方正兰亭黑简体" panose="02000000000000000000" pitchFamily="2" charset="-122"/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BDC62F-E34F-41DF-B4B9-235D28276343}"/>
              </a:ext>
            </a:extLst>
          </p:cNvPr>
          <p:cNvSpPr txBox="1"/>
          <p:nvPr/>
        </p:nvSpPr>
        <p:spPr>
          <a:xfrm>
            <a:off x="2309596" y="4172440"/>
            <a:ext cx="1528883" cy="46166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latin typeface="UTM Avo" panose="02040603050506020204" pitchFamily="18" charset="0"/>
                <a:cs typeface="Arial" pitchFamily="34" charset="0"/>
              </a:defRPr>
            </a:lvl1pPr>
          </a:lstStyle>
          <a:p>
            <a:r>
              <a:rPr lang="vi-VN"/>
              <a:t>Ngôi kể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8E2C31-EC75-4A96-99C5-CE3A0F2F40A9}"/>
              </a:ext>
            </a:extLst>
          </p:cNvPr>
          <p:cNvSpPr txBox="1"/>
          <p:nvPr/>
        </p:nvSpPr>
        <p:spPr>
          <a:xfrm>
            <a:off x="4800223" y="2897382"/>
            <a:ext cx="1459744" cy="46166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latin typeface="UTM Avo" panose="02040603050506020204" pitchFamily="18" charset="0"/>
                <a:cs typeface="Arial" pitchFamily="34" charset="0"/>
              </a:defRPr>
            </a:lvl1pPr>
          </a:lstStyle>
          <a:p>
            <a:r>
              <a:rPr lang="en-US"/>
              <a:t>Thể </a:t>
            </a:r>
            <a:r>
              <a:rPr lang="vi-VN"/>
              <a:t>loại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FC3117-6C37-4BC9-8972-2C8D105AAE38}"/>
              </a:ext>
            </a:extLst>
          </p:cNvPr>
          <p:cNvSpPr txBox="1"/>
          <p:nvPr/>
        </p:nvSpPr>
        <p:spPr>
          <a:xfrm>
            <a:off x="7479478" y="4151689"/>
            <a:ext cx="1113259" cy="46166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PTBĐ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B2265F2-BAC0-4E0F-874A-4327FDEF87C4}"/>
              </a:ext>
            </a:extLst>
          </p:cNvPr>
          <p:cNvSpPr txBox="1"/>
          <p:nvPr/>
        </p:nvSpPr>
        <p:spPr>
          <a:xfrm>
            <a:off x="2076912" y="2829406"/>
            <a:ext cx="2061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kern="0">
                <a:ln/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defRPr>
            </a:lvl1pPr>
          </a:lstStyle>
          <a:p>
            <a:r>
              <a:rPr lang="vi-VN" dirty="0"/>
              <a:t>Ngôi </a:t>
            </a:r>
            <a:r>
              <a:rPr lang="vi-VN"/>
              <a:t>thứ ba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4414AE3-554C-4FB6-8B5E-5A3E53CB56D8}"/>
              </a:ext>
            </a:extLst>
          </p:cNvPr>
          <p:cNvSpPr txBox="1"/>
          <p:nvPr/>
        </p:nvSpPr>
        <p:spPr>
          <a:xfrm>
            <a:off x="4557988" y="4187101"/>
            <a:ext cx="2061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kern="0">
                <a:ln/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defRPr>
            </a:lvl1pPr>
          </a:lstStyle>
          <a:p>
            <a:r>
              <a:rPr lang="vi-VN"/>
              <a:t>Truyện ngắn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3CB92B-7918-41CB-88D1-96DBDC0C9C52}"/>
              </a:ext>
            </a:extLst>
          </p:cNvPr>
          <p:cNvSpPr txBox="1"/>
          <p:nvPr/>
        </p:nvSpPr>
        <p:spPr>
          <a:xfrm>
            <a:off x="6620007" y="2648849"/>
            <a:ext cx="29345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kern="0" dirty="0" err="1">
                <a:ln/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Tự</a:t>
            </a:r>
            <a:r>
              <a:rPr lang="en-US" sz="2400" kern="0" dirty="0">
                <a:ln/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sự</a:t>
            </a:r>
            <a:r>
              <a:rPr lang="en-US" sz="2400" kern="0" dirty="0">
                <a:ln/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kết</a:t>
            </a:r>
            <a:r>
              <a:rPr lang="en-US" sz="2400" kern="0" dirty="0">
                <a:ln/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400" kern="0" dirty="0">
                <a:ln/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miêu</a:t>
            </a:r>
            <a:r>
              <a:rPr lang="en-US" sz="2400" kern="0" dirty="0">
                <a:ln/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tả</a:t>
            </a:r>
            <a:r>
              <a:rPr lang="en-US" sz="2400" kern="0" dirty="0">
                <a:ln/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kern="0" dirty="0">
                <a:ln/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err="1">
                <a:ln/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biểu</a:t>
            </a:r>
            <a:r>
              <a:rPr lang="en-US" sz="2400" kern="0">
                <a:ln/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cảm</a:t>
            </a:r>
            <a:endParaRPr lang="en-US" sz="2400" dirty="0"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7170" name="Picture 2" descr="In love sticker">
            <a:extLst>
              <a:ext uri="{FF2B5EF4-FFF2-40B4-BE49-F238E27FC236}">
                <a16:creationId xmlns:a16="http://schemas.microsoft.com/office/drawing/2014/main" id="{105120B8-82E7-475B-904A-EBD44C009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3892" y="894670"/>
            <a:ext cx="1430215" cy="143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19463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 animBg="1"/>
      <p:bldP spid="17" grpId="0" animBg="1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D72BCD-62E0-487D-9D45-72FCE7596BA5}"/>
              </a:ext>
            </a:extLst>
          </p:cNvPr>
          <p:cNvSpPr txBox="1"/>
          <p:nvPr/>
        </p:nvSpPr>
        <p:spPr>
          <a:xfrm>
            <a:off x="685800" y="1846978"/>
            <a:ext cx="1036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tabLst>
                <a:tab pos="4037013" algn="l"/>
              </a:tabLst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Tác phẩm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FAAAAE-B236-453C-8BA1-7F61B91E0CDA}"/>
              </a:ext>
            </a:extLst>
          </p:cNvPr>
          <p:cNvSpPr txBox="1"/>
          <p:nvPr/>
        </p:nvSpPr>
        <p:spPr>
          <a:xfrm>
            <a:off x="1343564" y="2446666"/>
            <a:ext cx="9504872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defTabSz="609630">
              <a:tabLst>
                <a:tab pos="4037013" algn="l"/>
              </a:tabLst>
              <a:defRPr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vi-VN" sz="2000" dirty="0"/>
              <a:t>GIẢI NGHĨA TỪ KHÓ</a:t>
            </a:r>
          </a:p>
          <a:p>
            <a:pPr algn="ctr"/>
            <a:r>
              <a:rPr lang="vi-VN" sz="2000" b="0"/>
              <a:t>Hãy nối </a:t>
            </a:r>
            <a:r>
              <a:rPr lang="vi-VN" sz="2000" b="0" dirty="0"/>
              <a:t>các từ ở hai cột dưới đây, giải nghĩa một số từ </a:t>
            </a:r>
            <a:r>
              <a:rPr lang="vi-VN" sz="2000" b="0"/>
              <a:t>trong truyện:</a:t>
            </a:r>
            <a:endParaRPr lang="en-US" sz="2000" b="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EC4CE7-D3D9-40AB-96E7-FFA54D183B6F}"/>
              </a:ext>
            </a:extLst>
          </p:cNvPr>
          <p:cNvSpPr/>
          <p:nvPr/>
        </p:nvSpPr>
        <p:spPr>
          <a:xfrm>
            <a:off x="1343564" y="3292575"/>
            <a:ext cx="3250096" cy="70788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Trường xuân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B95C557-BC3C-4D95-A3D0-8BFA5DAB16BA}"/>
              </a:ext>
            </a:extLst>
          </p:cNvPr>
          <p:cNvSpPr/>
          <p:nvPr/>
        </p:nvSpPr>
        <p:spPr>
          <a:xfrm>
            <a:off x="1343564" y="4086066"/>
            <a:ext cx="3250096" cy="70788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Gió bấc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D0CE205-DB38-4346-9734-66D8CAF11236}"/>
              </a:ext>
            </a:extLst>
          </p:cNvPr>
          <p:cNvSpPr/>
          <p:nvPr/>
        </p:nvSpPr>
        <p:spPr>
          <a:xfrm>
            <a:off x="1343564" y="4919313"/>
            <a:ext cx="3250096" cy="70788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Lãnh đạm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320BDED-F97E-412F-ABE4-97DB2EE88ED7}"/>
              </a:ext>
            </a:extLst>
          </p:cNvPr>
          <p:cNvSpPr/>
          <p:nvPr/>
        </p:nvSpPr>
        <p:spPr>
          <a:xfrm>
            <a:off x="1343564" y="5712804"/>
            <a:ext cx="3250096" cy="70788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Chí nhân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D49B327-94E4-410F-83B3-C4A5C4466B3A}"/>
              </a:ext>
            </a:extLst>
          </p:cNvPr>
          <p:cNvSpPr/>
          <p:nvPr/>
        </p:nvSpPr>
        <p:spPr>
          <a:xfrm>
            <a:off x="6096000" y="3292575"/>
            <a:ext cx="4752436" cy="7078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Lạnh lùng, thờ ơ.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ABEEAF1-4ECA-4AE6-AEED-85464C8E30CD}"/>
              </a:ext>
            </a:extLst>
          </p:cNvPr>
          <p:cNvSpPr/>
          <p:nvPr/>
        </p:nvSpPr>
        <p:spPr>
          <a:xfrm>
            <a:off x="6096000" y="4086066"/>
            <a:ext cx="4752436" cy="7078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Gió lạnh, gió thổi từ hướng b</a:t>
            </a:r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ắ</a:t>
            </a:r>
            <a:r>
              <a:rPr lang="vi-VN" sz="20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c.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CF9A05F9-9089-45EA-82F9-2CF739E0BC9F}"/>
              </a:ext>
            </a:extLst>
          </p:cNvPr>
          <p:cNvSpPr/>
          <p:nvPr/>
        </p:nvSpPr>
        <p:spPr>
          <a:xfrm>
            <a:off x="6096000" y="4919313"/>
            <a:ext cx="4752436" cy="7078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Hết sức nhân từ, hiền hậu.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770987CF-82B9-49BC-ADB2-384C5D0D5578}"/>
              </a:ext>
            </a:extLst>
          </p:cNvPr>
          <p:cNvSpPr/>
          <p:nvPr/>
        </p:nvSpPr>
        <p:spPr>
          <a:xfrm>
            <a:off x="6096000" y="5712804"/>
            <a:ext cx="4752436" cy="7078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Một loại cây leo, bám vào tường gạch, rụng lá vào mùa đông.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AF4EDF4-AF79-4664-A134-1C1241191119}"/>
              </a:ext>
            </a:extLst>
          </p:cNvPr>
          <p:cNvCxnSpPr>
            <a:stCxn id="2" idx="3"/>
            <a:endCxn id="28" idx="1"/>
          </p:cNvCxnSpPr>
          <p:nvPr/>
        </p:nvCxnSpPr>
        <p:spPr>
          <a:xfrm>
            <a:off x="4593660" y="3646518"/>
            <a:ext cx="1502340" cy="24202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14749D4-8AF5-4395-91CA-04F570443E1F}"/>
              </a:ext>
            </a:extLst>
          </p:cNvPr>
          <p:cNvCxnSpPr>
            <a:cxnSpLocks/>
            <a:stCxn id="22" idx="3"/>
            <a:endCxn id="26" idx="1"/>
          </p:cNvCxnSpPr>
          <p:nvPr/>
        </p:nvCxnSpPr>
        <p:spPr>
          <a:xfrm>
            <a:off x="4593660" y="4440009"/>
            <a:ext cx="15023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2C5BF35-88BA-4452-89E3-170B6071E7FA}"/>
              </a:ext>
            </a:extLst>
          </p:cNvPr>
          <p:cNvCxnSpPr>
            <a:cxnSpLocks/>
            <a:stCxn id="23" idx="3"/>
            <a:endCxn id="25" idx="1"/>
          </p:cNvCxnSpPr>
          <p:nvPr/>
        </p:nvCxnSpPr>
        <p:spPr>
          <a:xfrm flipV="1">
            <a:off x="4593660" y="3646518"/>
            <a:ext cx="1502340" cy="16267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1B95BE0-3D99-40E1-B881-B4C56EBBEB06}"/>
              </a:ext>
            </a:extLst>
          </p:cNvPr>
          <p:cNvCxnSpPr>
            <a:cxnSpLocks/>
            <a:stCxn id="24" idx="3"/>
            <a:endCxn id="27" idx="1"/>
          </p:cNvCxnSpPr>
          <p:nvPr/>
        </p:nvCxnSpPr>
        <p:spPr>
          <a:xfrm flipV="1">
            <a:off x="4593660" y="5273256"/>
            <a:ext cx="1502340" cy="7934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30854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129CE03-8165-4E2C-AD05-5F68488E5D6A}"/>
              </a:ext>
            </a:extLst>
          </p:cNvPr>
          <p:cNvSpPr txBox="1"/>
          <p:nvPr/>
        </p:nvSpPr>
        <p:spPr>
          <a:xfrm>
            <a:off x="685800" y="1846978"/>
            <a:ext cx="1036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tabLst>
                <a:tab pos="4037013" algn="l"/>
              </a:tabLst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Tác phẩm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B55A52-D6DF-4A1D-BF5C-F5C75C9BA75D}"/>
              </a:ext>
            </a:extLst>
          </p:cNvPr>
          <p:cNvSpPr txBox="1"/>
          <p:nvPr/>
        </p:nvSpPr>
        <p:spPr>
          <a:xfrm>
            <a:off x="5028121" y="2266916"/>
            <a:ext cx="2135757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defTabSz="609630">
              <a:tabLst>
                <a:tab pos="4037013" algn="l"/>
              </a:tabLst>
              <a:defRPr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vi-VN" sz="2800" cap="all"/>
              <a:t>Bố cục</a:t>
            </a:r>
            <a:endParaRPr lang="vi-VN" sz="2800" cap="all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9B47F5B-2A75-458A-BE49-3C6CECA4FF95}"/>
              </a:ext>
            </a:extLst>
          </p:cNvPr>
          <p:cNvSpPr/>
          <p:nvPr/>
        </p:nvSpPr>
        <p:spPr>
          <a:xfrm>
            <a:off x="2015347" y="3087622"/>
            <a:ext cx="2659093" cy="5843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PHẦN 1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74F7123-C1F0-4D84-AE3D-1CF34BBBD775}"/>
              </a:ext>
            </a:extLst>
          </p:cNvPr>
          <p:cNvSpPr/>
          <p:nvPr/>
        </p:nvSpPr>
        <p:spPr>
          <a:xfrm>
            <a:off x="2015347" y="3881113"/>
            <a:ext cx="2659093" cy="5843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PHẦN 2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B3DF7DB-364C-4412-8692-8174ECC34B88}"/>
              </a:ext>
            </a:extLst>
          </p:cNvPr>
          <p:cNvSpPr/>
          <p:nvPr/>
        </p:nvSpPr>
        <p:spPr>
          <a:xfrm>
            <a:off x="2015347" y="4714360"/>
            <a:ext cx="2659093" cy="5843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PHẦN 3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7D2169B-7314-4202-A2E1-EF204B451337}"/>
              </a:ext>
            </a:extLst>
          </p:cNvPr>
          <p:cNvSpPr/>
          <p:nvPr/>
        </p:nvSpPr>
        <p:spPr>
          <a:xfrm>
            <a:off x="5028121" y="3087622"/>
            <a:ext cx="5669713" cy="5843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Hoàn cảnh của cô bé bán diêm.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B16D295-505B-4DDE-849C-9987523B7B08}"/>
              </a:ext>
            </a:extLst>
          </p:cNvPr>
          <p:cNvSpPr/>
          <p:nvPr/>
        </p:nvSpPr>
        <p:spPr>
          <a:xfrm>
            <a:off x="5028121" y="3881113"/>
            <a:ext cx="5669713" cy="5843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Những mộng tưởng của cô bé.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0C032D8-2EDE-4A74-A8E1-2193ABB62EBC}"/>
              </a:ext>
            </a:extLst>
          </p:cNvPr>
          <p:cNvSpPr/>
          <p:nvPr/>
        </p:nvSpPr>
        <p:spPr>
          <a:xfrm>
            <a:off x="5028121" y="4714360"/>
            <a:ext cx="5669713" cy="5843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Cái chết của cô bé bán diêm.</a:t>
            </a:r>
          </a:p>
        </p:txBody>
      </p:sp>
      <p:pic>
        <p:nvPicPr>
          <p:cNvPr id="19" name="Picture 2" descr="Wink sticker">
            <a:extLst>
              <a:ext uri="{FF2B5EF4-FFF2-40B4-BE49-F238E27FC236}">
                <a16:creationId xmlns:a16="http://schemas.microsoft.com/office/drawing/2014/main" id="{C53AAFF9-87AF-40A5-B6E2-3D2DA2BA7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105" y="94970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1556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D72BCD-62E0-487D-9D45-72FCE7596BA5}"/>
              </a:ext>
            </a:extLst>
          </p:cNvPr>
          <p:cNvSpPr txBox="1"/>
          <p:nvPr/>
        </p:nvSpPr>
        <p:spPr>
          <a:xfrm>
            <a:off x="685800" y="1846978"/>
            <a:ext cx="3851694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</a:t>
            </a:r>
            <a:r>
              <a:rPr lang="vi-VN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</a:t>
            </a: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ĐỌC HIỂU VĂN BẢN</a:t>
            </a:r>
            <a:endParaRPr lang="en-US" sz="2400" b="1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3980B6-F1D1-4D2F-8B85-F73462908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323883"/>
            <a:ext cx="40270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b="1">
                <a:latin typeface="UTM Avo" panose="02040603050506020204" pitchFamily="18" charset="0"/>
                <a:cs typeface="Arial" pitchFamily="34" charset="0"/>
              </a:rPr>
              <a:t>1. Hoàn cảnh của cô bé</a:t>
            </a:r>
            <a:endParaRPr lang="en-US" sz="2400" b="1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BEA04F23-88C9-443A-B075-424C76857930}"/>
              </a:ext>
            </a:extLst>
          </p:cNvPr>
          <p:cNvSpPr/>
          <p:nvPr/>
        </p:nvSpPr>
        <p:spPr>
          <a:xfrm>
            <a:off x="4712864" y="2537587"/>
            <a:ext cx="6555493" cy="3069731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CB2881-4CCF-4CE0-B85A-6B098001FAC6}"/>
              </a:ext>
            </a:extLst>
          </p:cNvPr>
          <p:cNvSpPr txBox="1"/>
          <p:nvPr/>
        </p:nvSpPr>
        <p:spPr>
          <a:xfrm>
            <a:off x="5695983" y="3076607"/>
            <a:ext cx="4589253" cy="2229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>
                <a:latin typeface="UTM Avo" panose="02040603050506020204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vi-VN" altLang="en-US" b="0" dirty="0"/>
              <a:t>Em hãy cho </a:t>
            </a:r>
            <a:r>
              <a:rPr lang="vi-VN" altLang="en-US" b="0"/>
              <a:t>biết </a:t>
            </a:r>
            <a:r>
              <a:rPr lang="en-US" altLang="en-US" b="0"/>
              <a:t>hoàn</a:t>
            </a:r>
            <a:r>
              <a:rPr lang="en-US" altLang="en-US" b="0" dirty="0"/>
              <a:t> </a:t>
            </a:r>
            <a:r>
              <a:rPr lang="vi-VN" altLang="en-US" b="0" dirty="0"/>
              <a:t>cảnh của cô bé bán diêm và thời gian, không gian xảy ra </a:t>
            </a:r>
            <a:r>
              <a:rPr lang="vi-VN" altLang="en-US" b="0"/>
              <a:t>câu chuyện?</a:t>
            </a:r>
            <a:endParaRPr lang="en-US" altLang="en-US" b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7364F6A-F26A-40DA-B1E4-54531B463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473" y="3708850"/>
            <a:ext cx="2561832" cy="256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2657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  <p:bldP spid="8" grpId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7FB7BCD-07AA-43F9-B1AF-1A3711BC78D2}"/>
              </a:ext>
            </a:extLst>
          </p:cNvPr>
          <p:cNvSpPr/>
          <p:nvPr/>
        </p:nvSpPr>
        <p:spPr>
          <a:xfrm>
            <a:off x="547778" y="1871148"/>
            <a:ext cx="11426825" cy="168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7983">
              <a:lnSpc>
                <a:spcPct val="150000"/>
              </a:lnSpc>
              <a:defRPr/>
            </a:pPr>
            <a:r>
              <a:rPr lang="vi-VN" sz="2400" kern="0" dirty="0">
                <a:ln/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Mồ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côi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mẹ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tiêu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tán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bà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mất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algn="just" defTabSz="917983">
              <a:lnSpc>
                <a:spcPct val="150000"/>
              </a:lnSpc>
              <a:defRPr/>
            </a:pPr>
            <a:r>
              <a:rPr lang="vi-VN" sz="2400" kern="0" dirty="0">
                <a:ln/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Bố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nghiện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rượu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, hay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đánh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đập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chửi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rủa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algn="just" defTabSz="917983">
              <a:lnSpc>
                <a:spcPct val="150000"/>
              </a:lnSpc>
              <a:defRPr/>
            </a:pPr>
            <a:r>
              <a:rPr lang="vi-VN" sz="2400" kern="0" dirty="0">
                <a:ln/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đơn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đói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rét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phải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tự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kiếm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n/>
                <a:latin typeface="UTM Avo" panose="02040603050506020204" pitchFamily="18" charset="0"/>
                <a:cs typeface="Arial" panose="020B0604020202020204" pitchFamily="34" charset="0"/>
              </a:rPr>
              <a:t>sống</a:t>
            </a:r>
            <a:r>
              <a:rPr lang="en-US" sz="2400" kern="0" dirty="0">
                <a:ln/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3D0FE3-EF2C-41C8-809D-C26219A1E540}"/>
              </a:ext>
            </a:extLst>
          </p:cNvPr>
          <p:cNvSpPr/>
          <p:nvPr/>
        </p:nvSpPr>
        <p:spPr>
          <a:xfrm>
            <a:off x="547778" y="3555135"/>
            <a:ext cx="11426825" cy="57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7983">
              <a:lnSpc>
                <a:spcPct val="150000"/>
              </a:lnSpc>
              <a:defRPr/>
            </a:pPr>
            <a:r>
              <a:rPr lang="vi-VN" sz="2400" b="1" kern="0" dirty="0">
                <a:ln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2400" b="1" kern="0" dirty="0">
                <a:ln/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ln/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Đáng</a:t>
            </a:r>
            <a:r>
              <a:rPr lang="en-US" sz="2400" b="1" kern="0" dirty="0">
                <a:ln/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ln/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thương</a:t>
            </a:r>
            <a:r>
              <a:rPr lang="en-US" sz="2400" b="1" kern="0" dirty="0">
                <a:ln/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b="1" kern="0" dirty="0" err="1">
                <a:ln/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thiếu</a:t>
            </a:r>
            <a:r>
              <a:rPr lang="en-US" sz="2400" b="1" kern="0" dirty="0">
                <a:ln/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ln/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thốn</a:t>
            </a:r>
            <a:r>
              <a:rPr lang="en-US" sz="2400" b="1" kern="0" dirty="0">
                <a:ln/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ln/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</a:t>
            </a:r>
            <a:r>
              <a:rPr lang="en-US" sz="2400" b="1" kern="0" dirty="0">
                <a:ln/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ln/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sz="2400" b="1" kern="0" dirty="0">
                <a:ln/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ln/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chất</a:t>
            </a:r>
            <a:r>
              <a:rPr lang="en-US" sz="2400" b="1" kern="0" dirty="0">
                <a:ln/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ln/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lẫn</a:t>
            </a:r>
            <a:r>
              <a:rPr lang="en-US" sz="2400" b="1" kern="0" dirty="0">
                <a:ln/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ln/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tinh</a:t>
            </a:r>
            <a:r>
              <a:rPr lang="en-US" sz="2400" b="1" kern="0" dirty="0">
                <a:ln/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ln/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thần</a:t>
            </a:r>
            <a:r>
              <a:rPr lang="en-US" sz="2400" b="1" kern="0" dirty="0">
                <a:ln/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124" name="Picture 4" descr="Cry sticker">
            <a:extLst>
              <a:ext uri="{FF2B5EF4-FFF2-40B4-BE49-F238E27FC236}">
                <a16:creationId xmlns:a16="http://schemas.microsoft.com/office/drawing/2014/main" id="{7480A2F9-DF11-4129-AEB6-D840769A3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5940" y="1874191"/>
            <a:ext cx="2258282" cy="225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4836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loud Callout 12">
            <a:extLst>
              <a:ext uri="{FF2B5EF4-FFF2-40B4-BE49-F238E27FC236}">
                <a16:creationId xmlns:a16="http://schemas.microsoft.com/office/drawing/2014/main" id="{99EF1AD3-DCDE-4867-872B-B3DF591E538B}"/>
              </a:ext>
            </a:extLst>
          </p:cNvPr>
          <p:cNvSpPr/>
          <p:nvPr/>
        </p:nvSpPr>
        <p:spPr>
          <a:xfrm>
            <a:off x="1001782" y="2173856"/>
            <a:ext cx="5882097" cy="3899139"/>
          </a:xfrm>
          <a:prstGeom prst="cloudCallout">
            <a:avLst>
              <a:gd name="adj1" fmla="val 68970"/>
              <a:gd name="adj2" fmla="val -23437"/>
            </a:avLst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sx="103000" sy="103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" name="Text Box 14">
            <a:extLst>
              <a:ext uri="{FF2B5EF4-FFF2-40B4-BE49-F238E27FC236}">
                <a16:creationId xmlns:a16="http://schemas.microsoft.com/office/drawing/2014/main" id="{89B01491-AA59-4BAE-980C-C64C04BE2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0937" y="2843619"/>
            <a:ext cx="4723785" cy="2559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400" b="0">
                <a:latin typeface="UTM Avo" panose="02040603050506020204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vi-VN" altLang="en-US" sz="2200" dirty="0"/>
              <a:t>Trong truyện, cô bé có mấy lần quẹt diêm</a:t>
            </a:r>
            <a:r>
              <a:rPr lang="vi-VN" altLang="en-US" sz="2200"/>
              <a:t>? Những </a:t>
            </a:r>
            <a:r>
              <a:rPr lang="vi-VN" altLang="en-US" sz="2200" dirty="0"/>
              <a:t>cảnh tượng </a:t>
            </a:r>
            <a:r>
              <a:rPr lang="vi-VN" altLang="en-US" sz="2200"/>
              <a:t>mà </a:t>
            </a:r>
            <a:r>
              <a:rPr lang="en-US" altLang="en-US" sz="2200" dirty="0" err="1"/>
              <a:t>cô</a:t>
            </a:r>
            <a:r>
              <a:rPr lang="vi-VN" altLang="en-US" sz="2200" dirty="0"/>
              <a:t> bé thấy trong mỗi lần quẹt diêm? Hãy hoàn thành phiếu học </a:t>
            </a:r>
            <a:r>
              <a:rPr lang="vi-VN" altLang="en-US" sz="2200"/>
              <a:t>tập sau:</a:t>
            </a:r>
            <a:endParaRPr lang="en-US" altLang="en-US" sz="2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250E39-D840-42DD-9056-088AF5F41D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123" y="2019452"/>
            <a:ext cx="2819095" cy="281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6494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612D2ED-6034-4A9E-BDA4-68E2642800F4}"/>
              </a:ext>
            </a:extLst>
          </p:cNvPr>
          <p:cNvGrpSpPr/>
          <p:nvPr/>
        </p:nvGrpSpPr>
        <p:grpSpPr>
          <a:xfrm>
            <a:off x="1443793" y="1887102"/>
            <a:ext cx="9304414" cy="4617214"/>
            <a:chOff x="752647" y="1956114"/>
            <a:chExt cx="8585232" cy="4260328"/>
          </a:xfrm>
        </p:grpSpPr>
        <p:pic>
          <p:nvPicPr>
            <p:cNvPr id="11" name="Picture 20" descr="Quet diem lan 1">
              <a:extLst>
                <a:ext uri="{FF2B5EF4-FFF2-40B4-BE49-F238E27FC236}">
                  <a16:creationId xmlns:a16="http://schemas.microsoft.com/office/drawing/2014/main" id="{01D27BA2-6BD8-4A2E-8A87-E20CA13248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752647" y="1956114"/>
              <a:ext cx="1996367" cy="2052819"/>
            </a:xfrm>
            <a:prstGeom prst="rect">
              <a:avLst/>
            </a:prstGeom>
            <a:noFill/>
          </p:spPr>
        </p:pic>
        <p:pic>
          <p:nvPicPr>
            <p:cNvPr id="12" name="Picture 15" descr="Quet diem lan 2">
              <a:extLst>
                <a:ext uri="{FF2B5EF4-FFF2-40B4-BE49-F238E27FC236}">
                  <a16:creationId xmlns:a16="http://schemas.microsoft.com/office/drawing/2014/main" id="{D36C7053-5D2D-469B-BF09-2681A878B0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 r="52432"/>
            <a:stretch>
              <a:fillRect/>
            </a:stretch>
          </p:blipFill>
          <p:spPr bwMode="auto">
            <a:xfrm>
              <a:off x="752647" y="4243913"/>
              <a:ext cx="1996367" cy="1972529"/>
            </a:xfrm>
            <a:prstGeom prst="rect">
              <a:avLst/>
            </a:prstGeom>
            <a:noFill/>
          </p:spPr>
        </p:pic>
        <p:pic>
          <p:nvPicPr>
            <p:cNvPr id="13" name="Picture 13" descr="Quet diem lan 4">
              <a:extLst>
                <a:ext uri="{FF2B5EF4-FFF2-40B4-BE49-F238E27FC236}">
                  <a16:creationId xmlns:a16="http://schemas.microsoft.com/office/drawing/2014/main" id="{ECA9FDF0-E7DB-448C-B04D-4E44EF1CBA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>
              <a:off x="2912817" y="4208978"/>
              <a:ext cx="1996366" cy="2001369"/>
            </a:xfrm>
            <a:prstGeom prst="rect">
              <a:avLst/>
            </a:prstGeom>
            <a:noFill/>
          </p:spPr>
        </p:pic>
        <p:pic>
          <p:nvPicPr>
            <p:cNvPr id="14" name="Picture 5" descr="Quet diem lan 5">
              <a:extLst>
                <a:ext uri="{FF2B5EF4-FFF2-40B4-BE49-F238E27FC236}">
                  <a16:creationId xmlns:a16="http://schemas.microsoft.com/office/drawing/2014/main" id="{4F21F528-BE21-44F9-A103-DED3B5E9AE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tretch>
              <a:fillRect/>
            </a:stretch>
          </p:blipFill>
          <p:spPr bwMode="auto">
            <a:xfrm>
              <a:off x="5072986" y="1956114"/>
              <a:ext cx="4264893" cy="4254233"/>
            </a:xfrm>
            <a:prstGeom prst="rect">
              <a:avLst/>
            </a:prstGeom>
            <a:noFill/>
          </p:spPr>
        </p:pic>
        <p:pic>
          <p:nvPicPr>
            <p:cNvPr id="15" name="Picture 12" descr="Quet diem lan 3">
              <a:extLst>
                <a:ext uri="{FF2B5EF4-FFF2-40B4-BE49-F238E27FC236}">
                  <a16:creationId xmlns:a16="http://schemas.microsoft.com/office/drawing/2014/main" id="{A3DCCD72-5D08-4855-A63E-EFFA7247A6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/>
            <a:stretch>
              <a:fillRect/>
            </a:stretch>
          </p:blipFill>
          <p:spPr bwMode="auto">
            <a:xfrm>
              <a:off x="2912817" y="1995104"/>
              <a:ext cx="1996368" cy="203192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957490750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5531BC9-3DE4-4A5C-9548-5ED1B05DC45E}"/>
              </a:ext>
            </a:extLst>
          </p:cNvPr>
          <p:cNvSpPr/>
          <p:nvPr/>
        </p:nvSpPr>
        <p:spPr>
          <a:xfrm>
            <a:off x="4487359" y="1938230"/>
            <a:ext cx="3217281" cy="5461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b="1" kern="100">
                <a:solidFill>
                  <a:srgbClr val="000000"/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THẢO LUẬN NHÓM</a:t>
            </a:r>
          </a:p>
        </p:txBody>
      </p:sp>
      <p:graphicFrame>
        <p:nvGraphicFramePr>
          <p:cNvPr id="5" name="Table 10">
            <a:extLst>
              <a:ext uri="{FF2B5EF4-FFF2-40B4-BE49-F238E27FC236}">
                <a16:creationId xmlns:a16="http://schemas.microsoft.com/office/drawing/2014/main" id="{1D349B36-D202-4374-9677-61247809BF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536254"/>
              </p:ext>
            </p:extLst>
          </p:nvPr>
        </p:nvGraphicFramePr>
        <p:xfrm>
          <a:off x="1017917" y="2648595"/>
          <a:ext cx="10110158" cy="344999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84060">
                  <a:extLst>
                    <a:ext uri="{9D8B030D-6E8A-4147-A177-3AD203B41FA5}">
                      <a16:colId xmlns:a16="http://schemas.microsoft.com/office/drawing/2014/main" val="1754223835"/>
                    </a:ext>
                  </a:extLst>
                </a:gridCol>
                <a:gridCol w="3571018">
                  <a:extLst>
                    <a:ext uri="{9D8B030D-6E8A-4147-A177-3AD203B41FA5}">
                      <a16:colId xmlns:a16="http://schemas.microsoft.com/office/drawing/2014/main" val="2110562791"/>
                    </a:ext>
                  </a:extLst>
                </a:gridCol>
                <a:gridCol w="2527540">
                  <a:extLst>
                    <a:ext uri="{9D8B030D-6E8A-4147-A177-3AD203B41FA5}">
                      <a16:colId xmlns:a16="http://schemas.microsoft.com/office/drawing/2014/main" val="2589788767"/>
                    </a:ext>
                  </a:extLst>
                </a:gridCol>
                <a:gridCol w="2527540">
                  <a:extLst>
                    <a:ext uri="{9D8B030D-6E8A-4147-A177-3AD203B41FA5}">
                      <a16:colId xmlns:a16="http://schemas.microsoft.com/office/drawing/2014/main" val="2658274788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Lần quẹt diêm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160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Mộng tưởng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Thực tế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160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Ước mơ của em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198901"/>
                  </a:ext>
                </a:extLst>
              </a:tr>
              <a:tr h="574175">
                <a:tc>
                  <a:txBody>
                    <a:bodyPr/>
                    <a:lstStyle/>
                    <a:p>
                      <a:pPr algn="ctr"/>
                      <a:r>
                        <a:rPr lang="vi-VN" sz="2400">
                          <a:latin typeface="UTM Avo" panose="02040603050506020204" pitchFamily="18" charset="0"/>
                        </a:rPr>
                        <a:t>1</a:t>
                      </a:r>
                      <a:endParaRPr lang="en-US" sz="2400" dirty="0">
                        <a:latin typeface="UTM Avo" panose="02040603050506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>
                        <a:latin typeface="UTM Avo" panose="02040603050506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>
                        <a:latin typeface="UTM Avo" panose="02040603050506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UTM Avo" panose="02040603050506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825630"/>
                  </a:ext>
                </a:extLst>
              </a:tr>
              <a:tr h="574175">
                <a:tc>
                  <a:txBody>
                    <a:bodyPr/>
                    <a:lstStyle/>
                    <a:p>
                      <a:pPr algn="ctr"/>
                      <a:r>
                        <a:rPr lang="vi-VN" sz="2400">
                          <a:latin typeface="UTM Avo" panose="02040603050506020204" pitchFamily="18" charset="0"/>
                        </a:rPr>
                        <a:t>2</a:t>
                      </a:r>
                      <a:endParaRPr lang="en-US" sz="2400" dirty="0">
                        <a:latin typeface="UTM Avo" panose="02040603050506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>
                        <a:latin typeface="UTM Avo" panose="02040603050506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>
                        <a:latin typeface="UTM Avo" panose="02040603050506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>
                        <a:latin typeface="UTM Avo" panose="02040603050506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344035"/>
                  </a:ext>
                </a:extLst>
              </a:tr>
              <a:tr h="574175">
                <a:tc>
                  <a:txBody>
                    <a:bodyPr/>
                    <a:lstStyle/>
                    <a:p>
                      <a:pPr algn="ctr"/>
                      <a:r>
                        <a:rPr lang="vi-VN" sz="2400">
                          <a:latin typeface="UTM Avo" panose="02040603050506020204" pitchFamily="18" charset="0"/>
                        </a:rPr>
                        <a:t>3</a:t>
                      </a:r>
                      <a:endParaRPr lang="en-US" sz="2400" dirty="0">
                        <a:latin typeface="UTM Avo" panose="02040603050506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>
                        <a:latin typeface="UTM Avo" panose="02040603050506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>
                        <a:latin typeface="UTM Avo" panose="02040603050506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>
                        <a:latin typeface="UTM Avo" panose="02040603050506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08345"/>
                  </a:ext>
                </a:extLst>
              </a:tr>
              <a:tr h="574175">
                <a:tc>
                  <a:txBody>
                    <a:bodyPr/>
                    <a:lstStyle/>
                    <a:p>
                      <a:pPr algn="ctr"/>
                      <a:r>
                        <a:rPr lang="vi-VN" sz="2400">
                          <a:latin typeface="UTM Avo" panose="02040603050506020204" pitchFamily="18" charset="0"/>
                        </a:rPr>
                        <a:t>4</a:t>
                      </a:r>
                      <a:endParaRPr lang="en-US" sz="2400" dirty="0">
                        <a:latin typeface="UTM Avo" panose="02040603050506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>
                        <a:latin typeface="UTM Avo" panose="02040603050506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>
                        <a:latin typeface="UTM Avo" panose="02040603050506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>
                        <a:latin typeface="UTM Avo" panose="02040603050506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354863"/>
                  </a:ext>
                </a:extLst>
              </a:tr>
              <a:tr h="574175">
                <a:tc>
                  <a:txBody>
                    <a:bodyPr/>
                    <a:lstStyle/>
                    <a:p>
                      <a:pPr algn="ctr"/>
                      <a:r>
                        <a:rPr lang="vi-VN" sz="2400">
                          <a:latin typeface="UTM Avo" panose="02040603050506020204" pitchFamily="18" charset="0"/>
                        </a:rPr>
                        <a:t>5</a:t>
                      </a:r>
                      <a:endParaRPr lang="en-US" sz="2400" dirty="0">
                        <a:latin typeface="UTM Avo" panose="02040603050506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UTM Avo" panose="02040603050506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>
                        <a:latin typeface="UTM Avo" panose="02040603050506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UTM Avo" panose="02040603050506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160371"/>
                  </a:ext>
                </a:extLst>
              </a:tr>
            </a:tbl>
          </a:graphicData>
        </a:graphic>
      </p:graphicFrame>
      <p:pic>
        <p:nvPicPr>
          <p:cNvPr id="4098" name="Picture 2" descr="Angel sticker">
            <a:extLst>
              <a:ext uri="{FF2B5EF4-FFF2-40B4-BE49-F238E27FC236}">
                <a16:creationId xmlns:a16="http://schemas.microsoft.com/office/drawing/2014/main" id="{AC69CE6C-F69E-412F-BBC2-9C64BEBA2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0107" y="810411"/>
            <a:ext cx="1400908" cy="140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7409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10">
            <a:extLst>
              <a:ext uri="{FF2B5EF4-FFF2-40B4-BE49-F238E27FC236}">
                <a16:creationId xmlns:a16="http://schemas.microsoft.com/office/drawing/2014/main" id="{1D349B36-D202-4374-9677-61247809BF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384821"/>
              </p:ext>
            </p:extLst>
          </p:nvPr>
        </p:nvGraphicFramePr>
        <p:xfrm>
          <a:off x="540588" y="1932318"/>
          <a:ext cx="11110824" cy="388567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5469">
                  <a:extLst>
                    <a:ext uri="{9D8B030D-6E8A-4147-A177-3AD203B41FA5}">
                      <a16:colId xmlns:a16="http://schemas.microsoft.com/office/drawing/2014/main" val="1754223835"/>
                    </a:ext>
                  </a:extLst>
                </a:gridCol>
                <a:gridCol w="2830446">
                  <a:extLst>
                    <a:ext uri="{9D8B030D-6E8A-4147-A177-3AD203B41FA5}">
                      <a16:colId xmlns:a16="http://schemas.microsoft.com/office/drawing/2014/main" val="2110562791"/>
                    </a:ext>
                  </a:extLst>
                </a:gridCol>
                <a:gridCol w="4201720">
                  <a:extLst>
                    <a:ext uri="{9D8B030D-6E8A-4147-A177-3AD203B41FA5}">
                      <a16:colId xmlns:a16="http://schemas.microsoft.com/office/drawing/2014/main" val="2589788767"/>
                    </a:ext>
                  </a:extLst>
                </a:gridCol>
                <a:gridCol w="2883189">
                  <a:extLst>
                    <a:ext uri="{9D8B030D-6E8A-4147-A177-3AD203B41FA5}">
                      <a16:colId xmlns:a16="http://schemas.microsoft.com/office/drawing/2014/main" val="2658274788"/>
                    </a:ext>
                  </a:extLst>
                </a:gridCol>
              </a:tblGrid>
              <a:tr h="586309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Lần quẹt diêm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160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Mộng tưởng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Thực tế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160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Ước mơ của em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198901"/>
                  </a:ext>
                </a:extLst>
              </a:tr>
              <a:tr h="604626">
                <a:tc>
                  <a:txBody>
                    <a:bodyPr/>
                    <a:lstStyle/>
                    <a:p>
                      <a:pPr algn="ctr"/>
                      <a:r>
                        <a:rPr lang="vi-VN" sz="1800">
                          <a:latin typeface="UTM Avo" panose="02040603050506020204" pitchFamily="18" charset="0"/>
                        </a:rPr>
                        <a:t>1</a:t>
                      </a:r>
                      <a:endParaRPr lang="en-US" sz="1800" dirty="0">
                        <a:latin typeface="UTM Avo" panose="02040603050506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vi-VN" sz="180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Lò sưởi ấm nóng, cảnh tượng ấm áp.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Lửa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vụt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tắt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kern="120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sợ</a:t>
                      </a: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hãi.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UTM Avo" panose="02040603050506020204" pitchFamily="18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→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Tối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tăm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lạnh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lẽo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kumimoji="0" lang="es-MX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vi-VN" sz="1800">
                          <a:latin typeface="UTM Avo" panose="02040603050506020204" pitchFamily="18" charset="0"/>
                        </a:rPr>
                        <a:t>Mong được sưởi ấm.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91825630"/>
                  </a:ext>
                </a:extLst>
              </a:tr>
              <a:tr h="604626">
                <a:tc>
                  <a:txBody>
                    <a:bodyPr/>
                    <a:lstStyle/>
                    <a:p>
                      <a:pPr algn="ctr"/>
                      <a:r>
                        <a:rPr lang="vi-VN" sz="1800">
                          <a:latin typeface="UTM Avo" panose="02040603050506020204" pitchFamily="18" charset="0"/>
                        </a:rPr>
                        <a:t>2</a:t>
                      </a:r>
                      <a:endParaRPr lang="en-US" sz="1800" dirty="0">
                        <a:latin typeface="UTM Avo" panose="02040603050506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Bàn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ăn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thịnh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soạn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UTM Avo" panose="02040603050506020204" pitchFamily="18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→ Sung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túc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en-US" sz="18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Bức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tường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dày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phố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lạnh</a:t>
                      </a:r>
                      <a:r>
                        <a:rPr lang="en-US" sz="1800" kern="120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lẽo.</a:t>
                      </a:r>
                      <a:endParaRPr lang="vi-VN" sz="18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→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Nghèo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khổ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thiếu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thốn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en-US" sz="18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vi-VN" sz="1800">
                          <a:latin typeface="UTM Avo" panose="02040603050506020204" pitchFamily="18" charset="0"/>
                        </a:rPr>
                        <a:t>Mong được ăn ngon.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6344035"/>
                  </a:ext>
                </a:extLst>
              </a:tr>
              <a:tr h="604626">
                <a:tc>
                  <a:txBody>
                    <a:bodyPr/>
                    <a:lstStyle/>
                    <a:p>
                      <a:pPr algn="ctr"/>
                      <a:r>
                        <a:rPr lang="vi-VN" sz="1800">
                          <a:latin typeface="UTM Avo" panose="02040603050506020204" pitchFamily="18" charset="0"/>
                        </a:rPr>
                        <a:t>3</a:t>
                      </a:r>
                      <a:endParaRPr lang="en-US" sz="1800" dirty="0">
                        <a:latin typeface="UTM Avo" panose="02040603050506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Cây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thông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lộng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lẫy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just"/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→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Vui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tươi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đẹp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đẽ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en-US" sz="18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Ngọn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nến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biến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thành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sao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just"/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→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Nuối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tiếc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xót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xa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en-US" sz="18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vi-VN" sz="1800">
                          <a:latin typeface="UTM Avo" panose="02040603050506020204" pitchFamily="18" charset="0"/>
                        </a:rPr>
                        <a:t>Mong được đón Nô-en.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408345"/>
                  </a:ext>
                </a:extLst>
              </a:tr>
              <a:tr h="604626">
                <a:tc>
                  <a:txBody>
                    <a:bodyPr/>
                    <a:lstStyle/>
                    <a:p>
                      <a:pPr algn="ctr"/>
                      <a:r>
                        <a:rPr lang="vi-VN" sz="1800">
                          <a:latin typeface="UTM Avo" panose="02040603050506020204" pitchFamily="18" charset="0"/>
                        </a:rPr>
                        <a:t>4</a:t>
                      </a:r>
                      <a:endParaRPr lang="en-US" sz="1800" dirty="0">
                        <a:latin typeface="UTM Avo" panose="02040603050506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Bà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nội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về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cười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hiền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hậu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Ảo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ảnh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biến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mất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just"/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→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Đau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khổ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tuyệt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vọng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en-US" sz="18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vi-VN" sz="1800">
                          <a:latin typeface="UTM Avo" panose="02040603050506020204" pitchFamily="18" charset="0"/>
                        </a:rPr>
                        <a:t>Mong được che chở và yêu thương.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0354863"/>
                  </a:ext>
                </a:extLst>
              </a:tr>
              <a:tr h="739050">
                <a:tc>
                  <a:txBody>
                    <a:bodyPr/>
                    <a:lstStyle/>
                    <a:p>
                      <a:pPr algn="ctr"/>
                      <a:r>
                        <a:rPr lang="vi-VN" sz="1800">
                          <a:latin typeface="UTM Avo" panose="02040603050506020204" pitchFamily="18" charset="0"/>
                        </a:rPr>
                        <a:t>5</a:t>
                      </a:r>
                      <a:endParaRPr lang="en-US" sz="1800" dirty="0">
                        <a:latin typeface="UTM Avo" panose="0204060305050602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Hai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bà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cháu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bay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lên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Cô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bé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chết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bên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đường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just"/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→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Hiện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thực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phũ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phàng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tàn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nhẫn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en-US" sz="18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vi-VN" sz="1800">
                          <a:latin typeface="UTM Avo" panose="02040603050506020204" pitchFamily="18" charset="0"/>
                        </a:rPr>
                        <a:t>Mong được ở cùng bà.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6160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6652018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3980B6-F1D1-4D2F-8B85-F73462908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777" y="1828219"/>
            <a:ext cx="53254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vi-VN" sz="2400" b="1">
                <a:latin typeface="UTM Avo" panose="02040603050506020204" pitchFamily="18" charset="0"/>
                <a:cs typeface="Arial" pitchFamily="34" charset="0"/>
              </a:rPr>
              <a:t>2. Những mộng tưởng của cô bé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B8E992-C800-4467-B9A4-D8C8EF6998FE}"/>
              </a:ext>
            </a:extLst>
          </p:cNvPr>
          <p:cNvSpPr txBox="1"/>
          <p:nvPr/>
        </p:nvSpPr>
        <p:spPr>
          <a:xfrm>
            <a:off x="547777" y="2289884"/>
            <a:ext cx="6636794" cy="2559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 mộng tưởng đều phù hợp với hoàn cảnh và tâm lí của cô bé bán diêm.</a:t>
            </a:r>
          </a:p>
          <a:p>
            <a:pPr algn="just">
              <a:lnSpc>
                <a:spcPct val="150000"/>
              </a:lnSpc>
            </a:pPr>
            <a:r>
              <a:rPr lang="vi-VN" sz="22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→ Cô bé luôn khao khát cuộc sống ấm no, hạnh phúc, luôn khát vọng tình yêu thương, mái ấm gia đình.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05D8DFAD-B3B1-446F-9D1B-A8FA7DF25A3E}"/>
              </a:ext>
            </a:extLst>
          </p:cNvPr>
          <p:cNvSpPr/>
          <p:nvPr/>
        </p:nvSpPr>
        <p:spPr>
          <a:xfrm>
            <a:off x="7184571" y="1915886"/>
            <a:ext cx="4843116" cy="2933609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b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Tất cả những mộng tưởng đó cho ta thấy điều gì về </a:t>
            </a:r>
            <a:endParaRPr lang="en-US" sz="2200" b="1">
              <a:solidFill>
                <a:schemeClr val="tx1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2200" b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cô bé bán diêm?</a:t>
            </a:r>
          </a:p>
        </p:txBody>
      </p:sp>
    </p:spTree>
    <p:extLst>
      <p:ext uri="{BB962C8B-B14F-4D97-AF65-F5344CB8AC3E}">
        <p14:creationId xmlns:p14="http://schemas.microsoft.com/office/powerpoint/2010/main" val="39702302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3980B6-F1D1-4D2F-8B85-F73462908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283" y="1845472"/>
            <a:ext cx="52485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b="1">
                <a:latin typeface="UTM Avo" panose="02040603050506020204" pitchFamily="18" charset="0"/>
                <a:cs typeface="Arial" pitchFamily="34" charset="0"/>
              </a:rPr>
              <a:t>3. Cái chết của cô bé bán diêm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BEA04F23-88C9-443A-B075-424C76857930}"/>
              </a:ext>
            </a:extLst>
          </p:cNvPr>
          <p:cNvSpPr/>
          <p:nvPr/>
        </p:nvSpPr>
        <p:spPr>
          <a:xfrm>
            <a:off x="4712864" y="2490694"/>
            <a:ext cx="6555493" cy="3253613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CB2881-4CCF-4CE0-B85A-6B098001FAC6}"/>
              </a:ext>
            </a:extLst>
          </p:cNvPr>
          <p:cNvSpPr txBox="1"/>
          <p:nvPr/>
        </p:nvSpPr>
        <p:spPr>
          <a:xfrm>
            <a:off x="5695983" y="2957531"/>
            <a:ext cx="4589253" cy="2229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>
                <a:latin typeface="UTM Avo" panose="02040603050506020204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vi-VN" altLang="en-US" b="0"/>
              <a:t>Truyện </a:t>
            </a:r>
            <a:r>
              <a:rPr lang="vi-VN" altLang="en-US" b="0" i="1"/>
              <a:t>Cô bé bán diêm </a:t>
            </a:r>
            <a:r>
              <a:rPr lang="vi-VN" altLang="en-US" b="0"/>
              <a:t>kết thúc như thế nào? Theo em, nguyên nhân nào dẫn đến cái chết của </a:t>
            </a:r>
            <a:r>
              <a:rPr lang="en-US" altLang="en-US" b="0"/>
              <a:t>cô bé</a:t>
            </a:r>
            <a:r>
              <a:rPr lang="vi-VN" altLang="en-US" b="0"/>
              <a:t>?</a:t>
            </a:r>
            <a:endParaRPr lang="vi-VN" altLang="en-US" b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22A487-4B88-42DE-9F8E-E06FF53813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209" y="3241431"/>
            <a:ext cx="2819095" cy="281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9544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596F859-C772-4D95-BB00-FFE24D03A70D}"/>
              </a:ext>
            </a:extLst>
          </p:cNvPr>
          <p:cNvSpPr txBox="1"/>
          <p:nvPr/>
        </p:nvSpPr>
        <p:spPr>
          <a:xfrm>
            <a:off x="599536" y="1744618"/>
            <a:ext cx="8837541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 bé chết nhưng đôi má vẫn hồng và đôi môi đang mỉm cười: =&gt; Cái chết không bi luỵ mà được miêu tả rất đẹp, cái chết của một người được toại nguyện.</a:t>
            </a:r>
          </a:p>
          <a:p>
            <a:pPr algn="just">
              <a:lnSpc>
                <a:spcPct val="150000"/>
              </a:lnSpc>
            </a:pPr>
            <a:r>
              <a:rPr lang="vi-VN" sz="24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→ </a:t>
            </a:r>
            <a:r>
              <a:rPr lang="vi-VN" sz="2400" b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Cái chết của thiên thần.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56B971-302A-420C-9832-8A34B04C595F}"/>
              </a:ext>
            </a:extLst>
          </p:cNvPr>
          <p:cNvSpPr txBox="1"/>
          <p:nvPr/>
        </p:nvSpPr>
        <p:spPr>
          <a:xfrm>
            <a:off x="634042" y="3974459"/>
            <a:ext cx="10010955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Nguyên nhân cái chết của cô bé:</a:t>
            </a:r>
          </a:p>
          <a:p>
            <a:pPr algn="just">
              <a:lnSpc>
                <a:spcPct val="150000"/>
              </a:lnSpc>
            </a:pPr>
            <a:r>
              <a:rPr lang="vi-VN" sz="24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 Giá rét trong đêm giao thừa.</a:t>
            </a:r>
          </a:p>
          <a:p>
            <a:pPr algn="just">
              <a:lnSpc>
                <a:spcPct val="150000"/>
              </a:lnSpc>
            </a:pPr>
            <a:r>
              <a:rPr lang="vi-VN" sz="24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 Sự độc ác của người cha.</a:t>
            </a:r>
          </a:p>
          <a:p>
            <a:pPr algn="just">
              <a:lnSpc>
                <a:spcPct val="150000"/>
              </a:lnSpc>
            </a:pPr>
            <a:r>
              <a:rPr lang="vi-VN" sz="24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 Sự lạnh lùng, vô tình của mọi người. </a:t>
            </a:r>
          </a:p>
        </p:txBody>
      </p:sp>
      <p:pic>
        <p:nvPicPr>
          <p:cNvPr id="3074" name="Picture 2" descr="Angel sticker">
            <a:extLst>
              <a:ext uri="{FF2B5EF4-FFF2-40B4-BE49-F238E27FC236}">
                <a16:creationId xmlns:a16="http://schemas.microsoft.com/office/drawing/2014/main" id="{0FB27196-1F5C-43C8-9F75-4F725985D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8137" y="1809095"/>
            <a:ext cx="1834327" cy="1834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7725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D72BCD-62E0-487D-9D45-72FCE7596BA5}"/>
              </a:ext>
            </a:extLst>
          </p:cNvPr>
          <p:cNvSpPr txBox="1"/>
          <p:nvPr/>
        </p:nvSpPr>
        <p:spPr>
          <a:xfrm>
            <a:off x="685800" y="1846978"/>
            <a:ext cx="236795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III. TỔNG KẾT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BEA04F23-88C9-443A-B075-424C76857930}"/>
              </a:ext>
            </a:extLst>
          </p:cNvPr>
          <p:cNvSpPr/>
          <p:nvPr/>
        </p:nvSpPr>
        <p:spPr>
          <a:xfrm>
            <a:off x="5158596" y="1894134"/>
            <a:ext cx="5348377" cy="3069731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CB2881-4CCF-4CE0-B85A-6B098001FAC6}"/>
              </a:ext>
            </a:extLst>
          </p:cNvPr>
          <p:cNvSpPr txBox="1"/>
          <p:nvPr/>
        </p:nvSpPr>
        <p:spPr>
          <a:xfrm>
            <a:off x="5929032" y="2308643"/>
            <a:ext cx="3807503" cy="2229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>
                <a:latin typeface="UTM Avo" panose="02040603050506020204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vi-VN" altLang="en-US" b="0"/>
              <a:t>Em có thích cái kết của câu truyện? Theo em, tác giả thể hiện tình cảm gì qua truyện?</a:t>
            </a:r>
            <a:endParaRPr lang="vi-VN" altLang="en-US" b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4FF8CB-53BA-448F-903B-84CA2EEC6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775" y="3128936"/>
            <a:ext cx="2819095" cy="281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940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D72BCD-62E0-487D-9D45-72FCE7596BA5}"/>
              </a:ext>
            </a:extLst>
          </p:cNvPr>
          <p:cNvSpPr txBox="1"/>
          <p:nvPr/>
        </p:nvSpPr>
        <p:spPr>
          <a:xfrm>
            <a:off x="685800" y="1846978"/>
            <a:ext cx="236795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III. TỔNG KẾT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624C3D-9777-49B9-B30A-CD11E1ED6072}"/>
              </a:ext>
            </a:extLst>
          </p:cNvPr>
          <p:cNvSpPr txBox="1"/>
          <p:nvPr/>
        </p:nvSpPr>
        <p:spPr>
          <a:xfrm>
            <a:off x="685798" y="2373341"/>
            <a:ext cx="10949355" cy="22298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Tình </a:t>
            </a:r>
            <a:r>
              <a:rPr lang="en-US" sz="24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cảm</a:t>
            </a:r>
            <a:r>
              <a:rPr lang="en-US" sz="24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tác</a:t>
            </a:r>
            <a:r>
              <a:rPr lang="en-US" sz="24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giả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800" dirty="0"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43" indent="-28574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Cảm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thông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xót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xa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phận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bé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800" dirty="0"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43" indent="-28574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Ca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ngợi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vẻ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đẹp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khát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vọng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mơ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ước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tâm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hồn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bé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800" dirty="0"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43" indent="-28574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Lên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án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sự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thờ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ơ,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lãnh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đạm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con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xã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hội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800" dirty="0"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3C32CE-FB1A-4301-B419-FE2F72CE56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859" y="850228"/>
            <a:ext cx="1371295" cy="137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0165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D72BCD-62E0-487D-9D45-72FCE7596BA5}"/>
              </a:ext>
            </a:extLst>
          </p:cNvPr>
          <p:cNvSpPr txBox="1"/>
          <p:nvPr/>
        </p:nvSpPr>
        <p:spPr>
          <a:xfrm>
            <a:off x="685800" y="1846978"/>
            <a:ext cx="236795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III. TỔNG KẾT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BEA04F23-88C9-443A-B075-424C76857930}"/>
              </a:ext>
            </a:extLst>
          </p:cNvPr>
          <p:cNvSpPr/>
          <p:nvPr/>
        </p:nvSpPr>
        <p:spPr>
          <a:xfrm>
            <a:off x="5158596" y="1894135"/>
            <a:ext cx="5348377" cy="222929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CB2881-4CCF-4CE0-B85A-6B098001FAC6}"/>
              </a:ext>
            </a:extLst>
          </p:cNvPr>
          <p:cNvSpPr txBox="1"/>
          <p:nvPr/>
        </p:nvSpPr>
        <p:spPr>
          <a:xfrm>
            <a:off x="5851584" y="2308643"/>
            <a:ext cx="3962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>
                <a:latin typeface="UTM Avo" panose="02040603050506020204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vi-VN" altLang="en-US" b="0"/>
              <a:t>Em hãy rút ra</a:t>
            </a:r>
            <a:endParaRPr lang="en-US" altLang="en-US" b="0"/>
          </a:p>
          <a:p>
            <a:pPr algn="ctr"/>
            <a:r>
              <a:rPr lang="vi-VN" altLang="en-US" b="0"/>
              <a:t> nội dung và nghệ thuật của văn bản?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770714-0882-41BF-B601-36785D98AA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775" y="3128936"/>
            <a:ext cx="2819095" cy="281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1854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3">
            <a:extLst>
              <a:ext uri="{FF2B5EF4-FFF2-40B4-BE49-F238E27FC236}">
                <a16:creationId xmlns:a16="http://schemas.microsoft.com/office/drawing/2014/main" id="{C95444A8-E92E-4DC8-BD52-FA3D8136A5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15894" y="4690553"/>
            <a:ext cx="4426005" cy="1904863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AB907-983C-4834-9879-9C94AD1D0D38}"/>
              </a:ext>
            </a:extLst>
          </p:cNvPr>
          <p:cNvSpPr/>
          <p:nvPr/>
        </p:nvSpPr>
        <p:spPr>
          <a:xfrm>
            <a:off x="1375410" y="1942581"/>
            <a:ext cx="9121902" cy="10419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5E3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450"/>
              </a:spcAft>
            </a:pPr>
            <a:r>
              <a:rPr lang="vi-VN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 dung: </a:t>
            </a:r>
            <a:r>
              <a:rPr lang="vi-VN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Tác phẩm </a:t>
            </a:r>
            <a:r>
              <a:rPr lang="vi-VN" sz="2000" i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 bé bán diêm </a:t>
            </a:r>
            <a:r>
              <a:rPr lang="vi-VN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 An-đéc-xen truyền cho chúng ta lòng thương cảm sâu sắc đối với một em bé bất hạnh.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D3F442D-BF9C-45B4-84CE-66F7061AD1B5}"/>
              </a:ext>
            </a:extLst>
          </p:cNvPr>
          <p:cNvSpPr/>
          <p:nvPr/>
        </p:nvSpPr>
        <p:spPr>
          <a:xfrm>
            <a:off x="1407511" y="3115628"/>
            <a:ext cx="9089801" cy="104192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5E3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Nghệ thuật: </a:t>
            </a:r>
            <a:r>
              <a:rPr lang="vi-VN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Nghệ thuật kể chuyện hấp dẫn, đan xen giữa hiện thực và mộng tưởng, với các tình tiết diễn biến hợp lí.</a:t>
            </a:r>
          </a:p>
        </p:txBody>
      </p:sp>
    </p:spTree>
    <p:extLst>
      <p:ext uri="{BB962C8B-B14F-4D97-AF65-F5344CB8AC3E}">
        <p14:creationId xmlns:p14="http://schemas.microsoft.com/office/powerpoint/2010/main" val="33730337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D6FD6F96-04B9-4D0F-A10B-407BD7129D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285133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586603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E3FE96-E628-4AB2-AA45-83EE70BFC14D}"/>
              </a:ext>
            </a:extLst>
          </p:cNvPr>
          <p:cNvSpPr txBox="1"/>
          <p:nvPr/>
        </p:nvSpPr>
        <p:spPr>
          <a:xfrm>
            <a:off x="1420614" y="2027305"/>
            <a:ext cx="9350772" cy="11218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Viết đoạn văn ngắn 5 – 7 câu, phát biểu cảm nghĩ của em về truyện </a:t>
            </a:r>
            <a:r>
              <a:rPr lang="en-US" sz="2400" i="1">
                <a:latin typeface="UTM Avo" panose="02040603050506020204" pitchFamily="18" charset="0"/>
                <a:cs typeface="Arial" panose="020B0604020202020204" pitchFamily="34" charset="0"/>
              </a:rPr>
              <a:t>Cô bé bán diêm </a:t>
            </a:r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hoặc về đoạn kết của truyện.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70132F-75DB-4500-9319-35D2DEF4D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460" y="3217198"/>
            <a:ext cx="3106956" cy="310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159243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5F750C47-7137-47B4-9BC2-088FEFCD6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285133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59907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33F571A-99E8-405F-8EDE-57935FA7267A}"/>
              </a:ext>
            </a:extLst>
          </p:cNvPr>
          <p:cNvSpPr txBox="1"/>
          <p:nvPr/>
        </p:nvSpPr>
        <p:spPr>
          <a:xfrm>
            <a:off x="919541" y="2017010"/>
            <a:ext cx="10352917" cy="1411990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Cảnh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ngộ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đau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khổ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chết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cô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bé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bán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diêm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gợi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liên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tưởng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đến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nhỏ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bất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hạnh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hoặc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kém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may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mắn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cuộc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sống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?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Hãy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nêu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tốt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mà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giúp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đỡ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ấy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3EF959-9931-4C9A-9890-565AD351D8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083" y="3815522"/>
            <a:ext cx="2561832" cy="256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633176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EC22625A-67D2-4173-94E9-E104E7D2A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285133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930028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3">
            <a:extLst>
              <a:ext uri="{FF2B5EF4-FFF2-40B4-BE49-F238E27FC236}">
                <a16:creationId xmlns:a16="http://schemas.microsoft.com/office/drawing/2014/main" id="{0841FB7B-AD3D-446D-A951-FDF1DF9B16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330887" y="2294808"/>
            <a:ext cx="3332984" cy="226838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E48A399-5D38-4E50-B54F-BADBBA2D8A2C}"/>
              </a:ext>
            </a:extLst>
          </p:cNvPr>
          <p:cNvSpPr txBox="1"/>
          <p:nvPr/>
        </p:nvSpPr>
        <p:spPr>
          <a:xfrm>
            <a:off x="2641225" y="2811015"/>
            <a:ext cx="2712308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</a:rPr>
              <a:t>Ôn tập nội dung bài học ngày hôm nay</a:t>
            </a:r>
          </a:p>
        </p:txBody>
      </p:sp>
      <p:pic>
        <p:nvPicPr>
          <p:cNvPr id="25" name="Picture 9">
            <a:extLst>
              <a:ext uri="{FF2B5EF4-FFF2-40B4-BE49-F238E27FC236}">
                <a16:creationId xmlns:a16="http://schemas.microsoft.com/office/drawing/2014/main" id="{3AC2664D-9FAA-4FC4-A79B-B3944444FF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2017008" y="3729520"/>
            <a:ext cx="973058" cy="1238250"/>
          </a:xfrm>
          <a:prstGeom prst="rect">
            <a:avLst/>
          </a:prstGeom>
        </p:spPr>
      </p:pic>
      <p:pic>
        <p:nvPicPr>
          <p:cNvPr id="26" name="Picture 3">
            <a:extLst>
              <a:ext uri="{FF2B5EF4-FFF2-40B4-BE49-F238E27FC236}">
                <a16:creationId xmlns:a16="http://schemas.microsoft.com/office/drawing/2014/main" id="{8FECE8FA-7C7E-437A-956C-7AF31DDB4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096000" y="2294808"/>
            <a:ext cx="3332984" cy="226838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9FE0C2C-A8DE-4B19-A3F3-9880817DD73C}"/>
              </a:ext>
            </a:extLst>
          </p:cNvPr>
          <p:cNvSpPr txBox="1"/>
          <p:nvPr/>
        </p:nvSpPr>
        <p:spPr>
          <a:xfrm>
            <a:off x="6413705" y="2492172"/>
            <a:ext cx="2625310" cy="1873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</a:rPr>
              <a:t>Chuẩn bị bài:</a:t>
            </a:r>
            <a:r>
              <a:rPr lang="en-US" sz="2000">
                <a:latin typeface="UTM Avo" panose="02040603050506020204" pitchFamily="18" charset="0"/>
              </a:rPr>
              <a:t> Viết -</a:t>
            </a:r>
            <a:r>
              <a:rPr lang="vi-VN" sz="2000">
                <a:latin typeface="UTM Avo" panose="02040603050506020204" pitchFamily="18" charset="0"/>
              </a:rPr>
              <a:t> </a:t>
            </a:r>
            <a:r>
              <a:rPr lang="vi-VN" sz="2000" i="1">
                <a:latin typeface="UTM Avo" panose="02040603050506020204" pitchFamily="18" charset="0"/>
              </a:rPr>
              <a:t>Viết bài văn kể lại một trải nghiệm đáng nhớ</a:t>
            </a:r>
          </a:p>
        </p:txBody>
      </p:sp>
      <p:pic>
        <p:nvPicPr>
          <p:cNvPr id="28" name="Picture 9">
            <a:extLst>
              <a:ext uri="{FF2B5EF4-FFF2-40B4-BE49-F238E27FC236}">
                <a16:creationId xmlns:a16="http://schemas.microsoft.com/office/drawing/2014/main" id="{1C73345E-AE73-4DA9-B61D-DDD88D241A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05634" y="1541847"/>
            <a:ext cx="1041452" cy="95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5923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Like fanpage Hoc10 - Học 1 biết 10 để nhận thêm nhiều tài liệu giảng dạy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lang="en-US" sz="2400" b="1" i="0" u="sng" strike="noStrike" kern="120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48710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222</TotalTime>
  <Words>1127</Words>
  <Application>Microsoft Office PowerPoint</Application>
  <PresentationFormat>Widescreen</PresentationFormat>
  <Paragraphs>138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Calibri Light</vt:lpstr>
      <vt:lpstr>UTM Avo</vt:lpstr>
      <vt:lpstr>2_Office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Ziczac</cp:lastModifiedBy>
  <cp:revision>41</cp:revision>
  <dcterms:created xsi:type="dcterms:W3CDTF">2023-10-19T01:39:18Z</dcterms:created>
  <dcterms:modified xsi:type="dcterms:W3CDTF">2023-12-07T03:18:18Z</dcterms:modified>
  <cp:category>9Slide.vn</cp:category>
</cp:coreProperties>
</file>