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71" r:id="rId7"/>
    <p:sldId id="284" r:id="rId8"/>
    <p:sldId id="272" r:id="rId9"/>
    <p:sldId id="273" r:id="rId10"/>
    <p:sldId id="278" r:id="rId11"/>
    <p:sldId id="274" r:id="rId12"/>
    <p:sldId id="275" r:id="rId13"/>
    <p:sldId id="279" r:id="rId14"/>
    <p:sldId id="276" r:id="rId15"/>
    <p:sldId id="277" r:id="rId16"/>
    <p:sldId id="280" r:id="rId17"/>
    <p:sldId id="281" r:id="rId18"/>
    <p:sldId id="261" r:id="rId19"/>
    <p:sldId id="263" r:id="rId20"/>
    <p:sldId id="283" r:id="rId21"/>
    <p:sldId id="262" r:id="rId22"/>
    <p:sldId id="264" r:id="rId23"/>
    <p:sldId id="269" r:id="rId24"/>
    <p:sldId id="27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8" autoAdjust="0"/>
    <p:restoredTop sz="94660"/>
  </p:normalViewPr>
  <p:slideViewPr>
    <p:cSldViewPr snapToGrid="0" showGuides="1">
      <p:cViewPr varScale="1">
        <p:scale>
          <a:sx n="110" d="100"/>
          <a:sy n="110" d="100"/>
        </p:scale>
        <p:origin x="546" y="108"/>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12/5/2023</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12/5/2023</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12/5/2023</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12/5/2023</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12/5/2023</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12/5/2023</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12/5/2023</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12/5/2023</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12/5/2023</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12/5/2023</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12/5/2023</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12/5/2023</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khoa-hoc-tu-nhien-7/1/143/62/"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khoa-hoc-tu-nhien-7/1/143/62/" TargetMode="External"/><Relationship Id="rId2" Type="http://schemas.openxmlformats.org/officeDocument/2006/relationships/image" Target="../media/image8.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hoc10.vn/doc-sach/khoa-hoc-tu-nhien-7/1/143/62/" TargetMode="External"/><Relationship Id="rId2" Type="http://schemas.openxmlformats.org/officeDocument/2006/relationships/image" Target="../media/image21.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hoc10.vn/doc-sach/khoa-hoc-tu-nhien-7/1/143/62/" TargetMode="External"/><Relationship Id="rId2" Type="http://schemas.openxmlformats.org/officeDocument/2006/relationships/image" Target="../media/image23.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27.jpg"/><Relationship Id="rId1" Type="http://schemas.openxmlformats.org/officeDocument/2006/relationships/slideLayout" Target="../slideLayouts/slideLayout2.xml"/><Relationship Id="rId6" Type="http://schemas.openxmlformats.org/officeDocument/2006/relationships/image" Target="../media/image29.png"/><Relationship Id="rId5" Type="http://schemas.microsoft.com/office/2007/relationships/hdphoto" Target="../media/hdphoto2.wdp"/><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6A2A8-8FAA-BB4C-B5C7-D0EDEF702866}"/>
              </a:ext>
            </a:extLst>
          </p:cNvPr>
          <p:cNvSpPr txBox="1">
            <a:spLocks/>
          </p:cNvSpPr>
          <p:nvPr/>
        </p:nvSpPr>
        <p:spPr>
          <a:xfrm>
            <a:off x="996057" y="656387"/>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5</a:t>
            </a:r>
            <a:r>
              <a:rPr lang="vi-VN"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Âm</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thanh</a:t>
            </a:r>
            <a:endParaRPr lang="en-US" sz="5400" b="1" dirty="0">
              <a:solidFill>
                <a:srgbClr val="002060"/>
              </a:solidFill>
              <a:latin typeface="UTM Avo" panose="02040603050506020204" pitchFamily="18" charset="0"/>
            </a:endParaRPr>
          </a:p>
        </p:txBody>
      </p:sp>
      <p:sp>
        <p:nvSpPr>
          <p:cNvPr id="3" name="Subtitle 2">
            <a:extLst>
              <a:ext uri="{FF2B5EF4-FFF2-40B4-BE49-F238E27FC236}">
                <a16:creationId xmlns:a16="http://schemas.microsoft.com/office/drawing/2014/main" id="{62ED6C18-809F-387E-491E-CEA33E10D855}"/>
              </a:ext>
            </a:extLst>
          </p:cNvPr>
          <p:cNvSpPr txBox="1">
            <a:spLocks/>
          </p:cNvSpPr>
          <p:nvPr/>
        </p:nvSpPr>
        <p:spPr>
          <a:xfrm>
            <a:off x="1159579" y="2702170"/>
            <a:ext cx="9872841"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vi-VN" sz="6000" b="1" dirty="0">
                <a:solidFill>
                  <a:srgbClr val="FF0000"/>
                </a:solidFill>
                <a:latin typeface="UTM Avo" panose="02040603050506020204" pitchFamily="18" charset="0"/>
              </a:rPr>
              <a:t>Bài 1</a:t>
            </a:r>
            <a:r>
              <a:rPr lang="en-US" sz="6000" b="1" dirty="0">
                <a:solidFill>
                  <a:srgbClr val="FF0000"/>
                </a:solidFill>
                <a:latin typeface="UTM Avo" panose="02040603050506020204" pitchFamily="18" charset="0"/>
              </a:rPr>
              <a:t>1</a:t>
            </a:r>
            <a:r>
              <a:rPr lang="vi-VN"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Phản</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xạ</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âm</a:t>
            </a:r>
            <a:endParaRPr lang="en-US" sz="6000" b="1" dirty="0">
              <a:solidFill>
                <a:srgbClr val="FF0000"/>
              </a:solidFill>
              <a:latin typeface="UTM Avo" panose="02040603050506020204" pitchFamily="18" charset="0"/>
            </a:endParaRPr>
          </a:p>
        </p:txBody>
      </p:sp>
      <p:sp>
        <p:nvSpPr>
          <p:cNvPr id="7" name="Title 1">
            <a:extLst>
              <a:ext uri="{FF2B5EF4-FFF2-40B4-BE49-F238E27FC236}">
                <a16:creationId xmlns:a16="http://schemas.microsoft.com/office/drawing/2014/main" id="{29BC3EEF-6390-1452-492C-07BA34209668}"/>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7</a:t>
            </a: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971A875-BC74-8E92-3ECF-B0C5CCE0DE33}"/>
              </a:ext>
            </a:extLst>
          </p:cNvPr>
          <p:cNvGrpSpPr/>
          <p:nvPr/>
        </p:nvGrpSpPr>
        <p:grpSpPr>
          <a:xfrm>
            <a:off x="4557132" y="3145312"/>
            <a:ext cx="3077736" cy="1666333"/>
            <a:chOff x="-756043" y="2287668"/>
            <a:chExt cx="3237488" cy="1666333"/>
          </a:xfrm>
        </p:grpSpPr>
        <p:pic>
          <p:nvPicPr>
            <p:cNvPr id="3" name="Picture 2">
              <a:hlinkClick r:id="rId3"/>
              <a:extLst>
                <a:ext uri="{FF2B5EF4-FFF2-40B4-BE49-F238E27FC236}">
                  <a16:creationId xmlns:a16="http://schemas.microsoft.com/office/drawing/2014/main" id="{0AAEF728-B167-85B0-4936-ACA49663364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6DECFD86-2B39-6A50-409D-D656DEE6CA90}"/>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16991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8">
            <a:extLst>
              <a:ext uri="{FF2B5EF4-FFF2-40B4-BE49-F238E27FC236}">
                <a16:creationId xmlns:a16="http://schemas.microsoft.com/office/drawing/2014/main" id="{58BCB981-9A30-C14E-C0D1-30B8FA7F6B2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3187336" y="1224950"/>
            <a:ext cx="7471954" cy="3069073"/>
          </a:xfrm>
          <a:prstGeom prst="rect">
            <a:avLst/>
          </a:prstGeom>
        </p:spPr>
      </p:pic>
      <p:sp>
        <p:nvSpPr>
          <p:cNvPr id="3" name="TextBox 2">
            <a:extLst>
              <a:ext uri="{FF2B5EF4-FFF2-40B4-BE49-F238E27FC236}">
                <a16:creationId xmlns:a16="http://schemas.microsoft.com/office/drawing/2014/main" id="{5BBB1928-05A3-F900-84CE-DE054EFF2353}"/>
              </a:ext>
            </a:extLst>
          </p:cNvPr>
          <p:cNvSpPr txBox="1"/>
          <p:nvPr/>
        </p:nvSpPr>
        <p:spPr>
          <a:xfrm>
            <a:off x="3606328" y="1493744"/>
            <a:ext cx="6756872" cy="2229841"/>
          </a:xfrm>
          <a:prstGeom prst="rect">
            <a:avLst/>
          </a:prstGeom>
          <a:noFill/>
        </p:spPr>
        <p:txBody>
          <a:bodyPr wrap="square">
            <a:spAutoFit/>
          </a:bodyPr>
          <a:lstStyle/>
          <a:p>
            <a:pPr algn="just">
              <a:lnSpc>
                <a:spcPct val="150000"/>
              </a:lnSpc>
            </a:pPr>
            <a:r>
              <a:rPr lang="en-US" sz="2400" dirty="0" err="1">
                <a:effectLst/>
                <a:latin typeface="UTM Avo" panose="02040603050506020204" pitchFamily="18"/>
                <a:ea typeface="Times New Roman" panose="02020603050405020304" pitchFamily="18" charset="0"/>
              </a:rPr>
              <a:t>Ở</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trong</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các</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rạp</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chiếu</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phim</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nhà</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hát</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người</a:t>
            </a:r>
            <a:r>
              <a:rPr lang="en-US" sz="2400" dirty="0">
                <a:effectLst/>
                <a:latin typeface="UTM Avo" panose="02040603050506020204" pitchFamily="18"/>
                <a:ea typeface="Times New Roman" panose="02020603050405020304" pitchFamily="18" charset="0"/>
              </a:rPr>
              <a:t> ta </a:t>
            </a:r>
            <a:r>
              <a:rPr lang="en-US" sz="2400" dirty="0" err="1">
                <a:effectLst/>
                <a:latin typeface="UTM Avo" panose="02040603050506020204" pitchFamily="18"/>
                <a:ea typeface="Times New Roman" panose="02020603050405020304" pitchFamily="18" charset="0"/>
              </a:rPr>
              <a:t>thường</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thiết</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kế</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tường</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không</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bằng</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phẳng</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và</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sử</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dụng</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các</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lớp</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rèm</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bằng</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vải</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Em</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có</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biết</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vì</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sao</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lại</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như</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vậy</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không</a:t>
            </a:r>
            <a:r>
              <a:rPr lang="en-US" sz="2400" dirty="0">
                <a:effectLst/>
                <a:latin typeface="UTM Avo" panose="02040603050506020204" pitchFamily="18"/>
                <a:ea typeface="Times New Roman" panose="02020603050405020304" pitchFamily="18" charset="0"/>
              </a:rPr>
              <a:t> ? </a:t>
            </a:r>
            <a:endParaRPr lang="en-US" sz="2400" dirty="0">
              <a:latin typeface="UTM Avo" panose="02040603050506020204" pitchFamily="18"/>
            </a:endParaRPr>
          </a:p>
        </p:txBody>
      </p:sp>
      <p:sp>
        <p:nvSpPr>
          <p:cNvPr id="4" name="TextBox 3">
            <a:extLst>
              <a:ext uri="{FF2B5EF4-FFF2-40B4-BE49-F238E27FC236}">
                <a16:creationId xmlns:a16="http://schemas.microsoft.com/office/drawing/2014/main" id="{71D12586-E0FF-2161-2852-341C8F956F1D}"/>
              </a:ext>
            </a:extLst>
          </p:cNvPr>
          <p:cNvSpPr txBox="1"/>
          <p:nvPr/>
        </p:nvSpPr>
        <p:spPr>
          <a:xfrm>
            <a:off x="4659631" y="4372140"/>
            <a:ext cx="7175317" cy="2229841"/>
          </a:xfrm>
          <a:prstGeom prst="rect">
            <a:avLst/>
          </a:prstGeom>
          <a:solidFill>
            <a:schemeClr val="accent4">
              <a:lumMod val="20000"/>
              <a:lumOff val="80000"/>
            </a:schemeClr>
          </a:solidFill>
        </p:spPr>
        <p:txBody>
          <a:bodyPr wrap="square">
            <a:spAutoFit/>
          </a:bodyPr>
          <a:lstStyle/>
          <a:p>
            <a:pPr marL="0" marR="0" algn="just">
              <a:lnSpc>
                <a:spcPct val="150000"/>
              </a:lnSpc>
              <a:spcBef>
                <a:spcPts val="500"/>
              </a:spcBef>
              <a:spcAft>
                <a:spcPts val="800"/>
              </a:spcAft>
            </a:pPr>
            <a:r>
              <a:rPr lang="en-US" sz="2400" dirty="0" err="1">
                <a:effectLst/>
                <a:latin typeface="UTM Avo" panose="02040603050506020204" pitchFamily="18"/>
                <a:ea typeface="Times New Roman" panose="02020603050405020304" pitchFamily="18" charset="0"/>
              </a:rPr>
              <a:t>Vì</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bề</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mặt</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tường</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gồ</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ghề</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và</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rèm</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vải</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đều</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là</a:t>
            </a:r>
            <a:r>
              <a:rPr lang="en-US" sz="2400" dirty="0">
                <a:effectLst/>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các</a:t>
            </a:r>
            <a:r>
              <a:rPr lang="en-US" sz="2400" dirty="0">
                <a:effectLst/>
                <a:latin typeface="UTM Avo" panose="02040603050506020204" pitchFamily="18"/>
                <a:ea typeface="Times New Roman" panose="02020603050405020304" pitchFamily="18" charset="0"/>
              </a:rPr>
              <a:t> </a:t>
            </a:r>
            <a:r>
              <a:rPr lang="en-US" sz="2400" dirty="0" err="1">
                <a:latin typeface="UTM Avo" panose="02040603050506020204" pitchFamily="18"/>
                <a:ea typeface="Times New Roman" panose="02020603050405020304" pitchFamily="18" charset="0"/>
              </a:rPr>
              <a:t>vật</a:t>
            </a:r>
            <a:r>
              <a:rPr lang="en-US" sz="2400" dirty="0">
                <a:latin typeface="UTM Avo" panose="02040603050506020204" pitchFamily="18"/>
                <a:ea typeface="Times New Roman" panose="02020603050405020304" pitchFamily="18" charset="0"/>
              </a:rPr>
              <a:t> </a:t>
            </a:r>
            <a:r>
              <a:rPr lang="en-US" sz="2400" dirty="0" err="1">
                <a:latin typeface="UTM Avo" panose="02040603050506020204" pitchFamily="18"/>
                <a:ea typeface="Times New Roman" panose="02020603050405020304" pitchFamily="18" charset="0"/>
              </a:rPr>
              <a:t>phản</a:t>
            </a:r>
            <a:r>
              <a:rPr lang="en-US" sz="2400" dirty="0">
                <a:latin typeface="UTM Avo" panose="02040603050506020204" pitchFamily="18"/>
                <a:ea typeface="Times New Roman" panose="02020603050405020304" pitchFamily="18" charset="0"/>
              </a:rPr>
              <a:t> </a:t>
            </a:r>
            <a:r>
              <a:rPr lang="en-US" sz="2400" dirty="0" err="1">
                <a:latin typeface="UTM Avo" panose="02040603050506020204" pitchFamily="18"/>
                <a:ea typeface="Times New Roman" panose="02020603050405020304" pitchFamily="18" charset="0"/>
              </a:rPr>
              <a:t>xạ</a:t>
            </a:r>
            <a:r>
              <a:rPr lang="en-US" sz="2400" dirty="0">
                <a:latin typeface="UTM Avo" panose="02040603050506020204" pitchFamily="18"/>
                <a:ea typeface="Times New Roman" panose="02020603050405020304" pitchFamily="18" charset="0"/>
              </a:rPr>
              <a:t> </a:t>
            </a:r>
            <a:r>
              <a:rPr lang="en-US" sz="2400" dirty="0" err="1">
                <a:latin typeface="UTM Avo" panose="02040603050506020204" pitchFamily="18"/>
                <a:ea typeface="Times New Roman" panose="02020603050405020304" pitchFamily="18" charset="0"/>
              </a:rPr>
              <a:t>âm</a:t>
            </a:r>
            <a:r>
              <a:rPr lang="en-US" sz="2400" dirty="0">
                <a:latin typeface="UTM Avo" panose="02040603050506020204" pitchFamily="18"/>
                <a:ea typeface="Times New Roman" panose="02020603050405020304" pitchFamily="18" charset="0"/>
              </a:rPr>
              <a:t> </a:t>
            </a:r>
            <a:r>
              <a:rPr lang="en-US" sz="2400" dirty="0" err="1">
                <a:latin typeface="UTM Avo" panose="02040603050506020204" pitchFamily="18"/>
                <a:ea typeface="Times New Roman" panose="02020603050405020304" pitchFamily="18" charset="0"/>
              </a:rPr>
              <a:t>kém</a:t>
            </a:r>
            <a:r>
              <a:rPr lang="en-US" sz="2400" dirty="0">
                <a:latin typeface="UTM Avo" panose="02040603050506020204" pitchFamily="18"/>
                <a:ea typeface="Times New Roman" panose="02020603050405020304" pitchFamily="18" charset="0"/>
              </a:rPr>
              <a:t>, </a:t>
            </a:r>
            <a:r>
              <a:rPr lang="en-US" sz="2400" dirty="0" err="1">
                <a:latin typeface="UTM Avo" panose="02040603050506020204" pitchFamily="18"/>
                <a:ea typeface="Times New Roman" panose="02020603050405020304" pitchFamily="18" charset="0"/>
              </a:rPr>
              <a:t>nên</a:t>
            </a:r>
            <a:r>
              <a:rPr lang="en-US" sz="2400" dirty="0">
                <a:latin typeface="UTM Avo" panose="02040603050506020204" pitchFamily="18"/>
                <a:ea typeface="Times New Roman" panose="02020603050405020304" pitchFamily="18" charset="0"/>
              </a:rPr>
              <a:t> </a:t>
            </a:r>
            <a:r>
              <a:rPr lang="en-US" sz="2400" dirty="0" err="1">
                <a:latin typeface="UTM Avo" panose="02040603050506020204" pitchFamily="18"/>
                <a:ea typeface="Times New Roman" panose="02020603050405020304" pitchFamily="18" charset="0"/>
              </a:rPr>
              <a:t>sẽ</a:t>
            </a:r>
            <a:r>
              <a:rPr lang="en-US" sz="2400" dirty="0">
                <a:latin typeface="UTM Avo" panose="02040603050506020204" pitchFamily="18"/>
                <a:ea typeface="Times New Roman" panose="02020603050405020304" pitchFamily="18" charset="0"/>
              </a:rPr>
              <a:t> </a:t>
            </a:r>
            <a:r>
              <a:rPr lang="en-US" sz="2400" dirty="0" err="1">
                <a:latin typeface="UTM Avo" panose="02040603050506020204" pitchFamily="18"/>
                <a:ea typeface="Times New Roman" panose="02020603050405020304" pitchFamily="18" charset="0"/>
              </a:rPr>
              <a:t>hạn</a:t>
            </a:r>
            <a:r>
              <a:rPr lang="en-US" sz="2400" dirty="0">
                <a:latin typeface="UTM Avo" panose="02040603050506020204" pitchFamily="18"/>
                <a:ea typeface="Times New Roman" panose="02020603050405020304" pitchFamily="18" charset="0"/>
              </a:rPr>
              <a:t> </a:t>
            </a:r>
            <a:r>
              <a:rPr lang="en-US" sz="2400" dirty="0" err="1">
                <a:latin typeface="UTM Avo" panose="02040603050506020204" pitchFamily="18"/>
                <a:ea typeface="Times New Roman" panose="02020603050405020304" pitchFamily="18" charset="0"/>
              </a:rPr>
              <a:t>chế</a:t>
            </a:r>
            <a:r>
              <a:rPr lang="en-US" sz="2400" dirty="0">
                <a:latin typeface="UTM Avo" panose="02040603050506020204" pitchFamily="18"/>
                <a:ea typeface="Times New Roman" panose="02020603050405020304" pitchFamily="18" charset="0"/>
              </a:rPr>
              <a:t> </a:t>
            </a:r>
            <a:r>
              <a:rPr lang="en-US" sz="2400" dirty="0" err="1">
                <a:latin typeface="UTM Avo" panose="02040603050506020204" pitchFamily="18"/>
                <a:ea typeface="Times New Roman" panose="02020603050405020304" pitchFamily="18" charset="0"/>
              </a:rPr>
              <a:t>được</a:t>
            </a:r>
            <a:r>
              <a:rPr lang="en-US" sz="2400" dirty="0">
                <a:latin typeface="UTM Avo" panose="02040603050506020204" pitchFamily="18"/>
                <a:ea typeface="Times New Roman" panose="02020603050405020304" pitchFamily="18" charset="0"/>
              </a:rPr>
              <a:t> </a:t>
            </a:r>
            <a:r>
              <a:rPr lang="en-US" sz="2400" dirty="0" err="1">
                <a:latin typeface="UTM Avo" panose="02040603050506020204" pitchFamily="18"/>
                <a:ea typeface="Times New Roman" panose="02020603050405020304" pitchFamily="18" charset="0"/>
              </a:rPr>
              <a:t>âm</a:t>
            </a:r>
            <a:r>
              <a:rPr lang="en-US" sz="2400" dirty="0">
                <a:latin typeface="UTM Avo" panose="02040603050506020204" pitchFamily="18"/>
                <a:ea typeface="Times New Roman" panose="02020603050405020304" pitchFamily="18" charset="0"/>
              </a:rPr>
              <a:t> </a:t>
            </a:r>
            <a:r>
              <a:rPr lang="en-US" sz="2400" dirty="0" err="1">
                <a:latin typeface="UTM Avo" panose="02040603050506020204" pitchFamily="18"/>
                <a:ea typeface="Times New Roman" panose="02020603050405020304" pitchFamily="18" charset="0"/>
              </a:rPr>
              <a:t>phản</a:t>
            </a:r>
            <a:r>
              <a:rPr lang="en-US" sz="2400" dirty="0">
                <a:latin typeface="UTM Avo" panose="02040603050506020204" pitchFamily="18"/>
                <a:ea typeface="Times New Roman" panose="02020603050405020304" pitchFamily="18" charset="0"/>
              </a:rPr>
              <a:t> </a:t>
            </a:r>
            <a:r>
              <a:rPr lang="en-US" sz="2400" dirty="0" err="1">
                <a:latin typeface="UTM Avo" panose="02040603050506020204" pitchFamily="18"/>
                <a:ea typeface="Times New Roman" panose="02020603050405020304" pitchFamily="18" charset="0"/>
              </a:rPr>
              <a:t>xạ</a:t>
            </a:r>
            <a:r>
              <a:rPr lang="en-US" sz="2400" dirty="0">
                <a:latin typeface="UTM Avo" panose="02040603050506020204" pitchFamily="18"/>
                <a:ea typeface="Times New Roman" panose="02020603050405020304" pitchFamily="18" charset="0"/>
              </a:rPr>
              <a:t>, </a:t>
            </a:r>
            <a:r>
              <a:rPr lang="en-US" sz="2400" dirty="0" err="1">
                <a:latin typeface="UTM Avo" panose="02040603050506020204" pitchFamily="18"/>
                <a:ea typeface="Times New Roman" panose="02020603050405020304" pitchFamily="18" charset="0"/>
              </a:rPr>
              <a:t>từ</a:t>
            </a:r>
            <a:r>
              <a:rPr lang="en-US" sz="2400" dirty="0">
                <a:latin typeface="UTM Avo" panose="02040603050506020204" pitchFamily="18"/>
                <a:ea typeface="Times New Roman" panose="02020603050405020304" pitchFamily="18" charset="0"/>
              </a:rPr>
              <a:t> </a:t>
            </a:r>
            <a:r>
              <a:rPr lang="en-US" sz="2400" dirty="0" err="1">
                <a:latin typeface="UTM Avo" panose="02040603050506020204" pitchFamily="18"/>
                <a:ea typeface="Times New Roman" panose="02020603050405020304" pitchFamily="18" charset="0"/>
              </a:rPr>
              <a:t>đó</a:t>
            </a:r>
            <a:r>
              <a:rPr lang="en-US" sz="2400" dirty="0">
                <a:latin typeface="UTM Avo" panose="02040603050506020204" pitchFamily="18"/>
                <a:ea typeface="Times New Roman" panose="02020603050405020304" pitchFamily="18" charset="0"/>
              </a:rPr>
              <a:t> </a:t>
            </a:r>
            <a:r>
              <a:rPr lang="en-US" sz="2400" dirty="0" err="1">
                <a:latin typeface="UTM Avo" panose="02040603050506020204" pitchFamily="18"/>
                <a:ea typeface="Times New Roman" panose="02020603050405020304" pitchFamily="18" charset="0"/>
              </a:rPr>
              <a:t>hạn</a:t>
            </a:r>
            <a:r>
              <a:rPr lang="en-US" sz="2400" dirty="0">
                <a:latin typeface="UTM Avo" panose="02040603050506020204" pitchFamily="18"/>
                <a:ea typeface="Times New Roman" panose="02020603050405020304" pitchFamily="18" charset="0"/>
              </a:rPr>
              <a:t> </a:t>
            </a:r>
            <a:r>
              <a:rPr lang="en-US" sz="2400" dirty="0" err="1">
                <a:latin typeface="UTM Avo" panose="02040603050506020204" pitchFamily="18"/>
                <a:ea typeface="Times New Roman" panose="02020603050405020304" pitchFamily="18" charset="0"/>
              </a:rPr>
              <a:t>chế</a:t>
            </a:r>
            <a:r>
              <a:rPr lang="en-US" sz="2400" dirty="0">
                <a:latin typeface="UTM Avo" panose="02040603050506020204" pitchFamily="18"/>
                <a:ea typeface="Times New Roman" panose="02020603050405020304" pitchFamily="18" charset="0"/>
              </a:rPr>
              <a:t> </a:t>
            </a:r>
            <a:r>
              <a:rPr lang="en-US" sz="2400" dirty="0" err="1">
                <a:latin typeface="UTM Avo" panose="02040603050506020204" pitchFamily="18"/>
                <a:ea typeface="Times New Roman" panose="02020603050405020304" pitchFamily="18" charset="0"/>
              </a:rPr>
              <a:t>tiếng</a:t>
            </a:r>
            <a:r>
              <a:rPr lang="en-US" sz="2400" dirty="0">
                <a:latin typeface="UTM Avo" panose="02040603050506020204" pitchFamily="18"/>
                <a:ea typeface="Times New Roman" panose="02020603050405020304" pitchFamily="18" charset="0"/>
              </a:rPr>
              <a:t> vang, </a:t>
            </a:r>
            <a:r>
              <a:rPr lang="en-US" sz="2400" dirty="0" err="1">
                <a:latin typeface="UTM Avo" panose="02040603050506020204" pitchFamily="18"/>
                <a:ea typeface="Times New Roman" panose="02020603050405020304" pitchFamily="18" charset="0"/>
              </a:rPr>
              <a:t>giúp</a:t>
            </a:r>
            <a:r>
              <a:rPr lang="en-US" sz="2400" dirty="0">
                <a:latin typeface="UTM Avo" panose="02040603050506020204" pitchFamily="18"/>
                <a:ea typeface="Times New Roman" panose="02020603050405020304" pitchFamily="18" charset="0"/>
              </a:rPr>
              <a:t> </a:t>
            </a:r>
            <a:r>
              <a:rPr lang="en-US" sz="2400" dirty="0" err="1">
                <a:latin typeface="UTM Avo" panose="02040603050506020204" pitchFamily="18"/>
                <a:ea typeface="Times New Roman" panose="02020603050405020304" pitchFamily="18" charset="0"/>
              </a:rPr>
              <a:t>người</a:t>
            </a:r>
            <a:r>
              <a:rPr lang="en-US" sz="2400" dirty="0">
                <a:latin typeface="UTM Avo" panose="02040603050506020204" pitchFamily="18"/>
                <a:ea typeface="Times New Roman" panose="02020603050405020304" pitchFamily="18" charset="0"/>
              </a:rPr>
              <a:t> </a:t>
            </a:r>
            <a:r>
              <a:rPr lang="en-US" sz="2400" dirty="0" err="1">
                <a:latin typeface="UTM Avo" panose="02040603050506020204" pitchFamily="18"/>
                <a:ea typeface="Times New Roman" panose="02020603050405020304" pitchFamily="18" charset="0"/>
              </a:rPr>
              <a:t>nghe</a:t>
            </a:r>
            <a:r>
              <a:rPr lang="en-US" sz="2400" dirty="0">
                <a:latin typeface="UTM Avo" panose="02040603050506020204" pitchFamily="18"/>
                <a:ea typeface="Times New Roman" panose="02020603050405020304" pitchFamily="18" charset="0"/>
              </a:rPr>
              <a:t> </a:t>
            </a:r>
            <a:r>
              <a:rPr lang="en-US" sz="2400" dirty="0" err="1">
                <a:latin typeface="UTM Avo" panose="02040603050506020204" pitchFamily="18"/>
                <a:ea typeface="Times New Roman" panose="02020603050405020304" pitchFamily="18" charset="0"/>
              </a:rPr>
              <a:t>nghe</a:t>
            </a:r>
            <a:r>
              <a:rPr lang="en-US" sz="2400" dirty="0">
                <a:latin typeface="UTM Avo" panose="02040603050506020204" pitchFamily="18"/>
                <a:ea typeface="Times New Roman" panose="02020603050405020304" pitchFamily="18" charset="0"/>
              </a:rPr>
              <a:t> </a:t>
            </a:r>
            <a:r>
              <a:rPr lang="en-US" sz="2400" dirty="0" err="1">
                <a:latin typeface="UTM Avo" panose="02040603050506020204" pitchFamily="18"/>
                <a:ea typeface="Times New Roman" panose="02020603050405020304" pitchFamily="18" charset="0"/>
              </a:rPr>
              <a:t>được</a:t>
            </a:r>
            <a:r>
              <a:rPr lang="en-US" sz="2400" dirty="0">
                <a:latin typeface="UTM Avo" panose="02040603050506020204" pitchFamily="18"/>
                <a:ea typeface="Times New Roman" panose="02020603050405020304" pitchFamily="18" charset="0"/>
              </a:rPr>
              <a:t> </a:t>
            </a:r>
            <a:r>
              <a:rPr lang="en-US" sz="2400" dirty="0" err="1">
                <a:latin typeface="UTM Avo" panose="02040603050506020204" pitchFamily="18"/>
                <a:ea typeface="Times New Roman" panose="02020603050405020304" pitchFamily="18" charset="0"/>
              </a:rPr>
              <a:t>âm</a:t>
            </a:r>
            <a:r>
              <a:rPr lang="en-US" sz="2400" dirty="0">
                <a:latin typeface="UTM Avo" panose="02040603050506020204" pitchFamily="18"/>
                <a:ea typeface="Times New Roman" panose="02020603050405020304" pitchFamily="18" charset="0"/>
              </a:rPr>
              <a:t> </a:t>
            </a:r>
            <a:r>
              <a:rPr lang="en-US" sz="2400" dirty="0" err="1">
                <a:latin typeface="UTM Avo" panose="02040603050506020204" pitchFamily="18"/>
                <a:ea typeface="Times New Roman" panose="02020603050405020304" pitchFamily="18" charset="0"/>
              </a:rPr>
              <a:t>thanh</a:t>
            </a:r>
            <a:r>
              <a:rPr lang="en-US" sz="2400" dirty="0">
                <a:latin typeface="UTM Avo" panose="02040603050506020204" pitchFamily="18"/>
                <a:ea typeface="Times New Roman" panose="02020603050405020304" pitchFamily="18" charset="0"/>
              </a:rPr>
              <a:t> </a:t>
            </a:r>
            <a:r>
              <a:rPr lang="en-US" sz="2400" dirty="0" err="1">
                <a:latin typeface="UTM Avo" panose="02040603050506020204" pitchFamily="18"/>
                <a:ea typeface="Times New Roman" panose="02020603050405020304" pitchFamily="18" charset="0"/>
              </a:rPr>
              <a:t>rõ</a:t>
            </a:r>
            <a:r>
              <a:rPr lang="en-US" sz="2400" dirty="0">
                <a:latin typeface="UTM Avo" panose="02040603050506020204" pitchFamily="18"/>
                <a:ea typeface="Times New Roman" panose="02020603050405020304" pitchFamily="18" charset="0"/>
              </a:rPr>
              <a:t> </a:t>
            </a:r>
            <a:r>
              <a:rPr lang="en-US" sz="2400" dirty="0" err="1">
                <a:latin typeface="UTM Avo" panose="02040603050506020204" pitchFamily="18"/>
                <a:ea typeface="Times New Roman" panose="02020603050405020304" pitchFamily="18" charset="0"/>
              </a:rPr>
              <a:t>nét</a:t>
            </a:r>
            <a:r>
              <a:rPr lang="en-US" sz="2400" dirty="0">
                <a:latin typeface="UTM Avo" panose="02040603050506020204" pitchFamily="18"/>
                <a:ea typeface="Times New Roman" panose="02020603050405020304" pitchFamily="18" charset="0"/>
              </a:rPr>
              <a:t> </a:t>
            </a:r>
            <a:r>
              <a:rPr lang="en-US" sz="2400" dirty="0" err="1">
                <a:effectLst/>
                <a:latin typeface="UTM Avo" panose="02040603050506020204" pitchFamily="18"/>
                <a:ea typeface="Times New Roman" panose="02020603050405020304" pitchFamily="18" charset="0"/>
              </a:rPr>
              <a:t>hơn</a:t>
            </a:r>
            <a:r>
              <a:rPr lang="en-US" sz="2400" dirty="0">
                <a:effectLst/>
                <a:latin typeface="UTM Avo" panose="02040603050506020204" pitchFamily="18"/>
                <a:ea typeface="Times New Roman" panose="02020603050405020304" pitchFamily="18" charset="0"/>
              </a:rPr>
              <a:t>.</a:t>
            </a:r>
            <a:endParaRPr lang="en-US" sz="2400" dirty="0">
              <a:effectLst/>
              <a:latin typeface="UTM Avo" panose="02040603050506020204" pitchFamily="18"/>
              <a:ea typeface="Calibri" panose="020F0502020204030204" pitchFamily="34" charset="0"/>
            </a:endParaRPr>
          </a:p>
        </p:txBody>
      </p:sp>
      <p:pic>
        <p:nvPicPr>
          <p:cNvPr id="5" name="Picture 4">
            <a:extLst>
              <a:ext uri="{FF2B5EF4-FFF2-40B4-BE49-F238E27FC236}">
                <a16:creationId xmlns:a16="http://schemas.microsoft.com/office/drawing/2014/main" id="{51CF12AD-1AB9-EFEF-7EEF-A47760E98F27}"/>
              </a:ext>
            </a:extLst>
          </p:cNvPr>
          <p:cNvPicPr>
            <a:picLocks noChangeAspect="1"/>
          </p:cNvPicPr>
          <p:nvPr/>
        </p:nvPicPr>
        <p:blipFill rotWithShape="1">
          <a:blip r:embed="rId5"/>
          <a:srcRect l="13417" t="33852" r="46917" b="23481"/>
          <a:stretch/>
        </p:blipFill>
        <p:spPr>
          <a:xfrm>
            <a:off x="-166601" y="4283707"/>
            <a:ext cx="4254734" cy="2574293"/>
          </a:xfrm>
          <a:prstGeom prst="rect">
            <a:avLst/>
          </a:prstGeom>
        </p:spPr>
      </p:pic>
    </p:spTree>
    <p:extLst>
      <p:ext uri="{BB962C8B-B14F-4D97-AF65-F5344CB8AC3E}">
        <p14:creationId xmlns:p14="http://schemas.microsoft.com/office/powerpoint/2010/main" val="117120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500"/>
                                        <p:tgtEl>
                                          <p:spTgt spid="2"/>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C881F01-3B60-1251-1074-E89428982705}"/>
              </a:ext>
            </a:extLst>
          </p:cNvPr>
          <p:cNvGrpSpPr/>
          <p:nvPr/>
        </p:nvGrpSpPr>
        <p:grpSpPr>
          <a:xfrm>
            <a:off x="4557132" y="3145312"/>
            <a:ext cx="3077736" cy="1666333"/>
            <a:chOff x="-756043" y="2287668"/>
            <a:chExt cx="3237488" cy="1666333"/>
          </a:xfrm>
        </p:grpSpPr>
        <p:pic>
          <p:nvPicPr>
            <p:cNvPr id="3" name="Picture 2">
              <a:hlinkClick r:id="rId3"/>
              <a:extLst>
                <a:ext uri="{FF2B5EF4-FFF2-40B4-BE49-F238E27FC236}">
                  <a16:creationId xmlns:a16="http://schemas.microsoft.com/office/drawing/2014/main" id="{1E68F00A-6649-A1AC-2751-6342F384A11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7328CF7B-99A5-E42E-CBA1-B73873588206}"/>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4123401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A7CE711-12B6-CB19-7116-19207C54A1EA}"/>
              </a:ext>
            </a:extLst>
          </p:cNvPr>
          <p:cNvSpPr txBox="1"/>
          <p:nvPr/>
        </p:nvSpPr>
        <p:spPr>
          <a:xfrm>
            <a:off x="3810000" y="1436370"/>
            <a:ext cx="4572000" cy="658835"/>
          </a:xfrm>
          <a:prstGeom prst="rect">
            <a:avLst/>
          </a:prstGeom>
          <a:noFill/>
        </p:spPr>
        <p:txBody>
          <a:bodyPr wrap="square">
            <a:spAutoFit/>
          </a:bodyPr>
          <a:lstStyle/>
          <a:p>
            <a:pPr marL="342900" marR="0" lvl="0" indent="-342900" algn="ctr">
              <a:lnSpc>
                <a:spcPct val="150000"/>
              </a:lnSpc>
              <a:spcBef>
                <a:spcPts val="500"/>
              </a:spcBef>
              <a:spcAft>
                <a:spcPts val="0"/>
              </a:spcAft>
              <a:buFont typeface="+mj-lt"/>
              <a:buAutoNum type="romanUcPeriod"/>
            </a:pPr>
            <a:r>
              <a:rPr lang="en-US" sz="2800" b="1" dirty="0" err="1">
                <a:effectLst/>
                <a:latin typeface="UTM Avo" panose="02040603050506020204" pitchFamily="18"/>
                <a:ea typeface="Times New Roman" panose="02020603050405020304" pitchFamily="18" charset="0"/>
              </a:rPr>
              <a:t>Phản</a:t>
            </a:r>
            <a:r>
              <a:rPr lang="en-US" sz="2800" b="1" dirty="0">
                <a:effectLst/>
                <a:latin typeface="UTM Avo" panose="02040603050506020204" pitchFamily="18"/>
                <a:ea typeface="Times New Roman" panose="02020603050405020304" pitchFamily="18" charset="0"/>
              </a:rPr>
              <a:t> </a:t>
            </a:r>
            <a:r>
              <a:rPr lang="en-US" sz="2800" b="1" dirty="0" err="1">
                <a:effectLst/>
                <a:latin typeface="UTM Avo" panose="02040603050506020204" pitchFamily="18"/>
                <a:ea typeface="Times New Roman" panose="02020603050405020304" pitchFamily="18" charset="0"/>
              </a:rPr>
              <a:t>xạ</a:t>
            </a:r>
            <a:r>
              <a:rPr lang="en-US" sz="2800" b="1" dirty="0">
                <a:effectLst/>
                <a:latin typeface="UTM Avo" panose="02040603050506020204" pitchFamily="18"/>
                <a:ea typeface="Times New Roman" panose="02020603050405020304" pitchFamily="18" charset="0"/>
              </a:rPr>
              <a:t> </a:t>
            </a:r>
            <a:r>
              <a:rPr lang="en-US" sz="2800" b="1" dirty="0" err="1">
                <a:effectLst/>
                <a:latin typeface="UTM Avo" panose="02040603050506020204" pitchFamily="18"/>
                <a:ea typeface="Times New Roman" panose="02020603050405020304" pitchFamily="18" charset="0"/>
              </a:rPr>
              <a:t>âm</a:t>
            </a:r>
            <a:endParaRPr lang="en-US" sz="2800" dirty="0">
              <a:effectLst/>
              <a:latin typeface="UTM Avo" panose="02040603050506020204" pitchFamily="18"/>
              <a:ea typeface="Calibri" panose="020F0502020204030204" pitchFamily="34" charset="0"/>
            </a:endParaRPr>
          </a:p>
        </p:txBody>
      </p:sp>
      <mc:AlternateContent xmlns:mc="http://schemas.openxmlformats.org/markup-compatibility/2006">
        <mc:Choice xmlns:a14="http://schemas.microsoft.com/office/drawing/2010/main" Requires="a14">
          <p:sp>
            <p:nvSpPr>
              <p:cNvPr id="3" name="Rounded Rectangular Callout 15">
                <a:extLst>
                  <a:ext uri="{FF2B5EF4-FFF2-40B4-BE49-F238E27FC236}">
                    <a16:creationId xmlns:a16="http://schemas.microsoft.com/office/drawing/2014/main" id="{5B28CC41-5F77-2FDA-CF28-FB29929776A0}"/>
                  </a:ext>
                </a:extLst>
              </p:cNvPr>
              <p:cNvSpPr/>
              <p:nvPr/>
            </p:nvSpPr>
            <p:spPr>
              <a:xfrm>
                <a:off x="2938284" y="2349990"/>
                <a:ext cx="8583156" cy="3153827"/>
              </a:xfrm>
              <a:prstGeom prst="wedgeRoundRectCallout">
                <a:avLst>
                  <a:gd name="adj1" fmla="val -55381"/>
                  <a:gd name="adj2" fmla="val 45800"/>
                  <a:gd name="adj3" fmla="val 16667"/>
                </a:avLst>
              </a:prstGeom>
              <a:solidFill>
                <a:schemeClr val="accent4">
                  <a:lumMod val="20000"/>
                  <a:lumOff val="80000"/>
                </a:schemeClr>
              </a:solidFill>
              <a:ln w="38100">
                <a:solidFill>
                  <a:schemeClr val="accent3">
                    <a:lumMod val="7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lang="en-US" sz="2400" dirty="0">
                  <a:solidFill>
                    <a:schemeClr val="bg1">
                      <a:lumMod val="10000"/>
                    </a:schemeClr>
                  </a:solidFill>
                  <a:latin typeface="UTM Avo" panose="02040603050506020204" pitchFamily="18"/>
                </a:endParaRPr>
              </a:p>
              <a:p>
                <a:pPr marL="285750" indent="-285750" algn="just">
                  <a:lnSpc>
                    <a:spcPct val="150000"/>
                  </a:lnSpc>
                  <a:buFont typeface="Arial" panose="020B0604020202020204" pitchFamily="34" charset="0"/>
                  <a:buChar char="•"/>
                </a:pPr>
                <a:r>
                  <a:rPr lang="en-US" sz="2400" dirty="0">
                    <a:solidFill>
                      <a:schemeClr val="bg1">
                        <a:lumMod val="10000"/>
                      </a:schemeClr>
                    </a:solidFill>
                    <a:latin typeface="UTM Avo" panose="02040603050506020204" pitchFamily="18"/>
                  </a:rPr>
                  <a:t>Khi </a:t>
                </a:r>
                <a:r>
                  <a:rPr lang="en-US" sz="2400" dirty="0" err="1">
                    <a:solidFill>
                      <a:schemeClr val="bg1">
                        <a:lumMod val="10000"/>
                      </a:schemeClr>
                    </a:solidFill>
                    <a:latin typeface="UTM Avo" panose="02040603050506020204" pitchFamily="18"/>
                  </a:rPr>
                  <a:t>hét</a:t>
                </a:r>
                <a:r>
                  <a:rPr lang="en-US" sz="2400" dirty="0">
                    <a:solidFill>
                      <a:schemeClr val="bg1">
                        <a:lumMod val="10000"/>
                      </a:schemeClr>
                    </a:solidFill>
                    <a:latin typeface="UTM Avo" panose="02040603050506020204" pitchFamily="18"/>
                  </a:rPr>
                  <a:t> </a:t>
                </a:r>
                <a:r>
                  <a:rPr lang="en-US" sz="2400" dirty="0" err="1">
                    <a:solidFill>
                      <a:schemeClr val="bg1">
                        <a:lumMod val="10000"/>
                      </a:schemeClr>
                    </a:solidFill>
                    <a:latin typeface="UTM Avo" panose="02040603050506020204" pitchFamily="18"/>
                  </a:rPr>
                  <a:t>lớn</a:t>
                </a:r>
                <a:r>
                  <a:rPr lang="en-US" sz="2400" dirty="0">
                    <a:solidFill>
                      <a:schemeClr val="bg1">
                        <a:lumMod val="10000"/>
                      </a:schemeClr>
                    </a:solidFill>
                    <a:latin typeface="UTM Avo" panose="02040603050506020204" pitchFamily="18"/>
                  </a:rPr>
                  <a:t> </a:t>
                </a:r>
                <a:r>
                  <a:rPr lang="en-US" sz="2400" dirty="0" err="1">
                    <a:solidFill>
                      <a:schemeClr val="bg1">
                        <a:lumMod val="10000"/>
                      </a:schemeClr>
                    </a:solidFill>
                    <a:latin typeface="UTM Avo" panose="02040603050506020204" pitchFamily="18"/>
                  </a:rPr>
                  <a:t>trên</a:t>
                </a:r>
                <a:r>
                  <a:rPr lang="en-US" sz="2400" dirty="0">
                    <a:solidFill>
                      <a:schemeClr val="bg1">
                        <a:lumMod val="10000"/>
                      </a:schemeClr>
                    </a:solidFill>
                    <a:latin typeface="UTM Avo" panose="02040603050506020204" pitchFamily="18"/>
                  </a:rPr>
                  <a:t> </a:t>
                </a:r>
                <a:r>
                  <a:rPr lang="en-US" sz="2400" dirty="0" err="1">
                    <a:solidFill>
                      <a:schemeClr val="bg1">
                        <a:lumMod val="10000"/>
                      </a:schemeClr>
                    </a:solidFill>
                    <a:latin typeface="UTM Avo" panose="02040603050506020204" pitchFamily="18"/>
                  </a:rPr>
                  <a:t>vách</a:t>
                </a:r>
                <a:r>
                  <a:rPr lang="en-US" sz="2400" dirty="0">
                    <a:solidFill>
                      <a:schemeClr val="bg1">
                        <a:lumMod val="10000"/>
                      </a:schemeClr>
                    </a:solidFill>
                    <a:latin typeface="UTM Avo" panose="02040603050506020204" pitchFamily="18"/>
                  </a:rPr>
                  <a:t> </a:t>
                </a:r>
                <a:r>
                  <a:rPr lang="en-US" sz="2400" dirty="0" err="1">
                    <a:solidFill>
                      <a:schemeClr val="bg1">
                        <a:lumMod val="10000"/>
                      </a:schemeClr>
                    </a:solidFill>
                    <a:latin typeface="UTM Avo" panose="02040603050506020204" pitchFamily="18"/>
                  </a:rPr>
                  <a:t>núi</a:t>
                </a:r>
                <a:r>
                  <a:rPr lang="en-US" sz="2400" dirty="0">
                    <a:solidFill>
                      <a:schemeClr val="bg1">
                        <a:lumMod val="10000"/>
                      </a:schemeClr>
                    </a:solidFill>
                    <a:latin typeface="UTM Avo" panose="02040603050506020204" pitchFamily="18"/>
                  </a:rPr>
                  <a:t> ta </a:t>
                </a:r>
                <a:r>
                  <a:rPr lang="en-US" sz="2400" dirty="0" err="1">
                    <a:solidFill>
                      <a:schemeClr val="bg1">
                        <a:lumMod val="10000"/>
                      </a:schemeClr>
                    </a:solidFill>
                    <a:latin typeface="UTM Avo" panose="02040603050506020204" pitchFamily="18"/>
                  </a:rPr>
                  <a:t>nghe</a:t>
                </a:r>
                <a:r>
                  <a:rPr lang="en-US" sz="2400" dirty="0">
                    <a:solidFill>
                      <a:schemeClr val="bg1">
                        <a:lumMod val="10000"/>
                      </a:schemeClr>
                    </a:solidFill>
                    <a:latin typeface="UTM Avo" panose="02040603050506020204" pitchFamily="18"/>
                  </a:rPr>
                  <a:t> </a:t>
                </a:r>
                <a:r>
                  <a:rPr lang="en-US" sz="2400" dirty="0" err="1">
                    <a:solidFill>
                      <a:schemeClr val="bg1">
                        <a:lumMod val="10000"/>
                      </a:schemeClr>
                    </a:solidFill>
                    <a:latin typeface="UTM Avo" panose="02040603050506020204" pitchFamily="18"/>
                  </a:rPr>
                  <a:t>thấy</a:t>
                </a:r>
                <a:r>
                  <a:rPr lang="en-US" sz="2400" dirty="0">
                    <a:solidFill>
                      <a:schemeClr val="bg1">
                        <a:lumMod val="10000"/>
                      </a:schemeClr>
                    </a:solidFill>
                    <a:latin typeface="UTM Avo" panose="02040603050506020204" pitchFamily="18"/>
                  </a:rPr>
                  <a:t> </a:t>
                </a:r>
                <a:r>
                  <a:rPr lang="en-US" sz="2400" dirty="0" err="1">
                    <a:solidFill>
                      <a:schemeClr val="bg1">
                        <a:lumMod val="10000"/>
                      </a:schemeClr>
                    </a:solidFill>
                    <a:latin typeface="UTM Avo" panose="02040603050506020204" pitchFamily="18"/>
                  </a:rPr>
                  <a:t>tiếng</a:t>
                </a:r>
                <a:r>
                  <a:rPr lang="en-US" sz="2400" dirty="0">
                    <a:solidFill>
                      <a:schemeClr val="bg1">
                        <a:lumMod val="10000"/>
                      </a:schemeClr>
                    </a:solidFill>
                    <a:latin typeface="UTM Avo" panose="02040603050506020204" pitchFamily="18"/>
                  </a:rPr>
                  <a:t> </a:t>
                </a:r>
                <a:r>
                  <a:rPr lang="en-US" sz="2400" dirty="0" err="1">
                    <a:solidFill>
                      <a:schemeClr val="bg1">
                        <a:lumMod val="10000"/>
                      </a:schemeClr>
                    </a:solidFill>
                    <a:latin typeface="UTM Avo" panose="02040603050506020204" pitchFamily="18"/>
                  </a:rPr>
                  <a:t>vọng</a:t>
                </a:r>
                <a:r>
                  <a:rPr lang="en-US" sz="2400" dirty="0">
                    <a:solidFill>
                      <a:schemeClr val="bg1">
                        <a:lumMod val="10000"/>
                      </a:schemeClr>
                    </a:solidFill>
                    <a:latin typeface="UTM Avo" panose="02040603050506020204" pitchFamily="18"/>
                  </a:rPr>
                  <a:t> </a:t>
                </a:r>
                <a:r>
                  <a:rPr lang="en-US" sz="2400" dirty="0" err="1">
                    <a:solidFill>
                      <a:schemeClr val="bg1">
                        <a:lumMod val="10000"/>
                      </a:schemeClr>
                    </a:solidFill>
                    <a:latin typeface="UTM Avo" panose="02040603050506020204" pitchFamily="18"/>
                  </a:rPr>
                  <a:t>lại</a:t>
                </a:r>
                <a:endParaRPr lang="en-US" sz="2400" dirty="0">
                  <a:solidFill>
                    <a:schemeClr val="bg1">
                      <a:lumMod val="10000"/>
                    </a:schemeClr>
                  </a:solidFill>
                  <a:latin typeface="UTM Avo" panose="02040603050506020204" pitchFamily="18"/>
                </a:endParaRPr>
              </a:p>
              <a:p>
                <a:pPr marL="285750" indent="-285750" algn="just">
                  <a:lnSpc>
                    <a:spcPct val="150000"/>
                  </a:lnSpc>
                  <a:buFont typeface="Arial" panose="020B0604020202020204" pitchFamily="34" charset="0"/>
                  <a:buChar char="•"/>
                </a:pPr>
                <a:r>
                  <a:rPr lang="en-US" sz="2400" dirty="0">
                    <a:solidFill>
                      <a:schemeClr val="bg1">
                        <a:lumMod val="10000"/>
                      </a:schemeClr>
                    </a:solidFill>
                    <a:latin typeface="UTM Avo" panose="02040603050506020204" pitchFamily="18"/>
                  </a:rPr>
                  <a:t>Khi ta </a:t>
                </a:r>
                <a:r>
                  <a:rPr lang="en-US" sz="2400" dirty="0" err="1">
                    <a:solidFill>
                      <a:schemeClr val="bg1">
                        <a:lumMod val="10000"/>
                      </a:schemeClr>
                    </a:solidFill>
                    <a:latin typeface="UTM Avo" panose="02040603050506020204" pitchFamily="18"/>
                  </a:rPr>
                  <a:t>hét</a:t>
                </a:r>
                <a:r>
                  <a:rPr lang="en-US" sz="2400" dirty="0">
                    <a:solidFill>
                      <a:schemeClr val="bg1">
                        <a:lumMod val="10000"/>
                      </a:schemeClr>
                    </a:solidFill>
                    <a:latin typeface="UTM Avo" panose="02040603050506020204" pitchFamily="18"/>
                  </a:rPr>
                  <a:t> </a:t>
                </a:r>
                <a:r>
                  <a:rPr lang="en-US" sz="2400" dirty="0" err="1">
                    <a:solidFill>
                      <a:schemeClr val="bg1">
                        <a:lumMod val="10000"/>
                      </a:schemeClr>
                    </a:solidFill>
                    <a:latin typeface="UTM Avo" panose="02040603050506020204" pitchFamily="18"/>
                  </a:rPr>
                  <a:t>vào</a:t>
                </a:r>
                <a:r>
                  <a:rPr lang="en-US" sz="2400" dirty="0">
                    <a:solidFill>
                      <a:schemeClr val="bg1">
                        <a:lumMod val="10000"/>
                      </a:schemeClr>
                    </a:solidFill>
                    <a:latin typeface="UTM Avo" panose="02040603050506020204" pitchFamily="18"/>
                  </a:rPr>
                  <a:t> 1 </a:t>
                </a:r>
                <a:r>
                  <a:rPr lang="en-US" sz="2400" dirty="0" err="1">
                    <a:solidFill>
                      <a:schemeClr val="bg1">
                        <a:lumMod val="10000"/>
                      </a:schemeClr>
                    </a:solidFill>
                    <a:latin typeface="UTM Avo" panose="02040603050506020204" pitchFamily="18"/>
                  </a:rPr>
                  <a:t>cái</a:t>
                </a:r>
                <a:r>
                  <a:rPr lang="en-US" sz="2400" dirty="0">
                    <a:solidFill>
                      <a:schemeClr val="bg1">
                        <a:lumMod val="10000"/>
                      </a:schemeClr>
                    </a:solidFill>
                    <a:latin typeface="UTM Avo" panose="02040603050506020204" pitchFamily="18"/>
                  </a:rPr>
                  <a:t> </a:t>
                </a:r>
                <a:r>
                  <a:rPr lang="en-US" sz="2400" dirty="0" err="1">
                    <a:solidFill>
                      <a:schemeClr val="bg1">
                        <a:lumMod val="10000"/>
                      </a:schemeClr>
                    </a:solidFill>
                    <a:latin typeface="UTM Avo" panose="02040603050506020204" pitchFamily="18"/>
                  </a:rPr>
                  <a:t>giếng</a:t>
                </a:r>
                <a:r>
                  <a:rPr lang="en-US" sz="2400" dirty="0">
                    <a:solidFill>
                      <a:schemeClr val="bg1">
                        <a:lumMod val="10000"/>
                      </a:schemeClr>
                    </a:solidFill>
                    <a:latin typeface="UTM Avo" panose="02040603050506020204" pitchFamily="18"/>
                  </a:rPr>
                  <a:t> ta </a:t>
                </a:r>
                <a:r>
                  <a:rPr lang="en-US" sz="2400" dirty="0" err="1">
                    <a:solidFill>
                      <a:schemeClr val="bg1">
                        <a:lumMod val="10000"/>
                      </a:schemeClr>
                    </a:solidFill>
                    <a:latin typeface="UTM Avo" panose="02040603050506020204" pitchFamily="18"/>
                  </a:rPr>
                  <a:t>cũng</a:t>
                </a:r>
                <a:r>
                  <a:rPr lang="en-US" sz="2400" dirty="0">
                    <a:solidFill>
                      <a:schemeClr val="bg1">
                        <a:lumMod val="10000"/>
                      </a:schemeClr>
                    </a:solidFill>
                    <a:latin typeface="UTM Avo" panose="02040603050506020204" pitchFamily="18"/>
                  </a:rPr>
                  <a:t> </a:t>
                </a:r>
                <a:r>
                  <a:rPr lang="en-US" sz="2400" dirty="0" err="1">
                    <a:solidFill>
                      <a:schemeClr val="bg1">
                        <a:lumMod val="10000"/>
                      </a:schemeClr>
                    </a:solidFill>
                    <a:latin typeface="UTM Avo" panose="02040603050506020204" pitchFamily="18"/>
                  </a:rPr>
                  <a:t>nghe</a:t>
                </a:r>
                <a:r>
                  <a:rPr lang="en-US" sz="2400" dirty="0">
                    <a:solidFill>
                      <a:schemeClr val="bg1">
                        <a:lumMod val="10000"/>
                      </a:schemeClr>
                    </a:solidFill>
                    <a:latin typeface="UTM Avo" panose="02040603050506020204" pitchFamily="18"/>
                  </a:rPr>
                  <a:t> </a:t>
                </a:r>
                <a:r>
                  <a:rPr lang="en-US" sz="2400" dirty="0" err="1">
                    <a:solidFill>
                      <a:schemeClr val="bg1">
                        <a:lumMod val="10000"/>
                      </a:schemeClr>
                    </a:solidFill>
                    <a:latin typeface="UTM Avo" panose="02040603050506020204" pitchFamily="18"/>
                  </a:rPr>
                  <a:t>thấy</a:t>
                </a:r>
                <a:r>
                  <a:rPr lang="en-US" sz="2400" dirty="0">
                    <a:solidFill>
                      <a:schemeClr val="bg1">
                        <a:lumMod val="10000"/>
                      </a:schemeClr>
                    </a:solidFill>
                    <a:latin typeface="UTM Avo" panose="02040603050506020204" pitchFamily="18"/>
                  </a:rPr>
                  <a:t> </a:t>
                </a:r>
                <a:r>
                  <a:rPr lang="en-US" sz="2400" dirty="0" err="1">
                    <a:solidFill>
                      <a:schemeClr val="bg1">
                        <a:lumMod val="10000"/>
                      </a:schemeClr>
                    </a:solidFill>
                    <a:latin typeface="UTM Avo" panose="02040603050506020204" pitchFamily="18"/>
                  </a:rPr>
                  <a:t>tiếng</a:t>
                </a:r>
                <a:r>
                  <a:rPr lang="en-US" sz="2400" dirty="0">
                    <a:solidFill>
                      <a:schemeClr val="bg1">
                        <a:lumMod val="10000"/>
                      </a:schemeClr>
                    </a:solidFill>
                    <a:latin typeface="UTM Avo" panose="02040603050506020204" pitchFamily="18"/>
                  </a:rPr>
                  <a:t> </a:t>
                </a:r>
                <a:r>
                  <a:rPr lang="en-US" sz="2400" dirty="0" err="1">
                    <a:solidFill>
                      <a:schemeClr val="bg1">
                        <a:lumMod val="10000"/>
                      </a:schemeClr>
                    </a:solidFill>
                    <a:latin typeface="UTM Avo" panose="02040603050506020204" pitchFamily="18"/>
                  </a:rPr>
                  <a:t>của</a:t>
                </a:r>
                <a:r>
                  <a:rPr lang="en-US" sz="2400" dirty="0">
                    <a:solidFill>
                      <a:schemeClr val="bg1">
                        <a:lumMod val="10000"/>
                      </a:schemeClr>
                    </a:solidFill>
                    <a:latin typeface="UTM Avo" panose="02040603050506020204" pitchFamily="18"/>
                  </a:rPr>
                  <a:t> ta </a:t>
                </a:r>
                <a:r>
                  <a:rPr lang="en-US" sz="2400" dirty="0" err="1">
                    <a:solidFill>
                      <a:schemeClr val="bg1">
                        <a:lumMod val="10000"/>
                      </a:schemeClr>
                    </a:solidFill>
                    <a:latin typeface="UTM Avo" panose="02040603050506020204" pitchFamily="18"/>
                  </a:rPr>
                  <a:t>vọng</a:t>
                </a:r>
                <a:r>
                  <a:rPr lang="en-US" sz="2400" dirty="0">
                    <a:solidFill>
                      <a:schemeClr val="bg1">
                        <a:lumMod val="10000"/>
                      </a:schemeClr>
                    </a:solidFill>
                    <a:latin typeface="UTM Avo" panose="02040603050506020204" pitchFamily="18"/>
                  </a:rPr>
                  <a:t> </a:t>
                </a:r>
                <a:r>
                  <a:rPr lang="en-US" sz="2400" dirty="0" err="1">
                    <a:solidFill>
                      <a:schemeClr val="bg1">
                        <a:lumMod val="10000"/>
                      </a:schemeClr>
                    </a:solidFill>
                    <a:latin typeface="UTM Avo" panose="02040603050506020204" pitchFamily="18"/>
                  </a:rPr>
                  <a:t>lại</a:t>
                </a:r>
                <a:r>
                  <a:rPr lang="en-US" sz="2400" dirty="0">
                    <a:solidFill>
                      <a:schemeClr val="bg1">
                        <a:lumMod val="10000"/>
                      </a:schemeClr>
                    </a:solidFill>
                    <a:latin typeface="UTM Avo" panose="02040603050506020204" pitchFamily="18"/>
                  </a:rPr>
                  <a:t>.</a:t>
                </a:r>
              </a:p>
              <a:p>
                <a:pPr algn="just">
                  <a:lnSpc>
                    <a:spcPct val="150000"/>
                  </a:lnSpc>
                </a:pPr>
                <a14:m>
                  <m:oMath xmlns:m="http://schemas.openxmlformats.org/officeDocument/2006/math">
                    <m:r>
                      <a:rPr lang="en-US" sz="2400" i="1" smtClean="0">
                        <a:solidFill>
                          <a:schemeClr val="bg1">
                            <a:lumMod val="10000"/>
                          </a:schemeClr>
                        </a:solidFill>
                        <a:latin typeface="Cambria Math" panose="02040503050406030204" pitchFamily="18" charset="0"/>
                      </a:rPr>
                      <m:t>→</m:t>
                    </m:r>
                  </m:oMath>
                </a14:m>
                <a:r>
                  <a:rPr lang="en-US" sz="2400" dirty="0">
                    <a:solidFill>
                      <a:schemeClr val="bg1">
                        <a:lumMod val="10000"/>
                      </a:schemeClr>
                    </a:solidFill>
                    <a:latin typeface="UTM Avo" panose="02040603050506020204" pitchFamily="18"/>
                  </a:rPr>
                  <a:t> </a:t>
                </a:r>
                <a:r>
                  <a:rPr lang="en-US" sz="2400" dirty="0" err="1">
                    <a:solidFill>
                      <a:schemeClr val="bg1">
                        <a:lumMod val="10000"/>
                      </a:schemeClr>
                    </a:solidFill>
                    <a:latin typeface="UTM Avo" panose="02040603050506020204" pitchFamily="18"/>
                  </a:rPr>
                  <a:t>Vậy</a:t>
                </a:r>
                <a:r>
                  <a:rPr lang="en-US" sz="2400" dirty="0">
                    <a:solidFill>
                      <a:schemeClr val="bg1">
                        <a:lumMod val="10000"/>
                      </a:schemeClr>
                    </a:solidFill>
                    <a:latin typeface="UTM Avo" panose="02040603050506020204" pitchFamily="18"/>
                  </a:rPr>
                  <a:t> </a:t>
                </a:r>
                <a:r>
                  <a:rPr lang="en-US" sz="2400" dirty="0" err="1">
                    <a:solidFill>
                      <a:schemeClr val="bg1">
                        <a:lumMod val="10000"/>
                      </a:schemeClr>
                    </a:solidFill>
                    <a:latin typeface="UTM Avo" panose="02040603050506020204" pitchFamily="18"/>
                  </a:rPr>
                  <a:t>tiếng</a:t>
                </a:r>
                <a:r>
                  <a:rPr lang="en-US" sz="2400" dirty="0">
                    <a:solidFill>
                      <a:schemeClr val="bg1">
                        <a:lumMod val="10000"/>
                      </a:schemeClr>
                    </a:solidFill>
                    <a:latin typeface="UTM Avo" panose="02040603050506020204" pitchFamily="18"/>
                  </a:rPr>
                  <a:t> </a:t>
                </a:r>
                <a:r>
                  <a:rPr lang="en-US" sz="2400" dirty="0" err="1">
                    <a:solidFill>
                      <a:schemeClr val="bg1">
                        <a:lumMod val="10000"/>
                      </a:schemeClr>
                    </a:solidFill>
                    <a:latin typeface="UTM Avo" panose="02040603050506020204" pitchFamily="18"/>
                  </a:rPr>
                  <a:t>vọng</a:t>
                </a:r>
                <a:r>
                  <a:rPr lang="en-US" sz="2400" dirty="0">
                    <a:solidFill>
                      <a:schemeClr val="bg1">
                        <a:lumMod val="10000"/>
                      </a:schemeClr>
                    </a:solidFill>
                    <a:latin typeface="UTM Avo" panose="02040603050506020204" pitchFamily="18"/>
                  </a:rPr>
                  <a:t> </a:t>
                </a:r>
                <a:r>
                  <a:rPr lang="en-US" sz="2400" dirty="0" err="1">
                    <a:solidFill>
                      <a:schemeClr val="bg1">
                        <a:lumMod val="10000"/>
                      </a:schemeClr>
                    </a:solidFill>
                    <a:latin typeface="UTM Avo" panose="02040603050506020204" pitchFamily="18"/>
                  </a:rPr>
                  <a:t>đó</a:t>
                </a:r>
                <a:r>
                  <a:rPr lang="en-US" sz="2400" dirty="0">
                    <a:solidFill>
                      <a:schemeClr val="bg1">
                        <a:lumMod val="10000"/>
                      </a:schemeClr>
                    </a:solidFill>
                    <a:latin typeface="UTM Avo" panose="02040603050506020204" pitchFamily="18"/>
                  </a:rPr>
                  <a:t> </a:t>
                </a:r>
                <a:r>
                  <a:rPr lang="en-US" sz="2400" dirty="0" err="1">
                    <a:solidFill>
                      <a:schemeClr val="bg1">
                        <a:lumMod val="10000"/>
                      </a:schemeClr>
                    </a:solidFill>
                    <a:latin typeface="UTM Avo" panose="02040603050506020204" pitchFamily="18"/>
                  </a:rPr>
                  <a:t>là</a:t>
                </a:r>
                <a:r>
                  <a:rPr lang="en-US" sz="2400" dirty="0">
                    <a:solidFill>
                      <a:schemeClr val="bg1">
                        <a:lumMod val="10000"/>
                      </a:schemeClr>
                    </a:solidFill>
                    <a:latin typeface="UTM Avo" panose="02040603050506020204" pitchFamily="18"/>
                  </a:rPr>
                  <a:t> </a:t>
                </a:r>
                <a:r>
                  <a:rPr lang="en-US" sz="2400" dirty="0" err="1">
                    <a:solidFill>
                      <a:schemeClr val="bg1">
                        <a:lumMod val="10000"/>
                      </a:schemeClr>
                    </a:solidFill>
                    <a:latin typeface="UTM Avo" panose="02040603050506020204" pitchFamily="18"/>
                  </a:rPr>
                  <a:t>gì</a:t>
                </a:r>
                <a:r>
                  <a:rPr lang="en-US" sz="2400" dirty="0">
                    <a:solidFill>
                      <a:schemeClr val="bg1">
                        <a:lumMod val="10000"/>
                      </a:schemeClr>
                    </a:solidFill>
                    <a:latin typeface="UTM Avo" panose="02040603050506020204" pitchFamily="18"/>
                  </a:rPr>
                  <a:t>?</a:t>
                </a:r>
              </a:p>
              <a:p>
                <a:pPr algn="ctr">
                  <a:lnSpc>
                    <a:spcPct val="150000"/>
                  </a:lnSpc>
                </a:pPr>
                <a:endParaRPr lang="vi-VN" sz="2400" dirty="0">
                  <a:solidFill>
                    <a:srgbClr val="252525"/>
                  </a:solidFill>
                  <a:latin typeface="UTM Avo" panose="02040603050506020204" pitchFamily="18"/>
                </a:endParaRPr>
              </a:p>
            </p:txBody>
          </p:sp>
        </mc:Choice>
        <mc:Fallback>
          <p:sp>
            <p:nvSpPr>
              <p:cNvPr id="3" name="Rounded Rectangular Callout 15">
                <a:extLst>
                  <a:ext uri="{FF2B5EF4-FFF2-40B4-BE49-F238E27FC236}">
                    <a16:creationId xmlns:a16="http://schemas.microsoft.com/office/drawing/2014/main" id="{5B28CC41-5F77-2FDA-CF28-FB29929776A0}"/>
                  </a:ext>
                </a:extLst>
              </p:cNvPr>
              <p:cNvSpPr>
                <a:spLocks noRot="1" noChangeAspect="1" noMove="1" noResize="1" noEditPoints="1" noAdjustHandles="1" noChangeArrowheads="1" noChangeShapeType="1" noTextEdit="1"/>
              </p:cNvSpPr>
              <p:nvPr/>
            </p:nvSpPr>
            <p:spPr>
              <a:xfrm>
                <a:off x="2938284" y="2349990"/>
                <a:ext cx="8583156" cy="3153827"/>
              </a:xfrm>
              <a:prstGeom prst="wedgeRoundRectCallout">
                <a:avLst>
                  <a:gd name="adj1" fmla="val -55381"/>
                  <a:gd name="adj2" fmla="val 45800"/>
                  <a:gd name="adj3" fmla="val 16667"/>
                </a:avLst>
              </a:prstGeom>
              <a:blipFill>
                <a:blip r:embed="rId3"/>
                <a:stretch>
                  <a:fillRect r="-67"/>
                </a:stretch>
              </a:blipFill>
              <a:ln w="38100">
                <a:solidFill>
                  <a:schemeClr val="accent3">
                    <a:lumMod val="75000"/>
                  </a:schemeClr>
                </a:solidFill>
                <a:prstDash val="dash"/>
              </a:ln>
              <a:effectLst/>
            </p:spPr>
            <p:txBody>
              <a:bodyPr/>
              <a:lstStyle/>
              <a:p>
                <a:r>
                  <a:rPr lang="en-US">
                    <a:noFill/>
                  </a:rPr>
                  <a:t> </a:t>
                </a:r>
              </a:p>
            </p:txBody>
          </p:sp>
        </mc:Fallback>
      </mc:AlternateContent>
      <p:pic>
        <p:nvPicPr>
          <p:cNvPr id="4" name="Picture 3">
            <a:extLst>
              <a:ext uri="{FF2B5EF4-FFF2-40B4-BE49-F238E27FC236}">
                <a16:creationId xmlns:a16="http://schemas.microsoft.com/office/drawing/2014/main" id="{F6AE77DD-700A-28F0-6F48-AA09B8880C3B}"/>
              </a:ext>
            </a:extLst>
          </p:cNvPr>
          <p:cNvPicPr>
            <a:picLocks noChangeAspect="1"/>
          </p:cNvPicPr>
          <p:nvPr/>
        </p:nvPicPr>
        <p:blipFill rotWithShape="1">
          <a:blip r:embed="rId4"/>
          <a:srcRect l="-1" t="29037" r="74250" b="9037"/>
          <a:stretch/>
        </p:blipFill>
        <p:spPr>
          <a:xfrm>
            <a:off x="-91440" y="3235925"/>
            <a:ext cx="2742342" cy="3709705"/>
          </a:xfrm>
          <a:prstGeom prst="rect">
            <a:avLst/>
          </a:prstGeom>
        </p:spPr>
      </p:pic>
    </p:spTree>
    <p:extLst>
      <p:ext uri="{BB962C8B-B14F-4D97-AF65-F5344CB8AC3E}">
        <p14:creationId xmlns:p14="http://schemas.microsoft.com/office/powerpoint/2010/main" val="357902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500" fill="hold"/>
                                        <p:tgtEl>
                                          <p:spTgt spid="3">
                                            <p:bg/>
                                          </p:spTgt>
                                        </p:tgtEl>
                                        <p:attrNameLst>
                                          <p:attrName>ppt_w</p:attrName>
                                        </p:attrNameLst>
                                      </p:cBhvr>
                                      <p:tavLst>
                                        <p:tav tm="0">
                                          <p:val>
                                            <p:strVal val="#ppt_w+.3"/>
                                          </p:val>
                                        </p:tav>
                                        <p:tav tm="100000">
                                          <p:val>
                                            <p:strVal val="#ppt_w"/>
                                          </p:val>
                                        </p:tav>
                                      </p:tavLst>
                                    </p:anim>
                                    <p:anim calcmode="lin" valueType="num">
                                      <p:cBhvr>
                                        <p:cTn id="8" dur="500" fill="hold"/>
                                        <p:tgtEl>
                                          <p:spTgt spid="3">
                                            <p:bg/>
                                          </p:spTgt>
                                        </p:tgtEl>
                                        <p:attrNameLst>
                                          <p:attrName>ppt_h</p:attrName>
                                        </p:attrNameLst>
                                      </p:cBhvr>
                                      <p:tavLst>
                                        <p:tav tm="0">
                                          <p:val>
                                            <p:strVal val="#ppt_h"/>
                                          </p:val>
                                        </p:tav>
                                        <p:tav tm="100000">
                                          <p:val>
                                            <p:strVal val="#ppt_h"/>
                                          </p:val>
                                        </p:tav>
                                      </p:tavLst>
                                    </p:anim>
                                    <p:animEffect transition="in" filter="fade">
                                      <p:cBhvr>
                                        <p:cTn id="9" dur="5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strVal val="#ppt_w+.3"/>
                                          </p:val>
                                        </p:tav>
                                        <p:tav tm="100000">
                                          <p:val>
                                            <p:strVal val="#ppt_w"/>
                                          </p:val>
                                        </p:tav>
                                      </p:tavLst>
                                    </p:anim>
                                    <p:anim calcmode="lin" valueType="num">
                                      <p:cBhvr>
                                        <p:cTn id="15" dur="5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strVal val="#ppt_w+.3"/>
                                          </p:val>
                                        </p:tav>
                                        <p:tav tm="100000">
                                          <p:val>
                                            <p:strVal val="#ppt_w"/>
                                          </p:val>
                                        </p:tav>
                                      </p:tavLst>
                                    </p:anim>
                                    <p:anim calcmode="lin" valueType="num">
                                      <p:cBhvr>
                                        <p:cTn id="22" dur="5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strVal val="#ppt_w+.3"/>
                                          </p:val>
                                        </p:tav>
                                        <p:tav tm="100000">
                                          <p:val>
                                            <p:strVal val="#ppt_w"/>
                                          </p:val>
                                        </p:tav>
                                      </p:tavLst>
                                    </p:anim>
                                    <p:anim calcmode="lin" valueType="num">
                                      <p:cBhvr>
                                        <p:cTn id="29" dur="5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667691-E4BA-3FB8-0860-E1519B604B0C}"/>
              </a:ext>
            </a:extLst>
          </p:cNvPr>
          <p:cNvSpPr txBox="1"/>
          <p:nvPr/>
        </p:nvSpPr>
        <p:spPr>
          <a:xfrm>
            <a:off x="1648579" y="1794456"/>
            <a:ext cx="8894840" cy="567848"/>
          </a:xfrm>
          <a:prstGeom prst="rect">
            <a:avLst/>
          </a:prstGeom>
          <a:noFill/>
        </p:spPr>
        <p:txBody>
          <a:bodyPr wrap="square" rtlCol="0">
            <a:spAutoFit/>
          </a:bodyPr>
          <a:lstStyle/>
          <a:p>
            <a:pPr algn="ctr">
              <a:lnSpc>
                <a:spcPct val="150000"/>
              </a:lnSpc>
            </a:pPr>
            <a:r>
              <a:rPr lang="en-US" sz="2400" dirty="0" err="1">
                <a:latin typeface="UTM Avo" panose="02040603050506020204" pitchFamily="18"/>
              </a:rPr>
              <a:t>Âm</a:t>
            </a:r>
            <a:r>
              <a:rPr lang="en-US" sz="2400" dirty="0">
                <a:latin typeface="UTM Avo" panose="02040603050506020204" pitchFamily="18"/>
              </a:rPr>
              <a:t> </a:t>
            </a:r>
            <a:r>
              <a:rPr lang="en-US" sz="2400" dirty="0" err="1">
                <a:latin typeface="UTM Avo" panose="02040603050506020204" pitchFamily="18"/>
              </a:rPr>
              <a:t>dội</a:t>
            </a:r>
            <a:r>
              <a:rPr lang="en-US" sz="2400" dirty="0">
                <a:latin typeface="UTM Avo" panose="02040603050506020204" pitchFamily="18"/>
              </a:rPr>
              <a:t> </a:t>
            </a:r>
            <a:r>
              <a:rPr lang="en-US" sz="2400" dirty="0" err="1">
                <a:latin typeface="UTM Avo" panose="02040603050506020204" pitchFamily="18"/>
              </a:rPr>
              <a:t>lại</a:t>
            </a:r>
            <a:r>
              <a:rPr lang="en-US" sz="2400" dirty="0">
                <a:latin typeface="UTM Avo" panose="02040603050506020204" pitchFamily="18"/>
              </a:rPr>
              <a:t> </a:t>
            </a:r>
            <a:r>
              <a:rPr lang="en-US" sz="2400" dirty="0" err="1">
                <a:latin typeface="UTM Avo" panose="02040603050506020204" pitchFamily="18"/>
              </a:rPr>
              <a:t>khi</a:t>
            </a:r>
            <a:r>
              <a:rPr lang="en-US" sz="2400" dirty="0">
                <a:latin typeface="UTM Avo" panose="02040603050506020204" pitchFamily="18"/>
              </a:rPr>
              <a:t> </a:t>
            </a:r>
            <a:r>
              <a:rPr lang="en-US" sz="2400" dirty="0" err="1">
                <a:latin typeface="UTM Avo" panose="02040603050506020204" pitchFamily="18"/>
              </a:rPr>
              <a:t>gặp</a:t>
            </a:r>
            <a:r>
              <a:rPr lang="en-US" sz="2400" dirty="0">
                <a:latin typeface="UTM Avo" panose="02040603050506020204" pitchFamily="18"/>
              </a:rPr>
              <a:t> </a:t>
            </a:r>
            <a:r>
              <a:rPr lang="en-US" sz="2400" dirty="0" err="1">
                <a:latin typeface="UTM Avo" panose="02040603050506020204" pitchFamily="18"/>
              </a:rPr>
              <a:t>một</a:t>
            </a:r>
            <a:r>
              <a:rPr lang="en-US" sz="2400" dirty="0">
                <a:latin typeface="UTM Avo" panose="02040603050506020204" pitchFamily="18"/>
              </a:rPr>
              <a:t> </a:t>
            </a:r>
            <a:r>
              <a:rPr lang="en-US" sz="2400" dirty="0" err="1">
                <a:latin typeface="UTM Avo" panose="02040603050506020204" pitchFamily="18"/>
              </a:rPr>
              <a:t>mặt</a:t>
            </a:r>
            <a:r>
              <a:rPr lang="en-US" sz="2400" dirty="0">
                <a:latin typeface="UTM Avo" panose="02040603050506020204" pitchFamily="18"/>
              </a:rPr>
              <a:t> </a:t>
            </a:r>
            <a:r>
              <a:rPr lang="en-US" sz="2400" dirty="0" err="1">
                <a:latin typeface="UTM Avo" panose="02040603050506020204" pitchFamily="18"/>
              </a:rPr>
              <a:t>chắn</a:t>
            </a:r>
            <a:r>
              <a:rPr lang="en-US" sz="2400" dirty="0">
                <a:latin typeface="UTM Avo" panose="02040603050506020204" pitchFamily="18"/>
              </a:rPr>
              <a:t> </a:t>
            </a:r>
            <a:r>
              <a:rPr lang="en-US" sz="2400" dirty="0" err="1">
                <a:latin typeface="UTM Avo" panose="02040603050506020204" pitchFamily="18"/>
              </a:rPr>
              <a:t>gọi</a:t>
            </a:r>
            <a:r>
              <a:rPr lang="en-US" sz="2400" dirty="0">
                <a:latin typeface="UTM Avo" panose="02040603050506020204" pitchFamily="18"/>
              </a:rPr>
              <a:t> </a:t>
            </a:r>
            <a:r>
              <a:rPr lang="en-US" sz="2400" dirty="0" err="1">
                <a:latin typeface="UTM Avo" panose="02040603050506020204" pitchFamily="18"/>
              </a:rPr>
              <a:t>là</a:t>
            </a:r>
            <a:r>
              <a:rPr lang="en-US" sz="2400" dirty="0">
                <a:latin typeface="UTM Avo" panose="02040603050506020204" pitchFamily="18"/>
              </a:rPr>
              <a:t> </a:t>
            </a:r>
            <a:r>
              <a:rPr lang="en-US" sz="2400" dirty="0" err="1">
                <a:latin typeface="UTM Avo" panose="02040603050506020204" pitchFamily="18"/>
              </a:rPr>
              <a:t>âm</a:t>
            </a:r>
            <a:r>
              <a:rPr lang="en-US" sz="2400" dirty="0">
                <a:latin typeface="UTM Avo" panose="02040603050506020204" pitchFamily="18"/>
              </a:rPr>
              <a:t> </a:t>
            </a:r>
            <a:r>
              <a:rPr lang="en-US" sz="2400" dirty="0" err="1">
                <a:latin typeface="UTM Avo" panose="02040603050506020204" pitchFamily="18"/>
              </a:rPr>
              <a:t>phản</a:t>
            </a:r>
            <a:r>
              <a:rPr lang="en-US" sz="2400" dirty="0">
                <a:latin typeface="UTM Avo" panose="02040603050506020204" pitchFamily="18"/>
              </a:rPr>
              <a:t> </a:t>
            </a:r>
            <a:r>
              <a:rPr lang="en-US" sz="2400" dirty="0" err="1">
                <a:latin typeface="UTM Avo" panose="02040603050506020204" pitchFamily="18"/>
              </a:rPr>
              <a:t>xạ</a:t>
            </a:r>
            <a:r>
              <a:rPr lang="en-US" sz="2400" dirty="0">
                <a:latin typeface="UTM Avo" panose="02040603050506020204" pitchFamily="18"/>
              </a:rPr>
              <a:t> </a:t>
            </a:r>
          </a:p>
        </p:txBody>
      </p:sp>
      <p:pic>
        <p:nvPicPr>
          <p:cNvPr id="3" name="Picture 2" descr="A screen shot of a computer&#10;&#10;Description automatically generated">
            <a:extLst>
              <a:ext uri="{FF2B5EF4-FFF2-40B4-BE49-F238E27FC236}">
                <a16:creationId xmlns:a16="http://schemas.microsoft.com/office/drawing/2014/main" id="{39163816-A40F-E7A1-1958-333B935F0717}"/>
              </a:ext>
            </a:extLst>
          </p:cNvPr>
          <p:cNvPicPr>
            <a:picLocks noChangeAspect="1"/>
          </p:cNvPicPr>
          <p:nvPr/>
        </p:nvPicPr>
        <p:blipFill>
          <a:blip r:embed="rId3"/>
          <a:stretch>
            <a:fillRect/>
          </a:stretch>
        </p:blipFill>
        <p:spPr>
          <a:xfrm>
            <a:off x="2886923" y="2660307"/>
            <a:ext cx="6418153" cy="3803091"/>
          </a:xfrm>
          <a:prstGeom prst="rect">
            <a:avLst/>
          </a:prstGeom>
        </p:spPr>
      </p:pic>
    </p:spTree>
    <p:extLst>
      <p:ext uri="{BB962C8B-B14F-4D97-AF65-F5344CB8AC3E}">
        <p14:creationId xmlns:p14="http://schemas.microsoft.com/office/powerpoint/2010/main" val="3691537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667691-E4BA-3FB8-0860-E1519B604B0C}"/>
              </a:ext>
            </a:extLst>
          </p:cNvPr>
          <p:cNvSpPr txBox="1"/>
          <p:nvPr/>
        </p:nvSpPr>
        <p:spPr>
          <a:xfrm>
            <a:off x="1169338" y="2967282"/>
            <a:ext cx="4447421" cy="2229841"/>
          </a:xfrm>
          <a:prstGeom prst="rect">
            <a:avLst/>
          </a:prstGeom>
          <a:noFill/>
        </p:spPr>
        <p:txBody>
          <a:bodyPr wrap="square" rtlCol="0">
            <a:spAutoFit/>
          </a:bodyPr>
          <a:lstStyle/>
          <a:p>
            <a:pPr algn="ctr">
              <a:lnSpc>
                <a:spcPct val="150000"/>
              </a:lnSpc>
            </a:pPr>
            <a:r>
              <a:rPr lang="en-US" sz="2400" dirty="0">
                <a:latin typeface="UTM Avo" panose="02040603050506020204" pitchFamily="18"/>
              </a:rPr>
              <a:t>Đ</a:t>
            </a:r>
            <a:r>
              <a:rPr lang="vi-VN" sz="2400" dirty="0">
                <a:latin typeface="UTM Avo" panose="02040603050506020204" pitchFamily="18"/>
              </a:rPr>
              <a:t>ứng trong một hang động lớn nếu nói to thì một lúc sau đó em sẽ nghe được tiếng của mình vọng lại.</a:t>
            </a:r>
            <a:r>
              <a:rPr lang="en-US" sz="2400" dirty="0">
                <a:latin typeface="UTM Avo" panose="02040603050506020204" pitchFamily="18"/>
              </a:rPr>
              <a:t> </a:t>
            </a:r>
          </a:p>
        </p:txBody>
      </p:sp>
      <p:pic>
        <p:nvPicPr>
          <p:cNvPr id="1026" name="Picture 2" descr="Thế nào là âm phản xạ? Ứng dụng của âm phản xạ là gì?">
            <a:extLst>
              <a:ext uri="{FF2B5EF4-FFF2-40B4-BE49-F238E27FC236}">
                <a16:creationId xmlns:a16="http://schemas.microsoft.com/office/drawing/2014/main" id="{159009D1-98CA-6BCE-DF43-7037294FB68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772"/>
          <a:stretch/>
        </p:blipFill>
        <p:spPr bwMode="auto">
          <a:xfrm>
            <a:off x="6907045" y="2307154"/>
            <a:ext cx="4391371" cy="35500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8823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C512DA2-0D84-B7AB-7ACE-A94C286413C3}"/>
              </a:ext>
            </a:extLst>
          </p:cNvPr>
          <p:cNvSpPr txBox="1"/>
          <p:nvPr/>
        </p:nvSpPr>
        <p:spPr>
          <a:xfrm>
            <a:off x="3810000" y="1439173"/>
            <a:ext cx="4572000" cy="660758"/>
          </a:xfrm>
          <a:prstGeom prst="rect">
            <a:avLst/>
          </a:prstGeom>
          <a:noFill/>
        </p:spPr>
        <p:txBody>
          <a:bodyPr wrap="square">
            <a:spAutoFit/>
          </a:bodyPr>
          <a:lstStyle/>
          <a:p>
            <a:pPr marR="0" lvl="0" algn="ctr">
              <a:lnSpc>
                <a:spcPct val="150000"/>
              </a:lnSpc>
              <a:spcBef>
                <a:spcPts val="500"/>
              </a:spcBef>
              <a:spcAft>
                <a:spcPts val="0"/>
              </a:spcAft>
            </a:pPr>
            <a:r>
              <a:rPr lang="en-US" sz="2800" b="1" dirty="0">
                <a:effectLst/>
                <a:latin typeface="UTM Avo" panose="02040603050506020204" pitchFamily="18"/>
                <a:ea typeface="Times New Roman" panose="02020603050405020304" pitchFamily="18" charset="0"/>
              </a:rPr>
              <a:t>II. </a:t>
            </a:r>
            <a:r>
              <a:rPr lang="vi-VN" sz="2800" b="1" dirty="0">
                <a:effectLst/>
                <a:latin typeface="UTM Avo" panose="02040603050506020204" pitchFamily="18"/>
                <a:ea typeface="Times New Roman" panose="02020603050405020304" pitchFamily="18" charset="0"/>
              </a:rPr>
              <a:t>Vật p</a:t>
            </a:r>
            <a:r>
              <a:rPr lang="en-US" sz="2800" b="1" dirty="0" err="1">
                <a:effectLst/>
                <a:latin typeface="UTM Avo" panose="02040603050506020204" pitchFamily="18"/>
                <a:ea typeface="Times New Roman" panose="02020603050405020304" pitchFamily="18" charset="0"/>
              </a:rPr>
              <a:t>hản</a:t>
            </a:r>
            <a:r>
              <a:rPr lang="en-US" sz="2800" b="1" dirty="0">
                <a:effectLst/>
                <a:latin typeface="UTM Avo" panose="02040603050506020204" pitchFamily="18"/>
                <a:ea typeface="Times New Roman" panose="02020603050405020304" pitchFamily="18" charset="0"/>
              </a:rPr>
              <a:t> </a:t>
            </a:r>
            <a:r>
              <a:rPr lang="en-US" sz="2800" b="1" dirty="0" err="1">
                <a:effectLst/>
                <a:latin typeface="UTM Avo" panose="02040603050506020204" pitchFamily="18"/>
                <a:ea typeface="Times New Roman" panose="02020603050405020304" pitchFamily="18" charset="0"/>
              </a:rPr>
              <a:t>xạ</a:t>
            </a:r>
            <a:r>
              <a:rPr lang="en-US" sz="2800" b="1" dirty="0">
                <a:effectLst/>
                <a:latin typeface="UTM Avo" panose="02040603050506020204" pitchFamily="18"/>
                <a:ea typeface="Times New Roman" panose="02020603050405020304" pitchFamily="18" charset="0"/>
              </a:rPr>
              <a:t> </a:t>
            </a:r>
            <a:r>
              <a:rPr lang="en-US" sz="2800" b="1" dirty="0" err="1">
                <a:effectLst/>
                <a:latin typeface="UTM Avo" panose="02040603050506020204" pitchFamily="18"/>
                <a:ea typeface="Times New Roman" panose="02020603050405020304" pitchFamily="18" charset="0"/>
              </a:rPr>
              <a:t>âm</a:t>
            </a:r>
            <a:endParaRPr lang="en-US" sz="2800" dirty="0">
              <a:effectLst/>
              <a:latin typeface="UTM Avo" panose="02040603050506020204" pitchFamily="18"/>
              <a:ea typeface="Calibri" panose="020F0502020204030204" pitchFamily="34" charset="0"/>
            </a:endParaRPr>
          </a:p>
        </p:txBody>
      </p:sp>
      <p:sp>
        <p:nvSpPr>
          <p:cNvPr id="3" name="Thought Bubble: Cloud 6">
            <a:extLst>
              <a:ext uri="{FF2B5EF4-FFF2-40B4-BE49-F238E27FC236}">
                <a16:creationId xmlns:a16="http://schemas.microsoft.com/office/drawing/2014/main" id="{50376446-C55E-BE9B-EF33-1DF1570C9FCB}"/>
              </a:ext>
            </a:extLst>
          </p:cNvPr>
          <p:cNvSpPr/>
          <p:nvPr/>
        </p:nvSpPr>
        <p:spPr>
          <a:xfrm>
            <a:off x="3491977" y="2227039"/>
            <a:ext cx="5591063" cy="2365873"/>
          </a:xfrm>
          <a:prstGeom prst="cloudCallout">
            <a:avLst/>
          </a:prstGeom>
          <a:solidFill>
            <a:schemeClr val="accent1">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a:lnSpc>
                <a:spcPct val="150000"/>
              </a:lnSpc>
              <a:spcBef>
                <a:spcPts val="500"/>
              </a:spcBef>
              <a:spcAft>
                <a:spcPts val="0"/>
              </a:spcAft>
            </a:pPr>
            <a:r>
              <a:rPr lang="en-US" sz="2400" dirty="0" err="1">
                <a:solidFill>
                  <a:schemeClr val="bg1">
                    <a:lumMod val="10000"/>
                  </a:schemeClr>
                </a:solidFill>
                <a:effectLst/>
                <a:latin typeface="UTM Avo" panose="02040603050506020204" pitchFamily="18"/>
                <a:ea typeface="Times New Roman" panose="02020603050405020304" pitchFamily="18" charset="0"/>
              </a:rPr>
              <a:t>Có</a:t>
            </a:r>
            <a:r>
              <a:rPr lang="en-US" sz="2400" dirty="0">
                <a:solidFill>
                  <a:schemeClr val="bg1">
                    <a:lumMod val="10000"/>
                  </a:schemeClr>
                </a:solidFill>
                <a:effectLst/>
                <a:latin typeface="UTM Avo" panose="02040603050506020204" pitchFamily="18"/>
                <a:ea typeface="Times New Roman" panose="02020603050405020304" pitchFamily="18" charset="0"/>
              </a:rPr>
              <a:t> </a:t>
            </a:r>
            <a:r>
              <a:rPr lang="en-US" sz="2400" dirty="0" err="1">
                <a:solidFill>
                  <a:schemeClr val="bg1">
                    <a:lumMod val="10000"/>
                  </a:schemeClr>
                </a:solidFill>
                <a:effectLst/>
                <a:latin typeface="UTM Avo" panose="02040603050506020204" pitchFamily="18"/>
                <a:ea typeface="Times New Roman" panose="02020603050405020304" pitchFamily="18" charset="0"/>
              </a:rPr>
              <a:t>phải</a:t>
            </a:r>
            <a:r>
              <a:rPr lang="en-US" sz="2400" dirty="0">
                <a:solidFill>
                  <a:schemeClr val="bg1">
                    <a:lumMod val="10000"/>
                  </a:schemeClr>
                </a:solidFill>
                <a:effectLst/>
                <a:latin typeface="UTM Avo" panose="02040603050506020204" pitchFamily="18"/>
                <a:ea typeface="Times New Roman" panose="02020603050405020304" pitchFamily="18" charset="0"/>
              </a:rPr>
              <a:t> </a:t>
            </a:r>
            <a:r>
              <a:rPr lang="en-US" sz="2400" dirty="0" err="1">
                <a:solidFill>
                  <a:schemeClr val="bg1">
                    <a:lumMod val="10000"/>
                  </a:schemeClr>
                </a:solidFill>
                <a:effectLst/>
                <a:latin typeface="UTM Avo" panose="02040603050506020204" pitchFamily="18"/>
                <a:ea typeface="Times New Roman" panose="02020603050405020304" pitchFamily="18" charset="0"/>
              </a:rPr>
              <a:t>mọi</a:t>
            </a:r>
            <a:r>
              <a:rPr lang="en-US" sz="2400" dirty="0">
                <a:solidFill>
                  <a:schemeClr val="bg1">
                    <a:lumMod val="10000"/>
                  </a:schemeClr>
                </a:solidFill>
                <a:effectLst/>
                <a:latin typeface="UTM Avo" panose="02040603050506020204" pitchFamily="18"/>
                <a:ea typeface="Times New Roman" panose="02020603050405020304" pitchFamily="18" charset="0"/>
              </a:rPr>
              <a:t> </a:t>
            </a:r>
            <a:r>
              <a:rPr lang="en-US" sz="2400" dirty="0" err="1">
                <a:solidFill>
                  <a:schemeClr val="bg1">
                    <a:lumMod val="10000"/>
                  </a:schemeClr>
                </a:solidFill>
                <a:effectLst/>
                <a:latin typeface="UTM Avo" panose="02040603050506020204" pitchFamily="18"/>
                <a:ea typeface="Times New Roman" panose="02020603050405020304" pitchFamily="18" charset="0"/>
              </a:rPr>
              <a:t>vật</a:t>
            </a:r>
            <a:r>
              <a:rPr lang="en-US" sz="2400" dirty="0">
                <a:solidFill>
                  <a:schemeClr val="bg1">
                    <a:lumMod val="10000"/>
                  </a:schemeClr>
                </a:solidFill>
                <a:effectLst/>
                <a:latin typeface="UTM Avo" panose="02040603050506020204" pitchFamily="18"/>
                <a:ea typeface="Times New Roman" panose="02020603050405020304" pitchFamily="18" charset="0"/>
              </a:rPr>
              <a:t> </a:t>
            </a:r>
            <a:r>
              <a:rPr lang="en-US" sz="2400" dirty="0" err="1">
                <a:solidFill>
                  <a:schemeClr val="bg1">
                    <a:lumMod val="10000"/>
                  </a:schemeClr>
                </a:solidFill>
                <a:effectLst/>
                <a:latin typeface="UTM Avo" panose="02040603050506020204" pitchFamily="18"/>
                <a:ea typeface="Times New Roman" panose="02020603050405020304" pitchFamily="18" charset="0"/>
              </a:rPr>
              <a:t>đều</a:t>
            </a:r>
            <a:r>
              <a:rPr lang="en-US" sz="2400" dirty="0">
                <a:solidFill>
                  <a:schemeClr val="bg1">
                    <a:lumMod val="10000"/>
                  </a:schemeClr>
                </a:solidFill>
                <a:effectLst/>
                <a:latin typeface="UTM Avo" panose="02040603050506020204" pitchFamily="18"/>
                <a:ea typeface="Times New Roman" panose="02020603050405020304" pitchFamily="18" charset="0"/>
              </a:rPr>
              <a:t> </a:t>
            </a:r>
            <a:r>
              <a:rPr lang="en-US" sz="2400" dirty="0" err="1">
                <a:solidFill>
                  <a:schemeClr val="bg1">
                    <a:lumMod val="10000"/>
                  </a:schemeClr>
                </a:solidFill>
                <a:effectLst/>
                <a:latin typeface="UTM Avo" panose="02040603050506020204" pitchFamily="18"/>
                <a:ea typeface="Times New Roman" panose="02020603050405020304" pitchFamily="18" charset="0"/>
              </a:rPr>
              <a:t>phản</a:t>
            </a:r>
            <a:r>
              <a:rPr lang="en-US" sz="2400" dirty="0">
                <a:solidFill>
                  <a:schemeClr val="bg1">
                    <a:lumMod val="10000"/>
                  </a:schemeClr>
                </a:solidFill>
                <a:effectLst/>
                <a:latin typeface="UTM Avo" panose="02040603050506020204" pitchFamily="18"/>
                <a:ea typeface="Times New Roman" panose="02020603050405020304" pitchFamily="18" charset="0"/>
              </a:rPr>
              <a:t> </a:t>
            </a:r>
            <a:r>
              <a:rPr lang="en-US" sz="2400" dirty="0" err="1">
                <a:solidFill>
                  <a:schemeClr val="bg1">
                    <a:lumMod val="10000"/>
                  </a:schemeClr>
                </a:solidFill>
                <a:effectLst/>
                <a:latin typeface="UTM Avo" panose="02040603050506020204" pitchFamily="18"/>
                <a:ea typeface="Times New Roman" panose="02020603050405020304" pitchFamily="18" charset="0"/>
              </a:rPr>
              <a:t>xạ</a:t>
            </a:r>
            <a:r>
              <a:rPr lang="en-US" sz="2400" dirty="0">
                <a:solidFill>
                  <a:schemeClr val="bg1">
                    <a:lumMod val="10000"/>
                  </a:schemeClr>
                </a:solidFill>
                <a:effectLst/>
                <a:latin typeface="UTM Avo" panose="02040603050506020204" pitchFamily="18"/>
                <a:ea typeface="Times New Roman" panose="02020603050405020304" pitchFamily="18" charset="0"/>
              </a:rPr>
              <a:t> </a:t>
            </a:r>
            <a:r>
              <a:rPr lang="en-US" sz="2400" dirty="0" err="1">
                <a:solidFill>
                  <a:schemeClr val="bg1">
                    <a:lumMod val="10000"/>
                  </a:schemeClr>
                </a:solidFill>
                <a:effectLst/>
                <a:latin typeface="UTM Avo" panose="02040603050506020204" pitchFamily="18"/>
                <a:ea typeface="Times New Roman" panose="02020603050405020304" pitchFamily="18" charset="0"/>
              </a:rPr>
              <a:t>âm</a:t>
            </a:r>
            <a:r>
              <a:rPr lang="en-US" sz="2400" dirty="0">
                <a:solidFill>
                  <a:schemeClr val="bg1">
                    <a:lumMod val="10000"/>
                  </a:schemeClr>
                </a:solidFill>
                <a:effectLst/>
                <a:latin typeface="UTM Avo" panose="02040603050506020204" pitchFamily="18"/>
                <a:ea typeface="Times New Roman" panose="02020603050405020304" pitchFamily="18" charset="0"/>
              </a:rPr>
              <a:t> </a:t>
            </a:r>
            <a:r>
              <a:rPr lang="en-US" sz="2400" dirty="0" err="1">
                <a:solidFill>
                  <a:schemeClr val="bg1">
                    <a:lumMod val="10000"/>
                  </a:schemeClr>
                </a:solidFill>
                <a:effectLst/>
                <a:latin typeface="UTM Avo" panose="02040603050506020204" pitchFamily="18"/>
                <a:ea typeface="Times New Roman" panose="02020603050405020304" pitchFamily="18" charset="0"/>
              </a:rPr>
              <a:t>truyền</a:t>
            </a:r>
            <a:r>
              <a:rPr lang="en-US" sz="2400" dirty="0">
                <a:solidFill>
                  <a:schemeClr val="bg1">
                    <a:lumMod val="10000"/>
                  </a:schemeClr>
                </a:solidFill>
                <a:effectLst/>
                <a:latin typeface="UTM Avo" panose="02040603050506020204" pitchFamily="18"/>
                <a:ea typeface="Times New Roman" panose="02020603050405020304" pitchFamily="18" charset="0"/>
              </a:rPr>
              <a:t> </a:t>
            </a:r>
            <a:r>
              <a:rPr lang="en-US" sz="2400" dirty="0" err="1">
                <a:solidFill>
                  <a:schemeClr val="bg1">
                    <a:lumMod val="10000"/>
                  </a:schemeClr>
                </a:solidFill>
                <a:effectLst/>
                <a:latin typeface="UTM Avo" panose="02040603050506020204" pitchFamily="18"/>
                <a:ea typeface="Times New Roman" panose="02020603050405020304" pitchFamily="18" charset="0"/>
              </a:rPr>
              <a:t>đến</a:t>
            </a:r>
            <a:r>
              <a:rPr lang="en-US" sz="2400" dirty="0">
                <a:solidFill>
                  <a:schemeClr val="bg1">
                    <a:lumMod val="10000"/>
                  </a:schemeClr>
                </a:solidFill>
                <a:effectLst/>
                <a:latin typeface="UTM Avo" panose="02040603050506020204" pitchFamily="18"/>
                <a:ea typeface="Times New Roman" panose="02020603050405020304" pitchFamily="18" charset="0"/>
              </a:rPr>
              <a:t> </a:t>
            </a:r>
            <a:r>
              <a:rPr lang="en-US" sz="2400" dirty="0" err="1">
                <a:solidFill>
                  <a:schemeClr val="bg1">
                    <a:lumMod val="10000"/>
                  </a:schemeClr>
                </a:solidFill>
                <a:effectLst/>
                <a:latin typeface="UTM Avo" panose="02040603050506020204" pitchFamily="18"/>
                <a:ea typeface="Times New Roman" panose="02020603050405020304" pitchFamily="18" charset="0"/>
              </a:rPr>
              <a:t>nó</a:t>
            </a:r>
            <a:r>
              <a:rPr lang="en-US" sz="2400" dirty="0">
                <a:solidFill>
                  <a:schemeClr val="bg1">
                    <a:lumMod val="10000"/>
                  </a:schemeClr>
                </a:solidFill>
                <a:effectLst/>
                <a:latin typeface="UTM Avo" panose="02040603050506020204" pitchFamily="18"/>
                <a:ea typeface="Times New Roman" panose="02020603050405020304" pitchFamily="18" charset="0"/>
              </a:rPr>
              <a:t> </a:t>
            </a:r>
            <a:r>
              <a:rPr lang="en-US" sz="2400" dirty="0" err="1">
                <a:solidFill>
                  <a:schemeClr val="bg1">
                    <a:lumMod val="10000"/>
                  </a:schemeClr>
                </a:solidFill>
                <a:effectLst/>
                <a:latin typeface="UTM Avo" panose="02040603050506020204" pitchFamily="18"/>
                <a:ea typeface="Times New Roman" panose="02020603050405020304" pitchFamily="18" charset="0"/>
              </a:rPr>
              <a:t>không</a:t>
            </a:r>
            <a:r>
              <a:rPr lang="en-US" sz="2400" dirty="0">
                <a:solidFill>
                  <a:schemeClr val="bg1">
                    <a:lumMod val="10000"/>
                  </a:schemeClr>
                </a:solidFill>
                <a:effectLst/>
                <a:latin typeface="UTM Avo" panose="02040603050506020204" pitchFamily="18"/>
                <a:ea typeface="Times New Roman" panose="02020603050405020304" pitchFamily="18" charset="0"/>
              </a:rPr>
              <a:t>?</a:t>
            </a:r>
            <a:endParaRPr lang="en-US" sz="2400" dirty="0">
              <a:solidFill>
                <a:schemeClr val="bg1">
                  <a:lumMod val="10000"/>
                </a:schemeClr>
              </a:solidFill>
              <a:effectLst/>
              <a:latin typeface="UTM Avo" panose="02040603050506020204" pitchFamily="18"/>
              <a:ea typeface="Calibri" panose="020F0502020204030204" pitchFamily="34" charset="0"/>
            </a:endParaRPr>
          </a:p>
        </p:txBody>
      </p:sp>
      <p:pic>
        <p:nvPicPr>
          <p:cNvPr id="4" name="Picture 16">
            <a:extLst>
              <a:ext uri="{FF2B5EF4-FFF2-40B4-BE49-F238E27FC236}">
                <a16:creationId xmlns:a16="http://schemas.microsoft.com/office/drawing/2014/main" id="{8F019821-0E7D-7BA3-1CED-FBAAA06ACD6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28601" y="2917990"/>
            <a:ext cx="2381250" cy="3856274"/>
          </a:xfrm>
          <a:prstGeom prst="rect">
            <a:avLst/>
          </a:prstGeom>
        </p:spPr>
      </p:pic>
      <p:sp>
        <p:nvSpPr>
          <p:cNvPr id="5" name="Rectangle: Rounded Corners 9">
            <a:extLst>
              <a:ext uri="{FF2B5EF4-FFF2-40B4-BE49-F238E27FC236}">
                <a16:creationId xmlns:a16="http://schemas.microsoft.com/office/drawing/2014/main" id="{333AD3ED-563D-BC72-3B61-4D0D9BF268B1}"/>
              </a:ext>
            </a:extLst>
          </p:cNvPr>
          <p:cNvSpPr/>
          <p:nvPr/>
        </p:nvSpPr>
        <p:spPr>
          <a:xfrm>
            <a:off x="5054854" y="5575580"/>
            <a:ext cx="6453052" cy="765431"/>
          </a:xfrm>
          <a:prstGeom prst="roundRect">
            <a:avLst/>
          </a:prstGeom>
          <a:solidFill>
            <a:schemeClr val="accent2">
              <a:lumMod val="20000"/>
              <a:lumOff val="80000"/>
            </a:schemeClr>
          </a:solidFill>
          <a:ln>
            <a:solidFill>
              <a:schemeClr val="bg2">
                <a:lumMod val="50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41275" algn="ctr">
              <a:lnSpc>
                <a:spcPct val="150000"/>
              </a:lnSpc>
              <a:spcBef>
                <a:spcPts val="500"/>
              </a:spcBef>
              <a:spcAft>
                <a:spcPts val="0"/>
              </a:spcAft>
            </a:pPr>
            <a:r>
              <a:rPr lang="en-US" sz="2400" dirty="0">
                <a:effectLst/>
                <a:latin typeface="UTM Avo" panose="02040603050506020204" pitchFamily="18"/>
                <a:ea typeface="Times New Roman" panose="02020603050405020304" pitchFamily="18" charset="0"/>
              </a:rPr>
              <a:t> </a:t>
            </a:r>
            <a:r>
              <a:rPr lang="vi-VN" sz="2400" dirty="0">
                <a:solidFill>
                  <a:schemeClr val="bg1">
                    <a:lumMod val="10000"/>
                  </a:schemeClr>
                </a:solidFill>
                <a:effectLst/>
                <a:latin typeface="UTM Avo" panose="02040603050506020204" pitchFamily="18"/>
                <a:ea typeface="Times New Roman" panose="02020603050405020304" pitchFamily="18" charset="0"/>
              </a:rPr>
              <a:t>Mọi vật đều phản xạ âm truyền đến nó.</a:t>
            </a:r>
            <a:endParaRPr lang="en-US" sz="2400" dirty="0">
              <a:solidFill>
                <a:schemeClr val="bg1">
                  <a:lumMod val="10000"/>
                </a:schemeClr>
              </a:solidFill>
              <a:effectLst/>
              <a:latin typeface="UTM Avo" panose="02040603050506020204" pitchFamily="18"/>
              <a:ea typeface="Calibri" panose="020F0502020204030204" pitchFamily="34" charset="0"/>
            </a:endParaRPr>
          </a:p>
        </p:txBody>
      </p:sp>
    </p:spTree>
    <p:extLst>
      <p:ext uri="{BB962C8B-B14F-4D97-AF65-F5344CB8AC3E}">
        <p14:creationId xmlns:p14="http://schemas.microsoft.com/office/powerpoint/2010/main" val="1671157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5">
                                            <p:bg/>
                                          </p:spTgt>
                                        </p:tgtEl>
                                        <p:attrNameLst>
                                          <p:attrName>style.visibility</p:attrName>
                                        </p:attrNameLst>
                                      </p:cBhvr>
                                      <p:to>
                                        <p:strVal val="visible"/>
                                      </p:to>
                                    </p:set>
                                    <p:anim calcmode="lin" valueType="num">
                                      <p:cBhvr>
                                        <p:cTn id="17" dur="500" fill="hold"/>
                                        <p:tgtEl>
                                          <p:spTgt spid="5">
                                            <p:bg/>
                                          </p:spTgt>
                                        </p:tgtEl>
                                        <p:attrNameLst>
                                          <p:attrName>ppt_w</p:attrName>
                                        </p:attrNameLst>
                                      </p:cBhvr>
                                      <p:tavLst>
                                        <p:tav tm="0">
                                          <p:val>
                                            <p:fltVal val="0"/>
                                          </p:val>
                                        </p:tav>
                                        <p:tav tm="100000">
                                          <p:val>
                                            <p:strVal val="#ppt_w"/>
                                          </p:val>
                                        </p:tav>
                                      </p:tavLst>
                                    </p:anim>
                                    <p:anim calcmode="lin" valueType="num">
                                      <p:cBhvr>
                                        <p:cTn id="18" dur="500" fill="hold"/>
                                        <p:tgtEl>
                                          <p:spTgt spid="5">
                                            <p:bg/>
                                          </p:spTgt>
                                        </p:tgtEl>
                                        <p:attrNameLst>
                                          <p:attrName>ppt_h</p:attrName>
                                        </p:attrNameLst>
                                      </p:cBhvr>
                                      <p:tavLst>
                                        <p:tav tm="0">
                                          <p:val>
                                            <p:fltVal val="0"/>
                                          </p:val>
                                        </p:tav>
                                        <p:tav tm="100000">
                                          <p:val>
                                            <p:strVal val="#ppt_h"/>
                                          </p:val>
                                        </p:tav>
                                      </p:tavLst>
                                    </p:anim>
                                    <p:animEffect transition="in" filter="fade">
                                      <p:cBhvr>
                                        <p:cTn id="19" dur="500"/>
                                        <p:tgtEl>
                                          <p:spTgt spid="5">
                                            <p:bg/>
                                          </p:spTgt>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 calcmode="lin" valueType="num">
                                      <p:cBhvr>
                                        <p:cTn id="22"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23"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24"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uiExpand="1"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8">
            <a:extLst>
              <a:ext uri="{FF2B5EF4-FFF2-40B4-BE49-F238E27FC236}">
                <a16:creationId xmlns:a16="http://schemas.microsoft.com/office/drawing/2014/main" id="{8EB1477C-18D5-3CBC-F0DF-EC41D7D3F8AA}"/>
              </a:ext>
            </a:extLst>
          </p:cNvPr>
          <p:cNvSpPr/>
          <p:nvPr/>
        </p:nvSpPr>
        <p:spPr>
          <a:xfrm>
            <a:off x="292706" y="2456638"/>
            <a:ext cx="5803294" cy="4324586"/>
          </a:xfrm>
          <a:prstGeom prst="roundRect">
            <a:avLst/>
          </a:prstGeom>
          <a:solidFill>
            <a:schemeClr val="accent6">
              <a:lumMod val="20000"/>
              <a:lumOff val="80000"/>
            </a:schemeClr>
          </a:solidFill>
          <a:ln w="38100">
            <a:solidFill>
              <a:schemeClr val="bg2">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200" dirty="0" err="1">
                <a:solidFill>
                  <a:schemeClr val="bg1">
                    <a:lumMod val="10000"/>
                  </a:schemeClr>
                </a:solidFill>
                <a:latin typeface="UTM Avo" panose="02040603050506020204" pitchFamily="18"/>
                <a:ea typeface="Calibri" panose="020F0502020204030204" pitchFamily="34" charset="0"/>
              </a:rPr>
              <a:t>Bàn</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phẳng</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đồng</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hồ</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loại</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nhỏ</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có</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phát</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ra</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tiếng</a:t>
            </a:r>
            <a:r>
              <a:rPr lang="en-US" sz="2200" dirty="0">
                <a:solidFill>
                  <a:schemeClr val="bg1">
                    <a:lumMod val="10000"/>
                  </a:schemeClr>
                </a:solidFill>
                <a:latin typeface="UTM Avo" panose="02040603050506020204" pitchFamily="18"/>
                <a:ea typeface="Calibri" panose="020F0502020204030204" pitchFamily="34" charset="0"/>
              </a:rPr>
              <a:t> “ </a:t>
            </a:r>
            <a:r>
              <a:rPr lang="en-US" sz="2200" dirty="0" err="1">
                <a:solidFill>
                  <a:schemeClr val="bg1">
                    <a:lumMod val="10000"/>
                  </a:schemeClr>
                </a:solidFill>
                <a:latin typeface="UTM Avo" panose="02040603050506020204" pitchFamily="18"/>
                <a:ea typeface="Calibri" panose="020F0502020204030204" pitchFamily="34" charset="0"/>
              </a:rPr>
              <a:t>tích</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tắc</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hai</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đoạn</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ống</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nhựa</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giống</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nhau</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dài</a:t>
            </a:r>
            <a:r>
              <a:rPr lang="en-US" sz="2200" dirty="0">
                <a:solidFill>
                  <a:schemeClr val="bg1">
                    <a:lumMod val="10000"/>
                  </a:schemeClr>
                </a:solidFill>
                <a:latin typeface="UTM Avo" panose="02040603050506020204" pitchFamily="18"/>
                <a:ea typeface="Calibri" panose="020F0502020204030204" pitchFamily="34" charset="0"/>
              </a:rPr>
              <a:t> 1m, </a:t>
            </a:r>
            <a:r>
              <a:rPr lang="en-US" sz="2200" dirty="0" err="1">
                <a:solidFill>
                  <a:schemeClr val="bg1">
                    <a:lumMod val="10000"/>
                  </a:schemeClr>
                </a:solidFill>
                <a:latin typeface="UTM Avo" panose="02040603050506020204" pitchFamily="18"/>
                <a:ea typeface="Calibri" panose="020F0502020204030204" pitchFamily="34" charset="0"/>
              </a:rPr>
              <a:t>có</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thể</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để</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lọt</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đồng</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hồ</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vào</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trong</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một</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ống</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có</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nắp</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đậy</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dễ</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dàng</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tháo</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lắp</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các</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tấm</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có</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kích</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thước</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bằng</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nhau</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tấm</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gỗ</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phẳng</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tấm</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gỗ</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có</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bề</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mặt</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gồ</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ghề</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tấm</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xốp</a:t>
            </a:r>
            <a:r>
              <a:rPr lang="en-US" sz="2200" dirty="0">
                <a:solidFill>
                  <a:schemeClr val="bg1">
                    <a:lumMod val="10000"/>
                  </a:schemeClr>
                </a:solidFill>
                <a:latin typeface="UTM Avo" panose="02040603050506020204" pitchFamily="18"/>
                <a:ea typeface="Calibri" panose="020F0502020204030204" pitchFamily="34" charset="0"/>
              </a:rPr>
              <a:t> </a:t>
            </a:r>
            <a:r>
              <a:rPr lang="en-US" sz="2200" dirty="0" err="1">
                <a:solidFill>
                  <a:schemeClr val="bg1">
                    <a:lumMod val="10000"/>
                  </a:schemeClr>
                </a:solidFill>
                <a:latin typeface="UTM Avo" panose="02040603050506020204" pitchFamily="18"/>
                <a:ea typeface="Calibri" panose="020F0502020204030204" pitchFamily="34" charset="0"/>
              </a:rPr>
              <a:t>phẳng</a:t>
            </a:r>
            <a:r>
              <a:rPr lang="en-US" sz="2200" dirty="0">
                <a:solidFill>
                  <a:schemeClr val="bg1">
                    <a:lumMod val="10000"/>
                  </a:schemeClr>
                </a:solidFill>
                <a:latin typeface="UTM Avo" panose="02040603050506020204" pitchFamily="18"/>
                <a:ea typeface="Calibri" panose="020F0502020204030204" pitchFamily="34" charset="0"/>
              </a:rPr>
              <a:t>,…</a:t>
            </a:r>
          </a:p>
        </p:txBody>
      </p:sp>
      <p:pic>
        <p:nvPicPr>
          <p:cNvPr id="3" name="Picture 2">
            <a:extLst>
              <a:ext uri="{FF2B5EF4-FFF2-40B4-BE49-F238E27FC236}">
                <a16:creationId xmlns:a16="http://schemas.microsoft.com/office/drawing/2014/main" id="{02383D0E-5610-0362-3DFA-48818A331916}"/>
              </a:ext>
            </a:extLst>
          </p:cNvPr>
          <p:cNvPicPr>
            <a:picLocks noChangeAspect="1"/>
          </p:cNvPicPr>
          <p:nvPr/>
        </p:nvPicPr>
        <p:blipFill rotWithShape="1">
          <a:blip r:embed="rId3"/>
          <a:srcRect l="18309" t="58570" r="15826" b="3808"/>
          <a:stretch/>
        </p:blipFill>
        <p:spPr>
          <a:xfrm>
            <a:off x="6196787" y="2840922"/>
            <a:ext cx="5601720" cy="3390841"/>
          </a:xfrm>
          <a:prstGeom prst="rect">
            <a:avLst/>
          </a:prstGeom>
        </p:spPr>
      </p:pic>
      <p:sp>
        <p:nvSpPr>
          <p:cNvPr id="4" name="TextBox 3">
            <a:extLst>
              <a:ext uri="{FF2B5EF4-FFF2-40B4-BE49-F238E27FC236}">
                <a16:creationId xmlns:a16="http://schemas.microsoft.com/office/drawing/2014/main" id="{A98F657E-BCB7-B6FD-7850-FFCDBC5D4AA9}"/>
              </a:ext>
            </a:extLst>
          </p:cNvPr>
          <p:cNvSpPr txBox="1"/>
          <p:nvPr/>
        </p:nvSpPr>
        <p:spPr>
          <a:xfrm>
            <a:off x="3810000" y="1039843"/>
            <a:ext cx="4572000" cy="669222"/>
          </a:xfrm>
          <a:prstGeom prst="rect">
            <a:avLst/>
          </a:prstGeom>
          <a:noFill/>
        </p:spPr>
        <p:txBody>
          <a:bodyPr wrap="square">
            <a:spAutoFit/>
          </a:bodyPr>
          <a:lstStyle/>
          <a:p>
            <a:pPr marR="0" lvl="0" algn="ctr">
              <a:lnSpc>
                <a:spcPct val="150000"/>
              </a:lnSpc>
              <a:spcBef>
                <a:spcPts val="500"/>
              </a:spcBef>
              <a:spcAft>
                <a:spcPts val="0"/>
              </a:spcAft>
            </a:pPr>
            <a:r>
              <a:rPr lang="en-US" sz="2800" b="1" dirty="0" err="1">
                <a:effectLst/>
                <a:latin typeface="UTM Avo" panose="02040603050506020204" pitchFamily="18"/>
                <a:ea typeface="Times New Roman" panose="02020603050405020304" pitchFamily="18" charset="0"/>
              </a:rPr>
              <a:t>Thí</a:t>
            </a:r>
            <a:r>
              <a:rPr lang="en-US" sz="2800" b="1" dirty="0">
                <a:effectLst/>
                <a:latin typeface="UTM Avo" panose="02040603050506020204" pitchFamily="18"/>
                <a:ea typeface="Times New Roman" panose="02020603050405020304" pitchFamily="18" charset="0"/>
              </a:rPr>
              <a:t> </a:t>
            </a:r>
            <a:r>
              <a:rPr lang="en-US" sz="2800" b="1" dirty="0" err="1">
                <a:effectLst/>
                <a:latin typeface="UTM Avo" panose="02040603050506020204" pitchFamily="18"/>
                <a:ea typeface="Times New Roman" panose="02020603050405020304" pitchFamily="18" charset="0"/>
              </a:rPr>
              <a:t>nghiệm</a:t>
            </a:r>
            <a:endParaRPr lang="en-US" sz="2800" dirty="0">
              <a:effectLst/>
              <a:latin typeface="UTM Avo" panose="02040603050506020204" pitchFamily="18"/>
              <a:ea typeface="Calibri" panose="020F0502020204030204" pitchFamily="34" charset="0"/>
            </a:endParaRPr>
          </a:p>
        </p:txBody>
      </p:sp>
      <p:sp>
        <p:nvSpPr>
          <p:cNvPr id="5" name="TextBox 4">
            <a:extLst>
              <a:ext uri="{FF2B5EF4-FFF2-40B4-BE49-F238E27FC236}">
                <a16:creationId xmlns:a16="http://schemas.microsoft.com/office/drawing/2014/main" id="{A0BAF215-D655-6660-05F4-6C64B27AE90C}"/>
              </a:ext>
            </a:extLst>
          </p:cNvPr>
          <p:cNvSpPr txBox="1"/>
          <p:nvPr/>
        </p:nvSpPr>
        <p:spPr>
          <a:xfrm>
            <a:off x="908353" y="1760488"/>
            <a:ext cx="4572000" cy="593304"/>
          </a:xfrm>
          <a:prstGeom prst="rect">
            <a:avLst/>
          </a:prstGeom>
          <a:noFill/>
        </p:spPr>
        <p:txBody>
          <a:bodyPr wrap="square">
            <a:spAutoFit/>
          </a:bodyPr>
          <a:lstStyle/>
          <a:p>
            <a:pPr marR="0" lvl="0" algn="ctr">
              <a:lnSpc>
                <a:spcPct val="150000"/>
              </a:lnSpc>
              <a:spcBef>
                <a:spcPts val="500"/>
              </a:spcBef>
              <a:spcAft>
                <a:spcPts val="0"/>
              </a:spcAft>
            </a:pPr>
            <a:r>
              <a:rPr lang="en-US" sz="2500" b="1" dirty="0" err="1">
                <a:effectLst/>
                <a:latin typeface="UTM Avo" panose="02040603050506020204" pitchFamily="18"/>
                <a:ea typeface="Times New Roman" panose="02020603050405020304" pitchFamily="18" charset="0"/>
              </a:rPr>
              <a:t>Dụng</a:t>
            </a:r>
            <a:r>
              <a:rPr lang="en-US" sz="2500" b="1" dirty="0">
                <a:effectLst/>
                <a:latin typeface="UTM Avo" panose="02040603050506020204" pitchFamily="18"/>
                <a:ea typeface="Times New Roman" panose="02020603050405020304" pitchFamily="18" charset="0"/>
              </a:rPr>
              <a:t> </a:t>
            </a:r>
            <a:r>
              <a:rPr lang="en-US" sz="2500" b="1" dirty="0" err="1">
                <a:effectLst/>
                <a:latin typeface="UTM Avo" panose="02040603050506020204" pitchFamily="18"/>
                <a:ea typeface="Times New Roman" panose="02020603050405020304" pitchFamily="18" charset="0"/>
              </a:rPr>
              <a:t>cụ</a:t>
            </a:r>
            <a:endParaRPr lang="en-US" sz="2500" dirty="0">
              <a:effectLst/>
              <a:latin typeface="UTM Avo" panose="02040603050506020204" pitchFamily="18"/>
              <a:ea typeface="Calibri" panose="020F0502020204030204" pitchFamily="34" charset="0"/>
            </a:endParaRPr>
          </a:p>
        </p:txBody>
      </p:sp>
    </p:spTree>
    <p:extLst>
      <p:ext uri="{BB962C8B-B14F-4D97-AF65-F5344CB8AC3E}">
        <p14:creationId xmlns:p14="http://schemas.microsoft.com/office/powerpoint/2010/main" val="69043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383D0E-5610-0362-3DFA-48818A331916}"/>
              </a:ext>
            </a:extLst>
          </p:cNvPr>
          <p:cNvPicPr>
            <a:picLocks noChangeAspect="1"/>
          </p:cNvPicPr>
          <p:nvPr/>
        </p:nvPicPr>
        <p:blipFill rotWithShape="1">
          <a:blip r:embed="rId3"/>
          <a:srcRect l="18309" t="58570" r="15826" b="3808"/>
          <a:stretch/>
        </p:blipFill>
        <p:spPr>
          <a:xfrm>
            <a:off x="7566782" y="3117669"/>
            <a:ext cx="4310102" cy="2608997"/>
          </a:xfrm>
          <a:prstGeom prst="rect">
            <a:avLst/>
          </a:prstGeom>
        </p:spPr>
      </p:pic>
      <p:sp>
        <p:nvSpPr>
          <p:cNvPr id="6" name="Rounded Rectangle 8">
            <a:extLst>
              <a:ext uri="{FF2B5EF4-FFF2-40B4-BE49-F238E27FC236}">
                <a16:creationId xmlns:a16="http://schemas.microsoft.com/office/drawing/2014/main" id="{D033E81F-FB9D-2BC3-A7B8-7711D598576D}"/>
              </a:ext>
            </a:extLst>
          </p:cNvPr>
          <p:cNvSpPr/>
          <p:nvPr/>
        </p:nvSpPr>
        <p:spPr>
          <a:xfrm>
            <a:off x="140140" y="1698172"/>
            <a:ext cx="7339719" cy="5159828"/>
          </a:xfrm>
          <a:prstGeom prst="roundRect">
            <a:avLst/>
          </a:prstGeom>
          <a:solidFill>
            <a:schemeClr val="accent6">
              <a:lumMod val="20000"/>
              <a:lumOff val="80000"/>
            </a:schemeClr>
          </a:solidFill>
          <a:ln w="38100">
            <a:solidFill>
              <a:schemeClr val="bg2">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dirty="0">
                <a:solidFill>
                  <a:schemeClr val="tx1"/>
                </a:solidFill>
                <a:latin typeface="UTM Avo" panose="02040603050506020204" pitchFamily="18"/>
              </a:rPr>
              <a:t>• Sắp đặt đồng hồ, các ống nhựa, tấm gỗ phẳng trên mặt bàn đúng theo các vị trí như hình 11.2. Đánh dấu vị trí tấm gỗ và các ống nhựa. </a:t>
            </a:r>
            <a:endParaRPr lang="en-US" sz="2000" dirty="0">
              <a:solidFill>
                <a:schemeClr val="tx1"/>
              </a:solidFill>
              <a:latin typeface="UTM Avo" panose="02040603050506020204" pitchFamily="18"/>
            </a:endParaRPr>
          </a:p>
          <a:p>
            <a:pPr algn="just">
              <a:lnSpc>
                <a:spcPct val="150000"/>
              </a:lnSpc>
            </a:pPr>
            <a:r>
              <a:rPr lang="vi-VN" sz="2000" dirty="0">
                <a:solidFill>
                  <a:schemeClr val="tx1"/>
                </a:solidFill>
                <a:latin typeface="UTM Avo" panose="02040603050506020204" pitchFamily="18"/>
              </a:rPr>
              <a:t>• Đặt đồng hồ vào trong ống nhựa bên trái và đậy nắp ống. </a:t>
            </a:r>
            <a:endParaRPr lang="en-US" sz="2000" dirty="0">
              <a:solidFill>
                <a:schemeClr val="tx1"/>
              </a:solidFill>
              <a:latin typeface="UTM Avo" panose="02040603050506020204" pitchFamily="18"/>
            </a:endParaRPr>
          </a:p>
          <a:p>
            <a:pPr algn="just">
              <a:lnSpc>
                <a:spcPct val="150000"/>
              </a:lnSpc>
            </a:pPr>
            <a:r>
              <a:rPr lang="vi-VN" sz="2000" dirty="0">
                <a:solidFill>
                  <a:schemeClr val="tx1"/>
                </a:solidFill>
                <a:latin typeface="UTM Avo" panose="02040603050506020204" pitchFamily="18"/>
              </a:rPr>
              <a:t>• Ghé tai vào một đầu ống nhựa bên phải, lắng nghe tiếng “tích tắc” của đồng hồ sau khi phản xạ ở mặt gỗ truyền đến tai. </a:t>
            </a:r>
            <a:endParaRPr lang="en-US" sz="2000" dirty="0">
              <a:solidFill>
                <a:schemeClr val="tx1"/>
              </a:solidFill>
              <a:latin typeface="UTM Avo" panose="02040603050506020204" pitchFamily="18"/>
            </a:endParaRPr>
          </a:p>
          <a:p>
            <a:pPr algn="just">
              <a:lnSpc>
                <a:spcPct val="150000"/>
              </a:lnSpc>
            </a:pPr>
            <a:r>
              <a:rPr lang="vi-VN" sz="2000" dirty="0">
                <a:solidFill>
                  <a:schemeClr val="tx1"/>
                </a:solidFill>
                <a:latin typeface="UTM Avo" panose="02040603050506020204" pitchFamily="18"/>
              </a:rPr>
              <a:t>• Giữ nguyên vị trí đồng hồ và các ống nhựa. Lần lượt thay tấm Tấm gỗ Ống nhựa Nắp đậy gỗ gồ ghề, tấm xốp phẳng,... vào vị trí tấm gỗ phẳng</a:t>
            </a:r>
            <a:r>
              <a:rPr lang="en-US" sz="2000" dirty="0">
                <a:solidFill>
                  <a:schemeClr val="tx1"/>
                </a:solidFill>
                <a:latin typeface="UTM Avo" panose="02040603050506020204" pitchFamily="18"/>
              </a:rPr>
              <a:t>.</a:t>
            </a:r>
            <a:endParaRPr lang="en-US" sz="2000" dirty="0">
              <a:solidFill>
                <a:schemeClr val="tx1"/>
              </a:solidFill>
              <a:latin typeface="UTM Avo" panose="02040603050506020204" pitchFamily="18"/>
              <a:ea typeface="Calibri" panose="020F0502020204030204" pitchFamily="34" charset="0"/>
            </a:endParaRPr>
          </a:p>
        </p:txBody>
      </p:sp>
      <p:sp>
        <p:nvSpPr>
          <p:cNvPr id="7" name="TextBox 6">
            <a:extLst>
              <a:ext uri="{FF2B5EF4-FFF2-40B4-BE49-F238E27FC236}">
                <a16:creationId xmlns:a16="http://schemas.microsoft.com/office/drawing/2014/main" id="{BD828C10-1680-418A-B0B6-CE342EE177F3}"/>
              </a:ext>
            </a:extLst>
          </p:cNvPr>
          <p:cNvSpPr txBox="1"/>
          <p:nvPr/>
        </p:nvSpPr>
        <p:spPr>
          <a:xfrm>
            <a:off x="3810000" y="981626"/>
            <a:ext cx="4572000" cy="586827"/>
          </a:xfrm>
          <a:prstGeom prst="rect">
            <a:avLst/>
          </a:prstGeom>
          <a:noFill/>
        </p:spPr>
        <p:txBody>
          <a:bodyPr wrap="square">
            <a:spAutoFit/>
          </a:bodyPr>
          <a:lstStyle/>
          <a:p>
            <a:pPr marR="0" lvl="0" algn="ctr">
              <a:lnSpc>
                <a:spcPct val="150000"/>
              </a:lnSpc>
              <a:spcBef>
                <a:spcPts val="500"/>
              </a:spcBef>
              <a:spcAft>
                <a:spcPts val="0"/>
              </a:spcAft>
            </a:pPr>
            <a:r>
              <a:rPr lang="en-US" sz="2400" b="1" dirty="0" err="1">
                <a:effectLst/>
                <a:latin typeface="UTM Avo" panose="02040603050506020204" pitchFamily="18"/>
                <a:ea typeface="Times New Roman" panose="02020603050405020304" pitchFamily="18" charset="0"/>
              </a:rPr>
              <a:t>Tiến</a:t>
            </a:r>
            <a:r>
              <a:rPr lang="en-US" sz="2400" b="1" dirty="0">
                <a:effectLst/>
                <a:latin typeface="UTM Avo" panose="02040603050506020204" pitchFamily="18"/>
                <a:ea typeface="Times New Roman" panose="02020603050405020304" pitchFamily="18" charset="0"/>
              </a:rPr>
              <a:t> </a:t>
            </a:r>
            <a:r>
              <a:rPr lang="en-US" sz="2400" b="1" dirty="0" err="1">
                <a:effectLst/>
                <a:latin typeface="UTM Avo" panose="02040603050506020204" pitchFamily="18"/>
                <a:ea typeface="Times New Roman" panose="02020603050405020304" pitchFamily="18" charset="0"/>
              </a:rPr>
              <a:t>hành</a:t>
            </a:r>
            <a:endParaRPr lang="en-US" sz="2400" dirty="0">
              <a:effectLst/>
              <a:latin typeface="UTM Avo" panose="02040603050506020204" pitchFamily="18"/>
              <a:ea typeface="Calibri" panose="020F0502020204030204" pitchFamily="34" charset="0"/>
            </a:endParaRPr>
          </a:p>
        </p:txBody>
      </p:sp>
    </p:spTree>
    <p:extLst>
      <p:ext uri="{BB962C8B-B14F-4D97-AF65-F5344CB8AC3E}">
        <p14:creationId xmlns:p14="http://schemas.microsoft.com/office/powerpoint/2010/main" val="98686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checkerboard(across)">
                                      <p:cBhvr>
                                        <p:cTn id="19" dur="500"/>
                                        <p:tgtEl>
                                          <p:spTgt spid="6">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Effect transition="in" filter="checkerboard(across)">
                                      <p:cBhvr>
                                        <p:cTn id="24" dur="500"/>
                                        <p:tgtEl>
                                          <p:spTgt spid="6">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grpId="0" nodeType="click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Effect transition="in" filter="checkerboard(across)">
                                      <p:cBhvr>
                                        <p:cTn id="29"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3">
            <a:extLst>
              <a:ext uri="{FF2B5EF4-FFF2-40B4-BE49-F238E27FC236}">
                <a16:creationId xmlns:a16="http://schemas.microsoft.com/office/drawing/2014/main" id="{0D6C490E-EACB-E683-FCB9-E935B5AF20B7}"/>
              </a:ext>
            </a:extLst>
          </p:cNvPr>
          <p:cNvSpPr/>
          <p:nvPr/>
        </p:nvSpPr>
        <p:spPr>
          <a:xfrm>
            <a:off x="2166156" y="2209799"/>
            <a:ext cx="8081011" cy="1346791"/>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200" dirty="0" err="1">
                <a:solidFill>
                  <a:schemeClr val="tx1"/>
                </a:solidFill>
                <a:latin typeface="UTM Avo" panose="02040603050506020204" pitchFamily="18"/>
              </a:rPr>
              <a:t>Hãy</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cho</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biết</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trong</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các</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vật</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trên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vật</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nào</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phản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xạ</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âm</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tốt</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vật</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nào</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phản</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xạ</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âm</a:t>
            </a:r>
            <a:r>
              <a:rPr lang="en-US" sz="2200" dirty="0">
                <a:solidFill>
                  <a:schemeClr val="tx1"/>
                </a:solidFill>
                <a:latin typeface="UTM Avo" panose="02040603050506020204" pitchFamily="18"/>
              </a:rPr>
              <a:t> </a:t>
            </a:r>
            <a:r>
              <a:rPr lang="en-US" sz="2200" dirty="0" err="1">
                <a:solidFill>
                  <a:schemeClr val="tx1"/>
                </a:solidFill>
                <a:latin typeface="UTM Avo" panose="02040603050506020204" pitchFamily="18"/>
              </a:rPr>
              <a:t>kém</a:t>
            </a:r>
            <a:endParaRPr lang="en-US" sz="2200" dirty="0">
              <a:solidFill>
                <a:schemeClr val="tx1"/>
              </a:solidFill>
              <a:latin typeface="UTM Avo" panose="02040603050506020204" pitchFamily="18"/>
            </a:endParaRPr>
          </a:p>
        </p:txBody>
      </p:sp>
      <p:sp>
        <p:nvSpPr>
          <p:cNvPr id="3" name="Curved Right Arrow 18">
            <a:extLst>
              <a:ext uri="{FF2B5EF4-FFF2-40B4-BE49-F238E27FC236}">
                <a16:creationId xmlns:a16="http://schemas.microsoft.com/office/drawing/2014/main" id="{CACF3A7E-563E-1CC1-03ED-5C4AA85FB358}"/>
              </a:ext>
            </a:extLst>
          </p:cNvPr>
          <p:cNvSpPr/>
          <p:nvPr/>
        </p:nvSpPr>
        <p:spPr>
          <a:xfrm>
            <a:off x="1480972" y="3691890"/>
            <a:ext cx="685184" cy="922375"/>
          </a:xfrm>
          <a:prstGeom prst="curved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solidFill>
                <a:schemeClr val="tx1"/>
              </a:solidFill>
              <a:latin typeface="UTM Avo" panose="02040603050506020204" pitchFamily="18"/>
            </a:endParaRPr>
          </a:p>
        </p:txBody>
      </p:sp>
      <p:sp>
        <p:nvSpPr>
          <p:cNvPr id="4" name="Rectangle 3">
            <a:extLst>
              <a:ext uri="{FF2B5EF4-FFF2-40B4-BE49-F238E27FC236}">
                <a16:creationId xmlns:a16="http://schemas.microsoft.com/office/drawing/2014/main" id="{BB6249EC-6009-589D-3693-1B5E3C0427D2}"/>
              </a:ext>
            </a:extLst>
          </p:cNvPr>
          <p:cNvSpPr/>
          <p:nvPr/>
        </p:nvSpPr>
        <p:spPr>
          <a:xfrm>
            <a:off x="2314747" y="4237075"/>
            <a:ext cx="7932420" cy="1500785"/>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41275" indent="-342900" algn="just">
              <a:lnSpc>
                <a:spcPct val="150000"/>
              </a:lnSpc>
              <a:spcBef>
                <a:spcPts val="500"/>
              </a:spcBef>
              <a:spcAft>
                <a:spcPts val="0"/>
              </a:spcAft>
              <a:buFont typeface="Arial" panose="020B0604020202020204" pitchFamily="34" charset="0"/>
              <a:buChar char="•"/>
            </a:pPr>
            <a:r>
              <a:rPr lang="vi-VN" sz="2200" dirty="0">
                <a:solidFill>
                  <a:schemeClr val="tx1"/>
                </a:solidFill>
                <a:effectLst/>
                <a:latin typeface="UTM Avo" panose="02040603050506020204" pitchFamily="18"/>
                <a:ea typeface="Times New Roman" panose="02020603050405020304" pitchFamily="18" charset="0"/>
              </a:rPr>
              <a:t>Vật phản xạ âm tốt: tấm gỗ </a:t>
            </a:r>
          </a:p>
          <a:p>
            <a:pPr marL="342900" marR="41275" indent="-342900" algn="just">
              <a:lnSpc>
                <a:spcPct val="150000"/>
              </a:lnSpc>
              <a:spcBef>
                <a:spcPts val="500"/>
              </a:spcBef>
              <a:spcAft>
                <a:spcPts val="0"/>
              </a:spcAft>
              <a:buFont typeface="Arial" panose="020B0604020202020204" pitchFamily="34" charset="0"/>
              <a:buChar char="•"/>
            </a:pPr>
            <a:r>
              <a:rPr lang="vi-VN" sz="2200" dirty="0">
                <a:solidFill>
                  <a:schemeClr val="tx1"/>
                </a:solidFill>
                <a:latin typeface="UTM Avo" panose="02040603050506020204" pitchFamily="18"/>
                <a:ea typeface="Times New Roman" panose="02020603050405020304" pitchFamily="18" charset="0"/>
              </a:rPr>
              <a:t>Vật phản xạ âm kém: tấm gỗ gồ ghề, tấm xốp phẳng</a:t>
            </a:r>
            <a:endParaRPr lang="en-US" sz="2200" dirty="0">
              <a:solidFill>
                <a:schemeClr val="tx1"/>
              </a:solidFill>
              <a:effectLst/>
              <a:latin typeface="UTM Avo" panose="02040603050506020204" pitchFamily="18"/>
              <a:ea typeface="Calibri" panose="020F0502020204030204" pitchFamily="34" charset="0"/>
            </a:endParaRPr>
          </a:p>
        </p:txBody>
      </p:sp>
    </p:spTree>
    <p:extLst>
      <p:ext uri="{BB962C8B-B14F-4D97-AF65-F5344CB8AC3E}">
        <p14:creationId xmlns:p14="http://schemas.microsoft.com/office/powerpoint/2010/main" val="3966493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barn(inVertical)">
                                      <p:cBhvr>
                                        <p:cTn id="7" dur="500"/>
                                        <p:tgtEl>
                                          <p:spTgt spid="2">
                                            <p:bg/>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barn(inVertical)">
                                      <p:cBhvr>
                                        <p:cTn id="10" dur="5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1"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4">
                                            <p:bg/>
                                          </p:spTgt>
                                        </p:tgtEl>
                                        <p:attrNameLst>
                                          <p:attrName>style.visibility</p:attrName>
                                        </p:attrNameLst>
                                      </p:cBhvr>
                                      <p:to>
                                        <p:strVal val="visible"/>
                                      </p:to>
                                    </p:set>
                                    <p:animEffect transition="in" filter="randombar(horizontal)">
                                      <p:cBhvr>
                                        <p:cTn id="21" dur="500"/>
                                        <p:tgtEl>
                                          <p:spTgt spid="4">
                                            <p:bg/>
                                          </p:spTgt>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4">
                                            <p:txEl>
                                              <p:pRg st="0" end="0"/>
                                            </p:txEl>
                                          </p:spTgt>
                                        </p:tgtEl>
                                        <p:attrNameLst>
                                          <p:attrName>style.visibility</p:attrName>
                                        </p:attrNameLst>
                                      </p:cBhvr>
                                      <p:to>
                                        <p:strVal val="visible"/>
                                      </p:to>
                                    </p:set>
                                    <p:animEffect transition="in" filter="randombar(horizontal)">
                                      <p:cBhvr>
                                        <p:cTn id="26" dur="500"/>
                                        <p:tgtEl>
                                          <p:spTgt spid="4">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animEffect transition="in" filter="randombar(horizontal)">
                                      <p:cBhvr>
                                        <p:cTn id="31"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animBg="1"/>
      <p:bldP spid="3" grpId="0" animBg="1"/>
      <p:bldP spid="4"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598E48-8177-3ADE-4B91-ED03211FA56C}"/>
              </a:ext>
            </a:extLst>
          </p:cNvPr>
          <p:cNvSpPr txBox="1"/>
          <p:nvPr/>
        </p:nvSpPr>
        <p:spPr>
          <a:xfrm>
            <a:off x="3810000" y="1454531"/>
            <a:ext cx="4572000" cy="669222"/>
          </a:xfrm>
          <a:prstGeom prst="rect">
            <a:avLst/>
          </a:prstGeom>
          <a:noFill/>
        </p:spPr>
        <p:txBody>
          <a:bodyPr wrap="square">
            <a:spAutoFit/>
          </a:bodyPr>
          <a:lstStyle/>
          <a:p>
            <a:pPr marR="0" lvl="0" algn="ctr">
              <a:lnSpc>
                <a:spcPct val="150000"/>
              </a:lnSpc>
              <a:spcBef>
                <a:spcPts val="500"/>
              </a:spcBef>
              <a:spcAft>
                <a:spcPts val="0"/>
              </a:spcAft>
            </a:pPr>
            <a:r>
              <a:rPr lang="en-US" sz="2800" b="1" dirty="0" err="1">
                <a:effectLst/>
                <a:latin typeface="UTM Avo" panose="02040603050506020204" pitchFamily="18"/>
                <a:ea typeface="Times New Roman" panose="02020603050405020304" pitchFamily="18" charset="0"/>
              </a:rPr>
              <a:t>Kết</a:t>
            </a:r>
            <a:r>
              <a:rPr lang="en-US" sz="2800" b="1" dirty="0">
                <a:effectLst/>
                <a:latin typeface="UTM Avo" panose="02040603050506020204" pitchFamily="18"/>
                <a:ea typeface="Times New Roman" panose="02020603050405020304" pitchFamily="18" charset="0"/>
              </a:rPr>
              <a:t> </a:t>
            </a:r>
            <a:r>
              <a:rPr lang="en-US" sz="2800" b="1" dirty="0" err="1">
                <a:effectLst/>
                <a:latin typeface="UTM Avo" panose="02040603050506020204" pitchFamily="18"/>
                <a:ea typeface="Times New Roman" panose="02020603050405020304" pitchFamily="18" charset="0"/>
              </a:rPr>
              <a:t>luận</a:t>
            </a:r>
            <a:endParaRPr lang="en-US" sz="2800" dirty="0">
              <a:effectLst/>
              <a:latin typeface="UTM Avo" panose="02040603050506020204" pitchFamily="18"/>
              <a:ea typeface="Calibri" panose="020F0502020204030204" pitchFamily="34" charset="0"/>
            </a:endParaRPr>
          </a:p>
        </p:txBody>
      </p:sp>
      <p:sp>
        <p:nvSpPr>
          <p:cNvPr id="4" name="Rounded Rectangle 3">
            <a:extLst>
              <a:ext uri="{FF2B5EF4-FFF2-40B4-BE49-F238E27FC236}">
                <a16:creationId xmlns:a16="http://schemas.microsoft.com/office/drawing/2014/main" id="{052DD597-CEA7-6955-8A58-3881FC4E71F8}"/>
              </a:ext>
            </a:extLst>
          </p:cNvPr>
          <p:cNvSpPr/>
          <p:nvPr/>
        </p:nvSpPr>
        <p:spPr>
          <a:xfrm>
            <a:off x="1487260" y="2536371"/>
            <a:ext cx="9217479" cy="360045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marL="285750" lvl="0" indent="-285750" algn="just">
              <a:lnSpc>
                <a:spcPct val="150000"/>
              </a:lnSpc>
              <a:buFont typeface="Arial" panose="020B0604020202020204" pitchFamily="34" charset="0"/>
              <a:buChar char="•"/>
            </a:pPr>
            <a:r>
              <a:rPr lang="vi-VN" sz="2000" dirty="0">
                <a:solidFill>
                  <a:schemeClr val="tx1"/>
                </a:solidFill>
                <a:latin typeface="UTM Avo" panose="02040603050506020204" pitchFamily="18"/>
              </a:rPr>
              <a:t>Các vật cùng chất liệu, vật có bề mặt phẳng phản xạ âm tốt hơn so với v</a:t>
            </a:r>
            <a:r>
              <a:rPr lang="en-US" sz="2000" dirty="0" err="1">
                <a:solidFill>
                  <a:schemeClr val="tx1"/>
                </a:solidFill>
                <a:latin typeface="UTM Avo" panose="02040603050506020204" pitchFamily="18"/>
              </a:rPr>
              <a:t>ậ</a:t>
            </a:r>
            <a:r>
              <a:rPr lang="vi-VN" sz="2000" dirty="0">
                <a:solidFill>
                  <a:schemeClr val="tx1"/>
                </a:solidFill>
                <a:latin typeface="UTM Avo" panose="02040603050506020204" pitchFamily="18"/>
              </a:rPr>
              <a:t>t có bề mặt gồ ghề</a:t>
            </a:r>
            <a:r>
              <a:rPr lang="en-US" sz="2000" dirty="0">
                <a:solidFill>
                  <a:schemeClr val="tx1"/>
                </a:solidFill>
                <a:latin typeface="UTM Avo" panose="02040603050506020204" pitchFamily="18"/>
              </a:rPr>
              <a:t>.</a:t>
            </a:r>
          </a:p>
          <a:p>
            <a:pPr lvl="0" algn="just">
              <a:lnSpc>
                <a:spcPct val="150000"/>
              </a:lnSpc>
            </a:pPr>
            <a:r>
              <a:rPr lang="vi-VN" sz="2000" i="1" dirty="0">
                <a:latin typeface="UTM Avo" panose="02040603050506020204" pitchFamily="18"/>
              </a:rPr>
              <a:t>Ví dụ: tấm gỗ phẳng phản xạ âm tốt hơn tấm gỗ có bề mặt gồ ghề.</a:t>
            </a:r>
            <a:endParaRPr lang="en-US" sz="2000" i="1" dirty="0">
              <a:solidFill>
                <a:schemeClr val="tx1"/>
              </a:solidFill>
              <a:latin typeface="UTM Avo" panose="02040603050506020204" pitchFamily="18"/>
            </a:endParaRPr>
          </a:p>
          <a:p>
            <a:pPr marL="285750" lvl="0" indent="-285750" algn="just">
              <a:lnSpc>
                <a:spcPct val="150000"/>
              </a:lnSpc>
              <a:buFont typeface="Arial" panose="020B0604020202020204" pitchFamily="34" charset="0"/>
              <a:buChar char="•"/>
            </a:pPr>
            <a:r>
              <a:rPr lang="vi-VN" sz="2000" dirty="0">
                <a:solidFill>
                  <a:schemeClr val="tx1"/>
                </a:solidFill>
                <a:latin typeface="UTM Avo" panose="02040603050506020204" pitchFamily="18"/>
              </a:rPr>
              <a:t>Các vật có cùng bề mặt phẳng, vật cứng phản xạ âm tốt hơn vật mềm, xốp</a:t>
            </a:r>
            <a:r>
              <a:rPr lang="en-US" sz="2000" dirty="0">
                <a:solidFill>
                  <a:schemeClr val="tx1"/>
                </a:solidFill>
                <a:latin typeface="UTM Avo" panose="02040603050506020204" pitchFamily="18"/>
              </a:rPr>
              <a:t>.</a:t>
            </a:r>
          </a:p>
          <a:p>
            <a:pPr lvl="0" algn="just">
              <a:lnSpc>
                <a:spcPct val="150000"/>
              </a:lnSpc>
            </a:pPr>
            <a:r>
              <a:rPr lang="vi-VN" sz="2000" i="1" dirty="0">
                <a:latin typeface="UTM Avo" panose="02040603050506020204" pitchFamily="18"/>
              </a:rPr>
              <a:t>Ví dụ: tấm gỗ phẳng phản xạ âm tốt hơn tấm xốp phẳng</a:t>
            </a:r>
            <a:r>
              <a:rPr lang="en-US" sz="2000" i="1" dirty="0">
                <a:solidFill>
                  <a:schemeClr val="tx1"/>
                </a:solidFill>
                <a:latin typeface="UTM Avo" panose="02040603050506020204" pitchFamily="18"/>
              </a:rPr>
              <a:t>.</a:t>
            </a:r>
            <a:endParaRPr lang="en-US" sz="2000" i="1" dirty="0">
              <a:solidFill>
                <a:schemeClr val="tx1"/>
              </a:solidFill>
              <a:latin typeface="UTM Avo" panose="02040603050506020204" pitchFamily="18"/>
              <a:ea typeface="Calibri" panose="020F0502020204030204" pitchFamily="34" charset="0"/>
            </a:endParaRPr>
          </a:p>
        </p:txBody>
      </p:sp>
    </p:spTree>
    <p:extLst>
      <p:ext uri="{BB962C8B-B14F-4D97-AF65-F5344CB8AC3E}">
        <p14:creationId xmlns:p14="http://schemas.microsoft.com/office/powerpoint/2010/main" val="3717028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3">
            <a:extLst>
              <a:ext uri="{FF2B5EF4-FFF2-40B4-BE49-F238E27FC236}">
                <a16:creationId xmlns:a16="http://schemas.microsoft.com/office/drawing/2014/main" id="{0D6C490E-EACB-E683-FCB9-E935B5AF20B7}"/>
              </a:ext>
            </a:extLst>
          </p:cNvPr>
          <p:cNvSpPr/>
          <p:nvPr/>
        </p:nvSpPr>
        <p:spPr>
          <a:xfrm>
            <a:off x="1358664" y="1817337"/>
            <a:ext cx="9518846" cy="196163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200" dirty="0">
                <a:solidFill>
                  <a:schemeClr val="tx1"/>
                </a:solidFill>
                <a:latin typeface="UTM Avo" panose="02040603050506020204" pitchFamily="18"/>
              </a:rPr>
              <a:t>Có các vật sau: chăn bông, đệm mút, cửa kính phẳng, rèm treo tường, tường gạch phẳng, gạch lát nền nhà. Hãy sắp xếp từng vật đó vào một trong hai nhóm phản xạ âm tốt và phản xạ âm kém.</a:t>
            </a:r>
          </a:p>
        </p:txBody>
      </p:sp>
      <p:sp>
        <p:nvSpPr>
          <p:cNvPr id="3" name="Curved Right Arrow 18">
            <a:extLst>
              <a:ext uri="{FF2B5EF4-FFF2-40B4-BE49-F238E27FC236}">
                <a16:creationId xmlns:a16="http://schemas.microsoft.com/office/drawing/2014/main" id="{CACF3A7E-563E-1CC1-03ED-5C4AA85FB358}"/>
              </a:ext>
            </a:extLst>
          </p:cNvPr>
          <p:cNvSpPr/>
          <p:nvPr/>
        </p:nvSpPr>
        <p:spPr>
          <a:xfrm>
            <a:off x="567076" y="3628786"/>
            <a:ext cx="685184" cy="922375"/>
          </a:xfrm>
          <a:prstGeom prst="curved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solidFill>
                <a:schemeClr val="tx1"/>
              </a:solidFill>
              <a:latin typeface="UTM Avo" panose="02040603050506020204" pitchFamily="18"/>
            </a:endParaRPr>
          </a:p>
        </p:txBody>
      </p:sp>
      <p:sp>
        <p:nvSpPr>
          <p:cNvPr id="4" name="Rectangle 3">
            <a:extLst>
              <a:ext uri="{FF2B5EF4-FFF2-40B4-BE49-F238E27FC236}">
                <a16:creationId xmlns:a16="http://schemas.microsoft.com/office/drawing/2014/main" id="{BB6249EC-6009-589D-3693-1B5E3C0427D2}"/>
              </a:ext>
            </a:extLst>
          </p:cNvPr>
          <p:cNvSpPr/>
          <p:nvPr/>
        </p:nvSpPr>
        <p:spPr>
          <a:xfrm>
            <a:off x="1417723" y="4551161"/>
            <a:ext cx="9356554" cy="2103119"/>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41275" algn="just">
              <a:lnSpc>
                <a:spcPct val="150000"/>
              </a:lnSpc>
              <a:spcBef>
                <a:spcPts val="500"/>
              </a:spcBef>
              <a:spcAft>
                <a:spcPts val="0"/>
              </a:spcAft>
            </a:pPr>
            <a:r>
              <a:rPr lang="vi-VN" sz="2200" dirty="0">
                <a:solidFill>
                  <a:schemeClr val="tx1"/>
                </a:solidFill>
                <a:latin typeface="UTM Avo" panose="02040603050506020204" pitchFamily="18"/>
                <a:ea typeface="Calibri" panose="020F0502020204030204" pitchFamily="34" charset="0"/>
              </a:rPr>
              <a:t>Trong các đồ vật cho trên thì:</a:t>
            </a:r>
          </a:p>
          <a:p>
            <a:pPr marR="41275" algn="just">
              <a:lnSpc>
                <a:spcPct val="150000"/>
              </a:lnSpc>
              <a:spcBef>
                <a:spcPts val="500"/>
              </a:spcBef>
              <a:spcAft>
                <a:spcPts val="0"/>
              </a:spcAft>
            </a:pPr>
            <a:r>
              <a:rPr lang="vi-VN" sz="2200" dirty="0">
                <a:solidFill>
                  <a:schemeClr val="tx1"/>
                </a:solidFill>
                <a:latin typeface="UTM Avo" panose="02040603050506020204" pitchFamily="18"/>
                <a:ea typeface="Calibri" panose="020F0502020204030204" pitchFamily="34" charset="0"/>
              </a:rPr>
              <a:t> Vật phản xạ âm tốt gồm: cửa kính phẳng, tường gạch phẳng, gạch lát nền nhà.</a:t>
            </a:r>
          </a:p>
          <a:p>
            <a:pPr marR="41275" algn="just">
              <a:lnSpc>
                <a:spcPct val="150000"/>
              </a:lnSpc>
              <a:spcBef>
                <a:spcPts val="500"/>
              </a:spcBef>
              <a:spcAft>
                <a:spcPts val="0"/>
              </a:spcAft>
            </a:pPr>
            <a:r>
              <a:rPr lang="vi-VN" sz="2200" dirty="0">
                <a:solidFill>
                  <a:schemeClr val="tx1"/>
                </a:solidFill>
                <a:latin typeface="UTM Avo" panose="02040603050506020204" pitchFamily="18"/>
                <a:ea typeface="Calibri" panose="020F0502020204030204" pitchFamily="34" charset="0"/>
              </a:rPr>
              <a:t> Vật phản xạ âm kém gồm: chăn bông, đệm mút, rèm treo tường.</a:t>
            </a:r>
          </a:p>
        </p:txBody>
      </p:sp>
    </p:spTree>
    <p:extLst>
      <p:ext uri="{BB962C8B-B14F-4D97-AF65-F5344CB8AC3E}">
        <p14:creationId xmlns:p14="http://schemas.microsoft.com/office/powerpoint/2010/main" val="1917824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barn(inVertical)">
                                      <p:cBhvr>
                                        <p:cTn id="7" dur="500"/>
                                        <p:tgtEl>
                                          <p:spTgt spid="2">
                                            <p:bg/>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barn(inVertical)">
                                      <p:cBhvr>
                                        <p:cTn id="10" dur="5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1"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4">
                                            <p:bg/>
                                          </p:spTgt>
                                        </p:tgtEl>
                                        <p:attrNameLst>
                                          <p:attrName>style.visibility</p:attrName>
                                        </p:attrNameLst>
                                      </p:cBhvr>
                                      <p:to>
                                        <p:strVal val="visible"/>
                                      </p:to>
                                    </p:set>
                                    <p:animEffect transition="in" filter="randombar(horizontal)">
                                      <p:cBhvr>
                                        <p:cTn id="21" dur="500"/>
                                        <p:tgtEl>
                                          <p:spTgt spid="4">
                                            <p:bg/>
                                          </p:spTgt>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4">
                                            <p:txEl>
                                              <p:pRg st="0" end="0"/>
                                            </p:txEl>
                                          </p:spTgt>
                                        </p:tgtEl>
                                        <p:attrNameLst>
                                          <p:attrName>style.visibility</p:attrName>
                                        </p:attrNameLst>
                                      </p:cBhvr>
                                      <p:to>
                                        <p:strVal val="visible"/>
                                      </p:to>
                                    </p:set>
                                    <p:animEffect transition="in" filter="randombar(horizontal)">
                                      <p:cBhvr>
                                        <p:cTn id="26" dur="500"/>
                                        <p:tgtEl>
                                          <p:spTgt spid="4">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animEffect transition="in" filter="randombar(horizontal)">
                                      <p:cBhvr>
                                        <p:cTn id="31" dur="500"/>
                                        <p:tgtEl>
                                          <p:spTgt spid="4">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grpId="0" nodeType="clickEffect">
                                  <p:stCondLst>
                                    <p:cond delay="0"/>
                                  </p:stCondLst>
                                  <p:childTnLst>
                                    <p:set>
                                      <p:cBhvr>
                                        <p:cTn id="35" dur="1" fill="hold">
                                          <p:stCondLst>
                                            <p:cond delay="0"/>
                                          </p:stCondLst>
                                        </p:cTn>
                                        <p:tgtEl>
                                          <p:spTgt spid="4">
                                            <p:txEl>
                                              <p:pRg st="2" end="2"/>
                                            </p:txEl>
                                          </p:spTgt>
                                        </p:tgtEl>
                                        <p:attrNameLst>
                                          <p:attrName>style.visibility</p:attrName>
                                        </p:attrNameLst>
                                      </p:cBhvr>
                                      <p:to>
                                        <p:strVal val="visible"/>
                                      </p:to>
                                    </p:set>
                                    <p:animEffect transition="in" filter="randombar(horizontal)">
                                      <p:cBhvr>
                                        <p:cTn id="36"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animBg="1"/>
      <p:bldP spid="3" grpId="0" animBg="1"/>
      <p:bldP spid="4"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F9DD73-5BD8-ACD1-BA61-639651A9C780}"/>
              </a:ext>
            </a:extLst>
          </p:cNvPr>
          <p:cNvSpPr txBox="1"/>
          <p:nvPr/>
        </p:nvSpPr>
        <p:spPr>
          <a:xfrm>
            <a:off x="3810000" y="1465835"/>
            <a:ext cx="4572000" cy="660758"/>
          </a:xfrm>
          <a:prstGeom prst="rect">
            <a:avLst/>
          </a:prstGeom>
          <a:noFill/>
        </p:spPr>
        <p:txBody>
          <a:bodyPr wrap="square">
            <a:spAutoFit/>
          </a:bodyPr>
          <a:lstStyle/>
          <a:p>
            <a:pPr marR="0" lvl="0" algn="ctr">
              <a:lnSpc>
                <a:spcPct val="150000"/>
              </a:lnSpc>
              <a:spcBef>
                <a:spcPts val="500"/>
              </a:spcBef>
              <a:spcAft>
                <a:spcPts val="0"/>
              </a:spcAft>
            </a:pPr>
            <a:r>
              <a:rPr lang="en-US" sz="2800" b="1" dirty="0">
                <a:effectLst/>
                <a:latin typeface="UTM Avo" panose="02040603050506020204" pitchFamily="18"/>
                <a:ea typeface="Times New Roman" panose="02020603050405020304" pitchFamily="18" charset="0"/>
              </a:rPr>
              <a:t>III. </a:t>
            </a:r>
            <a:r>
              <a:rPr lang="vi-VN" sz="2800" b="1" dirty="0">
                <a:effectLst/>
                <a:latin typeface="UTM Avo" panose="02040603050506020204" pitchFamily="18"/>
                <a:ea typeface="Times New Roman" panose="02020603050405020304" pitchFamily="18" charset="0"/>
              </a:rPr>
              <a:t>Tác hại của tiếng ồn</a:t>
            </a:r>
            <a:endParaRPr lang="en-US" sz="2800" dirty="0">
              <a:effectLst/>
              <a:latin typeface="UTM Avo" panose="02040603050506020204" pitchFamily="18"/>
              <a:ea typeface="Calibri" panose="020F0502020204030204" pitchFamily="34" charset="0"/>
            </a:endParaRPr>
          </a:p>
        </p:txBody>
      </p:sp>
      <p:sp>
        <p:nvSpPr>
          <p:cNvPr id="5" name="TextBox 4">
            <a:extLst>
              <a:ext uri="{FF2B5EF4-FFF2-40B4-BE49-F238E27FC236}">
                <a16:creationId xmlns:a16="http://schemas.microsoft.com/office/drawing/2014/main" id="{864AB8CF-B42E-8004-6BD5-463FA78D7902}"/>
              </a:ext>
            </a:extLst>
          </p:cNvPr>
          <p:cNvSpPr txBox="1"/>
          <p:nvPr/>
        </p:nvSpPr>
        <p:spPr>
          <a:xfrm>
            <a:off x="2314664" y="3092993"/>
            <a:ext cx="7562672" cy="2229841"/>
          </a:xfrm>
          <a:custGeom>
            <a:avLst/>
            <a:gdLst>
              <a:gd name="connsiteX0" fmla="*/ 0 w 7562672"/>
              <a:gd name="connsiteY0" fmla="*/ 0 h 2229841"/>
              <a:gd name="connsiteX1" fmla="*/ 506117 w 7562672"/>
              <a:gd name="connsiteY1" fmla="*/ 0 h 2229841"/>
              <a:gd name="connsiteX2" fmla="*/ 860981 w 7562672"/>
              <a:gd name="connsiteY2" fmla="*/ 0 h 2229841"/>
              <a:gd name="connsiteX3" fmla="*/ 1442725 w 7562672"/>
              <a:gd name="connsiteY3" fmla="*/ 0 h 2229841"/>
              <a:gd name="connsiteX4" fmla="*/ 2024469 w 7562672"/>
              <a:gd name="connsiteY4" fmla="*/ 0 h 2229841"/>
              <a:gd name="connsiteX5" fmla="*/ 2606213 w 7562672"/>
              <a:gd name="connsiteY5" fmla="*/ 0 h 2229841"/>
              <a:gd name="connsiteX6" fmla="*/ 3112330 w 7562672"/>
              <a:gd name="connsiteY6" fmla="*/ 0 h 2229841"/>
              <a:gd name="connsiteX7" fmla="*/ 3542821 w 7562672"/>
              <a:gd name="connsiteY7" fmla="*/ 0 h 2229841"/>
              <a:gd name="connsiteX8" fmla="*/ 4275818 w 7562672"/>
              <a:gd name="connsiteY8" fmla="*/ 0 h 2229841"/>
              <a:gd name="connsiteX9" fmla="*/ 4630682 w 7562672"/>
              <a:gd name="connsiteY9" fmla="*/ 0 h 2229841"/>
              <a:gd name="connsiteX10" fmla="*/ 5212426 w 7562672"/>
              <a:gd name="connsiteY10" fmla="*/ 0 h 2229841"/>
              <a:gd name="connsiteX11" fmla="*/ 5869797 w 7562672"/>
              <a:gd name="connsiteY11" fmla="*/ 0 h 2229841"/>
              <a:gd name="connsiteX12" fmla="*/ 6527168 w 7562672"/>
              <a:gd name="connsiteY12" fmla="*/ 0 h 2229841"/>
              <a:gd name="connsiteX13" fmla="*/ 7562672 w 7562672"/>
              <a:gd name="connsiteY13" fmla="*/ 0 h 2229841"/>
              <a:gd name="connsiteX14" fmla="*/ 7562672 w 7562672"/>
              <a:gd name="connsiteY14" fmla="*/ 557460 h 2229841"/>
              <a:gd name="connsiteX15" fmla="*/ 7562672 w 7562672"/>
              <a:gd name="connsiteY15" fmla="*/ 1048025 h 2229841"/>
              <a:gd name="connsiteX16" fmla="*/ 7562672 w 7562672"/>
              <a:gd name="connsiteY16" fmla="*/ 1605486 h 2229841"/>
              <a:gd name="connsiteX17" fmla="*/ 7562672 w 7562672"/>
              <a:gd name="connsiteY17" fmla="*/ 2229841 h 2229841"/>
              <a:gd name="connsiteX18" fmla="*/ 6829675 w 7562672"/>
              <a:gd name="connsiteY18" fmla="*/ 2229841 h 2229841"/>
              <a:gd name="connsiteX19" fmla="*/ 6247931 w 7562672"/>
              <a:gd name="connsiteY19" fmla="*/ 2229841 h 2229841"/>
              <a:gd name="connsiteX20" fmla="*/ 5741813 w 7562672"/>
              <a:gd name="connsiteY20" fmla="*/ 2229841 h 2229841"/>
              <a:gd name="connsiteX21" fmla="*/ 5084443 w 7562672"/>
              <a:gd name="connsiteY21" fmla="*/ 2229841 h 2229841"/>
              <a:gd name="connsiteX22" fmla="*/ 4578325 w 7562672"/>
              <a:gd name="connsiteY22" fmla="*/ 2229841 h 2229841"/>
              <a:gd name="connsiteX23" fmla="*/ 4223461 w 7562672"/>
              <a:gd name="connsiteY23" fmla="*/ 2229841 h 2229841"/>
              <a:gd name="connsiteX24" fmla="*/ 3792971 w 7562672"/>
              <a:gd name="connsiteY24" fmla="*/ 2229841 h 2229841"/>
              <a:gd name="connsiteX25" fmla="*/ 3286854 w 7562672"/>
              <a:gd name="connsiteY25" fmla="*/ 2229841 h 2229841"/>
              <a:gd name="connsiteX26" fmla="*/ 2931990 w 7562672"/>
              <a:gd name="connsiteY26" fmla="*/ 2229841 h 2229841"/>
              <a:gd name="connsiteX27" fmla="*/ 2425872 w 7562672"/>
              <a:gd name="connsiteY27" fmla="*/ 2229841 h 2229841"/>
              <a:gd name="connsiteX28" fmla="*/ 2071009 w 7562672"/>
              <a:gd name="connsiteY28" fmla="*/ 2229841 h 2229841"/>
              <a:gd name="connsiteX29" fmla="*/ 1413638 w 7562672"/>
              <a:gd name="connsiteY29" fmla="*/ 2229841 h 2229841"/>
              <a:gd name="connsiteX30" fmla="*/ 756267 w 7562672"/>
              <a:gd name="connsiteY30" fmla="*/ 2229841 h 2229841"/>
              <a:gd name="connsiteX31" fmla="*/ 0 w 7562672"/>
              <a:gd name="connsiteY31" fmla="*/ 2229841 h 2229841"/>
              <a:gd name="connsiteX32" fmla="*/ 0 w 7562672"/>
              <a:gd name="connsiteY32" fmla="*/ 1650082 h 2229841"/>
              <a:gd name="connsiteX33" fmla="*/ 0 w 7562672"/>
              <a:gd name="connsiteY33" fmla="*/ 1070324 h 2229841"/>
              <a:gd name="connsiteX34" fmla="*/ 0 w 7562672"/>
              <a:gd name="connsiteY34" fmla="*/ 490565 h 2229841"/>
              <a:gd name="connsiteX35" fmla="*/ 0 w 7562672"/>
              <a:gd name="connsiteY35" fmla="*/ 0 h 2229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562672" h="2229841" fill="none" extrusionOk="0">
                <a:moveTo>
                  <a:pt x="0" y="0"/>
                </a:moveTo>
                <a:cubicBezTo>
                  <a:pt x="181129" y="-15198"/>
                  <a:pt x="283328" y="7912"/>
                  <a:pt x="506117" y="0"/>
                </a:cubicBezTo>
                <a:cubicBezTo>
                  <a:pt x="728906" y="-7912"/>
                  <a:pt x="700194" y="33546"/>
                  <a:pt x="860981" y="0"/>
                </a:cubicBezTo>
                <a:cubicBezTo>
                  <a:pt x="1021768" y="-33546"/>
                  <a:pt x="1243467" y="9739"/>
                  <a:pt x="1442725" y="0"/>
                </a:cubicBezTo>
                <a:cubicBezTo>
                  <a:pt x="1641983" y="-9739"/>
                  <a:pt x="1846543" y="66630"/>
                  <a:pt x="2024469" y="0"/>
                </a:cubicBezTo>
                <a:cubicBezTo>
                  <a:pt x="2202395" y="-66630"/>
                  <a:pt x="2352023" y="58262"/>
                  <a:pt x="2606213" y="0"/>
                </a:cubicBezTo>
                <a:cubicBezTo>
                  <a:pt x="2860403" y="-58262"/>
                  <a:pt x="2997020" y="35205"/>
                  <a:pt x="3112330" y="0"/>
                </a:cubicBezTo>
                <a:cubicBezTo>
                  <a:pt x="3227640" y="-35205"/>
                  <a:pt x="3379210" y="29411"/>
                  <a:pt x="3542821" y="0"/>
                </a:cubicBezTo>
                <a:cubicBezTo>
                  <a:pt x="3706432" y="-29411"/>
                  <a:pt x="4026155" y="19168"/>
                  <a:pt x="4275818" y="0"/>
                </a:cubicBezTo>
                <a:cubicBezTo>
                  <a:pt x="4525481" y="-19168"/>
                  <a:pt x="4496115" y="28975"/>
                  <a:pt x="4630682" y="0"/>
                </a:cubicBezTo>
                <a:cubicBezTo>
                  <a:pt x="4765249" y="-28975"/>
                  <a:pt x="4978321" y="20409"/>
                  <a:pt x="5212426" y="0"/>
                </a:cubicBezTo>
                <a:cubicBezTo>
                  <a:pt x="5446531" y="-20409"/>
                  <a:pt x="5645225" y="49984"/>
                  <a:pt x="5869797" y="0"/>
                </a:cubicBezTo>
                <a:cubicBezTo>
                  <a:pt x="6094369" y="-49984"/>
                  <a:pt x="6351824" y="40633"/>
                  <a:pt x="6527168" y="0"/>
                </a:cubicBezTo>
                <a:cubicBezTo>
                  <a:pt x="6702512" y="-40633"/>
                  <a:pt x="7194084" y="93318"/>
                  <a:pt x="7562672" y="0"/>
                </a:cubicBezTo>
                <a:cubicBezTo>
                  <a:pt x="7620422" y="138284"/>
                  <a:pt x="7505509" y="379992"/>
                  <a:pt x="7562672" y="557460"/>
                </a:cubicBezTo>
                <a:cubicBezTo>
                  <a:pt x="7619835" y="734928"/>
                  <a:pt x="7549366" y="825441"/>
                  <a:pt x="7562672" y="1048025"/>
                </a:cubicBezTo>
                <a:cubicBezTo>
                  <a:pt x="7575978" y="1270610"/>
                  <a:pt x="7516778" y="1482478"/>
                  <a:pt x="7562672" y="1605486"/>
                </a:cubicBezTo>
                <a:cubicBezTo>
                  <a:pt x="7608566" y="1728494"/>
                  <a:pt x="7506023" y="2049281"/>
                  <a:pt x="7562672" y="2229841"/>
                </a:cubicBezTo>
                <a:cubicBezTo>
                  <a:pt x="7213712" y="2233279"/>
                  <a:pt x="7031777" y="2193966"/>
                  <a:pt x="6829675" y="2229841"/>
                </a:cubicBezTo>
                <a:cubicBezTo>
                  <a:pt x="6627573" y="2265716"/>
                  <a:pt x="6381409" y="2166030"/>
                  <a:pt x="6247931" y="2229841"/>
                </a:cubicBezTo>
                <a:cubicBezTo>
                  <a:pt x="6114453" y="2293652"/>
                  <a:pt x="5850377" y="2170551"/>
                  <a:pt x="5741813" y="2229841"/>
                </a:cubicBezTo>
                <a:cubicBezTo>
                  <a:pt x="5633249" y="2289131"/>
                  <a:pt x="5344280" y="2166682"/>
                  <a:pt x="5084443" y="2229841"/>
                </a:cubicBezTo>
                <a:cubicBezTo>
                  <a:pt x="4824606" y="2293000"/>
                  <a:pt x="4822903" y="2216162"/>
                  <a:pt x="4578325" y="2229841"/>
                </a:cubicBezTo>
                <a:cubicBezTo>
                  <a:pt x="4333747" y="2243520"/>
                  <a:pt x="4358030" y="2211656"/>
                  <a:pt x="4223461" y="2229841"/>
                </a:cubicBezTo>
                <a:cubicBezTo>
                  <a:pt x="4088892" y="2248026"/>
                  <a:pt x="3914324" y="2220375"/>
                  <a:pt x="3792971" y="2229841"/>
                </a:cubicBezTo>
                <a:cubicBezTo>
                  <a:pt x="3671618" y="2239307"/>
                  <a:pt x="3527512" y="2202101"/>
                  <a:pt x="3286854" y="2229841"/>
                </a:cubicBezTo>
                <a:cubicBezTo>
                  <a:pt x="3046196" y="2257581"/>
                  <a:pt x="3046489" y="2216901"/>
                  <a:pt x="2931990" y="2229841"/>
                </a:cubicBezTo>
                <a:cubicBezTo>
                  <a:pt x="2817491" y="2242781"/>
                  <a:pt x="2607834" y="2222183"/>
                  <a:pt x="2425872" y="2229841"/>
                </a:cubicBezTo>
                <a:cubicBezTo>
                  <a:pt x="2243910" y="2237499"/>
                  <a:pt x="2213742" y="2229543"/>
                  <a:pt x="2071009" y="2229841"/>
                </a:cubicBezTo>
                <a:cubicBezTo>
                  <a:pt x="1928276" y="2230139"/>
                  <a:pt x="1643150" y="2160807"/>
                  <a:pt x="1413638" y="2229841"/>
                </a:cubicBezTo>
                <a:cubicBezTo>
                  <a:pt x="1184126" y="2298875"/>
                  <a:pt x="1083917" y="2183350"/>
                  <a:pt x="756267" y="2229841"/>
                </a:cubicBezTo>
                <a:cubicBezTo>
                  <a:pt x="428617" y="2276332"/>
                  <a:pt x="224993" y="2171355"/>
                  <a:pt x="0" y="2229841"/>
                </a:cubicBezTo>
                <a:cubicBezTo>
                  <a:pt x="-37542" y="1970151"/>
                  <a:pt x="1519" y="1930173"/>
                  <a:pt x="0" y="1650082"/>
                </a:cubicBezTo>
                <a:cubicBezTo>
                  <a:pt x="-1519" y="1369991"/>
                  <a:pt x="60784" y="1200675"/>
                  <a:pt x="0" y="1070324"/>
                </a:cubicBezTo>
                <a:cubicBezTo>
                  <a:pt x="-60784" y="939973"/>
                  <a:pt x="10674" y="666785"/>
                  <a:pt x="0" y="490565"/>
                </a:cubicBezTo>
                <a:cubicBezTo>
                  <a:pt x="-10674" y="314345"/>
                  <a:pt x="51652" y="166366"/>
                  <a:pt x="0" y="0"/>
                </a:cubicBezTo>
                <a:close/>
              </a:path>
              <a:path w="7562672" h="2229841" stroke="0" extrusionOk="0">
                <a:moveTo>
                  <a:pt x="0" y="0"/>
                </a:moveTo>
                <a:cubicBezTo>
                  <a:pt x="153936" y="-32541"/>
                  <a:pt x="245630" y="21576"/>
                  <a:pt x="354864" y="0"/>
                </a:cubicBezTo>
                <a:cubicBezTo>
                  <a:pt x="464098" y="-21576"/>
                  <a:pt x="577810" y="1705"/>
                  <a:pt x="709728" y="0"/>
                </a:cubicBezTo>
                <a:cubicBezTo>
                  <a:pt x="841646" y="-1705"/>
                  <a:pt x="1238875" y="41635"/>
                  <a:pt x="1442725" y="0"/>
                </a:cubicBezTo>
                <a:cubicBezTo>
                  <a:pt x="1646575" y="-41635"/>
                  <a:pt x="1806313" y="59404"/>
                  <a:pt x="2024469" y="0"/>
                </a:cubicBezTo>
                <a:cubicBezTo>
                  <a:pt x="2242625" y="-59404"/>
                  <a:pt x="2354646" y="53630"/>
                  <a:pt x="2681840" y="0"/>
                </a:cubicBezTo>
                <a:cubicBezTo>
                  <a:pt x="3009034" y="-53630"/>
                  <a:pt x="3109626" y="20283"/>
                  <a:pt x="3339211" y="0"/>
                </a:cubicBezTo>
                <a:cubicBezTo>
                  <a:pt x="3568796" y="-20283"/>
                  <a:pt x="3517367" y="21021"/>
                  <a:pt x="3694074" y="0"/>
                </a:cubicBezTo>
                <a:cubicBezTo>
                  <a:pt x="3870781" y="-21021"/>
                  <a:pt x="3968404" y="47883"/>
                  <a:pt x="4200192" y="0"/>
                </a:cubicBezTo>
                <a:cubicBezTo>
                  <a:pt x="4431980" y="-47883"/>
                  <a:pt x="4449692" y="37286"/>
                  <a:pt x="4555056" y="0"/>
                </a:cubicBezTo>
                <a:cubicBezTo>
                  <a:pt x="4660420" y="-37286"/>
                  <a:pt x="5045788" y="25902"/>
                  <a:pt x="5288053" y="0"/>
                </a:cubicBezTo>
                <a:cubicBezTo>
                  <a:pt x="5530318" y="-25902"/>
                  <a:pt x="5573161" y="29858"/>
                  <a:pt x="5718544" y="0"/>
                </a:cubicBezTo>
                <a:cubicBezTo>
                  <a:pt x="5863927" y="-29858"/>
                  <a:pt x="5923552" y="17186"/>
                  <a:pt x="6073407" y="0"/>
                </a:cubicBezTo>
                <a:cubicBezTo>
                  <a:pt x="6223262" y="-17186"/>
                  <a:pt x="6536060" y="42639"/>
                  <a:pt x="6655151" y="0"/>
                </a:cubicBezTo>
                <a:cubicBezTo>
                  <a:pt x="6774242" y="-42639"/>
                  <a:pt x="7267566" y="12617"/>
                  <a:pt x="7562672" y="0"/>
                </a:cubicBezTo>
                <a:cubicBezTo>
                  <a:pt x="7572894" y="119818"/>
                  <a:pt x="7521984" y="305816"/>
                  <a:pt x="7562672" y="535162"/>
                </a:cubicBezTo>
                <a:cubicBezTo>
                  <a:pt x="7603360" y="764508"/>
                  <a:pt x="7508372" y="826564"/>
                  <a:pt x="7562672" y="1092622"/>
                </a:cubicBezTo>
                <a:cubicBezTo>
                  <a:pt x="7616972" y="1358680"/>
                  <a:pt x="7559748" y="1436881"/>
                  <a:pt x="7562672" y="1583187"/>
                </a:cubicBezTo>
                <a:cubicBezTo>
                  <a:pt x="7565596" y="1729493"/>
                  <a:pt x="7552504" y="2081516"/>
                  <a:pt x="7562672" y="2229841"/>
                </a:cubicBezTo>
                <a:cubicBezTo>
                  <a:pt x="7279419" y="2234246"/>
                  <a:pt x="7095808" y="2169448"/>
                  <a:pt x="6829675" y="2229841"/>
                </a:cubicBezTo>
                <a:cubicBezTo>
                  <a:pt x="6563542" y="2290234"/>
                  <a:pt x="6454479" y="2221581"/>
                  <a:pt x="6172304" y="2229841"/>
                </a:cubicBezTo>
                <a:cubicBezTo>
                  <a:pt x="5890129" y="2238101"/>
                  <a:pt x="5858524" y="2167319"/>
                  <a:pt x="5590560" y="2229841"/>
                </a:cubicBezTo>
                <a:cubicBezTo>
                  <a:pt x="5322596" y="2292363"/>
                  <a:pt x="5135318" y="2223332"/>
                  <a:pt x="4933189" y="2229841"/>
                </a:cubicBezTo>
                <a:cubicBezTo>
                  <a:pt x="4731060" y="2236350"/>
                  <a:pt x="4689075" y="2193033"/>
                  <a:pt x="4502699" y="2229841"/>
                </a:cubicBezTo>
                <a:cubicBezTo>
                  <a:pt x="4316323" y="2266649"/>
                  <a:pt x="3981444" y="2147408"/>
                  <a:pt x="3769701" y="2229841"/>
                </a:cubicBezTo>
                <a:cubicBezTo>
                  <a:pt x="3557958" y="2312274"/>
                  <a:pt x="3506451" y="2207070"/>
                  <a:pt x="3414837" y="2229841"/>
                </a:cubicBezTo>
                <a:cubicBezTo>
                  <a:pt x="3323223" y="2252612"/>
                  <a:pt x="2963211" y="2201094"/>
                  <a:pt x="2757467" y="2229841"/>
                </a:cubicBezTo>
                <a:cubicBezTo>
                  <a:pt x="2551723" y="2258588"/>
                  <a:pt x="2432448" y="2170489"/>
                  <a:pt x="2251349" y="2229841"/>
                </a:cubicBezTo>
                <a:cubicBezTo>
                  <a:pt x="2070250" y="2289193"/>
                  <a:pt x="1865242" y="2210641"/>
                  <a:pt x="1518352" y="2229841"/>
                </a:cubicBezTo>
                <a:cubicBezTo>
                  <a:pt x="1171462" y="2249041"/>
                  <a:pt x="993790" y="2217804"/>
                  <a:pt x="785354" y="2229841"/>
                </a:cubicBezTo>
                <a:cubicBezTo>
                  <a:pt x="576918" y="2241878"/>
                  <a:pt x="223472" y="2150387"/>
                  <a:pt x="0" y="2229841"/>
                </a:cubicBezTo>
                <a:cubicBezTo>
                  <a:pt x="-58058" y="2131335"/>
                  <a:pt x="11051" y="1881506"/>
                  <a:pt x="0" y="1739276"/>
                </a:cubicBezTo>
                <a:cubicBezTo>
                  <a:pt x="-11051" y="1597046"/>
                  <a:pt x="71461" y="1300692"/>
                  <a:pt x="0" y="1137219"/>
                </a:cubicBezTo>
                <a:cubicBezTo>
                  <a:pt x="-71461" y="973746"/>
                  <a:pt x="31881" y="769278"/>
                  <a:pt x="0" y="624355"/>
                </a:cubicBezTo>
                <a:cubicBezTo>
                  <a:pt x="-31881" y="479432"/>
                  <a:pt x="63098" y="310092"/>
                  <a:pt x="0" y="0"/>
                </a:cubicBezTo>
                <a:close/>
              </a:path>
            </a:pathLst>
          </a:custGeom>
          <a:solidFill>
            <a:schemeClr val="accent6">
              <a:lumMod val="20000"/>
              <a:lumOff val="80000"/>
            </a:schemeClr>
          </a:solidFill>
          <a:ln>
            <a:solidFill>
              <a:schemeClr val="tx1"/>
            </a:solidFill>
            <a:extLst>
              <a:ext uri="{C807C97D-BFC1-408E-A445-0C87EB9F89A2}">
                <ask:lineSketchStyleProps xmlns:ask="http://schemas.microsoft.com/office/drawing/2018/sketchyshapes" sd="1690698931">
                  <a:prstGeom prst="rect">
                    <a:avLst/>
                  </a:prstGeom>
                  <ask:type>
                    <ask:lineSketchScribble/>
                  </ask:type>
                </ask:lineSketchStyleProps>
              </a:ext>
            </a:extLst>
          </a:ln>
        </p:spPr>
        <p:txBody>
          <a:bodyPr wrap="square">
            <a:spAutoFit/>
          </a:bodyPr>
          <a:lstStyle/>
          <a:p>
            <a:pPr marL="0" marR="19685" algn="just">
              <a:lnSpc>
                <a:spcPct val="150000"/>
              </a:lnSpc>
              <a:spcBef>
                <a:spcPts val="500"/>
              </a:spcBef>
              <a:spcAft>
                <a:spcPts val="0"/>
              </a:spcAft>
            </a:pPr>
            <a:r>
              <a:rPr lang="vi-VN" sz="2400" dirty="0">
                <a:effectLst/>
                <a:latin typeface="UTM Avo" panose="02040603050506020204" pitchFamily="18"/>
                <a:ea typeface="Times New Roman" panose="02020603050405020304" pitchFamily="18" charset="0"/>
              </a:rPr>
              <a:t> Âm thanh có thể mang lại sự thoải mái, vui vẻ, hào hứng cho người nghe, nhưng ngược lại cũng có những âm thanh gây ra sự khó chịu hoặc ảnh hưởng xấu đến sức khỏe người nghe.</a:t>
            </a:r>
            <a:endParaRPr lang="en-US" sz="2400" dirty="0">
              <a:effectLst/>
              <a:latin typeface="UTM Avo" panose="02040603050506020204" pitchFamily="18"/>
              <a:ea typeface="Calibri" panose="020F0502020204030204" pitchFamily="34" charset="0"/>
            </a:endParaRPr>
          </a:p>
        </p:txBody>
      </p:sp>
      <p:pic>
        <p:nvPicPr>
          <p:cNvPr id="6" name="Picture 2">
            <a:extLst>
              <a:ext uri="{FF2B5EF4-FFF2-40B4-BE49-F238E27FC236}">
                <a16:creationId xmlns:a16="http://schemas.microsoft.com/office/drawing/2014/main" id="{96763620-858F-0747-4F58-77F2115527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3045" y="5013367"/>
            <a:ext cx="3550920" cy="184463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1FA6CA5-51A3-791D-DDCA-BF5113E224EA}"/>
              </a:ext>
            </a:extLst>
          </p:cNvPr>
          <p:cNvSpPr txBox="1"/>
          <p:nvPr/>
        </p:nvSpPr>
        <p:spPr>
          <a:xfrm>
            <a:off x="2536371" y="2364198"/>
            <a:ext cx="7119257" cy="567848"/>
          </a:xfrm>
          <a:prstGeom prst="rect">
            <a:avLst/>
          </a:prstGeom>
          <a:noFill/>
        </p:spPr>
        <p:txBody>
          <a:bodyPr wrap="square">
            <a:spAutoFit/>
          </a:bodyPr>
          <a:lstStyle/>
          <a:p>
            <a:pPr marL="0" marR="0" algn="ctr">
              <a:lnSpc>
                <a:spcPct val="150000"/>
              </a:lnSpc>
              <a:spcBef>
                <a:spcPts val="500"/>
              </a:spcBef>
              <a:spcAft>
                <a:spcPts val="0"/>
              </a:spcAft>
            </a:pPr>
            <a:r>
              <a:rPr lang="en-US" sz="2400" dirty="0" err="1">
                <a:solidFill>
                  <a:schemeClr val="tx1"/>
                </a:solidFill>
                <a:latin typeface="UTM Avo" panose="02040603050506020204" pitchFamily="18"/>
                <a:ea typeface="Times New Roman" panose="02020603050405020304" pitchFamily="18" charset="0"/>
              </a:rPr>
              <a:t>Hãy</a:t>
            </a:r>
            <a:r>
              <a:rPr lang="en-US" sz="2400" dirty="0">
                <a:solidFill>
                  <a:schemeClr val="tx1"/>
                </a:solidFill>
                <a:latin typeface="UTM Avo" panose="02040603050506020204" pitchFamily="18"/>
                <a:ea typeface="Times New Roman" panose="02020603050405020304" pitchFamily="18" charset="0"/>
              </a:rPr>
              <a:t> </a:t>
            </a:r>
            <a:r>
              <a:rPr lang="en-US" sz="2400" dirty="0" err="1">
                <a:solidFill>
                  <a:schemeClr val="tx1"/>
                </a:solidFill>
                <a:latin typeface="UTM Avo" panose="02040603050506020204" pitchFamily="18"/>
                <a:ea typeface="Times New Roman" panose="02020603050405020304" pitchFamily="18" charset="0"/>
              </a:rPr>
              <a:t>n</a:t>
            </a:r>
            <a:r>
              <a:rPr lang="en-US" sz="2400" dirty="0" err="1">
                <a:solidFill>
                  <a:schemeClr val="tx1"/>
                </a:solidFill>
                <a:effectLst/>
                <a:latin typeface="UTM Avo" panose="02040603050506020204" pitchFamily="18"/>
                <a:ea typeface="Times New Roman" panose="02020603050405020304" pitchFamily="18" charset="0"/>
              </a:rPr>
              <a:t>êu</a:t>
            </a:r>
            <a:r>
              <a:rPr lang="en-US" sz="2400" dirty="0">
                <a:solidFill>
                  <a:schemeClr val="tx1"/>
                </a:solidFill>
                <a:effectLst/>
                <a:latin typeface="UTM Avo" panose="02040603050506020204" pitchFamily="18"/>
                <a:ea typeface="Times New Roman" panose="02020603050405020304" pitchFamily="18" charset="0"/>
              </a:rPr>
              <a:t> </a:t>
            </a:r>
            <a:r>
              <a:rPr lang="en-US" sz="2400" dirty="0" err="1">
                <a:solidFill>
                  <a:schemeClr val="tx1"/>
                </a:solidFill>
                <a:effectLst/>
                <a:latin typeface="UTM Avo" panose="02040603050506020204" pitchFamily="18"/>
                <a:ea typeface="Times New Roman" panose="02020603050405020304" pitchFamily="18" charset="0"/>
              </a:rPr>
              <a:t>tác</a:t>
            </a:r>
            <a:r>
              <a:rPr lang="en-US" sz="2400" dirty="0">
                <a:solidFill>
                  <a:schemeClr val="tx1"/>
                </a:solidFill>
                <a:effectLst/>
                <a:latin typeface="UTM Avo" panose="02040603050506020204" pitchFamily="18"/>
                <a:ea typeface="Times New Roman" panose="02020603050405020304" pitchFamily="18" charset="0"/>
              </a:rPr>
              <a:t> </a:t>
            </a:r>
            <a:r>
              <a:rPr lang="en-US" sz="2400" dirty="0" err="1">
                <a:solidFill>
                  <a:schemeClr val="tx1"/>
                </a:solidFill>
                <a:effectLst/>
                <a:latin typeface="UTM Avo" panose="02040603050506020204" pitchFamily="18"/>
                <a:ea typeface="Times New Roman" panose="02020603050405020304" pitchFamily="18" charset="0"/>
              </a:rPr>
              <a:t>dụng</a:t>
            </a:r>
            <a:r>
              <a:rPr lang="en-US" sz="2400" dirty="0">
                <a:solidFill>
                  <a:schemeClr val="tx1"/>
                </a:solidFill>
                <a:effectLst/>
                <a:latin typeface="UTM Avo" panose="02040603050506020204" pitchFamily="18"/>
                <a:ea typeface="Times New Roman" panose="02020603050405020304" pitchFamily="18" charset="0"/>
              </a:rPr>
              <a:t> </a:t>
            </a:r>
            <a:r>
              <a:rPr lang="en-US" sz="2400" dirty="0" err="1">
                <a:solidFill>
                  <a:schemeClr val="tx1"/>
                </a:solidFill>
                <a:effectLst/>
                <a:latin typeface="UTM Avo" panose="02040603050506020204" pitchFamily="18"/>
                <a:ea typeface="Times New Roman" panose="02020603050405020304" pitchFamily="18" charset="0"/>
              </a:rPr>
              <a:t>và</a:t>
            </a:r>
            <a:r>
              <a:rPr lang="en-US" sz="2400" dirty="0">
                <a:solidFill>
                  <a:schemeClr val="tx1"/>
                </a:solidFill>
                <a:effectLst/>
                <a:latin typeface="UTM Avo" panose="02040603050506020204" pitchFamily="18"/>
                <a:ea typeface="Times New Roman" panose="02020603050405020304" pitchFamily="18" charset="0"/>
              </a:rPr>
              <a:t> </a:t>
            </a:r>
            <a:r>
              <a:rPr lang="en-US" sz="2400" dirty="0" err="1">
                <a:solidFill>
                  <a:schemeClr val="tx1"/>
                </a:solidFill>
                <a:effectLst/>
                <a:latin typeface="UTM Avo" panose="02040603050506020204" pitchFamily="18"/>
                <a:ea typeface="Times New Roman" panose="02020603050405020304" pitchFamily="18" charset="0"/>
              </a:rPr>
              <a:t>tác</a:t>
            </a:r>
            <a:r>
              <a:rPr lang="en-US" sz="2400" dirty="0">
                <a:solidFill>
                  <a:schemeClr val="tx1"/>
                </a:solidFill>
                <a:effectLst/>
                <a:latin typeface="UTM Avo" panose="02040603050506020204" pitchFamily="18"/>
                <a:ea typeface="Times New Roman" panose="02020603050405020304" pitchFamily="18" charset="0"/>
              </a:rPr>
              <a:t> </a:t>
            </a:r>
            <a:r>
              <a:rPr lang="en-US" sz="2400" dirty="0" err="1">
                <a:solidFill>
                  <a:schemeClr val="tx1"/>
                </a:solidFill>
                <a:effectLst/>
                <a:latin typeface="UTM Avo" panose="02040603050506020204" pitchFamily="18"/>
                <a:ea typeface="Times New Roman" panose="02020603050405020304" pitchFamily="18" charset="0"/>
              </a:rPr>
              <a:t>hại</a:t>
            </a:r>
            <a:r>
              <a:rPr lang="en-US" sz="2400" dirty="0">
                <a:solidFill>
                  <a:schemeClr val="tx1"/>
                </a:solidFill>
                <a:effectLst/>
                <a:latin typeface="UTM Avo" panose="02040603050506020204" pitchFamily="18"/>
                <a:ea typeface="Times New Roman" panose="02020603050405020304" pitchFamily="18" charset="0"/>
              </a:rPr>
              <a:t> </a:t>
            </a:r>
            <a:r>
              <a:rPr lang="en-US" sz="2400" dirty="0" err="1">
                <a:solidFill>
                  <a:schemeClr val="tx1"/>
                </a:solidFill>
                <a:effectLst/>
                <a:latin typeface="UTM Avo" panose="02040603050506020204" pitchFamily="18"/>
                <a:ea typeface="Times New Roman" panose="02020603050405020304" pitchFamily="18" charset="0"/>
              </a:rPr>
              <a:t>của</a:t>
            </a:r>
            <a:r>
              <a:rPr lang="en-US" sz="2400" dirty="0">
                <a:solidFill>
                  <a:schemeClr val="tx1"/>
                </a:solidFill>
                <a:effectLst/>
                <a:latin typeface="UTM Avo" panose="02040603050506020204" pitchFamily="18"/>
                <a:ea typeface="Times New Roman" panose="02020603050405020304" pitchFamily="18" charset="0"/>
              </a:rPr>
              <a:t> </a:t>
            </a:r>
            <a:r>
              <a:rPr lang="en-US" sz="2400" dirty="0" err="1">
                <a:solidFill>
                  <a:schemeClr val="tx1"/>
                </a:solidFill>
                <a:effectLst/>
                <a:latin typeface="UTM Avo" panose="02040603050506020204" pitchFamily="18"/>
                <a:ea typeface="Times New Roman" panose="02020603050405020304" pitchFamily="18" charset="0"/>
              </a:rPr>
              <a:t>âm</a:t>
            </a:r>
            <a:r>
              <a:rPr lang="en-US" sz="2400" dirty="0">
                <a:solidFill>
                  <a:schemeClr val="tx1"/>
                </a:solidFill>
                <a:effectLst/>
                <a:latin typeface="UTM Avo" panose="02040603050506020204" pitchFamily="18"/>
                <a:ea typeface="Times New Roman" panose="02020603050405020304" pitchFamily="18" charset="0"/>
              </a:rPr>
              <a:t> </a:t>
            </a:r>
            <a:r>
              <a:rPr lang="en-US" sz="2400" dirty="0" err="1">
                <a:solidFill>
                  <a:schemeClr val="tx1"/>
                </a:solidFill>
                <a:effectLst/>
                <a:latin typeface="UTM Avo" panose="02040603050506020204" pitchFamily="18"/>
                <a:ea typeface="Times New Roman" panose="02020603050405020304" pitchFamily="18" charset="0"/>
              </a:rPr>
              <a:t>thanh</a:t>
            </a:r>
            <a:r>
              <a:rPr lang="en-US" sz="2400" dirty="0">
                <a:solidFill>
                  <a:schemeClr val="tx1"/>
                </a:solidFill>
                <a:effectLst/>
                <a:latin typeface="UTM Avo" panose="02040603050506020204" pitchFamily="18"/>
                <a:ea typeface="Times New Roman" panose="02020603050405020304" pitchFamily="18" charset="0"/>
              </a:rPr>
              <a:t>?</a:t>
            </a:r>
            <a:endParaRPr lang="en-US" sz="2400" dirty="0">
              <a:solidFill>
                <a:schemeClr val="tx1"/>
              </a:solidFill>
              <a:effectLst/>
              <a:latin typeface="UTM Avo" panose="02040603050506020204" pitchFamily="18"/>
              <a:ea typeface="Calibri" panose="020F0502020204030204" pitchFamily="34" charset="0"/>
            </a:endParaRPr>
          </a:p>
        </p:txBody>
      </p:sp>
    </p:spTree>
    <p:extLst>
      <p:ext uri="{BB962C8B-B14F-4D97-AF65-F5344CB8AC3E}">
        <p14:creationId xmlns:p14="http://schemas.microsoft.com/office/powerpoint/2010/main" val="3768381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16FBE91-F2D9-6A55-14F7-D04FA537D012}"/>
              </a:ext>
            </a:extLst>
          </p:cNvPr>
          <p:cNvSpPr txBox="1"/>
          <p:nvPr/>
        </p:nvSpPr>
        <p:spPr>
          <a:xfrm>
            <a:off x="685269" y="1742308"/>
            <a:ext cx="10904751" cy="950325"/>
          </a:xfrm>
          <a:prstGeom prst="rect">
            <a:avLst/>
          </a:prstGeom>
          <a:noFill/>
        </p:spPr>
        <p:txBody>
          <a:bodyPr wrap="square">
            <a:spAutoFit/>
          </a:bodyPr>
          <a:lstStyle/>
          <a:p>
            <a:pPr>
              <a:lnSpc>
                <a:spcPct val="150000"/>
              </a:lnSpc>
            </a:pPr>
            <a:r>
              <a:rPr lang="vi-VN" sz="2000" dirty="0">
                <a:latin typeface="UTM Avo" panose="02040603050506020204" pitchFamily="18"/>
              </a:rPr>
              <a:t>Tiếng ồn gây ô nhiễm là tiếng ồn lớn và kéo dài làm ảnh hưởng xấu đến sức khỏe và hoạt động bình thường của con người.</a:t>
            </a:r>
            <a:endParaRPr lang="en-US" sz="2000" dirty="0">
              <a:latin typeface="UTM Avo" panose="02040603050506020204" pitchFamily="18"/>
            </a:endParaRPr>
          </a:p>
        </p:txBody>
      </p:sp>
      <p:sp>
        <p:nvSpPr>
          <p:cNvPr id="3" name="TextBox 2">
            <a:extLst>
              <a:ext uri="{FF2B5EF4-FFF2-40B4-BE49-F238E27FC236}">
                <a16:creationId xmlns:a16="http://schemas.microsoft.com/office/drawing/2014/main" id="{54F59872-AB68-D21E-87B3-A3F06420A255}"/>
              </a:ext>
            </a:extLst>
          </p:cNvPr>
          <p:cNvSpPr txBox="1"/>
          <p:nvPr/>
        </p:nvSpPr>
        <p:spPr>
          <a:xfrm>
            <a:off x="685269" y="2692633"/>
            <a:ext cx="11110491" cy="3720314"/>
          </a:xfrm>
          <a:prstGeom prst="rect">
            <a:avLst/>
          </a:prstGeom>
          <a:noFill/>
        </p:spPr>
        <p:txBody>
          <a:bodyPr wrap="square">
            <a:spAutoFit/>
          </a:bodyPr>
          <a:lstStyle/>
          <a:p>
            <a:pPr>
              <a:lnSpc>
                <a:spcPct val="150000"/>
              </a:lnSpc>
            </a:pPr>
            <a:r>
              <a:rPr lang="vi-VN" sz="2000" dirty="0">
                <a:latin typeface="UTM Avo" panose="02040603050506020204" pitchFamily="18"/>
              </a:rPr>
              <a:t>Để chống ô nhiễm tiếng ồn, người ta thường sử dụng các biện pháp sau: </a:t>
            </a:r>
            <a:endParaRPr lang="en-US" sz="2000" dirty="0">
              <a:latin typeface="UTM Avo" panose="02040603050506020204" pitchFamily="18"/>
            </a:endParaRPr>
          </a:p>
          <a:p>
            <a:pPr>
              <a:lnSpc>
                <a:spcPct val="150000"/>
              </a:lnSpc>
            </a:pPr>
            <a:r>
              <a:rPr lang="vi-VN" sz="2000" dirty="0">
                <a:latin typeface="UTM Avo" panose="02040603050506020204" pitchFamily="18"/>
              </a:rPr>
              <a:t>• Treo biển báo “Cấm bóp còi” tại khu vực gần bệnh viện, trường học, viện dưỡng lão. </a:t>
            </a:r>
            <a:endParaRPr lang="en-US" sz="2000" dirty="0">
              <a:latin typeface="UTM Avo" panose="02040603050506020204" pitchFamily="18"/>
            </a:endParaRPr>
          </a:p>
          <a:p>
            <a:pPr>
              <a:lnSpc>
                <a:spcPct val="150000"/>
              </a:lnSpc>
            </a:pPr>
            <a:r>
              <a:rPr lang="vi-VN" sz="2000" dirty="0">
                <a:latin typeface="UTM Avo" panose="02040603050506020204" pitchFamily="18"/>
              </a:rPr>
              <a:t>• Xây dựng tường ngăn cách khu dân cư với đường cao tốc. </a:t>
            </a:r>
            <a:endParaRPr lang="en-US" sz="2000" dirty="0">
              <a:latin typeface="UTM Avo" panose="02040603050506020204" pitchFamily="18"/>
            </a:endParaRPr>
          </a:p>
          <a:p>
            <a:pPr>
              <a:lnSpc>
                <a:spcPct val="150000"/>
              </a:lnSpc>
            </a:pPr>
            <a:r>
              <a:rPr lang="vi-VN" sz="2000" dirty="0">
                <a:latin typeface="UTM Avo" panose="02040603050506020204" pitchFamily="18"/>
              </a:rPr>
              <a:t>• Trồng nhiều cây xanh để âm truyền đến gặp lá cây sẽ bị phản xạ theo các hướng khác nhau. </a:t>
            </a:r>
            <a:endParaRPr lang="en-US" sz="2000" dirty="0">
              <a:latin typeface="UTM Avo" panose="02040603050506020204" pitchFamily="18"/>
            </a:endParaRPr>
          </a:p>
          <a:p>
            <a:pPr>
              <a:lnSpc>
                <a:spcPct val="150000"/>
              </a:lnSpc>
            </a:pPr>
            <a:r>
              <a:rPr lang="vi-VN" sz="2000" dirty="0">
                <a:latin typeface="UTM Avo" panose="02040603050506020204" pitchFamily="18"/>
              </a:rPr>
              <a:t>• Làm trần nhà, tường nhà dày (với lớp xốp xen giữa hai lớp tường gạch), sử dụng dây cao su bao quanh rìa các cánh cửa hay sử dụng tấm rèm trong các phòng để ngăn bớt âm truyền qua chúng.</a:t>
            </a:r>
            <a:endParaRPr lang="en-US" sz="2000" dirty="0">
              <a:latin typeface="UTM Avo" panose="02040603050506020204" pitchFamily="18"/>
            </a:endParaRPr>
          </a:p>
        </p:txBody>
      </p:sp>
    </p:spTree>
    <p:extLst>
      <p:ext uri="{BB962C8B-B14F-4D97-AF65-F5344CB8AC3E}">
        <p14:creationId xmlns:p14="http://schemas.microsoft.com/office/powerpoint/2010/main" val="3604102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additive="base">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additive="base">
                                        <p:cTn id="2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additive="base">
                                        <p:cTn id="3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ular Callout 15">
            <a:extLst>
              <a:ext uri="{FF2B5EF4-FFF2-40B4-BE49-F238E27FC236}">
                <a16:creationId xmlns:a16="http://schemas.microsoft.com/office/drawing/2014/main" id="{B405B1B8-00FF-9DF9-BA19-D805858F67A9}"/>
              </a:ext>
            </a:extLst>
          </p:cNvPr>
          <p:cNvSpPr/>
          <p:nvPr/>
        </p:nvSpPr>
        <p:spPr>
          <a:xfrm>
            <a:off x="4162734" y="2071482"/>
            <a:ext cx="5872806" cy="1497425"/>
          </a:xfrm>
          <a:prstGeom prst="wedgeRoundRectCallout">
            <a:avLst>
              <a:gd name="adj1" fmla="val -55381"/>
              <a:gd name="adj2" fmla="val 45800"/>
              <a:gd name="adj3" fmla="val 16667"/>
            </a:avLst>
          </a:prstGeom>
          <a:solidFill>
            <a:schemeClr val="accent6">
              <a:lumMod val="20000"/>
              <a:lumOff val="80000"/>
            </a:schemeClr>
          </a:solidFill>
          <a:ln w="38100">
            <a:solidFill>
              <a:schemeClr val="accent3">
                <a:lumMod val="7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err="1">
                <a:solidFill>
                  <a:srgbClr val="252525"/>
                </a:solidFill>
                <a:latin typeface="UTM Avo" panose="02040603050506020204" pitchFamily="18"/>
              </a:rPr>
              <a:t>Tiếng</a:t>
            </a:r>
            <a:r>
              <a:rPr lang="en-US" sz="2400" dirty="0">
                <a:solidFill>
                  <a:srgbClr val="252525"/>
                </a:solidFill>
                <a:latin typeface="UTM Avo" panose="02040603050506020204" pitchFamily="18"/>
              </a:rPr>
              <a:t> </a:t>
            </a:r>
            <a:r>
              <a:rPr lang="en-US" sz="2400" dirty="0" err="1">
                <a:solidFill>
                  <a:srgbClr val="252525"/>
                </a:solidFill>
                <a:latin typeface="UTM Avo" panose="02040603050506020204" pitchFamily="18"/>
              </a:rPr>
              <a:t>sấm</a:t>
            </a:r>
            <a:r>
              <a:rPr lang="en-US" sz="2400" dirty="0">
                <a:solidFill>
                  <a:srgbClr val="252525"/>
                </a:solidFill>
                <a:latin typeface="UTM Avo" panose="02040603050506020204" pitchFamily="18"/>
              </a:rPr>
              <a:t> hay </a:t>
            </a:r>
            <a:r>
              <a:rPr lang="en-US" sz="2400" dirty="0" err="1">
                <a:solidFill>
                  <a:srgbClr val="252525"/>
                </a:solidFill>
                <a:latin typeface="UTM Avo" panose="02040603050506020204" pitchFamily="18"/>
              </a:rPr>
              <a:t>tiếng</a:t>
            </a:r>
            <a:r>
              <a:rPr lang="en-US" sz="2400" dirty="0">
                <a:solidFill>
                  <a:srgbClr val="252525"/>
                </a:solidFill>
                <a:latin typeface="UTM Avo" panose="02040603050506020204" pitchFamily="18"/>
              </a:rPr>
              <a:t> </a:t>
            </a:r>
            <a:r>
              <a:rPr lang="en-US" sz="2400" dirty="0" err="1">
                <a:solidFill>
                  <a:srgbClr val="252525"/>
                </a:solidFill>
                <a:latin typeface="UTM Avo" panose="02040603050506020204" pitchFamily="18"/>
              </a:rPr>
              <a:t>sét</a:t>
            </a:r>
            <a:r>
              <a:rPr lang="en-US" sz="2400" dirty="0">
                <a:solidFill>
                  <a:srgbClr val="252525"/>
                </a:solidFill>
                <a:latin typeface="UTM Avo" panose="02040603050506020204" pitchFamily="18"/>
              </a:rPr>
              <a:t> </a:t>
            </a:r>
            <a:r>
              <a:rPr lang="en-US" sz="2400" dirty="0" err="1">
                <a:solidFill>
                  <a:srgbClr val="252525"/>
                </a:solidFill>
                <a:latin typeface="UTM Avo" panose="02040603050506020204" pitchFamily="18"/>
              </a:rPr>
              <a:t>có</a:t>
            </a:r>
            <a:r>
              <a:rPr lang="en-US" sz="2400" dirty="0">
                <a:solidFill>
                  <a:srgbClr val="252525"/>
                </a:solidFill>
                <a:latin typeface="UTM Avo" panose="02040603050506020204" pitchFamily="18"/>
              </a:rPr>
              <a:t> </a:t>
            </a:r>
            <a:r>
              <a:rPr lang="en-US" sz="2400" dirty="0" err="1">
                <a:solidFill>
                  <a:srgbClr val="252525"/>
                </a:solidFill>
                <a:latin typeface="UTM Avo" panose="02040603050506020204" pitchFamily="18"/>
              </a:rPr>
              <a:t>phải</a:t>
            </a:r>
            <a:r>
              <a:rPr lang="en-US" sz="2400" dirty="0">
                <a:solidFill>
                  <a:srgbClr val="252525"/>
                </a:solidFill>
                <a:latin typeface="UTM Avo" panose="02040603050506020204" pitchFamily="18"/>
              </a:rPr>
              <a:t> </a:t>
            </a:r>
            <a:r>
              <a:rPr lang="en-US" sz="2400" dirty="0" err="1">
                <a:solidFill>
                  <a:srgbClr val="252525"/>
                </a:solidFill>
                <a:latin typeface="UTM Avo" panose="02040603050506020204" pitchFamily="18"/>
              </a:rPr>
              <a:t>là</a:t>
            </a:r>
            <a:r>
              <a:rPr lang="en-US" sz="2400" dirty="0">
                <a:solidFill>
                  <a:srgbClr val="252525"/>
                </a:solidFill>
                <a:latin typeface="UTM Avo" panose="02040603050506020204" pitchFamily="18"/>
              </a:rPr>
              <a:t> </a:t>
            </a:r>
            <a:r>
              <a:rPr lang="en-US" sz="2400" dirty="0" err="1">
                <a:solidFill>
                  <a:srgbClr val="252525"/>
                </a:solidFill>
                <a:latin typeface="UTM Avo" panose="02040603050506020204" pitchFamily="18"/>
              </a:rPr>
              <a:t>tiếng</a:t>
            </a:r>
            <a:r>
              <a:rPr lang="en-US" sz="2400" dirty="0">
                <a:solidFill>
                  <a:srgbClr val="252525"/>
                </a:solidFill>
                <a:latin typeface="UTM Avo" panose="02040603050506020204" pitchFamily="18"/>
              </a:rPr>
              <a:t> </a:t>
            </a:r>
            <a:r>
              <a:rPr lang="en-US" sz="2400" dirty="0" err="1">
                <a:solidFill>
                  <a:srgbClr val="252525"/>
                </a:solidFill>
                <a:latin typeface="UTM Avo" panose="02040603050506020204" pitchFamily="18"/>
              </a:rPr>
              <a:t>ồn</a:t>
            </a:r>
            <a:r>
              <a:rPr lang="en-US" sz="2400" dirty="0">
                <a:solidFill>
                  <a:srgbClr val="252525"/>
                </a:solidFill>
                <a:latin typeface="UTM Avo" panose="02040603050506020204" pitchFamily="18"/>
              </a:rPr>
              <a:t> </a:t>
            </a:r>
            <a:r>
              <a:rPr lang="en-US" sz="2400" dirty="0" err="1">
                <a:solidFill>
                  <a:srgbClr val="252525"/>
                </a:solidFill>
                <a:latin typeface="UTM Avo" panose="02040603050506020204" pitchFamily="18"/>
              </a:rPr>
              <a:t>gây</a:t>
            </a:r>
            <a:r>
              <a:rPr lang="en-US" sz="2400" dirty="0">
                <a:solidFill>
                  <a:srgbClr val="252525"/>
                </a:solidFill>
                <a:latin typeface="UTM Avo" panose="02040603050506020204" pitchFamily="18"/>
              </a:rPr>
              <a:t> </a:t>
            </a:r>
            <a:r>
              <a:rPr lang="en-US" sz="2400" dirty="0" err="1">
                <a:solidFill>
                  <a:srgbClr val="252525"/>
                </a:solidFill>
                <a:latin typeface="UTM Avo" panose="02040603050506020204" pitchFamily="18"/>
              </a:rPr>
              <a:t>ô</a:t>
            </a:r>
            <a:r>
              <a:rPr lang="en-US" sz="2400" dirty="0">
                <a:solidFill>
                  <a:srgbClr val="252525"/>
                </a:solidFill>
                <a:latin typeface="UTM Avo" panose="02040603050506020204" pitchFamily="18"/>
              </a:rPr>
              <a:t> </a:t>
            </a:r>
            <a:r>
              <a:rPr lang="en-US" sz="2400" dirty="0" err="1">
                <a:solidFill>
                  <a:srgbClr val="252525"/>
                </a:solidFill>
                <a:latin typeface="UTM Avo" panose="02040603050506020204" pitchFamily="18"/>
              </a:rPr>
              <a:t>nhiễm</a:t>
            </a:r>
            <a:r>
              <a:rPr lang="en-US" sz="2400" dirty="0">
                <a:solidFill>
                  <a:srgbClr val="252525"/>
                </a:solidFill>
                <a:latin typeface="UTM Avo" panose="02040603050506020204" pitchFamily="18"/>
              </a:rPr>
              <a:t> </a:t>
            </a:r>
            <a:r>
              <a:rPr lang="en-US" sz="2400" dirty="0" err="1">
                <a:solidFill>
                  <a:srgbClr val="252525"/>
                </a:solidFill>
                <a:latin typeface="UTM Avo" panose="02040603050506020204" pitchFamily="18"/>
              </a:rPr>
              <a:t>không</a:t>
            </a:r>
            <a:r>
              <a:rPr lang="en-US" sz="2400" dirty="0">
                <a:solidFill>
                  <a:srgbClr val="252525"/>
                </a:solidFill>
                <a:latin typeface="UTM Avo" panose="02040603050506020204" pitchFamily="18"/>
              </a:rPr>
              <a:t>? </a:t>
            </a:r>
            <a:r>
              <a:rPr lang="en-US" sz="2400" dirty="0" err="1">
                <a:solidFill>
                  <a:srgbClr val="252525"/>
                </a:solidFill>
                <a:latin typeface="UTM Avo" panose="02040603050506020204" pitchFamily="18"/>
              </a:rPr>
              <a:t>Vì</a:t>
            </a:r>
            <a:r>
              <a:rPr lang="en-US" sz="2400" dirty="0">
                <a:solidFill>
                  <a:srgbClr val="252525"/>
                </a:solidFill>
                <a:latin typeface="UTM Avo" panose="02040603050506020204" pitchFamily="18"/>
              </a:rPr>
              <a:t> </a:t>
            </a:r>
            <a:r>
              <a:rPr lang="en-US" sz="2400" dirty="0" err="1">
                <a:solidFill>
                  <a:srgbClr val="252525"/>
                </a:solidFill>
                <a:latin typeface="UTM Avo" panose="02040603050506020204" pitchFamily="18"/>
              </a:rPr>
              <a:t>sao</a:t>
            </a:r>
            <a:r>
              <a:rPr lang="en-US" sz="2400" dirty="0">
                <a:solidFill>
                  <a:srgbClr val="252525"/>
                </a:solidFill>
                <a:latin typeface="UTM Avo" panose="02040603050506020204" pitchFamily="18"/>
              </a:rPr>
              <a:t>?</a:t>
            </a:r>
            <a:endParaRPr lang="vi-VN" sz="2400" dirty="0">
              <a:solidFill>
                <a:srgbClr val="252525"/>
              </a:solidFill>
              <a:latin typeface="UTM Avo" panose="02040603050506020204" pitchFamily="18"/>
            </a:endParaRPr>
          </a:p>
        </p:txBody>
      </p:sp>
      <p:sp>
        <p:nvSpPr>
          <p:cNvPr id="3" name="Rounded Rectangle 8">
            <a:extLst>
              <a:ext uri="{FF2B5EF4-FFF2-40B4-BE49-F238E27FC236}">
                <a16:creationId xmlns:a16="http://schemas.microsoft.com/office/drawing/2014/main" id="{124E0D96-8DF2-D242-124A-43E202D29A4E}"/>
              </a:ext>
            </a:extLst>
          </p:cNvPr>
          <p:cNvSpPr/>
          <p:nvPr/>
        </p:nvSpPr>
        <p:spPr>
          <a:xfrm>
            <a:off x="3683763" y="4261775"/>
            <a:ext cx="8029266" cy="2251488"/>
          </a:xfrm>
          <a:prstGeom prst="roundRect">
            <a:avLst/>
          </a:prstGeom>
          <a:solidFill>
            <a:schemeClr val="accent6">
              <a:lumMod val="40000"/>
              <a:lumOff val="60000"/>
            </a:schemeClr>
          </a:solidFill>
          <a:ln w="38100">
            <a:solidFill>
              <a:schemeClr val="bg2">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1"/>
                </a:solidFill>
                <a:latin typeface="UTM Avo" panose="02040603050506020204" pitchFamily="18"/>
              </a:rPr>
              <a:t>Tiếng sấm, sét không phải là tiếng ồn. Vì tiếng sấm, sét tuy to, nhưng không kéo dài vậy nên ít gây ảnh hưởng đến sức khoẻ và cuộc sống con người.</a:t>
            </a:r>
            <a:endParaRPr lang="en-US" sz="2400" dirty="0">
              <a:solidFill>
                <a:schemeClr val="tx1"/>
              </a:solidFill>
              <a:latin typeface="UTM Avo" panose="02040603050506020204" pitchFamily="18"/>
            </a:endParaRPr>
          </a:p>
        </p:txBody>
      </p:sp>
      <p:pic>
        <p:nvPicPr>
          <p:cNvPr id="4" name="Picture 15">
            <a:extLst>
              <a:ext uri="{FF2B5EF4-FFF2-40B4-BE49-F238E27FC236}">
                <a16:creationId xmlns:a16="http://schemas.microsoft.com/office/drawing/2014/main" id="{018E8BC0-DF3A-BF94-415D-7AAEB286B54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2162922"/>
            <a:ext cx="3658132" cy="2098853"/>
          </a:xfrm>
          <a:prstGeom prst="rect">
            <a:avLst/>
          </a:prstGeom>
        </p:spPr>
      </p:pic>
    </p:spTree>
    <p:extLst>
      <p:ext uri="{BB962C8B-B14F-4D97-AF65-F5344CB8AC3E}">
        <p14:creationId xmlns:p14="http://schemas.microsoft.com/office/powerpoint/2010/main" val="2591915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randombar(horizontal)">
                                      <p:cBhvr>
                                        <p:cTn id="14" dur="500"/>
                                        <p:tgtEl>
                                          <p:spTgt spid="3">
                                            <p:bg/>
                                          </p:spTgt>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7">
            <a:extLst>
              <a:ext uri="{FF2B5EF4-FFF2-40B4-BE49-F238E27FC236}">
                <a16:creationId xmlns:a16="http://schemas.microsoft.com/office/drawing/2014/main" id="{50B9786A-37E8-B86A-6DDE-4DFD8F48F8D4}"/>
              </a:ext>
            </a:extLst>
          </p:cNvPr>
          <p:cNvSpPr/>
          <p:nvPr/>
        </p:nvSpPr>
        <p:spPr>
          <a:xfrm>
            <a:off x="1730222" y="2283688"/>
            <a:ext cx="8731556" cy="2882672"/>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a:lnSpc>
                <a:spcPct val="150000"/>
              </a:lnSpc>
              <a:spcBef>
                <a:spcPts val="500"/>
              </a:spcBef>
              <a:buFont typeface="Arial" panose="020B0604020202020204" pitchFamily="34" charset="0"/>
              <a:buChar char="•"/>
            </a:pP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Vật</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cứng</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phẳng</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nhẵn</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phản</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xạ</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âm</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tốt</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vật</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mềm</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xốp</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gồ</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ghề</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phản</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xạ</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âm</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kém</a:t>
            </a:r>
            <a:r>
              <a:rPr lang="en-US" sz="2000" kern="0" dirty="0">
                <a:solidFill>
                  <a:schemeClr val="tx1"/>
                </a:solidFill>
                <a:latin typeface="UTM Avo" panose="02040603050506020204" pitchFamily="18"/>
                <a:sym typeface="Arial"/>
              </a:rPr>
              <a:t>.</a:t>
            </a:r>
          </a:p>
          <a:p>
            <a:pPr marL="342900" indent="-342900" algn="just">
              <a:lnSpc>
                <a:spcPct val="150000"/>
              </a:lnSpc>
              <a:spcBef>
                <a:spcPts val="500"/>
              </a:spcBef>
              <a:buFont typeface="Arial" panose="020B0604020202020204" pitchFamily="34" charset="0"/>
              <a:buChar char="•"/>
            </a:pP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Để</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chống</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ô</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nhiễm</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tiếng</a:t>
            </a:r>
            <a:r>
              <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rPr>
              <a:t> </a:t>
            </a:r>
            <a:r>
              <a:rPr kumimoji="0" lang="en-US" sz="2000" b="0" i="0" u="none" strike="noStrike" kern="0" cap="none" spc="0" normalizeH="0" baseline="0" noProof="0" dirty="0" err="1">
                <a:ln>
                  <a:noFill/>
                </a:ln>
                <a:solidFill>
                  <a:schemeClr val="tx1"/>
                </a:solidFill>
                <a:effectLst/>
                <a:uLnTx/>
                <a:uFillTx/>
                <a:latin typeface="UTM Avo" panose="02040603050506020204" pitchFamily="18"/>
                <a:sym typeface="Arial"/>
              </a:rPr>
              <a:t>ồn</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cần</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làm</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giảm</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độ</a:t>
            </a:r>
            <a:r>
              <a:rPr lang="en-US" sz="2000" kern="0" dirty="0">
                <a:solidFill>
                  <a:schemeClr val="tx1"/>
                </a:solidFill>
                <a:latin typeface="UTM Avo" panose="02040603050506020204" pitchFamily="18"/>
                <a:sym typeface="Arial"/>
              </a:rPr>
              <a:t> to </a:t>
            </a:r>
            <a:r>
              <a:rPr lang="en-US" sz="2000" kern="0" dirty="0" err="1">
                <a:solidFill>
                  <a:schemeClr val="tx1"/>
                </a:solidFill>
                <a:latin typeface="UTM Avo" panose="02040603050506020204" pitchFamily="18"/>
                <a:sym typeface="Arial"/>
              </a:rPr>
              <a:t>của</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tiếng</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ồn</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phát</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ra</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ngăn</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chặn</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đường</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truyền</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âm</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làm</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cho</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âm</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truyền</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theo</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hướng</a:t>
            </a:r>
            <a:r>
              <a:rPr lang="en-US" sz="2000" kern="0" dirty="0">
                <a:solidFill>
                  <a:schemeClr val="tx1"/>
                </a:solidFill>
                <a:latin typeface="UTM Avo" panose="02040603050506020204" pitchFamily="18"/>
                <a:sym typeface="Arial"/>
              </a:rPr>
              <a:t> </a:t>
            </a:r>
            <a:r>
              <a:rPr lang="en-US" sz="2000" kern="0" dirty="0" err="1">
                <a:solidFill>
                  <a:schemeClr val="tx1"/>
                </a:solidFill>
                <a:latin typeface="UTM Avo" panose="02040603050506020204" pitchFamily="18"/>
                <a:sym typeface="Arial"/>
              </a:rPr>
              <a:t>khác</a:t>
            </a:r>
            <a:r>
              <a:rPr lang="en-US" sz="2000" kern="0" dirty="0">
                <a:solidFill>
                  <a:schemeClr val="tx1"/>
                </a:solidFill>
                <a:latin typeface="UTM Avo" panose="02040603050506020204" pitchFamily="18"/>
                <a:sym typeface="Arial"/>
              </a:rPr>
              <a:t>,…</a:t>
            </a:r>
            <a:endParaRPr kumimoji="0" lang="en-US" sz="2000" b="0" i="0" u="none" strike="noStrike" kern="0" cap="none" spc="0" normalizeH="0" baseline="0" noProof="0" dirty="0">
              <a:ln>
                <a:noFill/>
              </a:ln>
              <a:solidFill>
                <a:schemeClr val="tx1"/>
              </a:solidFill>
              <a:effectLst/>
              <a:uLnTx/>
              <a:uFillTx/>
              <a:latin typeface="UTM Avo" panose="02040603050506020204" pitchFamily="18"/>
              <a:sym typeface="Arial"/>
            </a:endParaRPr>
          </a:p>
        </p:txBody>
      </p:sp>
      <p:pic>
        <p:nvPicPr>
          <p:cNvPr id="3" name="Picture 2">
            <a:extLst>
              <a:ext uri="{FF2B5EF4-FFF2-40B4-BE49-F238E27FC236}">
                <a16:creationId xmlns:a16="http://schemas.microsoft.com/office/drawing/2014/main" id="{CDC58AA6-3696-04F6-B91E-272E99C31033}"/>
              </a:ext>
            </a:extLst>
          </p:cNvPr>
          <p:cNvPicPr>
            <a:picLocks noChangeAspect="1"/>
          </p:cNvPicPr>
          <p:nvPr/>
        </p:nvPicPr>
        <p:blipFill>
          <a:blip r:embed="rId3"/>
          <a:stretch>
            <a:fillRect/>
          </a:stretch>
        </p:blipFill>
        <p:spPr>
          <a:xfrm>
            <a:off x="9937215" y="1439744"/>
            <a:ext cx="1218465" cy="1150299"/>
          </a:xfrm>
          <a:prstGeom prst="rect">
            <a:avLst/>
          </a:prstGeom>
        </p:spPr>
      </p:pic>
    </p:spTree>
    <p:extLst>
      <p:ext uri="{BB962C8B-B14F-4D97-AF65-F5344CB8AC3E}">
        <p14:creationId xmlns:p14="http://schemas.microsoft.com/office/powerpoint/2010/main" val="3142659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D0A69E5-4BEC-12E9-D576-6D3E72E9FC23}"/>
              </a:ext>
            </a:extLst>
          </p:cNvPr>
          <p:cNvGrpSpPr/>
          <p:nvPr/>
        </p:nvGrpSpPr>
        <p:grpSpPr>
          <a:xfrm>
            <a:off x="4557132" y="3145312"/>
            <a:ext cx="3077736" cy="1666333"/>
            <a:chOff x="-756043" y="2287668"/>
            <a:chExt cx="3237488" cy="1666333"/>
          </a:xfrm>
        </p:grpSpPr>
        <p:pic>
          <p:nvPicPr>
            <p:cNvPr id="3" name="Picture 2">
              <a:hlinkClick r:id="rId3"/>
              <a:extLst>
                <a:ext uri="{FF2B5EF4-FFF2-40B4-BE49-F238E27FC236}">
                  <a16:creationId xmlns:a16="http://schemas.microsoft.com/office/drawing/2014/main" id="{018652D6-7A7A-0EB9-EECF-35E30B66B96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A98E1CCD-481A-0243-2199-01036067E535}"/>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30348019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2C15096-B31C-7D72-F511-0DC840D38196}"/>
              </a:ext>
            </a:extLst>
          </p:cNvPr>
          <p:cNvSpPr txBox="1"/>
          <p:nvPr/>
        </p:nvSpPr>
        <p:spPr>
          <a:xfrm>
            <a:off x="4724400" y="1497551"/>
            <a:ext cx="2743200" cy="658835"/>
          </a:xfrm>
          <a:prstGeom prst="rect">
            <a:avLst/>
          </a:prstGeom>
          <a:noFill/>
        </p:spPr>
        <p:txBody>
          <a:bodyPr wrap="square" rtlCol="0">
            <a:spAutoFit/>
          </a:bodyPr>
          <a:lstStyle/>
          <a:p>
            <a:pPr algn="ctr">
              <a:lnSpc>
                <a:spcPct val="150000"/>
              </a:lnSpc>
            </a:pPr>
            <a:r>
              <a:rPr lang="en-US" sz="2800" b="1" dirty="0">
                <a:latin typeface="UTM Avo" panose="02040603050506020204" pitchFamily="18"/>
              </a:rPr>
              <a:t>VẬN DỤNG</a:t>
            </a:r>
          </a:p>
        </p:txBody>
      </p:sp>
      <p:sp>
        <p:nvSpPr>
          <p:cNvPr id="3" name="Rounded Rectangular Callout 15">
            <a:extLst>
              <a:ext uri="{FF2B5EF4-FFF2-40B4-BE49-F238E27FC236}">
                <a16:creationId xmlns:a16="http://schemas.microsoft.com/office/drawing/2014/main" id="{330F9D36-CAE9-86C3-116A-BB479F48F6A1}"/>
              </a:ext>
            </a:extLst>
          </p:cNvPr>
          <p:cNvSpPr/>
          <p:nvPr/>
        </p:nvSpPr>
        <p:spPr>
          <a:xfrm>
            <a:off x="2455143" y="2483242"/>
            <a:ext cx="7638076" cy="1076943"/>
          </a:xfrm>
          <a:prstGeom prst="wedgeRoundRectCallout">
            <a:avLst>
              <a:gd name="adj1" fmla="val -55381"/>
              <a:gd name="adj2" fmla="val 45800"/>
              <a:gd name="adj3" fmla="val 16667"/>
            </a:avLst>
          </a:prstGeom>
          <a:solidFill>
            <a:schemeClr val="accent4">
              <a:lumMod val="20000"/>
              <a:lumOff val="80000"/>
            </a:schemeClr>
          </a:solidFill>
          <a:ln w="38100">
            <a:solidFill>
              <a:schemeClr val="accent3">
                <a:lumMod val="7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800" dirty="0">
              <a:solidFill>
                <a:schemeClr val="tx1"/>
              </a:solidFill>
              <a:latin typeface="UTM Avo" panose="02040603050506020204" pitchFamily="18"/>
            </a:endParaRPr>
          </a:p>
          <a:p>
            <a:pPr algn="ctr">
              <a:lnSpc>
                <a:spcPct val="150000"/>
              </a:lnSpc>
            </a:pPr>
            <a:r>
              <a:rPr lang="vi-VN" sz="2300" dirty="0">
                <a:solidFill>
                  <a:schemeClr val="tx1"/>
                </a:solidFill>
                <a:latin typeface="UTM Avo" panose="02040603050506020204" pitchFamily="18"/>
              </a:rPr>
              <a:t>Em hãy đề xuất biện pháp giảm tiếng ồn trong các </a:t>
            </a:r>
            <a:endParaRPr lang="en-US" sz="2300" dirty="0">
              <a:solidFill>
                <a:schemeClr val="tx1"/>
              </a:solidFill>
              <a:latin typeface="UTM Avo" panose="02040603050506020204" pitchFamily="18"/>
            </a:endParaRPr>
          </a:p>
          <a:p>
            <a:pPr algn="ctr">
              <a:lnSpc>
                <a:spcPct val="150000"/>
              </a:lnSpc>
            </a:pPr>
            <a:r>
              <a:rPr lang="vi-VN" sz="2300" dirty="0">
                <a:solidFill>
                  <a:schemeClr val="tx1"/>
                </a:solidFill>
                <a:latin typeface="UTM Avo" panose="02040603050506020204" pitchFamily="18"/>
              </a:rPr>
              <a:t>tình huống sau:</a:t>
            </a:r>
            <a:endParaRPr lang="en-US" sz="2300" dirty="0">
              <a:solidFill>
                <a:schemeClr val="tx1"/>
              </a:solidFill>
              <a:latin typeface="UTM Avo" panose="02040603050506020204" pitchFamily="18"/>
            </a:endParaRPr>
          </a:p>
          <a:p>
            <a:pPr algn="ctr">
              <a:lnSpc>
                <a:spcPct val="150000"/>
              </a:lnSpc>
            </a:pPr>
            <a:endParaRPr lang="vi-VN" sz="1800" dirty="0">
              <a:solidFill>
                <a:srgbClr val="252525"/>
              </a:solidFill>
              <a:latin typeface="UTM Avo" panose="02040603050506020204" pitchFamily="18"/>
            </a:endParaRPr>
          </a:p>
        </p:txBody>
      </p:sp>
      <p:sp>
        <p:nvSpPr>
          <p:cNvPr id="4" name="Rounded Rectangle 8">
            <a:extLst>
              <a:ext uri="{FF2B5EF4-FFF2-40B4-BE49-F238E27FC236}">
                <a16:creationId xmlns:a16="http://schemas.microsoft.com/office/drawing/2014/main" id="{B8A42AD9-F7F5-78AC-0254-8B9D9FE4CC7A}"/>
              </a:ext>
            </a:extLst>
          </p:cNvPr>
          <p:cNvSpPr/>
          <p:nvPr/>
        </p:nvSpPr>
        <p:spPr>
          <a:xfrm>
            <a:off x="2325961" y="3987128"/>
            <a:ext cx="3409507" cy="2275367"/>
          </a:xfrm>
          <a:prstGeom prst="roundRect">
            <a:avLst/>
          </a:prstGeom>
          <a:solidFill>
            <a:schemeClr val="accent6">
              <a:lumMod val="40000"/>
              <a:lumOff val="60000"/>
            </a:schemeClr>
          </a:solidFill>
          <a:ln w="38100">
            <a:solidFill>
              <a:schemeClr val="bg2">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200" b="1" dirty="0">
                <a:solidFill>
                  <a:schemeClr val="tx1"/>
                </a:solidFill>
                <a:latin typeface="UTM Avo" panose="02040603050506020204" pitchFamily="18"/>
              </a:rPr>
              <a:t>Nhóm 1:</a:t>
            </a:r>
            <a:r>
              <a:rPr lang="vi-VN" sz="2200" dirty="0">
                <a:solidFill>
                  <a:schemeClr val="tx1"/>
                </a:solidFill>
                <a:latin typeface="UTM Avo" panose="02040603050506020204" pitchFamily="18"/>
              </a:rPr>
              <a:t> Trường học ở gần khu dân cư hoặc công trình đang xây dựng</a:t>
            </a:r>
            <a:r>
              <a:rPr lang="en-US" sz="2200" dirty="0">
                <a:solidFill>
                  <a:schemeClr val="tx1"/>
                </a:solidFill>
                <a:latin typeface="UTM Avo" panose="02040603050506020204" pitchFamily="18"/>
              </a:rPr>
              <a:t>.</a:t>
            </a:r>
          </a:p>
        </p:txBody>
      </p:sp>
      <p:sp>
        <p:nvSpPr>
          <p:cNvPr id="5" name="Rounded Rectangle 8">
            <a:extLst>
              <a:ext uri="{FF2B5EF4-FFF2-40B4-BE49-F238E27FC236}">
                <a16:creationId xmlns:a16="http://schemas.microsoft.com/office/drawing/2014/main" id="{350998DA-3F72-B9D4-117C-81BE52945B65}"/>
              </a:ext>
            </a:extLst>
          </p:cNvPr>
          <p:cNvSpPr/>
          <p:nvPr/>
        </p:nvSpPr>
        <p:spPr>
          <a:xfrm>
            <a:off x="6754595" y="3987128"/>
            <a:ext cx="3338624" cy="2275366"/>
          </a:xfrm>
          <a:prstGeom prst="roundRect">
            <a:avLst/>
          </a:prstGeom>
          <a:solidFill>
            <a:schemeClr val="accent6">
              <a:lumMod val="40000"/>
              <a:lumOff val="60000"/>
            </a:schemeClr>
          </a:solidFill>
          <a:ln w="38100">
            <a:solidFill>
              <a:schemeClr val="bg2">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200" dirty="0">
              <a:solidFill>
                <a:schemeClr val="tx1"/>
              </a:solidFill>
              <a:latin typeface="UTM Avo" panose="02040603050506020204" pitchFamily="18"/>
            </a:endParaRPr>
          </a:p>
          <a:p>
            <a:pPr algn="ctr">
              <a:lnSpc>
                <a:spcPct val="150000"/>
              </a:lnSpc>
            </a:pPr>
            <a:r>
              <a:rPr lang="vi-VN" sz="2200" b="1" dirty="0">
                <a:solidFill>
                  <a:schemeClr val="tx1"/>
                </a:solidFill>
                <a:latin typeface="UTM Avo" panose="02040603050506020204" pitchFamily="18"/>
              </a:rPr>
              <a:t>Nhóm 2:</a:t>
            </a:r>
            <a:r>
              <a:rPr lang="vi-VN" sz="2200" dirty="0">
                <a:solidFill>
                  <a:schemeClr val="tx1"/>
                </a:solidFill>
                <a:latin typeface="UTM Avo" panose="02040603050506020204" pitchFamily="18"/>
              </a:rPr>
              <a:t> Nhà bạn A ở gần máy xay xát thóc, gạo, ngô...</a:t>
            </a:r>
            <a:endParaRPr lang="en-US" sz="2200" dirty="0">
              <a:solidFill>
                <a:schemeClr val="tx1"/>
              </a:solidFill>
              <a:latin typeface="UTM Avo" panose="02040603050506020204" pitchFamily="18"/>
            </a:endParaRPr>
          </a:p>
          <a:p>
            <a:pPr algn="ctr">
              <a:lnSpc>
                <a:spcPct val="150000"/>
              </a:lnSpc>
            </a:pPr>
            <a:endParaRPr lang="en-US" sz="2200" dirty="0">
              <a:solidFill>
                <a:schemeClr val="tx1"/>
              </a:solidFill>
              <a:latin typeface="UTM Avo" panose="02040603050506020204" pitchFamily="18"/>
            </a:endParaRPr>
          </a:p>
        </p:txBody>
      </p:sp>
    </p:spTree>
    <p:extLst>
      <p:ext uri="{BB962C8B-B14F-4D97-AF65-F5344CB8AC3E}">
        <p14:creationId xmlns:p14="http://schemas.microsoft.com/office/powerpoint/2010/main" val="2475343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4">
                                            <p:bg/>
                                          </p:spTgt>
                                        </p:tgtEl>
                                        <p:attrNameLst>
                                          <p:attrName>style.visibility</p:attrName>
                                        </p:attrNameLst>
                                      </p:cBhvr>
                                      <p:to>
                                        <p:strVal val="visible"/>
                                      </p:to>
                                    </p:set>
                                    <p:anim calcmode="lin" valueType="num">
                                      <p:cBhvr additive="base">
                                        <p:cTn id="15" dur="500" fill="hold"/>
                                        <p:tgtEl>
                                          <p:spTgt spid="4">
                                            <p:bg/>
                                          </p:spTgt>
                                        </p:tgtEl>
                                        <p:attrNameLst>
                                          <p:attrName>ppt_x</p:attrName>
                                        </p:attrNameLst>
                                      </p:cBhvr>
                                      <p:tavLst>
                                        <p:tav tm="0">
                                          <p:val>
                                            <p:strVal val="#ppt_x"/>
                                          </p:val>
                                        </p:tav>
                                        <p:tav tm="100000">
                                          <p:val>
                                            <p:strVal val="#ppt_x"/>
                                          </p:val>
                                        </p:tav>
                                      </p:tavLst>
                                    </p:anim>
                                    <p:anim calcmode="lin" valueType="num">
                                      <p:cBhvr additive="base">
                                        <p:cTn id="16" dur="500" fill="hold"/>
                                        <p:tgtEl>
                                          <p:spTgt spid="4">
                                            <p:bg/>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 calcmode="lin" valueType="num">
                                      <p:cBhvr additive="base">
                                        <p:cTn id="2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5">
                                            <p:bg/>
                                          </p:spTgt>
                                        </p:tgtEl>
                                        <p:attrNameLst>
                                          <p:attrName>style.visibility</p:attrName>
                                        </p:attrNameLst>
                                      </p:cBhvr>
                                      <p:to>
                                        <p:strVal val="visible"/>
                                      </p:to>
                                    </p:set>
                                    <p:anim calcmode="lin" valueType="num">
                                      <p:cBhvr additive="base">
                                        <p:cTn id="27" dur="500" fill="hold"/>
                                        <p:tgtEl>
                                          <p:spTgt spid="5">
                                            <p:bg/>
                                          </p:spTgt>
                                        </p:tgtEl>
                                        <p:attrNameLst>
                                          <p:attrName>ppt_x</p:attrName>
                                        </p:attrNameLst>
                                      </p:cBhvr>
                                      <p:tavLst>
                                        <p:tav tm="0">
                                          <p:val>
                                            <p:strVal val="#ppt_x"/>
                                          </p:val>
                                        </p:tav>
                                        <p:tav tm="100000">
                                          <p:val>
                                            <p:strVal val="#ppt_x"/>
                                          </p:val>
                                        </p:tav>
                                      </p:tavLst>
                                    </p:anim>
                                    <p:anim calcmode="lin" valueType="num">
                                      <p:cBhvr additive="base">
                                        <p:cTn id="28" dur="500" fill="hold"/>
                                        <p:tgtEl>
                                          <p:spTgt spid="5">
                                            <p:bg/>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5">
                                            <p:txEl>
                                              <p:pRg st="1" end="1"/>
                                            </p:txEl>
                                          </p:spTgt>
                                        </p:tgtEl>
                                        <p:attrNameLst>
                                          <p:attrName>style.visibility</p:attrName>
                                        </p:attrNameLst>
                                      </p:cBhvr>
                                      <p:to>
                                        <p:strVal val="visible"/>
                                      </p:to>
                                    </p:set>
                                    <p:anim calcmode="lin" valueType="num">
                                      <p:cBhvr additive="base">
                                        <p:cTn id="3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4" grpId="0" build="p" animBg="1"/>
      <p:bldP spid="5"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ular Callout 15">
            <a:extLst>
              <a:ext uri="{FF2B5EF4-FFF2-40B4-BE49-F238E27FC236}">
                <a16:creationId xmlns:a16="http://schemas.microsoft.com/office/drawing/2014/main" id="{330F9D36-CAE9-86C3-116A-BB479F48F6A1}"/>
              </a:ext>
            </a:extLst>
          </p:cNvPr>
          <p:cNvSpPr/>
          <p:nvPr/>
        </p:nvSpPr>
        <p:spPr>
          <a:xfrm>
            <a:off x="2455143" y="2483242"/>
            <a:ext cx="7638076" cy="1076943"/>
          </a:xfrm>
          <a:prstGeom prst="wedgeRoundRectCallout">
            <a:avLst>
              <a:gd name="adj1" fmla="val -55381"/>
              <a:gd name="adj2" fmla="val 45800"/>
              <a:gd name="adj3" fmla="val 16667"/>
            </a:avLst>
          </a:prstGeom>
          <a:solidFill>
            <a:schemeClr val="accent4">
              <a:lumMod val="20000"/>
              <a:lumOff val="80000"/>
            </a:schemeClr>
          </a:solidFill>
          <a:ln w="38100">
            <a:solidFill>
              <a:schemeClr val="accent3">
                <a:lumMod val="7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800" dirty="0">
              <a:solidFill>
                <a:schemeClr val="tx1"/>
              </a:solidFill>
              <a:latin typeface="UTM Avo" panose="02040603050506020204" pitchFamily="18"/>
            </a:endParaRPr>
          </a:p>
          <a:p>
            <a:pPr algn="ctr">
              <a:lnSpc>
                <a:spcPct val="150000"/>
              </a:lnSpc>
            </a:pPr>
            <a:r>
              <a:rPr lang="vi-VN" sz="2300" dirty="0">
                <a:solidFill>
                  <a:schemeClr val="tx1"/>
                </a:solidFill>
                <a:latin typeface="UTM Avo" panose="02040603050506020204" pitchFamily="18"/>
              </a:rPr>
              <a:t>Em hãy đề xuất biện pháp giảm tiếng ồn trong các </a:t>
            </a:r>
            <a:endParaRPr lang="en-US" sz="2300" dirty="0">
              <a:solidFill>
                <a:schemeClr val="tx1"/>
              </a:solidFill>
              <a:latin typeface="UTM Avo" panose="02040603050506020204" pitchFamily="18"/>
            </a:endParaRPr>
          </a:p>
          <a:p>
            <a:pPr algn="ctr">
              <a:lnSpc>
                <a:spcPct val="150000"/>
              </a:lnSpc>
            </a:pPr>
            <a:r>
              <a:rPr lang="vi-VN" sz="2300" dirty="0">
                <a:solidFill>
                  <a:schemeClr val="tx1"/>
                </a:solidFill>
                <a:latin typeface="UTM Avo" panose="02040603050506020204" pitchFamily="18"/>
              </a:rPr>
              <a:t>tình huống sau:</a:t>
            </a:r>
            <a:endParaRPr lang="en-US" sz="2300" dirty="0">
              <a:solidFill>
                <a:schemeClr val="tx1"/>
              </a:solidFill>
              <a:latin typeface="UTM Avo" panose="02040603050506020204" pitchFamily="18"/>
            </a:endParaRPr>
          </a:p>
          <a:p>
            <a:pPr algn="ctr">
              <a:lnSpc>
                <a:spcPct val="150000"/>
              </a:lnSpc>
            </a:pPr>
            <a:endParaRPr lang="vi-VN" sz="1800" dirty="0">
              <a:solidFill>
                <a:srgbClr val="252525"/>
              </a:solidFill>
              <a:latin typeface="UTM Avo" panose="02040603050506020204" pitchFamily="18"/>
            </a:endParaRPr>
          </a:p>
        </p:txBody>
      </p:sp>
      <p:sp>
        <p:nvSpPr>
          <p:cNvPr id="4" name="Rounded Rectangle 8">
            <a:extLst>
              <a:ext uri="{FF2B5EF4-FFF2-40B4-BE49-F238E27FC236}">
                <a16:creationId xmlns:a16="http://schemas.microsoft.com/office/drawing/2014/main" id="{B8A42AD9-F7F5-78AC-0254-8B9D9FE4CC7A}"/>
              </a:ext>
            </a:extLst>
          </p:cNvPr>
          <p:cNvSpPr/>
          <p:nvPr/>
        </p:nvSpPr>
        <p:spPr>
          <a:xfrm>
            <a:off x="2325961" y="3987128"/>
            <a:ext cx="3409507" cy="2275367"/>
          </a:xfrm>
          <a:prstGeom prst="roundRect">
            <a:avLst/>
          </a:prstGeom>
          <a:solidFill>
            <a:schemeClr val="accent6">
              <a:lumMod val="40000"/>
              <a:lumOff val="60000"/>
            </a:schemeClr>
          </a:solidFill>
          <a:ln w="38100">
            <a:solidFill>
              <a:schemeClr val="bg2">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300" b="1" dirty="0">
                <a:solidFill>
                  <a:schemeClr val="tx1"/>
                </a:solidFill>
                <a:latin typeface="UTM Avo" panose="02040603050506020204" pitchFamily="18"/>
              </a:rPr>
              <a:t>Nhóm 3: </a:t>
            </a:r>
            <a:r>
              <a:rPr lang="vi-VN" sz="2300" dirty="0">
                <a:solidFill>
                  <a:schemeClr val="tx1"/>
                </a:solidFill>
                <a:latin typeface="UTM Avo" panose="02040603050506020204" pitchFamily="18"/>
              </a:rPr>
              <a:t>Bệnh viện ở gần đường quốc lộ và chợ</a:t>
            </a:r>
          </a:p>
        </p:txBody>
      </p:sp>
      <p:sp>
        <p:nvSpPr>
          <p:cNvPr id="5" name="Rounded Rectangle 8">
            <a:extLst>
              <a:ext uri="{FF2B5EF4-FFF2-40B4-BE49-F238E27FC236}">
                <a16:creationId xmlns:a16="http://schemas.microsoft.com/office/drawing/2014/main" id="{350998DA-3F72-B9D4-117C-81BE52945B65}"/>
              </a:ext>
            </a:extLst>
          </p:cNvPr>
          <p:cNvSpPr/>
          <p:nvPr/>
        </p:nvSpPr>
        <p:spPr>
          <a:xfrm>
            <a:off x="6754595" y="3987128"/>
            <a:ext cx="3338624" cy="2275366"/>
          </a:xfrm>
          <a:prstGeom prst="roundRect">
            <a:avLst/>
          </a:prstGeom>
          <a:solidFill>
            <a:schemeClr val="accent6">
              <a:lumMod val="40000"/>
              <a:lumOff val="60000"/>
            </a:schemeClr>
          </a:solidFill>
          <a:ln w="38100">
            <a:solidFill>
              <a:schemeClr val="bg2">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300" dirty="0">
              <a:solidFill>
                <a:schemeClr val="tx1"/>
              </a:solidFill>
              <a:latin typeface="UTM Avo" panose="02040603050506020204" pitchFamily="18"/>
            </a:endParaRPr>
          </a:p>
          <a:p>
            <a:pPr algn="ctr">
              <a:lnSpc>
                <a:spcPct val="150000"/>
              </a:lnSpc>
            </a:pPr>
            <a:r>
              <a:rPr lang="vi-VN" sz="2300" b="1" dirty="0">
                <a:solidFill>
                  <a:schemeClr val="tx1"/>
                </a:solidFill>
                <a:latin typeface="UTM Avo" panose="02040603050506020204" pitchFamily="18"/>
              </a:rPr>
              <a:t>Nhóm 4: </a:t>
            </a:r>
            <a:r>
              <a:rPr lang="vi-VN" sz="2300" dirty="0">
                <a:solidFill>
                  <a:schemeClr val="tx1"/>
                </a:solidFill>
                <a:latin typeface="UTM Avo" panose="02040603050506020204" pitchFamily="18"/>
              </a:rPr>
              <a:t>Khu nhà bạn B có nhiều quán karaoke</a:t>
            </a:r>
          </a:p>
          <a:p>
            <a:pPr algn="ctr">
              <a:lnSpc>
                <a:spcPct val="150000"/>
              </a:lnSpc>
            </a:pPr>
            <a:endParaRPr lang="en-US" sz="2300" dirty="0">
              <a:solidFill>
                <a:schemeClr val="tx1"/>
              </a:solidFill>
              <a:latin typeface="UTM Avo" panose="02040603050506020204" pitchFamily="18"/>
            </a:endParaRPr>
          </a:p>
        </p:txBody>
      </p:sp>
    </p:spTree>
    <p:extLst>
      <p:ext uri="{BB962C8B-B14F-4D97-AF65-F5344CB8AC3E}">
        <p14:creationId xmlns:p14="http://schemas.microsoft.com/office/powerpoint/2010/main" val="1564092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4">
                                            <p:bg/>
                                          </p:spTgt>
                                        </p:tgtEl>
                                        <p:attrNameLst>
                                          <p:attrName>style.visibility</p:attrName>
                                        </p:attrNameLst>
                                      </p:cBhvr>
                                      <p:to>
                                        <p:strVal val="visible"/>
                                      </p:to>
                                    </p:set>
                                    <p:anim calcmode="lin" valueType="num">
                                      <p:cBhvr additive="base">
                                        <p:cTn id="15" dur="500" fill="hold"/>
                                        <p:tgtEl>
                                          <p:spTgt spid="4">
                                            <p:bg/>
                                          </p:spTgt>
                                        </p:tgtEl>
                                        <p:attrNameLst>
                                          <p:attrName>ppt_x</p:attrName>
                                        </p:attrNameLst>
                                      </p:cBhvr>
                                      <p:tavLst>
                                        <p:tav tm="0">
                                          <p:val>
                                            <p:strVal val="#ppt_x"/>
                                          </p:val>
                                        </p:tav>
                                        <p:tav tm="100000">
                                          <p:val>
                                            <p:strVal val="#ppt_x"/>
                                          </p:val>
                                        </p:tav>
                                      </p:tavLst>
                                    </p:anim>
                                    <p:anim calcmode="lin" valueType="num">
                                      <p:cBhvr additive="base">
                                        <p:cTn id="16" dur="500" fill="hold"/>
                                        <p:tgtEl>
                                          <p:spTgt spid="4">
                                            <p:bg/>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 calcmode="lin" valueType="num">
                                      <p:cBhvr additive="base">
                                        <p:cTn id="2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5">
                                            <p:bg/>
                                          </p:spTgt>
                                        </p:tgtEl>
                                        <p:attrNameLst>
                                          <p:attrName>style.visibility</p:attrName>
                                        </p:attrNameLst>
                                      </p:cBhvr>
                                      <p:to>
                                        <p:strVal val="visible"/>
                                      </p:to>
                                    </p:set>
                                    <p:anim calcmode="lin" valueType="num">
                                      <p:cBhvr additive="base">
                                        <p:cTn id="27" dur="500" fill="hold"/>
                                        <p:tgtEl>
                                          <p:spTgt spid="5">
                                            <p:bg/>
                                          </p:spTgt>
                                        </p:tgtEl>
                                        <p:attrNameLst>
                                          <p:attrName>ppt_x</p:attrName>
                                        </p:attrNameLst>
                                      </p:cBhvr>
                                      <p:tavLst>
                                        <p:tav tm="0">
                                          <p:val>
                                            <p:strVal val="#ppt_x"/>
                                          </p:val>
                                        </p:tav>
                                        <p:tav tm="100000">
                                          <p:val>
                                            <p:strVal val="#ppt_x"/>
                                          </p:val>
                                        </p:tav>
                                      </p:tavLst>
                                    </p:anim>
                                    <p:anim calcmode="lin" valueType="num">
                                      <p:cBhvr additive="base">
                                        <p:cTn id="28" dur="500" fill="hold"/>
                                        <p:tgtEl>
                                          <p:spTgt spid="5">
                                            <p:bg/>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5">
                                            <p:txEl>
                                              <p:pRg st="1" end="1"/>
                                            </p:txEl>
                                          </p:spTgt>
                                        </p:tgtEl>
                                        <p:attrNameLst>
                                          <p:attrName>style.visibility</p:attrName>
                                        </p:attrNameLst>
                                      </p:cBhvr>
                                      <p:to>
                                        <p:strVal val="visible"/>
                                      </p:to>
                                    </p:set>
                                    <p:anim calcmode="lin" valueType="num">
                                      <p:cBhvr additive="base">
                                        <p:cTn id="3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4" grpId="0" uiExpand="1" build="p" animBg="1"/>
      <p:bldP spid="5"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3C4C5B7-D6F4-1916-1F29-ED7B3BDEB740}"/>
              </a:ext>
            </a:extLst>
          </p:cNvPr>
          <p:cNvGrpSpPr/>
          <p:nvPr/>
        </p:nvGrpSpPr>
        <p:grpSpPr>
          <a:xfrm>
            <a:off x="4557132" y="3145312"/>
            <a:ext cx="3077736" cy="1666333"/>
            <a:chOff x="-756043" y="2287668"/>
            <a:chExt cx="3237488" cy="1666333"/>
          </a:xfrm>
        </p:grpSpPr>
        <p:pic>
          <p:nvPicPr>
            <p:cNvPr id="3" name="Picture 2">
              <a:hlinkClick r:id="rId3"/>
              <a:extLst>
                <a:ext uri="{FF2B5EF4-FFF2-40B4-BE49-F238E27FC236}">
                  <a16:creationId xmlns:a16="http://schemas.microsoft.com/office/drawing/2014/main" id="{A062BA8B-6461-67B2-499D-64F35CD2DCE3}"/>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10D48856-9978-C383-E9EE-2033022252FB}"/>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9658899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FF3E8B1-D765-E6B0-2436-6B4B63E116BD}"/>
              </a:ext>
            </a:extLst>
          </p:cNvPr>
          <p:cNvSpPr txBox="1"/>
          <p:nvPr/>
        </p:nvSpPr>
        <p:spPr>
          <a:xfrm>
            <a:off x="3882012" y="1730143"/>
            <a:ext cx="4427976" cy="633379"/>
          </a:xfrm>
          <a:prstGeom prst="rect">
            <a:avLst/>
          </a:prstGeom>
          <a:noFill/>
        </p:spPr>
        <p:txBody>
          <a:bodyPr wrap="square">
            <a:spAutoFit/>
          </a:bodyPr>
          <a:lstStyle/>
          <a:p>
            <a:pPr marL="0" marR="19685" algn="ctr">
              <a:lnSpc>
                <a:spcPct val="150000"/>
              </a:lnSpc>
              <a:spcBef>
                <a:spcPts val="500"/>
              </a:spcBef>
              <a:spcAft>
                <a:spcPts val="0"/>
              </a:spcAft>
            </a:pPr>
            <a:r>
              <a:rPr lang="en-US" sz="2700" b="1" dirty="0" err="1">
                <a:latin typeface="UTM Avo" panose="02040603050506020204" pitchFamily="18"/>
                <a:ea typeface="Calibri" panose="020F0502020204030204" pitchFamily="34" charset="0"/>
              </a:rPr>
              <a:t>Hướng</a:t>
            </a:r>
            <a:r>
              <a:rPr lang="en-US" sz="2700" b="1" dirty="0">
                <a:latin typeface="UTM Avo" panose="02040603050506020204" pitchFamily="18"/>
                <a:ea typeface="Calibri" panose="020F0502020204030204" pitchFamily="34" charset="0"/>
              </a:rPr>
              <a:t> </a:t>
            </a:r>
            <a:r>
              <a:rPr lang="en-US" sz="2700" b="1" dirty="0" err="1">
                <a:latin typeface="UTM Avo" panose="02040603050506020204" pitchFamily="18"/>
                <a:ea typeface="Calibri" panose="020F0502020204030204" pitchFamily="34" charset="0"/>
              </a:rPr>
              <a:t>dẫn</a:t>
            </a:r>
            <a:r>
              <a:rPr lang="en-US" sz="2700" b="1" dirty="0">
                <a:latin typeface="UTM Avo" panose="02040603050506020204" pitchFamily="18"/>
                <a:ea typeface="Calibri" panose="020F0502020204030204" pitchFamily="34" charset="0"/>
              </a:rPr>
              <a:t> </a:t>
            </a:r>
            <a:r>
              <a:rPr lang="en-US" sz="2700" b="1" dirty="0" err="1">
                <a:latin typeface="UTM Avo" panose="02040603050506020204" pitchFamily="18"/>
                <a:ea typeface="Calibri" panose="020F0502020204030204" pitchFamily="34" charset="0"/>
              </a:rPr>
              <a:t>về</a:t>
            </a:r>
            <a:r>
              <a:rPr lang="en-US" sz="2700" b="1" dirty="0">
                <a:latin typeface="UTM Avo" panose="02040603050506020204" pitchFamily="18"/>
                <a:ea typeface="Calibri" panose="020F0502020204030204" pitchFamily="34" charset="0"/>
              </a:rPr>
              <a:t> </a:t>
            </a:r>
            <a:r>
              <a:rPr lang="en-US" sz="2700" b="1" dirty="0" err="1">
                <a:latin typeface="UTM Avo" panose="02040603050506020204" pitchFamily="18"/>
                <a:ea typeface="Calibri" panose="020F0502020204030204" pitchFamily="34" charset="0"/>
              </a:rPr>
              <a:t>nhà</a:t>
            </a:r>
            <a:endParaRPr lang="en-US" sz="2700" dirty="0">
              <a:effectLst/>
              <a:latin typeface="UTM Avo" panose="02040603050506020204" pitchFamily="18"/>
              <a:ea typeface="Calibri" panose="020F0502020204030204" pitchFamily="34" charset="0"/>
            </a:endParaRPr>
          </a:p>
        </p:txBody>
      </p:sp>
      <p:sp>
        <p:nvSpPr>
          <p:cNvPr id="3" name="Stored Data 2">
            <a:extLst>
              <a:ext uri="{FF2B5EF4-FFF2-40B4-BE49-F238E27FC236}">
                <a16:creationId xmlns:a16="http://schemas.microsoft.com/office/drawing/2014/main" id="{19B1E376-3736-A519-DFC5-96CE9F5D416C}"/>
              </a:ext>
            </a:extLst>
          </p:cNvPr>
          <p:cNvSpPr/>
          <p:nvPr/>
        </p:nvSpPr>
        <p:spPr>
          <a:xfrm flipH="1">
            <a:off x="1869468" y="2726277"/>
            <a:ext cx="3985370" cy="1405742"/>
          </a:xfrm>
          <a:prstGeom prst="flowChartOnlineStorage">
            <a:avLst/>
          </a:prstGeom>
        </p:spPr>
        <p:style>
          <a:lnRef idx="2">
            <a:schemeClr val="accent2"/>
          </a:lnRef>
          <a:fillRef idx="1">
            <a:schemeClr val="lt1"/>
          </a:fillRef>
          <a:effectRef idx="0">
            <a:schemeClr val="accent2"/>
          </a:effectRef>
          <a:fontRef idx="minor">
            <a:schemeClr val="dk1"/>
          </a:fontRef>
        </p:style>
        <p:txBody>
          <a:bodyPr rtlCol="0" anchor="ctr"/>
          <a:lstStyle/>
          <a:p>
            <a:pPr algn="ctr">
              <a:lnSpc>
                <a:spcPct val="150000"/>
              </a:lnSpc>
              <a:spcBef>
                <a:spcPts val="500"/>
              </a:spcBef>
            </a:pPr>
            <a:r>
              <a:rPr lang="en-US" sz="2000" dirty="0" err="1">
                <a:latin typeface="UTM Avo" panose="02040603050506020204" pitchFamily="18"/>
              </a:rPr>
              <a:t>Hoàn</a:t>
            </a:r>
            <a:r>
              <a:rPr lang="en-US" sz="2000" dirty="0">
                <a:latin typeface="UTM Avo" panose="02040603050506020204" pitchFamily="18"/>
              </a:rPr>
              <a:t> </a:t>
            </a:r>
            <a:r>
              <a:rPr lang="en-US" sz="2000" dirty="0" err="1">
                <a:latin typeface="UTM Avo" panose="02040603050506020204" pitchFamily="18"/>
              </a:rPr>
              <a:t>thành</a:t>
            </a:r>
            <a:r>
              <a:rPr lang="en-US" sz="2000" dirty="0">
                <a:latin typeface="UTM Avo" panose="02040603050506020204" pitchFamily="18"/>
              </a:rPr>
              <a:t> </a:t>
            </a:r>
            <a:r>
              <a:rPr lang="en-US" sz="2000" dirty="0" err="1">
                <a:latin typeface="UTM Avo" panose="02040603050506020204" pitchFamily="18"/>
              </a:rPr>
              <a:t>bài</a:t>
            </a:r>
            <a:r>
              <a:rPr lang="en-US" sz="2000" dirty="0">
                <a:latin typeface="UTM Avo" panose="02040603050506020204" pitchFamily="18"/>
              </a:rPr>
              <a:t> </a:t>
            </a:r>
            <a:r>
              <a:rPr lang="en-US" sz="2000" dirty="0" err="1">
                <a:latin typeface="UTM Avo" panose="02040603050506020204" pitchFamily="18"/>
              </a:rPr>
              <a:t>tập</a:t>
            </a:r>
            <a:r>
              <a:rPr lang="en-US" sz="2000" dirty="0">
                <a:latin typeface="UTM Avo" panose="02040603050506020204" pitchFamily="18"/>
              </a:rPr>
              <a:t> </a:t>
            </a:r>
            <a:r>
              <a:rPr lang="en-US" sz="2000" dirty="0" err="1">
                <a:latin typeface="UTM Avo" panose="02040603050506020204" pitchFamily="18"/>
              </a:rPr>
              <a:t>trong</a:t>
            </a:r>
            <a:r>
              <a:rPr lang="en-US" sz="2000" dirty="0">
                <a:latin typeface="UTM Avo" panose="02040603050506020204" pitchFamily="18"/>
              </a:rPr>
              <a:t> </a:t>
            </a:r>
            <a:r>
              <a:rPr lang="en-US" sz="2000" dirty="0" err="1">
                <a:latin typeface="UTM Avo" panose="02040603050506020204" pitchFamily="18"/>
              </a:rPr>
              <a:t>sách</a:t>
            </a:r>
            <a:r>
              <a:rPr lang="en-US" sz="2000" dirty="0">
                <a:latin typeface="UTM Avo" panose="02040603050506020204" pitchFamily="18"/>
              </a:rPr>
              <a:t> </a:t>
            </a:r>
            <a:r>
              <a:rPr lang="en-US" sz="2000" dirty="0" err="1">
                <a:latin typeface="UTM Avo" panose="02040603050506020204" pitchFamily="18"/>
              </a:rPr>
              <a:t>bài</a:t>
            </a:r>
            <a:r>
              <a:rPr lang="en-US" sz="2000" dirty="0">
                <a:latin typeface="UTM Avo" panose="02040603050506020204" pitchFamily="18"/>
              </a:rPr>
              <a:t> </a:t>
            </a:r>
            <a:r>
              <a:rPr lang="en-US" sz="2000" dirty="0" err="1">
                <a:latin typeface="UTM Avo" panose="02040603050506020204" pitchFamily="18"/>
              </a:rPr>
              <a:t>tập</a:t>
            </a:r>
            <a:r>
              <a:rPr lang="en-US" sz="2000" dirty="0">
                <a:latin typeface="UTM Avo" panose="02040603050506020204" pitchFamily="18"/>
              </a:rPr>
              <a:t>.</a:t>
            </a:r>
          </a:p>
        </p:txBody>
      </p:sp>
      <p:sp>
        <p:nvSpPr>
          <p:cNvPr id="4" name="Stored Data 3">
            <a:extLst>
              <a:ext uri="{FF2B5EF4-FFF2-40B4-BE49-F238E27FC236}">
                <a16:creationId xmlns:a16="http://schemas.microsoft.com/office/drawing/2014/main" id="{DA6B82AB-9DE3-7E00-8F6F-5179FE634E4A}"/>
              </a:ext>
            </a:extLst>
          </p:cNvPr>
          <p:cNvSpPr/>
          <p:nvPr/>
        </p:nvSpPr>
        <p:spPr>
          <a:xfrm flipH="1">
            <a:off x="5854838" y="2726129"/>
            <a:ext cx="5688574" cy="1405742"/>
          </a:xfrm>
          <a:prstGeom prst="flowChartOnlineStorage">
            <a:avLst/>
          </a:prstGeom>
        </p:spPr>
        <p:style>
          <a:lnRef idx="2">
            <a:schemeClr val="accent2"/>
          </a:lnRef>
          <a:fillRef idx="1">
            <a:schemeClr val="lt1"/>
          </a:fillRef>
          <a:effectRef idx="0">
            <a:schemeClr val="accent2"/>
          </a:effectRef>
          <a:fontRef idx="minor">
            <a:schemeClr val="dk1"/>
          </a:fontRef>
        </p:style>
        <p:txBody>
          <a:bodyPr rtlCol="0" anchor="ctr"/>
          <a:lstStyle/>
          <a:p>
            <a:pPr algn="ctr">
              <a:lnSpc>
                <a:spcPct val="150000"/>
              </a:lnSpc>
              <a:spcBef>
                <a:spcPts val="500"/>
              </a:spcBef>
            </a:pPr>
            <a:r>
              <a:rPr lang="en-US" sz="2000" dirty="0" err="1">
                <a:latin typeface="UTM Avo" panose="02040603050506020204" pitchFamily="18"/>
                <a:ea typeface="Calibri" panose="020F0502020204030204" pitchFamily="34" charset="0"/>
              </a:rPr>
              <a:t>Đọc</a:t>
            </a:r>
            <a:r>
              <a:rPr lang="en-US" sz="2000" dirty="0">
                <a:latin typeface="UTM Avo" panose="02040603050506020204" pitchFamily="18"/>
                <a:ea typeface="Calibri" panose="020F0502020204030204" pitchFamily="34" charset="0"/>
              </a:rPr>
              <a:t> </a:t>
            </a:r>
            <a:r>
              <a:rPr lang="en-US" sz="2000" dirty="0" err="1">
                <a:latin typeface="UTM Avo" panose="02040603050506020204" pitchFamily="18"/>
                <a:ea typeface="Calibri" panose="020F0502020204030204" pitchFamily="34" charset="0"/>
              </a:rPr>
              <a:t>và</a:t>
            </a:r>
            <a:r>
              <a:rPr lang="en-US" sz="2000" dirty="0">
                <a:latin typeface="UTM Avo" panose="02040603050506020204" pitchFamily="18"/>
                <a:ea typeface="Calibri" panose="020F0502020204030204" pitchFamily="34" charset="0"/>
              </a:rPr>
              <a:t> </a:t>
            </a:r>
            <a:r>
              <a:rPr lang="en-US" sz="2000" dirty="0" err="1">
                <a:latin typeface="UTM Avo" panose="02040603050506020204" pitchFamily="18"/>
                <a:ea typeface="Calibri" panose="020F0502020204030204" pitchFamily="34" charset="0"/>
              </a:rPr>
              <a:t>chuẩn</a:t>
            </a:r>
            <a:r>
              <a:rPr lang="en-US" sz="2000" dirty="0">
                <a:latin typeface="UTM Avo" panose="02040603050506020204" pitchFamily="18"/>
                <a:ea typeface="Calibri" panose="020F0502020204030204" pitchFamily="34" charset="0"/>
              </a:rPr>
              <a:t> </a:t>
            </a:r>
            <a:r>
              <a:rPr lang="en-US" sz="2000" dirty="0" err="1">
                <a:latin typeface="UTM Avo" panose="02040603050506020204" pitchFamily="18"/>
                <a:ea typeface="Calibri" panose="020F0502020204030204" pitchFamily="34" charset="0"/>
              </a:rPr>
              <a:t>bị</a:t>
            </a:r>
            <a:r>
              <a:rPr lang="en-US" sz="2000" dirty="0">
                <a:latin typeface="UTM Avo" panose="02040603050506020204" pitchFamily="18"/>
                <a:ea typeface="Calibri" panose="020F0502020204030204" pitchFamily="34" charset="0"/>
              </a:rPr>
              <a:t> </a:t>
            </a:r>
            <a:r>
              <a:rPr lang="en-US" sz="2000" dirty="0" err="1">
                <a:latin typeface="UTM Avo" panose="02040603050506020204" pitchFamily="18"/>
                <a:ea typeface="Calibri" panose="020F0502020204030204" pitchFamily="34" charset="0"/>
              </a:rPr>
              <a:t>trước</a:t>
            </a:r>
            <a:endParaRPr lang="en-US" sz="2000" dirty="0">
              <a:latin typeface="UTM Avo" panose="02040603050506020204" pitchFamily="18"/>
              <a:ea typeface="Calibri" panose="020F0502020204030204" pitchFamily="34" charset="0"/>
            </a:endParaRPr>
          </a:p>
          <a:p>
            <a:pPr algn="ctr">
              <a:lnSpc>
                <a:spcPct val="150000"/>
              </a:lnSpc>
              <a:spcBef>
                <a:spcPts val="500"/>
              </a:spcBef>
            </a:pPr>
            <a:r>
              <a:rPr lang="en-US" sz="2000" dirty="0">
                <a:latin typeface="UTM Avo" panose="02040603050506020204" pitchFamily="18"/>
                <a:ea typeface="Calibri" panose="020F0502020204030204" pitchFamily="34" charset="0"/>
              </a:rPr>
              <a:t> </a:t>
            </a:r>
            <a:r>
              <a:rPr lang="en-US" sz="2000" b="1" dirty="0" err="1">
                <a:latin typeface="UTM Avo" panose="02040603050506020204" pitchFamily="18"/>
                <a:ea typeface="Calibri" panose="020F0502020204030204" pitchFamily="34" charset="0"/>
              </a:rPr>
              <a:t>bài</a:t>
            </a:r>
            <a:r>
              <a:rPr lang="en-US" sz="2000" b="1" dirty="0">
                <a:latin typeface="UTM Avo" panose="02040603050506020204" pitchFamily="18"/>
                <a:ea typeface="Calibri" panose="020F0502020204030204" pitchFamily="34" charset="0"/>
              </a:rPr>
              <a:t> 12. </a:t>
            </a:r>
            <a:r>
              <a:rPr lang="en-US" sz="2000" b="1" dirty="0" err="1">
                <a:latin typeface="UTM Avo" panose="02040603050506020204" pitchFamily="18"/>
                <a:ea typeface="Calibri" panose="020F0502020204030204" pitchFamily="34" charset="0"/>
              </a:rPr>
              <a:t>Ánh</a:t>
            </a:r>
            <a:r>
              <a:rPr lang="en-US" sz="2000" b="1" dirty="0">
                <a:latin typeface="UTM Avo" panose="02040603050506020204" pitchFamily="18"/>
                <a:ea typeface="Calibri" panose="020F0502020204030204" pitchFamily="34" charset="0"/>
              </a:rPr>
              <a:t> </a:t>
            </a:r>
            <a:r>
              <a:rPr lang="en-US" sz="2000" b="1" dirty="0" err="1">
                <a:latin typeface="UTM Avo" panose="02040603050506020204" pitchFamily="18"/>
                <a:ea typeface="Calibri" panose="020F0502020204030204" pitchFamily="34" charset="0"/>
              </a:rPr>
              <a:t>sáng</a:t>
            </a:r>
            <a:r>
              <a:rPr lang="en-US" sz="2000" b="1" dirty="0">
                <a:latin typeface="UTM Avo" panose="02040603050506020204" pitchFamily="18"/>
                <a:ea typeface="Calibri" panose="020F0502020204030204" pitchFamily="34" charset="0"/>
              </a:rPr>
              <a:t>, </a:t>
            </a:r>
            <a:r>
              <a:rPr lang="en-US" sz="2000" b="1" dirty="0" err="1">
                <a:latin typeface="UTM Avo" panose="02040603050506020204" pitchFamily="18"/>
                <a:ea typeface="Calibri" panose="020F0502020204030204" pitchFamily="34" charset="0"/>
              </a:rPr>
              <a:t>tia</a:t>
            </a:r>
            <a:r>
              <a:rPr lang="en-US" sz="2000" b="1" dirty="0">
                <a:latin typeface="UTM Avo" panose="02040603050506020204" pitchFamily="18"/>
                <a:ea typeface="Calibri" panose="020F0502020204030204" pitchFamily="34" charset="0"/>
              </a:rPr>
              <a:t> </a:t>
            </a:r>
            <a:r>
              <a:rPr lang="en-US" sz="2000" b="1" dirty="0" err="1">
                <a:latin typeface="UTM Avo" panose="02040603050506020204" pitchFamily="18"/>
                <a:ea typeface="Calibri" panose="020F0502020204030204" pitchFamily="34" charset="0"/>
              </a:rPr>
              <a:t>sáng</a:t>
            </a:r>
            <a:endParaRPr lang="en-US" sz="2000" b="1" dirty="0">
              <a:effectLst/>
              <a:latin typeface="UTM Avo" panose="02040603050506020204" pitchFamily="18"/>
              <a:ea typeface="Calibri" panose="020F0502020204030204" pitchFamily="34" charset="0"/>
            </a:endParaRPr>
          </a:p>
        </p:txBody>
      </p:sp>
      <p:pic>
        <p:nvPicPr>
          <p:cNvPr id="5" name="Picture 4">
            <a:extLst>
              <a:ext uri="{FF2B5EF4-FFF2-40B4-BE49-F238E27FC236}">
                <a16:creationId xmlns:a16="http://schemas.microsoft.com/office/drawing/2014/main" id="{0A266C21-79D0-96CF-9C99-F5083A690D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641" y="3429000"/>
            <a:ext cx="3772280" cy="3772280"/>
          </a:xfrm>
          <a:prstGeom prst="rect">
            <a:avLst/>
          </a:prstGeom>
        </p:spPr>
      </p:pic>
    </p:spTree>
    <p:extLst>
      <p:ext uri="{BB962C8B-B14F-4D97-AF65-F5344CB8AC3E}">
        <p14:creationId xmlns:p14="http://schemas.microsoft.com/office/powerpoint/2010/main" val="214987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C34DEF7-9890-5A02-A7A7-0ABE8D566571}"/>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B1ED0E6-599E-A8FA-F809-B2EFDB33EBC0}"/>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4" name="Rectangle: Rounded Corners 3">
            <a:extLst>
              <a:ext uri="{FF2B5EF4-FFF2-40B4-BE49-F238E27FC236}">
                <a16:creationId xmlns:a16="http://schemas.microsoft.com/office/drawing/2014/main" id="{ECADC447-2C06-D96B-11DA-1BFDE03D8390}"/>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hlinkClick r:id="rId3"/>
            <a:extLst>
              <a:ext uri="{FF2B5EF4-FFF2-40B4-BE49-F238E27FC236}">
                <a16:creationId xmlns:a16="http://schemas.microsoft.com/office/drawing/2014/main" id="{C83ED4A4-939D-42CD-DD79-F029D6C97672}"/>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hlinkClick r:id="rId3">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endParaRPr>
          </a:p>
        </p:txBody>
      </p:sp>
      <p:sp>
        <p:nvSpPr>
          <p:cNvPr id="6" name="TextBox 5">
            <a:extLst>
              <a:ext uri="{FF2B5EF4-FFF2-40B4-BE49-F238E27FC236}">
                <a16:creationId xmlns:a16="http://schemas.microsoft.com/office/drawing/2014/main" id="{0BDE06FA-8823-B0E3-45F9-9CE4556F037F}"/>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E87B9E9A-F844-87CB-1ABA-C7417DC5C6E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9236809-A62F-8E2A-86BA-73371CF596F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118470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5"/>
                                        </p:tgtEl>
                                        <p:attrNameLst>
                                          <p:attrName>style.color</p:attrName>
                                        </p:attrNameLst>
                                      </p:cBhvr>
                                      <p:by>
                                        <p:hsl h="7200000" s="0" l="0"/>
                                      </p:by>
                                    </p:animClr>
                                    <p:animClr clrSpc="hsl" dir="cw">
                                      <p:cBhvr>
                                        <p:cTn id="7" dur="1000" fill="hold"/>
                                        <p:tgtEl>
                                          <p:spTgt spid="5"/>
                                        </p:tgtEl>
                                        <p:attrNameLst>
                                          <p:attrName>fillcolor</p:attrName>
                                        </p:attrNameLst>
                                      </p:cBhvr>
                                      <p:by>
                                        <p:hsl h="7200000" s="0" l="0"/>
                                      </p:by>
                                    </p:animClr>
                                    <p:animClr clrSpc="hsl" dir="cw">
                                      <p:cBhvr>
                                        <p:cTn id="8" dur="1000" fill="hold"/>
                                        <p:tgtEl>
                                          <p:spTgt spid="5"/>
                                        </p:tgtEl>
                                        <p:attrNameLst>
                                          <p:attrName>stroke.color</p:attrName>
                                        </p:attrNameLst>
                                      </p:cBhvr>
                                      <p:by>
                                        <p:hsl h="7200000" s="0" l="0"/>
                                      </p:by>
                                    </p:animClr>
                                    <p:set>
                                      <p:cBhvr>
                                        <p:cTn id="9" dur="1000" fill="hold"/>
                                        <p:tgtEl>
                                          <p:spTgt spid="5"/>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4"/>
                                        </p:tgtEl>
                                        <p:attrNameLst>
                                          <p:attrName>fillcolor</p:attrName>
                                        </p:attrNameLst>
                                      </p:cBhvr>
                                      <p:to>
                                        <a:srgbClr val="C5E0B3"/>
                                      </p:to>
                                    </p:animClr>
                                    <p:set>
                                      <p:cBhvr>
                                        <p:cTn id="12" dur="1000" fill="hold"/>
                                        <p:tgtEl>
                                          <p:spTgt spid="4"/>
                                        </p:tgtEl>
                                        <p:attrNameLst>
                                          <p:attrName>fill.type</p:attrName>
                                        </p:attrNameLst>
                                      </p:cBhvr>
                                      <p:to>
                                        <p:strVal val="solid"/>
                                      </p:to>
                                    </p:set>
                                    <p:set>
                                      <p:cBhvr>
                                        <p:cTn id="13" dur="1000" fill="hold"/>
                                        <p:tgtEl>
                                          <p:spTgt spid="4"/>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2"/>
                                        </p:tgtEl>
                                        <p:attrNameLst>
                                          <p:attrName>style.color</p:attrName>
                                        </p:attrNameLst>
                                      </p:cBhvr>
                                      <p:by>
                                        <p:hsl h="7200000" s="0" l="0"/>
                                      </p:by>
                                    </p:animClr>
                                    <p:animClr clrSpc="hsl" dir="cw">
                                      <p:cBhvr>
                                        <p:cTn id="16" dur="1000" fill="hold"/>
                                        <p:tgtEl>
                                          <p:spTgt spid="2"/>
                                        </p:tgtEl>
                                        <p:attrNameLst>
                                          <p:attrName>fillcolor</p:attrName>
                                        </p:attrNameLst>
                                      </p:cBhvr>
                                      <p:by>
                                        <p:hsl h="7200000" s="0" l="0"/>
                                      </p:by>
                                    </p:animClr>
                                    <p:animClr clrSpc="hsl" dir="cw">
                                      <p:cBhvr>
                                        <p:cTn id="17" dur="1000" fill="hold"/>
                                        <p:tgtEl>
                                          <p:spTgt spid="2"/>
                                        </p:tgtEl>
                                        <p:attrNameLst>
                                          <p:attrName>stroke.color</p:attrName>
                                        </p:attrNameLst>
                                      </p:cBhvr>
                                      <p:by>
                                        <p:hsl h="7200000" s="0" l="0"/>
                                      </p:by>
                                    </p:animClr>
                                    <p:set>
                                      <p:cBhvr>
                                        <p:cTn id="18"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162</TotalTime>
  <Words>1116</Words>
  <Application>Microsoft Office PowerPoint</Application>
  <PresentationFormat>Widescreen</PresentationFormat>
  <Paragraphs>73</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Calibri Light</vt:lpstr>
      <vt:lpstr>Cambria Math</vt:lpstr>
      <vt:lpstr>UTM Avo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7</cp:revision>
  <dcterms:created xsi:type="dcterms:W3CDTF">2023-10-18T06:55:26Z</dcterms:created>
  <dcterms:modified xsi:type="dcterms:W3CDTF">2023-12-05T04:58:16Z</dcterms:modified>
</cp:coreProperties>
</file>