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72" r:id="rId2"/>
    <p:sldMasterId id="2147483684" r:id="rId3"/>
    <p:sldMasterId id="2147483696" r:id="rId4"/>
  </p:sldMasterIdLst>
  <p:notesMasterIdLst>
    <p:notesMasterId r:id="rId34"/>
  </p:notesMasterIdLst>
  <p:sldIdLst>
    <p:sldId id="256" r:id="rId5"/>
    <p:sldId id="431" r:id="rId6"/>
    <p:sldId id="432" r:id="rId7"/>
    <p:sldId id="313" r:id="rId8"/>
    <p:sldId id="312" r:id="rId9"/>
    <p:sldId id="433" r:id="rId10"/>
    <p:sldId id="434" r:id="rId11"/>
    <p:sldId id="416" r:id="rId12"/>
    <p:sldId id="417" r:id="rId13"/>
    <p:sldId id="418" r:id="rId14"/>
    <p:sldId id="419" r:id="rId15"/>
    <p:sldId id="435" r:id="rId16"/>
    <p:sldId id="436" r:id="rId17"/>
    <p:sldId id="437" r:id="rId18"/>
    <p:sldId id="438" r:id="rId19"/>
    <p:sldId id="439" r:id="rId20"/>
    <p:sldId id="421" r:id="rId21"/>
    <p:sldId id="440" r:id="rId22"/>
    <p:sldId id="258" r:id="rId23"/>
    <p:sldId id="257" r:id="rId24"/>
    <p:sldId id="429" r:id="rId25"/>
    <p:sldId id="390" r:id="rId26"/>
    <p:sldId id="391" r:id="rId27"/>
    <p:sldId id="263" r:id="rId28"/>
    <p:sldId id="270" r:id="rId29"/>
    <p:sldId id="441" r:id="rId30"/>
    <p:sldId id="442" r:id="rId31"/>
    <p:sldId id="279" r:id="rId32"/>
    <p:sldId id="336" r:id="rId33"/>
  </p:sldIdLst>
  <p:sldSz cx="12192000" cy="6858000"/>
  <p:notesSz cx="6858000" cy="9144000"/>
  <p:embeddedFontLst>
    <p:embeddedFont>
      <p:font typeface="Calibri" panose="020F0502020204030204" pitchFamily="34" charset="0"/>
      <p:regular r:id="rId35"/>
      <p:bold r:id="rId36"/>
      <p:italic r:id="rId37"/>
      <p:boldItalic r:id="rId38"/>
    </p:embeddedFont>
    <p:embeddedFont>
      <p:font typeface="Calibri Light" panose="020F0302020204030204" pitchFamily="34" charset="0"/>
      <p:regular r:id="rId39"/>
      <p:italic r:id="rId40"/>
    </p:embeddedFont>
    <p:embeddedFont>
      <p:font typeface="UTM Avo" panose="02040603050506020204" pitchFamily="18" charset="0"/>
      <p:regular r:id="rId41"/>
      <p:bold r:id="rId42"/>
      <p:italic r:id="rId43"/>
      <p:boldItalic r:id="rId44"/>
    </p:embeddedFont>
  </p:embeddedFontLst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20000"/>
    <a:srgbClr val="FFFAF7"/>
    <a:srgbClr val="D11535"/>
    <a:srgbClr val="ED7D31"/>
    <a:srgbClr val="333289"/>
    <a:srgbClr val="FFD944"/>
    <a:srgbClr val="310A0D"/>
    <a:srgbClr val="123C12"/>
    <a:srgbClr val="FFCCCC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3738" autoAdjust="0"/>
  </p:normalViewPr>
  <p:slideViewPr>
    <p:cSldViewPr snapToGrid="0">
      <p:cViewPr varScale="1">
        <p:scale>
          <a:sx n="107" d="100"/>
          <a:sy n="107" d="100"/>
        </p:scale>
        <p:origin x="75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5.fntdata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42" Type="http://schemas.openxmlformats.org/officeDocument/2006/relationships/font" Target="fonts/font8.fntdata"/><Relationship Id="rId47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font" Target="fonts/font3.fntdata"/><Relationship Id="rId40" Type="http://schemas.openxmlformats.org/officeDocument/2006/relationships/font" Target="fonts/font6.fntdata"/><Relationship Id="rId45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font" Target="fonts/font2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font" Target="fonts/font10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font" Target="fonts/font1.fntdata"/><Relationship Id="rId43" Type="http://schemas.openxmlformats.org/officeDocument/2006/relationships/font" Target="fonts/font9.fntdata"/><Relationship Id="rId48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font" Target="fonts/font4.fntdata"/><Relationship Id="rId46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E79C56-6DAA-494A-B0B7-71F262502AD6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92B2F3-1DE3-42E0-A402-B4826F0D7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039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Click </a:t>
            </a:r>
            <a:r>
              <a:rPr lang="en-US" dirty="0" err="1"/>
              <a:t>vào</a:t>
            </a:r>
            <a:r>
              <a:rPr lang="en-US" dirty="0"/>
              <a:t> ô </a:t>
            </a:r>
            <a:r>
              <a:rPr lang="en-US" dirty="0" err="1"/>
              <a:t>số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hiện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r>
              <a:rPr lang="en-US" dirty="0"/>
              <a:t> </a:t>
            </a:r>
            <a:r>
              <a:rPr lang="en-US" dirty="0" err="1"/>
              <a:t>và</a:t>
            </a:r>
            <a:r>
              <a:rPr lang="en-US" dirty="0"/>
              <a:t> click 1 </a:t>
            </a:r>
            <a:r>
              <a:rPr lang="en-US" dirty="0" err="1"/>
              <a:t>lần</a:t>
            </a:r>
            <a:r>
              <a:rPr lang="en-US" dirty="0"/>
              <a:t> </a:t>
            </a:r>
            <a:r>
              <a:rPr lang="en-US" dirty="0" err="1"/>
              <a:t>nữa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hiện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 (</a:t>
            </a:r>
            <a:r>
              <a:rPr lang="en-US" dirty="0" err="1"/>
              <a:t>không</a:t>
            </a:r>
            <a:r>
              <a:rPr lang="en-US" dirty="0"/>
              <a:t>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số</a:t>
            </a:r>
            <a:r>
              <a:rPr lang="en-US" dirty="0"/>
              <a:t> 1 </a:t>
            </a:r>
            <a:r>
              <a:rPr lang="en-US" dirty="0" err="1"/>
              <a:t>và</a:t>
            </a:r>
            <a:r>
              <a:rPr lang="en-US" dirty="0"/>
              <a:t> 7)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2B2F3-1DE3-42E0-A402-B4826F0D7F2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5395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màn</a:t>
            </a:r>
            <a:r>
              <a:rPr lang="en-US" dirty="0"/>
              <a:t> </a:t>
            </a:r>
            <a:r>
              <a:rPr lang="en-US" dirty="0" err="1"/>
              <a:t>hình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2B2F3-1DE3-42E0-A402-B4826F0D7F2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6008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màn</a:t>
            </a:r>
            <a:r>
              <a:rPr lang="en-US" dirty="0"/>
              <a:t> </a:t>
            </a:r>
            <a:r>
              <a:rPr lang="en-US" dirty="0" err="1"/>
              <a:t>hình</a:t>
            </a:r>
            <a:r>
              <a:rPr lang="en-US" dirty="0"/>
              <a:t> 1 </a:t>
            </a:r>
            <a:r>
              <a:rPr lang="en-US" dirty="0" err="1"/>
              <a:t>lần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hiện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Thêm</a:t>
            </a:r>
            <a:r>
              <a:rPr lang="en-US" dirty="0"/>
              <a:t> 1 </a:t>
            </a:r>
            <a:r>
              <a:rPr lang="en-US" dirty="0" err="1"/>
              <a:t>lần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chuyển</a:t>
            </a:r>
            <a:r>
              <a:rPr lang="en-US" dirty="0"/>
              <a:t>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2B2F3-1DE3-42E0-A402-B4826F0D7F2F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8196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màn</a:t>
            </a:r>
            <a:r>
              <a:rPr lang="en-US" dirty="0"/>
              <a:t> </a:t>
            </a:r>
            <a:r>
              <a:rPr lang="en-US" dirty="0" err="1"/>
              <a:t>hình</a:t>
            </a:r>
            <a:r>
              <a:rPr lang="en-US" dirty="0"/>
              <a:t> 1 </a:t>
            </a:r>
            <a:r>
              <a:rPr lang="en-US" dirty="0" err="1"/>
              <a:t>lần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hiện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Thêm</a:t>
            </a:r>
            <a:r>
              <a:rPr lang="en-US" dirty="0"/>
              <a:t> 1 </a:t>
            </a:r>
            <a:r>
              <a:rPr lang="en-US" dirty="0" err="1"/>
              <a:t>lần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chuyển</a:t>
            </a:r>
            <a:r>
              <a:rPr lang="en-US" dirty="0"/>
              <a:t> slide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2B2F3-1DE3-42E0-A402-B4826F0D7F2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7856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CB359-C368-FAAB-58D5-0D02FBB3D6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032F6F-935E-C66B-8985-FCC117989D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EBAB38-F9B1-12E8-4194-CD76A9D9A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0F5B9-0BBA-6237-AA41-7C8A68FB5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73F7DC-A0D2-2B59-3108-A6C6969B3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897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DD68C-4EF3-3E93-F0E4-7A1EAF30A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CA9882-3F56-BADC-45F5-A1FA9E2846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E2AE65-1C31-E61D-C80A-17679EA4F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217C64-8BD3-3E2A-43D6-03E984216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9A8E1E-00B5-FF84-1631-BE2FDBC68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9421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7DA0A-999E-F79D-3D7B-BC0F80AB9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93E550-A2B2-1FD4-FC5E-0155D7D380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7FD8D4-E3E9-3387-ECDD-20703B533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FE3999-2E2F-4649-76D3-B231DD652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73A913-02D6-7024-9DDD-B530DE88D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456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A10D7-43E2-27E6-B52B-80214C7A8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3B1AF0-1660-95CB-8909-C7079FB0B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2CF109-C42D-ABD0-92C8-8E04F6898B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43B5F6-C21A-532C-A7A0-20FFA9B88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C4B400-062F-F623-23E7-2F390EBF3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3765A9-6170-524F-1675-81BB37932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706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7FFF5-B0CD-4F13-AC32-B2D3C699D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D59DCE-D1E5-36F7-3C1C-28022F721B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AE6A7-B025-35F2-355E-7BB5EAA869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54B650-45FF-38E4-C8D8-C877757FA3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899E66-9168-3AF3-51A1-AC9160720B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453256E-39DB-9C33-4E7F-391F27F04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B8C339-1E2E-D100-3748-06F1DA82A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6C3A0B-C84F-EB4D-66BA-36B5DCDD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613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26ED7-C03A-95E1-BC49-5FD53FCD9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8AF172-E041-99AC-255A-8B5AB21FC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C00131-E27D-75AB-A7EA-C5355539F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567D31-2DC5-DB2A-29BF-E0835B101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201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801730-6A3E-18EC-47DD-A614769CD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4E3FDD-3A6C-B024-AEC6-BED99AB03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FCE5AC-7F66-41A2-B146-4000CBB93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019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C3546-C49D-9798-0C37-F80C19352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DCA46A-6FFF-8B45-A293-C794CFBD6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469AA1-2D1A-3054-CDD6-567969990E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22BBB5-2CDF-8FC1-981F-4A0C5518A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DFD70F-5533-0BBF-9AEF-91CAC5B0F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28F2FB-2DEE-F0A1-465D-C673D1397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220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939B4-E217-B28D-30FF-2C0AB0D75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743FFDC-E88F-1F0C-ECF0-7AA21FFA71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BE10CB-D284-A341-F846-78EED0D97B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D62789-07EF-DBB0-122A-BEA8179E6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5C2917-4D78-E2C5-B240-2C83A2A02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4E6FDF-BCDB-7F7A-F813-4FDA4DCAD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117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B10C0-86E6-71B8-02C1-6ADF11245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9FDAF7-A048-683D-CCCC-A63BA5B51F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8BC5C8-39F6-6DD7-9FBA-7C02F011C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ADA172-8CFC-0C43-AABF-1121A5E1C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5E851D-8129-DE77-B672-9040F1A25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866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0A3BDA-1EAA-353D-F8DE-1FA3FAC253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114AA8-3789-CBC3-5C55-CAEDF3B88E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9B3290-4B06-5823-1D14-C03BE4FA6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7E6A11-9C61-AEB0-DA00-C59F4DD3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C08BEB-E646-E98F-031B-DAA706C80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2438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5373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389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3493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4638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8402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1445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2811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8089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0153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238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5481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59433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04331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493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9369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76233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83338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88365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01720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16294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46447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67955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88040-106B-442A-9C8E-F54D74503AF3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AAE6F-9407-4DB1-858F-4AE1D08F36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14547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88040-106B-442A-9C8E-F54D74503AF3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AAE6F-9407-4DB1-858F-4AE1D08F36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62053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88040-106B-442A-9C8E-F54D74503AF3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AAE6F-9407-4DB1-858F-4AE1D08F36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04698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88040-106B-442A-9C8E-F54D74503AF3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AAE6F-9407-4DB1-858F-4AE1D08F36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54478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88040-106B-442A-9C8E-F54D74503AF3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AAE6F-9407-4DB1-858F-4AE1D08F36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9396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88040-106B-442A-9C8E-F54D74503AF3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AAE6F-9407-4DB1-858F-4AE1D08F36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97236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88040-106B-442A-9C8E-F54D74503AF3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AAE6F-9407-4DB1-858F-4AE1D08F36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09369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88040-106B-442A-9C8E-F54D74503AF3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AAE6F-9407-4DB1-858F-4AE1D08F36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1421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88040-106B-442A-9C8E-F54D74503AF3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AAE6F-9407-4DB1-858F-4AE1D08F36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64645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88040-106B-442A-9C8E-F54D74503AF3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AAE6F-9407-4DB1-858F-4AE1D08F36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62661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88040-106B-442A-9C8E-F54D74503AF3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AAE6F-9407-4DB1-858F-4AE1D08F36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899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CE697A-28CD-EDD6-6415-D3C701EC5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0A0CBA-D392-B3C6-11C8-2B7A43CDAA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2FCAAC-A88B-1C44-0137-1A638B2A3B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UTM Avo" panose="02040603050506020204" pitchFamily="18" charset="0"/>
              </a:defRPr>
            </a:lvl1pPr>
          </a:lstStyle>
          <a:p>
            <a:fld id="{9B35F583-0148-4553-964E-C48E0D09F0A7}" type="datetimeFigureOut">
              <a:rPr lang="en-US" smtClean="0"/>
              <a:pPr/>
              <a:t>11/21/2023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8EEFD4-4D1A-FAD6-8C8F-648DA608DE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UTM Avo" panose="020406030505060202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BC7197-0211-521E-ABF8-E35EA0FC83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UTM Avo" panose="02040603050506020204" pitchFamily="18" charset="0"/>
              </a:defRPr>
            </a:lvl1pPr>
          </a:lstStyle>
          <a:p>
            <a:fld id="{E5E96640-AC40-4FB1-869D-32BD2614E6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8967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UTM Avo" panose="02040603050506020204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949BE-1264-40E4-BDA5-77919F8C2881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609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9Slide.vn - 2019">
            <a:extLst>
              <a:ext uri="{FF2B5EF4-FFF2-40B4-BE49-F238E27FC236}">
                <a16:creationId xmlns:a16="http://schemas.microsoft.com/office/drawing/2014/main" id="{CB8E471B-AE77-BA89-2C2C-3C1B3FFC444A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861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688040-106B-442A-9C8E-F54D74503AF3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DAAE6F-9407-4DB1-858F-4AE1D08F36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320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33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34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34/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4.xml"/><Relationship Id="rId5" Type="http://schemas.openxmlformats.org/officeDocument/2006/relationships/image" Target="../media/image29.png"/><Relationship Id="rId4" Type="http://schemas.openxmlformats.org/officeDocument/2006/relationships/image" Target="../media/image28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29.png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34/" TargetMode="Externa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35/" TargetMode="External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7" Type="http://schemas.openxmlformats.org/officeDocument/2006/relationships/image" Target="../media/image46.png"/><Relationship Id="rId2" Type="http://schemas.openxmlformats.org/officeDocument/2006/relationships/slideLayout" Target="../slideLayouts/slideLayout23.xml"/><Relationship Id="rId1" Type="http://schemas.openxmlformats.org/officeDocument/2006/relationships/tags" Target="../tags/tag1.xml"/><Relationship Id="rId6" Type="http://schemas.microsoft.com/office/2007/relationships/hdphoto" Target="../media/hdphoto2.wdp"/><Relationship Id="rId5" Type="http://schemas.openxmlformats.org/officeDocument/2006/relationships/image" Target="../media/image45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83A7158-F256-0F37-DC68-7D8AA6BFCB04}"/>
              </a:ext>
            </a:extLst>
          </p:cNvPr>
          <p:cNvSpPr txBox="1"/>
          <p:nvPr/>
        </p:nvSpPr>
        <p:spPr>
          <a:xfrm>
            <a:off x="8910084" y="141514"/>
            <a:ext cx="3281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TIẾNG VIỆT 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24A85AF-B5D2-9AE2-F443-FFA2E121B5BA}"/>
              </a:ext>
            </a:extLst>
          </p:cNvPr>
          <p:cNvSpPr/>
          <p:nvPr/>
        </p:nvSpPr>
        <p:spPr>
          <a:xfrm>
            <a:off x="10994961" y="730646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Tập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1</a:t>
            </a:r>
          </a:p>
        </p:txBody>
      </p:sp>
      <p:sp>
        <p:nvSpPr>
          <p:cNvPr id="10" name="Google Shape;54;p1">
            <a:extLst>
              <a:ext uri="{FF2B5EF4-FFF2-40B4-BE49-F238E27FC236}">
                <a16:creationId xmlns:a16="http://schemas.microsoft.com/office/drawing/2014/main" id="{E2DA8A9E-0953-ED8C-7BAC-84F79CDCD854}"/>
              </a:ext>
            </a:extLst>
          </p:cNvPr>
          <p:cNvSpPr txBox="1">
            <a:spLocks/>
          </p:cNvSpPr>
          <p:nvPr/>
        </p:nvSpPr>
        <p:spPr>
          <a:xfrm>
            <a:off x="0" y="2210660"/>
            <a:ext cx="12191999" cy="2436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Tuần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 5</a:t>
            </a:r>
          </a:p>
          <a:p>
            <a:pPr marL="0" marR="0" lvl="0" indent="0" algn="ctr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tabLst/>
              <a:defRPr/>
            </a:pPr>
            <a:r>
              <a:rPr lang="en-US" sz="5200" b="1" kern="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 kern="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kern="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đọc</a:t>
            </a:r>
            <a:r>
              <a:rPr lang="en-US" sz="5200" b="1" kern="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  <a:r>
              <a:rPr kumimoji="0" lang="vi-VN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:</a:t>
            </a:r>
            <a:r>
              <a:rPr lang="en-US" sz="5200" b="1" kern="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Cau</a:t>
            </a:r>
            <a:endParaRPr kumimoji="0" lang="vi-VN" sz="5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38162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144835A-4545-7F49-93AD-7394ED0BE46C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37DE56E1-0FEA-BD38-C8B1-58259BA802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8E38E09-8F7D-1804-2037-9D11053A2C36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99926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07;p3">
            <a:extLst>
              <a:ext uri="{FF2B5EF4-FFF2-40B4-BE49-F238E27FC236}">
                <a16:creationId xmlns:a16="http://schemas.microsoft.com/office/drawing/2014/main" id="{696089F2-DC14-38C2-02C5-AD2D90D8A4D0}"/>
              </a:ext>
            </a:extLst>
          </p:cNvPr>
          <p:cNvSpPr txBox="1"/>
          <p:nvPr/>
        </p:nvSpPr>
        <p:spPr>
          <a:xfrm>
            <a:off x="1143954" y="1777543"/>
            <a:ext cx="4470495" cy="49241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lvl="0" algn="ctr">
              <a:buClr>
                <a:srgbClr val="000000"/>
              </a:buClr>
            </a:pPr>
            <a:r>
              <a:rPr lang="vi-VN" sz="2800" b="1" kern="0" dirty="0">
                <a:solidFill>
                  <a:srgbClr val="C00000"/>
                </a:solidFill>
                <a:latin typeface="UTM Avo" panose="02040603050506020204" pitchFamily="18" charset="0"/>
                <a:cs typeface="Arial"/>
                <a:sym typeface="Arial"/>
              </a:rPr>
              <a:t>TRÒ CHƠI Ô CHỮ </a:t>
            </a:r>
          </a:p>
        </p:txBody>
      </p:sp>
      <p:graphicFrame>
        <p:nvGraphicFramePr>
          <p:cNvPr id="5" name="Google Shape;108;p3">
            <a:extLst>
              <a:ext uri="{FF2B5EF4-FFF2-40B4-BE49-F238E27FC236}">
                <a16:creationId xmlns:a16="http://schemas.microsoft.com/office/drawing/2014/main" id="{0943C2C5-50F5-9F36-4CC3-D804B864B9F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9256281"/>
              </p:ext>
            </p:extLst>
          </p:nvPr>
        </p:nvGraphicFramePr>
        <p:xfrm>
          <a:off x="8743346" y="772776"/>
          <a:ext cx="3035932" cy="676617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7589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89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89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89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7661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-VN" sz="2700" u="none" strike="noStrike" cap="none" dirty="0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</a:t>
                      </a:r>
                      <a:endParaRPr sz="600" dirty="0">
                        <a:latin typeface="UTM Avo" panose="02040603050506020204" pitchFamily="18" charset="0"/>
                      </a:endParaRPr>
                    </a:p>
                  </a:txBody>
                  <a:tcPr marL="60967" marR="60967" marT="30483" marB="30483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5CFB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-VN" sz="2700" u="none" strike="noStrike" cap="none" dirty="0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</a:t>
                      </a:r>
                      <a:endParaRPr sz="600" dirty="0">
                        <a:latin typeface="UTM Avo" panose="02040603050506020204" pitchFamily="18" charset="0"/>
                      </a:endParaRPr>
                    </a:p>
                  </a:txBody>
                  <a:tcPr marL="60967" marR="60967" marT="30483" marB="30483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A5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-VN" sz="2700" u="none" strike="noStrike" cap="none" dirty="0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Ậ</a:t>
                      </a:r>
                      <a:endParaRPr sz="600" dirty="0">
                        <a:latin typeface="UTM Avo" panose="02040603050506020204" pitchFamily="18" charset="0"/>
                      </a:endParaRPr>
                    </a:p>
                  </a:txBody>
                  <a:tcPr marL="60967" marR="60967" marT="30483" marB="30483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A5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-VN" sz="2700" u="none" strike="noStrike" cap="none" dirty="0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</a:t>
                      </a:r>
                      <a:endParaRPr sz="600" dirty="0">
                        <a:latin typeface="UTM Avo" panose="02040603050506020204" pitchFamily="18" charset="0"/>
                      </a:endParaRPr>
                    </a:p>
                  </a:txBody>
                  <a:tcPr marL="60967" marR="60967" marT="30483" marB="30483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A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" name="Google Shape;109;p3">
            <a:extLst>
              <a:ext uri="{FF2B5EF4-FFF2-40B4-BE49-F238E27FC236}">
                <a16:creationId xmlns:a16="http://schemas.microsoft.com/office/drawing/2014/main" id="{98BBA72F-B9BF-418A-4BE0-716D00E6E09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95965655"/>
              </p:ext>
            </p:extLst>
          </p:nvPr>
        </p:nvGraphicFramePr>
        <p:xfrm>
          <a:off x="8743346" y="1441450"/>
          <a:ext cx="3035932" cy="676617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7589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89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89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89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7661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700" u="none" strike="noStrike" kern="1200" cap="none" dirty="0">
                          <a:solidFill>
                            <a:srgbClr val="002060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R</a:t>
                      </a:r>
                      <a:endParaRPr sz="2700" u="none" strike="noStrike" kern="1200" cap="none" dirty="0">
                        <a:solidFill>
                          <a:srgbClr val="002060"/>
                        </a:solidFill>
                        <a:latin typeface="UTM Avo" panose="02040603050506020204" pitchFamily="18" charset="0"/>
                        <a:cs typeface="Arial"/>
                      </a:endParaRPr>
                    </a:p>
                  </a:txBody>
                  <a:tcPr marL="60967" marR="60967" marT="30483" marB="30483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5CFB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700" u="none" strike="noStrike" cap="none" dirty="0">
                          <a:solidFill>
                            <a:srgbClr val="002060"/>
                          </a:solidFill>
                          <a:latin typeface="UTM Avo" panose="02040603050506020204" pitchFamily="18" charset="0"/>
                          <a:cs typeface="Arial"/>
                          <a:sym typeface="Arial"/>
                        </a:rPr>
                        <a:t>Á</a:t>
                      </a:r>
                      <a:endParaRPr sz="600" dirty="0">
                        <a:latin typeface="UTM Avo" panose="02040603050506020204" pitchFamily="18" charset="0"/>
                      </a:endParaRPr>
                    </a:p>
                  </a:txBody>
                  <a:tcPr marL="60967" marR="60967" marT="30483" marB="30483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A5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700" u="none" strike="noStrike" kern="1200" cap="none" dirty="0">
                          <a:solidFill>
                            <a:srgbClr val="002060"/>
                          </a:solidFill>
                          <a:latin typeface="UTM Avo" panose="02040603050506020204" pitchFamily="18" charset="0"/>
                          <a:ea typeface="+mn-ea"/>
                          <a:cs typeface="Arial"/>
                          <a:sym typeface="Arial"/>
                        </a:rPr>
                        <a:t>C</a:t>
                      </a:r>
                      <a:endParaRPr sz="2700" u="none" strike="noStrike" kern="1200" cap="none" dirty="0">
                        <a:solidFill>
                          <a:srgbClr val="002060"/>
                        </a:solidFill>
                        <a:latin typeface="UTM Avo" panose="02040603050506020204" pitchFamily="18" charset="0"/>
                        <a:ea typeface="+mn-ea"/>
                        <a:cs typeface="Arial"/>
                      </a:endParaRPr>
                    </a:p>
                  </a:txBody>
                  <a:tcPr marL="60967" marR="60967" marT="30483" marB="30483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A5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700" u="none" strike="noStrike" kern="1200" cap="none" dirty="0">
                          <a:solidFill>
                            <a:srgbClr val="002060"/>
                          </a:solidFill>
                          <a:latin typeface="UTM Avo" panose="02040603050506020204" pitchFamily="18" charset="0"/>
                          <a:ea typeface="+mn-ea"/>
                          <a:cs typeface="Arial"/>
                          <a:sym typeface="Arial"/>
                        </a:rPr>
                        <a:t>H</a:t>
                      </a:r>
                      <a:endParaRPr sz="2700" u="none" strike="noStrike" kern="1200" cap="none" dirty="0">
                        <a:solidFill>
                          <a:srgbClr val="002060"/>
                        </a:solidFill>
                        <a:latin typeface="UTM Avo" panose="02040603050506020204" pitchFamily="18" charset="0"/>
                        <a:ea typeface="+mn-ea"/>
                        <a:cs typeface="Arial"/>
                      </a:endParaRPr>
                    </a:p>
                  </a:txBody>
                  <a:tcPr marL="60967" marR="60967" marT="30483" marB="30483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A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" name="Google Shape;110;p3">
            <a:extLst>
              <a:ext uri="{FF2B5EF4-FFF2-40B4-BE49-F238E27FC236}">
                <a16:creationId xmlns:a16="http://schemas.microsoft.com/office/drawing/2014/main" id="{466C062C-7557-7097-CDE2-C95E74E8B65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94121929"/>
              </p:ext>
            </p:extLst>
          </p:nvPr>
        </p:nvGraphicFramePr>
        <p:xfrm>
          <a:off x="7980891" y="2098123"/>
          <a:ext cx="3035932" cy="676617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7589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89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89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89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7661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700" u="none" strike="noStrike" cap="none" dirty="0">
                          <a:solidFill>
                            <a:srgbClr val="002060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R</a:t>
                      </a:r>
                      <a:endParaRPr sz="600" dirty="0">
                        <a:latin typeface="UTM Avo" panose="02040603050506020204" pitchFamily="18" charset="0"/>
                      </a:endParaRPr>
                    </a:p>
                  </a:txBody>
                  <a:tcPr marL="60967" marR="60967" marT="30483" marB="30483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A5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700" u="none" strike="noStrike" cap="none" dirty="0">
                          <a:solidFill>
                            <a:srgbClr val="002060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U</a:t>
                      </a:r>
                      <a:endParaRPr sz="600" dirty="0">
                        <a:latin typeface="UTM Avo" panose="02040603050506020204" pitchFamily="18" charset="0"/>
                      </a:endParaRPr>
                    </a:p>
                  </a:txBody>
                  <a:tcPr marL="60967" marR="60967" marT="30483" marB="30483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5CFB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700" u="none" strike="noStrike" cap="none" dirty="0">
                          <a:solidFill>
                            <a:srgbClr val="002060"/>
                          </a:solidFill>
                          <a:latin typeface="UTM Avo" panose="02040603050506020204" pitchFamily="18" charset="0"/>
                          <a:cs typeface="Arial"/>
                          <a:sym typeface="Arial"/>
                        </a:rPr>
                        <a:t>Ộ</a:t>
                      </a:r>
                      <a:endParaRPr sz="600" dirty="0">
                        <a:latin typeface="UTM Avo" panose="02040603050506020204" pitchFamily="18" charset="0"/>
                      </a:endParaRPr>
                    </a:p>
                  </a:txBody>
                  <a:tcPr marL="60967" marR="60967" marT="30483" marB="30483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A5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-VN" sz="2700" u="none" strike="noStrike" cap="none" dirty="0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</a:t>
                      </a:r>
                      <a:endParaRPr sz="600" dirty="0">
                        <a:latin typeface="UTM Avo" panose="02040603050506020204" pitchFamily="18" charset="0"/>
                      </a:endParaRPr>
                    </a:p>
                  </a:txBody>
                  <a:tcPr marL="60967" marR="60967" marT="30483" marB="30483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A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" name="Google Shape;111;p3">
            <a:extLst>
              <a:ext uri="{FF2B5EF4-FFF2-40B4-BE49-F238E27FC236}">
                <a16:creationId xmlns:a16="http://schemas.microsoft.com/office/drawing/2014/main" id="{37B59B7D-5E6C-6EB2-569F-2C784E90F53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00919624"/>
              </p:ext>
            </p:extLst>
          </p:nvPr>
        </p:nvGraphicFramePr>
        <p:xfrm>
          <a:off x="7226964" y="2762160"/>
          <a:ext cx="3035932" cy="676617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7589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89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89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89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7661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700" u="none" strike="noStrike" cap="none" dirty="0">
                          <a:solidFill>
                            <a:srgbClr val="002060"/>
                          </a:solidFill>
                          <a:latin typeface="UTM Avo" panose="02040603050506020204" pitchFamily="18" charset="0"/>
                          <a:cs typeface="Arial"/>
                          <a:sym typeface="Arial"/>
                        </a:rPr>
                        <a:t>M</a:t>
                      </a:r>
                      <a:endParaRPr lang="vi-VN" sz="600" dirty="0">
                        <a:latin typeface="UTM Avo" panose="02040603050506020204" pitchFamily="18" charset="0"/>
                      </a:endParaRPr>
                    </a:p>
                  </a:txBody>
                  <a:tcPr marL="60967" marR="60967" marT="30483" marB="30483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A5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700" u="none" strike="noStrike" cap="none" dirty="0">
                          <a:solidFill>
                            <a:srgbClr val="002060"/>
                          </a:solidFill>
                          <a:latin typeface="UTM Avo" panose="02040603050506020204" pitchFamily="18" charset="0"/>
                          <a:cs typeface="Arial"/>
                          <a:sym typeface="Arial"/>
                        </a:rPr>
                        <a:t>Ă</a:t>
                      </a:r>
                      <a:endParaRPr lang="vi-VN" sz="600" dirty="0">
                        <a:latin typeface="UTM Avo" panose="02040603050506020204" pitchFamily="18" charset="0"/>
                      </a:endParaRPr>
                    </a:p>
                  </a:txBody>
                  <a:tcPr marL="60967" marR="60967" marT="30483" marB="30483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A5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700" u="none" strike="noStrike" cap="none" dirty="0">
                          <a:solidFill>
                            <a:srgbClr val="002060"/>
                          </a:solidFill>
                          <a:latin typeface="UTM Avo" panose="02040603050506020204" pitchFamily="18" charset="0"/>
                          <a:cs typeface="Arial"/>
                          <a:sym typeface="Arial"/>
                        </a:rPr>
                        <a:t>N</a:t>
                      </a:r>
                      <a:endParaRPr lang="vi-VN" sz="600" dirty="0">
                        <a:latin typeface="UTM Avo" panose="02040603050506020204" pitchFamily="18" charset="0"/>
                      </a:endParaRPr>
                    </a:p>
                  </a:txBody>
                  <a:tcPr marL="60967" marR="60967" marT="30483" marB="30483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5CFB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700" u="none" strike="noStrike" cap="none" dirty="0">
                          <a:solidFill>
                            <a:srgbClr val="002060"/>
                          </a:solidFill>
                          <a:latin typeface="UTM Avo" panose="02040603050506020204" pitchFamily="18" charset="0"/>
                          <a:cs typeface="Arial"/>
                          <a:sym typeface="Arial"/>
                        </a:rPr>
                        <a:t>G</a:t>
                      </a:r>
                      <a:endParaRPr lang="vi-VN" sz="600" dirty="0">
                        <a:latin typeface="UTM Avo" panose="02040603050506020204" pitchFamily="18" charset="0"/>
                      </a:endParaRPr>
                    </a:p>
                  </a:txBody>
                  <a:tcPr marL="60967" marR="60967" marT="30483" marB="30483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A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" name="Google Shape;112;p3">
            <a:extLst>
              <a:ext uri="{FF2B5EF4-FFF2-40B4-BE49-F238E27FC236}">
                <a16:creationId xmlns:a16="http://schemas.microsoft.com/office/drawing/2014/main" id="{86C67A1D-E813-F57C-3FDC-208840F185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61707359"/>
              </p:ext>
            </p:extLst>
          </p:nvPr>
        </p:nvGraphicFramePr>
        <p:xfrm>
          <a:off x="8741967" y="3440796"/>
          <a:ext cx="2276949" cy="676617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7589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89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89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7661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700" u="none" strike="noStrike" cap="none" dirty="0">
                          <a:solidFill>
                            <a:srgbClr val="002060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G</a:t>
                      </a:r>
                      <a:endParaRPr sz="600" dirty="0">
                        <a:latin typeface="UTM Avo" panose="02040603050506020204" pitchFamily="18" charset="0"/>
                      </a:endParaRPr>
                    </a:p>
                  </a:txBody>
                  <a:tcPr marL="60967" marR="60967" marT="30483" marB="30483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5CFB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700" u="none" strike="noStrike" cap="none" dirty="0">
                          <a:solidFill>
                            <a:srgbClr val="002060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I</a:t>
                      </a:r>
                      <a:endParaRPr sz="600" dirty="0">
                        <a:latin typeface="UTM Avo" panose="02040603050506020204" pitchFamily="18" charset="0"/>
                      </a:endParaRPr>
                    </a:p>
                  </a:txBody>
                  <a:tcPr marL="60967" marR="60967" marT="30483" marB="30483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A5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700" u="none" strike="noStrike" cap="none" dirty="0">
                          <a:solidFill>
                            <a:srgbClr val="002060"/>
                          </a:solidFill>
                          <a:latin typeface="UTM Avo" panose="02040603050506020204" pitchFamily="18" charset="0"/>
                          <a:cs typeface="Arial"/>
                          <a:sym typeface="Arial"/>
                        </a:rPr>
                        <a:t>Ữ</a:t>
                      </a:r>
                      <a:endParaRPr sz="600" dirty="0">
                        <a:latin typeface="UTM Avo" panose="02040603050506020204" pitchFamily="18" charset="0"/>
                      </a:endParaRPr>
                    </a:p>
                  </a:txBody>
                  <a:tcPr marL="60967" marR="60967" marT="30483" marB="30483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A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" name="Google Shape;113;p3">
            <a:extLst>
              <a:ext uri="{FF2B5EF4-FFF2-40B4-BE49-F238E27FC236}">
                <a16:creationId xmlns:a16="http://schemas.microsoft.com/office/drawing/2014/main" id="{CB1A5CCC-0C52-B220-5255-9297E8CB38E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45454445"/>
              </p:ext>
            </p:extLst>
          </p:nvPr>
        </p:nvGraphicFramePr>
        <p:xfrm>
          <a:off x="8737904" y="4101949"/>
          <a:ext cx="3035932" cy="676617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7589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89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89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89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7661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700" u="none" strike="noStrike" cap="none" dirty="0">
                          <a:solidFill>
                            <a:srgbClr val="002060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T</a:t>
                      </a:r>
                      <a:endParaRPr sz="600" dirty="0">
                        <a:latin typeface="UTM Avo" panose="02040603050506020204" pitchFamily="18" charset="0"/>
                      </a:endParaRPr>
                    </a:p>
                  </a:txBody>
                  <a:tcPr marL="60967" marR="60967" marT="30483" marB="30483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5CFB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700" u="none" strike="noStrike" cap="none" dirty="0">
                          <a:solidFill>
                            <a:srgbClr val="002060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H</a:t>
                      </a:r>
                      <a:endParaRPr sz="600" dirty="0">
                        <a:latin typeface="UTM Avo" panose="02040603050506020204" pitchFamily="18" charset="0"/>
                      </a:endParaRPr>
                    </a:p>
                  </a:txBody>
                  <a:tcPr marL="60967" marR="60967" marT="30483" marB="30483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A5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700" u="none" strike="noStrike" cap="none" dirty="0">
                          <a:solidFill>
                            <a:srgbClr val="002060"/>
                          </a:solidFill>
                          <a:latin typeface="UTM Avo" panose="02040603050506020204" pitchFamily="18" charset="0"/>
                          <a:cs typeface="Arial"/>
                          <a:sym typeface="Arial"/>
                        </a:rPr>
                        <a:t>Ậ</a:t>
                      </a:r>
                      <a:endParaRPr sz="600" dirty="0">
                        <a:latin typeface="UTM Avo" panose="02040603050506020204" pitchFamily="18" charset="0"/>
                      </a:endParaRPr>
                    </a:p>
                  </a:txBody>
                  <a:tcPr marL="60967" marR="60967" marT="30483" marB="30483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A5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700" u="none" strike="noStrike" cap="none" dirty="0">
                          <a:solidFill>
                            <a:srgbClr val="002060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T</a:t>
                      </a:r>
                      <a:endParaRPr sz="600" dirty="0">
                        <a:latin typeface="UTM Avo" panose="02040603050506020204" pitchFamily="18" charset="0"/>
                      </a:endParaRPr>
                    </a:p>
                  </a:txBody>
                  <a:tcPr marL="60967" marR="60967" marT="30483" marB="30483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A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" name="Google Shape;114;p3">
            <a:extLst>
              <a:ext uri="{FF2B5EF4-FFF2-40B4-BE49-F238E27FC236}">
                <a16:creationId xmlns:a16="http://schemas.microsoft.com/office/drawing/2014/main" id="{247744BA-EF37-B87C-4B16-EC0C13A09F1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53137285"/>
              </p:ext>
            </p:extLst>
          </p:nvPr>
        </p:nvGraphicFramePr>
        <p:xfrm>
          <a:off x="7983203" y="4761907"/>
          <a:ext cx="3794915" cy="676617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7589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89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89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89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898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7661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-VN" sz="2700" u="none" strike="noStrike" cap="none" dirty="0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</a:t>
                      </a:r>
                      <a:endParaRPr sz="600" dirty="0">
                        <a:latin typeface="UTM Avo" panose="02040603050506020204" pitchFamily="18" charset="0"/>
                      </a:endParaRPr>
                    </a:p>
                  </a:txBody>
                  <a:tcPr marL="60967" marR="60967" marT="30483" marB="30483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A5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-VN" sz="2700" u="none" strike="noStrike" cap="none" dirty="0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</a:t>
                      </a:r>
                      <a:endParaRPr sz="600" dirty="0">
                        <a:latin typeface="UTM Avo" panose="02040603050506020204" pitchFamily="18" charset="0"/>
                      </a:endParaRPr>
                    </a:p>
                  </a:txBody>
                  <a:tcPr marL="60967" marR="60967" marT="30483" marB="30483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5CFB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-VN" sz="2700" u="none" strike="noStrike" cap="none" dirty="0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Ẳ</a:t>
                      </a:r>
                      <a:endParaRPr sz="600" dirty="0">
                        <a:latin typeface="UTM Avo" panose="02040603050506020204" pitchFamily="18" charset="0"/>
                      </a:endParaRPr>
                    </a:p>
                  </a:txBody>
                  <a:tcPr marL="60967" marR="60967" marT="30483" marB="30483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A5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-VN" sz="2700" u="none" strike="noStrike" cap="none" dirty="0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</a:t>
                      </a:r>
                      <a:endParaRPr sz="600" dirty="0">
                        <a:latin typeface="UTM Avo" panose="02040603050506020204" pitchFamily="18" charset="0"/>
                      </a:endParaRPr>
                    </a:p>
                  </a:txBody>
                  <a:tcPr marL="60967" marR="60967" marT="30483" marB="30483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A5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-VN" sz="2700" u="none" strike="noStrike" cap="none" dirty="0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</a:t>
                      </a:r>
                      <a:endParaRPr sz="600" dirty="0">
                        <a:latin typeface="UTM Avo" panose="02040603050506020204" pitchFamily="18" charset="0"/>
                      </a:endParaRPr>
                    </a:p>
                  </a:txBody>
                  <a:tcPr marL="60967" marR="60967" marT="30483" marB="30483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A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2" name="Google Shape;115;p3">
            <a:extLst>
              <a:ext uri="{FF2B5EF4-FFF2-40B4-BE49-F238E27FC236}">
                <a16:creationId xmlns:a16="http://schemas.microsoft.com/office/drawing/2014/main" id="{A1E9123C-1746-B3F2-6CD6-10C76A5109E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95616909"/>
              </p:ext>
            </p:extLst>
          </p:nvPr>
        </p:nvGraphicFramePr>
        <p:xfrm>
          <a:off x="7992970" y="5436463"/>
          <a:ext cx="1517966" cy="676617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7589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89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7661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700" u="none" strike="noStrike" cap="none" dirty="0">
                          <a:solidFill>
                            <a:srgbClr val="002060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D</a:t>
                      </a:r>
                      <a:endParaRPr sz="600" dirty="0">
                        <a:latin typeface="UTM Avo" panose="02040603050506020204" pitchFamily="18" charset="0"/>
                      </a:endParaRPr>
                    </a:p>
                  </a:txBody>
                  <a:tcPr marL="60967" marR="60967" marT="30483" marB="30483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A5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700" u="none" strike="noStrike" cap="none" dirty="0">
                          <a:solidFill>
                            <a:srgbClr val="002060"/>
                          </a:solidFill>
                          <a:latin typeface="UTM Avo" panose="02040603050506020204" pitchFamily="18" charset="0"/>
                          <a:cs typeface="Arial"/>
                          <a:sym typeface="Arial"/>
                        </a:rPr>
                        <a:t>Ự</a:t>
                      </a:r>
                      <a:endParaRPr sz="600" dirty="0">
                        <a:latin typeface="UTM Avo" panose="02040603050506020204" pitchFamily="18" charset="0"/>
                      </a:endParaRPr>
                    </a:p>
                  </a:txBody>
                  <a:tcPr marL="60967" marR="60967" marT="30483" marB="30483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5CF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Google Shape;116;p3">
            <a:extLst>
              <a:ext uri="{FF2B5EF4-FFF2-40B4-BE49-F238E27FC236}">
                <a16:creationId xmlns:a16="http://schemas.microsoft.com/office/drawing/2014/main" id="{29447DE4-7AFB-B28C-5CC5-532032B3BCF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29298546"/>
              </p:ext>
            </p:extLst>
          </p:nvPr>
        </p:nvGraphicFramePr>
        <p:xfrm>
          <a:off x="8753326" y="6103280"/>
          <a:ext cx="2276949" cy="676617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7589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89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89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7661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700" u="none" strike="noStrike" cap="none" dirty="0">
                          <a:solidFill>
                            <a:srgbClr val="002060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C</a:t>
                      </a:r>
                      <a:endParaRPr sz="600" dirty="0">
                        <a:latin typeface="UTM Avo" panose="02040603050506020204" pitchFamily="18" charset="0"/>
                      </a:endParaRPr>
                    </a:p>
                  </a:txBody>
                  <a:tcPr marL="60967" marR="60967" marT="30483" marB="30483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5CFB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700" u="none" strike="noStrike" cap="none" dirty="0">
                          <a:solidFill>
                            <a:srgbClr val="002060"/>
                          </a:solidFill>
                          <a:latin typeface="UTM Avo" panose="02040603050506020204" pitchFamily="18" charset="0"/>
                          <a:cs typeface="Arial"/>
                          <a:sym typeface="Arial"/>
                        </a:rPr>
                        <a:t>Â</a:t>
                      </a:r>
                      <a:endParaRPr sz="600" dirty="0">
                        <a:latin typeface="UTM Avo" panose="02040603050506020204" pitchFamily="18" charset="0"/>
                      </a:endParaRPr>
                    </a:p>
                  </a:txBody>
                  <a:tcPr marL="60967" marR="60967" marT="30483" marB="30483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A5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700" u="none" strike="noStrike" cap="none" dirty="0">
                          <a:solidFill>
                            <a:srgbClr val="002060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Y</a:t>
                      </a:r>
                      <a:endParaRPr sz="600" dirty="0">
                        <a:latin typeface="UTM Avo" panose="02040603050506020204" pitchFamily="18" charset="0"/>
                      </a:endParaRPr>
                    </a:p>
                  </a:txBody>
                  <a:tcPr marL="60967" marR="60967" marT="30483" marB="30483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A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Google Shape;117;p3">
            <a:extLst>
              <a:ext uri="{FF2B5EF4-FFF2-40B4-BE49-F238E27FC236}">
                <a16:creationId xmlns:a16="http://schemas.microsoft.com/office/drawing/2014/main" id="{05237854-5C2F-FF74-3188-3792E64178E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12179174"/>
              </p:ext>
            </p:extLst>
          </p:nvPr>
        </p:nvGraphicFramePr>
        <p:xfrm>
          <a:off x="8743346" y="772776"/>
          <a:ext cx="3035932" cy="676617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7589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89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89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89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7661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700" u="none" strike="noStrike" cap="none" dirty="0">
                          <a:solidFill>
                            <a:srgbClr val="002060"/>
                          </a:solidFill>
                          <a:latin typeface="UTM Avo" panose="02040603050506020204" pitchFamily="18" charset="0"/>
                          <a:ea typeface="+mn-ea"/>
                          <a:cs typeface="Arial"/>
                          <a:sym typeface="Arial"/>
                        </a:rPr>
                        <a:t>T</a:t>
                      </a:r>
                      <a:endParaRPr lang="vi-VN" sz="600" dirty="0"/>
                    </a:p>
                  </a:txBody>
                  <a:tcPr marL="60967" marR="60967" marT="30483" marB="30483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5CFB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700" u="none" strike="noStrike" cap="none" dirty="0">
                          <a:solidFill>
                            <a:srgbClr val="002060"/>
                          </a:solidFill>
                          <a:latin typeface="UTM Avo" panose="02040603050506020204" pitchFamily="18" charset="0"/>
                          <a:ea typeface="+mn-ea"/>
                          <a:cs typeface="Arial"/>
                          <a:sym typeface="Arial"/>
                        </a:rPr>
                        <a:t>H</a:t>
                      </a:r>
                      <a:endParaRPr lang="vi-VN" sz="600" dirty="0"/>
                    </a:p>
                  </a:txBody>
                  <a:tcPr marL="60967" marR="60967" marT="30483" marB="30483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A5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700" u="none" strike="noStrike" cap="none" dirty="0">
                          <a:solidFill>
                            <a:srgbClr val="002060"/>
                          </a:solidFill>
                          <a:latin typeface="UTM Avo" panose="02040603050506020204" pitchFamily="18" charset="0"/>
                          <a:ea typeface="+mn-ea"/>
                          <a:cs typeface="Arial"/>
                          <a:sym typeface="Arial"/>
                        </a:rPr>
                        <a:t>Ậ</a:t>
                      </a:r>
                      <a:endParaRPr lang="vi-VN" sz="600" dirty="0"/>
                    </a:p>
                  </a:txBody>
                  <a:tcPr marL="60967" marR="60967" marT="30483" marB="30483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A5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700" u="none" strike="noStrike" cap="none" dirty="0">
                          <a:solidFill>
                            <a:srgbClr val="002060"/>
                          </a:solidFill>
                          <a:latin typeface="UTM Avo" panose="02040603050506020204" pitchFamily="18" charset="0"/>
                          <a:ea typeface="+mn-ea"/>
                          <a:cs typeface="Arial"/>
                          <a:sym typeface="Arial"/>
                        </a:rPr>
                        <a:t>T</a:t>
                      </a:r>
                      <a:endParaRPr lang="vi-VN" sz="600" dirty="0"/>
                    </a:p>
                  </a:txBody>
                  <a:tcPr marL="60967" marR="60967" marT="30483" marB="30483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A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aw2">
            <a:extLst>
              <a:ext uri="{FF2B5EF4-FFF2-40B4-BE49-F238E27FC236}">
                <a16:creationId xmlns:a16="http://schemas.microsoft.com/office/drawing/2014/main" id="{273236F3-677B-8AEC-7E1F-CE97749DE46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57938713"/>
              </p:ext>
            </p:extLst>
          </p:nvPr>
        </p:nvGraphicFramePr>
        <p:xfrm>
          <a:off x="8744930" y="1437568"/>
          <a:ext cx="3035932" cy="676617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7589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89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89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89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7661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latin typeface="UTM Avo" panose="02040603050506020204" pitchFamily="18" charset="0"/>
                      </a:endParaRPr>
                    </a:p>
                  </a:txBody>
                  <a:tcPr marL="60967" marR="60967" marT="30483" marB="30483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5CFB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latin typeface="UTM Avo" panose="02040603050506020204" pitchFamily="18" charset="0"/>
                      </a:endParaRPr>
                    </a:p>
                  </a:txBody>
                  <a:tcPr marL="60967" marR="60967" marT="30483" marB="30483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A5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latin typeface="UTM Avo" panose="02040603050506020204" pitchFamily="18" charset="0"/>
                      </a:endParaRPr>
                    </a:p>
                  </a:txBody>
                  <a:tcPr marL="60967" marR="60967" marT="30483" marB="30483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A5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latin typeface="UTM Avo" panose="02040603050506020204" pitchFamily="18" charset="0"/>
                      </a:endParaRPr>
                    </a:p>
                  </a:txBody>
                  <a:tcPr marL="60967" marR="60967" marT="30483" marB="30483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A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aw3">
            <a:extLst>
              <a:ext uri="{FF2B5EF4-FFF2-40B4-BE49-F238E27FC236}">
                <a16:creationId xmlns:a16="http://schemas.microsoft.com/office/drawing/2014/main" id="{A048D05E-84FE-B377-2E6F-30FFE3C859D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41582169"/>
              </p:ext>
            </p:extLst>
          </p:nvPr>
        </p:nvGraphicFramePr>
        <p:xfrm>
          <a:off x="7980891" y="2098123"/>
          <a:ext cx="3035932" cy="676617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7589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89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89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89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7661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latin typeface="UTM Avo" panose="02040603050506020204" pitchFamily="18" charset="0"/>
                      </a:endParaRPr>
                    </a:p>
                  </a:txBody>
                  <a:tcPr marL="60967" marR="60967" marT="30483" marB="30483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A5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latin typeface="UTM Avo" panose="02040603050506020204" pitchFamily="18" charset="0"/>
                      </a:endParaRPr>
                    </a:p>
                  </a:txBody>
                  <a:tcPr marL="60967" marR="60967" marT="30483" marB="30483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5CFB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latin typeface="UTM Avo" panose="02040603050506020204" pitchFamily="18" charset="0"/>
                      </a:endParaRPr>
                    </a:p>
                  </a:txBody>
                  <a:tcPr marL="60967" marR="60967" marT="30483" marB="30483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A5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latin typeface="UTM Avo" panose="02040603050506020204" pitchFamily="18" charset="0"/>
                      </a:endParaRPr>
                    </a:p>
                  </a:txBody>
                  <a:tcPr marL="60967" marR="60967" marT="30483" marB="30483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A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aw4">
            <a:extLst>
              <a:ext uri="{FF2B5EF4-FFF2-40B4-BE49-F238E27FC236}">
                <a16:creationId xmlns:a16="http://schemas.microsoft.com/office/drawing/2014/main" id="{23E84B9B-FBE4-7812-4420-B78CB51E5A7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94250777"/>
              </p:ext>
            </p:extLst>
          </p:nvPr>
        </p:nvGraphicFramePr>
        <p:xfrm>
          <a:off x="7226964" y="2762160"/>
          <a:ext cx="3035932" cy="676617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7589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89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89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89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7661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latin typeface="UTM Avo" panose="02040603050506020204" pitchFamily="18" charset="0"/>
                      </a:endParaRPr>
                    </a:p>
                  </a:txBody>
                  <a:tcPr marL="60967" marR="60967" marT="30483" marB="30483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A5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latin typeface="UTM Avo" panose="02040603050506020204" pitchFamily="18" charset="0"/>
                      </a:endParaRPr>
                    </a:p>
                  </a:txBody>
                  <a:tcPr marL="60967" marR="60967" marT="30483" marB="30483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A5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latin typeface="UTM Avo" panose="02040603050506020204" pitchFamily="18" charset="0"/>
                      </a:endParaRPr>
                    </a:p>
                  </a:txBody>
                  <a:tcPr marL="60967" marR="60967" marT="30483" marB="30483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5CFB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latin typeface="UTM Avo" panose="02040603050506020204" pitchFamily="18" charset="0"/>
                      </a:endParaRPr>
                    </a:p>
                  </a:txBody>
                  <a:tcPr marL="60967" marR="60967" marT="30483" marB="30483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A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aw5">
            <a:extLst>
              <a:ext uri="{FF2B5EF4-FFF2-40B4-BE49-F238E27FC236}">
                <a16:creationId xmlns:a16="http://schemas.microsoft.com/office/drawing/2014/main" id="{B967B03B-A23E-87B1-7C5E-8D64A03C997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85782677"/>
              </p:ext>
            </p:extLst>
          </p:nvPr>
        </p:nvGraphicFramePr>
        <p:xfrm>
          <a:off x="8741967" y="3440796"/>
          <a:ext cx="2276949" cy="676617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7589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89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89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7661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latin typeface="UTM Avo" panose="02040603050506020204" pitchFamily="18" charset="0"/>
                      </a:endParaRPr>
                    </a:p>
                  </a:txBody>
                  <a:tcPr marL="60967" marR="60967" marT="30483" marB="30483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5CFB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latin typeface="UTM Avo" panose="02040603050506020204" pitchFamily="18" charset="0"/>
                      </a:endParaRPr>
                    </a:p>
                  </a:txBody>
                  <a:tcPr marL="60967" marR="60967" marT="30483" marB="30483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A5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latin typeface="UTM Avo" panose="02040603050506020204" pitchFamily="18" charset="0"/>
                      </a:endParaRPr>
                    </a:p>
                  </a:txBody>
                  <a:tcPr marL="60967" marR="60967" marT="30483" marB="30483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A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9" name="aw6">
            <a:extLst>
              <a:ext uri="{FF2B5EF4-FFF2-40B4-BE49-F238E27FC236}">
                <a16:creationId xmlns:a16="http://schemas.microsoft.com/office/drawing/2014/main" id="{E4942344-9C62-ED70-3D9F-2576E9AF6CB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05919763"/>
              </p:ext>
            </p:extLst>
          </p:nvPr>
        </p:nvGraphicFramePr>
        <p:xfrm>
          <a:off x="8737904" y="4101949"/>
          <a:ext cx="3035932" cy="676617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7589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89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89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89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7661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latin typeface="UTM Avo" panose="02040603050506020204" pitchFamily="18" charset="0"/>
                      </a:endParaRPr>
                    </a:p>
                  </a:txBody>
                  <a:tcPr marL="60967" marR="60967" marT="30483" marB="30483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5CFB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latin typeface="UTM Avo" panose="02040603050506020204" pitchFamily="18" charset="0"/>
                      </a:endParaRPr>
                    </a:p>
                  </a:txBody>
                  <a:tcPr marL="60967" marR="60967" marT="30483" marB="30483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A5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latin typeface="UTM Avo" panose="02040603050506020204" pitchFamily="18" charset="0"/>
                      </a:endParaRPr>
                    </a:p>
                  </a:txBody>
                  <a:tcPr marL="60967" marR="60967" marT="30483" marB="30483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A5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latin typeface="UTM Avo" panose="02040603050506020204" pitchFamily="18" charset="0"/>
                      </a:endParaRPr>
                    </a:p>
                  </a:txBody>
                  <a:tcPr marL="60967" marR="60967" marT="30483" marB="30483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A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0" name="aw7">
            <a:extLst>
              <a:ext uri="{FF2B5EF4-FFF2-40B4-BE49-F238E27FC236}">
                <a16:creationId xmlns:a16="http://schemas.microsoft.com/office/drawing/2014/main" id="{4B8601AD-09FF-2D25-E6F0-0847BFBD430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81684247"/>
              </p:ext>
            </p:extLst>
          </p:nvPr>
        </p:nvGraphicFramePr>
        <p:xfrm>
          <a:off x="7983203" y="4761907"/>
          <a:ext cx="3794915" cy="676617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7589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89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89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89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898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7661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700" dirty="0">
                          <a:solidFill>
                            <a:srgbClr val="002060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T</a:t>
                      </a:r>
                      <a:endParaRPr sz="600" dirty="0">
                        <a:latin typeface="UTM Avo" panose="02040603050506020204" pitchFamily="18" charset="0"/>
                      </a:endParaRPr>
                    </a:p>
                  </a:txBody>
                  <a:tcPr marL="60967" marR="60967" marT="30483" marB="30483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A5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700" dirty="0">
                          <a:solidFill>
                            <a:srgbClr val="002060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H</a:t>
                      </a:r>
                      <a:endParaRPr sz="600" dirty="0">
                        <a:latin typeface="UTM Avo" panose="02040603050506020204" pitchFamily="18" charset="0"/>
                      </a:endParaRPr>
                    </a:p>
                  </a:txBody>
                  <a:tcPr marL="60967" marR="60967" marT="30483" marB="30483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5CFB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700" dirty="0">
                          <a:solidFill>
                            <a:srgbClr val="002060"/>
                          </a:solidFill>
                          <a:latin typeface="UTM Avo" panose="02040603050506020204" pitchFamily="18" charset="0"/>
                          <a:cs typeface="Arial"/>
                          <a:sym typeface="Arial"/>
                        </a:rPr>
                        <a:t>Ẳ</a:t>
                      </a:r>
                      <a:endParaRPr sz="600" dirty="0">
                        <a:latin typeface="UTM Avo" panose="02040603050506020204" pitchFamily="18" charset="0"/>
                      </a:endParaRPr>
                    </a:p>
                  </a:txBody>
                  <a:tcPr marL="60967" marR="60967" marT="30483" marB="30483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A5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700" dirty="0">
                          <a:solidFill>
                            <a:srgbClr val="002060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N</a:t>
                      </a:r>
                      <a:endParaRPr sz="600" dirty="0">
                        <a:latin typeface="UTM Avo" panose="02040603050506020204" pitchFamily="18" charset="0"/>
                      </a:endParaRPr>
                    </a:p>
                  </a:txBody>
                  <a:tcPr marL="60967" marR="60967" marT="30483" marB="30483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A5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700" dirty="0">
                          <a:solidFill>
                            <a:srgbClr val="002060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G</a:t>
                      </a:r>
                      <a:endParaRPr sz="600" dirty="0">
                        <a:latin typeface="UTM Avo" panose="02040603050506020204" pitchFamily="18" charset="0"/>
                      </a:endParaRPr>
                    </a:p>
                  </a:txBody>
                  <a:tcPr marL="60967" marR="60967" marT="30483" marB="30483" anchor="ctr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A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1" name="aw8">
            <a:extLst>
              <a:ext uri="{FF2B5EF4-FFF2-40B4-BE49-F238E27FC236}">
                <a16:creationId xmlns:a16="http://schemas.microsoft.com/office/drawing/2014/main" id="{659DFE44-E181-E62D-8714-CDE72B06DDE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95552337"/>
              </p:ext>
            </p:extLst>
          </p:nvPr>
        </p:nvGraphicFramePr>
        <p:xfrm>
          <a:off x="7992970" y="5436463"/>
          <a:ext cx="1517966" cy="676617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7589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89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7661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latin typeface="UTM Avo" panose="02040603050506020204" pitchFamily="18" charset="0"/>
                      </a:endParaRPr>
                    </a:p>
                  </a:txBody>
                  <a:tcPr marL="60967" marR="60967" marT="30483" marB="30483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A5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latin typeface="UTM Avo" panose="02040603050506020204" pitchFamily="18" charset="0"/>
                      </a:endParaRPr>
                    </a:p>
                  </a:txBody>
                  <a:tcPr marL="60967" marR="60967" marT="30483" marB="30483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5CF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2" name="aw9">
            <a:extLst>
              <a:ext uri="{FF2B5EF4-FFF2-40B4-BE49-F238E27FC236}">
                <a16:creationId xmlns:a16="http://schemas.microsoft.com/office/drawing/2014/main" id="{9C398674-51CA-9744-439A-BA3CE8451F0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20947670"/>
              </p:ext>
            </p:extLst>
          </p:nvPr>
        </p:nvGraphicFramePr>
        <p:xfrm>
          <a:off x="8753326" y="6103280"/>
          <a:ext cx="2276949" cy="676617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7589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89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89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7661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latin typeface="UTM Avo" panose="02040603050506020204" pitchFamily="18" charset="0"/>
                      </a:endParaRPr>
                    </a:p>
                  </a:txBody>
                  <a:tcPr marL="60967" marR="60967" marT="30483" marB="30483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5CFB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latin typeface="UTM Avo" panose="02040603050506020204" pitchFamily="18" charset="0"/>
                      </a:endParaRPr>
                    </a:p>
                  </a:txBody>
                  <a:tcPr marL="60967" marR="60967" marT="30483" marB="30483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A5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latin typeface="UTM Avo" panose="02040603050506020204" pitchFamily="18" charset="0"/>
                      </a:endParaRPr>
                    </a:p>
                  </a:txBody>
                  <a:tcPr marL="60967" marR="60967" marT="30483" marB="30483">
                    <a:lnL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A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3" name="1">
            <a:extLst>
              <a:ext uri="{FF2B5EF4-FFF2-40B4-BE49-F238E27FC236}">
                <a16:creationId xmlns:a16="http://schemas.microsoft.com/office/drawing/2014/main" id="{0C804DC6-C25C-BFB9-7C79-9073A27B9714}"/>
              </a:ext>
            </a:extLst>
          </p:cNvPr>
          <p:cNvSpPr/>
          <p:nvPr/>
        </p:nvSpPr>
        <p:spPr>
          <a:xfrm>
            <a:off x="7981195" y="861201"/>
            <a:ext cx="499761" cy="49976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1</a:t>
            </a:r>
            <a:endParaRPr kumimoji="0" sz="622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24" name="2">
            <a:extLst>
              <a:ext uri="{FF2B5EF4-FFF2-40B4-BE49-F238E27FC236}">
                <a16:creationId xmlns:a16="http://schemas.microsoft.com/office/drawing/2014/main" id="{082322B6-A3F0-CC7A-B51B-96765D4943DC}"/>
              </a:ext>
            </a:extLst>
          </p:cNvPr>
          <p:cNvSpPr/>
          <p:nvPr/>
        </p:nvSpPr>
        <p:spPr>
          <a:xfrm>
            <a:off x="7981195" y="1514306"/>
            <a:ext cx="499761" cy="49976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2</a:t>
            </a:r>
            <a:endParaRPr kumimoji="0" sz="622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25" name="3">
            <a:extLst>
              <a:ext uri="{FF2B5EF4-FFF2-40B4-BE49-F238E27FC236}">
                <a16:creationId xmlns:a16="http://schemas.microsoft.com/office/drawing/2014/main" id="{038FA771-22D1-B548-E7F0-8A96EDB51436}"/>
              </a:ext>
            </a:extLst>
          </p:cNvPr>
          <p:cNvSpPr/>
          <p:nvPr/>
        </p:nvSpPr>
        <p:spPr>
          <a:xfrm>
            <a:off x="7273738" y="2198095"/>
            <a:ext cx="499761" cy="49976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>
              <a:buClr>
                <a:srgbClr val="000000"/>
              </a:buClr>
            </a:pPr>
            <a:r>
              <a:rPr lang="en-US" sz="2000" b="1" kern="0" dirty="0">
                <a:solidFill>
                  <a:srgbClr val="002060"/>
                </a:solidFill>
                <a:latin typeface="UTM Avo" panose="02040603050506020204" pitchFamily="18" charset="0"/>
                <a:cs typeface="Arial"/>
                <a:sym typeface="Arial"/>
              </a:rPr>
              <a:t>3</a:t>
            </a:r>
            <a:endParaRPr sz="2000" b="1" kern="0" dirty="0">
              <a:solidFill>
                <a:srgbClr val="002060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26" name="4">
            <a:extLst>
              <a:ext uri="{FF2B5EF4-FFF2-40B4-BE49-F238E27FC236}">
                <a16:creationId xmlns:a16="http://schemas.microsoft.com/office/drawing/2014/main" id="{61DE306F-145C-ABF5-A395-0E52CDBFA774}"/>
              </a:ext>
            </a:extLst>
          </p:cNvPr>
          <p:cNvSpPr/>
          <p:nvPr/>
        </p:nvSpPr>
        <p:spPr>
          <a:xfrm>
            <a:off x="6474353" y="2858782"/>
            <a:ext cx="499761" cy="49976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4</a:t>
            </a:r>
            <a:endParaRPr kumimoji="0" sz="622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27" name="5">
            <a:extLst>
              <a:ext uri="{FF2B5EF4-FFF2-40B4-BE49-F238E27FC236}">
                <a16:creationId xmlns:a16="http://schemas.microsoft.com/office/drawing/2014/main" id="{F2F6C273-03C5-D139-9BA6-6B81D9A8E8BA}"/>
              </a:ext>
            </a:extLst>
          </p:cNvPr>
          <p:cNvSpPr/>
          <p:nvPr/>
        </p:nvSpPr>
        <p:spPr>
          <a:xfrm>
            <a:off x="7961995" y="3572988"/>
            <a:ext cx="499761" cy="49976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5</a:t>
            </a:r>
            <a:endParaRPr kumimoji="0" sz="622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28" name="6">
            <a:extLst>
              <a:ext uri="{FF2B5EF4-FFF2-40B4-BE49-F238E27FC236}">
                <a16:creationId xmlns:a16="http://schemas.microsoft.com/office/drawing/2014/main" id="{0B0EA75C-257E-59DC-1560-F381AC5182E0}"/>
              </a:ext>
            </a:extLst>
          </p:cNvPr>
          <p:cNvSpPr/>
          <p:nvPr/>
        </p:nvSpPr>
        <p:spPr>
          <a:xfrm>
            <a:off x="7981005" y="4210092"/>
            <a:ext cx="499761" cy="49976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6</a:t>
            </a:r>
            <a:endParaRPr kumimoji="0" sz="622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29" name="7">
            <a:extLst>
              <a:ext uri="{FF2B5EF4-FFF2-40B4-BE49-F238E27FC236}">
                <a16:creationId xmlns:a16="http://schemas.microsoft.com/office/drawing/2014/main" id="{3FD781AE-3148-887C-DED4-928F65EE21A7}"/>
              </a:ext>
            </a:extLst>
          </p:cNvPr>
          <p:cNvSpPr/>
          <p:nvPr/>
        </p:nvSpPr>
        <p:spPr>
          <a:xfrm>
            <a:off x="7272076" y="4843272"/>
            <a:ext cx="499761" cy="49976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7</a:t>
            </a:r>
            <a:endParaRPr kumimoji="0" sz="622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30" name="8">
            <a:extLst>
              <a:ext uri="{FF2B5EF4-FFF2-40B4-BE49-F238E27FC236}">
                <a16:creationId xmlns:a16="http://schemas.microsoft.com/office/drawing/2014/main" id="{788DF082-E637-44D7-22A3-47D05839851A}"/>
              </a:ext>
            </a:extLst>
          </p:cNvPr>
          <p:cNvSpPr/>
          <p:nvPr/>
        </p:nvSpPr>
        <p:spPr>
          <a:xfrm>
            <a:off x="7257562" y="5498646"/>
            <a:ext cx="499761" cy="49976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8</a:t>
            </a:r>
            <a:endParaRPr kumimoji="0" sz="622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31" name="9">
            <a:extLst>
              <a:ext uri="{FF2B5EF4-FFF2-40B4-BE49-F238E27FC236}">
                <a16:creationId xmlns:a16="http://schemas.microsoft.com/office/drawing/2014/main" id="{490B20B3-B021-8AC2-C1BF-367B2716BBC0}"/>
              </a:ext>
            </a:extLst>
          </p:cNvPr>
          <p:cNvSpPr/>
          <p:nvPr/>
        </p:nvSpPr>
        <p:spPr>
          <a:xfrm>
            <a:off x="8008864" y="6249966"/>
            <a:ext cx="499761" cy="49976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9</a:t>
            </a:r>
            <a:endParaRPr kumimoji="0" sz="622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32" name="Google Shape;135;p3">
            <a:extLst>
              <a:ext uri="{FF2B5EF4-FFF2-40B4-BE49-F238E27FC236}">
                <a16:creationId xmlns:a16="http://schemas.microsoft.com/office/drawing/2014/main" id="{AFF249D4-902B-A94B-EDD1-DEF8C99742AD}"/>
              </a:ext>
            </a:extLst>
          </p:cNvPr>
          <p:cNvSpPr txBox="1"/>
          <p:nvPr/>
        </p:nvSpPr>
        <p:spPr>
          <a:xfrm>
            <a:off x="430043" y="2345323"/>
            <a:ext cx="5994399" cy="1446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algn="just">
              <a:lnSpc>
                <a:spcPct val="125000"/>
              </a:lnSpc>
              <a:buClr>
                <a:srgbClr val="000000"/>
              </a:buClr>
              <a:buFont typeface="Arial"/>
              <a:buNone/>
            </a:pPr>
            <a:r>
              <a:rPr lang="vi-VN" sz="24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Luật chơi: 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Em hãy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tìm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từ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còn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thiếu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trong câu cao dao, tục ngữ để hoàn thiện các ô chữ:</a:t>
            </a:r>
          </a:p>
        </p:txBody>
      </p:sp>
      <p:grpSp>
        <p:nvGrpSpPr>
          <p:cNvPr id="38" name="2e">
            <a:extLst>
              <a:ext uri="{FF2B5EF4-FFF2-40B4-BE49-F238E27FC236}">
                <a16:creationId xmlns:a16="http://schemas.microsoft.com/office/drawing/2014/main" id="{06CDED09-4B65-F62B-AB7B-0C5827EA7787}"/>
              </a:ext>
            </a:extLst>
          </p:cNvPr>
          <p:cNvGrpSpPr/>
          <p:nvPr/>
        </p:nvGrpSpPr>
        <p:grpSpPr>
          <a:xfrm>
            <a:off x="467266" y="3933394"/>
            <a:ext cx="5994400" cy="1723522"/>
            <a:chOff x="609600" y="4971410"/>
            <a:chExt cx="9601201" cy="3380515"/>
          </a:xfrm>
        </p:grpSpPr>
        <p:sp>
          <p:nvSpPr>
            <p:cNvPr id="39" name="Google Shape;142;p3">
              <a:extLst>
                <a:ext uri="{FF2B5EF4-FFF2-40B4-BE49-F238E27FC236}">
                  <a16:creationId xmlns:a16="http://schemas.microsoft.com/office/drawing/2014/main" id="{63CA63B8-BB63-4EC6-F7CE-924A01B70BB2}"/>
                </a:ext>
              </a:extLst>
            </p:cNvPr>
            <p:cNvSpPr/>
            <p:nvPr/>
          </p:nvSpPr>
          <p:spPr>
            <a:xfrm>
              <a:off x="4152900" y="4971410"/>
              <a:ext cx="2514600" cy="2093293"/>
            </a:xfrm>
            <a:prstGeom prst="flowChartDecision">
              <a:avLst/>
            </a:prstGeom>
            <a:solidFill>
              <a:srgbClr val="FFFFFF"/>
            </a:solidFill>
            <a:ln w="25400" cap="flat" cmpd="sng">
              <a:solidFill>
                <a:srgbClr val="5F497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190500" dist="228600" dir="2700000" algn="ctr">
                <a:srgbClr val="000000">
                  <a:alpha val="29803"/>
                </a:srgbClr>
              </a:outerShdw>
            </a:effectLst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1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" name="Google Shape;143;p3">
              <a:extLst>
                <a:ext uri="{FF2B5EF4-FFF2-40B4-BE49-F238E27FC236}">
                  <a16:creationId xmlns:a16="http://schemas.microsoft.com/office/drawing/2014/main" id="{18D4E42D-0839-1646-B280-BF53CC927CAC}"/>
                </a:ext>
              </a:extLst>
            </p:cNvPr>
            <p:cNvSpPr/>
            <p:nvPr/>
          </p:nvSpPr>
          <p:spPr>
            <a:xfrm>
              <a:off x="609600" y="6057901"/>
              <a:ext cx="9601200" cy="2294024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>
              <a:noFill/>
            </a:ln>
            <a:effectLst>
              <a:outerShdw blurRad="190500" dist="228600" dir="2700000" algn="ctr">
                <a:srgbClr val="000000">
                  <a:alpha val="29803"/>
                </a:srgbClr>
              </a:outerShdw>
            </a:effectLst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1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" name="Google Shape;144;p3">
              <a:extLst>
                <a:ext uri="{FF2B5EF4-FFF2-40B4-BE49-F238E27FC236}">
                  <a16:creationId xmlns:a16="http://schemas.microsoft.com/office/drawing/2014/main" id="{B5BA861D-51D9-8183-6637-E6C649530ED8}"/>
                </a:ext>
              </a:extLst>
            </p:cNvPr>
            <p:cNvSpPr txBox="1"/>
            <p:nvPr/>
          </p:nvSpPr>
          <p:spPr>
            <a:xfrm>
              <a:off x="990601" y="6871235"/>
              <a:ext cx="9220200" cy="8450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30467" rIns="60950" bIns="30467" anchor="t" anchorCtr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Đói cho sạch, ..... cho thơm.</a:t>
              </a:r>
            </a:p>
          </p:txBody>
        </p:sp>
        <p:sp>
          <p:nvSpPr>
            <p:cNvPr id="42" name="Google Shape;145;p3">
              <a:extLst>
                <a:ext uri="{FF2B5EF4-FFF2-40B4-BE49-F238E27FC236}">
                  <a16:creationId xmlns:a16="http://schemas.microsoft.com/office/drawing/2014/main" id="{2F320D57-91FB-D4BF-89EB-3114E47542CA}"/>
                </a:ext>
              </a:extLst>
            </p:cNvPr>
            <p:cNvSpPr txBox="1"/>
            <p:nvPr/>
          </p:nvSpPr>
          <p:spPr>
            <a:xfrm>
              <a:off x="4572000" y="5152694"/>
              <a:ext cx="1676400" cy="9658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30467" rIns="60950" bIns="30467" anchor="t" anchorCtr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en-US" sz="2800" b="1" kern="0" dirty="0">
                  <a:solidFill>
                    <a:schemeClr val="accent2">
                      <a:lumMod val="75000"/>
                    </a:schemeClr>
                  </a:solidFill>
                  <a:latin typeface="UTM Avo" panose="02040603050506020204" pitchFamily="18" charset="0"/>
                  <a:cs typeface="Arial"/>
                  <a:sym typeface="Arial"/>
                </a:rPr>
                <a:t>02</a:t>
              </a:r>
              <a:endParaRPr sz="2800" b="1" kern="0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grpSp>
        <p:nvGrpSpPr>
          <p:cNvPr id="43" name="3e">
            <a:extLst>
              <a:ext uri="{FF2B5EF4-FFF2-40B4-BE49-F238E27FC236}">
                <a16:creationId xmlns:a16="http://schemas.microsoft.com/office/drawing/2014/main" id="{4C0FAE7D-46B2-2503-A3EE-25FFEF0F861C}"/>
              </a:ext>
            </a:extLst>
          </p:cNvPr>
          <p:cNvGrpSpPr/>
          <p:nvPr/>
        </p:nvGrpSpPr>
        <p:grpSpPr>
          <a:xfrm>
            <a:off x="467266" y="3933394"/>
            <a:ext cx="5994400" cy="1723522"/>
            <a:chOff x="609600" y="4971410"/>
            <a:chExt cx="9601201" cy="3380515"/>
          </a:xfrm>
        </p:grpSpPr>
        <p:sp>
          <p:nvSpPr>
            <p:cNvPr id="44" name="Google Shape;147;p3">
              <a:extLst>
                <a:ext uri="{FF2B5EF4-FFF2-40B4-BE49-F238E27FC236}">
                  <a16:creationId xmlns:a16="http://schemas.microsoft.com/office/drawing/2014/main" id="{0EB3E60F-B400-65F8-F57D-CED9E514371E}"/>
                </a:ext>
              </a:extLst>
            </p:cNvPr>
            <p:cNvSpPr/>
            <p:nvPr/>
          </p:nvSpPr>
          <p:spPr>
            <a:xfrm>
              <a:off x="4152900" y="4971410"/>
              <a:ext cx="2514600" cy="2093293"/>
            </a:xfrm>
            <a:prstGeom prst="flowChartDecision">
              <a:avLst/>
            </a:prstGeom>
            <a:solidFill>
              <a:srgbClr val="FFFFFF"/>
            </a:solidFill>
            <a:ln w="25400" cap="flat" cmpd="sng">
              <a:solidFill>
                <a:srgbClr val="5F497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190500" dist="228600" dir="2700000" algn="ctr">
                <a:srgbClr val="000000">
                  <a:alpha val="29803"/>
                </a:srgbClr>
              </a:outerShdw>
            </a:effectLst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1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" name="Google Shape;148;p3">
              <a:extLst>
                <a:ext uri="{FF2B5EF4-FFF2-40B4-BE49-F238E27FC236}">
                  <a16:creationId xmlns:a16="http://schemas.microsoft.com/office/drawing/2014/main" id="{387F4970-23CC-84DB-244B-0043AD6703F4}"/>
                </a:ext>
              </a:extLst>
            </p:cNvPr>
            <p:cNvSpPr/>
            <p:nvPr/>
          </p:nvSpPr>
          <p:spPr>
            <a:xfrm>
              <a:off x="609600" y="6057901"/>
              <a:ext cx="9601200" cy="2294024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>
              <a:noFill/>
            </a:ln>
            <a:effectLst>
              <a:outerShdw blurRad="190500" dist="228600" dir="2700000" algn="ctr">
                <a:srgbClr val="000000">
                  <a:alpha val="29803"/>
                </a:srgbClr>
              </a:outerShdw>
            </a:effectLst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1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" name="Google Shape;149;p3">
              <a:extLst>
                <a:ext uri="{FF2B5EF4-FFF2-40B4-BE49-F238E27FC236}">
                  <a16:creationId xmlns:a16="http://schemas.microsoft.com/office/drawing/2014/main" id="{6413013C-F758-614B-39AD-3B56B84BCA20}"/>
                </a:ext>
              </a:extLst>
            </p:cNvPr>
            <p:cNvSpPr txBox="1"/>
            <p:nvPr/>
          </p:nvSpPr>
          <p:spPr>
            <a:xfrm>
              <a:off x="990601" y="6871235"/>
              <a:ext cx="9220200" cy="8450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30467" rIns="60950" bIns="30467" anchor="t" anchorCtr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Thẳng như ..... ngựa.</a:t>
              </a:r>
            </a:p>
          </p:txBody>
        </p:sp>
        <p:sp>
          <p:nvSpPr>
            <p:cNvPr id="47" name="Google Shape;150;p3">
              <a:extLst>
                <a:ext uri="{FF2B5EF4-FFF2-40B4-BE49-F238E27FC236}">
                  <a16:creationId xmlns:a16="http://schemas.microsoft.com/office/drawing/2014/main" id="{BF1FA3F3-EEEA-730E-3234-AE0F4A18E47C}"/>
                </a:ext>
              </a:extLst>
            </p:cNvPr>
            <p:cNvSpPr txBox="1"/>
            <p:nvPr/>
          </p:nvSpPr>
          <p:spPr>
            <a:xfrm>
              <a:off x="4572000" y="5152694"/>
              <a:ext cx="1676400" cy="9658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30467" rIns="60950" bIns="30467" anchor="t" anchorCtr="0">
              <a:spAutoFit/>
            </a:bodyPr>
            <a:lstStyle>
              <a:defPPr>
                <a:defRPr lang="en-US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 sz="3200" b="1" kern="0">
                  <a:solidFill>
                    <a:schemeClr val="accent2">
                      <a:lumMod val="75000"/>
                    </a:schemeClr>
                  </a:solidFill>
                  <a:latin typeface="UTM Avo" panose="02040603050506020204" pitchFamily="18" charset="0"/>
                  <a:cs typeface="Arial"/>
                </a:defRPr>
              </a:lvl1pPr>
            </a:lstStyle>
            <a:p>
              <a:r>
                <a:rPr lang="vi-VN" sz="2800" dirty="0">
                  <a:sym typeface="Arial"/>
                </a:rPr>
                <a:t>03</a:t>
              </a:r>
              <a:endParaRPr sz="2800" dirty="0">
                <a:sym typeface="Arial"/>
              </a:endParaRPr>
            </a:p>
          </p:txBody>
        </p:sp>
      </p:grpSp>
      <p:grpSp>
        <p:nvGrpSpPr>
          <p:cNvPr id="48" name="4e">
            <a:extLst>
              <a:ext uri="{FF2B5EF4-FFF2-40B4-BE49-F238E27FC236}">
                <a16:creationId xmlns:a16="http://schemas.microsoft.com/office/drawing/2014/main" id="{6644AD73-D5F0-6342-3FA7-9B8337920BC8}"/>
              </a:ext>
            </a:extLst>
          </p:cNvPr>
          <p:cNvGrpSpPr/>
          <p:nvPr/>
        </p:nvGrpSpPr>
        <p:grpSpPr>
          <a:xfrm>
            <a:off x="467266" y="3933394"/>
            <a:ext cx="5994400" cy="1723522"/>
            <a:chOff x="609600" y="4971410"/>
            <a:chExt cx="9601201" cy="3380515"/>
          </a:xfrm>
        </p:grpSpPr>
        <p:sp>
          <p:nvSpPr>
            <p:cNvPr id="49" name="Google Shape;152;p3">
              <a:extLst>
                <a:ext uri="{FF2B5EF4-FFF2-40B4-BE49-F238E27FC236}">
                  <a16:creationId xmlns:a16="http://schemas.microsoft.com/office/drawing/2014/main" id="{C83DCE4D-1237-5148-DDAE-82067D9F7837}"/>
                </a:ext>
              </a:extLst>
            </p:cNvPr>
            <p:cNvSpPr/>
            <p:nvPr/>
          </p:nvSpPr>
          <p:spPr>
            <a:xfrm>
              <a:off x="4152900" y="4971410"/>
              <a:ext cx="2514600" cy="2093293"/>
            </a:xfrm>
            <a:prstGeom prst="flowChartDecision">
              <a:avLst/>
            </a:prstGeom>
            <a:solidFill>
              <a:srgbClr val="FFFFFF"/>
            </a:solidFill>
            <a:ln w="25400" cap="flat" cmpd="sng">
              <a:solidFill>
                <a:srgbClr val="5F497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190500" dist="228600" dir="2700000" algn="ctr">
                <a:srgbClr val="000000">
                  <a:alpha val="29803"/>
                </a:srgbClr>
              </a:outerShdw>
            </a:effectLst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1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" name="Google Shape;153;p3">
              <a:extLst>
                <a:ext uri="{FF2B5EF4-FFF2-40B4-BE49-F238E27FC236}">
                  <a16:creationId xmlns:a16="http://schemas.microsoft.com/office/drawing/2014/main" id="{EE2B65C1-09CA-B909-4938-3A83ACECB7AE}"/>
                </a:ext>
              </a:extLst>
            </p:cNvPr>
            <p:cNvSpPr/>
            <p:nvPr/>
          </p:nvSpPr>
          <p:spPr>
            <a:xfrm>
              <a:off x="609600" y="6057901"/>
              <a:ext cx="9601200" cy="2294024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>
              <a:noFill/>
            </a:ln>
            <a:effectLst>
              <a:outerShdw blurRad="190500" dist="228600" dir="2700000" algn="ctr">
                <a:srgbClr val="000000">
                  <a:alpha val="29803"/>
                </a:srgbClr>
              </a:outerShdw>
            </a:effectLst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1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" name="Google Shape;154;p3">
              <a:extLst>
                <a:ext uri="{FF2B5EF4-FFF2-40B4-BE49-F238E27FC236}">
                  <a16:creationId xmlns:a16="http://schemas.microsoft.com/office/drawing/2014/main" id="{F1FDF25B-7A63-FFBB-505E-827F1B93F2E2}"/>
                </a:ext>
              </a:extLst>
            </p:cNvPr>
            <p:cNvSpPr txBox="1"/>
            <p:nvPr/>
          </p:nvSpPr>
          <p:spPr>
            <a:xfrm>
              <a:off x="990602" y="6871235"/>
              <a:ext cx="9220199" cy="8450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30467" rIns="60950" bIns="30467" anchor="t" anchorCtr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vi-VN" sz="24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Tre già ..... mọc.</a:t>
              </a:r>
            </a:p>
          </p:txBody>
        </p:sp>
        <p:sp>
          <p:nvSpPr>
            <p:cNvPr id="52" name="Google Shape;155;p3">
              <a:extLst>
                <a:ext uri="{FF2B5EF4-FFF2-40B4-BE49-F238E27FC236}">
                  <a16:creationId xmlns:a16="http://schemas.microsoft.com/office/drawing/2014/main" id="{F51772A8-CCC4-1272-853F-945457A22630}"/>
                </a:ext>
              </a:extLst>
            </p:cNvPr>
            <p:cNvSpPr txBox="1"/>
            <p:nvPr/>
          </p:nvSpPr>
          <p:spPr>
            <a:xfrm>
              <a:off x="4572000" y="5152694"/>
              <a:ext cx="1676400" cy="9658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30467" rIns="60950" bIns="30467" anchor="t" anchorCtr="0">
              <a:spAutoFit/>
            </a:bodyPr>
            <a:lstStyle>
              <a:defPPr>
                <a:defRPr lang="en-US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 kumimoji="0" sz="3200" b="1" i="0" u="none" strike="noStrike" kern="0" cap="none" spc="0" normalizeH="0" baseline="0">
                  <a:ln>
                    <a:noFill/>
                  </a:ln>
                  <a:solidFill>
                    <a:schemeClr val="accent2">
                      <a:lumMod val="75000"/>
                    </a:schemeClr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</a:defRPr>
              </a:lvl1pPr>
            </a:lstStyle>
            <a:p>
              <a:r>
                <a:rPr lang="vi-VN" sz="2800" dirty="0">
                  <a:sym typeface="Arial"/>
                </a:rPr>
                <a:t>04</a:t>
              </a:r>
              <a:endParaRPr sz="2800" dirty="0">
                <a:sym typeface="Arial"/>
              </a:endParaRPr>
            </a:p>
          </p:txBody>
        </p:sp>
      </p:grpSp>
      <p:grpSp>
        <p:nvGrpSpPr>
          <p:cNvPr id="53" name="5e">
            <a:extLst>
              <a:ext uri="{FF2B5EF4-FFF2-40B4-BE49-F238E27FC236}">
                <a16:creationId xmlns:a16="http://schemas.microsoft.com/office/drawing/2014/main" id="{0FACBE42-7F80-6852-5F4D-0F6C60DE5D2A}"/>
              </a:ext>
            </a:extLst>
          </p:cNvPr>
          <p:cNvGrpSpPr/>
          <p:nvPr/>
        </p:nvGrpSpPr>
        <p:grpSpPr>
          <a:xfrm>
            <a:off x="467266" y="3933394"/>
            <a:ext cx="5994400" cy="1723522"/>
            <a:chOff x="609600" y="4971410"/>
            <a:chExt cx="9601201" cy="3380515"/>
          </a:xfrm>
        </p:grpSpPr>
        <p:sp>
          <p:nvSpPr>
            <p:cNvPr id="54" name="Google Shape;157;p3">
              <a:extLst>
                <a:ext uri="{FF2B5EF4-FFF2-40B4-BE49-F238E27FC236}">
                  <a16:creationId xmlns:a16="http://schemas.microsoft.com/office/drawing/2014/main" id="{8DD4BACA-67B5-F88E-683B-CF93042A7E83}"/>
                </a:ext>
              </a:extLst>
            </p:cNvPr>
            <p:cNvSpPr/>
            <p:nvPr/>
          </p:nvSpPr>
          <p:spPr>
            <a:xfrm>
              <a:off x="4152900" y="4971410"/>
              <a:ext cx="2514600" cy="2093293"/>
            </a:xfrm>
            <a:prstGeom prst="flowChartDecision">
              <a:avLst/>
            </a:prstGeom>
            <a:solidFill>
              <a:srgbClr val="FFFFFF"/>
            </a:solidFill>
            <a:ln w="25400" cap="flat" cmpd="sng">
              <a:solidFill>
                <a:srgbClr val="5F497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190500" dist="228600" dir="2700000" algn="ctr">
                <a:srgbClr val="000000">
                  <a:alpha val="29803"/>
                </a:srgbClr>
              </a:outerShdw>
            </a:effectLst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1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" name="Google Shape;158;p3">
              <a:extLst>
                <a:ext uri="{FF2B5EF4-FFF2-40B4-BE49-F238E27FC236}">
                  <a16:creationId xmlns:a16="http://schemas.microsoft.com/office/drawing/2014/main" id="{5CAA645A-DA58-00D0-2401-A159F8D53469}"/>
                </a:ext>
              </a:extLst>
            </p:cNvPr>
            <p:cNvSpPr/>
            <p:nvPr/>
          </p:nvSpPr>
          <p:spPr>
            <a:xfrm>
              <a:off x="609600" y="6057901"/>
              <a:ext cx="9601200" cy="2294024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>
              <a:noFill/>
            </a:ln>
            <a:effectLst>
              <a:outerShdw blurRad="190500" dist="228600" dir="2700000" algn="ctr">
                <a:srgbClr val="000000">
                  <a:alpha val="29803"/>
                </a:srgbClr>
              </a:outerShdw>
            </a:effectLst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1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" name="Google Shape;159;p3">
              <a:extLst>
                <a:ext uri="{FF2B5EF4-FFF2-40B4-BE49-F238E27FC236}">
                  <a16:creationId xmlns:a16="http://schemas.microsoft.com/office/drawing/2014/main" id="{62FE3730-D57F-CDD1-318C-8DA3724E4C02}"/>
                </a:ext>
              </a:extLst>
            </p:cNvPr>
            <p:cNvSpPr txBox="1"/>
            <p:nvPr/>
          </p:nvSpPr>
          <p:spPr>
            <a:xfrm>
              <a:off x="990602" y="6871235"/>
              <a:ext cx="9220199" cy="8450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30467" rIns="60950" bIns="30467" anchor="t" anchorCtr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Giấy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rách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phải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.....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lấy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lề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.</a:t>
              </a:r>
            </a:p>
          </p:txBody>
        </p:sp>
        <p:sp>
          <p:nvSpPr>
            <p:cNvPr id="57" name="Google Shape;160;p3">
              <a:extLst>
                <a:ext uri="{FF2B5EF4-FFF2-40B4-BE49-F238E27FC236}">
                  <a16:creationId xmlns:a16="http://schemas.microsoft.com/office/drawing/2014/main" id="{9D740CD7-5BD4-DF62-B441-DCCA2B25FD9F}"/>
                </a:ext>
              </a:extLst>
            </p:cNvPr>
            <p:cNvSpPr txBox="1"/>
            <p:nvPr/>
          </p:nvSpPr>
          <p:spPr>
            <a:xfrm>
              <a:off x="4572000" y="5152694"/>
              <a:ext cx="1676400" cy="9658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30467" rIns="60950" bIns="30467" anchor="t" anchorCtr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2">
                      <a:lumMod val="75000"/>
                    </a:schemeClr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05</a:t>
              </a:r>
            </a:p>
          </p:txBody>
        </p:sp>
      </p:grpSp>
      <p:grpSp>
        <p:nvGrpSpPr>
          <p:cNvPr id="58" name="6e">
            <a:extLst>
              <a:ext uri="{FF2B5EF4-FFF2-40B4-BE49-F238E27FC236}">
                <a16:creationId xmlns:a16="http://schemas.microsoft.com/office/drawing/2014/main" id="{195B5285-2BD5-11F0-4AFB-BB3A9DA1A902}"/>
              </a:ext>
            </a:extLst>
          </p:cNvPr>
          <p:cNvGrpSpPr/>
          <p:nvPr/>
        </p:nvGrpSpPr>
        <p:grpSpPr>
          <a:xfrm>
            <a:off x="467266" y="3933394"/>
            <a:ext cx="5994400" cy="1723522"/>
            <a:chOff x="609600" y="4971410"/>
            <a:chExt cx="9601201" cy="3380515"/>
          </a:xfrm>
        </p:grpSpPr>
        <p:sp>
          <p:nvSpPr>
            <p:cNvPr id="59" name="Google Shape;162;p3">
              <a:extLst>
                <a:ext uri="{FF2B5EF4-FFF2-40B4-BE49-F238E27FC236}">
                  <a16:creationId xmlns:a16="http://schemas.microsoft.com/office/drawing/2014/main" id="{B9442BF2-285E-B508-71FE-27605C906DEB}"/>
                </a:ext>
              </a:extLst>
            </p:cNvPr>
            <p:cNvSpPr/>
            <p:nvPr/>
          </p:nvSpPr>
          <p:spPr>
            <a:xfrm>
              <a:off x="4152900" y="4971410"/>
              <a:ext cx="2514600" cy="2093293"/>
            </a:xfrm>
            <a:prstGeom prst="flowChartDecision">
              <a:avLst/>
            </a:prstGeom>
            <a:solidFill>
              <a:srgbClr val="FFFFFF"/>
            </a:solidFill>
            <a:ln w="25400" cap="flat" cmpd="sng">
              <a:solidFill>
                <a:srgbClr val="5F497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190500" dist="228600" dir="2700000" algn="ctr">
                <a:srgbClr val="000000">
                  <a:alpha val="29803"/>
                </a:srgbClr>
              </a:outerShdw>
            </a:effectLst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1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" name="Google Shape;163;p3">
              <a:extLst>
                <a:ext uri="{FF2B5EF4-FFF2-40B4-BE49-F238E27FC236}">
                  <a16:creationId xmlns:a16="http://schemas.microsoft.com/office/drawing/2014/main" id="{ECE24DAB-F743-42E3-55E4-02ADBEEDC657}"/>
                </a:ext>
              </a:extLst>
            </p:cNvPr>
            <p:cNvSpPr/>
            <p:nvPr/>
          </p:nvSpPr>
          <p:spPr>
            <a:xfrm>
              <a:off x="609600" y="6057901"/>
              <a:ext cx="9601200" cy="2294024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>
              <a:noFill/>
            </a:ln>
            <a:effectLst>
              <a:outerShdw blurRad="190500" dist="228600" dir="2700000" algn="ctr">
                <a:srgbClr val="000000">
                  <a:alpha val="29803"/>
                </a:srgbClr>
              </a:outerShdw>
            </a:effectLst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1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" name="Google Shape;164;p3">
              <a:extLst>
                <a:ext uri="{FF2B5EF4-FFF2-40B4-BE49-F238E27FC236}">
                  <a16:creationId xmlns:a16="http://schemas.microsoft.com/office/drawing/2014/main" id="{FEE1FAE2-4CC4-3A4C-1E49-E6E8FF62A719}"/>
                </a:ext>
              </a:extLst>
            </p:cNvPr>
            <p:cNvSpPr txBox="1"/>
            <p:nvPr/>
          </p:nvSpPr>
          <p:spPr>
            <a:xfrm>
              <a:off x="990601" y="6871235"/>
              <a:ext cx="9220200" cy="8450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30467" rIns="60950" bIns="30467" anchor="t" anchorCtr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Ăn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ngay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nói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.....,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mọi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tật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mọi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lành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.</a:t>
              </a:r>
            </a:p>
          </p:txBody>
        </p:sp>
        <p:sp>
          <p:nvSpPr>
            <p:cNvPr id="62" name="Google Shape;165;p3">
              <a:extLst>
                <a:ext uri="{FF2B5EF4-FFF2-40B4-BE49-F238E27FC236}">
                  <a16:creationId xmlns:a16="http://schemas.microsoft.com/office/drawing/2014/main" id="{E44CC25A-72C4-328F-1D1C-2661F3738A62}"/>
                </a:ext>
              </a:extLst>
            </p:cNvPr>
            <p:cNvSpPr txBox="1"/>
            <p:nvPr/>
          </p:nvSpPr>
          <p:spPr>
            <a:xfrm>
              <a:off x="4572000" y="5152694"/>
              <a:ext cx="1676400" cy="9658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30467" rIns="60950" bIns="30467" anchor="t" anchorCtr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en-US" sz="2800" b="1" kern="0" dirty="0">
                  <a:solidFill>
                    <a:schemeClr val="accent2">
                      <a:lumMod val="75000"/>
                    </a:schemeClr>
                  </a:solidFill>
                  <a:latin typeface="UTM Avo" panose="02040603050506020204" pitchFamily="18" charset="0"/>
                  <a:cs typeface="Arial"/>
                  <a:sym typeface="Arial"/>
                </a:rPr>
                <a:t>06</a:t>
              </a:r>
              <a:endParaRPr sz="2800" b="1" kern="0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grpSp>
        <p:nvGrpSpPr>
          <p:cNvPr id="68" name="8e">
            <a:extLst>
              <a:ext uri="{FF2B5EF4-FFF2-40B4-BE49-F238E27FC236}">
                <a16:creationId xmlns:a16="http://schemas.microsoft.com/office/drawing/2014/main" id="{29620282-E3DD-F30A-E6BD-9A024578F4E4}"/>
              </a:ext>
            </a:extLst>
          </p:cNvPr>
          <p:cNvGrpSpPr/>
          <p:nvPr/>
        </p:nvGrpSpPr>
        <p:grpSpPr>
          <a:xfrm>
            <a:off x="467266" y="3933394"/>
            <a:ext cx="5994400" cy="1723522"/>
            <a:chOff x="609600" y="4971410"/>
            <a:chExt cx="9601201" cy="3380515"/>
          </a:xfrm>
        </p:grpSpPr>
        <p:sp>
          <p:nvSpPr>
            <p:cNvPr id="69" name="Google Shape;172;p3">
              <a:extLst>
                <a:ext uri="{FF2B5EF4-FFF2-40B4-BE49-F238E27FC236}">
                  <a16:creationId xmlns:a16="http://schemas.microsoft.com/office/drawing/2014/main" id="{AA54E168-A972-C3E3-1C62-E2F6B1446DB9}"/>
                </a:ext>
              </a:extLst>
            </p:cNvPr>
            <p:cNvSpPr/>
            <p:nvPr/>
          </p:nvSpPr>
          <p:spPr>
            <a:xfrm>
              <a:off x="4152900" y="4971410"/>
              <a:ext cx="2514600" cy="2093293"/>
            </a:xfrm>
            <a:prstGeom prst="flowChartDecision">
              <a:avLst/>
            </a:prstGeom>
            <a:solidFill>
              <a:srgbClr val="FFFFFF"/>
            </a:solidFill>
            <a:ln w="25400" cap="flat" cmpd="sng">
              <a:solidFill>
                <a:srgbClr val="5F497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190500" dist="228600" dir="2700000" algn="ctr">
                <a:srgbClr val="000000">
                  <a:alpha val="29803"/>
                </a:srgbClr>
              </a:outerShdw>
            </a:effectLst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1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" name="Google Shape;173;p3">
              <a:extLst>
                <a:ext uri="{FF2B5EF4-FFF2-40B4-BE49-F238E27FC236}">
                  <a16:creationId xmlns:a16="http://schemas.microsoft.com/office/drawing/2014/main" id="{A6B9FAFA-BC38-896E-D6B0-42F499EDC95A}"/>
                </a:ext>
              </a:extLst>
            </p:cNvPr>
            <p:cNvSpPr/>
            <p:nvPr/>
          </p:nvSpPr>
          <p:spPr>
            <a:xfrm>
              <a:off x="609600" y="6057901"/>
              <a:ext cx="9601200" cy="2294024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>
              <a:noFill/>
            </a:ln>
            <a:effectLst>
              <a:outerShdw blurRad="190500" dist="228600" dir="2700000" algn="ctr">
                <a:srgbClr val="000000">
                  <a:alpha val="29803"/>
                </a:srgbClr>
              </a:outerShdw>
            </a:effectLst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1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" name="Google Shape;174;p3">
              <a:extLst>
                <a:ext uri="{FF2B5EF4-FFF2-40B4-BE49-F238E27FC236}">
                  <a16:creationId xmlns:a16="http://schemas.microsoft.com/office/drawing/2014/main" id="{2985D653-E797-DB5B-62AB-D789A8972F28}"/>
                </a:ext>
              </a:extLst>
            </p:cNvPr>
            <p:cNvSpPr txBox="1"/>
            <p:nvPr/>
          </p:nvSpPr>
          <p:spPr>
            <a:xfrm>
              <a:off x="990601" y="6871235"/>
              <a:ext cx="9220200" cy="8450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30467" rIns="60950" bIns="30467" anchor="t" anchorCtr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Danh .....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điều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quý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nhất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.</a:t>
              </a:r>
            </a:p>
          </p:txBody>
        </p:sp>
        <p:sp>
          <p:nvSpPr>
            <p:cNvPr id="72" name="Google Shape;175;p3">
              <a:extLst>
                <a:ext uri="{FF2B5EF4-FFF2-40B4-BE49-F238E27FC236}">
                  <a16:creationId xmlns:a16="http://schemas.microsoft.com/office/drawing/2014/main" id="{60AF2942-BF90-31FF-12CE-FD5D7F1DB57B}"/>
                </a:ext>
              </a:extLst>
            </p:cNvPr>
            <p:cNvSpPr txBox="1"/>
            <p:nvPr/>
          </p:nvSpPr>
          <p:spPr>
            <a:xfrm>
              <a:off x="4572000" y="5152694"/>
              <a:ext cx="1676400" cy="9658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30467" rIns="60950" bIns="30467" anchor="t" anchorCtr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en-US" sz="2800" b="1" kern="0" dirty="0">
                  <a:solidFill>
                    <a:schemeClr val="accent2">
                      <a:lumMod val="75000"/>
                    </a:schemeClr>
                  </a:solidFill>
                  <a:latin typeface="UTM Avo" panose="02040603050506020204" pitchFamily="18" charset="0"/>
                  <a:cs typeface="Arial"/>
                  <a:sym typeface="Arial"/>
                </a:rPr>
                <a:t>08</a:t>
              </a:r>
              <a:endParaRPr sz="2800" b="1" kern="0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grpSp>
        <p:nvGrpSpPr>
          <p:cNvPr id="73" name="9e">
            <a:extLst>
              <a:ext uri="{FF2B5EF4-FFF2-40B4-BE49-F238E27FC236}">
                <a16:creationId xmlns:a16="http://schemas.microsoft.com/office/drawing/2014/main" id="{AB750E16-52EB-D41F-F0CA-3B1386C4B7E9}"/>
              </a:ext>
            </a:extLst>
          </p:cNvPr>
          <p:cNvGrpSpPr/>
          <p:nvPr/>
        </p:nvGrpSpPr>
        <p:grpSpPr>
          <a:xfrm>
            <a:off x="467266" y="3933394"/>
            <a:ext cx="5994400" cy="1723522"/>
            <a:chOff x="609600" y="4971410"/>
            <a:chExt cx="9601201" cy="3380515"/>
          </a:xfrm>
        </p:grpSpPr>
        <p:sp>
          <p:nvSpPr>
            <p:cNvPr id="74" name="Google Shape;177;p3">
              <a:extLst>
                <a:ext uri="{FF2B5EF4-FFF2-40B4-BE49-F238E27FC236}">
                  <a16:creationId xmlns:a16="http://schemas.microsoft.com/office/drawing/2014/main" id="{FB4DF529-5DD4-07BC-BFC0-638A561FC771}"/>
                </a:ext>
              </a:extLst>
            </p:cNvPr>
            <p:cNvSpPr/>
            <p:nvPr/>
          </p:nvSpPr>
          <p:spPr>
            <a:xfrm>
              <a:off x="4152900" y="4971410"/>
              <a:ext cx="2514600" cy="2093293"/>
            </a:xfrm>
            <a:prstGeom prst="flowChartDecision">
              <a:avLst/>
            </a:prstGeom>
            <a:solidFill>
              <a:srgbClr val="FFFFFF"/>
            </a:solidFill>
            <a:ln w="25400" cap="flat" cmpd="sng">
              <a:solidFill>
                <a:srgbClr val="5F497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190500" dist="228600" dir="2700000" algn="ctr">
                <a:srgbClr val="000000">
                  <a:alpha val="29803"/>
                </a:srgbClr>
              </a:outerShdw>
            </a:effectLst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1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" name="Google Shape;178;p3">
              <a:extLst>
                <a:ext uri="{FF2B5EF4-FFF2-40B4-BE49-F238E27FC236}">
                  <a16:creationId xmlns:a16="http://schemas.microsoft.com/office/drawing/2014/main" id="{8C53F0AF-33AE-C651-261D-0A3B9BC0B0EF}"/>
                </a:ext>
              </a:extLst>
            </p:cNvPr>
            <p:cNvSpPr/>
            <p:nvPr/>
          </p:nvSpPr>
          <p:spPr>
            <a:xfrm>
              <a:off x="609600" y="6057901"/>
              <a:ext cx="9601200" cy="2294024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>
              <a:noFill/>
            </a:ln>
            <a:effectLst>
              <a:outerShdw blurRad="190500" dist="228600" dir="2700000" algn="ctr">
                <a:srgbClr val="000000">
                  <a:alpha val="29803"/>
                </a:srgbClr>
              </a:outerShdw>
            </a:effectLst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1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" name="Google Shape;179;p3">
              <a:extLst>
                <a:ext uri="{FF2B5EF4-FFF2-40B4-BE49-F238E27FC236}">
                  <a16:creationId xmlns:a16="http://schemas.microsoft.com/office/drawing/2014/main" id="{E3B41EB4-C9FA-CCCC-2ACE-2613FD2DA2B6}"/>
                </a:ext>
              </a:extLst>
            </p:cNvPr>
            <p:cNvSpPr txBox="1"/>
            <p:nvPr/>
          </p:nvSpPr>
          <p:spPr>
            <a:xfrm>
              <a:off x="990601" y="6871235"/>
              <a:ext cx="9220200" cy="8450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30467" rIns="60950" bIns="30467" anchor="t" anchorCtr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.....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ngay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không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sợ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chết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đứng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.</a:t>
              </a:r>
            </a:p>
          </p:txBody>
        </p:sp>
        <p:sp>
          <p:nvSpPr>
            <p:cNvPr id="77" name="Google Shape;180;p3">
              <a:extLst>
                <a:ext uri="{FF2B5EF4-FFF2-40B4-BE49-F238E27FC236}">
                  <a16:creationId xmlns:a16="http://schemas.microsoft.com/office/drawing/2014/main" id="{5EEA972C-9D46-C4E6-6B61-CD0199D134A3}"/>
                </a:ext>
              </a:extLst>
            </p:cNvPr>
            <p:cNvSpPr txBox="1"/>
            <p:nvPr/>
          </p:nvSpPr>
          <p:spPr>
            <a:xfrm>
              <a:off x="4572000" y="5152694"/>
              <a:ext cx="1676400" cy="9658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30467" rIns="60950" bIns="30467" anchor="t" anchorCtr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en-US" sz="2800" b="1" kern="0" dirty="0">
                  <a:solidFill>
                    <a:schemeClr val="accent2">
                      <a:lumMod val="75000"/>
                    </a:schemeClr>
                  </a:solidFill>
                  <a:latin typeface="UTM Avo" panose="02040603050506020204" pitchFamily="18" charset="0"/>
                  <a:cs typeface="Arial"/>
                  <a:sym typeface="Arial"/>
                </a:rPr>
                <a:t>09</a:t>
              </a:r>
              <a:endParaRPr sz="2800" b="1" kern="0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04205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06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7" fill="hold">
                      <p:stCondLst>
                        <p:cond delay="0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20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1" fill="hold">
                      <p:stCondLst>
                        <p:cond delay="0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48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9" fill="hold">
                      <p:stCondLst>
                        <p:cond delay="0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6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3" fill="hold">
                      <p:stCondLst>
                        <p:cond delay="0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76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7" fill="hold">
                      <p:stCondLst>
                        <p:cond delay="0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1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5C6FD0B6-D0DE-FDCA-AF62-2CAD2558FE56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6" name="Picture 5">
              <a:hlinkClick r:id="rId3"/>
              <a:extLst>
                <a:ext uri="{FF2B5EF4-FFF2-40B4-BE49-F238E27FC236}">
                  <a16:creationId xmlns:a16="http://schemas.microsoft.com/office/drawing/2014/main" id="{FF908267-DFAF-DCE5-F32B-F435CA4DFA1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1F58C88-23A9-C5D4-6C30-09FA630F328A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04074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86;p4">
            <a:extLst>
              <a:ext uri="{FF2B5EF4-FFF2-40B4-BE49-F238E27FC236}">
                <a16:creationId xmlns:a16="http://schemas.microsoft.com/office/drawing/2014/main" id="{18E77F7C-8894-6CD0-DE33-26AC9119C6C2}"/>
              </a:ext>
            </a:extLst>
          </p:cNvPr>
          <p:cNvSpPr/>
          <p:nvPr/>
        </p:nvSpPr>
        <p:spPr>
          <a:xfrm>
            <a:off x="1063826" y="4124972"/>
            <a:ext cx="7632535" cy="2372524"/>
          </a:xfrm>
          <a:custGeom>
            <a:avLst/>
            <a:gdLst/>
            <a:ahLst/>
            <a:cxnLst/>
            <a:rect l="l" t="t" r="r" b="b"/>
            <a:pathLst>
              <a:path w="10809882" h="5116019" extrusionOk="0">
                <a:moveTo>
                  <a:pt x="278431" y="16918"/>
                </a:moveTo>
                <a:cubicBezTo>
                  <a:pt x="278431" y="16918"/>
                  <a:pt x="604014" y="12258"/>
                  <a:pt x="1062558" y="12454"/>
                </a:cubicBezTo>
                <a:cubicBezTo>
                  <a:pt x="8804229" y="12671"/>
                  <a:pt x="10535814" y="0"/>
                  <a:pt x="10535814" y="0"/>
                </a:cubicBezTo>
                <a:cubicBezTo>
                  <a:pt x="10603278" y="0"/>
                  <a:pt x="10679215" y="0"/>
                  <a:pt x="10757988" y="85073"/>
                </a:cubicBezTo>
                <a:cubicBezTo>
                  <a:pt x="10800966" y="131488"/>
                  <a:pt x="10802035" y="240224"/>
                  <a:pt x="10802439" y="320281"/>
                </a:cubicBezTo>
                <a:cubicBezTo>
                  <a:pt x="10802439" y="320281"/>
                  <a:pt x="10800735" y="3610440"/>
                  <a:pt x="10800735" y="4353435"/>
                </a:cubicBezTo>
                <a:cubicBezTo>
                  <a:pt x="10800735" y="4567594"/>
                  <a:pt x="10809883" y="4866773"/>
                  <a:pt x="10809883" y="4866773"/>
                </a:cubicBezTo>
                <a:cubicBezTo>
                  <a:pt x="10809883" y="4995442"/>
                  <a:pt x="10805713" y="5116019"/>
                  <a:pt x="10552875" y="5107885"/>
                </a:cubicBezTo>
                <a:cubicBezTo>
                  <a:pt x="10552875" y="5107885"/>
                  <a:pt x="10176403" y="5087586"/>
                  <a:pt x="9081481" y="5095185"/>
                </a:cubicBezTo>
                <a:cubicBezTo>
                  <a:pt x="2545013" y="5103319"/>
                  <a:pt x="304023" y="5116019"/>
                  <a:pt x="304023" y="5116019"/>
                </a:cubicBezTo>
                <a:cubicBezTo>
                  <a:pt x="132548" y="5116019"/>
                  <a:pt x="4213" y="5014950"/>
                  <a:pt x="8532" y="4812403"/>
                </a:cubicBezTo>
                <a:cubicBezTo>
                  <a:pt x="8532" y="4812403"/>
                  <a:pt x="9630" y="4313862"/>
                  <a:pt x="4815" y="1388604"/>
                </a:cubicBezTo>
                <a:cubicBezTo>
                  <a:pt x="0" y="663668"/>
                  <a:pt x="25592" y="330596"/>
                  <a:pt x="25592" y="330596"/>
                </a:cubicBezTo>
                <a:cubicBezTo>
                  <a:pt x="27224" y="150571"/>
                  <a:pt x="143504" y="16918"/>
                  <a:pt x="278431" y="1691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60950" tIns="30467" rIns="60950" bIns="30467" anchor="t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200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188;p4">
            <a:extLst>
              <a:ext uri="{FF2B5EF4-FFF2-40B4-BE49-F238E27FC236}">
                <a16:creationId xmlns:a16="http://schemas.microsoft.com/office/drawing/2014/main" id="{486211CF-5103-293B-99B0-E5DB172224F5}"/>
              </a:ext>
            </a:extLst>
          </p:cNvPr>
          <p:cNvSpPr/>
          <p:nvPr/>
        </p:nvSpPr>
        <p:spPr>
          <a:xfrm>
            <a:off x="1163613" y="4028276"/>
            <a:ext cx="7624787" cy="2372524"/>
          </a:xfrm>
          <a:custGeom>
            <a:avLst/>
            <a:gdLst/>
            <a:ahLst/>
            <a:cxnLst/>
            <a:rect l="l" t="t" r="r" b="b"/>
            <a:pathLst>
              <a:path w="10825342" h="5105739" extrusionOk="0">
                <a:moveTo>
                  <a:pt x="278431" y="16918"/>
                </a:moveTo>
                <a:cubicBezTo>
                  <a:pt x="278431" y="16918"/>
                  <a:pt x="604014" y="12258"/>
                  <a:pt x="1062834" y="12454"/>
                </a:cubicBezTo>
                <a:cubicBezTo>
                  <a:pt x="8817733" y="12671"/>
                  <a:pt x="10551274" y="0"/>
                  <a:pt x="10551274" y="0"/>
                </a:cubicBezTo>
                <a:cubicBezTo>
                  <a:pt x="10618737" y="0"/>
                  <a:pt x="10694674" y="0"/>
                  <a:pt x="10773448" y="85073"/>
                </a:cubicBezTo>
                <a:cubicBezTo>
                  <a:pt x="10816426" y="131488"/>
                  <a:pt x="10817494" y="240224"/>
                  <a:pt x="10817899" y="320281"/>
                </a:cubicBezTo>
                <a:cubicBezTo>
                  <a:pt x="10817899" y="320281"/>
                  <a:pt x="10816195" y="3601935"/>
                  <a:pt x="10816195" y="4343154"/>
                </a:cubicBezTo>
                <a:cubicBezTo>
                  <a:pt x="10816195" y="4557313"/>
                  <a:pt x="10825342" y="4856492"/>
                  <a:pt x="10825342" y="4856492"/>
                </a:cubicBezTo>
                <a:cubicBezTo>
                  <a:pt x="10825342" y="4985161"/>
                  <a:pt x="10821173" y="5105739"/>
                  <a:pt x="10568335" y="5097604"/>
                </a:cubicBezTo>
                <a:cubicBezTo>
                  <a:pt x="10568335" y="5097604"/>
                  <a:pt x="10191862" y="5077306"/>
                  <a:pt x="9095459" y="5084904"/>
                </a:cubicBezTo>
                <a:cubicBezTo>
                  <a:pt x="2547822" y="5093039"/>
                  <a:pt x="304023" y="5105739"/>
                  <a:pt x="304023" y="5105739"/>
                </a:cubicBezTo>
                <a:cubicBezTo>
                  <a:pt x="132548" y="5105739"/>
                  <a:pt x="4213" y="5004670"/>
                  <a:pt x="8532" y="4802122"/>
                </a:cubicBezTo>
                <a:cubicBezTo>
                  <a:pt x="8532" y="4802122"/>
                  <a:pt x="9630" y="4303581"/>
                  <a:pt x="4815" y="1387155"/>
                </a:cubicBezTo>
                <a:cubicBezTo>
                  <a:pt x="0" y="663668"/>
                  <a:pt x="25592" y="330596"/>
                  <a:pt x="25592" y="330596"/>
                </a:cubicBezTo>
                <a:cubicBezTo>
                  <a:pt x="27224" y="150571"/>
                  <a:pt x="143504" y="16918"/>
                  <a:pt x="278431" y="16918"/>
                </a:cubicBezTo>
                <a:close/>
              </a:path>
            </a:pathLst>
          </a:custGeom>
          <a:solidFill>
            <a:srgbClr val="FADD92"/>
          </a:solidFill>
          <a:ln>
            <a:noFill/>
          </a:ln>
        </p:spPr>
        <p:txBody>
          <a:bodyPr spcFirstLastPara="1" wrap="square" lIns="60950" tIns="30467" rIns="60950" bIns="30467" anchor="t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200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6" name="Google Shape;189;p4">
            <a:extLst>
              <a:ext uri="{FF2B5EF4-FFF2-40B4-BE49-F238E27FC236}">
                <a16:creationId xmlns:a16="http://schemas.microsoft.com/office/drawing/2014/main" id="{FAF8685B-06FC-D5D3-CF47-51498C780660}"/>
              </a:ext>
            </a:extLst>
          </p:cNvPr>
          <p:cNvSpPr/>
          <p:nvPr/>
        </p:nvSpPr>
        <p:spPr>
          <a:xfrm>
            <a:off x="6096000" y="1241531"/>
            <a:ext cx="5879712" cy="2155531"/>
          </a:xfrm>
          <a:custGeom>
            <a:avLst/>
            <a:gdLst/>
            <a:ahLst/>
            <a:cxnLst/>
            <a:rect l="l" t="t" r="r" b="b"/>
            <a:pathLst>
              <a:path w="10825342" h="5105739" extrusionOk="0">
                <a:moveTo>
                  <a:pt x="278431" y="16918"/>
                </a:moveTo>
                <a:cubicBezTo>
                  <a:pt x="278431" y="16918"/>
                  <a:pt x="604014" y="12258"/>
                  <a:pt x="1062834" y="12454"/>
                </a:cubicBezTo>
                <a:cubicBezTo>
                  <a:pt x="8817733" y="12671"/>
                  <a:pt x="10551274" y="0"/>
                  <a:pt x="10551274" y="0"/>
                </a:cubicBezTo>
                <a:cubicBezTo>
                  <a:pt x="10618737" y="0"/>
                  <a:pt x="10694674" y="0"/>
                  <a:pt x="10773448" y="85073"/>
                </a:cubicBezTo>
                <a:cubicBezTo>
                  <a:pt x="10816426" y="131488"/>
                  <a:pt x="10817494" y="240224"/>
                  <a:pt x="10817899" y="320281"/>
                </a:cubicBezTo>
                <a:cubicBezTo>
                  <a:pt x="10817899" y="320281"/>
                  <a:pt x="10816195" y="3601935"/>
                  <a:pt x="10816195" y="4343154"/>
                </a:cubicBezTo>
                <a:cubicBezTo>
                  <a:pt x="10816195" y="4557313"/>
                  <a:pt x="10825342" y="4856492"/>
                  <a:pt x="10825342" y="4856492"/>
                </a:cubicBezTo>
                <a:cubicBezTo>
                  <a:pt x="10825342" y="4985161"/>
                  <a:pt x="10821173" y="5105739"/>
                  <a:pt x="10568335" y="5097604"/>
                </a:cubicBezTo>
                <a:cubicBezTo>
                  <a:pt x="10568335" y="5097604"/>
                  <a:pt x="10191862" y="5077306"/>
                  <a:pt x="9095459" y="5084904"/>
                </a:cubicBezTo>
                <a:cubicBezTo>
                  <a:pt x="2547822" y="5093039"/>
                  <a:pt x="304023" y="5105739"/>
                  <a:pt x="304023" y="5105739"/>
                </a:cubicBezTo>
                <a:cubicBezTo>
                  <a:pt x="132548" y="5105739"/>
                  <a:pt x="4213" y="5004670"/>
                  <a:pt x="8532" y="4802122"/>
                </a:cubicBezTo>
                <a:cubicBezTo>
                  <a:pt x="8532" y="4802122"/>
                  <a:pt x="9630" y="4303581"/>
                  <a:pt x="4815" y="1387155"/>
                </a:cubicBezTo>
                <a:cubicBezTo>
                  <a:pt x="0" y="663668"/>
                  <a:pt x="25592" y="330596"/>
                  <a:pt x="25592" y="330596"/>
                </a:cubicBezTo>
                <a:cubicBezTo>
                  <a:pt x="27224" y="150571"/>
                  <a:pt x="143504" y="16918"/>
                  <a:pt x="278431" y="16918"/>
                </a:cubicBezTo>
                <a:close/>
              </a:path>
            </a:pathLst>
          </a:custGeom>
          <a:solidFill>
            <a:srgbClr val="CDB4DB"/>
          </a:solidFill>
          <a:ln>
            <a:noFill/>
          </a:ln>
        </p:spPr>
        <p:txBody>
          <a:bodyPr spcFirstLastPara="1" wrap="square" lIns="60950" tIns="30467" rIns="60950" bIns="30467" anchor="t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200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190;p4">
            <a:extLst>
              <a:ext uri="{FF2B5EF4-FFF2-40B4-BE49-F238E27FC236}">
                <a16:creationId xmlns:a16="http://schemas.microsoft.com/office/drawing/2014/main" id="{77F3E9CF-B72B-950A-9759-73CC722BF445}"/>
              </a:ext>
            </a:extLst>
          </p:cNvPr>
          <p:cNvSpPr txBox="1"/>
          <p:nvPr/>
        </p:nvSpPr>
        <p:spPr>
          <a:xfrm>
            <a:off x="1484910" y="4383541"/>
            <a:ext cx="6790366" cy="16619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381019" indent="-381019" algn="just">
              <a:lnSpc>
                <a:spcPct val="150000"/>
              </a:lnSpc>
              <a:buClr>
                <a:srgbClr val="000000"/>
              </a:buClr>
              <a:buSzPct val="100000"/>
              <a:buFont typeface="Calibri"/>
              <a:buChar char="-"/>
            </a:pPr>
            <a:r>
              <a:rPr lang="vi-VN" sz="2400" kern="0" dirty="0">
                <a:solidFill>
                  <a:srgbClr val="25314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Nội dung các câu thành ngữ, tục ngữ nói về </a:t>
            </a:r>
            <a:r>
              <a:rPr lang="en-US" sz="2400" kern="0" dirty="0">
                <a:solidFill>
                  <a:srgbClr val="25314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s</a:t>
            </a:r>
            <a:r>
              <a:rPr lang="vi-VN" sz="2400" kern="0" dirty="0">
                <a:solidFill>
                  <a:srgbClr val="25314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ự trung thực, thẳng thắn.</a:t>
            </a:r>
            <a:endParaRPr sz="2400" kern="0" dirty="0">
              <a:solidFill>
                <a:srgbClr val="253140"/>
              </a:solidFill>
              <a:latin typeface="UTM Avo" panose="02040603050506020204" pitchFamily="18" charset="0"/>
              <a:ea typeface="Calibri"/>
              <a:cs typeface="Calibri"/>
              <a:sym typeface="Arial"/>
            </a:endParaRPr>
          </a:p>
          <a:p>
            <a:pPr marL="381019" indent="-381019" algn="just">
              <a:lnSpc>
                <a:spcPct val="150000"/>
              </a:lnSpc>
              <a:buClr>
                <a:srgbClr val="000000"/>
              </a:buClr>
              <a:buSzPct val="100000"/>
              <a:buFont typeface="Calibri"/>
              <a:buChar char="-"/>
            </a:pPr>
            <a:r>
              <a:rPr lang="vi-VN" sz="2400" kern="0" dirty="0">
                <a:solidFill>
                  <a:srgbClr val="25314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Trung thực là thật thà, luôn nói lên sự thật.</a:t>
            </a:r>
            <a:endParaRPr sz="2400" kern="0" dirty="0">
              <a:solidFill>
                <a:srgbClr val="253140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91;p4">
            <a:extLst>
              <a:ext uri="{FF2B5EF4-FFF2-40B4-BE49-F238E27FC236}">
                <a16:creationId xmlns:a16="http://schemas.microsoft.com/office/drawing/2014/main" id="{F84F8DF9-0048-BC1D-720D-0FA42E76A6F4}"/>
              </a:ext>
            </a:extLst>
          </p:cNvPr>
          <p:cNvSpPr txBox="1"/>
          <p:nvPr/>
        </p:nvSpPr>
        <p:spPr>
          <a:xfrm>
            <a:off x="6348837" y="1472650"/>
            <a:ext cx="5427076" cy="16619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381019" indent="-381019" algn="just">
              <a:lnSpc>
                <a:spcPct val="150000"/>
              </a:lnSpc>
              <a:buClr>
                <a:srgbClr val="000000"/>
              </a:buClr>
              <a:buSzPct val="100000"/>
              <a:buFont typeface="Calibri"/>
              <a:buChar char="-"/>
            </a:pPr>
            <a:r>
              <a:rPr lang="en-US" sz="2400" kern="0" dirty="0" err="1">
                <a:solidFill>
                  <a:srgbClr val="25314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Nội</a:t>
            </a:r>
            <a:r>
              <a:rPr lang="en-US" sz="2400" kern="0" dirty="0">
                <a:solidFill>
                  <a:srgbClr val="25314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dung </a:t>
            </a:r>
            <a:r>
              <a:rPr lang="en-US" sz="2400" kern="0" dirty="0" err="1">
                <a:solidFill>
                  <a:srgbClr val="25314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các</a:t>
            </a:r>
            <a:r>
              <a:rPr lang="en-US" sz="2400" kern="0" dirty="0">
                <a:solidFill>
                  <a:srgbClr val="25314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kern="0" dirty="0" err="1">
                <a:solidFill>
                  <a:srgbClr val="25314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câu</a:t>
            </a:r>
            <a:r>
              <a:rPr lang="en-US" sz="2400" kern="0" dirty="0">
                <a:solidFill>
                  <a:srgbClr val="25314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kern="0" dirty="0" err="1">
                <a:solidFill>
                  <a:srgbClr val="25314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thành</a:t>
            </a:r>
            <a:r>
              <a:rPr lang="en-US" sz="2400" kern="0" dirty="0">
                <a:solidFill>
                  <a:srgbClr val="25314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kern="0" dirty="0" err="1">
                <a:solidFill>
                  <a:srgbClr val="25314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ngữ</a:t>
            </a:r>
            <a:r>
              <a:rPr lang="en-US" sz="2400" kern="0" dirty="0">
                <a:solidFill>
                  <a:srgbClr val="25314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, </a:t>
            </a:r>
            <a:r>
              <a:rPr lang="en-US" sz="2400" kern="0" dirty="0" err="1">
                <a:solidFill>
                  <a:srgbClr val="25314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tục</a:t>
            </a:r>
            <a:r>
              <a:rPr lang="en-US" sz="2400" kern="0" dirty="0">
                <a:solidFill>
                  <a:srgbClr val="25314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kern="0" dirty="0" err="1">
                <a:solidFill>
                  <a:srgbClr val="25314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ngữ</a:t>
            </a:r>
            <a:r>
              <a:rPr lang="en-US" sz="2400" kern="0" dirty="0">
                <a:solidFill>
                  <a:srgbClr val="25314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kern="0" dirty="0" err="1">
                <a:solidFill>
                  <a:srgbClr val="25314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nói</a:t>
            </a:r>
            <a:r>
              <a:rPr lang="en-US" sz="2400" kern="0" dirty="0">
                <a:solidFill>
                  <a:srgbClr val="25314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kern="0" dirty="0" err="1">
                <a:solidFill>
                  <a:srgbClr val="25314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về</a:t>
            </a:r>
            <a:r>
              <a:rPr lang="en-US" sz="2400" kern="0" dirty="0">
                <a:solidFill>
                  <a:srgbClr val="25314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kern="0" dirty="0" err="1">
                <a:solidFill>
                  <a:srgbClr val="25314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điều</a:t>
            </a:r>
            <a:r>
              <a:rPr lang="en-US" sz="2400" kern="0" dirty="0">
                <a:solidFill>
                  <a:srgbClr val="25314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kern="0" dirty="0" err="1">
                <a:solidFill>
                  <a:srgbClr val="25314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gì</a:t>
            </a:r>
            <a:r>
              <a:rPr lang="en-US" sz="2400" kern="0" dirty="0">
                <a:solidFill>
                  <a:srgbClr val="25314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?</a:t>
            </a:r>
          </a:p>
          <a:p>
            <a:pPr marL="381019" indent="-381019" algn="just">
              <a:lnSpc>
                <a:spcPct val="150000"/>
              </a:lnSpc>
              <a:buClr>
                <a:srgbClr val="000000"/>
              </a:buClr>
              <a:buSzPct val="100000"/>
              <a:buFont typeface="Calibri"/>
              <a:buChar char="-"/>
            </a:pPr>
            <a:r>
              <a:rPr lang="en-US" sz="2400" kern="0" dirty="0" err="1">
                <a:solidFill>
                  <a:srgbClr val="25314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Em</a:t>
            </a:r>
            <a:r>
              <a:rPr lang="en-US" sz="2400" kern="0" dirty="0">
                <a:solidFill>
                  <a:srgbClr val="25314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kern="0" dirty="0" err="1">
                <a:solidFill>
                  <a:srgbClr val="25314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hiểu</a:t>
            </a:r>
            <a:r>
              <a:rPr lang="en-US" sz="2400" kern="0" dirty="0">
                <a:solidFill>
                  <a:srgbClr val="25314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“</a:t>
            </a:r>
            <a:r>
              <a:rPr lang="en-US" sz="2400" kern="0" dirty="0" err="1">
                <a:solidFill>
                  <a:srgbClr val="25314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trung</a:t>
            </a:r>
            <a:r>
              <a:rPr lang="en-US" sz="2400" kern="0" dirty="0">
                <a:solidFill>
                  <a:srgbClr val="25314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kern="0" dirty="0" err="1">
                <a:solidFill>
                  <a:srgbClr val="25314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thực</a:t>
            </a:r>
            <a:r>
              <a:rPr lang="en-US" sz="2400" kern="0" dirty="0">
                <a:solidFill>
                  <a:srgbClr val="25314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” </a:t>
            </a:r>
            <a:r>
              <a:rPr lang="en-US" sz="2400" kern="0" dirty="0" err="1">
                <a:solidFill>
                  <a:srgbClr val="25314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là</a:t>
            </a:r>
            <a:r>
              <a:rPr lang="en-US" sz="2400" kern="0" dirty="0">
                <a:solidFill>
                  <a:srgbClr val="25314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kern="0" dirty="0" err="1">
                <a:solidFill>
                  <a:srgbClr val="25314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thế</a:t>
            </a:r>
            <a:r>
              <a:rPr lang="en-US" sz="2400" kern="0" dirty="0">
                <a:solidFill>
                  <a:srgbClr val="25314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kern="0" dirty="0" err="1">
                <a:solidFill>
                  <a:srgbClr val="25314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nào</a:t>
            </a:r>
            <a:r>
              <a:rPr lang="en-US" sz="2400" kern="0" dirty="0">
                <a:solidFill>
                  <a:srgbClr val="25314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?</a:t>
            </a:r>
            <a:endParaRPr sz="2400" kern="0" dirty="0">
              <a:solidFill>
                <a:srgbClr val="253140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pic>
        <p:nvPicPr>
          <p:cNvPr id="14" name="Google Shape;192;p4">
            <a:extLst>
              <a:ext uri="{FF2B5EF4-FFF2-40B4-BE49-F238E27FC236}">
                <a16:creationId xmlns:a16="http://schemas.microsoft.com/office/drawing/2014/main" id="{363B0CDB-269A-F1B0-7E94-1BB79432E4C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45073" y="1799398"/>
            <a:ext cx="2547688" cy="18736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94;p4">
            <a:extLst>
              <a:ext uri="{FF2B5EF4-FFF2-40B4-BE49-F238E27FC236}">
                <a16:creationId xmlns:a16="http://schemas.microsoft.com/office/drawing/2014/main" id="{DEBD8634-C00F-968F-D682-A40A11F764F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21909" y="3461426"/>
            <a:ext cx="1133699" cy="11336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15831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0;p5">
            <a:extLst>
              <a:ext uri="{FF2B5EF4-FFF2-40B4-BE49-F238E27FC236}">
                <a16:creationId xmlns:a16="http://schemas.microsoft.com/office/drawing/2014/main" id="{3E9E3B6E-885B-CFA1-1E55-DB199A6C259C}"/>
              </a:ext>
            </a:extLst>
          </p:cNvPr>
          <p:cNvSpPr/>
          <p:nvPr/>
        </p:nvSpPr>
        <p:spPr>
          <a:xfrm>
            <a:off x="6619079" y="2279511"/>
            <a:ext cx="4767296" cy="3213863"/>
          </a:xfrm>
          <a:custGeom>
            <a:avLst/>
            <a:gdLst/>
            <a:ahLst/>
            <a:cxnLst/>
            <a:rect l="l" t="t" r="r" b="b"/>
            <a:pathLst>
              <a:path w="8077790" h="7528999" extrusionOk="0">
                <a:moveTo>
                  <a:pt x="278431" y="16918"/>
                </a:moveTo>
                <a:cubicBezTo>
                  <a:pt x="278431" y="16918"/>
                  <a:pt x="604014" y="12258"/>
                  <a:pt x="1013916" y="12454"/>
                </a:cubicBezTo>
                <a:cubicBezTo>
                  <a:pt x="6417698" y="12671"/>
                  <a:pt x="7803722" y="0"/>
                  <a:pt x="7803722" y="0"/>
                </a:cubicBezTo>
                <a:cubicBezTo>
                  <a:pt x="7871186" y="0"/>
                  <a:pt x="7947124" y="0"/>
                  <a:pt x="8025896" y="85073"/>
                </a:cubicBezTo>
                <a:cubicBezTo>
                  <a:pt x="8068874" y="131488"/>
                  <a:pt x="8069942" y="240224"/>
                  <a:pt x="8070348" y="320281"/>
                </a:cubicBezTo>
                <a:cubicBezTo>
                  <a:pt x="8070348" y="320281"/>
                  <a:pt x="8068643" y="5606893"/>
                  <a:pt x="8068643" y="6766416"/>
                </a:cubicBezTo>
                <a:cubicBezTo>
                  <a:pt x="8068643" y="6980574"/>
                  <a:pt x="8077791" y="7279753"/>
                  <a:pt x="8077791" y="7279753"/>
                </a:cubicBezTo>
                <a:cubicBezTo>
                  <a:pt x="8077791" y="7408422"/>
                  <a:pt x="8073622" y="7528999"/>
                  <a:pt x="7820784" y="7520865"/>
                </a:cubicBezTo>
                <a:cubicBezTo>
                  <a:pt x="7820784" y="7520865"/>
                  <a:pt x="7444312" y="7500567"/>
                  <a:pt x="6611223" y="7508165"/>
                </a:cubicBezTo>
                <a:cubicBezTo>
                  <a:pt x="2048687" y="7516299"/>
                  <a:pt x="304023" y="7528999"/>
                  <a:pt x="304023" y="7528999"/>
                </a:cubicBezTo>
                <a:cubicBezTo>
                  <a:pt x="132548" y="7528999"/>
                  <a:pt x="4213" y="7427930"/>
                  <a:pt x="8532" y="7225383"/>
                </a:cubicBezTo>
                <a:cubicBezTo>
                  <a:pt x="8532" y="7225383"/>
                  <a:pt x="9630" y="6726842"/>
                  <a:pt x="4815" y="1728572"/>
                </a:cubicBezTo>
                <a:cubicBezTo>
                  <a:pt x="0" y="663668"/>
                  <a:pt x="25592" y="330596"/>
                  <a:pt x="25592" y="330596"/>
                </a:cubicBezTo>
                <a:cubicBezTo>
                  <a:pt x="27224" y="150571"/>
                  <a:pt x="143504" y="16918"/>
                  <a:pt x="278431" y="16918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60950" tIns="30467" rIns="60950" bIns="30467" anchor="t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200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201;p5">
            <a:extLst>
              <a:ext uri="{FF2B5EF4-FFF2-40B4-BE49-F238E27FC236}">
                <a16:creationId xmlns:a16="http://schemas.microsoft.com/office/drawing/2014/main" id="{D467632B-86BD-CE36-52F4-7AA195BD7E8A}"/>
              </a:ext>
            </a:extLst>
          </p:cNvPr>
          <p:cNvSpPr/>
          <p:nvPr/>
        </p:nvSpPr>
        <p:spPr>
          <a:xfrm rot="10800000">
            <a:off x="528515" y="1731407"/>
            <a:ext cx="5325479" cy="5033130"/>
          </a:xfrm>
          <a:custGeom>
            <a:avLst/>
            <a:gdLst/>
            <a:ahLst/>
            <a:cxnLst/>
            <a:rect l="l" t="t" r="r" b="b"/>
            <a:pathLst>
              <a:path w="3401763" h="3695095" extrusionOk="0">
                <a:moveTo>
                  <a:pt x="63030" y="3101542"/>
                </a:moveTo>
                <a:cubicBezTo>
                  <a:pt x="63030" y="3101542"/>
                  <a:pt x="0" y="2854977"/>
                  <a:pt x="10218" y="1214762"/>
                </a:cubicBezTo>
                <a:cubicBezTo>
                  <a:pt x="18651" y="990971"/>
                  <a:pt x="65033" y="645332"/>
                  <a:pt x="65033" y="645332"/>
                </a:cubicBezTo>
                <a:cubicBezTo>
                  <a:pt x="82233" y="502466"/>
                  <a:pt x="56685" y="337866"/>
                  <a:pt x="181385" y="223925"/>
                </a:cubicBezTo>
                <a:cubicBezTo>
                  <a:pt x="346794" y="72788"/>
                  <a:pt x="621643" y="0"/>
                  <a:pt x="2508690" y="6965"/>
                </a:cubicBezTo>
                <a:lnTo>
                  <a:pt x="2508692" y="6965"/>
                </a:lnTo>
                <a:cubicBezTo>
                  <a:pt x="2725438" y="16819"/>
                  <a:pt x="2929753" y="36481"/>
                  <a:pt x="3063942" y="101690"/>
                </a:cubicBezTo>
                <a:cubicBezTo>
                  <a:pt x="3319988" y="226120"/>
                  <a:pt x="3401763" y="459160"/>
                  <a:pt x="3396275" y="704684"/>
                </a:cubicBezTo>
                <a:cubicBezTo>
                  <a:pt x="3396275" y="704684"/>
                  <a:pt x="3352987" y="1013073"/>
                  <a:pt x="3360421" y="1248607"/>
                </a:cubicBezTo>
                <a:cubicBezTo>
                  <a:pt x="3367544" y="2843343"/>
                  <a:pt x="3374701" y="3038946"/>
                  <a:pt x="3374701" y="3038946"/>
                </a:cubicBezTo>
                <a:cubicBezTo>
                  <a:pt x="3358019" y="3254678"/>
                  <a:pt x="3243375" y="3465290"/>
                  <a:pt x="3046506" y="3576914"/>
                </a:cubicBezTo>
                <a:cubicBezTo>
                  <a:pt x="2896154" y="3662163"/>
                  <a:pt x="2698123" y="3677261"/>
                  <a:pt x="2136736" y="3666519"/>
                </a:cubicBezTo>
                <a:lnTo>
                  <a:pt x="2136714" y="3666519"/>
                </a:lnTo>
                <a:cubicBezTo>
                  <a:pt x="645952" y="3661242"/>
                  <a:pt x="384604" y="3695095"/>
                  <a:pt x="254278" y="3585937"/>
                </a:cubicBezTo>
                <a:cubicBezTo>
                  <a:pt x="145767" y="3495052"/>
                  <a:pt x="81795" y="3301740"/>
                  <a:pt x="63030" y="3101542"/>
                </a:cubicBezTo>
                <a:close/>
              </a:path>
            </a:pathLst>
          </a:custGeom>
          <a:solidFill>
            <a:srgbClr val="CDB4DB"/>
          </a:solidFill>
          <a:ln>
            <a:noFill/>
          </a:ln>
        </p:spPr>
        <p:txBody>
          <a:bodyPr spcFirstLastPara="1" wrap="square" lIns="60950" tIns="30467" rIns="60950" bIns="30467" anchor="t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200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202;p5">
            <a:extLst>
              <a:ext uri="{FF2B5EF4-FFF2-40B4-BE49-F238E27FC236}">
                <a16:creationId xmlns:a16="http://schemas.microsoft.com/office/drawing/2014/main" id="{CA50730E-74B9-7D29-B8C6-76C143022EEA}"/>
              </a:ext>
            </a:extLst>
          </p:cNvPr>
          <p:cNvSpPr/>
          <p:nvPr/>
        </p:nvSpPr>
        <p:spPr>
          <a:xfrm rot="10800000">
            <a:off x="643591" y="1824675"/>
            <a:ext cx="5095065" cy="4815365"/>
          </a:xfrm>
          <a:custGeom>
            <a:avLst/>
            <a:gdLst/>
            <a:ahLst/>
            <a:cxnLst/>
            <a:rect l="l" t="t" r="r" b="b"/>
            <a:pathLst>
              <a:path w="3401763" h="3695095" extrusionOk="0">
                <a:moveTo>
                  <a:pt x="63030" y="3101542"/>
                </a:moveTo>
                <a:cubicBezTo>
                  <a:pt x="63030" y="3101542"/>
                  <a:pt x="0" y="2854977"/>
                  <a:pt x="10218" y="1214762"/>
                </a:cubicBezTo>
                <a:cubicBezTo>
                  <a:pt x="18651" y="990971"/>
                  <a:pt x="65033" y="645332"/>
                  <a:pt x="65033" y="645332"/>
                </a:cubicBezTo>
                <a:cubicBezTo>
                  <a:pt x="82233" y="502466"/>
                  <a:pt x="56685" y="337866"/>
                  <a:pt x="181385" y="223925"/>
                </a:cubicBezTo>
                <a:cubicBezTo>
                  <a:pt x="346794" y="72788"/>
                  <a:pt x="621643" y="0"/>
                  <a:pt x="2508690" y="6965"/>
                </a:cubicBezTo>
                <a:lnTo>
                  <a:pt x="2508692" y="6965"/>
                </a:lnTo>
                <a:cubicBezTo>
                  <a:pt x="2725438" y="16819"/>
                  <a:pt x="2929753" y="36481"/>
                  <a:pt x="3063942" y="101690"/>
                </a:cubicBezTo>
                <a:cubicBezTo>
                  <a:pt x="3319988" y="226120"/>
                  <a:pt x="3401763" y="459160"/>
                  <a:pt x="3396275" y="704684"/>
                </a:cubicBezTo>
                <a:cubicBezTo>
                  <a:pt x="3396275" y="704684"/>
                  <a:pt x="3352987" y="1013073"/>
                  <a:pt x="3360421" y="1248607"/>
                </a:cubicBezTo>
                <a:cubicBezTo>
                  <a:pt x="3367544" y="2843343"/>
                  <a:pt x="3374701" y="3038946"/>
                  <a:pt x="3374701" y="3038946"/>
                </a:cubicBezTo>
                <a:cubicBezTo>
                  <a:pt x="3358019" y="3254678"/>
                  <a:pt x="3243375" y="3465290"/>
                  <a:pt x="3046506" y="3576914"/>
                </a:cubicBezTo>
                <a:cubicBezTo>
                  <a:pt x="2896154" y="3662163"/>
                  <a:pt x="2698123" y="3677261"/>
                  <a:pt x="2136736" y="3666519"/>
                </a:cubicBezTo>
                <a:lnTo>
                  <a:pt x="2136714" y="3666519"/>
                </a:lnTo>
                <a:cubicBezTo>
                  <a:pt x="645952" y="3661242"/>
                  <a:pt x="384604" y="3695095"/>
                  <a:pt x="254278" y="3585937"/>
                </a:cubicBezTo>
                <a:cubicBezTo>
                  <a:pt x="145767" y="3495052"/>
                  <a:pt x="81795" y="3301740"/>
                  <a:pt x="63030" y="3101542"/>
                </a:cubicBezTo>
                <a:close/>
              </a:path>
            </a:pathLst>
          </a:custGeom>
          <a:solidFill>
            <a:srgbClr val="BDE0FE"/>
          </a:solidFill>
          <a:ln>
            <a:noFill/>
          </a:ln>
        </p:spPr>
        <p:txBody>
          <a:bodyPr spcFirstLastPara="1" wrap="square" lIns="60950" tIns="30467" rIns="60950" bIns="30467" anchor="t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200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203;p5">
            <a:extLst>
              <a:ext uri="{FF2B5EF4-FFF2-40B4-BE49-F238E27FC236}">
                <a16:creationId xmlns:a16="http://schemas.microsoft.com/office/drawing/2014/main" id="{B72818D8-095C-4473-1A50-93A4EB2268B9}"/>
              </a:ext>
            </a:extLst>
          </p:cNvPr>
          <p:cNvSpPr/>
          <p:nvPr/>
        </p:nvSpPr>
        <p:spPr>
          <a:xfrm rot="10075037">
            <a:off x="2992666" y="2087325"/>
            <a:ext cx="1234137" cy="1184772"/>
          </a:xfrm>
          <a:custGeom>
            <a:avLst/>
            <a:gdLst/>
            <a:ahLst/>
            <a:cxnLst/>
            <a:rect l="l" t="t" r="r" b="b"/>
            <a:pathLst>
              <a:path w="1851206" h="1777158" extrusionOk="0">
                <a:moveTo>
                  <a:pt x="0" y="0"/>
                </a:moveTo>
                <a:lnTo>
                  <a:pt x="1851206" y="0"/>
                </a:lnTo>
                <a:lnTo>
                  <a:pt x="1851206" y="1777158"/>
                </a:lnTo>
                <a:lnTo>
                  <a:pt x="0" y="17771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60950" tIns="30467" rIns="60950" bIns="30467" anchor="t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200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204;p5">
            <a:extLst>
              <a:ext uri="{FF2B5EF4-FFF2-40B4-BE49-F238E27FC236}">
                <a16:creationId xmlns:a16="http://schemas.microsoft.com/office/drawing/2014/main" id="{0B84A13B-E970-9FDD-0A90-8EA160AD0884}"/>
              </a:ext>
            </a:extLst>
          </p:cNvPr>
          <p:cNvSpPr txBox="1"/>
          <p:nvPr/>
        </p:nvSpPr>
        <p:spPr>
          <a:xfrm>
            <a:off x="7043394" y="2924214"/>
            <a:ext cx="4056663" cy="2289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just">
              <a:lnSpc>
                <a:spcPct val="125000"/>
              </a:lnSpc>
              <a:buClr>
                <a:srgbClr val="000000"/>
              </a:buClr>
              <a:buFont typeface="Arial"/>
              <a:buNone/>
            </a:pP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Em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hãy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tìm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thêm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một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số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từ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có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tiếng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trung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.</a:t>
            </a:r>
          </a:p>
          <a:p>
            <a:pPr algn="just">
              <a:lnSpc>
                <a:spcPct val="125000"/>
              </a:lnSpc>
              <a:buClr>
                <a:srgbClr val="000000"/>
              </a:buClr>
              <a:buFont typeface="Arial"/>
              <a:buNone/>
            </a:pP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⇨ </a:t>
            </a:r>
            <a:r>
              <a:rPr lang="en-US" sz="2400" b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Gợi</a:t>
            </a:r>
            <a:r>
              <a:rPr lang="en-US" sz="24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ý: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trung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thành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,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trung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hiếu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,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trung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kiên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,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trung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dũng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,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trung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nghĩa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,… </a:t>
            </a:r>
          </a:p>
        </p:txBody>
      </p:sp>
      <p:sp>
        <p:nvSpPr>
          <p:cNvPr id="11" name="Google Shape;205;p5">
            <a:extLst>
              <a:ext uri="{FF2B5EF4-FFF2-40B4-BE49-F238E27FC236}">
                <a16:creationId xmlns:a16="http://schemas.microsoft.com/office/drawing/2014/main" id="{523F5DD9-7479-88A7-A1BC-0ED275F1144D}"/>
              </a:ext>
            </a:extLst>
          </p:cNvPr>
          <p:cNvSpPr/>
          <p:nvPr/>
        </p:nvSpPr>
        <p:spPr>
          <a:xfrm>
            <a:off x="5853995" y="5583482"/>
            <a:ext cx="1295944" cy="1090949"/>
          </a:xfrm>
          <a:custGeom>
            <a:avLst/>
            <a:gdLst/>
            <a:ahLst/>
            <a:cxnLst/>
            <a:rect l="l" t="t" r="r" b="b"/>
            <a:pathLst>
              <a:path w="1943916" h="1636424" extrusionOk="0">
                <a:moveTo>
                  <a:pt x="0" y="0"/>
                </a:moveTo>
                <a:lnTo>
                  <a:pt x="1943916" y="0"/>
                </a:lnTo>
                <a:lnTo>
                  <a:pt x="1943916" y="1636424"/>
                </a:lnTo>
                <a:lnTo>
                  <a:pt x="0" y="16364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60950" tIns="30467" rIns="60950" bIns="30467" anchor="t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200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206;p5">
            <a:extLst>
              <a:ext uri="{FF2B5EF4-FFF2-40B4-BE49-F238E27FC236}">
                <a16:creationId xmlns:a16="http://schemas.microsoft.com/office/drawing/2014/main" id="{51698A7D-A22C-9DAA-BADB-EA123F687A0B}"/>
              </a:ext>
            </a:extLst>
          </p:cNvPr>
          <p:cNvSpPr/>
          <p:nvPr/>
        </p:nvSpPr>
        <p:spPr>
          <a:xfrm rot="1612712">
            <a:off x="10322454" y="2362253"/>
            <a:ext cx="1383312" cy="474639"/>
          </a:xfrm>
          <a:custGeom>
            <a:avLst/>
            <a:gdLst/>
            <a:ahLst/>
            <a:cxnLst/>
            <a:rect l="l" t="t" r="r" b="b"/>
            <a:pathLst>
              <a:path w="5580941" h="1429436" extrusionOk="0">
                <a:moveTo>
                  <a:pt x="0" y="0"/>
                </a:moveTo>
                <a:lnTo>
                  <a:pt x="5580940" y="0"/>
                </a:lnTo>
                <a:lnTo>
                  <a:pt x="5580940" y="1429435"/>
                </a:lnTo>
                <a:lnTo>
                  <a:pt x="0" y="14294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60950" tIns="30467" rIns="60950" bIns="30467" anchor="t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200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207;p5">
            <a:extLst>
              <a:ext uri="{FF2B5EF4-FFF2-40B4-BE49-F238E27FC236}">
                <a16:creationId xmlns:a16="http://schemas.microsoft.com/office/drawing/2014/main" id="{9EF260A6-B917-A43C-0EA9-81153672CC01}"/>
              </a:ext>
            </a:extLst>
          </p:cNvPr>
          <p:cNvSpPr/>
          <p:nvPr/>
        </p:nvSpPr>
        <p:spPr>
          <a:xfrm>
            <a:off x="611855" y="2274934"/>
            <a:ext cx="959957" cy="649280"/>
          </a:xfrm>
          <a:custGeom>
            <a:avLst/>
            <a:gdLst/>
            <a:ahLst/>
            <a:cxnLst/>
            <a:rect l="l" t="t" r="r" b="b"/>
            <a:pathLst>
              <a:path w="1439936" h="973920" extrusionOk="0">
                <a:moveTo>
                  <a:pt x="0" y="0"/>
                </a:moveTo>
                <a:lnTo>
                  <a:pt x="1439936" y="0"/>
                </a:lnTo>
                <a:lnTo>
                  <a:pt x="1439936" y="973920"/>
                </a:lnTo>
                <a:lnTo>
                  <a:pt x="0" y="97392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60950" tIns="30467" rIns="60950" bIns="30467" anchor="t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200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208;p5">
            <a:extLst>
              <a:ext uri="{FF2B5EF4-FFF2-40B4-BE49-F238E27FC236}">
                <a16:creationId xmlns:a16="http://schemas.microsoft.com/office/drawing/2014/main" id="{3679C6AB-B5F4-0355-91B8-3D737E46D6CA}"/>
              </a:ext>
            </a:extLst>
          </p:cNvPr>
          <p:cNvSpPr/>
          <p:nvPr/>
        </p:nvSpPr>
        <p:spPr>
          <a:xfrm>
            <a:off x="5727045" y="1062743"/>
            <a:ext cx="1784069" cy="843378"/>
          </a:xfrm>
          <a:custGeom>
            <a:avLst/>
            <a:gdLst/>
            <a:ahLst/>
            <a:cxnLst/>
            <a:rect l="l" t="t" r="r" b="b"/>
            <a:pathLst>
              <a:path w="2676103" h="1265067" extrusionOk="0">
                <a:moveTo>
                  <a:pt x="0" y="0"/>
                </a:moveTo>
                <a:lnTo>
                  <a:pt x="2676103" y="0"/>
                </a:lnTo>
                <a:lnTo>
                  <a:pt x="2676103" y="1265067"/>
                </a:lnTo>
                <a:lnTo>
                  <a:pt x="0" y="12650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60950" tIns="30467" rIns="60950" bIns="30467" anchor="t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200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18" name="Google Shape;209;p5">
            <a:extLst>
              <a:ext uri="{FF2B5EF4-FFF2-40B4-BE49-F238E27FC236}">
                <a16:creationId xmlns:a16="http://schemas.microsoft.com/office/drawing/2014/main" id="{99636A3B-5D00-3161-808C-56CB61834CDA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029942" y="3047697"/>
            <a:ext cx="2249457" cy="36208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12399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8" grpId="0" animBg="1"/>
      <p:bldP spid="9" grpId="0" animBg="1"/>
      <p:bldP spid="10" grpId="0"/>
      <p:bldP spid="11" grpId="0" animBg="1"/>
      <p:bldP spid="13" grpId="0" animBg="1"/>
      <p:bldP spid="15" grpId="0" animBg="1"/>
      <p:bldP spid="1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16;p6">
            <a:extLst>
              <a:ext uri="{FF2B5EF4-FFF2-40B4-BE49-F238E27FC236}">
                <a16:creationId xmlns:a16="http://schemas.microsoft.com/office/drawing/2014/main" id="{973CFF0B-636A-86EC-D750-9A3F4A5F3D42}"/>
              </a:ext>
            </a:extLst>
          </p:cNvPr>
          <p:cNvSpPr/>
          <p:nvPr/>
        </p:nvSpPr>
        <p:spPr>
          <a:xfrm>
            <a:off x="1240526" y="3256743"/>
            <a:ext cx="3149600" cy="3601257"/>
          </a:xfrm>
          <a:custGeom>
            <a:avLst/>
            <a:gdLst/>
            <a:ahLst/>
            <a:cxnLst/>
            <a:rect l="l" t="t" r="r" b="b"/>
            <a:pathLst>
              <a:path w="3598736" h="4114800" extrusionOk="0">
                <a:moveTo>
                  <a:pt x="0" y="0"/>
                </a:moveTo>
                <a:lnTo>
                  <a:pt x="3598736" y="0"/>
                </a:lnTo>
                <a:lnTo>
                  <a:pt x="359873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60950" tIns="30467" rIns="60950" bIns="30467" anchor="t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200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218;p6">
            <a:extLst>
              <a:ext uri="{FF2B5EF4-FFF2-40B4-BE49-F238E27FC236}">
                <a16:creationId xmlns:a16="http://schemas.microsoft.com/office/drawing/2014/main" id="{85A11676-8504-5483-479F-CBCA6724A65D}"/>
              </a:ext>
            </a:extLst>
          </p:cNvPr>
          <p:cNvSpPr/>
          <p:nvPr/>
        </p:nvSpPr>
        <p:spPr>
          <a:xfrm flipH="1">
            <a:off x="360646" y="1913205"/>
            <a:ext cx="4619315" cy="1300829"/>
          </a:xfrm>
          <a:prstGeom prst="wedgeRoundRectCallout">
            <a:avLst>
              <a:gd name="adj1" fmla="val 2747"/>
              <a:gd name="adj2" fmla="val 73653"/>
              <a:gd name="adj3" fmla="val 16667"/>
            </a:avLst>
          </a:prstGeom>
          <a:solidFill>
            <a:srgbClr val="FFFFFF"/>
          </a:solidFill>
          <a:ln w="25400" cap="flat" cmpd="sng">
            <a:solidFill>
              <a:srgbClr val="31859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ea typeface="Calibri"/>
                <a:cs typeface="Calibri"/>
                <a:sym typeface="Calibri"/>
              </a:rPr>
              <a:t>Kể tên một số câu chuyện, bài thơ đã đọc nói nói về tính trung thực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ea typeface="Calibri"/>
                <a:cs typeface="Calibri"/>
                <a:sym typeface="Calibri"/>
              </a:rPr>
              <a:t>.</a:t>
            </a:r>
            <a:endParaRPr kumimoji="0" lang="vi-VN" sz="20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grpSp>
        <p:nvGrpSpPr>
          <p:cNvPr id="19" name="Google Shape;221;p6">
            <a:extLst>
              <a:ext uri="{FF2B5EF4-FFF2-40B4-BE49-F238E27FC236}">
                <a16:creationId xmlns:a16="http://schemas.microsoft.com/office/drawing/2014/main" id="{6930CF34-AFF0-40C2-8E04-F0AD4278ECA2}"/>
              </a:ext>
            </a:extLst>
          </p:cNvPr>
          <p:cNvGrpSpPr/>
          <p:nvPr/>
        </p:nvGrpSpPr>
        <p:grpSpPr>
          <a:xfrm>
            <a:off x="5193918" y="1398071"/>
            <a:ext cx="6730544" cy="5369919"/>
            <a:chOff x="7704437" y="2089496"/>
            <a:chExt cx="10095817" cy="8054878"/>
          </a:xfrm>
        </p:grpSpPr>
        <p:pic>
          <p:nvPicPr>
            <p:cNvPr id="20" name="Google Shape;222;p6">
              <a:extLst>
                <a:ext uri="{FF2B5EF4-FFF2-40B4-BE49-F238E27FC236}">
                  <a16:creationId xmlns:a16="http://schemas.microsoft.com/office/drawing/2014/main" id="{6AA0F652-C11A-E96D-00A4-5F185BF73582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7830398" y="2089496"/>
              <a:ext cx="4215252" cy="23731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" name="Google Shape;223;p6">
              <a:extLst>
                <a:ext uri="{FF2B5EF4-FFF2-40B4-BE49-F238E27FC236}">
                  <a16:creationId xmlns:a16="http://schemas.microsoft.com/office/drawing/2014/main" id="{8DDD5E79-927D-6BA9-E961-85DC4101705C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 l="13212" t="59630" r="22605"/>
            <a:stretch/>
          </p:blipFill>
          <p:spPr>
            <a:xfrm>
              <a:off x="13377295" y="3680070"/>
              <a:ext cx="4378750" cy="291026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" name="Google Shape;224;p6">
              <a:extLst>
                <a:ext uri="{FF2B5EF4-FFF2-40B4-BE49-F238E27FC236}">
                  <a16:creationId xmlns:a16="http://schemas.microsoft.com/office/drawing/2014/main" id="{85AA1254-B42E-9747-8410-4316930511B7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 t="21233"/>
            <a:stretch/>
          </p:blipFill>
          <p:spPr>
            <a:xfrm>
              <a:off x="7709120" y="6995688"/>
              <a:ext cx="5623964" cy="24917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" name="Google Shape;225;p6">
              <a:extLst>
                <a:ext uri="{FF2B5EF4-FFF2-40B4-BE49-F238E27FC236}">
                  <a16:creationId xmlns:a16="http://schemas.microsoft.com/office/drawing/2014/main" id="{29B10AA2-C2A2-858B-5601-95C3461CA4C2}"/>
                </a:ext>
              </a:extLst>
            </p:cNvPr>
            <p:cNvSpPr txBox="1"/>
            <p:nvPr/>
          </p:nvSpPr>
          <p:spPr>
            <a:xfrm>
              <a:off x="7704437" y="4478757"/>
              <a:ext cx="4467170" cy="5539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30467" rIns="60950" bIns="30467" anchor="t" anchorCtr="0">
              <a:spAutoFit/>
            </a:bodyPr>
            <a:lstStyle/>
            <a:p>
              <a:pPr algn="ctr">
                <a:buClr>
                  <a:srgbClr val="000000"/>
                </a:buClr>
                <a:buFont typeface="Arial"/>
                <a:buNone/>
              </a:pPr>
              <a:r>
                <a:rPr lang="en-US" sz="2000" i="1" kern="0" dirty="0" err="1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Cậu</a:t>
              </a:r>
              <a:r>
                <a:rPr lang="en-US" sz="2000" i="1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lang="en-US" sz="2000" i="1" kern="0" dirty="0" err="1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bé</a:t>
              </a:r>
              <a:r>
                <a:rPr lang="en-US" sz="2000" i="1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lang="en-US" sz="2000" i="1" kern="0" dirty="0" err="1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đánh</a:t>
              </a:r>
              <a:r>
                <a:rPr lang="en-US" sz="2000" i="1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lang="en-US" sz="2000" i="1" kern="0" dirty="0" err="1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giày</a:t>
              </a:r>
              <a:r>
                <a:rPr lang="en-US" sz="2000" i="1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</a:p>
          </p:txBody>
        </p:sp>
        <p:sp>
          <p:nvSpPr>
            <p:cNvPr id="24" name="Google Shape;226;p6">
              <a:extLst>
                <a:ext uri="{FF2B5EF4-FFF2-40B4-BE49-F238E27FC236}">
                  <a16:creationId xmlns:a16="http://schemas.microsoft.com/office/drawing/2014/main" id="{C6853B55-CA9C-F9EE-3E4A-855730F16A37}"/>
                </a:ext>
              </a:extLst>
            </p:cNvPr>
            <p:cNvSpPr txBox="1"/>
            <p:nvPr/>
          </p:nvSpPr>
          <p:spPr>
            <a:xfrm>
              <a:off x="13333084" y="6441729"/>
              <a:ext cx="4467170" cy="5539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30467" rIns="60950" bIns="30467" anchor="t" anchorCtr="0">
              <a:spAutoFit/>
            </a:bodyPr>
            <a:lstStyle/>
            <a:p>
              <a:pPr algn="ctr">
                <a:buClr>
                  <a:srgbClr val="000000"/>
                </a:buClr>
              </a:pPr>
              <a:r>
                <a:rPr lang="en-US" sz="2000" i="1" kern="0" dirty="0" err="1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Em</a:t>
              </a:r>
              <a:r>
                <a:rPr lang="en-US" sz="2000" i="1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lang="en-US" sz="2000" i="1" kern="0" dirty="0" err="1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bé</a:t>
              </a:r>
              <a:r>
                <a:rPr lang="en-US" sz="2000" i="1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lang="en-US" sz="2000" i="1" kern="0" dirty="0" err="1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bán</a:t>
              </a:r>
              <a:r>
                <a:rPr lang="en-US" sz="2000" i="1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lang="en-US" sz="2000" i="1" kern="0" dirty="0" err="1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khoai</a:t>
              </a:r>
              <a:endParaRPr lang="en-US" sz="20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5" name="Google Shape;227;p6">
              <a:extLst>
                <a:ext uri="{FF2B5EF4-FFF2-40B4-BE49-F238E27FC236}">
                  <a16:creationId xmlns:a16="http://schemas.microsoft.com/office/drawing/2014/main" id="{EE847802-A8A1-0298-97D3-6A90F9394055}"/>
                </a:ext>
              </a:extLst>
            </p:cNvPr>
            <p:cNvSpPr txBox="1"/>
            <p:nvPr/>
          </p:nvSpPr>
          <p:spPr>
            <a:xfrm>
              <a:off x="8258942" y="9590415"/>
              <a:ext cx="4467170" cy="5539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30467" rIns="60950" bIns="30467" anchor="t" anchorCtr="0">
              <a:spAutoFit/>
            </a:bodyPr>
            <a:lstStyle/>
            <a:p>
              <a:pPr algn="ctr">
                <a:buClr>
                  <a:srgbClr val="000000"/>
                </a:buClr>
                <a:buFont typeface="Arial"/>
                <a:buNone/>
              </a:pPr>
              <a:r>
                <a:rPr lang="en-US" sz="2000" i="1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Ba </a:t>
              </a:r>
              <a:r>
                <a:rPr lang="en-US" sz="2000" i="1" kern="0" dirty="0" err="1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lưỡi</a:t>
              </a:r>
              <a:r>
                <a:rPr lang="en-US" sz="2000" i="1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lang="en-US" sz="2000" i="1" kern="0" dirty="0" err="1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rìu</a:t>
              </a:r>
              <a:endParaRPr lang="en-US" sz="20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41534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A2AF5D3-8FCA-F65E-6CB2-7E58DFBEF545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BF456AFD-2CBD-BF97-21F7-A8DCDEC987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E166982-6F87-F9ED-8F4E-46FF26B2F2E1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386746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284;p10">
            <a:extLst>
              <a:ext uri="{FF2B5EF4-FFF2-40B4-BE49-F238E27FC236}">
                <a16:creationId xmlns:a16="http://schemas.microsoft.com/office/drawing/2014/main" id="{632AE1D1-D2AE-D4D3-DB40-8F8CD10F1A2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3524" y="3000505"/>
            <a:ext cx="5177959" cy="2472397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285;p10">
            <a:extLst>
              <a:ext uri="{FF2B5EF4-FFF2-40B4-BE49-F238E27FC236}">
                <a16:creationId xmlns:a16="http://schemas.microsoft.com/office/drawing/2014/main" id="{2F6F58AA-C129-B2AF-C16A-8CC45841811F}"/>
              </a:ext>
            </a:extLst>
          </p:cNvPr>
          <p:cNvSpPr txBox="1"/>
          <p:nvPr/>
        </p:nvSpPr>
        <p:spPr>
          <a:xfrm>
            <a:off x="453559" y="2190436"/>
            <a:ext cx="4724400" cy="430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n-US" sz="2400" b="1" kern="0" dirty="0">
                <a:solidFill>
                  <a:srgbClr val="720000"/>
                </a:solidFill>
                <a:latin typeface="UTM Avo" panose="02040603050506020204" pitchFamily="18" charset="0"/>
                <a:cs typeface="Arial"/>
                <a:sym typeface="Arial"/>
              </a:rPr>
              <a:t>LUYỆN ĐỌC THEO NHÓM</a:t>
            </a:r>
          </a:p>
        </p:txBody>
      </p:sp>
      <p:sp>
        <p:nvSpPr>
          <p:cNvPr id="7" name="Google Shape;286;p10">
            <a:extLst>
              <a:ext uri="{FF2B5EF4-FFF2-40B4-BE49-F238E27FC236}">
                <a16:creationId xmlns:a16="http://schemas.microsoft.com/office/drawing/2014/main" id="{C0897089-C3FF-DD65-A552-F074C19877EC}"/>
              </a:ext>
            </a:extLst>
          </p:cNvPr>
          <p:cNvSpPr txBox="1"/>
          <p:nvPr/>
        </p:nvSpPr>
        <p:spPr>
          <a:xfrm>
            <a:off x="5301483" y="2621297"/>
            <a:ext cx="6571075" cy="2277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marL="381019" indent="-381019">
              <a:lnSpc>
                <a:spcPct val="150000"/>
              </a:lnSpc>
              <a:buClr>
                <a:srgbClr val="000000"/>
              </a:buClr>
              <a:buSzPts val="4000"/>
              <a:buFont typeface="Calibri"/>
              <a:buChar char="-"/>
            </a:pP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Hãy luyện đọc theo nhóm từng khổ thơ.</a:t>
            </a:r>
          </a:p>
          <a:p>
            <a:pPr>
              <a:lnSpc>
                <a:spcPct val="150000"/>
              </a:lnSpc>
              <a:buClr>
                <a:srgbClr val="000000"/>
              </a:buClr>
              <a:buSzPts val="4000"/>
            </a:pPr>
            <a:r>
              <a:rPr lang="vi-VN" sz="2400" b="1" kern="0" dirty="0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Lưu ý: </a:t>
            </a:r>
          </a:p>
          <a:p>
            <a:pPr marL="381019" indent="-381019">
              <a:lnSpc>
                <a:spcPct val="150000"/>
              </a:lnSpc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Giọng đọc vui tươi, nhẹ nhàng.</a:t>
            </a:r>
          </a:p>
          <a:p>
            <a:pPr marL="381019" indent="-381019">
              <a:lnSpc>
                <a:spcPct val="150000"/>
              </a:lnSpc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Đọc cách ngắt nghỉ đúng ở các câu.</a:t>
            </a:r>
          </a:p>
        </p:txBody>
      </p:sp>
    </p:spTree>
    <p:extLst>
      <p:ext uri="{BB962C8B-B14F-4D97-AF65-F5344CB8AC3E}">
        <p14:creationId xmlns:p14="http://schemas.microsoft.com/office/powerpoint/2010/main" val="1119113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441E9AD-220A-48C1-3C99-1AF8D7BE5689}"/>
              </a:ext>
            </a:extLst>
          </p:cNvPr>
          <p:cNvSpPr/>
          <p:nvPr/>
        </p:nvSpPr>
        <p:spPr>
          <a:xfrm>
            <a:off x="0" y="5106572"/>
            <a:ext cx="12192000" cy="1751428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Google Shape;292;p11">
            <a:extLst>
              <a:ext uri="{FF2B5EF4-FFF2-40B4-BE49-F238E27FC236}">
                <a16:creationId xmlns:a16="http://schemas.microsoft.com/office/drawing/2014/main" id="{E7456426-70AC-C18D-A9A6-67C2A858E118}"/>
              </a:ext>
            </a:extLst>
          </p:cNvPr>
          <p:cNvSpPr txBox="1"/>
          <p:nvPr/>
        </p:nvSpPr>
        <p:spPr>
          <a:xfrm>
            <a:off x="197813" y="1980592"/>
            <a:ext cx="4428643" cy="4801288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>
              <a:lnSpc>
                <a:spcPct val="110000"/>
              </a:lnSpc>
              <a:buClr>
                <a:srgbClr val="000000"/>
              </a:buClr>
              <a:buFont typeface="Arial"/>
              <a:buNone/>
            </a:pPr>
            <a:r>
              <a:rPr lang="vi-VN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Đứng đâu là cao đấy </a:t>
            </a:r>
          </a:p>
          <a:p>
            <a:pPr>
              <a:lnSpc>
                <a:spcPct val="110000"/>
              </a:lnSpc>
              <a:buClr>
                <a:srgbClr val="000000"/>
              </a:buClr>
              <a:buFont typeface="Arial"/>
              <a:buNone/>
            </a:pPr>
            <a:r>
              <a:rPr lang="vi-VN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Mà chẳng che lấp ai</a:t>
            </a:r>
          </a:p>
          <a:p>
            <a:pPr>
              <a:lnSpc>
                <a:spcPct val="110000"/>
              </a:lnSpc>
              <a:buClr>
                <a:srgbClr val="000000"/>
              </a:buClr>
              <a:buFont typeface="Arial"/>
              <a:buNone/>
            </a:pPr>
            <a:r>
              <a:rPr lang="vi-VN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Dáng khiêm nhường, mảnh khảnh</a:t>
            </a:r>
          </a:p>
          <a:p>
            <a:pPr>
              <a:lnSpc>
                <a:spcPct val="110000"/>
              </a:lnSpc>
              <a:buClr>
                <a:srgbClr val="000000"/>
              </a:buClr>
              <a:buFont typeface="Arial"/>
              <a:buNone/>
            </a:pPr>
            <a:r>
              <a:rPr lang="vi-VN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Da bạc thếch tháng ngày</a:t>
            </a:r>
          </a:p>
          <a:p>
            <a:pPr>
              <a:lnSpc>
                <a:spcPct val="110000"/>
              </a:lnSpc>
              <a:buClr>
                <a:srgbClr val="000000"/>
              </a:buClr>
              <a:buFont typeface="Arial"/>
              <a:buNone/>
            </a:pPr>
            <a:endParaRPr lang="vi-VN" sz="2000" kern="0" dirty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  <a:p>
            <a:pPr>
              <a:lnSpc>
                <a:spcPct val="110000"/>
              </a:lnSpc>
              <a:buClr>
                <a:srgbClr val="000000"/>
              </a:buClr>
              <a:buFont typeface="Arial"/>
              <a:buNone/>
            </a:pPr>
            <a:r>
              <a:rPr lang="vi-VN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Muốn cao thì phải thẳng</a:t>
            </a:r>
          </a:p>
          <a:p>
            <a:pPr>
              <a:lnSpc>
                <a:spcPct val="110000"/>
              </a:lnSpc>
              <a:buClr>
                <a:srgbClr val="000000"/>
              </a:buClr>
              <a:buFont typeface="Arial"/>
              <a:buNone/>
            </a:pPr>
            <a:r>
              <a:rPr lang="vi-VN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(Bài học ở cây cau) </a:t>
            </a:r>
          </a:p>
          <a:p>
            <a:pPr>
              <a:lnSpc>
                <a:spcPct val="110000"/>
              </a:lnSpc>
              <a:buClr>
                <a:srgbClr val="000000"/>
              </a:buClr>
              <a:buFont typeface="Arial"/>
              <a:buNone/>
            </a:pPr>
            <a:r>
              <a:rPr lang="vi-VN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Thân bền khinh bão tố </a:t>
            </a:r>
          </a:p>
          <a:p>
            <a:pPr>
              <a:lnSpc>
                <a:spcPct val="110000"/>
              </a:lnSpc>
              <a:buClr>
                <a:srgbClr val="000000"/>
              </a:buClr>
              <a:buFont typeface="Arial"/>
              <a:buNone/>
            </a:pPr>
            <a:r>
              <a:rPr lang="vi-VN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Nhờ mưa nắng dãi dầu.</a:t>
            </a:r>
          </a:p>
          <a:p>
            <a:pPr>
              <a:lnSpc>
                <a:spcPct val="110000"/>
              </a:lnSpc>
              <a:buClr>
                <a:srgbClr val="000000"/>
              </a:buClr>
              <a:buFont typeface="Arial"/>
              <a:buNone/>
            </a:pPr>
            <a:endParaRPr lang="vi-VN" sz="2000" kern="0" dirty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  <a:p>
            <a:pPr>
              <a:lnSpc>
                <a:spcPct val="110000"/>
              </a:lnSpc>
              <a:buClr>
                <a:srgbClr val="000000"/>
              </a:buClr>
              <a:buFont typeface="Arial"/>
              <a:buNone/>
            </a:pPr>
            <a:r>
              <a:rPr lang="vi-VN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Mà tấm lòng thơm thảo </a:t>
            </a:r>
          </a:p>
          <a:p>
            <a:pPr>
              <a:lnSpc>
                <a:spcPct val="110000"/>
              </a:lnSpc>
              <a:buClr>
                <a:srgbClr val="000000"/>
              </a:buClr>
              <a:buFont typeface="Arial"/>
              <a:buNone/>
            </a:pPr>
            <a:r>
              <a:rPr lang="vi-VN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Đỏ môi ngoại nhai trầu</a:t>
            </a:r>
          </a:p>
          <a:p>
            <a:pPr>
              <a:lnSpc>
                <a:spcPct val="110000"/>
              </a:lnSpc>
              <a:buClr>
                <a:srgbClr val="000000"/>
              </a:buClr>
              <a:buFont typeface="Arial"/>
              <a:buNone/>
            </a:pPr>
            <a:r>
              <a:rPr lang="vi-VN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Thương yêu đàn em lắm</a:t>
            </a:r>
          </a:p>
          <a:p>
            <a:pPr>
              <a:lnSpc>
                <a:spcPct val="110000"/>
              </a:lnSpc>
              <a:buClr>
                <a:srgbClr val="000000"/>
              </a:buClr>
              <a:buFont typeface="Arial"/>
              <a:buNone/>
            </a:pPr>
            <a:r>
              <a:rPr lang="vi-VN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Cho cưỡi ngựa tàu cau.</a:t>
            </a:r>
            <a:endParaRPr sz="2000" kern="0" dirty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32C9A0A-B0C3-D536-6C00-5744434C0011}"/>
              </a:ext>
            </a:extLst>
          </p:cNvPr>
          <p:cNvGrpSpPr/>
          <p:nvPr/>
        </p:nvGrpSpPr>
        <p:grpSpPr>
          <a:xfrm>
            <a:off x="7764777" y="3048001"/>
            <a:ext cx="4428642" cy="3809999"/>
            <a:chOff x="8369216" y="3106058"/>
            <a:chExt cx="3824203" cy="3539781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9ED377AE-9567-D161-04CA-6196315266B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794"/>
            <a:stretch/>
          </p:blipFill>
          <p:spPr>
            <a:xfrm>
              <a:off x="8369216" y="3106058"/>
              <a:ext cx="3824203" cy="3539781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D3704B6-36A9-2446-0D8E-769C9FC0D8D1}"/>
                </a:ext>
              </a:extLst>
            </p:cNvPr>
            <p:cNvSpPr/>
            <p:nvPr/>
          </p:nvSpPr>
          <p:spPr>
            <a:xfrm>
              <a:off x="8369216" y="3429000"/>
              <a:ext cx="885372" cy="1452452"/>
            </a:xfrm>
            <a:prstGeom prst="rect">
              <a:avLst/>
            </a:prstGeom>
            <a:solidFill>
              <a:srgbClr val="FFFA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Google Shape;293;p11">
            <a:extLst>
              <a:ext uri="{FF2B5EF4-FFF2-40B4-BE49-F238E27FC236}">
                <a16:creationId xmlns:a16="http://schemas.microsoft.com/office/drawing/2014/main" id="{40B2EE69-2E37-C963-6563-29C37802AD16}"/>
              </a:ext>
            </a:extLst>
          </p:cNvPr>
          <p:cNvSpPr txBox="1"/>
          <p:nvPr/>
        </p:nvSpPr>
        <p:spPr>
          <a:xfrm>
            <a:off x="4824269" y="2692194"/>
            <a:ext cx="3544947" cy="3108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algn="just">
              <a:lnSpc>
                <a:spcPct val="110000"/>
              </a:lnSpc>
              <a:buClr>
                <a:srgbClr val="000000"/>
              </a:buClr>
              <a:buFont typeface="Arial"/>
              <a:buNone/>
            </a:pPr>
            <a:r>
              <a:rPr lang="vi-VN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Calibri"/>
              </a:rPr>
              <a:t>Nơi cho mây dừng nghỉ </a:t>
            </a:r>
            <a:endParaRPr sz="2000" kern="0" dirty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  <a:p>
            <a:pPr algn="just">
              <a:lnSpc>
                <a:spcPct val="110000"/>
              </a:lnSpc>
              <a:buClr>
                <a:srgbClr val="000000"/>
              </a:buClr>
              <a:buFont typeface="Arial"/>
              <a:buNone/>
            </a:pPr>
            <a:r>
              <a:rPr lang="vi-VN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Calibri"/>
              </a:rPr>
              <a:t>Để đi bốn phương trời</a:t>
            </a:r>
            <a:endParaRPr sz="2000" kern="0" dirty="0">
              <a:solidFill>
                <a:srgbClr val="000000"/>
              </a:solidFill>
              <a:latin typeface="UTM Avo" panose="02040603050506020204" pitchFamily="18" charset="0"/>
              <a:cs typeface="Arial"/>
              <a:sym typeface="Calibri"/>
            </a:endParaRPr>
          </a:p>
          <a:p>
            <a:pPr algn="just">
              <a:lnSpc>
                <a:spcPct val="110000"/>
              </a:lnSpc>
              <a:buClr>
                <a:srgbClr val="000000"/>
              </a:buClr>
              <a:buFont typeface="Arial"/>
              <a:buNone/>
            </a:pPr>
            <a:r>
              <a:rPr lang="vi-VN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Calibri"/>
              </a:rPr>
              <a:t>Nơi chim về ấp trứng</a:t>
            </a:r>
            <a:endParaRPr sz="2000" kern="0" dirty="0">
              <a:solidFill>
                <a:srgbClr val="000000"/>
              </a:solidFill>
              <a:latin typeface="UTM Avo" panose="02040603050506020204" pitchFamily="18" charset="0"/>
              <a:cs typeface="Arial"/>
              <a:sym typeface="Calibri"/>
            </a:endParaRPr>
          </a:p>
          <a:p>
            <a:pPr algn="just">
              <a:lnSpc>
                <a:spcPct val="110000"/>
              </a:lnSpc>
              <a:buClr>
                <a:srgbClr val="000000"/>
              </a:buClr>
              <a:buFont typeface="Arial"/>
              <a:buNone/>
            </a:pPr>
            <a:r>
              <a:rPr lang="vi-VN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Calibri"/>
              </a:rPr>
              <a:t>Nở những bài ca vui. </a:t>
            </a:r>
            <a:endParaRPr sz="2000" kern="0" dirty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  <a:p>
            <a:pPr algn="just">
              <a:lnSpc>
                <a:spcPct val="110000"/>
              </a:lnSpc>
              <a:buClr>
                <a:srgbClr val="000000"/>
              </a:buClr>
              <a:buFont typeface="Arial"/>
              <a:buNone/>
            </a:pPr>
            <a:endParaRPr sz="2000" kern="0" dirty="0">
              <a:solidFill>
                <a:srgbClr val="000000"/>
              </a:solidFill>
              <a:latin typeface="UTM Avo" panose="02040603050506020204" pitchFamily="18" charset="0"/>
              <a:cs typeface="Arial"/>
              <a:sym typeface="Calibri"/>
            </a:endParaRPr>
          </a:p>
          <a:p>
            <a:pPr algn="just">
              <a:lnSpc>
                <a:spcPct val="110000"/>
              </a:lnSpc>
              <a:buClr>
                <a:srgbClr val="000000"/>
              </a:buClr>
              <a:buFont typeface="Arial"/>
              <a:buNone/>
            </a:pPr>
            <a:r>
              <a:rPr lang="vi-VN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Calibri"/>
              </a:rPr>
              <a:t>Tai lắng tiếng ríu ran</a:t>
            </a:r>
            <a:endParaRPr sz="2000" kern="0" dirty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  <a:p>
            <a:pPr algn="just">
              <a:lnSpc>
                <a:spcPct val="110000"/>
              </a:lnSpc>
              <a:buClr>
                <a:srgbClr val="000000"/>
              </a:buClr>
              <a:buFont typeface="Arial"/>
              <a:buNone/>
            </a:pPr>
            <a:r>
              <a:rPr lang="vi-VN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Calibri"/>
              </a:rPr>
              <a:t>Thoảng thơm trong hơi thở</a:t>
            </a:r>
            <a:endParaRPr sz="2000" kern="0" dirty="0">
              <a:solidFill>
                <a:srgbClr val="000000"/>
              </a:solidFill>
              <a:latin typeface="UTM Avo" panose="02040603050506020204" pitchFamily="18" charset="0"/>
              <a:cs typeface="Arial"/>
              <a:sym typeface="Calibri"/>
            </a:endParaRPr>
          </a:p>
          <a:p>
            <a:pPr algn="just">
              <a:lnSpc>
                <a:spcPct val="110000"/>
              </a:lnSpc>
              <a:buClr>
                <a:srgbClr val="000000"/>
              </a:buClr>
              <a:buFont typeface="Arial"/>
              <a:buNone/>
            </a:pPr>
            <a:r>
              <a:rPr lang="vi-VN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Calibri"/>
              </a:rPr>
              <a:t>Chắc chim mới ra r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Calibri"/>
              </a:rPr>
              <a:t>à</a:t>
            </a:r>
            <a:r>
              <a:rPr lang="vi-VN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Calibri"/>
              </a:rPr>
              <a:t>ng </a:t>
            </a:r>
            <a:endParaRPr sz="2000" kern="0" dirty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  <a:p>
            <a:pPr algn="just">
              <a:lnSpc>
                <a:spcPct val="110000"/>
              </a:lnSpc>
              <a:buClr>
                <a:srgbClr val="000000"/>
              </a:buClr>
              <a:buFont typeface="Arial"/>
              <a:buNone/>
            </a:pPr>
            <a:r>
              <a:rPr lang="vi-VN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Calibri"/>
              </a:rPr>
              <a:t>Ồ! Hoa cau đang nở!</a:t>
            </a:r>
            <a:endParaRPr sz="2000" kern="0" dirty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2" name="Google Shape;285;p10">
            <a:extLst>
              <a:ext uri="{FF2B5EF4-FFF2-40B4-BE49-F238E27FC236}">
                <a16:creationId xmlns:a16="http://schemas.microsoft.com/office/drawing/2014/main" id="{762B7E1F-890F-68A9-835A-6A3D4EF21414}"/>
              </a:ext>
            </a:extLst>
          </p:cNvPr>
          <p:cNvSpPr txBox="1"/>
          <p:nvPr/>
        </p:nvSpPr>
        <p:spPr>
          <a:xfrm>
            <a:off x="3286406" y="1535997"/>
            <a:ext cx="4724400" cy="430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n-US" sz="2400" b="1" kern="0" dirty="0">
                <a:solidFill>
                  <a:srgbClr val="720000"/>
                </a:solidFill>
                <a:latin typeface="UTM Avo" panose="02040603050506020204" pitchFamily="18" charset="0"/>
                <a:cs typeface="Arial"/>
                <a:sym typeface="Arial"/>
              </a:rPr>
              <a:t>Cau</a:t>
            </a:r>
          </a:p>
        </p:txBody>
      </p:sp>
    </p:spTree>
    <p:extLst>
      <p:ext uri="{BB962C8B-B14F-4D97-AF65-F5344CB8AC3E}">
        <p14:creationId xmlns:p14="http://schemas.microsoft.com/office/powerpoint/2010/main" val="1883052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314;p13">
            <a:extLst>
              <a:ext uri="{FF2B5EF4-FFF2-40B4-BE49-F238E27FC236}">
                <a16:creationId xmlns:a16="http://schemas.microsoft.com/office/drawing/2014/main" id="{B1243B1F-187E-D4C3-03DC-23FA4649DBF0}"/>
              </a:ext>
            </a:extLst>
          </p:cNvPr>
          <p:cNvGrpSpPr/>
          <p:nvPr/>
        </p:nvGrpSpPr>
        <p:grpSpPr>
          <a:xfrm>
            <a:off x="2474748" y="1740089"/>
            <a:ext cx="7242503" cy="657251"/>
            <a:chOff x="1850759" y="440153"/>
            <a:chExt cx="14582617" cy="1960147"/>
          </a:xfrm>
        </p:grpSpPr>
        <p:sp>
          <p:nvSpPr>
            <p:cNvPr id="3" name="Google Shape;315;p13">
              <a:extLst>
                <a:ext uri="{FF2B5EF4-FFF2-40B4-BE49-F238E27FC236}">
                  <a16:creationId xmlns:a16="http://schemas.microsoft.com/office/drawing/2014/main" id="{7D525CEA-5645-F0D6-31A1-04DBE87D9698}"/>
                </a:ext>
              </a:extLst>
            </p:cNvPr>
            <p:cNvSpPr/>
            <p:nvPr/>
          </p:nvSpPr>
          <p:spPr>
            <a:xfrm>
              <a:off x="1850759" y="440153"/>
              <a:ext cx="14582617" cy="1960147"/>
            </a:xfrm>
            <a:custGeom>
              <a:avLst/>
              <a:gdLst/>
              <a:ahLst/>
              <a:cxnLst/>
              <a:rect l="l" t="t" r="r" b="b"/>
              <a:pathLst>
                <a:path w="15897745" h="2345666" extrusionOk="0">
                  <a:moveTo>
                    <a:pt x="278431" y="16918"/>
                  </a:moveTo>
                  <a:cubicBezTo>
                    <a:pt x="278431" y="16918"/>
                    <a:pt x="604014" y="12258"/>
                    <a:pt x="1153144" y="12454"/>
                  </a:cubicBezTo>
                  <a:cubicBezTo>
                    <a:pt x="13248569" y="12671"/>
                    <a:pt x="15623677" y="0"/>
                    <a:pt x="15623677" y="0"/>
                  </a:cubicBezTo>
                  <a:cubicBezTo>
                    <a:pt x="15691141" y="0"/>
                    <a:pt x="15767077" y="0"/>
                    <a:pt x="15845851" y="85073"/>
                  </a:cubicBezTo>
                  <a:cubicBezTo>
                    <a:pt x="15888828" y="131488"/>
                    <a:pt x="15889896" y="240224"/>
                    <a:pt x="15890302" y="320281"/>
                  </a:cubicBezTo>
                  <a:cubicBezTo>
                    <a:pt x="15890302" y="320281"/>
                    <a:pt x="15888597" y="1318305"/>
                    <a:pt x="15888597" y="1583082"/>
                  </a:cubicBezTo>
                  <a:cubicBezTo>
                    <a:pt x="15888597" y="1797241"/>
                    <a:pt x="15897745" y="2096420"/>
                    <a:pt x="15897745" y="2096420"/>
                  </a:cubicBezTo>
                  <a:cubicBezTo>
                    <a:pt x="15897745" y="2225089"/>
                    <a:pt x="15893575" y="2345666"/>
                    <a:pt x="15640738" y="2337532"/>
                  </a:cubicBezTo>
                  <a:cubicBezTo>
                    <a:pt x="15640738" y="2337532"/>
                    <a:pt x="15264264" y="2317234"/>
                    <a:pt x="13681741" y="2324832"/>
                  </a:cubicBezTo>
                  <a:cubicBezTo>
                    <a:pt x="3469300" y="2332966"/>
                    <a:pt x="304023" y="2345666"/>
                    <a:pt x="304023" y="2345666"/>
                  </a:cubicBezTo>
                  <a:cubicBezTo>
                    <a:pt x="132548" y="2345666"/>
                    <a:pt x="4213" y="2244597"/>
                    <a:pt x="8532" y="2042050"/>
                  </a:cubicBezTo>
                  <a:cubicBezTo>
                    <a:pt x="8532" y="2042050"/>
                    <a:pt x="9630" y="1543509"/>
                    <a:pt x="4815" y="998284"/>
                  </a:cubicBezTo>
                  <a:cubicBezTo>
                    <a:pt x="0" y="663668"/>
                    <a:pt x="25592" y="330596"/>
                    <a:pt x="25592" y="330596"/>
                  </a:cubicBezTo>
                  <a:cubicBezTo>
                    <a:pt x="27224" y="150571"/>
                    <a:pt x="143504" y="16918"/>
                    <a:pt x="278431" y="16918"/>
                  </a:cubicBezTo>
                  <a:close/>
                </a:path>
              </a:pathLst>
            </a:custGeom>
            <a:solidFill>
              <a:srgbClr val="BDE0FE"/>
            </a:solidFill>
            <a:ln>
              <a:noFill/>
            </a:ln>
          </p:spPr>
          <p:txBody>
            <a:bodyPr spcFirstLastPara="1" wrap="square" lIns="60950" tIns="30467" rIns="60950" bIns="30467" anchor="t" anchorCtr="0">
              <a:noAutofit/>
            </a:bodyPr>
            <a:lstStyle/>
            <a:p>
              <a:pPr>
                <a:lnSpc>
                  <a:spcPct val="125000"/>
                </a:lnSpc>
                <a:buClr>
                  <a:srgbClr val="000000"/>
                </a:buClr>
                <a:buFont typeface="Arial"/>
                <a:buNone/>
              </a:pPr>
              <a:endParaRPr sz="2000" kern="0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" name="Google Shape;316;p13">
              <a:extLst>
                <a:ext uri="{FF2B5EF4-FFF2-40B4-BE49-F238E27FC236}">
                  <a16:creationId xmlns:a16="http://schemas.microsoft.com/office/drawing/2014/main" id="{B690733C-352A-68BA-F208-DF6F63E38F09}"/>
                </a:ext>
              </a:extLst>
            </p:cNvPr>
            <p:cNvSpPr txBox="1"/>
            <p:nvPr/>
          </p:nvSpPr>
          <p:spPr>
            <a:xfrm>
              <a:off x="2105248" y="599989"/>
              <a:ext cx="14073636" cy="137684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>
                <a:lnSpc>
                  <a:spcPct val="125000"/>
                </a:lnSpc>
                <a:buClr>
                  <a:srgbClr val="000000"/>
                </a:buClr>
                <a:buFont typeface="Arial"/>
                <a:buNone/>
              </a:pPr>
              <a:r>
                <a:rPr lang="en-US" sz="2400" b="1" kern="0" dirty="0" err="1">
                  <a:solidFill>
                    <a:schemeClr val="bg1"/>
                  </a:solidFill>
                  <a:latin typeface="UTM Avo" panose="02040603050506020204" pitchFamily="18" charset="0"/>
                  <a:ea typeface="Calibri"/>
                  <a:cs typeface="Calibri"/>
                  <a:sym typeface="Calibri"/>
                </a:rPr>
                <a:t>Em</a:t>
              </a:r>
              <a:r>
                <a:rPr lang="en-US" sz="2400" b="1" kern="0" dirty="0">
                  <a:solidFill>
                    <a:schemeClr val="bg1"/>
                  </a:solidFill>
                  <a:latin typeface="UTM Avo" panose="02040603050506020204" pitchFamily="18" charset="0"/>
                  <a:ea typeface="Calibri"/>
                  <a:cs typeface="Calibri"/>
                  <a:sym typeface="Calibri"/>
                </a:rPr>
                <a:t> </a:t>
              </a:r>
              <a:r>
                <a:rPr lang="en-US" sz="2400" b="1" kern="0" dirty="0" err="1">
                  <a:solidFill>
                    <a:schemeClr val="bg1"/>
                  </a:solidFill>
                  <a:latin typeface="UTM Avo" panose="02040603050506020204" pitchFamily="18" charset="0"/>
                  <a:ea typeface="Calibri"/>
                  <a:cs typeface="Calibri"/>
                  <a:sym typeface="Calibri"/>
                </a:rPr>
                <a:t>hãy</a:t>
              </a:r>
              <a:r>
                <a:rPr lang="en-US" sz="2400" b="1" kern="0" dirty="0">
                  <a:solidFill>
                    <a:schemeClr val="bg1"/>
                  </a:solidFill>
                  <a:latin typeface="UTM Avo" panose="02040603050506020204" pitchFamily="18" charset="0"/>
                  <a:ea typeface="Calibri"/>
                  <a:cs typeface="Calibri"/>
                  <a:sym typeface="Calibri"/>
                </a:rPr>
                <a:t> </a:t>
              </a:r>
              <a:r>
                <a:rPr lang="en-US" sz="2400" b="1" kern="0" dirty="0" err="1">
                  <a:solidFill>
                    <a:schemeClr val="bg1"/>
                  </a:solidFill>
                  <a:latin typeface="UTM Avo" panose="02040603050506020204" pitchFamily="18" charset="0"/>
                  <a:ea typeface="Calibri"/>
                  <a:cs typeface="Calibri"/>
                  <a:sym typeface="Calibri"/>
                </a:rPr>
                <a:t>đọc</a:t>
              </a:r>
              <a:r>
                <a:rPr lang="en-US" sz="2400" b="1" kern="0" dirty="0">
                  <a:solidFill>
                    <a:schemeClr val="bg1"/>
                  </a:solidFill>
                  <a:latin typeface="UTM Avo" panose="02040603050506020204" pitchFamily="18" charset="0"/>
                  <a:ea typeface="Calibri"/>
                  <a:cs typeface="Calibri"/>
                  <a:sym typeface="Calibri"/>
                </a:rPr>
                <a:t> to, </a:t>
              </a:r>
              <a:r>
                <a:rPr lang="en-US" sz="2400" b="1" kern="0" dirty="0" err="1">
                  <a:solidFill>
                    <a:schemeClr val="bg1"/>
                  </a:solidFill>
                  <a:latin typeface="UTM Avo" panose="02040603050506020204" pitchFamily="18" charset="0"/>
                  <a:ea typeface="Calibri"/>
                  <a:cs typeface="Calibri"/>
                  <a:sym typeface="Calibri"/>
                </a:rPr>
                <a:t>rõ</a:t>
              </a:r>
              <a:r>
                <a:rPr lang="en-US" sz="2400" b="1" kern="0" dirty="0">
                  <a:solidFill>
                    <a:schemeClr val="bg1"/>
                  </a:solidFill>
                  <a:latin typeface="UTM Avo" panose="02040603050506020204" pitchFamily="18" charset="0"/>
                  <a:ea typeface="Calibri"/>
                  <a:cs typeface="Calibri"/>
                  <a:sym typeface="Calibri"/>
                </a:rPr>
                <a:t> </a:t>
              </a:r>
              <a:r>
                <a:rPr lang="en-US" sz="2400" b="1" kern="0" dirty="0" err="1">
                  <a:solidFill>
                    <a:schemeClr val="bg1"/>
                  </a:solidFill>
                  <a:latin typeface="UTM Avo" panose="02040603050506020204" pitchFamily="18" charset="0"/>
                  <a:ea typeface="Calibri"/>
                  <a:cs typeface="Calibri"/>
                  <a:sym typeface="Calibri"/>
                </a:rPr>
                <a:t>nghĩa</a:t>
              </a:r>
              <a:r>
                <a:rPr lang="en-US" sz="2400" b="1" kern="0" dirty="0">
                  <a:solidFill>
                    <a:schemeClr val="bg1"/>
                  </a:solidFill>
                  <a:latin typeface="UTM Avo" panose="02040603050506020204" pitchFamily="18" charset="0"/>
                  <a:ea typeface="Calibri"/>
                  <a:cs typeface="Calibri"/>
                  <a:sym typeface="Calibri"/>
                </a:rPr>
                <a:t> </a:t>
              </a:r>
              <a:r>
                <a:rPr lang="en-US" sz="2400" b="1" kern="0" dirty="0" err="1">
                  <a:solidFill>
                    <a:schemeClr val="bg1"/>
                  </a:solidFill>
                  <a:latin typeface="UTM Avo" panose="02040603050506020204" pitchFamily="18" charset="0"/>
                  <a:ea typeface="Calibri"/>
                  <a:cs typeface="Calibri"/>
                  <a:sym typeface="Calibri"/>
                </a:rPr>
                <a:t>những</a:t>
              </a:r>
              <a:r>
                <a:rPr lang="en-US" sz="2400" b="1" kern="0" dirty="0">
                  <a:solidFill>
                    <a:schemeClr val="bg1"/>
                  </a:solidFill>
                  <a:latin typeface="UTM Avo" panose="02040603050506020204" pitchFamily="18" charset="0"/>
                  <a:ea typeface="Calibri"/>
                  <a:cs typeface="Calibri"/>
                  <a:sym typeface="Calibri"/>
                </a:rPr>
                <a:t> </a:t>
              </a:r>
              <a:r>
                <a:rPr lang="en-US" sz="2400" b="1" kern="0" dirty="0" err="1">
                  <a:solidFill>
                    <a:schemeClr val="bg1"/>
                  </a:solidFill>
                  <a:latin typeface="UTM Avo" panose="02040603050506020204" pitchFamily="18" charset="0"/>
                  <a:ea typeface="Calibri"/>
                  <a:cs typeface="Calibri"/>
                  <a:sym typeface="Calibri"/>
                </a:rPr>
                <a:t>từ</a:t>
              </a:r>
              <a:r>
                <a:rPr lang="en-US" sz="2400" b="1" kern="0" dirty="0">
                  <a:solidFill>
                    <a:schemeClr val="bg1"/>
                  </a:solidFill>
                  <a:latin typeface="UTM Avo" panose="02040603050506020204" pitchFamily="18" charset="0"/>
                  <a:ea typeface="Calibri"/>
                  <a:cs typeface="Calibri"/>
                  <a:sym typeface="Calibri"/>
                </a:rPr>
                <a:t> </a:t>
              </a:r>
              <a:r>
                <a:rPr lang="en-US" sz="2400" b="1" kern="0" dirty="0" err="1">
                  <a:solidFill>
                    <a:schemeClr val="bg1"/>
                  </a:solidFill>
                  <a:latin typeface="UTM Avo" panose="02040603050506020204" pitchFamily="18" charset="0"/>
                  <a:ea typeface="Calibri"/>
                  <a:cs typeface="Calibri"/>
                  <a:sym typeface="Calibri"/>
                </a:rPr>
                <a:t>sau</a:t>
              </a:r>
              <a:endParaRPr lang="en-US" sz="2400" b="1" kern="0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" name="Google Shape;317;p13">
            <a:extLst>
              <a:ext uri="{FF2B5EF4-FFF2-40B4-BE49-F238E27FC236}">
                <a16:creationId xmlns:a16="http://schemas.microsoft.com/office/drawing/2014/main" id="{861351BC-CD7E-3924-B397-A972A55D118E}"/>
              </a:ext>
            </a:extLst>
          </p:cNvPr>
          <p:cNvGrpSpPr/>
          <p:nvPr/>
        </p:nvGrpSpPr>
        <p:grpSpPr>
          <a:xfrm>
            <a:off x="2335446" y="2772301"/>
            <a:ext cx="8045258" cy="1139230"/>
            <a:chOff x="2513021" y="2806226"/>
            <a:chExt cx="13247855" cy="2138463"/>
          </a:xfrm>
        </p:grpSpPr>
        <p:sp>
          <p:nvSpPr>
            <p:cNvPr id="6" name="Google Shape;318;p13">
              <a:extLst>
                <a:ext uri="{FF2B5EF4-FFF2-40B4-BE49-F238E27FC236}">
                  <a16:creationId xmlns:a16="http://schemas.microsoft.com/office/drawing/2014/main" id="{E4D4B528-347C-F152-C517-203EAA6E80FE}"/>
                </a:ext>
              </a:extLst>
            </p:cNvPr>
            <p:cNvSpPr/>
            <p:nvPr/>
          </p:nvSpPr>
          <p:spPr>
            <a:xfrm>
              <a:off x="2513021" y="2806226"/>
              <a:ext cx="13247855" cy="2138463"/>
            </a:xfrm>
            <a:custGeom>
              <a:avLst/>
              <a:gdLst/>
              <a:ahLst/>
              <a:cxnLst/>
              <a:rect l="l" t="t" r="r" b="b"/>
              <a:pathLst>
                <a:path w="5003486" h="2258093" extrusionOk="0">
                  <a:moveTo>
                    <a:pt x="63030" y="1664539"/>
                  </a:moveTo>
                  <a:cubicBezTo>
                    <a:pt x="63030" y="1664539"/>
                    <a:pt x="0" y="1417975"/>
                    <a:pt x="10218" y="1214762"/>
                  </a:cubicBezTo>
                  <a:cubicBezTo>
                    <a:pt x="18651" y="990971"/>
                    <a:pt x="65033" y="645332"/>
                    <a:pt x="65033" y="645332"/>
                  </a:cubicBezTo>
                  <a:cubicBezTo>
                    <a:pt x="82233" y="502466"/>
                    <a:pt x="56685" y="337866"/>
                    <a:pt x="181385" y="223925"/>
                  </a:cubicBezTo>
                  <a:cubicBezTo>
                    <a:pt x="346794" y="72788"/>
                    <a:pt x="621643" y="0"/>
                    <a:pt x="4110414" y="6965"/>
                  </a:cubicBezTo>
                  <a:lnTo>
                    <a:pt x="4110415" y="6965"/>
                  </a:lnTo>
                  <a:cubicBezTo>
                    <a:pt x="4327162" y="16819"/>
                    <a:pt x="4531477" y="36481"/>
                    <a:pt x="4665665" y="101690"/>
                  </a:cubicBezTo>
                  <a:cubicBezTo>
                    <a:pt x="4921711" y="226120"/>
                    <a:pt x="5003486" y="459160"/>
                    <a:pt x="4997999" y="704684"/>
                  </a:cubicBezTo>
                  <a:cubicBezTo>
                    <a:pt x="4997999" y="704684"/>
                    <a:pt x="4954711" y="1013073"/>
                    <a:pt x="4962144" y="1248607"/>
                  </a:cubicBezTo>
                  <a:cubicBezTo>
                    <a:pt x="4969267" y="1406341"/>
                    <a:pt x="4976424" y="1601944"/>
                    <a:pt x="4976424" y="1601944"/>
                  </a:cubicBezTo>
                  <a:cubicBezTo>
                    <a:pt x="4959742" y="1817676"/>
                    <a:pt x="4845098" y="2028288"/>
                    <a:pt x="4648229" y="2139912"/>
                  </a:cubicBezTo>
                  <a:cubicBezTo>
                    <a:pt x="4497878" y="2225161"/>
                    <a:pt x="4299847" y="2240259"/>
                    <a:pt x="3412348" y="2229517"/>
                  </a:cubicBezTo>
                  <a:lnTo>
                    <a:pt x="3412306" y="2229517"/>
                  </a:lnTo>
                  <a:cubicBezTo>
                    <a:pt x="645952" y="2224240"/>
                    <a:pt x="384604" y="2258093"/>
                    <a:pt x="254278" y="2148935"/>
                  </a:cubicBezTo>
                  <a:cubicBezTo>
                    <a:pt x="145767" y="2058050"/>
                    <a:pt x="81795" y="1864739"/>
                    <a:pt x="63030" y="1664539"/>
                  </a:cubicBezTo>
                  <a:close/>
                </a:path>
              </a:pathLst>
            </a:custGeom>
            <a:solidFill>
              <a:srgbClr val="FADD92"/>
            </a:solidFill>
            <a:ln>
              <a:noFill/>
            </a:ln>
          </p:spPr>
          <p:txBody>
            <a:bodyPr spcFirstLastPara="1" wrap="square" lIns="60950" tIns="30467" rIns="60950" bIns="30467" anchor="t" anchorCtr="0">
              <a:noAutofit/>
            </a:bodyPr>
            <a:lstStyle/>
            <a:p>
              <a:pPr>
                <a:lnSpc>
                  <a:spcPct val="125000"/>
                </a:lnSpc>
                <a:buClr>
                  <a:srgbClr val="000000"/>
                </a:buClr>
                <a:buFont typeface="Arial"/>
                <a:buNone/>
              </a:pPr>
              <a:endParaRPr sz="2000" kern="0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" name="Google Shape;319;p13">
              <a:extLst>
                <a:ext uri="{FF2B5EF4-FFF2-40B4-BE49-F238E27FC236}">
                  <a16:creationId xmlns:a16="http://schemas.microsoft.com/office/drawing/2014/main" id="{EF057642-0BF8-A875-FEBD-F03AF90CD925}"/>
                </a:ext>
              </a:extLst>
            </p:cNvPr>
            <p:cNvSpPr txBox="1"/>
            <p:nvPr/>
          </p:nvSpPr>
          <p:spPr>
            <a:xfrm>
              <a:off x="3117260" y="3087708"/>
              <a:ext cx="12425268" cy="144432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just">
                <a:lnSpc>
                  <a:spcPct val="125000"/>
                </a:lnSpc>
                <a:buClr>
                  <a:srgbClr val="000000"/>
                </a:buClr>
                <a:buFont typeface="Arial"/>
                <a:buNone/>
              </a:pPr>
              <a:r>
                <a:rPr lang="vi-VN" sz="2000" b="1" kern="0" dirty="0">
                  <a:solidFill>
                    <a:srgbClr val="253140"/>
                  </a:solidFill>
                  <a:latin typeface="UTM Avo" panose="02040603050506020204" pitchFamily="18" charset="0"/>
                  <a:cs typeface="Arial"/>
                  <a:sym typeface="Arial"/>
                </a:rPr>
                <a:t>Khiêm nhường: </a:t>
              </a:r>
              <a:r>
                <a:rPr lang="vi-VN" sz="2000" kern="0" dirty="0">
                  <a:solidFill>
                    <a:srgbClr val="253140"/>
                  </a:solidFill>
                  <a:latin typeface="UTM Avo" panose="02040603050506020204" pitchFamily="18" charset="0"/>
                  <a:cs typeface="Arial"/>
                  <a:sym typeface="Arial"/>
                </a:rPr>
                <a:t>khiêm tốn trong quan hệ đối xử, sẵn sàng nhường cái hay cho người khác</a:t>
              </a:r>
              <a:r>
                <a:rPr lang="en-US" sz="2000" kern="0" dirty="0">
                  <a:solidFill>
                    <a:srgbClr val="253140"/>
                  </a:solidFill>
                  <a:latin typeface="UTM Avo" panose="02040603050506020204" pitchFamily="18" charset="0"/>
                  <a:cs typeface="Arial"/>
                  <a:sym typeface="Arial"/>
                </a:rPr>
                <a:t>.</a:t>
              </a:r>
              <a:r>
                <a:rPr lang="vi-VN" sz="2000" kern="0" dirty="0">
                  <a:solidFill>
                    <a:srgbClr val="253140"/>
                  </a:solidFill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</a:p>
          </p:txBody>
        </p:sp>
      </p:grpSp>
      <p:sp>
        <p:nvSpPr>
          <p:cNvPr id="8" name="Google Shape;320;p13">
            <a:extLst>
              <a:ext uri="{FF2B5EF4-FFF2-40B4-BE49-F238E27FC236}">
                <a16:creationId xmlns:a16="http://schemas.microsoft.com/office/drawing/2014/main" id="{ABC9B937-97D4-07F3-44CA-9C8EFAC40303}"/>
              </a:ext>
            </a:extLst>
          </p:cNvPr>
          <p:cNvSpPr/>
          <p:nvPr/>
        </p:nvSpPr>
        <p:spPr>
          <a:xfrm>
            <a:off x="701015" y="4573339"/>
            <a:ext cx="964501" cy="1477649"/>
          </a:xfrm>
          <a:custGeom>
            <a:avLst/>
            <a:gdLst/>
            <a:ahLst/>
            <a:cxnLst/>
            <a:rect l="l" t="t" r="r" b="b"/>
            <a:pathLst>
              <a:path w="1446752" h="2216473" extrusionOk="0">
                <a:moveTo>
                  <a:pt x="0" y="0"/>
                </a:moveTo>
                <a:lnTo>
                  <a:pt x="1446752" y="0"/>
                </a:lnTo>
                <a:lnTo>
                  <a:pt x="1446752" y="2216473"/>
                </a:lnTo>
                <a:lnTo>
                  <a:pt x="0" y="22164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60950" tIns="30467" rIns="60950" bIns="30467" anchor="t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200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321;p13">
            <a:extLst>
              <a:ext uri="{FF2B5EF4-FFF2-40B4-BE49-F238E27FC236}">
                <a16:creationId xmlns:a16="http://schemas.microsoft.com/office/drawing/2014/main" id="{0C81AFBE-CF45-6642-A69E-A546E6BBFC6A}"/>
              </a:ext>
            </a:extLst>
          </p:cNvPr>
          <p:cNvSpPr/>
          <p:nvPr/>
        </p:nvSpPr>
        <p:spPr>
          <a:xfrm>
            <a:off x="10269556" y="1258110"/>
            <a:ext cx="1431755" cy="1139230"/>
          </a:xfrm>
          <a:custGeom>
            <a:avLst/>
            <a:gdLst/>
            <a:ahLst/>
            <a:cxnLst/>
            <a:rect l="l" t="t" r="r" b="b"/>
            <a:pathLst>
              <a:path w="3092524" h="2805762" extrusionOk="0">
                <a:moveTo>
                  <a:pt x="0" y="0"/>
                </a:moveTo>
                <a:lnTo>
                  <a:pt x="3092523" y="0"/>
                </a:lnTo>
                <a:lnTo>
                  <a:pt x="3092523" y="2805762"/>
                </a:lnTo>
                <a:lnTo>
                  <a:pt x="0" y="280576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60950" tIns="30467" rIns="60950" bIns="30467" anchor="t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200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grpSp>
        <p:nvGrpSpPr>
          <p:cNvPr id="10" name="Google Shape;322;p13">
            <a:extLst>
              <a:ext uri="{FF2B5EF4-FFF2-40B4-BE49-F238E27FC236}">
                <a16:creationId xmlns:a16="http://schemas.microsoft.com/office/drawing/2014/main" id="{DDA36E0B-CE37-50DE-056B-70D33817BF6A}"/>
              </a:ext>
            </a:extLst>
          </p:cNvPr>
          <p:cNvGrpSpPr/>
          <p:nvPr/>
        </p:nvGrpSpPr>
        <p:grpSpPr>
          <a:xfrm>
            <a:off x="2335446" y="4076088"/>
            <a:ext cx="8045258" cy="1139230"/>
            <a:chOff x="2513022" y="2806226"/>
            <a:chExt cx="13247855" cy="2138463"/>
          </a:xfrm>
        </p:grpSpPr>
        <p:sp>
          <p:nvSpPr>
            <p:cNvPr id="11" name="Google Shape;323;p13">
              <a:extLst>
                <a:ext uri="{FF2B5EF4-FFF2-40B4-BE49-F238E27FC236}">
                  <a16:creationId xmlns:a16="http://schemas.microsoft.com/office/drawing/2014/main" id="{E4590CD1-B34A-66D5-B54C-500728014316}"/>
                </a:ext>
              </a:extLst>
            </p:cNvPr>
            <p:cNvSpPr/>
            <p:nvPr/>
          </p:nvSpPr>
          <p:spPr>
            <a:xfrm>
              <a:off x="2513022" y="2806226"/>
              <a:ext cx="13247855" cy="2138463"/>
            </a:xfrm>
            <a:custGeom>
              <a:avLst/>
              <a:gdLst/>
              <a:ahLst/>
              <a:cxnLst/>
              <a:rect l="l" t="t" r="r" b="b"/>
              <a:pathLst>
                <a:path w="5003486" h="2258093" extrusionOk="0">
                  <a:moveTo>
                    <a:pt x="63030" y="1664539"/>
                  </a:moveTo>
                  <a:cubicBezTo>
                    <a:pt x="63030" y="1664539"/>
                    <a:pt x="0" y="1417975"/>
                    <a:pt x="10218" y="1214762"/>
                  </a:cubicBezTo>
                  <a:cubicBezTo>
                    <a:pt x="18651" y="990971"/>
                    <a:pt x="65033" y="645332"/>
                    <a:pt x="65033" y="645332"/>
                  </a:cubicBezTo>
                  <a:cubicBezTo>
                    <a:pt x="82233" y="502466"/>
                    <a:pt x="56685" y="337866"/>
                    <a:pt x="181385" y="223925"/>
                  </a:cubicBezTo>
                  <a:cubicBezTo>
                    <a:pt x="346794" y="72788"/>
                    <a:pt x="621643" y="0"/>
                    <a:pt x="4110414" y="6965"/>
                  </a:cubicBezTo>
                  <a:lnTo>
                    <a:pt x="4110415" y="6965"/>
                  </a:lnTo>
                  <a:cubicBezTo>
                    <a:pt x="4327162" y="16819"/>
                    <a:pt x="4531477" y="36481"/>
                    <a:pt x="4665665" y="101690"/>
                  </a:cubicBezTo>
                  <a:cubicBezTo>
                    <a:pt x="4921711" y="226120"/>
                    <a:pt x="5003486" y="459160"/>
                    <a:pt x="4997999" y="704684"/>
                  </a:cubicBezTo>
                  <a:cubicBezTo>
                    <a:pt x="4997999" y="704684"/>
                    <a:pt x="4954711" y="1013073"/>
                    <a:pt x="4962144" y="1248607"/>
                  </a:cubicBezTo>
                  <a:cubicBezTo>
                    <a:pt x="4969267" y="1406341"/>
                    <a:pt x="4976424" y="1601944"/>
                    <a:pt x="4976424" y="1601944"/>
                  </a:cubicBezTo>
                  <a:cubicBezTo>
                    <a:pt x="4959742" y="1817676"/>
                    <a:pt x="4845098" y="2028288"/>
                    <a:pt x="4648229" y="2139912"/>
                  </a:cubicBezTo>
                  <a:cubicBezTo>
                    <a:pt x="4497878" y="2225161"/>
                    <a:pt x="4299847" y="2240259"/>
                    <a:pt x="3412348" y="2229517"/>
                  </a:cubicBezTo>
                  <a:lnTo>
                    <a:pt x="3412306" y="2229517"/>
                  </a:lnTo>
                  <a:cubicBezTo>
                    <a:pt x="645952" y="2224240"/>
                    <a:pt x="384604" y="2258093"/>
                    <a:pt x="254278" y="2148935"/>
                  </a:cubicBezTo>
                  <a:cubicBezTo>
                    <a:pt x="145767" y="2058050"/>
                    <a:pt x="81795" y="1864739"/>
                    <a:pt x="63030" y="1664539"/>
                  </a:cubicBezTo>
                  <a:close/>
                </a:path>
              </a:pathLst>
            </a:custGeom>
            <a:solidFill>
              <a:srgbClr val="FADD92"/>
            </a:solidFill>
            <a:ln>
              <a:noFill/>
            </a:ln>
          </p:spPr>
          <p:txBody>
            <a:bodyPr spcFirstLastPara="1" wrap="square" lIns="60950" tIns="30467" rIns="60950" bIns="30467" anchor="t" anchorCtr="0">
              <a:noAutofit/>
            </a:bodyPr>
            <a:lstStyle/>
            <a:p>
              <a:pPr>
                <a:lnSpc>
                  <a:spcPct val="125000"/>
                </a:lnSpc>
                <a:buClr>
                  <a:srgbClr val="000000"/>
                </a:buClr>
                <a:buFont typeface="Arial"/>
                <a:buNone/>
              </a:pPr>
              <a:endParaRPr sz="2000" kern="0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324;p13">
              <a:extLst>
                <a:ext uri="{FF2B5EF4-FFF2-40B4-BE49-F238E27FC236}">
                  <a16:creationId xmlns:a16="http://schemas.microsoft.com/office/drawing/2014/main" id="{5ABB4DD3-71AF-A7C0-20CE-4D106EC9D2FF}"/>
                </a:ext>
              </a:extLst>
            </p:cNvPr>
            <p:cNvSpPr txBox="1"/>
            <p:nvPr/>
          </p:nvSpPr>
          <p:spPr>
            <a:xfrm>
              <a:off x="3112999" y="3090391"/>
              <a:ext cx="12425268" cy="144432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just">
                <a:lnSpc>
                  <a:spcPct val="125000"/>
                </a:lnSpc>
                <a:buClr>
                  <a:srgbClr val="000000"/>
                </a:buClr>
                <a:buFont typeface="Arial"/>
                <a:buNone/>
              </a:pPr>
              <a:r>
                <a:rPr lang="vi-VN" sz="2000" b="1" kern="0" dirty="0">
                  <a:solidFill>
                    <a:srgbClr val="253140"/>
                  </a:solidFill>
                  <a:latin typeface="UTM Avo" panose="02040603050506020204" pitchFamily="18" charset="0"/>
                  <a:cs typeface="Arial"/>
                  <a:sym typeface="Arial"/>
                </a:rPr>
                <a:t>Bạc thếch: </a:t>
              </a:r>
              <a:r>
                <a:rPr lang="vi-VN" sz="2000" kern="0" dirty="0">
                  <a:solidFill>
                    <a:srgbClr val="253140"/>
                  </a:solidFill>
                  <a:latin typeface="UTM Avo" panose="02040603050506020204" pitchFamily="18" charset="0"/>
                  <a:cs typeface="Arial"/>
                  <a:sym typeface="Arial"/>
                </a:rPr>
                <a:t>bạc phếch, phai màu đến mức ngả sang màu trắng đục, giống như bị mốc.</a:t>
              </a:r>
            </a:p>
          </p:txBody>
        </p:sp>
      </p:grpSp>
      <p:grpSp>
        <p:nvGrpSpPr>
          <p:cNvPr id="14" name="Google Shape;325;p13">
            <a:extLst>
              <a:ext uri="{FF2B5EF4-FFF2-40B4-BE49-F238E27FC236}">
                <a16:creationId xmlns:a16="http://schemas.microsoft.com/office/drawing/2014/main" id="{B7F6A0DA-9CC1-F824-2FE0-57A808525084}"/>
              </a:ext>
            </a:extLst>
          </p:cNvPr>
          <p:cNvGrpSpPr/>
          <p:nvPr/>
        </p:nvGrpSpPr>
        <p:grpSpPr>
          <a:xfrm>
            <a:off x="2335446" y="5392999"/>
            <a:ext cx="8045258" cy="1139230"/>
            <a:chOff x="2513022" y="2806226"/>
            <a:chExt cx="13247855" cy="2138463"/>
          </a:xfrm>
        </p:grpSpPr>
        <p:sp>
          <p:nvSpPr>
            <p:cNvPr id="15" name="Google Shape;326;p13">
              <a:extLst>
                <a:ext uri="{FF2B5EF4-FFF2-40B4-BE49-F238E27FC236}">
                  <a16:creationId xmlns:a16="http://schemas.microsoft.com/office/drawing/2014/main" id="{E04B18F3-A312-70E0-8E21-4255D22D0B00}"/>
                </a:ext>
              </a:extLst>
            </p:cNvPr>
            <p:cNvSpPr/>
            <p:nvPr/>
          </p:nvSpPr>
          <p:spPr>
            <a:xfrm>
              <a:off x="2513022" y="2806226"/>
              <a:ext cx="13247855" cy="2138463"/>
            </a:xfrm>
            <a:custGeom>
              <a:avLst/>
              <a:gdLst/>
              <a:ahLst/>
              <a:cxnLst/>
              <a:rect l="l" t="t" r="r" b="b"/>
              <a:pathLst>
                <a:path w="5003486" h="2258093" extrusionOk="0">
                  <a:moveTo>
                    <a:pt x="63030" y="1664539"/>
                  </a:moveTo>
                  <a:cubicBezTo>
                    <a:pt x="63030" y="1664539"/>
                    <a:pt x="0" y="1417975"/>
                    <a:pt x="10218" y="1214762"/>
                  </a:cubicBezTo>
                  <a:cubicBezTo>
                    <a:pt x="18651" y="990971"/>
                    <a:pt x="65033" y="645332"/>
                    <a:pt x="65033" y="645332"/>
                  </a:cubicBezTo>
                  <a:cubicBezTo>
                    <a:pt x="82233" y="502466"/>
                    <a:pt x="56685" y="337866"/>
                    <a:pt x="181385" y="223925"/>
                  </a:cubicBezTo>
                  <a:cubicBezTo>
                    <a:pt x="346794" y="72788"/>
                    <a:pt x="621643" y="0"/>
                    <a:pt x="4110414" y="6965"/>
                  </a:cubicBezTo>
                  <a:lnTo>
                    <a:pt x="4110415" y="6965"/>
                  </a:lnTo>
                  <a:cubicBezTo>
                    <a:pt x="4327162" y="16819"/>
                    <a:pt x="4531477" y="36481"/>
                    <a:pt x="4665665" y="101690"/>
                  </a:cubicBezTo>
                  <a:cubicBezTo>
                    <a:pt x="4921711" y="226120"/>
                    <a:pt x="5003486" y="459160"/>
                    <a:pt x="4997999" y="704684"/>
                  </a:cubicBezTo>
                  <a:cubicBezTo>
                    <a:pt x="4997999" y="704684"/>
                    <a:pt x="4954711" y="1013073"/>
                    <a:pt x="4962144" y="1248607"/>
                  </a:cubicBezTo>
                  <a:cubicBezTo>
                    <a:pt x="4969267" y="1406341"/>
                    <a:pt x="4976424" y="1601944"/>
                    <a:pt x="4976424" y="1601944"/>
                  </a:cubicBezTo>
                  <a:cubicBezTo>
                    <a:pt x="4959742" y="1817676"/>
                    <a:pt x="4845098" y="2028288"/>
                    <a:pt x="4648229" y="2139912"/>
                  </a:cubicBezTo>
                  <a:cubicBezTo>
                    <a:pt x="4497878" y="2225161"/>
                    <a:pt x="4299847" y="2240259"/>
                    <a:pt x="3412348" y="2229517"/>
                  </a:cubicBezTo>
                  <a:lnTo>
                    <a:pt x="3412306" y="2229517"/>
                  </a:lnTo>
                  <a:cubicBezTo>
                    <a:pt x="645952" y="2224240"/>
                    <a:pt x="384604" y="2258093"/>
                    <a:pt x="254278" y="2148935"/>
                  </a:cubicBezTo>
                  <a:cubicBezTo>
                    <a:pt x="145767" y="2058050"/>
                    <a:pt x="81795" y="1864739"/>
                    <a:pt x="63030" y="1664539"/>
                  </a:cubicBezTo>
                  <a:close/>
                </a:path>
              </a:pathLst>
            </a:custGeom>
            <a:solidFill>
              <a:srgbClr val="FADD92"/>
            </a:solidFill>
            <a:ln>
              <a:noFill/>
            </a:ln>
          </p:spPr>
          <p:txBody>
            <a:bodyPr spcFirstLastPara="1" wrap="square" lIns="60950" tIns="30467" rIns="60950" bIns="30467" anchor="t" anchorCtr="0">
              <a:noAutofit/>
            </a:bodyPr>
            <a:lstStyle/>
            <a:p>
              <a:pPr>
                <a:lnSpc>
                  <a:spcPct val="125000"/>
                </a:lnSpc>
                <a:buClr>
                  <a:srgbClr val="000000"/>
                </a:buClr>
                <a:buFont typeface="Arial"/>
                <a:buNone/>
              </a:pPr>
              <a:endParaRPr sz="2000" kern="0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327;p13">
              <a:extLst>
                <a:ext uri="{FF2B5EF4-FFF2-40B4-BE49-F238E27FC236}">
                  <a16:creationId xmlns:a16="http://schemas.microsoft.com/office/drawing/2014/main" id="{939A7048-1974-C718-9207-A40E6871968C}"/>
                </a:ext>
              </a:extLst>
            </p:cNvPr>
            <p:cNvSpPr txBox="1"/>
            <p:nvPr/>
          </p:nvSpPr>
          <p:spPr>
            <a:xfrm>
              <a:off x="3131114" y="3153293"/>
              <a:ext cx="12425268" cy="144432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just">
                <a:lnSpc>
                  <a:spcPct val="125000"/>
                </a:lnSpc>
                <a:buClr>
                  <a:srgbClr val="000000"/>
                </a:buClr>
                <a:buFont typeface="Arial"/>
                <a:buNone/>
              </a:pPr>
              <a:r>
                <a:rPr lang="vi-VN" sz="2000" b="1" kern="0" dirty="0">
                  <a:solidFill>
                    <a:srgbClr val="253140"/>
                  </a:solidFill>
                  <a:latin typeface="UTM Avo" panose="02040603050506020204" pitchFamily="18" charset="0"/>
                  <a:cs typeface="Arial"/>
                  <a:sym typeface="Arial"/>
                </a:rPr>
                <a:t>Ra ràng: </a:t>
              </a:r>
              <a:r>
                <a:rPr lang="vi-VN" sz="2000" kern="0" dirty="0">
                  <a:solidFill>
                    <a:srgbClr val="253140"/>
                  </a:solidFill>
                  <a:latin typeface="UTM Avo" panose="02040603050506020204" pitchFamily="18" charset="0"/>
                  <a:cs typeface="Arial"/>
                  <a:sym typeface="Arial"/>
                </a:rPr>
                <a:t>(chim non) vừa mới đủ lông đủ cánh, có t</a:t>
              </a:r>
              <a:r>
                <a:rPr lang="en-US" sz="2000" kern="0" dirty="0">
                  <a:solidFill>
                    <a:srgbClr val="253140"/>
                  </a:solidFill>
                  <a:latin typeface="UTM Avo" panose="02040603050506020204" pitchFamily="18" charset="0"/>
                  <a:cs typeface="Arial"/>
                  <a:sym typeface="Arial"/>
                </a:rPr>
                <a:t>h</a:t>
              </a:r>
              <a:r>
                <a:rPr lang="vi-VN" sz="2000" kern="0" dirty="0">
                  <a:solidFill>
                    <a:srgbClr val="253140"/>
                  </a:solidFill>
                  <a:latin typeface="UTM Avo" panose="02040603050506020204" pitchFamily="18" charset="0"/>
                  <a:cs typeface="Arial"/>
                  <a:sym typeface="Arial"/>
                </a:rPr>
                <a:t>ể bay ra khỏi tổ được.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9271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332;p14">
            <a:extLst>
              <a:ext uri="{FF2B5EF4-FFF2-40B4-BE49-F238E27FC236}">
                <a16:creationId xmlns:a16="http://schemas.microsoft.com/office/drawing/2014/main" id="{00F7EFC3-5776-5451-BFC2-B0A090FE8D52}"/>
              </a:ext>
            </a:extLst>
          </p:cNvPr>
          <p:cNvSpPr txBox="1"/>
          <p:nvPr/>
        </p:nvSpPr>
        <p:spPr>
          <a:xfrm>
            <a:off x="156618" y="2079453"/>
            <a:ext cx="4642600" cy="792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84090"/>
              </a:lnSpc>
              <a:buClr>
                <a:srgbClr val="000000"/>
              </a:buClr>
              <a:buFont typeface="Arial"/>
              <a:buNone/>
            </a:pPr>
            <a:r>
              <a:rPr lang="en-US" sz="2800" b="1" kern="0">
                <a:solidFill>
                  <a:srgbClr val="C00000"/>
                </a:solidFill>
                <a:latin typeface="UTM Avo" panose="02040603050506020204" pitchFamily="18" charset="0"/>
                <a:cs typeface="Arial"/>
                <a:sym typeface="Arial"/>
              </a:rPr>
              <a:t>THẢO LUẬN NHÓM ĐÔI</a:t>
            </a:r>
            <a:endParaRPr lang="en-US" sz="2800" b="1" kern="0" dirty="0">
              <a:solidFill>
                <a:srgbClr val="C00000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17" name="Google Shape;333;p14">
            <a:extLst>
              <a:ext uri="{FF2B5EF4-FFF2-40B4-BE49-F238E27FC236}">
                <a16:creationId xmlns:a16="http://schemas.microsoft.com/office/drawing/2014/main" id="{C24256DC-436B-7077-FCEA-D573466ABF1F}"/>
              </a:ext>
            </a:extLst>
          </p:cNvPr>
          <p:cNvSpPr/>
          <p:nvPr/>
        </p:nvSpPr>
        <p:spPr>
          <a:xfrm>
            <a:off x="156618" y="2872299"/>
            <a:ext cx="4489519" cy="3443592"/>
          </a:xfrm>
          <a:custGeom>
            <a:avLst/>
            <a:gdLst/>
            <a:ahLst/>
            <a:cxnLst/>
            <a:rect l="l" t="t" r="r" b="b"/>
            <a:pathLst>
              <a:path w="3674913" h="2258093" extrusionOk="0">
                <a:moveTo>
                  <a:pt x="63030" y="1664539"/>
                </a:moveTo>
                <a:cubicBezTo>
                  <a:pt x="63030" y="1664539"/>
                  <a:pt x="0" y="1417975"/>
                  <a:pt x="10218" y="1214762"/>
                </a:cubicBezTo>
                <a:cubicBezTo>
                  <a:pt x="18651" y="990971"/>
                  <a:pt x="65033" y="645332"/>
                  <a:pt x="65033" y="645332"/>
                </a:cubicBezTo>
                <a:cubicBezTo>
                  <a:pt x="82233" y="502466"/>
                  <a:pt x="56685" y="337866"/>
                  <a:pt x="181385" y="223925"/>
                </a:cubicBezTo>
                <a:cubicBezTo>
                  <a:pt x="346794" y="72788"/>
                  <a:pt x="621643" y="0"/>
                  <a:pt x="2781840" y="6965"/>
                </a:cubicBezTo>
                <a:lnTo>
                  <a:pt x="2781841" y="6965"/>
                </a:lnTo>
                <a:cubicBezTo>
                  <a:pt x="2998588" y="16819"/>
                  <a:pt x="3202903" y="36481"/>
                  <a:pt x="3337091" y="101690"/>
                </a:cubicBezTo>
                <a:cubicBezTo>
                  <a:pt x="3593137" y="226120"/>
                  <a:pt x="3674913" y="459160"/>
                  <a:pt x="3669425" y="704684"/>
                </a:cubicBezTo>
                <a:cubicBezTo>
                  <a:pt x="3669425" y="704684"/>
                  <a:pt x="3626137" y="1013073"/>
                  <a:pt x="3633570" y="1248607"/>
                </a:cubicBezTo>
                <a:cubicBezTo>
                  <a:pt x="3640694" y="1406341"/>
                  <a:pt x="3647850" y="1601944"/>
                  <a:pt x="3647850" y="1601944"/>
                </a:cubicBezTo>
                <a:cubicBezTo>
                  <a:pt x="3631169" y="1817676"/>
                  <a:pt x="3516525" y="2028288"/>
                  <a:pt x="3319655" y="2139912"/>
                </a:cubicBezTo>
                <a:cubicBezTo>
                  <a:pt x="3169304" y="2225161"/>
                  <a:pt x="2971273" y="2240259"/>
                  <a:pt x="2354272" y="2229517"/>
                </a:cubicBezTo>
                <a:lnTo>
                  <a:pt x="2354247" y="2229517"/>
                </a:lnTo>
                <a:cubicBezTo>
                  <a:pt x="645952" y="2224240"/>
                  <a:pt x="384604" y="2258093"/>
                  <a:pt x="254278" y="2148935"/>
                </a:cubicBezTo>
                <a:cubicBezTo>
                  <a:pt x="145767" y="2058050"/>
                  <a:pt x="81795" y="1864739"/>
                  <a:pt x="63030" y="1664539"/>
                </a:cubicBezTo>
                <a:close/>
              </a:path>
            </a:pathLst>
          </a:custGeom>
          <a:solidFill>
            <a:srgbClr val="D0EBC8"/>
          </a:solidFill>
          <a:ln>
            <a:noFill/>
          </a:ln>
        </p:spPr>
        <p:txBody>
          <a:bodyPr spcFirstLastPara="1" wrap="square" lIns="60950" tIns="30467" rIns="60950" bIns="30467" anchor="t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200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337;p14">
            <a:extLst>
              <a:ext uri="{FF2B5EF4-FFF2-40B4-BE49-F238E27FC236}">
                <a16:creationId xmlns:a16="http://schemas.microsoft.com/office/drawing/2014/main" id="{D37C5795-D486-EB70-15C2-91E72ACA7023}"/>
              </a:ext>
            </a:extLst>
          </p:cNvPr>
          <p:cNvSpPr txBox="1"/>
          <p:nvPr/>
        </p:nvSpPr>
        <p:spPr>
          <a:xfrm>
            <a:off x="5080000" y="1642782"/>
            <a:ext cx="6609770" cy="4216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algn="just">
              <a:lnSpc>
                <a:spcPct val="150000"/>
              </a:lnSpc>
              <a:buClr>
                <a:srgbClr val="000000"/>
              </a:buClr>
              <a:buSzPct val="100000"/>
            </a:pPr>
            <a:r>
              <a:rPr lang="en-US" sz="20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1. </a:t>
            </a:r>
            <a:r>
              <a:rPr lang="vi-VN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Tìm các khổ thơ ứng với mỗi ý sau: </a:t>
            </a:r>
          </a:p>
          <a:p>
            <a:pPr algn="just">
              <a:lnSpc>
                <a:spcPct val="150000"/>
              </a:lnSpc>
              <a:buClr>
                <a:srgbClr val="000000"/>
              </a:buClr>
              <a:buSzPct val="100000"/>
            </a:pPr>
            <a:r>
              <a:rPr lang="en-US" sz="20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a) </a:t>
            </a:r>
            <a:r>
              <a:rPr lang="vi-VN" sz="20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Tả hình dáng cây cau; </a:t>
            </a:r>
          </a:p>
          <a:p>
            <a:pPr algn="just">
              <a:lnSpc>
                <a:spcPct val="150000"/>
              </a:lnSpc>
              <a:buClr>
                <a:srgbClr val="000000"/>
              </a:buClr>
              <a:buSzPct val="100000"/>
            </a:pPr>
            <a:r>
              <a:rPr lang="en-US" sz="20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b) </a:t>
            </a:r>
            <a:r>
              <a:rPr lang="vi-VN" sz="20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Nêu ích lợi của cây cau; </a:t>
            </a:r>
          </a:p>
          <a:p>
            <a:pPr algn="just">
              <a:lnSpc>
                <a:spcPct val="150000"/>
              </a:lnSpc>
              <a:buClr>
                <a:srgbClr val="000000"/>
              </a:buClr>
              <a:buSzPct val="100000"/>
            </a:pPr>
            <a:r>
              <a:rPr lang="en-US" sz="20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c) </a:t>
            </a:r>
            <a:r>
              <a:rPr lang="vi-VN" sz="20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Thể hiện tình cảm của tác giả với cây cau.</a:t>
            </a:r>
            <a:endParaRPr lang="en-US" sz="2000" i="1" kern="0" dirty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  <a:p>
            <a:pPr algn="just">
              <a:lnSpc>
                <a:spcPct val="150000"/>
              </a:lnSpc>
              <a:buClr>
                <a:srgbClr val="000000"/>
              </a:buClr>
              <a:buSzPct val="100000"/>
            </a:pPr>
            <a:r>
              <a:rPr lang="en-US" sz="20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2. </a:t>
            </a:r>
            <a:r>
              <a:rPr lang="vi-VN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Những từ ngữ nào tả hình dáng cây cau gợi cho bạn liên tưởng đến con người?</a:t>
            </a:r>
          </a:p>
          <a:p>
            <a:pPr algn="just">
              <a:lnSpc>
                <a:spcPct val="150000"/>
              </a:lnSpc>
              <a:buClr>
                <a:srgbClr val="000000"/>
              </a:buClr>
              <a:buSzPct val="100000"/>
            </a:pPr>
            <a:r>
              <a:rPr lang="en-US" sz="20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3. </a:t>
            </a:r>
            <a:r>
              <a:rPr lang="vi-VN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Những từ ngữ, hình ảnh nào miêu tả cây cau như một con người giàu tình thương yêu, sẵn sàng giúp đỡ người khác?</a:t>
            </a:r>
          </a:p>
        </p:txBody>
      </p:sp>
      <p:pic>
        <p:nvPicPr>
          <p:cNvPr id="19" name="Google Shape;338;p14">
            <a:extLst>
              <a:ext uri="{FF2B5EF4-FFF2-40B4-BE49-F238E27FC236}">
                <a16:creationId xmlns:a16="http://schemas.microsoft.com/office/drawing/2014/main" id="{131AFA89-7172-42B1-A34D-EB2D0142B52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9763" y="3453297"/>
            <a:ext cx="3132193" cy="28211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504498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F8AEA02A-BC04-7284-0060-4D5DDD903205}"/>
              </a:ext>
            </a:extLst>
          </p:cNvPr>
          <p:cNvGrpSpPr/>
          <p:nvPr/>
        </p:nvGrpSpPr>
        <p:grpSpPr>
          <a:xfrm>
            <a:off x="280144" y="1659973"/>
            <a:ext cx="5318944" cy="4216513"/>
            <a:chOff x="191133" y="997000"/>
            <a:chExt cx="5318944" cy="5229966"/>
          </a:xfrm>
        </p:grpSpPr>
        <p:sp>
          <p:nvSpPr>
            <p:cNvPr id="4" name="Google Shape;345;p15">
              <a:extLst>
                <a:ext uri="{FF2B5EF4-FFF2-40B4-BE49-F238E27FC236}">
                  <a16:creationId xmlns:a16="http://schemas.microsoft.com/office/drawing/2014/main" id="{53BA8B7E-24EC-A6E0-BC42-621AF3B2BE53}"/>
                </a:ext>
              </a:extLst>
            </p:cNvPr>
            <p:cNvSpPr/>
            <p:nvPr/>
          </p:nvSpPr>
          <p:spPr>
            <a:xfrm rot="10800000">
              <a:off x="191133" y="1853429"/>
              <a:ext cx="5318944" cy="4373537"/>
            </a:xfrm>
            <a:custGeom>
              <a:avLst/>
              <a:gdLst/>
              <a:ahLst/>
              <a:cxnLst/>
              <a:rect l="l" t="t" r="r" b="b"/>
              <a:pathLst>
                <a:path w="3401763" h="3257763" extrusionOk="0">
                  <a:moveTo>
                    <a:pt x="63030" y="2664210"/>
                  </a:moveTo>
                  <a:cubicBezTo>
                    <a:pt x="63030" y="2664210"/>
                    <a:pt x="0" y="2417645"/>
                    <a:pt x="10218" y="1214762"/>
                  </a:cubicBezTo>
                  <a:cubicBezTo>
                    <a:pt x="18651" y="990971"/>
                    <a:pt x="65033" y="645332"/>
                    <a:pt x="65033" y="645332"/>
                  </a:cubicBezTo>
                  <a:cubicBezTo>
                    <a:pt x="82233" y="502466"/>
                    <a:pt x="56685" y="337866"/>
                    <a:pt x="181385" y="223925"/>
                  </a:cubicBezTo>
                  <a:cubicBezTo>
                    <a:pt x="346794" y="72788"/>
                    <a:pt x="621643" y="0"/>
                    <a:pt x="2508690" y="6965"/>
                  </a:cubicBezTo>
                  <a:lnTo>
                    <a:pt x="2508692" y="6965"/>
                  </a:lnTo>
                  <a:cubicBezTo>
                    <a:pt x="2725438" y="16819"/>
                    <a:pt x="2929753" y="36481"/>
                    <a:pt x="3063942" y="101690"/>
                  </a:cubicBezTo>
                  <a:cubicBezTo>
                    <a:pt x="3319988" y="226120"/>
                    <a:pt x="3401763" y="459160"/>
                    <a:pt x="3396275" y="704684"/>
                  </a:cubicBezTo>
                  <a:cubicBezTo>
                    <a:pt x="3396275" y="704684"/>
                    <a:pt x="3352987" y="1013073"/>
                    <a:pt x="3360421" y="1248607"/>
                  </a:cubicBezTo>
                  <a:cubicBezTo>
                    <a:pt x="3367544" y="2406011"/>
                    <a:pt x="3374701" y="2601614"/>
                    <a:pt x="3374701" y="2601614"/>
                  </a:cubicBezTo>
                  <a:cubicBezTo>
                    <a:pt x="3358019" y="2817346"/>
                    <a:pt x="3243375" y="3027958"/>
                    <a:pt x="3046506" y="3139582"/>
                  </a:cubicBezTo>
                  <a:cubicBezTo>
                    <a:pt x="2896154" y="3224831"/>
                    <a:pt x="2698123" y="3239928"/>
                    <a:pt x="2136736" y="3229187"/>
                  </a:cubicBezTo>
                  <a:lnTo>
                    <a:pt x="2136714" y="3229187"/>
                  </a:lnTo>
                  <a:cubicBezTo>
                    <a:pt x="645952" y="3223910"/>
                    <a:pt x="384604" y="3257763"/>
                    <a:pt x="254278" y="3148605"/>
                  </a:cubicBezTo>
                  <a:cubicBezTo>
                    <a:pt x="145767" y="3057720"/>
                    <a:pt x="81795" y="2864409"/>
                    <a:pt x="63030" y="2664210"/>
                  </a:cubicBezTo>
                  <a:close/>
                </a:path>
              </a:pathLst>
            </a:custGeom>
            <a:solidFill>
              <a:srgbClr val="CDB4DB"/>
            </a:solidFill>
            <a:ln>
              <a:noFill/>
            </a:ln>
          </p:spPr>
          <p:txBody>
            <a:bodyPr spcFirstLastPara="1" wrap="square" lIns="60950" tIns="30467" rIns="60950" bIns="30467" anchor="t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200" kern="0">
                <a:solidFill>
                  <a:srgbClr val="000000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" name="Google Shape;346;p15">
              <a:extLst>
                <a:ext uri="{FF2B5EF4-FFF2-40B4-BE49-F238E27FC236}">
                  <a16:creationId xmlns:a16="http://schemas.microsoft.com/office/drawing/2014/main" id="{CA3DF82D-5317-7768-3C8D-93B1E5C06FF2}"/>
                </a:ext>
              </a:extLst>
            </p:cNvPr>
            <p:cNvSpPr/>
            <p:nvPr/>
          </p:nvSpPr>
          <p:spPr>
            <a:xfrm rot="10800000">
              <a:off x="275926" y="1977463"/>
              <a:ext cx="5085465" cy="4181584"/>
            </a:xfrm>
            <a:custGeom>
              <a:avLst/>
              <a:gdLst/>
              <a:ahLst/>
              <a:cxnLst/>
              <a:rect l="l" t="t" r="r" b="b"/>
              <a:pathLst>
                <a:path w="3401763" h="3255914" extrusionOk="0">
                  <a:moveTo>
                    <a:pt x="63030" y="2662360"/>
                  </a:moveTo>
                  <a:cubicBezTo>
                    <a:pt x="63030" y="2662360"/>
                    <a:pt x="0" y="2415796"/>
                    <a:pt x="10218" y="1214762"/>
                  </a:cubicBezTo>
                  <a:cubicBezTo>
                    <a:pt x="18651" y="990971"/>
                    <a:pt x="65033" y="645332"/>
                    <a:pt x="65033" y="645332"/>
                  </a:cubicBezTo>
                  <a:cubicBezTo>
                    <a:pt x="82233" y="502466"/>
                    <a:pt x="56685" y="337866"/>
                    <a:pt x="181385" y="223925"/>
                  </a:cubicBezTo>
                  <a:cubicBezTo>
                    <a:pt x="346794" y="72788"/>
                    <a:pt x="621643" y="0"/>
                    <a:pt x="2508690" y="6965"/>
                  </a:cubicBezTo>
                  <a:lnTo>
                    <a:pt x="2508692" y="6965"/>
                  </a:lnTo>
                  <a:cubicBezTo>
                    <a:pt x="2725438" y="16819"/>
                    <a:pt x="2929753" y="36481"/>
                    <a:pt x="3063942" y="101690"/>
                  </a:cubicBezTo>
                  <a:cubicBezTo>
                    <a:pt x="3319988" y="226120"/>
                    <a:pt x="3401763" y="459160"/>
                    <a:pt x="3396275" y="704684"/>
                  </a:cubicBezTo>
                  <a:cubicBezTo>
                    <a:pt x="3396275" y="704684"/>
                    <a:pt x="3352987" y="1013073"/>
                    <a:pt x="3360421" y="1248607"/>
                  </a:cubicBezTo>
                  <a:cubicBezTo>
                    <a:pt x="3367544" y="2404162"/>
                    <a:pt x="3374701" y="2599764"/>
                    <a:pt x="3374701" y="2599764"/>
                  </a:cubicBezTo>
                  <a:cubicBezTo>
                    <a:pt x="3358019" y="2815497"/>
                    <a:pt x="3243375" y="3026109"/>
                    <a:pt x="3046506" y="3137733"/>
                  </a:cubicBezTo>
                  <a:cubicBezTo>
                    <a:pt x="2896154" y="3222981"/>
                    <a:pt x="2698123" y="3238079"/>
                    <a:pt x="2136736" y="3227338"/>
                  </a:cubicBezTo>
                  <a:lnTo>
                    <a:pt x="2136714" y="3227338"/>
                  </a:lnTo>
                  <a:cubicBezTo>
                    <a:pt x="645952" y="3222061"/>
                    <a:pt x="384604" y="3255914"/>
                    <a:pt x="254278" y="3146756"/>
                  </a:cubicBezTo>
                  <a:cubicBezTo>
                    <a:pt x="145767" y="3055871"/>
                    <a:pt x="81795" y="2862559"/>
                    <a:pt x="63030" y="2662360"/>
                  </a:cubicBezTo>
                  <a:close/>
                </a:path>
              </a:pathLst>
            </a:custGeom>
            <a:solidFill>
              <a:srgbClr val="BDE0FE"/>
            </a:solidFill>
            <a:ln>
              <a:noFill/>
            </a:ln>
          </p:spPr>
          <p:txBody>
            <a:bodyPr spcFirstLastPara="1" wrap="square" lIns="60950" tIns="30467" rIns="60950" bIns="30467" anchor="t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200" kern="0">
                <a:solidFill>
                  <a:srgbClr val="000000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" name="Google Shape;347;p15">
              <a:extLst>
                <a:ext uri="{FF2B5EF4-FFF2-40B4-BE49-F238E27FC236}">
                  <a16:creationId xmlns:a16="http://schemas.microsoft.com/office/drawing/2014/main" id="{9536BD1E-E679-8430-7AB8-01B0CA36E201}"/>
                </a:ext>
              </a:extLst>
            </p:cNvPr>
            <p:cNvSpPr/>
            <p:nvPr/>
          </p:nvSpPr>
          <p:spPr>
            <a:xfrm>
              <a:off x="1750248" y="997000"/>
              <a:ext cx="2113237" cy="1359538"/>
            </a:xfrm>
            <a:custGeom>
              <a:avLst/>
              <a:gdLst/>
              <a:ahLst/>
              <a:cxnLst/>
              <a:rect l="l" t="t" r="r" b="b"/>
              <a:pathLst>
                <a:path w="2914810" h="1377910" extrusionOk="0">
                  <a:moveTo>
                    <a:pt x="0" y="0"/>
                  </a:moveTo>
                  <a:lnTo>
                    <a:pt x="2914810" y="0"/>
                  </a:lnTo>
                  <a:lnTo>
                    <a:pt x="2914810" y="1377910"/>
                  </a:lnTo>
                  <a:lnTo>
                    <a:pt x="0" y="137791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60950" tIns="30467" rIns="60950" bIns="30467" anchor="t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200" kern="0">
                <a:solidFill>
                  <a:srgbClr val="000000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" name="Google Shape;348;p15">
              <a:extLst>
                <a:ext uri="{FF2B5EF4-FFF2-40B4-BE49-F238E27FC236}">
                  <a16:creationId xmlns:a16="http://schemas.microsoft.com/office/drawing/2014/main" id="{892D2C7B-817C-C298-923A-C4E01A2D95CC}"/>
                </a:ext>
              </a:extLst>
            </p:cNvPr>
            <p:cNvSpPr txBox="1"/>
            <p:nvPr/>
          </p:nvSpPr>
          <p:spPr>
            <a:xfrm>
              <a:off x="437632" y="2522300"/>
              <a:ext cx="4762052" cy="286313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just">
                <a:lnSpc>
                  <a:spcPct val="150000"/>
                </a:lnSpc>
                <a:buClr>
                  <a:srgbClr val="000000"/>
                </a:buClr>
                <a:buSzPct val="100000"/>
              </a:pPr>
              <a:r>
                <a:rPr lang="en-US" sz="2000" b="1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1. </a:t>
              </a:r>
              <a:r>
                <a:rPr lang="vi-VN" sz="20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Tìm các khổ thơ ứng với mỗi ý sau: </a:t>
              </a:r>
            </a:p>
            <a:p>
              <a:pPr algn="just">
                <a:lnSpc>
                  <a:spcPct val="150000"/>
                </a:lnSpc>
                <a:buClr>
                  <a:srgbClr val="000000"/>
                </a:buClr>
                <a:buSzPct val="100000"/>
              </a:pPr>
              <a:r>
                <a:rPr lang="en-US" sz="2000" b="1" i="1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a) </a:t>
              </a:r>
              <a:r>
                <a:rPr lang="vi-VN" sz="2000" b="1" i="1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Tả hình dáng cây cau</a:t>
              </a:r>
              <a:r>
                <a:rPr lang="en-US" sz="2000" b="1" i="1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.</a:t>
              </a:r>
              <a:r>
                <a:rPr lang="vi-VN" sz="2000" b="1" i="1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</a:p>
            <a:p>
              <a:pPr algn="just">
                <a:lnSpc>
                  <a:spcPct val="150000"/>
                </a:lnSpc>
                <a:buClr>
                  <a:srgbClr val="000000"/>
                </a:buClr>
                <a:buSzPct val="100000"/>
              </a:pPr>
              <a:r>
                <a:rPr lang="en-US" sz="2000" i="1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b) </a:t>
              </a:r>
              <a:r>
                <a:rPr lang="vi-VN" sz="2000" i="1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Nêu ích lợi của cây cau</a:t>
              </a:r>
              <a:r>
                <a:rPr lang="en-US" sz="2000" i="1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.</a:t>
              </a:r>
              <a:endParaRPr lang="vi-VN" sz="20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  <a:p>
              <a:pPr algn="just">
                <a:lnSpc>
                  <a:spcPct val="150000"/>
                </a:lnSpc>
                <a:buClr>
                  <a:srgbClr val="000000"/>
                </a:buClr>
                <a:buSzPct val="100000"/>
              </a:pPr>
              <a:r>
                <a:rPr lang="en-US" sz="2000" i="1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c) </a:t>
              </a:r>
              <a:r>
                <a:rPr lang="vi-VN" sz="2000" i="1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Thể hiện tình cảm của tác giả với cây cau.</a:t>
              </a:r>
              <a:endParaRPr lang="en-US" sz="20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sp>
        <p:nvSpPr>
          <p:cNvPr id="9" name="Google Shape;350;p15">
            <a:extLst>
              <a:ext uri="{FF2B5EF4-FFF2-40B4-BE49-F238E27FC236}">
                <a16:creationId xmlns:a16="http://schemas.microsoft.com/office/drawing/2014/main" id="{646298AE-CB80-C70D-4036-A07856013D5D}"/>
              </a:ext>
            </a:extLst>
          </p:cNvPr>
          <p:cNvSpPr txBox="1"/>
          <p:nvPr/>
        </p:nvSpPr>
        <p:spPr>
          <a:xfrm>
            <a:off x="6198211" y="1664988"/>
            <a:ext cx="4580600" cy="4216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Đứng đâu là cao đấy </a:t>
            </a:r>
          </a:p>
          <a:p>
            <a:pPr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Mà chẳng che lấp ai</a:t>
            </a:r>
          </a:p>
          <a:p>
            <a:pPr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Dáng khiêm nhường, mảnh khảnh</a:t>
            </a:r>
          </a:p>
          <a:p>
            <a:pPr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Da bạc thếch tháng ngày</a:t>
            </a:r>
          </a:p>
          <a:p>
            <a:pPr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endParaRPr lang="vi-VN" sz="2000" kern="0" dirty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  <a:p>
            <a:pPr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Muốn cao thì phải thẳng</a:t>
            </a:r>
          </a:p>
          <a:p>
            <a:pPr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(Bài học ở cây cau) </a:t>
            </a:r>
          </a:p>
          <a:p>
            <a:pPr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Thân bền khinh bão tố </a:t>
            </a:r>
          </a:p>
          <a:p>
            <a:pPr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Nhờ mưa nắng dãi dầu.</a:t>
            </a:r>
            <a:endParaRPr sz="2000" kern="0" dirty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10" name="Google Shape;351;p15">
            <a:extLst>
              <a:ext uri="{FF2B5EF4-FFF2-40B4-BE49-F238E27FC236}">
                <a16:creationId xmlns:a16="http://schemas.microsoft.com/office/drawing/2014/main" id="{30758109-1CF5-8C69-3632-C88A5962E5CF}"/>
              </a:ext>
            </a:extLst>
          </p:cNvPr>
          <p:cNvSpPr txBox="1"/>
          <p:nvPr/>
        </p:nvSpPr>
        <p:spPr>
          <a:xfrm>
            <a:off x="6096000" y="1223410"/>
            <a:ext cx="4785022" cy="3693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n-US" sz="2000" b="1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a) </a:t>
            </a:r>
            <a:r>
              <a:rPr lang="vi-VN" sz="2000" b="1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Tả hình dáng cây cau</a:t>
            </a:r>
            <a:endParaRPr sz="622" b="1" kern="0" dirty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02869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F8AEA02A-BC04-7284-0060-4D5DDD903205}"/>
              </a:ext>
            </a:extLst>
          </p:cNvPr>
          <p:cNvGrpSpPr/>
          <p:nvPr/>
        </p:nvGrpSpPr>
        <p:grpSpPr>
          <a:xfrm>
            <a:off x="280144" y="1659973"/>
            <a:ext cx="5318944" cy="4216513"/>
            <a:chOff x="191133" y="997000"/>
            <a:chExt cx="5318944" cy="5229966"/>
          </a:xfrm>
        </p:grpSpPr>
        <p:sp>
          <p:nvSpPr>
            <p:cNvPr id="4" name="Google Shape;345;p15">
              <a:extLst>
                <a:ext uri="{FF2B5EF4-FFF2-40B4-BE49-F238E27FC236}">
                  <a16:creationId xmlns:a16="http://schemas.microsoft.com/office/drawing/2014/main" id="{53BA8B7E-24EC-A6E0-BC42-621AF3B2BE53}"/>
                </a:ext>
              </a:extLst>
            </p:cNvPr>
            <p:cNvSpPr/>
            <p:nvPr/>
          </p:nvSpPr>
          <p:spPr>
            <a:xfrm rot="10800000">
              <a:off x="191133" y="1853429"/>
              <a:ext cx="5318944" cy="4373537"/>
            </a:xfrm>
            <a:custGeom>
              <a:avLst/>
              <a:gdLst/>
              <a:ahLst/>
              <a:cxnLst/>
              <a:rect l="l" t="t" r="r" b="b"/>
              <a:pathLst>
                <a:path w="3401763" h="3257763" extrusionOk="0">
                  <a:moveTo>
                    <a:pt x="63030" y="2664210"/>
                  </a:moveTo>
                  <a:cubicBezTo>
                    <a:pt x="63030" y="2664210"/>
                    <a:pt x="0" y="2417645"/>
                    <a:pt x="10218" y="1214762"/>
                  </a:cubicBezTo>
                  <a:cubicBezTo>
                    <a:pt x="18651" y="990971"/>
                    <a:pt x="65033" y="645332"/>
                    <a:pt x="65033" y="645332"/>
                  </a:cubicBezTo>
                  <a:cubicBezTo>
                    <a:pt x="82233" y="502466"/>
                    <a:pt x="56685" y="337866"/>
                    <a:pt x="181385" y="223925"/>
                  </a:cubicBezTo>
                  <a:cubicBezTo>
                    <a:pt x="346794" y="72788"/>
                    <a:pt x="621643" y="0"/>
                    <a:pt x="2508690" y="6965"/>
                  </a:cubicBezTo>
                  <a:lnTo>
                    <a:pt x="2508692" y="6965"/>
                  </a:lnTo>
                  <a:cubicBezTo>
                    <a:pt x="2725438" y="16819"/>
                    <a:pt x="2929753" y="36481"/>
                    <a:pt x="3063942" y="101690"/>
                  </a:cubicBezTo>
                  <a:cubicBezTo>
                    <a:pt x="3319988" y="226120"/>
                    <a:pt x="3401763" y="459160"/>
                    <a:pt x="3396275" y="704684"/>
                  </a:cubicBezTo>
                  <a:cubicBezTo>
                    <a:pt x="3396275" y="704684"/>
                    <a:pt x="3352987" y="1013073"/>
                    <a:pt x="3360421" y="1248607"/>
                  </a:cubicBezTo>
                  <a:cubicBezTo>
                    <a:pt x="3367544" y="2406011"/>
                    <a:pt x="3374701" y="2601614"/>
                    <a:pt x="3374701" y="2601614"/>
                  </a:cubicBezTo>
                  <a:cubicBezTo>
                    <a:pt x="3358019" y="2817346"/>
                    <a:pt x="3243375" y="3027958"/>
                    <a:pt x="3046506" y="3139582"/>
                  </a:cubicBezTo>
                  <a:cubicBezTo>
                    <a:pt x="2896154" y="3224831"/>
                    <a:pt x="2698123" y="3239928"/>
                    <a:pt x="2136736" y="3229187"/>
                  </a:cubicBezTo>
                  <a:lnTo>
                    <a:pt x="2136714" y="3229187"/>
                  </a:lnTo>
                  <a:cubicBezTo>
                    <a:pt x="645952" y="3223910"/>
                    <a:pt x="384604" y="3257763"/>
                    <a:pt x="254278" y="3148605"/>
                  </a:cubicBezTo>
                  <a:cubicBezTo>
                    <a:pt x="145767" y="3057720"/>
                    <a:pt x="81795" y="2864409"/>
                    <a:pt x="63030" y="2664210"/>
                  </a:cubicBezTo>
                  <a:close/>
                </a:path>
              </a:pathLst>
            </a:custGeom>
            <a:solidFill>
              <a:srgbClr val="CDB4DB"/>
            </a:solidFill>
            <a:ln>
              <a:noFill/>
            </a:ln>
          </p:spPr>
          <p:txBody>
            <a:bodyPr spcFirstLastPara="1" wrap="square" lIns="60950" tIns="30467" rIns="60950" bIns="30467" anchor="t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200" kern="0">
                <a:solidFill>
                  <a:srgbClr val="000000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" name="Google Shape;346;p15">
              <a:extLst>
                <a:ext uri="{FF2B5EF4-FFF2-40B4-BE49-F238E27FC236}">
                  <a16:creationId xmlns:a16="http://schemas.microsoft.com/office/drawing/2014/main" id="{CA3DF82D-5317-7768-3C8D-93B1E5C06FF2}"/>
                </a:ext>
              </a:extLst>
            </p:cNvPr>
            <p:cNvSpPr/>
            <p:nvPr/>
          </p:nvSpPr>
          <p:spPr>
            <a:xfrm rot="10800000">
              <a:off x="275926" y="1977463"/>
              <a:ext cx="5085465" cy="4181584"/>
            </a:xfrm>
            <a:custGeom>
              <a:avLst/>
              <a:gdLst/>
              <a:ahLst/>
              <a:cxnLst/>
              <a:rect l="l" t="t" r="r" b="b"/>
              <a:pathLst>
                <a:path w="3401763" h="3255914" extrusionOk="0">
                  <a:moveTo>
                    <a:pt x="63030" y="2662360"/>
                  </a:moveTo>
                  <a:cubicBezTo>
                    <a:pt x="63030" y="2662360"/>
                    <a:pt x="0" y="2415796"/>
                    <a:pt x="10218" y="1214762"/>
                  </a:cubicBezTo>
                  <a:cubicBezTo>
                    <a:pt x="18651" y="990971"/>
                    <a:pt x="65033" y="645332"/>
                    <a:pt x="65033" y="645332"/>
                  </a:cubicBezTo>
                  <a:cubicBezTo>
                    <a:pt x="82233" y="502466"/>
                    <a:pt x="56685" y="337866"/>
                    <a:pt x="181385" y="223925"/>
                  </a:cubicBezTo>
                  <a:cubicBezTo>
                    <a:pt x="346794" y="72788"/>
                    <a:pt x="621643" y="0"/>
                    <a:pt x="2508690" y="6965"/>
                  </a:cubicBezTo>
                  <a:lnTo>
                    <a:pt x="2508692" y="6965"/>
                  </a:lnTo>
                  <a:cubicBezTo>
                    <a:pt x="2725438" y="16819"/>
                    <a:pt x="2929753" y="36481"/>
                    <a:pt x="3063942" y="101690"/>
                  </a:cubicBezTo>
                  <a:cubicBezTo>
                    <a:pt x="3319988" y="226120"/>
                    <a:pt x="3401763" y="459160"/>
                    <a:pt x="3396275" y="704684"/>
                  </a:cubicBezTo>
                  <a:cubicBezTo>
                    <a:pt x="3396275" y="704684"/>
                    <a:pt x="3352987" y="1013073"/>
                    <a:pt x="3360421" y="1248607"/>
                  </a:cubicBezTo>
                  <a:cubicBezTo>
                    <a:pt x="3367544" y="2404162"/>
                    <a:pt x="3374701" y="2599764"/>
                    <a:pt x="3374701" y="2599764"/>
                  </a:cubicBezTo>
                  <a:cubicBezTo>
                    <a:pt x="3358019" y="2815497"/>
                    <a:pt x="3243375" y="3026109"/>
                    <a:pt x="3046506" y="3137733"/>
                  </a:cubicBezTo>
                  <a:cubicBezTo>
                    <a:pt x="2896154" y="3222981"/>
                    <a:pt x="2698123" y="3238079"/>
                    <a:pt x="2136736" y="3227338"/>
                  </a:cubicBezTo>
                  <a:lnTo>
                    <a:pt x="2136714" y="3227338"/>
                  </a:lnTo>
                  <a:cubicBezTo>
                    <a:pt x="645952" y="3222061"/>
                    <a:pt x="384604" y="3255914"/>
                    <a:pt x="254278" y="3146756"/>
                  </a:cubicBezTo>
                  <a:cubicBezTo>
                    <a:pt x="145767" y="3055871"/>
                    <a:pt x="81795" y="2862559"/>
                    <a:pt x="63030" y="2662360"/>
                  </a:cubicBezTo>
                  <a:close/>
                </a:path>
              </a:pathLst>
            </a:custGeom>
            <a:solidFill>
              <a:srgbClr val="BDE0FE"/>
            </a:solidFill>
            <a:ln>
              <a:noFill/>
            </a:ln>
          </p:spPr>
          <p:txBody>
            <a:bodyPr spcFirstLastPara="1" wrap="square" lIns="60950" tIns="30467" rIns="60950" bIns="30467" anchor="t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200" kern="0">
                <a:solidFill>
                  <a:srgbClr val="000000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" name="Google Shape;347;p15">
              <a:extLst>
                <a:ext uri="{FF2B5EF4-FFF2-40B4-BE49-F238E27FC236}">
                  <a16:creationId xmlns:a16="http://schemas.microsoft.com/office/drawing/2014/main" id="{9536BD1E-E679-8430-7AB8-01B0CA36E201}"/>
                </a:ext>
              </a:extLst>
            </p:cNvPr>
            <p:cNvSpPr/>
            <p:nvPr/>
          </p:nvSpPr>
          <p:spPr>
            <a:xfrm>
              <a:off x="1750248" y="997000"/>
              <a:ext cx="2113237" cy="1359538"/>
            </a:xfrm>
            <a:custGeom>
              <a:avLst/>
              <a:gdLst/>
              <a:ahLst/>
              <a:cxnLst/>
              <a:rect l="l" t="t" r="r" b="b"/>
              <a:pathLst>
                <a:path w="2914810" h="1377910" extrusionOk="0">
                  <a:moveTo>
                    <a:pt x="0" y="0"/>
                  </a:moveTo>
                  <a:lnTo>
                    <a:pt x="2914810" y="0"/>
                  </a:lnTo>
                  <a:lnTo>
                    <a:pt x="2914810" y="1377910"/>
                  </a:lnTo>
                  <a:lnTo>
                    <a:pt x="0" y="137791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60950" tIns="30467" rIns="60950" bIns="30467" anchor="t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200" kern="0">
                <a:solidFill>
                  <a:srgbClr val="000000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" name="Google Shape;348;p15">
              <a:extLst>
                <a:ext uri="{FF2B5EF4-FFF2-40B4-BE49-F238E27FC236}">
                  <a16:creationId xmlns:a16="http://schemas.microsoft.com/office/drawing/2014/main" id="{892D2C7B-817C-C298-923A-C4E01A2D95CC}"/>
                </a:ext>
              </a:extLst>
            </p:cNvPr>
            <p:cNvSpPr txBox="1"/>
            <p:nvPr/>
          </p:nvSpPr>
          <p:spPr>
            <a:xfrm>
              <a:off x="497488" y="2582731"/>
              <a:ext cx="4618756" cy="286313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just">
                <a:lnSpc>
                  <a:spcPct val="150000"/>
                </a:lnSpc>
                <a:buClr>
                  <a:srgbClr val="000000"/>
                </a:buClr>
                <a:buSzPct val="100000"/>
              </a:pPr>
              <a:r>
                <a:rPr lang="en-US" sz="2000" b="1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1. </a:t>
              </a:r>
              <a:r>
                <a:rPr lang="vi-VN" sz="20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Tìm các khổ thơ ứng với mỗi ý sau: </a:t>
              </a:r>
            </a:p>
            <a:p>
              <a:pPr algn="just">
                <a:lnSpc>
                  <a:spcPct val="150000"/>
                </a:lnSpc>
                <a:buClr>
                  <a:srgbClr val="000000"/>
                </a:buClr>
                <a:buSzPct val="100000"/>
              </a:pPr>
              <a:r>
                <a:rPr lang="en-US" sz="2000" i="1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a) </a:t>
              </a:r>
              <a:r>
                <a:rPr lang="vi-VN" sz="2000" i="1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Tả hình dáng cây cau</a:t>
              </a:r>
              <a:r>
                <a:rPr lang="en-US" sz="2000" i="1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.</a:t>
              </a:r>
              <a:r>
                <a:rPr lang="vi-VN" sz="2000" i="1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</a:p>
            <a:p>
              <a:pPr algn="just">
                <a:lnSpc>
                  <a:spcPct val="150000"/>
                </a:lnSpc>
                <a:buClr>
                  <a:srgbClr val="000000"/>
                </a:buClr>
                <a:buSzPct val="100000"/>
              </a:pPr>
              <a:r>
                <a:rPr lang="en-US" sz="2000" b="1" i="1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b) </a:t>
              </a:r>
              <a:r>
                <a:rPr lang="vi-VN" sz="2000" b="1" i="1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Nêu ích lợi của cây cau</a:t>
              </a:r>
              <a:r>
                <a:rPr lang="en-US" sz="2000" b="1" i="1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.</a:t>
              </a:r>
              <a:endParaRPr lang="vi-VN" sz="2000" b="1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  <a:p>
              <a:pPr algn="just">
                <a:lnSpc>
                  <a:spcPct val="150000"/>
                </a:lnSpc>
                <a:buClr>
                  <a:srgbClr val="000000"/>
                </a:buClr>
                <a:buSzPct val="100000"/>
              </a:pPr>
              <a:r>
                <a:rPr lang="en-US" sz="2000" i="1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c) </a:t>
              </a:r>
              <a:r>
                <a:rPr lang="vi-VN" sz="2000" i="1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Thể hiện tình cảm của tác giả với cây cau.</a:t>
              </a:r>
              <a:endParaRPr lang="en-US" sz="20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sp>
        <p:nvSpPr>
          <p:cNvPr id="9" name="Google Shape;350;p15">
            <a:extLst>
              <a:ext uri="{FF2B5EF4-FFF2-40B4-BE49-F238E27FC236}">
                <a16:creationId xmlns:a16="http://schemas.microsoft.com/office/drawing/2014/main" id="{646298AE-CB80-C70D-4036-A07856013D5D}"/>
              </a:ext>
            </a:extLst>
          </p:cNvPr>
          <p:cNvSpPr txBox="1"/>
          <p:nvPr/>
        </p:nvSpPr>
        <p:spPr>
          <a:xfrm>
            <a:off x="6198211" y="1664988"/>
            <a:ext cx="4580600" cy="4216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0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Mà tấm lòng thơm thảo </a:t>
            </a:r>
          </a:p>
          <a:p>
            <a:pPr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0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Đỏ môi ngoại nhai trầu</a:t>
            </a:r>
          </a:p>
          <a:p>
            <a:pPr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0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Thương yêu đàn em lắm</a:t>
            </a:r>
          </a:p>
          <a:p>
            <a:pPr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0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Cho cưỡi ngựa tàu cau.</a:t>
            </a:r>
          </a:p>
          <a:p>
            <a:pPr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endParaRPr lang="vi-VN" sz="2000" kern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  <a:p>
            <a:pPr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0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Tai lắng tiếng ríu ran</a:t>
            </a:r>
          </a:p>
          <a:p>
            <a:pPr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0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Thoảng thơm trong hơi thở</a:t>
            </a:r>
          </a:p>
          <a:p>
            <a:pPr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0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Chắc chim mới ra rang </a:t>
            </a:r>
          </a:p>
          <a:p>
            <a:pPr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0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Ồ! Hoa cau đang nở!</a:t>
            </a:r>
            <a:endParaRPr sz="2000" kern="0" dirty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10" name="Google Shape;351;p15">
            <a:extLst>
              <a:ext uri="{FF2B5EF4-FFF2-40B4-BE49-F238E27FC236}">
                <a16:creationId xmlns:a16="http://schemas.microsoft.com/office/drawing/2014/main" id="{30758109-1CF5-8C69-3632-C88A5962E5CF}"/>
              </a:ext>
            </a:extLst>
          </p:cNvPr>
          <p:cNvSpPr txBox="1"/>
          <p:nvPr/>
        </p:nvSpPr>
        <p:spPr>
          <a:xfrm>
            <a:off x="6096000" y="1223410"/>
            <a:ext cx="5048250" cy="3693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n-US" sz="2000" b="1" i="1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b. Nếu lợi ích của cây cau – khổ 3, 4</a:t>
            </a:r>
            <a:endParaRPr lang="en-US" sz="2000" b="1" i="1" kern="0" dirty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30690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F8AEA02A-BC04-7284-0060-4D5DDD903205}"/>
              </a:ext>
            </a:extLst>
          </p:cNvPr>
          <p:cNvGrpSpPr/>
          <p:nvPr/>
        </p:nvGrpSpPr>
        <p:grpSpPr>
          <a:xfrm>
            <a:off x="280144" y="1659973"/>
            <a:ext cx="5318944" cy="4216513"/>
            <a:chOff x="191133" y="997000"/>
            <a:chExt cx="5318944" cy="5229966"/>
          </a:xfrm>
        </p:grpSpPr>
        <p:sp>
          <p:nvSpPr>
            <p:cNvPr id="4" name="Google Shape;345;p15">
              <a:extLst>
                <a:ext uri="{FF2B5EF4-FFF2-40B4-BE49-F238E27FC236}">
                  <a16:creationId xmlns:a16="http://schemas.microsoft.com/office/drawing/2014/main" id="{53BA8B7E-24EC-A6E0-BC42-621AF3B2BE53}"/>
                </a:ext>
              </a:extLst>
            </p:cNvPr>
            <p:cNvSpPr/>
            <p:nvPr/>
          </p:nvSpPr>
          <p:spPr>
            <a:xfrm rot="10800000">
              <a:off x="191133" y="1853429"/>
              <a:ext cx="5318944" cy="4373537"/>
            </a:xfrm>
            <a:custGeom>
              <a:avLst/>
              <a:gdLst/>
              <a:ahLst/>
              <a:cxnLst/>
              <a:rect l="l" t="t" r="r" b="b"/>
              <a:pathLst>
                <a:path w="3401763" h="3257763" extrusionOk="0">
                  <a:moveTo>
                    <a:pt x="63030" y="2664210"/>
                  </a:moveTo>
                  <a:cubicBezTo>
                    <a:pt x="63030" y="2664210"/>
                    <a:pt x="0" y="2417645"/>
                    <a:pt x="10218" y="1214762"/>
                  </a:cubicBezTo>
                  <a:cubicBezTo>
                    <a:pt x="18651" y="990971"/>
                    <a:pt x="65033" y="645332"/>
                    <a:pt x="65033" y="645332"/>
                  </a:cubicBezTo>
                  <a:cubicBezTo>
                    <a:pt x="82233" y="502466"/>
                    <a:pt x="56685" y="337866"/>
                    <a:pt x="181385" y="223925"/>
                  </a:cubicBezTo>
                  <a:cubicBezTo>
                    <a:pt x="346794" y="72788"/>
                    <a:pt x="621643" y="0"/>
                    <a:pt x="2508690" y="6965"/>
                  </a:cubicBezTo>
                  <a:lnTo>
                    <a:pt x="2508692" y="6965"/>
                  </a:lnTo>
                  <a:cubicBezTo>
                    <a:pt x="2725438" y="16819"/>
                    <a:pt x="2929753" y="36481"/>
                    <a:pt x="3063942" y="101690"/>
                  </a:cubicBezTo>
                  <a:cubicBezTo>
                    <a:pt x="3319988" y="226120"/>
                    <a:pt x="3401763" y="459160"/>
                    <a:pt x="3396275" y="704684"/>
                  </a:cubicBezTo>
                  <a:cubicBezTo>
                    <a:pt x="3396275" y="704684"/>
                    <a:pt x="3352987" y="1013073"/>
                    <a:pt x="3360421" y="1248607"/>
                  </a:cubicBezTo>
                  <a:cubicBezTo>
                    <a:pt x="3367544" y="2406011"/>
                    <a:pt x="3374701" y="2601614"/>
                    <a:pt x="3374701" y="2601614"/>
                  </a:cubicBezTo>
                  <a:cubicBezTo>
                    <a:pt x="3358019" y="2817346"/>
                    <a:pt x="3243375" y="3027958"/>
                    <a:pt x="3046506" y="3139582"/>
                  </a:cubicBezTo>
                  <a:cubicBezTo>
                    <a:pt x="2896154" y="3224831"/>
                    <a:pt x="2698123" y="3239928"/>
                    <a:pt x="2136736" y="3229187"/>
                  </a:cubicBezTo>
                  <a:lnTo>
                    <a:pt x="2136714" y="3229187"/>
                  </a:lnTo>
                  <a:cubicBezTo>
                    <a:pt x="645952" y="3223910"/>
                    <a:pt x="384604" y="3257763"/>
                    <a:pt x="254278" y="3148605"/>
                  </a:cubicBezTo>
                  <a:cubicBezTo>
                    <a:pt x="145767" y="3057720"/>
                    <a:pt x="81795" y="2864409"/>
                    <a:pt x="63030" y="2664210"/>
                  </a:cubicBezTo>
                  <a:close/>
                </a:path>
              </a:pathLst>
            </a:custGeom>
            <a:solidFill>
              <a:srgbClr val="CDB4DB"/>
            </a:solidFill>
            <a:ln>
              <a:noFill/>
            </a:ln>
          </p:spPr>
          <p:txBody>
            <a:bodyPr spcFirstLastPara="1" wrap="square" lIns="60950" tIns="30467" rIns="60950" bIns="30467" anchor="t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200" kern="0">
                <a:solidFill>
                  <a:srgbClr val="000000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" name="Google Shape;346;p15">
              <a:extLst>
                <a:ext uri="{FF2B5EF4-FFF2-40B4-BE49-F238E27FC236}">
                  <a16:creationId xmlns:a16="http://schemas.microsoft.com/office/drawing/2014/main" id="{CA3DF82D-5317-7768-3C8D-93B1E5C06FF2}"/>
                </a:ext>
              </a:extLst>
            </p:cNvPr>
            <p:cNvSpPr/>
            <p:nvPr/>
          </p:nvSpPr>
          <p:spPr>
            <a:xfrm rot="10800000">
              <a:off x="275926" y="1977463"/>
              <a:ext cx="5085465" cy="4181584"/>
            </a:xfrm>
            <a:custGeom>
              <a:avLst/>
              <a:gdLst/>
              <a:ahLst/>
              <a:cxnLst/>
              <a:rect l="l" t="t" r="r" b="b"/>
              <a:pathLst>
                <a:path w="3401763" h="3255914" extrusionOk="0">
                  <a:moveTo>
                    <a:pt x="63030" y="2662360"/>
                  </a:moveTo>
                  <a:cubicBezTo>
                    <a:pt x="63030" y="2662360"/>
                    <a:pt x="0" y="2415796"/>
                    <a:pt x="10218" y="1214762"/>
                  </a:cubicBezTo>
                  <a:cubicBezTo>
                    <a:pt x="18651" y="990971"/>
                    <a:pt x="65033" y="645332"/>
                    <a:pt x="65033" y="645332"/>
                  </a:cubicBezTo>
                  <a:cubicBezTo>
                    <a:pt x="82233" y="502466"/>
                    <a:pt x="56685" y="337866"/>
                    <a:pt x="181385" y="223925"/>
                  </a:cubicBezTo>
                  <a:cubicBezTo>
                    <a:pt x="346794" y="72788"/>
                    <a:pt x="621643" y="0"/>
                    <a:pt x="2508690" y="6965"/>
                  </a:cubicBezTo>
                  <a:lnTo>
                    <a:pt x="2508692" y="6965"/>
                  </a:lnTo>
                  <a:cubicBezTo>
                    <a:pt x="2725438" y="16819"/>
                    <a:pt x="2929753" y="36481"/>
                    <a:pt x="3063942" y="101690"/>
                  </a:cubicBezTo>
                  <a:cubicBezTo>
                    <a:pt x="3319988" y="226120"/>
                    <a:pt x="3401763" y="459160"/>
                    <a:pt x="3396275" y="704684"/>
                  </a:cubicBezTo>
                  <a:cubicBezTo>
                    <a:pt x="3396275" y="704684"/>
                    <a:pt x="3352987" y="1013073"/>
                    <a:pt x="3360421" y="1248607"/>
                  </a:cubicBezTo>
                  <a:cubicBezTo>
                    <a:pt x="3367544" y="2404162"/>
                    <a:pt x="3374701" y="2599764"/>
                    <a:pt x="3374701" y="2599764"/>
                  </a:cubicBezTo>
                  <a:cubicBezTo>
                    <a:pt x="3358019" y="2815497"/>
                    <a:pt x="3243375" y="3026109"/>
                    <a:pt x="3046506" y="3137733"/>
                  </a:cubicBezTo>
                  <a:cubicBezTo>
                    <a:pt x="2896154" y="3222981"/>
                    <a:pt x="2698123" y="3238079"/>
                    <a:pt x="2136736" y="3227338"/>
                  </a:cubicBezTo>
                  <a:lnTo>
                    <a:pt x="2136714" y="3227338"/>
                  </a:lnTo>
                  <a:cubicBezTo>
                    <a:pt x="645952" y="3222061"/>
                    <a:pt x="384604" y="3255914"/>
                    <a:pt x="254278" y="3146756"/>
                  </a:cubicBezTo>
                  <a:cubicBezTo>
                    <a:pt x="145767" y="3055871"/>
                    <a:pt x="81795" y="2862559"/>
                    <a:pt x="63030" y="2662360"/>
                  </a:cubicBezTo>
                  <a:close/>
                </a:path>
              </a:pathLst>
            </a:custGeom>
            <a:solidFill>
              <a:srgbClr val="BDE0FE"/>
            </a:solidFill>
            <a:ln>
              <a:noFill/>
            </a:ln>
          </p:spPr>
          <p:txBody>
            <a:bodyPr spcFirstLastPara="1" wrap="square" lIns="60950" tIns="30467" rIns="60950" bIns="30467" anchor="t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200" kern="0">
                <a:solidFill>
                  <a:srgbClr val="000000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" name="Google Shape;347;p15">
              <a:extLst>
                <a:ext uri="{FF2B5EF4-FFF2-40B4-BE49-F238E27FC236}">
                  <a16:creationId xmlns:a16="http://schemas.microsoft.com/office/drawing/2014/main" id="{9536BD1E-E679-8430-7AB8-01B0CA36E201}"/>
                </a:ext>
              </a:extLst>
            </p:cNvPr>
            <p:cNvSpPr/>
            <p:nvPr/>
          </p:nvSpPr>
          <p:spPr>
            <a:xfrm>
              <a:off x="1750248" y="997000"/>
              <a:ext cx="2113237" cy="1359538"/>
            </a:xfrm>
            <a:custGeom>
              <a:avLst/>
              <a:gdLst/>
              <a:ahLst/>
              <a:cxnLst/>
              <a:rect l="l" t="t" r="r" b="b"/>
              <a:pathLst>
                <a:path w="2914810" h="1377910" extrusionOk="0">
                  <a:moveTo>
                    <a:pt x="0" y="0"/>
                  </a:moveTo>
                  <a:lnTo>
                    <a:pt x="2914810" y="0"/>
                  </a:lnTo>
                  <a:lnTo>
                    <a:pt x="2914810" y="1377910"/>
                  </a:lnTo>
                  <a:lnTo>
                    <a:pt x="0" y="137791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60950" tIns="30467" rIns="60950" bIns="30467" anchor="t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200" kern="0">
                <a:solidFill>
                  <a:srgbClr val="000000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" name="Google Shape;348;p15">
              <a:extLst>
                <a:ext uri="{FF2B5EF4-FFF2-40B4-BE49-F238E27FC236}">
                  <a16:creationId xmlns:a16="http://schemas.microsoft.com/office/drawing/2014/main" id="{892D2C7B-817C-C298-923A-C4E01A2D95CC}"/>
                </a:ext>
              </a:extLst>
            </p:cNvPr>
            <p:cNvSpPr txBox="1"/>
            <p:nvPr/>
          </p:nvSpPr>
          <p:spPr>
            <a:xfrm>
              <a:off x="599339" y="2315123"/>
              <a:ext cx="4415057" cy="34357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just">
                <a:lnSpc>
                  <a:spcPct val="150000"/>
                </a:lnSpc>
                <a:buClr>
                  <a:srgbClr val="000000"/>
                </a:buClr>
                <a:buSzPct val="100000"/>
              </a:pPr>
              <a:r>
                <a:rPr lang="en-US" sz="2000" b="1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1. </a:t>
              </a:r>
              <a:r>
                <a:rPr lang="vi-VN" sz="20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Tìm các khổ thơ ứng với mỗi ý sau: </a:t>
              </a:r>
            </a:p>
            <a:p>
              <a:pPr algn="just">
                <a:lnSpc>
                  <a:spcPct val="150000"/>
                </a:lnSpc>
                <a:buClr>
                  <a:srgbClr val="000000"/>
                </a:buClr>
                <a:buSzPct val="100000"/>
              </a:pPr>
              <a:r>
                <a:rPr lang="en-US" sz="2000" i="1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a) </a:t>
              </a:r>
              <a:r>
                <a:rPr lang="vi-VN" sz="2000" i="1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Tả hình dáng cây cau</a:t>
              </a:r>
              <a:r>
                <a:rPr lang="en-US" sz="2000" i="1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.</a:t>
              </a:r>
              <a:endParaRPr lang="vi-VN" sz="20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  <a:p>
              <a:pPr algn="just">
                <a:lnSpc>
                  <a:spcPct val="150000"/>
                </a:lnSpc>
                <a:buClr>
                  <a:srgbClr val="000000"/>
                </a:buClr>
                <a:buSzPct val="100000"/>
              </a:pPr>
              <a:r>
                <a:rPr lang="en-US" sz="2000" i="1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b) </a:t>
              </a:r>
              <a:r>
                <a:rPr lang="vi-VN" sz="2000" i="1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Nêu ích lợi của cây cau</a:t>
              </a:r>
              <a:r>
                <a:rPr lang="en-US" sz="2000" i="1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.</a:t>
              </a:r>
              <a:endParaRPr lang="vi-VN" sz="20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  <a:p>
              <a:pPr algn="just">
                <a:lnSpc>
                  <a:spcPct val="150000"/>
                </a:lnSpc>
                <a:buClr>
                  <a:srgbClr val="000000"/>
                </a:buClr>
                <a:buSzPct val="100000"/>
              </a:pPr>
              <a:r>
                <a:rPr lang="en-US" sz="2000" b="1" i="1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c) </a:t>
              </a:r>
              <a:r>
                <a:rPr lang="vi-VN" sz="2000" b="1" i="1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Thể hiện tình cảm của tác giả với cây cau.</a:t>
              </a:r>
              <a:endParaRPr lang="en-US" sz="2000" b="1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sp>
        <p:nvSpPr>
          <p:cNvPr id="9" name="Google Shape;350;p15">
            <a:extLst>
              <a:ext uri="{FF2B5EF4-FFF2-40B4-BE49-F238E27FC236}">
                <a16:creationId xmlns:a16="http://schemas.microsoft.com/office/drawing/2014/main" id="{646298AE-CB80-C70D-4036-A07856013D5D}"/>
              </a:ext>
            </a:extLst>
          </p:cNvPr>
          <p:cNvSpPr txBox="1"/>
          <p:nvPr/>
        </p:nvSpPr>
        <p:spPr>
          <a:xfrm>
            <a:off x="6096000" y="3047711"/>
            <a:ext cx="4580600" cy="1908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Tai lắng tiếng ríu ran</a:t>
            </a:r>
          </a:p>
          <a:p>
            <a:pPr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Thoảng thơm trong hơi thở</a:t>
            </a:r>
          </a:p>
          <a:p>
            <a:pPr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Chắc chim mới ra r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à</a:t>
            </a:r>
            <a:r>
              <a:rPr lang="vi-VN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ng </a:t>
            </a:r>
          </a:p>
          <a:p>
            <a:pPr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Ồ! Hoa cau đang nở!</a:t>
            </a:r>
          </a:p>
        </p:txBody>
      </p:sp>
      <p:sp>
        <p:nvSpPr>
          <p:cNvPr id="10" name="Google Shape;351;p15">
            <a:extLst>
              <a:ext uri="{FF2B5EF4-FFF2-40B4-BE49-F238E27FC236}">
                <a16:creationId xmlns:a16="http://schemas.microsoft.com/office/drawing/2014/main" id="{30758109-1CF5-8C69-3632-C88A5962E5CF}"/>
              </a:ext>
            </a:extLst>
          </p:cNvPr>
          <p:cNvSpPr txBox="1"/>
          <p:nvPr/>
        </p:nvSpPr>
        <p:spPr>
          <a:xfrm>
            <a:off x="6096000" y="2206082"/>
            <a:ext cx="4580600" cy="677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US" sz="2000" b="1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c. </a:t>
            </a:r>
            <a:r>
              <a:rPr lang="en-US" sz="2000" b="1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Thể</a:t>
            </a:r>
            <a:r>
              <a:rPr lang="en-US" sz="2000" b="1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b="1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hiện</a:t>
            </a:r>
            <a:r>
              <a:rPr lang="en-US" sz="2000" b="1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b="1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tình</a:t>
            </a:r>
            <a:r>
              <a:rPr lang="en-US" sz="2000" b="1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b="1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cảm</a:t>
            </a:r>
            <a:r>
              <a:rPr lang="en-US" sz="2000" b="1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b="1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của</a:t>
            </a:r>
            <a:r>
              <a:rPr lang="en-US" sz="2000" b="1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b="1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tác</a:t>
            </a:r>
            <a:r>
              <a:rPr lang="en-US" sz="2000" b="1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b="1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giả</a:t>
            </a:r>
            <a:r>
              <a:rPr lang="en-US" sz="2000" b="1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b="1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với</a:t>
            </a:r>
            <a:r>
              <a:rPr lang="en-US" sz="2000" b="1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b="1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cây</a:t>
            </a:r>
            <a:r>
              <a:rPr lang="en-US" sz="2000" b="1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b="1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cau</a:t>
            </a:r>
            <a:r>
              <a:rPr lang="en-US" sz="2000" b="1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– </a:t>
            </a:r>
            <a:r>
              <a:rPr lang="en-US" sz="2000" b="1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khổ</a:t>
            </a:r>
            <a:r>
              <a:rPr lang="en-US" sz="2000" b="1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5</a:t>
            </a:r>
          </a:p>
        </p:txBody>
      </p:sp>
    </p:spTree>
    <p:extLst>
      <p:ext uri="{BB962C8B-B14F-4D97-AF65-F5344CB8AC3E}">
        <p14:creationId xmlns:p14="http://schemas.microsoft.com/office/powerpoint/2010/main" val="2169061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444F21F6-285D-BB83-79AC-6EAB42665AD7}"/>
              </a:ext>
            </a:extLst>
          </p:cNvPr>
          <p:cNvGrpSpPr/>
          <p:nvPr/>
        </p:nvGrpSpPr>
        <p:grpSpPr>
          <a:xfrm>
            <a:off x="2430782" y="3429000"/>
            <a:ext cx="7327720" cy="2065964"/>
            <a:chOff x="2781480" y="3917245"/>
            <a:chExt cx="7327720" cy="2497342"/>
          </a:xfrm>
        </p:grpSpPr>
        <p:sp>
          <p:nvSpPr>
            <p:cNvPr id="9" name="Google Shape;391;p18">
              <a:extLst>
                <a:ext uri="{FF2B5EF4-FFF2-40B4-BE49-F238E27FC236}">
                  <a16:creationId xmlns:a16="http://schemas.microsoft.com/office/drawing/2014/main" id="{A2527868-776D-F1D2-5041-4F5141206F8E}"/>
                </a:ext>
              </a:extLst>
            </p:cNvPr>
            <p:cNvSpPr/>
            <p:nvPr/>
          </p:nvSpPr>
          <p:spPr>
            <a:xfrm rot="10800000">
              <a:off x="2781480" y="3917245"/>
              <a:ext cx="7327720" cy="2497342"/>
            </a:xfrm>
            <a:custGeom>
              <a:avLst/>
              <a:gdLst/>
              <a:ahLst/>
              <a:cxnLst/>
              <a:rect l="l" t="t" r="r" b="b"/>
              <a:pathLst>
                <a:path w="7761130" h="3695095" extrusionOk="0">
                  <a:moveTo>
                    <a:pt x="63030" y="3101542"/>
                  </a:moveTo>
                  <a:cubicBezTo>
                    <a:pt x="63030" y="3101542"/>
                    <a:pt x="0" y="2854977"/>
                    <a:pt x="10218" y="1214762"/>
                  </a:cubicBezTo>
                  <a:cubicBezTo>
                    <a:pt x="18651" y="990971"/>
                    <a:pt x="65033" y="645332"/>
                    <a:pt x="65033" y="645332"/>
                  </a:cubicBezTo>
                  <a:cubicBezTo>
                    <a:pt x="82233" y="502466"/>
                    <a:pt x="56685" y="337866"/>
                    <a:pt x="181385" y="223925"/>
                  </a:cubicBezTo>
                  <a:cubicBezTo>
                    <a:pt x="346794" y="72788"/>
                    <a:pt x="621643" y="0"/>
                    <a:pt x="6868057" y="6965"/>
                  </a:cubicBezTo>
                  <a:lnTo>
                    <a:pt x="6868058" y="6965"/>
                  </a:lnTo>
                  <a:cubicBezTo>
                    <a:pt x="7084805" y="16819"/>
                    <a:pt x="7289120" y="36481"/>
                    <a:pt x="7423308" y="101690"/>
                  </a:cubicBezTo>
                  <a:cubicBezTo>
                    <a:pt x="7679355" y="226120"/>
                    <a:pt x="7761129" y="459160"/>
                    <a:pt x="7755642" y="704684"/>
                  </a:cubicBezTo>
                  <a:cubicBezTo>
                    <a:pt x="7755642" y="704684"/>
                    <a:pt x="7712354" y="1013073"/>
                    <a:pt x="7719787" y="1248607"/>
                  </a:cubicBezTo>
                  <a:cubicBezTo>
                    <a:pt x="7726911" y="2843343"/>
                    <a:pt x="7734068" y="3038946"/>
                    <a:pt x="7734068" y="3038946"/>
                  </a:cubicBezTo>
                  <a:cubicBezTo>
                    <a:pt x="7717386" y="3254678"/>
                    <a:pt x="7602741" y="3465290"/>
                    <a:pt x="7405873" y="3576914"/>
                  </a:cubicBezTo>
                  <a:cubicBezTo>
                    <a:pt x="7255521" y="3662163"/>
                    <a:pt x="7057490" y="3677261"/>
                    <a:pt x="5608535" y="3666519"/>
                  </a:cubicBezTo>
                  <a:lnTo>
                    <a:pt x="5608457" y="3666519"/>
                  </a:lnTo>
                  <a:cubicBezTo>
                    <a:pt x="645952" y="3661242"/>
                    <a:pt x="384604" y="3695095"/>
                    <a:pt x="254278" y="3585937"/>
                  </a:cubicBezTo>
                  <a:cubicBezTo>
                    <a:pt x="145767" y="3495052"/>
                    <a:pt x="81795" y="3301740"/>
                    <a:pt x="63030" y="3101542"/>
                  </a:cubicBezTo>
                  <a:close/>
                </a:path>
              </a:pathLst>
            </a:custGeom>
            <a:solidFill>
              <a:srgbClr val="D0EBC8"/>
            </a:solidFill>
            <a:ln>
              <a:noFill/>
            </a:ln>
          </p:spPr>
          <p:txBody>
            <a:bodyPr spcFirstLastPara="1" wrap="square" lIns="60950" tIns="30467" rIns="60950" bIns="30467" anchor="t" anchorCtr="0">
              <a:noAutofit/>
            </a:bodyPr>
            <a:lstStyle/>
            <a:p>
              <a:pPr>
                <a:lnSpc>
                  <a:spcPct val="125000"/>
                </a:lnSpc>
                <a:buClr>
                  <a:srgbClr val="000000"/>
                </a:buClr>
                <a:buFont typeface="Arial"/>
                <a:buNone/>
              </a:pPr>
              <a:endParaRPr sz="1200" kern="0">
                <a:solidFill>
                  <a:srgbClr val="000000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392;p18">
              <a:extLst>
                <a:ext uri="{FF2B5EF4-FFF2-40B4-BE49-F238E27FC236}">
                  <a16:creationId xmlns:a16="http://schemas.microsoft.com/office/drawing/2014/main" id="{DFF16F23-8CFF-23A5-2EB2-0E99587383A6}"/>
                </a:ext>
              </a:extLst>
            </p:cNvPr>
            <p:cNvSpPr/>
            <p:nvPr/>
          </p:nvSpPr>
          <p:spPr>
            <a:xfrm rot="10800000">
              <a:off x="2846195" y="3978132"/>
              <a:ext cx="7173919" cy="2389290"/>
            </a:xfrm>
            <a:custGeom>
              <a:avLst/>
              <a:gdLst/>
              <a:ahLst/>
              <a:cxnLst/>
              <a:rect l="l" t="t" r="r" b="b"/>
              <a:pathLst>
                <a:path w="7941847" h="3695095" extrusionOk="0">
                  <a:moveTo>
                    <a:pt x="63030" y="3101542"/>
                  </a:moveTo>
                  <a:cubicBezTo>
                    <a:pt x="63030" y="3101542"/>
                    <a:pt x="0" y="2854977"/>
                    <a:pt x="10218" y="1214762"/>
                  </a:cubicBezTo>
                  <a:cubicBezTo>
                    <a:pt x="18651" y="990971"/>
                    <a:pt x="65033" y="645332"/>
                    <a:pt x="65033" y="645332"/>
                  </a:cubicBezTo>
                  <a:cubicBezTo>
                    <a:pt x="82233" y="502466"/>
                    <a:pt x="56685" y="337866"/>
                    <a:pt x="181385" y="223925"/>
                  </a:cubicBezTo>
                  <a:cubicBezTo>
                    <a:pt x="346794" y="72788"/>
                    <a:pt x="621643" y="0"/>
                    <a:pt x="7048773" y="6965"/>
                  </a:cubicBezTo>
                  <a:lnTo>
                    <a:pt x="7048775" y="6965"/>
                  </a:lnTo>
                  <a:cubicBezTo>
                    <a:pt x="7265522" y="16819"/>
                    <a:pt x="7469836" y="36481"/>
                    <a:pt x="7604025" y="101690"/>
                  </a:cubicBezTo>
                  <a:cubicBezTo>
                    <a:pt x="7860071" y="226120"/>
                    <a:pt x="7941846" y="459160"/>
                    <a:pt x="7936358" y="704684"/>
                  </a:cubicBezTo>
                  <a:cubicBezTo>
                    <a:pt x="7936358" y="704684"/>
                    <a:pt x="7893070" y="1013073"/>
                    <a:pt x="7900504" y="1248607"/>
                  </a:cubicBezTo>
                  <a:cubicBezTo>
                    <a:pt x="7907628" y="2843343"/>
                    <a:pt x="7914784" y="3038946"/>
                    <a:pt x="7914784" y="3038946"/>
                  </a:cubicBezTo>
                  <a:cubicBezTo>
                    <a:pt x="7898103" y="3254678"/>
                    <a:pt x="7783458" y="3465290"/>
                    <a:pt x="7586589" y="3576914"/>
                  </a:cubicBezTo>
                  <a:cubicBezTo>
                    <a:pt x="7436238" y="3662163"/>
                    <a:pt x="7238206" y="3677261"/>
                    <a:pt x="5752458" y="3666519"/>
                  </a:cubicBezTo>
                  <a:lnTo>
                    <a:pt x="5752378" y="3666519"/>
                  </a:lnTo>
                  <a:cubicBezTo>
                    <a:pt x="645952" y="3661242"/>
                    <a:pt x="384604" y="3695095"/>
                    <a:pt x="254278" y="3585937"/>
                  </a:cubicBezTo>
                  <a:cubicBezTo>
                    <a:pt x="145767" y="3495052"/>
                    <a:pt x="81795" y="3301740"/>
                    <a:pt x="63030" y="3101542"/>
                  </a:cubicBezTo>
                  <a:close/>
                </a:path>
              </a:pathLst>
            </a:custGeom>
            <a:solidFill>
              <a:srgbClr val="FADD92"/>
            </a:solidFill>
            <a:ln>
              <a:noFill/>
            </a:ln>
          </p:spPr>
          <p:txBody>
            <a:bodyPr spcFirstLastPara="1" wrap="square" lIns="60950" tIns="30467" rIns="60950" bIns="30467" anchor="t" anchorCtr="0">
              <a:noAutofit/>
            </a:bodyPr>
            <a:lstStyle/>
            <a:p>
              <a:pPr>
                <a:lnSpc>
                  <a:spcPct val="125000"/>
                </a:lnSpc>
                <a:buClr>
                  <a:srgbClr val="000000"/>
                </a:buClr>
                <a:buFont typeface="Arial"/>
                <a:buNone/>
              </a:pPr>
              <a:endParaRPr sz="1200" kern="0">
                <a:solidFill>
                  <a:srgbClr val="000000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393;p18">
              <a:extLst>
                <a:ext uri="{FF2B5EF4-FFF2-40B4-BE49-F238E27FC236}">
                  <a16:creationId xmlns:a16="http://schemas.microsoft.com/office/drawing/2014/main" id="{D6F59560-DB28-0A71-5315-D5B34053067B}"/>
                </a:ext>
              </a:extLst>
            </p:cNvPr>
            <p:cNvSpPr txBox="1"/>
            <p:nvPr/>
          </p:nvSpPr>
          <p:spPr>
            <a:xfrm>
              <a:off x="3556179" y="4313513"/>
              <a:ext cx="5843035" cy="167418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342900" indent="-342900">
                <a:lnSpc>
                  <a:spcPct val="125000"/>
                </a:lnSpc>
                <a:buClr>
                  <a:srgbClr val="000000"/>
                </a:buClr>
                <a:buSzPts val="3400"/>
                <a:buFont typeface="Arial" panose="020B0604020202020204" pitchFamily="34" charset="0"/>
                <a:buChar char="•"/>
              </a:pPr>
              <a:r>
                <a:rPr lang="vi-VN" sz="2400" i="1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Calibri"/>
                </a:rPr>
                <a:t>Dáng khiêm nhường, mảnh khảnh.</a:t>
              </a:r>
            </a:p>
            <a:p>
              <a:pPr marL="342900" indent="-342900">
                <a:lnSpc>
                  <a:spcPct val="125000"/>
                </a:lnSpc>
                <a:buClr>
                  <a:srgbClr val="000000"/>
                </a:buClr>
                <a:buSzPts val="3400"/>
                <a:buFont typeface="Arial" panose="020B0604020202020204" pitchFamily="34" charset="0"/>
                <a:buChar char="•"/>
              </a:pPr>
              <a:r>
                <a:rPr lang="vi-VN" sz="2400" i="1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Calibri"/>
                </a:rPr>
                <a:t>Da bạc thếch tháng ngày. </a:t>
              </a:r>
            </a:p>
            <a:p>
              <a:pPr marL="342900" indent="-342900">
                <a:lnSpc>
                  <a:spcPct val="125000"/>
                </a:lnSpc>
                <a:buClr>
                  <a:srgbClr val="000000"/>
                </a:buClr>
                <a:buSzPts val="3400"/>
                <a:buFont typeface="Arial" panose="020B0604020202020204" pitchFamily="34" charset="0"/>
                <a:buChar char="•"/>
              </a:pPr>
              <a:r>
                <a:rPr lang="vi-VN" sz="2400" i="1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Calibri"/>
                </a:rPr>
                <a:t>Thân bền khinh bão tố.</a:t>
              </a:r>
            </a:p>
          </p:txBody>
        </p:sp>
      </p:grpSp>
      <p:grpSp>
        <p:nvGrpSpPr>
          <p:cNvPr id="14" name="Google Shape;394;p18">
            <a:extLst>
              <a:ext uri="{FF2B5EF4-FFF2-40B4-BE49-F238E27FC236}">
                <a16:creationId xmlns:a16="http://schemas.microsoft.com/office/drawing/2014/main" id="{D6030BB3-C671-1784-24E2-06DFB9A671FF}"/>
              </a:ext>
            </a:extLst>
          </p:cNvPr>
          <p:cNvGrpSpPr/>
          <p:nvPr/>
        </p:nvGrpSpPr>
        <p:grpSpPr>
          <a:xfrm>
            <a:off x="2080085" y="1810279"/>
            <a:ext cx="8029115" cy="1316508"/>
            <a:chOff x="3120128" y="597570"/>
            <a:chExt cx="12043672" cy="1974763"/>
          </a:xfrm>
        </p:grpSpPr>
        <p:sp>
          <p:nvSpPr>
            <p:cNvPr id="15" name="Google Shape;395;p18">
              <a:extLst>
                <a:ext uri="{FF2B5EF4-FFF2-40B4-BE49-F238E27FC236}">
                  <a16:creationId xmlns:a16="http://schemas.microsoft.com/office/drawing/2014/main" id="{E8D800D2-A38D-27D5-D5B9-04DCC2CA3FDC}"/>
                </a:ext>
              </a:extLst>
            </p:cNvPr>
            <p:cNvSpPr/>
            <p:nvPr/>
          </p:nvSpPr>
          <p:spPr>
            <a:xfrm>
              <a:off x="3120128" y="597570"/>
              <a:ext cx="12043672" cy="1974763"/>
            </a:xfrm>
            <a:custGeom>
              <a:avLst/>
              <a:gdLst/>
              <a:ahLst/>
              <a:cxnLst/>
              <a:rect l="l" t="t" r="r" b="b"/>
              <a:pathLst>
                <a:path w="12460745" h="2345666" extrusionOk="0">
                  <a:moveTo>
                    <a:pt x="278431" y="16918"/>
                  </a:moveTo>
                  <a:cubicBezTo>
                    <a:pt x="278431" y="16918"/>
                    <a:pt x="604014" y="12258"/>
                    <a:pt x="1091951" y="12454"/>
                  </a:cubicBezTo>
                  <a:cubicBezTo>
                    <a:pt x="10246287" y="12671"/>
                    <a:pt x="12186677" y="0"/>
                    <a:pt x="12186677" y="0"/>
                  </a:cubicBezTo>
                  <a:cubicBezTo>
                    <a:pt x="12254140" y="0"/>
                    <a:pt x="12330078" y="0"/>
                    <a:pt x="12408850" y="85073"/>
                  </a:cubicBezTo>
                  <a:cubicBezTo>
                    <a:pt x="12451828" y="131488"/>
                    <a:pt x="12452897" y="240224"/>
                    <a:pt x="12453302" y="320281"/>
                  </a:cubicBezTo>
                  <a:cubicBezTo>
                    <a:pt x="12453302" y="320281"/>
                    <a:pt x="12451597" y="1318305"/>
                    <a:pt x="12451597" y="1583082"/>
                  </a:cubicBezTo>
                  <a:cubicBezTo>
                    <a:pt x="12451597" y="1797241"/>
                    <a:pt x="12460746" y="2096420"/>
                    <a:pt x="12460746" y="2096420"/>
                  </a:cubicBezTo>
                  <a:cubicBezTo>
                    <a:pt x="12460746" y="2225089"/>
                    <a:pt x="12456576" y="2345666"/>
                    <a:pt x="12203738" y="2337532"/>
                  </a:cubicBezTo>
                  <a:cubicBezTo>
                    <a:pt x="12203738" y="2337532"/>
                    <a:pt x="11827266" y="2317234"/>
                    <a:pt x="10574131" y="2324832"/>
                  </a:cubicBezTo>
                  <a:cubicBezTo>
                    <a:pt x="2844917" y="2332966"/>
                    <a:pt x="304023" y="2345666"/>
                    <a:pt x="304023" y="2345666"/>
                  </a:cubicBezTo>
                  <a:cubicBezTo>
                    <a:pt x="132548" y="2345666"/>
                    <a:pt x="4213" y="2244597"/>
                    <a:pt x="8532" y="2042050"/>
                  </a:cubicBezTo>
                  <a:cubicBezTo>
                    <a:pt x="8532" y="2042050"/>
                    <a:pt x="9630" y="1543509"/>
                    <a:pt x="4815" y="998284"/>
                  </a:cubicBezTo>
                  <a:cubicBezTo>
                    <a:pt x="0" y="663668"/>
                    <a:pt x="25592" y="330596"/>
                    <a:pt x="25592" y="330596"/>
                  </a:cubicBezTo>
                  <a:cubicBezTo>
                    <a:pt x="27224" y="150571"/>
                    <a:pt x="143504" y="16918"/>
                    <a:pt x="278431" y="16918"/>
                  </a:cubicBezTo>
                  <a:close/>
                </a:path>
              </a:pathLst>
            </a:custGeom>
            <a:solidFill>
              <a:srgbClr val="BDE0FE"/>
            </a:solidFill>
            <a:ln>
              <a:noFill/>
            </a:ln>
          </p:spPr>
          <p:txBody>
            <a:bodyPr spcFirstLastPara="1" wrap="square" lIns="60950" tIns="30467" rIns="60950" bIns="30467" anchor="t" anchorCtr="0">
              <a:noAutofit/>
            </a:bodyPr>
            <a:lstStyle/>
            <a:p>
              <a:pPr>
                <a:lnSpc>
                  <a:spcPct val="125000"/>
                </a:lnSpc>
                <a:buClr>
                  <a:srgbClr val="000000"/>
                </a:buClr>
                <a:buFont typeface="Arial"/>
                <a:buNone/>
              </a:pPr>
              <a:endParaRPr sz="1200" kern="0">
                <a:solidFill>
                  <a:srgbClr val="000000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396;p18">
              <a:extLst>
                <a:ext uri="{FF2B5EF4-FFF2-40B4-BE49-F238E27FC236}">
                  <a16:creationId xmlns:a16="http://schemas.microsoft.com/office/drawing/2014/main" id="{1003FE2E-288F-C481-EE02-076B262FF190}"/>
                </a:ext>
              </a:extLst>
            </p:cNvPr>
            <p:cNvSpPr txBox="1"/>
            <p:nvPr/>
          </p:nvSpPr>
          <p:spPr>
            <a:xfrm>
              <a:off x="3743246" y="926832"/>
              <a:ext cx="10894507" cy="13849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just">
                <a:lnSpc>
                  <a:spcPct val="125000"/>
                </a:lnSpc>
                <a:buClr>
                  <a:srgbClr val="000000"/>
                </a:buClr>
                <a:buFont typeface="Arial"/>
                <a:buNone/>
              </a:pPr>
              <a:r>
                <a:rPr lang="vi-VN" sz="2400" b="1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Câu 2: </a:t>
              </a:r>
              <a:r>
                <a:rPr lang="vi-VN" sz="24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Những từ ngữ nào tả hình dáng cây cau gợi cho bạn liên tưởng đến con người?</a:t>
              </a:r>
            </a:p>
          </p:txBody>
        </p:sp>
      </p:grpSp>
      <p:sp>
        <p:nvSpPr>
          <p:cNvPr id="17" name="Google Shape;397;p18">
            <a:extLst>
              <a:ext uri="{FF2B5EF4-FFF2-40B4-BE49-F238E27FC236}">
                <a16:creationId xmlns:a16="http://schemas.microsoft.com/office/drawing/2014/main" id="{0913F0BC-8610-0F6C-27C6-3173546059A6}"/>
              </a:ext>
            </a:extLst>
          </p:cNvPr>
          <p:cNvSpPr/>
          <p:nvPr/>
        </p:nvSpPr>
        <p:spPr>
          <a:xfrm rot="1414031">
            <a:off x="9577678" y="1265364"/>
            <a:ext cx="1649264" cy="1322410"/>
          </a:xfrm>
          <a:custGeom>
            <a:avLst/>
            <a:gdLst/>
            <a:ahLst/>
            <a:cxnLst/>
            <a:rect l="l" t="t" r="r" b="b"/>
            <a:pathLst>
              <a:path w="2473896" h="1983615" extrusionOk="0">
                <a:moveTo>
                  <a:pt x="0" y="0"/>
                </a:moveTo>
                <a:lnTo>
                  <a:pt x="2473896" y="0"/>
                </a:lnTo>
                <a:lnTo>
                  <a:pt x="2473896" y="1983615"/>
                </a:lnTo>
                <a:lnTo>
                  <a:pt x="0" y="19836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60950" tIns="30467" rIns="60950" bIns="30467" anchor="t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200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82826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444F21F6-285D-BB83-79AC-6EAB42665AD7}"/>
              </a:ext>
            </a:extLst>
          </p:cNvPr>
          <p:cNvGrpSpPr/>
          <p:nvPr/>
        </p:nvGrpSpPr>
        <p:grpSpPr>
          <a:xfrm>
            <a:off x="2430782" y="4106236"/>
            <a:ext cx="7327720" cy="2497342"/>
            <a:chOff x="2781480" y="3917245"/>
            <a:chExt cx="7327720" cy="2497342"/>
          </a:xfrm>
        </p:grpSpPr>
        <p:sp>
          <p:nvSpPr>
            <p:cNvPr id="9" name="Google Shape;391;p18">
              <a:extLst>
                <a:ext uri="{FF2B5EF4-FFF2-40B4-BE49-F238E27FC236}">
                  <a16:creationId xmlns:a16="http://schemas.microsoft.com/office/drawing/2014/main" id="{A2527868-776D-F1D2-5041-4F5141206F8E}"/>
                </a:ext>
              </a:extLst>
            </p:cNvPr>
            <p:cNvSpPr/>
            <p:nvPr/>
          </p:nvSpPr>
          <p:spPr>
            <a:xfrm rot="10800000">
              <a:off x="2781480" y="3917245"/>
              <a:ext cx="7327720" cy="2497342"/>
            </a:xfrm>
            <a:custGeom>
              <a:avLst/>
              <a:gdLst/>
              <a:ahLst/>
              <a:cxnLst/>
              <a:rect l="l" t="t" r="r" b="b"/>
              <a:pathLst>
                <a:path w="7761130" h="3695095" extrusionOk="0">
                  <a:moveTo>
                    <a:pt x="63030" y="3101542"/>
                  </a:moveTo>
                  <a:cubicBezTo>
                    <a:pt x="63030" y="3101542"/>
                    <a:pt x="0" y="2854977"/>
                    <a:pt x="10218" y="1214762"/>
                  </a:cubicBezTo>
                  <a:cubicBezTo>
                    <a:pt x="18651" y="990971"/>
                    <a:pt x="65033" y="645332"/>
                    <a:pt x="65033" y="645332"/>
                  </a:cubicBezTo>
                  <a:cubicBezTo>
                    <a:pt x="82233" y="502466"/>
                    <a:pt x="56685" y="337866"/>
                    <a:pt x="181385" y="223925"/>
                  </a:cubicBezTo>
                  <a:cubicBezTo>
                    <a:pt x="346794" y="72788"/>
                    <a:pt x="621643" y="0"/>
                    <a:pt x="6868057" y="6965"/>
                  </a:cubicBezTo>
                  <a:lnTo>
                    <a:pt x="6868058" y="6965"/>
                  </a:lnTo>
                  <a:cubicBezTo>
                    <a:pt x="7084805" y="16819"/>
                    <a:pt x="7289120" y="36481"/>
                    <a:pt x="7423308" y="101690"/>
                  </a:cubicBezTo>
                  <a:cubicBezTo>
                    <a:pt x="7679355" y="226120"/>
                    <a:pt x="7761129" y="459160"/>
                    <a:pt x="7755642" y="704684"/>
                  </a:cubicBezTo>
                  <a:cubicBezTo>
                    <a:pt x="7755642" y="704684"/>
                    <a:pt x="7712354" y="1013073"/>
                    <a:pt x="7719787" y="1248607"/>
                  </a:cubicBezTo>
                  <a:cubicBezTo>
                    <a:pt x="7726911" y="2843343"/>
                    <a:pt x="7734068" y="3038946"/>
                    <a:pt x="7734068" y="3038946"/>
                  </a:cubicBezTo>
                  <a:cubicBezTo>
                    <a:pt x="7717386" y="3254678"/>
                    <a:pt x="7602741" y="3465290"/>
                    <a:pt x="7405873" y="3576914"/>
                  </a:cubicBezTo>
                  <a:cubicBezTo>
                    <a:pt x="7255521" y="3662163"/>
                    <a:pt x="7057490" y="3677261"/>
                    <a:pt x="5608535" y="3666519"/>
                  </a:cubicBezTo>
                  <a:lnTo>
                    <a:pt x="5608457" y="3666519"/>
                  </a:lnTo>
                  <a:cubicBezTo>
                    <a:pt x="645952" y="3661242"/>
                    <a:pt x="384604" y="3695095"/>
                    <a:pt x="254278" y="3585937"/>
                  </a:cubicBezTo>
                  <a:cubicBezTo>
                    <a:pt x="145767" y="3495052"/>
                    <a:pt x="81795" y="3301740"/>
                    <a:pt x="63030" y="3101542"/>
                  </a:cubicBezTo>
                  <a:close/>
                </a:path>
              </a:pathLst>
            </a:custGeom>
            <a:solidFill>
              <a:srgbClr val="D0EBC8"/>
            </a:solidFill>
            <a:ln>
              <a:noFill/>
            </a:ln>
          </p:spPr>
          <p:txBody>
            <a:bodyPr spcFirstLastPara="1" wrap="square" lIns="60950" tIns="30467" rIns="60950" bIns="30467" anchor="t" anchorCtr="0">
              <a:noAutofit/>
            </a:bodyPr>
            <a:lstStyle/>
            <a:p>
              <a:pPr>
                <a:lnSpc>
                  <a:spcPct val="125000"/>
                </a:lnSpc>
                <a:buClr>
                  <a:srgbClr val="000000"/>
                </a:buClr>
                <a:buFont typeface="Arial"/>
                <a:buNone/>
              </a:pPr>
              <a:endParaRPr sz="1200" kern="0">
                <a:solidFill>
                  <a:srgbClr val="000000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392;p18">
              <a:extLst>
                <a:ext uri="{FF2B5EF4-FFF2-40B4-BE49-F238E27FC236}">
                  <a16:creationId xmlns:a16="http://schemas.microsoft.com/office/drawing/2014/main" id="{DFF16F23-8CFF-23A5-2EB2-0E99587383A6}"/>
                </a:ext>
              </a:extLst>
            </p:cNvPr>
            <p:cNvSpPr/>
            <p:nvPr/>
          </p:nvSpPr>
          <p:spPr>
            <a:xfrm rot="10800000">
              <a:off x="2846195" y="3978132"/>
              <a:ext cx="7173919" cy="2389290"/>
            </a:xfrm>
            <a:custGeom>
              <a:avLst/>
              <a:gdLst/>
              <a:ahLst/>
              <a:cxnLst/>
              <a:rect l="l" t="t" r="r" b="b"/>
              <a:pathLst>
                <a:path w="7941847" h="3695095" extrusionOk="0">
                  <a:moveTo>
                    <a:pt x="63030" y="3101542"/>
                  </a:moveTo>
                  <a:cubicBezTo>
                    <a:pt x="63030" y="3101542"/>
                    <a:pt x="0" y="2854977"/>
                    <a:pt x="10218" y="1214762"/>
                  </a:cubicBezTo>
                  <a:cubicBezTo>
                    <a:pt x="18651" y="990971"/>
                    <a:pt x="65033" y="645332"/>
                    <a:pt x="65033" y="645332"/>
                  </a:cubicBezTo>
                  <a:cubicBezTo>
                    <a:pt x="82233" y="502466"/>
                    <a:pt x="56685" y="337866"/>
                    <a:pt x="181385" y="223925"/>
                  </a:cubicBezTo>
                  <a:cubicBezTo>
                    <a:pt x="346794" y="72788"/>
                    <a:pt x="621643" y="0"/>
                    <a:pt x="7048773" y="6965"/>
                  </a:cubicBezTo>
                  <a:lnTo>
                    <a:pt x="7048775" y="6965"/>
                  </a:lnTo>
                  <a:cubicBezTo>
                    <a:pt x="7265522" y="16819"/>
                    <a:pt x="7469836" y="36481"/>
                    <a:pt x="7604025" y="101690"/>
                  </a:cubicBezTo>
                  <a:cubicBezTo>
                    <a:pt x="7860071" y="226120"/>
                    <a:pt x="7941846" y="459160"/>
                    <a:pt x="7936358" y="704684"/>
                  </a:cubicBezTo>
                  <a:cubicBezTo>
                    <a:pt x="7936358" y="704684"/>
                    <a:pt x="7893070" y="1013073"/>
                    <a:pt x="7900504" y="1248607"/>
                  </a:cubicBezTo>
                  <a:cubicBezTo>
                    <a:pt x="7907628" y="2843343"/>
                    <a:pt x="7914784" y="3038946"/>
                    <a:pt x="7914784" y="3038946"/>
                  </a:cubicBezTo>
                  <a:cubicBezTo>
                    <a:pt x="7898103" y="3254678"/>
                    <a:pt x="7783458" y="3465290"/>
                    <a:pt x="7586589" y="3576914"/>
                  </a:cubicBezTo>
                  <a:cubicBezTo>
                    <a:pt x="7436238" y="3662163"/>
                    <a:pt x="7238206" y="3677261"/>
                    <a:pt x="5752458" y="3666519"/>
                  </a:cubicBezTo>
                  <a:lnTo>
                    <a:pt x="5752378" y="3666519"/>
                  </a:lnTo>
                  <a:cubicBezTo>
                    <a:pt x="645952" y="3661242"/>
                    <a:pt x="384604" y="3695095"/>
                    <a:pt x="254278" y="3585937"/>
                  </a:cubicBezTo>
                  <a:cubicBezTo>
                    <a:pt x="145767" y="3495052"/>
                    <a:pt x="81795" y="3301740"/>
                    <a:pt x="63030" y="3101542"/>
                  </a:cubicBezTo>
                  <a:close/>
                </a:path>
              </a:pathLst>
            </a:custGeom>
            <a:solidFill>
              <a:srgbClr val="FADD92"/>
            </a:solidFill>
            <a:ln>
              <a:noFill/>
            </a:ln>
          </p:spPr>
          <p:txBody>
            <a:bodyPr spcFirstLastPara="1" wrap="square" lIns="60950" tIns="30467" rIns="60950" bIns="30467" anchor="t" anchorCtr="0">
              <a:noAutofit/>
            </a:bodyPr>
            <a:lstStyle/>
            <a:p>
              <a:pPr>
                <a:lnSpc>
                  <a:spcPct val="125000"/>
                </a:lnSpc>
                <a:buClr>
                  <a:srgbClr val="000000"/>
                </a:buClr>
                <a:buFont typeface="Arial"/>
                <a:buNone/>
              </a:pPr>
              <a:endParaRPr sz="1200" kern="0">
                <a:solidFill>
                  <a:srgbClr val="000000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393;p18">
              <a:extLst>
                <a:ext uri="{FF2B5EF4-FFF2-40B4-BE49-F238E27FC236}">
                  <a16:creationId xmlns:a16="http://schemas.microsoft.com/office/drawing/2014/main" id="{D6F59560-DB28-0A71-5315-D5B34053067B}"/>
                </a:ext>
              </a:extLst>
            </p:cNvPr>
            <p:cNvSpPr txBox="1"/>
            <p:nvPr/>
          </p:nvSpPr>
          <p:spPr>
            <a:xfrm>
              <a:off x="3042063" y="4242586"/>
              <a:ext cx="6782181" cy="18466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>
                <a:lnSpc>
                  <a:spcPct val="125000"/>
                </a:lnSpc>
                <a:buClr>
                  <a:srgbClr val="000000"/>
                </a:buClr>
                <a:buSzPts val="3400"/>
              </a:pPr>
              <a:r>
                <a:rPr lang="vi-VN" sz="2400" i="1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Calibri"/>
                </a:rPr>
                <a:t>Mà tấm lòng thơm thảo </a:t>
              </a:r>
            </a:p>
            <a:p>
              <a:pPr algn="ctr">
                <a:lnSpc>
                  <a:spcPct val="125000"/>
                </a:lnSpc>
                <a:buClr>
                  <a:srgbClr val="000000"/>
                </a:buClr>
                <a:buSzPts val="3400"/>
              </a:pPr>
              <a:r>
                <a:rPr lang="vi-VN" sz="2400" i="1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Calibri"/>
                </a:rPr>
                <a:t>Đỏ môi ngoại nhai trầu</a:t>
              </a:r>
            </a:p>
            <a:p>
              <a:pPr algn="ctr">
                <a:lnSpc>
                  <a:spcPct val="125000"/>
                </a:lnSpc>
                <a:buClr>
                  <a:srgbClr val="000000"/>
                </a:buClr>
                <a:buSzPts val="3400"/>
              </a:pPr>
              <a:r>
                <a:rPr lang="vi-VN" sz="2400" i="1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Calibri"/>
                </a:rPr>
                <a:t>Thương yêu đàn em lắm</a:t>
              </a:r>
            </a:p>
            <a:p>
              <a:pPr algn="ctr">
                <a:lnSpc>
                  <a:spcPct val="125000"/>
                </a:lnSpc>
                <a:buClr>
                  <a:srgbClr val="000000"/>
                </a:buClr>
                <a:buSzPts val="3400"/>
              </a:pPr>
              <a:r>
                <a:rPr lang="vi-VN" sz="2400" i="1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Calibri"/>
                </a:rPr>
                <a:t>Cho cưỡi ngựa tàu cau.</a:t>
              </a:r>
            </a:p>
          </p:txBody>
        </p:sp>
      </p:grpSp>
      <p:grpSp>
        <p:nvGrpSpPr>
          <p:cNvPr id="14" name="Google Shape;394;p18">
            <a:extLst>
              <a:ext uri="{FF2B5EF4-FFF2-40B4-BE49-F238E27FC236}">
                <a16:creationId xmlns:a16="http://schemas.microsoft.com/office/drawing/2014/main" id="{D6030BB3-C671-1784-24E2-06DFB9A671FF}"/>
              </a:ext>
            </a:extLst>
          </p:cNvPr>
          <p:cNvGrpSpPr/>
          <p:nvPr/>
        </p:nvGrpSpPr>
        <p:grpSpPr>
          <a:xfrm>
            <a:off x="2080085" y="1810278"/>
            <a:ext cx="8029115" cy="1842495"/>
            <a:chOff x="3120128" y="597568"/>
            <a:chExt cx="12043672" cy="2763744"/>
          </a:xfrm>
        </p:grpSpPr>
        <p:sp>
          <p:nvSpPr>
            <p:cNvPr id="15" name="Google Shape;395;p18">
              <a:extLst>
                <a:ext uri="{FF2B5EF4-FFF2-40B4-BE49-F238E27FC236}">
                  <a16:creationId xmlns:a16="http://schemas.microsoft.com/office/drawing/2014/main" id="{E8D800D2-A38D-27D5-D5B9-04DCC2CA3FDC}"/>
                </a:ext>
              </a:extLst>
            </p:cNvPr>
            <p:cNvSpPr/>
            <p:nvPr/>
          </p:nvSpPr>
          <p:spPr>
            <a:xfrm>
              <a:off x="3120128" y="597568"/>
              <a:ext cx="12043672" cy="2763744"/>
            </a:xfrm>
            <a:custGeom>
              <a:avLst/>
              <a:gdLst/>
              <a:ahLst/>
              <a:cxnLst/>
              <a:rect l="l" t="t" r="r" b="b"/>
              <a:pathLst>
                <a:path w="12460745" h="2345666" extrusionOk="0">
                  <a:moveTo>
                    <a:pt x="278431" y="16918"/>
                  </a:moveTo>
                  <a:cubicBezTo>
                    <a:pt x="278431" y="16918"/>
                    <a:pt x="604014" y="12258"/>
                    <a:pt x="1091951" y="12454"/>
                  </a:cubicBezTo>
                  <a:cubicBezTo>
                    <a:pt x="10246287" y="12671"/>
                    <a:pt x="12186677" y="0"/>
                    <a:pt x="12186677" y="0"/>
                  </a:cubicBezTo>
                  <a:cubicBezTo>
                    <a:pt x="12254140" y="0"/>
                    <a:pt x="12330078" y="0"/>
                    <a:pt x="12408850" y="85073"/>
                  </a:cubicBezTo>
                  <a:cubicBezTo>
                    <a:pt x="12451828" y="131488"/>
                    <a:pt x="12452897" y="240224"/>
                    <a:pt x="12453302" y="320281"/>
                  </a:cubicBezTo>
                  <a:cubicBezTo>
                    <a:pt x="12453302" y="320281"/>
                    <a:pt x="12451597" y="1318305"/>
                    <a:pt x="12451597" y="1583082"/>
                  </a:cubicBezTo>
                  <a:cubicBezTo>
                    <a:pt x="12451597" y="1797241"/>
                    <a:pt x="12460746" y="2096420"/>
                    <a:pt x="12460746" y="2096420"/>
                  </a:cubicBezTo>
                  <a:cubicBezTo>
                    <a:pt x="12460746" y="2225089"/>
                    <a:pt x="12456576" y="2345666"/>
                    <a:pt x="12203738" y="2337532"/>
                  </a:cubicBezTo>
                  <a:cubicBezTo>
                    <a:pt x="12203738" y="2337532"/>
                    <a:pt x="11827266" y="2317234"/>
                    <a:pt x="10574131" y="2324832"/>
                  </a:cubicBezTo>
                  <a:cubicBezTo>
                    <a:pt x="2844917" y="2332966"/>
                    <a:pt x="304023" y="2345666"/>
                    <a:pt x="304023" y="2345666"/>
                  </a:cubicBezTo>
                  <a:cubicBezTo>
                    <a:pt x="132548" y="2345666"/>
                    <a:pt x="4213" y="2244597"/>
                    <a:pt x="8532" y="2042050"/>
                  </a:cubicBezTo>
                  <a:cubicBezTo>
                    <a:pt x="8532" y="2042050"/>
                    <a:pt x="9630" y="1543509"/>
                    <a:pt x="4815" y="998284"/>
                  </a:cubicBezTo>
                  <a:cubicBezTo>
                    <a:pt x="0" y="663668"/>
                    <a:pt x="25592" y="330596"/>
                    <a:pt x="25592" y="330596"/>
                  </a:cubicBezTo>
                  <a:cubicBezTo>
                    <a:pt x="27224" y="150571"/>
                    <a:pt x="143504" y="16918"/>
                    <a:pt x="278431" y="16918"/>
                  </a:cubicBezTo>
                  <a:close/>
                </a:path>
              </a:pathLst>
            </a:custGeom>
            <a:solidFill>
              <a:srgbClr val="BDE0FE"/>
            </a:solidFill>
            <a:ln>
              <a:noFill/>
            </a:ln>
          </p:spPr>
          <p:txBody>
            <a:bodyPr spcFirstLastPara="1" wrap="square" lIns="60950" tIns="30467" rIns="60950" bIns="30467" anchor="t" anchorCtr="0">
              <a:noAutofit/>
            </a:bodyPr>
            <a:lstStyle/>
            <a:p>
              <a:pPr>
                <a:lnSpc>
                  <a:spcPct val="125000"/>
                </a:lnSpc>
                <a:buClr>
                  <a:srgbClr val="000000"/>
                </a:buClr>
                <a:buFont typeface="Arial"/>
                <a:buNone/>
              </a:pPr>
              <a:endParaRPr sz="1200" kern="0">
                <a:solidFill>
                  <a:srgbClr val="000000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396;p18">
              <a:extLst>
                <a:ext uri="{FF2B5EF4-FFF2-40B4-BE49-F238E27FC236}">
                  <a16:creationId xmlns:a16="http://schemas.microsoft.com/office/drawing/2014/main" id="{1003FE2E-288F-C481-EE02-076B262FF190}"/>
                </a:ext>
              </a:extLst>
            </p:cNvPr>
            <p:cNvSpPr txBox="1"/>
            <p:nvPr/>
          </p:nvSpPr>
          <p:spPr>
            <a:xfrm>
              <a:off x="3743246" y="926832"/>
              <a:ext cx="10894507" cy="207749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just">
                <a:lnSpc>
                  <a:spcPct val="125000"/>
                </a:lnSpc>
                <a:buClr>
                  <a:srgbClr val="000000"/>
                </a:buClr>
                <a:buFont typeface="Arial"/>
                <a:buNone/>
              </a:pPr>
              <a:r>
                <a:rPr lang="vi-VN" sz="2400" b="1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Câu 3: </a:t>
              </a:r>
              <a:r>
                <a:rPr lang="vi-VN" sz="24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Những từ ngữ, hình ảnh nào miêu tả cây cau như một con người giàu tình thương yêu, sẵn sàng giúp đỡ người khác?</a:t>
              </a:r>
            </a:p>
          </p:txBody>
        </p:sp>
      </p:grpSp>
      <p:sp>
        <p:nvSpPr>
          <p:cNvPr id="17" name="Google Shape;397;p18">
            <a:extLst>
              <a:ext uri="{FF2B5EF4-FFF2-40B4-BE49-F238E27FC236}">
                <a16:creationId xmlns:a16="http://schemas.microsoft.com/office/drawing/2014/main" id="{0913F0BC-8610-0F6C-27C6-3173546059A6}"/>
              </a:ext>
            </a:extLst>
          </p:cNvPr>
          <p:cNvSpPr/>
          <p:nvPr/>
        </p:nvSpPr>
        <p:spPr>
          <a:xfrm rot="1414031">
            <a:off x="9577678" y="1265364"/>
            <a:ext cx="1649264" cy="1322410"/>
          </a:xfrm>
          <a:custGeom>
            <a:avLst/>
            <a:gdLst/>
            <a:ahLst/>
            <a:cxnLst/>
            <a:rect l="l" t="t" r="r" b="b"/>
            <a:pathLst>
              <a:path w="2473896" h="1983615" extrusionOk="0">
                <a:moveTo>
                  <a:pt x="0" y="0"/>
                </a:moveTo>
                <a:lnTo>
                  <a:pt x="2473896" y="0"/>
                </a:lnTo>
                <a:lnTo>
                  <a:pt x="2473896" y="1983615"/>
                </a:lnTo>
                <a:lnTo>
                  <a:pt x="0" y="19836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60950" tIns="30467" rIns="60950" bIns="30467" anchor="t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200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41740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8782" y="2736270"/>
            <a:ext cx="6384537" cy="1766459"/>
          </a:xfrm>
        </p:spPr>
        <p:txBody>
          <a:bodyPr>
            <a:prstTxWarp prst="textDoubleWave1">
              <a:avLst/>
            </a:prstTxWarp>
          </a:bodyPr>
          <a:lstStyle/>
          <a:p>
            <a:r>
              <a:rPr lang="en-US" b="1" dirty="0">
                <a:ln w="18000">
                  <a:solidFill>
                    <a:schemeClr val="tx2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UTM Avo" panose="02040603050506020204" pitchFamily="18" charset="0"/>
              </a:rPr>
              <a:t>Du </a:t>
            </a:r>
            <a:r>
              <a:rPr lang="en-US" b="1" dirty="0" err="1">
                <a:ln w="18000">
                  <a:solidFill>
                    <a:schemeClr val="tx2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UTM Avo" panose="02040603050506020204" pitchFamily="18" charset="0"/>
              </a:rPr>
              <a:t>lịch</a:t>
            </a:r>
            <a:r>
              <a:rPr lang="en-US" b="1" dirty="0">
                <a:ln w="18000">
                  <a:solidFill>
                    <a:schemeClr val="tx2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b="1" dirty="0" err="1">
                <a:ln w="18000">
                  <a:solidFill>
                    <a:schemeClr val="tx2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UTM Avo" panose="02040603050506020204" pitchFamily="18" charset="0"/>
              </a:rPr>
              <a:t>cùng</a:t>
            </a:r>
            <a:r>
              <a:rPr lang="en-US" b="1" dirty="0">
                <a:ln w="18000">
                  <a:solidFill>
                    <a:schemeClr val="tx2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UTM Avo" panose="02040603050506020204" pitchFamily="18" charset="0"/>
              </a:rPr>
              <a:t> Doraemon</a:t>
            </a:r>
          </a:p>
        </p:txBody>
      </p:sp>
      <p:pic>
        <p:nvPicPr>
          <p:cNvPr id="2050" name="Picture 2" descr="D:\background\character\pintuajaib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9750" y="4724400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71E811E-A01E-A151-92AE-EC1CA806FB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68782" cy="857250"/>
          </a:xfrm>
          <a:prstGeom prst="rect">
            <a:avLst/>
          </a:prstGeom>
          <a:solidFill>
            <a:srgbClr val="FFFAF7"/>
          </a:solidFill>
        </p:spPr>
      </p:pic>
    </p:spTree>
    <p:extLst>
      <p:ext uri="{BB962C8B-B14F-4D97-AF65-F5344CB8AC3E}">
        <p14:creationId xmlns:p14="http://schemas.microsoft.com/office/powerpoint/2010/main" val="741385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985529" y="641966"/>
            <a:ext cx="8220941" cy="1174953"/>
          </a:xfrm>
          <a:prstGeom prst="rect">
            <a:avLst/>
          </a:prstGeom>
          <a:solidFill>
            <a:srgbClr val="B7DEE8">
              <a:alpha val="58039"/>
            </a:srgbClr>
          </a:solidFill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 err="1">
                <a:latin typeface="UTM Avo" panose="02040603050506020204" pitchFamily="18" charset="0"/>
              </a:rPr>
              <a:t>Câu</a:t>
            </a:r>
            <a:r>
              <a:rPr lang="en-US" sz="3200" b="1" dirty="0">
                <a:latin typeface="UTM Avo" panose="02040603050506020204" pitchFamily="18" charset="0"/>
              </a:rPr>
              <a:t> 1: </a:t>
            </a:r>
            <a:r>
              <a:rPr lang="vi-VN" sz="3200" dirty="0">
                <a:latin typeface="UTM Avo" panose="02040603050506020204" pitchFamily="18" charset="0"/>
              </a:rPr>
              <a:t>Qua hình ảnh cây cau, tác giả bài thơ muốn nói lên điều gì?</a:t>
            </a:r>
          </a:p>
        </p:txBody>
      </p:sp>
      <p:sp>
        <p:nvSpPr>
          <p:cNvPr id="18" name="YEs"/>
          <p:cNvSpPr txBox="1">
            <a:spLocks/>
          </p:cNvSpPr>
          <p:nvPr/>
        </p:nvSpPr>
        <p:spPr>
          <a:xfrm>
            <a:off x="2281756" y="2554792"/>
            <a:ext cx="7628485" cy="2012950"/>
          </a:xfrm>
          <a:prstGeom prst="flowChartAlternateProcess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4000"/>
              </a:lnSpc>
            </a:pPr>
            <a:r>
              <a:rPr lang="vi-VN" sz="2400" dirty="0">
                <a:solidFill>
                  <a:prstClr val="black"/>
                </a:solidFill>
                <a:latin typeface="UTM Avo" panose="02040603050506020204" pitchFamily="18" charset="0"/>
              </a:rPr>
              <a:t>Qua hình ảnh cây cau, tác giả ca ngợi những phẩm chất tốt đẹp của con người như: khiêm nhường, dũng cảm, thẳng thắn, giàu lòng thương yêu, sẵn sàng giúp đỡ người khác.</a:t>
            </a:r>
          </a:p>
        </p:txBody>
      </p:sp>
      <p:pic>
        <p:nvPicPr>
          <p:cNvPr id="3081" name="Picture 9" descr="D:\background\character\giraffe-clipart-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38" y="2433324"/>
            <a:ext cx="2995782" cy="2995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E6699E1-91A0-177C-654C-7E4E213B32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68782" cy="857250"/>
          </a:xfrm>
          <a:prstGeom prst="rect">
            <a:avLst/>
          </a:prstGeom>
          <a:solidFill>
            <a:srgbClr val="FFFAF7"/>
          </a:solidFill>
        </p:spPr>
      </p:pic>
    </p:spTree>
    <p:extLst>
      <p:ext uri="{BB962C8B-B14F-4D97-AF65-F5344CB8AC3E}">
        <p14:creationId xmlns:p14="http://schemas.microsoft.com/office/powerpoint/2010/main" val="3639560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4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No"/>
          <p:cNvSpPr txBox="1">
            <a:spLocks/>
          </p:cNvSpPr>
          <p:nvPr/>
        </p:nvSpPr>
        <p:spPr>
          <a:xfrm>
            <a:off x="2414154" y="2681612"/>
            <a:ext cx="7363692" cy="1966588"/>
          </a:xfrm>
          <a:prstGeom prst="flowChartAlternateProcess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25000"/>
              </a:lnSpc>
            </a:pPr>
            <a:r>
              <a:rPr lang="vi-VN" sz="2400" b="1" dirty="0">
                <a:solidFill>
                  <a:prstClr val="black"/>
                </a:solidFill>
                <a:latin typeface="UTM Avo" panose="02040603050506020204" pitchFamily="18" charset="0"/>
              </a:rPr>
              <a:t>Gợi ý:</a:t>
            </a:r>
          </a:p>
          <a:p>
            <a:pPr algn="just">
              <a:lnSpc>
                <a:spcPct val="125000"/>
              </a:lnSpc>
            </a:pPr>
            <a:r>
              <a:rPr lang="vi-VN" sz="2400" dirty="0">
                <a:solidFill>
                  <a:prstClr val="black"/>
                </a:solidFill>
                <a:latin typeface="UTM Avo" panose="02040603050506020204" pitchFamily="18" charset="0"/>
              </a:rPr>
              <a:t>Em học được cách nhà thơ miêu tả hình dáng, phẩm chất và ích lợi của cây cau bằng các từ ngữ miêu tả con người.</a:t>
            </a:r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2033154" y="792559"/>
            <a:ext cx="8125691" cy="1143000"/>
          </a:xfrm>
          <a:prstGeom prst="rect">
            <a:avLst/>
          </a:prstGeom>
          <a:solidFill>
            <a:srgbClr val="B7DEE8">
              <a:alpha val="58039"/>
            </a:srgbClr>
          </a:solidFill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vi-VN" sz="3200" b="1" dirty="0">
                <a:latin typeface="UTM Avo" panose="02040603050506020204" pitchFamily="18" charset="0"/>
              </a:rPr>
              <a:t>Câu </a:t>
            </a:r>
            <a:r>
              <a:rPr lang="en-US" sz="3200" b="1" dirty="0">
                <a:latin typeface="UTM Avo" panose="02040603050506020204" pitchFamily="18" charset="0"/>
              </a:rPr>
              <a:t>2</a:t>
            </a:r>
            <a:r>
              <a:rPr lang="vi-VN" sz="3200" b="1" dirty="0">
                <a:latin typeface="UTM Avo" panose="02040603050506020204" pitchFamily="18" charset="0"/>
              </a:rPr>
              <a:t>: </a:t>
            </a:r>
            <a:r>
              <a:rPr lang="vi-VN" sz="3200" dirty="0">
                <a:latin typeface="UTM Avo" panose="02040603050506020204" pitchFamily="18" charset="0"/>
              </a:rPr>
              <a:t>Bạn học được điều gì ở bài thơ này về cách tả cây cối?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9B22C370-8E10-7BAA-514C-BDED2A5CBF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68782" cy="857250"/>
          </a:xfrm>
          <a:prstGeom prst="rect">
            <a:avLst/>
          </a:prstGeom>
          <a:solidFill>
            <a:srgbClr val="FFFAF7"/>
          </a:solidFill>
        </p:spPr>
      </p:pic>
    </p:spTree>
    <p:extLst>
      <p:ext uri="{BB962C8B-B14F-4D97-AF65-F5344CB8AC3E}">
        <p14:creationId xmlns:p14="http://schemas.microsoft.com/office/powerpoint/2010/main" val="4281853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4BD25EF-8CA5-DF11-5CFC-046F699F1688}"/>
              </a:ext>
            </a:extLst>
          </p:cNvPr>
          <p:cNvSpPr/>
          <p:nvPr/>
        </p:nvSpPr>
        <p:spPr>
          <a:xfrm>
            <a:off x="7307412" y="5106572"/>
            <a:ext cx="4884587" cy="1751428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F30E61D-6629-CCBC-B5CF-6FD14938CB9C}"/>
              </a:ext>
            </a:extLst>
          </p:cNvPr>
          <p:cNvGrpSpPr/>
          <p:nvPr/>
        </p:nvGrpSpPr>
        <p:grpSpPr>
          <a:xfrm>
            <a:off x="7078336" y="2457451"/>
            <a:ext cx="5115083" cy="4400550"/>
            <a:chOff x="8369216" y="3106058"/>
            <a:chExt cx="3824203" cy="3539781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E89B481E-983A-514E-DAAF-5314F137CD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794"/>
            <a:stretch/>
          </p:blipFill>
          <p:spPr>
            <a:xfrm>
              <a:off x="8369216" y="3106058"/>
              <a:ext cx="3824203" cy="3539781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C72838D-8E9F-E349-E507-5137F1A9F8BA}"/>
                </a:ext>
              </a:extLst>
            </p:cNvPr>
            <p:cNvSpPr/>
            <p:nvPr/>
          </p:nvSpPr>
          <p:spPr>
            <a:xfrm>
              <a:off x="8369216" y="3429000"/>
              <a:ext cx="885372" cy="1452452"/>
            </a:xfrm>
            <a:prstGeom prst="rect">
              <a:avLst/>
            </a:prstGeom>
            <a:solidFill>
              <a:srgbClr val="FFFA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Google Shape;445;p22">
            <a:extLst>
              <a:ext uri="{FF2B5EF4-FFF2-40B4-BE49-F238E27FC236}">
                <a16:creationId xmlns:a16="http://schemas.microsoft.com/office/drawing/2014/main" id="{099C0565-A6C8-A8F4-2ABE-8CB6F4CE6D8D}"/>
              </a:ext>
            </a:extLst>
          </p:cNvPr>
          <p:cNvSpPr/>
          <p:nvPr/>
        </p:nvSpPr>
        <p:spPr>
          <a:xfrm rot="10800000">
            <a:off x="464745" y="2987897"/>
            <a:ext cx="6671654" cy="2956245"/>
          </a:xfrm>
          <a:custGeom>
            <a:avLst/>
            <a:gdLst/>
            <a:ahLst/>
            <a:cxnLst/>
            <a:rect l="l" t="t" r="r" b="b"/>
            <a:pathLst>
              <a:path w="7761130" h="3695095" extrusionOk="0">
                <a:moveTo>
                  <a:pt x="63030" y="3101542"/>
                </a:moveTo>
                <a:cubicBezTo>
                  <a:pt x="63030" y="3101542"/>
                  <a:pt x="0" y="2854977"/>
                  <a:pt x="10218" y="1214762"/>
                </a:cubicBezTo>
                <a:cubicBezTo>
                  <a:pt x="18651" y="990971"/>
                  <a:pt x="65033" y="645332"/>
                  <a:pt x="65033" y="645332"/>
                </a:cubicBezTo>
                <a:cubicBezTo>
                  <a:pt x="82233" y="502466"/>
                  <a:pt x="56685" y="337866"/>
                  <a:pt x="181385" y="223925"/>
                </a:cubicBezTo>
                <a:cubicBezTo>
                  <a:pt x="346794" y="72788"/>
                  <a:pt x="621643" y="0"/>
                  <a:pt x="6868057" y="6965"/>
                </a:cubicBezTo>
                <a:lnTo>
                  <a:pt x="6868058" y="6965"/>
                </a:lnTo>
                <a:cubicBezTo>
                  <a:pt x="7084805" y="16819"/>
                  <a:pt x="7289120" y="36481"/>
                  <a:pt x="7423308" y="101690"/>
                </a:cubicBezTo>
                <a:cubicBezTo>
                  <a:pt x="7679355" y="226120"/>
                  <a:pt x="7761129" y="459160"/>
                  <a:pt x="7755642" y="704684"/>
                </a:cubicBezTo>
                <a:cubicBezTo>
                  <a:pt x="7755642" y="704684"/>
                  <a:pt x="7712354" y="1013073"/>
                  <a:pt x="7719787" y="1248607"/>
                </a:cubicBezTo>
                <a:cubicBezTo>
                  <a:pt x="7726911" y="2843343"/>
                  <a:pt x="7734068" y="3038946"/>
                  <a:pt x="7734068" y="3038946"/>
                </a:cubicBezTo>
                <a:cubicBezTo>
                  <a:pt x="7717386" y="3254678"/>
                  <a:pt x="7602741" y="3465290"/>
                  <a:pt x="7405873" y="3576914"/>
                </a:cubicBezTo>
                <a:cubicBezTo>
                  <a:pt x="7255521" y="3662163"/>
                  <a:pt x="7057490" y="3677261"/>
                  <a:pt x="5608535" y="3666519"/>
                </a:cubicBezTo>
                <a:lnTo>
                  <a:pt x="5608457" y="3666519"/>
                </a:lnTo>
                <a:cubicBezTo>
                  <a:pt x="645952" y="3661242"/>
                  <a:pt x="384604" y="3695095"/>
                  <a:pt x="254278" y="3585937"/>
                </a:cubicBezTo>
                <a:cubicBezTo>
                  <a:pt x="145767" y="3495052"/>
                  <a:pt x="81795" y="3301740"/>
                  <a:pt x="63030" y="3101542"/>
                </a:cubicBezTo>
                <a:close/>
              </a:path>
            </a:pathLst>
          </a:custGeom>
          <a:solidFill>
            <a:srgbClr val="D0EBC8"/>
          </a:solidFill>
          <a:ln>
            <a:noFill/>
          </a:ln>
        </p:spPr>
        <p:txBody>
          <a:bodyPr spcFirstLastPara="1" wrap="square" lIns="60950" tIns="30467" rIns="60950" bIns="30467" anchor="t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200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446;p22">
            <a:extLst>
              <a:ext uri="{FF2B5EF4-FFF2-40B4-BE49-F238E27FC236}">
                <a16:creationId xmlns:a16="http://schemas.microsoft.com/office/drawing/2014/main" id="{87D68FF0-218E-7D3E-3EA4-F353BC76EADF}"/>
              </a:ext>
            </a:extLst>
          </p:cNvPr>
          <p:cNvSpPr/>
          <p:nvPr/>
        </p:nvSpPr>
        <p:spPr>
          <a:xfrm rot="10800000">
            <a:off x="529461" y="3056966"/>
            <a:ext cx="6531623" cy="2760567"/>
          </a:xfrm>
          <a:custGeom>
            <a:avLst/>
            <a:gdLst/>
            <a:ahLst/>
            <a:cxnLst/>
            <a:rect l="l" t="t" r="r" b="b"/>
            <a:pathLst>
              <a:path w="7941847" h="3695095" extrusionOk="0">
                <a:moveTo>
                  <a:pt x="63030" y="3101542"/>
                </a:moveTo>
                <a:cubicBezTo>
                  <a:pt x="63030" y="3101542"/>
                  <a:pt x="0" y="2854977"/>
                  <a:pt x="10218" y="1214762"/>
                </a:cubicBezTo>
                <a:cubicBezTo>
                  <a:pt x="18651" y="990971"/>
                  <a:pt x="65033" y="645332"/>
                  <a:pt x="65033" y="645332"/>
                </a:cubicBezTo>
                <a:cubicBezTo>
                  <a:pt x="82233" y="502466"/>
                  <a:pt x="56685" y="337866"/>
                  <a:pt x="181385" y="223925"/>
                </a:cubicBezTo>
                <a:cubicBezTo>
                  <a:pt x="346794" y="72788"/>
                  <a:pt x="621643" y="0"/>
                  <a:pt x="7048773" y="6965"/>
                </a:cubicBezTo>
                <a:lnTo>
                  <a:pt x="7048775" y="6965"/>
                </a:lnTo>
                <a:cubicBezTo>
                  <a:pt x="7265522" y="16819"/>
                  <a:pt x="7469836" y="36481"/>
                  <a:pt x="7604025" y="101690"/>
                </a:cubicBezTo>
                <a:cubicBezTo>
                  <a:pt x="7860071" y="226120"/>
                  <a:pt x="7941846" y="459160"/>
                  <a:pt x="7936358" y="704684"/>
                </a:cubicBezTo>
                <a:cubicBezTo>
                  <a:pt x="7936358" y="704684"/>
                  <a:pt x="7893070" y="1013073"/>
                  <a:pt x="7900504" y="1248607"/>
                </a:cubicBezTo>
                <a:cubicBezTo>
                  <a:pt x="7907628" y="2843343"/>
                  <a:pt x="7914784" y="3038946"/>
                  <a:pt x="7914784" y="3038946"/>
                </a:cubicBezTo>
                <a:cubicBezTo>
                  <a:pt x="7898103" y="3254678"/>
                  <a:pt x="7783458" y="3465290"/>
                  <a:pt x="7586589" y="3576914"/>
                </a:cubicBezTo>
                <a:cubicBezTo>
                  <a:pt x="7436238" y="3662163"/>
                  <a:pt x="7238206" y="3677261"/>
                  <a:pt x="5752458" y="3666519"/>
                </a:cubicBezTo>
                <a:lnTo>
                  <a:pt x="5752378" y="3666519"/>
                </a:lnTo>
                <a:cubicBezTo>
                  <a:pt x="645952" y="3661242"/>
                  <a:pt x="384604" y="3695095"/>
                  <a:pt x="254278" y="3585937"/>
                </a:cubicBezTo>
                <a:cubicBezTo>
                  <a:pt x="145767" y="3495052"/>
                  <a:pt x="81795" y="3301740"/>
                  <a:pt x="63030" y="3101542"/>
                </a:cubicBezTo>
                <a:close/>
              </a:path>
            </a:pathLst>
          </a:custGeom>
          <a:solidFill>
            <a:srgbClr val="FADD92"/>
          </a:solidFill>
          <a:ln>
            <a:noFill/>
          </a:ln>
        </p:spPr>
        <p:txBody>
          <a:bodyPr spcFirstLastPara="1" wrap="square" lIns="60950" tIns="30467" rIns="60950" bIns="30467" anchor="t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200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447;p22">
            <a:extLst>
              <a:ext uri="{FF2B5EF4-FFF2-40B4-BE49-F238E27FC236}">
                <a16:creationId xmlns:a16="http://schemas.microsoft.com/office/drawing/2014/main" id="{85B6B0CE-0CB8-E86D-D150-BEDB526185CA}"/>
              </a:ext>
            </a:extLst>
          </p:cNvPr>
          <p:cNvSpPr txBox="1"/>
          <p:nvPr/>
        </p:nvSpPr>
        <p:spPr>
          <a:xfrm>
            <a:off x="994651" y="3201954"/>
            <a:ext cx="5592173" cy="24929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381019" indent="-381019" algn="just">
              <a:lnSpc>
                <a:spcPct val="150000"/>
              </a:lnSpc>
              <a:buClr>
                <a:srgbClr val="000000"/>
              </a:buClr>
              <a:buSzPct val="100000"/>
              <a:buFont typeface="Calibri"/>
              <a:buChar char="-"/>
            </a:pPr>
            <a:r>
              <a:rPr lang="vi-VN" sz="24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Nội dung: 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Miêu tả hình dáng, ích lợi của cây cau.</a:t>
            </a:r>
          </a:p>
          <a:p>
            <a:pPr marL="381019" indent="-381019" algn="just">
              <a:lnSpc>
                <a:spcPct val="125000"/>
              </a:lnSpc>
              <a:buClr>
                <a:srgbClr val="000000"/>
              </a:buClr>
              <a:buSzPct val="100000"/>
              <a:buFont typeface="Calibri"/>
              <a:buChar char="-"/>
            </a:pPr>
            <a:r>
              <a:rPr lang="vi-VN" sz="24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Ý nghĩa: 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Mượn hình ảnh cây ca</a:t>
            </a:r>
            <a:r>
              <a:rPr lang="en-US" sz="24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u</a:t>
            </a:r>
            <a:r>
              <a:rPr lang="vi-VN" sz="24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ngụ ý ca ngợi những phẩm chất tốt đẹp của con người.</a:t>
            </a:r>
          </a:p>
        </p:txBody>
      </p:sp>
      <p:sp>
        <p:nvSpPr>
          <p:cNvPr id="11" name="Google Shape;448;p22">
            <a:extLst>
              <a:ext uri="{FF2B5EF4-FFF2-40B4-BE49-F238E27FC236}">
                <a16:creationId xmlns:a16="http://schemas.microsoft.com/office/drawing/2014/main" id="{613A8413-3500-D5ED-8622-132410200F31}"/>
              </a:ext>
            </a:extLst>
          </p:cNvPr>
          <p:cNvSpPr txBox="1"/>
          <p:nvPr/>
        </p:nvSpPr>
        <p:spPr>
          <a:xfrm>
            <a:off x="994651" y="2108091"/>
            <a:ext cx="5912671" cy="792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84068"/>
              </a:lnSpc>
              <a:buClr>
                <a:srgbClr val="000000"/>
              </a:buClr>
              <a:buFont typeface="Arial"/>
              <a:buNone/>
            </a:pPr>
            <a:r>
              <a:rPr lang="en-US" sz="2800" b="1" kern="0" dirty="0">
                <a:solidFill>
                  <a:srgbClr val="C00000"/>
                </a:solidFill>
                <a:latin typeface="UTM Avo" panose="02040603050506020204" pitchFamily="18" charset="0"/>
                <a:cs typeface="Arial"/>
                <a:sym typeface="Arial"/>
              </a:rPr>
              <a:t>NỘI DUNG VÀ Ý NGHĨA BÀI HỌC</a:t>
            </a:r>
          </a:p>
        </p:txBody>
      </p:sp>
    </p:spTree>
    <p:extLst>
      <p:ext uri="{BB962C8B-B14F-4D97-AF65-F5344CB8AC3E}">
        <p14:creationId xmlns:p14="http://schemas.microsoft.com/office/powerpoint/2010/main" val="461164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3B1267A3-7F05-7721-7F41-3A81836ED53A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6" name="Picture 5">
              <a:hlinkClick r:id="rId3"/>
              <a:extLst>
                <a:ext uri="{FF2B5EF4-FFF2-40B4-BE49-F238E27FC236}">
                  <a16:creationId xmlns:a16="http://schemas.microsoft.com/office/drawing/2014/main" id="{98AD6150-D7D3-0E41-E73E-F2C8F5B3A4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169800D-E8D0-DE98-B02A-D54DF59FD6B6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797408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470;p24">
            <a:extLst>
              <a:ext uri="{FF2B5EF4-FFF2-40B4-BE49-F238E27FC236}">
                <a16:creationId xmlns:a16="http://schemas.microsoft.com/office/drawing/2014/main" id="{A83E579A-520E-E3D8-54F6-0A469BD5289D}"/>
              </a:ext>
            </a:extLst>
          </p:cNvPr>
          <p:cNvSpPr/>
          <p:nvPr/>
        </p:nvSpPr>
        <p:spPr>
          <a:xfrm>
            <a:off x="3250991" y="1147775"/>
            <a:ext cx="4852657" cy="918607"/>
          </a:xfrm>
          <a:custGeom>
            <a:avLst/>
            <a:gdLst/>
            <a:ahLst/>
            <a:cxnLst/>
            <a:rect l="l" t="t" r="r" b="b"/>
            <a:pathLst>
              <a:path w="12460745" h="2345666" extrusionOk="0">
                <a:moveTo>
                  <a:pt x="278431" y="16918"/>
                </a:moveTo>
                <a:cubicBezTo>
                  <a:pt x="278431" y="16918"/>
                  <a:pt x="604014" y="12258"/>
                  <a:pt x="1091951" y="12454"/>
                </a:cubicBezTo>
                <a:cubicBezTo>
                  <a:pt x="10246287" y="12671"/>
                  <a:pt x="12186677" y="0"/>
                  <a:pt x="12186677" y="0"/>
                </a:cubicBezTo>
                <a:cubicBezTo>
                  <a:pt x="12254140" y="0"/>
                  <a:pt x="12330078" y="0"/>
                  <a:pt x="12408850" y="85073"/>
                </a:cubicBezTo>
                <a:cubicBezTo>
                  <a:pt x="12451828" y="131488"/>
                  <a:pt x="12452897" y="240224"/>
                  <a:pt x="12453302" y="320281"/>
                </a:cubicBezTo>
                <a:cubicBezTo>
                  <a:pt x="12453302" y="320281"/>
                  <a:pt x="12451597" y="1318305"/>
                  <a:pt x="12451597" y="1583082"/>
                </a:cubicBezTo>
                <a:cubicBezTo>
                  <a:pt x="12451597" y="1797241"/>
                  <a:pt x="12460746" y="2096420"/>
                  <a:pt x="12460746" y="2096420"/>
                </a:cubicBezTo>
                <a:cubicBezTo>
                  <a:pt x="12460746" y="2225089"/>
                  <a:pt x="12456576" y="2345666"/>
                  <a:pt x="12203738" y="2337532"/>
                </a:cubicBezTo>
                <a:cubicBezTo>
                  <a:pt x="12203738" y="2337532"/>
                  <a:pt x="11827266" y="2317234"/>
                  <a:pt x="10574131" y="2324832"/>
                </a:cubicBezTo>
                <a:cubicBezTo>
                  <a:pt x="2844917" y="2332966"/>
                  <a:pt x="304023" y="2345666"/>
                  <a:pt x="304023" y="2345666"/>
                </a:cubicBezTo>
                <a:cubicBezTo>
                  <a:pt x="132548" y="2345666"/>
                  <a:pt x="4213" y="2244597"/>
                  <a:pt x="8532" y="2042050"/>
                </a:cubicBezTo>
                <a:cubicBezTo>
                  <a:pt x="8532" y="2042050"/>
                  <a:pt x="9630" y="1543509"/>
                  <a:pt x="4815" y="998284"/>
                </a:cubicBezTo>
                <a:cubicBezTo>
                  <a:pt x="0" y="663668"/>
                  <a:pt x="25592" y="330596"/>
                  <a:pt x="25592" y="330596"/>
                </a:cubicBezTo>
                <a:cubicBezTo>
                  <a:pt x="27224" y="150571"/>
                  <a:pt x="143504" y="16918"/>
                  <a:pt x="278431" y="16918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60950" tIns="30467" rIns="60950" bIns="30467" anchor="t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200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471;p24">
            <a:extLst>
              <a:ext uri="{FF2B5EF4-FFF2-40B4-BE49-F238E27FC236}">
                <a16:creationId xmlns:a16="http://schemas.microsoft.com/office/drawing/2014/main" id="{442D7C58-BD6A-FF7C-DE54-43314B75E33A}"/>
              </a:ext>
            </a:extLst>
          </p:cNvPr>
          <p:cNvSpPr txBox="1"/>
          <p:nvPr/>
        </p:nvSpPr>
        <p:spPr>
          <a:xfrm>
            <a:off x="3483576" y="1195587"/>
            <a:ext cx="4390824" cy="792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84090"/>
              </a:lnSpc>
              <a:buClr>
                <a:srgbClr val="000000"/>
              </a:buClr>
              <a:buFont typeface="Arial"/>
              <a:buNone/>
            </a:pPr>
            <a:r>
              <a:rPr lang="en-US" sz="28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ĐỌC TRUYỀN ĐIỆN</a:t>
            </a:r>
          </a:p>
        </p:txBody>
      </p:sp>
      <p:sp>
        <p:nvSpPr>
          <p:cNvPr id="11" name="Google Shape;475;p24">
            <a:extLst>
              <a:ext uri="{FF2B5EF4-FFF2-40B4-BE49-F238E27FC236}">
                <a16:creationId xmlns:a16="http://schemas.microsoft.com/office/drawing/2014/main" id="{8676C625-55B2-FFEA-24E0-7E9B62D55C80}"/>
              </a:ext>
            </a:extLst>
          </p:cNvPr>
          <p:cNvSpPr txBox="1"/>
          <p:nvPr/>
        </p:nvSpPr>
        <p:spPr>
          <a:xfrm>
            <a:off x="5677320" y="2384137"/>
            <a:ext cx="6257692" cy="36933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just">
              <a:lnSpc>
                <a:spcPct val="125000"/>
              </a:lnSpc>
              <a:buClr>
                <a:srgbClr val="000000"/>
              </a:buClr>
              <a:buFont typeface="Arial"/>
              <a:buNone/>
            </a:pP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Nghỉ hơi đúng ở các dòng thơ, nhấn giọng từ ngữ trọng và thể hiện tình cảm, cảm xúc phù hợp khi đọc. 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</a:p>
          <a:p>
            <a:pPr algn="just">
              <a:lnSpc>
                <a:spcPct val="125000"/>
              </a:lnSpc>
              <a:buClr>
                <a:srgbClr val="000000"/>
              </a:buClr>
              <a:buFont typeface="Arial"/>
              <a:buNone/>
            </a:pPr>
            <a:endParaRPr lang="vi-VN" sz="2400" kern="0" dirty="0">
              <a:solidFill>
                <a:srgbClr val="000000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  <a:p>
            <a:pPr algn="just">
              <a:lnSpc>
                <a:spcPct val="125000"/>
              </a:lnSpc>
              <a:buClr>
                <a:srgbClr val="000000"/>
              </a:buClr>
              <a:buFont typeface="Arial"/>
              <a:buNone/>
            </a:pP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VD: Nơi/ cho </a:t>
            </a:r>
            <a:r>
              <a:rPr lang="vi-VN" sz="2400" b="1" kern="0" dirty="0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mây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dừng </a:t>
            </a:r>
            <a:r>
              <a:rPr lang="vi-VN" sz="2400" b="1" kern="0" dirty="0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nghỉ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//</a:t>
            </a:r>
          </a:p>
          <a:p>
            <a:pPr indent="623888" algn="just">
              <a:lnSpc>
                <a:spcPct val="125000"/>
              </a:lnSpc>
              <a:buClr>
                <a:srgbClr val="000000"/>
              </a:buClr>
              <a:buFont typeface="Arial"/>
              <a:buNone/>
            </a:pP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Để </a:t>
            </a:r>
            <a:r>
              <a:rPr lang="vi-VN" sz="2400" b="1" kern="0" dirty="0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đi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/ bốn phương trời// </a:t>
            </a:r>
          </a:p>
          <a:p>
            <a:pPr indent="623888" algn="just">
              <a:lnSpc>
                <a:spcPct val="125000"/>
              </a:lnSpc>
              <a:buClr>
                <a:srgbClr val="000000"/>
              </a:buClr>
              <a:buFont typeface="Arial"/>
              <a:buNone/>
            </a:pP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Nơi/ </a:t>
            </a:r>
            <a:r>
              <a:rPr lang="vi-VN" sz="2400" b="1" kern="0" dirty="0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chim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về </a:t>
            </a:r>
            <a:r>
              <a:rPr lang="vi-VN" sz="2400" b="1" kern="0" dirty="0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ấp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trứng// </a:t>
            </a:r>
          </a:p>
          <a:p>
            <a:pPr indent="623888" algn="just">
              <a:lnSpc>
                <a:spcPct val="125000"/>
              </a:lnSpc>
              <a:buClr>
                <a:srgbClr val="000000"/>
              </a:buClr>
              <a:buFont typeface="Arial"/>
              <a:buNone/>
            </a:pP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Nở/những bài ca </a:t>
            </a:r>
            <a:r>
              <a:rPr lang="vi-VN" sz="2400" b="1" kern="0" dirty="0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vui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.// 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F9E4756-FBD0-CC02-F0A5-7E24ECD44B5B}"/>
              </a:ext>
            </a:extLst>
          </p:cNvPr>
          <p:cNvGrpSpPr/>
          <p:nvPr/>
        </p:nvGrpSpPr>
        <p:grpSpPr>
          <a:xfrm>
            <a:off x="256989" y="2149951"/>
            <a:ext cx="5021424" cy="4319906"/>
            <a:chOff x="145661" y="1508892"/>
            <a:chExt cx="5021424" cy="4319906"/>
          </a:xfrm>
        </p:grpSpPr>
        <p:sp>
          <p:nvSpPr>
            <p:cNvPr id="12" name="Google Shape;476;p24">
              <a:extLst>
                <a:ext uri="{FF2B5EF4-FFF2-40B4-BE49-F238E27FC236}">
                  <a16:creationId xmlns:a16="http://schemas.microsoft.com/office/drawing/2014/main" id="{596A75B8-560D-C0D5-37EB-B00491AB7D83}"/>
                </a:ext>
              </a:extLst>
            </p:cNvPr>
            <p:cNvSpPr/>
            <p:nvPr/>
          </p:nvSpPr>
          <p:spPr>
            <a:xfrm rot="10800000">
              <a:off x="145661" y="1867009"/>
              <a:ext cx="5021424" cy="3961789"/>
            </a:xfrm>
            <a:custGeom>
              <a:avLst/>
              <a:gdLst/>
              <a:ahLst/>
              <a:cxnLst/>
              <a:rect l="l" t="t" r="r" b="b"/>
              <a:pathLst>
                <a:path w="3401763" h="3257763" extrusionOk="0">
                  <a:moveTo>
                    <a:pt x="63030" y="2664210"/>
                  </a:moveTo>
                  <a:cubicBezTo>
                    <a:pt x="63030" y="2664210"/>
                    <a:pt x="0" y="2417645"/>
                    <a:pt x="10218" y="1214762"/>
                  </a:cubicBezTo>
                  <a:cubicBezTo>
                    <a:pt x="18651" y="990971"/>
                    <a:pt x="65033" y="645332"/>
                    <a:pt x="65033" y="645332"/>
                  </a:cubicBezTo>
                  <a:cubicBezTo>
                    <a:pt x="82233" y="502466"/>
                    <a:pt x="56685" y="337866"/>
                    <a:pt x="181385" y="223925"/>
                  </a:cubicBezTo>
                  <a:cubicBezTo>
                    <a:pt x="346794" y="72788"/>
                    <a:pt x="621643" y="0"/>
                    <a:pt x="2508690" y="6965"/>
                  </a:cubicBezTo>
                  <a:lnTo>
                    <a:pt x="2508692" y="6965"/>
                  </a:lnTo>
                  <a:cubicBezTo>
                    <a:pt x="2725438" y="16819"/>
                    <a:pt x="2929753" y="36481"/>
                    <a:pt x="3063942" y="101690"/>
                  </a:cubicBezTo>
                  <a:cubicBezTo>
                    <a:pt x="3319988" y="226120"/>
                    <a:pt x="3401763" y="459160"/>
                    <a:pt x="3396275" y="704684"/>
                  </a:cubicBezTo>
                  <a:cubicBezTo>
                    <a:pt x="3396275" y="704684"/>
                    <a:pt x="3352987" y="1013073"/>
                    <a:pt x="3360421" y="1248607"/>
                  </a:cubicBezTo>
                  <a:cubicBezTo>
                    <a:pt x="3367544" y="2406011"/>
                    <a:pt x="3374701" y="2601614"/>
                    <a:pt x="3374701" y="2601614"/>
                  </a:cubicBezTo>
                  <a:cubicBezTo>
                    <a:pt x="3358019" y="2817346"/>
                    <a:pt x="3243375" y="3027958"/>
                    <a:pt x="3046506" y="3139582"/>
                  </a:cubicBezTo>
                  <a:cubicBezTo>
                    <a:pt x="2896154" y="3224831"/>
                    <a:pt x="2698123" y="3239928"/>
                    <a:pt x="2136736" y="3229187"/>
                  </a:cubicBezTo>
                  <a:lnTo>
                    <a:pt x="2136714" y="3229187"/>
                  </a:lnTo>
                  <a:cubicBezTo>
                    <a:pt x="645952" y="3223910"/>
                    <a:pt x="384604" y="3257763"/>
                    <a:pt x="254278" y="3148605"/>
                  </a:cubicBezTo>
                  <a:cubicBezTo>
                    <a:pt x="145767" y="3057720"/>
                    <a:pt x="81795" y="2864409"/>
                    <a:pt x="63030" y="2664210"/>
                  </a:cubicBezTo>
                  <a:close/>
                </a:path>
              </a:pathLst>
            </a:custGeom>
            <a:solidFill>
              <a:srgbClr val="CDB4DB"/>
            </a:solidFill>
            <a:ln>
              <a:noFill/>
            </a:ln>
          </p:spPr>
          <p:txBody>
            <a:bodyPr spcFirstLastPara="1" wrap="square" lIns="60950" tIns="30467" rIns="60950" bIns="30467" anchor="t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200" kern="0">
                <a:solidFill>
                  <a:srgbClr val="000000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477;p24">
              <a:extLst>
                <a:ext uri="{FF2B5EF4-FFF2-40B4-BE49-F238E27FC236}">
                  <a16:creationId xmlns:a16="http://schemas.microsoft.com/office/drawing/2014/main" id="{5CE7AB04-51A1-D977-1331-E04822E0BD06}"/>
                </a:ext>
              </a:extLst>
            </p:cNvPr>
            <p:cNvSpPr/>
            <p:nvPr/>
          </p:nvSpPr>
          <p:spPr>
            <a:xfrm rot="10800000">
              <a:off x="347395" y="1969732"/>
              <a:ext cx="4581556" cy="3773660"/>
            </a:xfrm>
            <a:custGeom>
              <a:avLst/>
              <a:gdLst/>
              <a:ahLst/>
              <a:cxnLst/>
              <a:rect l="l" t="t" r="r" b="b"/>
              <a:pathLst>
                <a:path w="3401763" h="3255914" extrusionOk="0">
                  <a:moveTo>
                    <a:pt x="63030" y="2662360"/>
                  </a:moveTo>
                  <a:cubicBezTo>
                    <a:pt x="63030" y="2662360"/>
                    <a:pt x="0" y="2415796"/>
                    <a:pt x="10218" y="1214762"/>
                  </a:cubicBezTo>
                  <a:cubicBezTo>
                    <a:pt x="18651" y="990971"/>
                    <a:pt x="65033" y="645332"/>
                    <a:pt x="65033" y="645332"/>
                  </a:cubicBezTo>
                  <a:cubicBezTo>
                    <a:pt x="82233" y="502466"/>
                    <a:pt x="56685" y="337866"/>
                    <a:pt x="181385" y="223925"/>
                  </a:cubicBezTo>
                  <a:cubicBezTo>
                    <a:pt x="346794" y="72788"/>
                    <a:pt x="621643" y="0"/>
                    <a:pt x="2508690" y="6965"/>
                  </a:cubicBezTo>
                  <a:lnTo>
                    <a:pt x="2508692" y="6965"/>
                  </a:lnTo>
                  <a:cubicBezTo>
                    <a:pt x="2725438" y="16819"/>
                    <a:pt x="2929753" y="36481"/>
                    <a:pt x="3063942" y="101690"/>
                  </a:cubicBezTo>
                  <a:cubicBezTo>
                    <a:pt x="3319988" y="226120"/>
                    <a:pt x="3401763" y="459160"/>
                    <a:pt x="3396275" y="704684"/>
                  </a:cubicBezTo>
                  <a:cubicBezTo>
                    <a:pt x="3396275" y="704684"/>
                    <a:pt x="3352987" y="1013073"/>
                    <a:pt x="3360421" y="1248607"/>
                  </a:cubicBezTo>
                  <a:cubicBezTo>
                    <a:pt x="3367544" y="2404162"/>
                    <a:pt x="3374701" y="2599764"/>
                    <a:pt x="3374701" y="2599764"/>
                  </a:cubicBezTo>
                  <a:cubicBezTo>
                    <a:pt x="3358019" y="2815497"/>
                    <a:pt x="3243375" y="3026109"/>
                    <a:pt x="3046506" y="3137733"/>
                  </a:cubicBezTo>
                  <a:cubicBezTo>
                    <a:pt x="2896154" y="3222981"/>
                    <a:pt x="2698123" y="3238079"/>
                    <a:pt x="2136736" y="3227338"/>
                  </a:cubicBezTo>
                  <a:lnTo>
                    <a:pt x="2136714" y="3227338"/>
                  </a:lnTo>
                  <a:cubicBezTo>
                    <a:pt x="645952" y="3222061"/>
                    <a:pt x="384604" y="3255914"/>
                    <a:pt x="254278" y="3146756"/>
                  </a:cubicBezTo>
                  <a:cubicBezTo>
                    <a:pt x="145767" y="3055871"/>
                    <a:pt x="81795" y="2862559"/>
                    <a:pt x="63030" y="2662360"/>
                  </a:cubicBezTo>
                  <a:close/>
                </a:path>
              </a:pathLst>
            </a:custGeom>
            <a:solidFill>
              <a:srgbClr val="BDE0FE"/>
            </a:solidFill>
            <a:ln>
              <a:noFill/>
            </a:ln>
          </p:spPr>
          <p:txBody>
            <a:bodyPr spcFirstLastPara="1" wrap="square" lIns="60950" tIns="30467" rIns="60950" bIns="30467" anchor="t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200" kern="0">
                <a:solidFill>
                  <a:srgbClr val="000000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478;p24">
              <a:extLst>
                <a:ext uri="{FF2B5EF4-FFF2-40B4-BE49-F238E27FC236}">
                  <a16:creationId xmlns:a16="http://schemas.microsoft.com/office/drawing/2014/main" id="{13644F2D-DD45-2C84-2AD4-BA61ECF46122}"/>
                </a:ext>
              </a:extLst>
            </p:cNvPr>
            <p:cNvSpPr/>
            <p:nvPr/>
          </p:nvSpPr>
          <p:spPr>
            <a:xfrm>
              <a:off x="1530252" y="1508892"/>
              <a:ext cx="1943207" cy="918607"/>
            </a:xfrm>
            <a:custGeom>
              <a:avLst/>
              <a:gdLst/>
              <a:ahLst/>
              <a:cxnLst/>
              <a:rect l="l" t="t" r="r" b="b"/>
              <a:pathLst>
                <a:path w="2914810" h="1377910" extrusionOk="0">
                  <a:moveTo>
                    <a:pt x="0" y="0"/>
                  </a:moveTo>
                  <a:lnTo>
                    <a:pt x="2914810" y="0"/>
                  </a:lnTo>
                  <a:lnTo>
                    <a:pt x="2914810" y="1377910"/>
                  </a:lnTo>
                  <a:lnTo>
                    <a:pt x="0" y="137791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60950" tIns="30467" rIns="60950" bIns="30467" anchor="t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200" kern="0">
                <a:solidFill>
                  <a:srgbClr val="000000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Google Shape;479;p24">
              <a:extLst>
                <a:ext uri="{FF2B5EF4-FFF2-40B4-BE49-F238E27FC236}">
                  <a16:creationId xmlns:a16="http://schemas.microsoft.com/office/drawing/2014/main" id="{5B85AC4E-92CC-DD7E-ED09-91FA2F20262D}"/>
                </a:ext>
              </a:extLst>
            </p:cNvPr>
            <p:cNvSpPr txBox="1"/>
            <p:nvPr/>
          </p:nvSpPr>
          <p:spPr>
            <a:xfrm>
              <a:off x="472431" y="2579119"/>
              <a:ext cx="4135653" cy="27699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>
              <a:defPPr>
                <a:defRPr lang="en-US"/>
              </a:defPPr>
              <a:lvl1pPr algn="just">
                <a:lnSpc>
                  <a:spcPct val="150000"/>
                </a:lnSpc>
                <a:buClr>
                  <a:srgbClr val="000000"/>
                </a:buClr>
                <a:buFont typeface="Arial"/>
                <a:buNone/>
                <a:defRPr sz="2400" kern="0">
                  <a:solidFill>
                    <a:srgbClr val="000000"/>
                  </a:solidFill>
                  <a:latin typeface="UTM Avo" panose="02040603050506020204" pitchFamily="18" charset="0"/>
                  <a:ea typeface="Calibri"/>
                  <a:cs typeface="Calibri"/>
                </a:defRPr>
              </a:lvl1pPr>
            </a:lstStyle>
            <a:p>
              <a:pPr marL="342900" indent="-342900">
                <a:lnSpc>
                  <a:spcPct val="125000"/>
                </a:lnSpc>
                <a:buFont typeface="UTM Avo" panose="02040603050506020204" pitchFamily="18" charset="0"/>
                <a:buChar char="-"/>
              </a:pPr>
              <a:r>
                <a:rPr lang="vi-VN" dirty="0">
                  <a:sym typeface="Arial"/>
                </a:rPr>
                <a:t>Đọc lần lượt các khổ thơ theo số thứ tự. </a:t>
              </a:r>
              <a:endParaRPr dirty="0">
                <a:sym typeface="Arial"/>
              </a:endParaRPr>
            </a:p>
            <a:p>
              <a:pPr marL="342900" indent="-342900">
                <a:lnSpc>
                  <a:spcPct val="125000"/>
                </a:lnSpc>
                <a:buFont typeface="UTM Avo" panose="02040603050506020204" pitchFamily="18" charset="0"/>
                <a:buChar char="-"/>
              </a:pPr>
              <a:r>
                <a:rPr lang="vi-VN" dirty="0">
                  <a:sym typeface="Arial"/>
                </a:rPr>
                <a:t>Một HS đọc một khổ thơ và “truyền điện” để chỉ định bạn tiếp theo đọc 1 khổ thơ bất kì.</a:t>
              </a:r>
              <a:endParaRPr dirty="0"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01238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93EF46A-1D4F-4F49-5EF3-891F25D6AF23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6B6A0342-37C1-C038-A3DA-C22ACE909D6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796344A-EECB-36DF-AA49-D4CD47501378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402206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86;p25">
            <a:extLst>
              <a:ext uri="{FF2B5EF4-FFF2-40B4-BE49-F238E27FC236}">
                <a16:creationId xmlns:a16="http://schemas.microsoft.com/office/drawing/2014/main" id="{40B7DA7C-A773-172E-3FA5-FCF603B5F06B}"/>
              </a:ext>
            </a:extLst>
          </p:cNvPr>
          <p:cNvSpPr/>
          <p:nvPr/>
        </p:nvSpPr>
        <p:spPr>
          <a:xfrm>
            <a:off x="2988877" y="2559838"/>
            <a:ext cx="3058504" cy="2580383"/>
          </a:xfrm>
          <a:custGeom>
            <a:avLst/>
            <a:gdLst/>
            <a:ahLst/>
            <a:cxnLst/>
            <a:rect l="l" t="t" r="r" b="b"/>
            <a:pathLst>
              <a:path w="8037841" h="7119301" extrusionOk="0">
                <a:moveTo>
                  <a:pt x="278431" y="16918"/>
                </a:moveTo>
                <a:cubicBezTo>
                  <a:pt x="278431" y="16918"/>
                  <a:pt x="604014" y="12258"/>
                  <a:pt x="1013204" y="12454"/>
                </a:cubicBezTo>
                <a:cubicBezTo>
                  <a:pt x="6382800" y="12671"/>
                  <a:pt x="7763773" y="0"/>
                  <a:pt x="7763773" y="0"/>
                </a:cubicBezTo>
                <a:cubicBezTo>
                  <a:pt x="7831236" y="0"/>
                  <a:pt x="7907173" y="0"/>
                  <a:pt x="7985946" y="85073"/>
                </a:cubicBezTo>
                <a:cubicBezTo>
                  <a:pt x="8028924" y="131488"/>
                  <a:pt x="8029992" y="240224"/>
                  <a:pt x="8030398" y="320281"/>
                </a:cubicBezTo>
                <a:cubicBezTo>
                  <a:pt x="8030398" y="320281"/>
                  <a:pt x="8028693" y="5267917"/>
                  <a:pt x="8028693" y="6356717"/>
                </a:cubicBezTo>
                <a:cubicBezTo>
                  <a:pt x="8028693" y="6570876"/>
                  <a:pt x="8037841" y="6870054"/>
                  <a:pt x="8037841" y="6870054"/>
                </a:cubicBezTo>
                <a:cubicBezTo>
                  <a:pt x="8037841" y="6998723"/>
                  <a:pt x="8033672" y="7119301"/>
                  <a:pt x="7780834" y="7111167"/>
                </a:cubicBezTo>
                <a:cubicBezTo>
                  <a:pt x="7780834" y="7111167"/>
                  <a:pt x="7404361" y="7090868"/>
                  <a:pt x="6575101" y="7098467"/>
                </a:cubicBezTo>
                <a:cubicBezTo>
                  <a:pt x="2041430" y="7106601"/>
                  <a:pt x="304023" y="7119301"/>
                  <a:pt x="304023" y="7119301"/>
                </a:cubicBezTo>
                <a:cubicBezTo>
                  <a:pt x="132548" y="7119301"/>
                  <a:pt x="4213" y="7018231"/>
                  <a:pt x="8532" y="6815685"/>
                </a:cubicBezTo>
                <a:cubicBezTo>
                  <a:pt x="8532" y="6815685"/>
                  <a:pt x="9630" y="6317143"/>
                  <a:pt x="4815" y="1670849"/>
                </a:cubicBezTo>
                <a:cubicBezTo>
                  <a:pt x="0" y="663668"/>
                  <a:pt x="25592" y="330596"/>
                  <a:pt x="25592" y="330596"/>
                </a:cubicBezTo>
                <a:cubicBezTo>
                  <a:pt x="27224" y="150571"/>
                  <a:pt x="143504" y="16918"/>
                  <a:pt x="278431" y="16918"/>
                </a:cubicBezTo>
                <a:close/>
              </a:path>
            </a:pathLst>
          </a:custGeom>
          <a:solidFill>
            <a:srgbClr val="FADD92"/>
          </a:solidFill>
          <a:ln>
            <a:noFill/>
          </a:ln>
        </p:spPr>
        <p:txBody>
          <a:bodyPr spcFirstLastPara="1" wrap="square" lIns="60950" tIns="30467" rIns="60950" bIns="30467" anchor="t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200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6" name="Google Shape;487;p25">
            <a:extLst>
              <a:ext uri="{FF2B5EF4-FFF2-40B4-BE49-F238E27FC236}">
                <a16:creationId xmlns:a16="http://schemas.microsoft.com/office/drawing/2014/main" id="{99F4C82F-CF81-8546-CC4B-26CD9BF4EA35}"/>
              </a:ext>
            </a:extLst>
          </p:cNvPr>
          <p:cNvSpPr/>
          <p:nvPr/>
        </p:nvSpPr>
        <p:spPr>
          <a:xfrm>
            <a:off x="3067661" y="2498774"/>
            <a:ext cx="3048305" cy="2562434"/>
          </a:xfrm>
          <a:custGeom>
            <a:avLst/>
            <a:gdLst/>
            <a:ahLst/>
            <a:cxnLst/>
            <a:rect l="l" t="t" r="r" b="b"/>
            <a:pathLst>
              <a:path w="8030647" h="7087086" extrusionOk="0">
                <a:moveTo>
                  <a:pt x="278431" y="16918"/>
                </a:moveTo>
                <a:cubicBezTo>
                  <a:pt x="278431" y="16918"/>
                  <a:pt x="604014" y="12258"/>
                  <a:pt x="1013076" y="12454"/>
                </a:cubicBezTo>
                <a:cubicBezTo>
                  <a:pt x="6376517" y="12671"/>
                  <a:pt x="7756579" y="0"/>
                  <a:pt x="7756579" y="0"/>
                </a:cubicBezTo>
                <a:cubicBezTo>
                  <a:pt x="7824042" y="0"/>
                  <a:pt x="7899979" y="0"/>
                  <a:pt x="7978752" y="85073"/>
                </a:cubicBezTo>
                <a:cubicBezTo>
                  <a:pt x="8021731" y="131488"/>
                  <a:pt x="8022798" y="240224"/>
                  <a:pt x="8023203" y="320281"/>
                </a:cubicBezTo>
                <a:cubicBezTo>
                  <a:pt x="8023203" y="320281"/>
                  <a:pt x="8021499" y="5241263"/>
                  <a:pt x="8021499" y="6324502"/>
                </a:cubicBezTo>
                <a:cubicBezTo>
                  <a:pt x="8021499" y="6538661"/>
                  <a:pt x="8030647" y="6837839"/>
                  <a:pt x="8030647" y="6837839"/>
                </a:cubicBezTo>
                <a:cubicBezTo>
                  <a:pt x="8030647" y="6966508"/>
                  <a:pt x="8026478" y="7087086"/>
                  <a:pt x="7773640" y="7078952"/>
                </a:cubicBezTo>
                <a:cubicBezTo>
                  <a:pt x="7773640" y="7078952"/>
                  <a:pt x="7397167" y="7058653"/>
                  <a:pt x="6568597" y="7066252"/>
                </a:cubicBezTo>
                <a:cubicBezTo>
                  <a:pt x="2040123" y="7074386"/>
                  <a:pt x="304023" y="7087086"/>
                  <a:pt x="304023" y="7087086"/>
                </a:cubicBezTo>
                <a:cubicBezTo>
                  <a:pt x="132548" y="7087086"/>
                  <a:pt x="4213" y="6986016"/>
                  <a:pt x="8532" y="6783470"/>
                </a:cubicBezTo>
                <a:cubicBezTo>
                  <a:pt x="8532" y="6783470"/>
                  <a:pt x="9630" y="6284928"/>
                  <a:pt x="4815" y="1666310"/>
                </a:cubicBezTo>
                <a:cubicBezTo>
                  <a:pt x="0" y="663668"/>
                  <a:pt x="25592" y="330596"/>
                  <a:pt x="25592" y="330596"/>
                </a:cubicBezTo>
                <a:cubicBezTo>
                  <a:pt x="27224" y="150571"/>
                  <a:pt x="143504" y="16918"/>
                  <a:pt x="278431" y="1691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60950" tIns="30467" rIns="60950" bIns="30467" anchor="t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200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488;p25">
            <a:extLst>
              <a:ext uri="{FF2B5EF4-FFF2-40B4-BE49-F238E27FC236}">
                <a16:creationId xmlns:a16="http://schemas.microsoft.com/office/drawing/2014/main" id="{647AF014-165D-6D1C-7837-7A334705C68F}"/>
              </a:ext>
            </a:extLst>
          </p:cNvPr>
          <p:cNvSpPr/>
          <p:nvPr/>
        </p:nvSpPr>
        <p:spPr>
          <a:xfrm>
            <a:off x="6533274" y="2559838"/>
            <a:ext cx="3058504" cy="2580383"/>
          </a:xfrm>
          <a:custGeom>
            <a:avLst/>
            <a:gdLst/>
            <a:ahLst/>
            <a:cxnLst/>
            <a:rect l="l" t="t" r="r" b="b"/>
            <a:pathLst>
              <a:path w="8037841" h="7119301" extrusionOk="0">
                <a:moveTo>
                  <a:pt x="278431" y="16918"/>
                </a:moveTo>
                <a:cubicBezTo>
                  <a:pt x="278431" y="16918"/>
                  <a:pt x="604014" y="12258"/>
                  <a:pt x="1013204" y="12454"/>
                </a:cubicBezTo>
                <a:cubicBezTo>
                  <a:pt x="6382800" y="12671"/>
                  <a:pt x="7763773" y="0"/>
                  <a:pt x="7763773" y="0"/>
                </a:cubicBezTo>
                <a:cubicBezTo>
                  <a:pt x="7831236" y="0"/>
                  <a:pt x="7907173" y="0"/>
                  <a:pt x="7985946" y="85073"/>
                </a:cubicBezTo>
                <a:cubicBezTo>
                  <a:pt x="8028924" y="131488"/>
                  <a:pt x="8029992" y="240224"/>
                  <a:pt x="8030398" y="320281"/>
                </a:cubicBezTo>
                <a:cubicBezTo>
                  <a:pt x="8030398" y="320281"/>
                  <a:pt x="8028693" y="5267917"/>
                  <a:pt x="8028693" y="6356717"/>
                </a:cubicBezTo>
                <a:cubicBezTo>
                  <a:pt x="8028693" y="6570876"/>
                  <a:pt x="8037841" y="6870054"/>
                  <a:pt x="8037841" y="6870054"/>
                </a:cubicBezTo>
                <a:cubicBezTo>
                  <a:pt x="8037841" y="6998723"/>
                  <a:pt x="8033672" y="7119301"/>
                  <a:pt x="7780834" y="7111167"/>
                </a:cubicBezTo>
                <a:cubicBezTo>
                  <a:pt x="7780834" y="7111167"/>
                  <a:pt x="7404361" y="7090868"/>
                  <a:pt x="6575101" y="7098467"/>
                </a:cubicBezTo>
                <a:cubicBezTo>
                  <a:pt x="2041430" y="7106601"/>
                  <a:pt x="304023" y="7119301"/>
                  <a:pt x="304023" y="7119301"/>
                </a:cubicBezTo>
                <a:cubicBezTo>
                  <a:pt x="132548" y="7119301"/>
                  <a:pt x="4213" y="7018231"/>
                  <a:pt x="8532" y="6815685"/>
                </a:cubicBezTo>
                <a:cubicBezTo>
                  <a:pt x="8532" y="6815685"/>
                  <a:pt x="9630" y="6317143"/>
                  <a:pt x="4815" y="1670849"/>
                </a:cubicBezTo>
                <a:cubicBezTo>
                  <a:pt x="0" y="663668"/>
                  <a:pt x="25592" y="330596"/>
                  <a:pt x="25592" y="330596"/>
                </a:cubicBezTo>
                <a:cubicBezTo>
                  <a:pt x="27224" y="150571"/>
                  <a:pt x="143504" y="16918"/>
                  <a:pt x="278431" y="16918"/>
                </a:cubicBezTo>
                <a:close/>
              </a:path>
            </a:pathLst>
          </a:custGeom>
          <a:solidFill>
            <a:srgbClr val="CDB4DB"/>
          </a:solidFill>
          <a:ln>
            <a:noFill/>
          </a:ln>
        </p:spPr>
        <p:txBody>
          <a:bodyPr spcFirstLastPara="1" wrap="square" lIns="60950" tIns="30467" rIns="60950" bIns="30467" anchor="t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200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489;p25">
            <a:extLst>
              <a:ext uri="{FF2B5EF4-FFF2-40B4-BE49-F238E27FC236}">
                <a16:creationId xmlns:a16="http://schemas.microsoft.com/office/drawing/2014/main" id="{79FB3C11-AF78-FFD9-7297-F67237FE7345}"/>
              </a:ext>
            </a:extLst>
          </p:cNvPr>
          <p:cNvSpPr/>
          <p:nvPr/>
        </p:nvSpPr>
        <p:spPr>
          <a:xfrm>
            <a:off x="6612058" y="2498774"/>
            <a:ext cx="3322836" cy="2562434"/>
          </a:xfrm>
          <a:custGeom>
            <a:avLst/>
            <a:gdLst/>
            <a:ahLst/>
            <a:cxnLst/>
            <a:rect l="l" t="t" r="r" b="b"/>
            <a:pathLst>
              <a:path w="8030647" h="7087086" extrusionOk="0">
                <a:moveTo>
                  <a:pt x="278431" y="16918"/>
                </a:moveTo>
                <a:cubicBezTo>
                  <a:pt x="278431" y="16918"/>
                  <a:pt x="604014" y="12258"/>
                  <a:pt x="1013076" y="12454"/>
                </a:cubicBezTo>
                <a:cubicBezTo>
                  <a:pt x="6376517" y="12671"/>
                  <a:pt x="7756579" y="0"/>
                  <a:pt x="7756579" y="0"/>
                </a:cubicBezTo>
                <a:cubicBezTo>
                  <a:pt x="7824042" y="0"/>
                  <a:pt x="7899979" y="0"/>
                  <a:pt x="7978752" y="85073"/>
                </a:cubicBezTo>
                <a:cubicBezTo>
                  <a:pt x="8021731" y="131488"/>
                  <a:pt x="8022798" y="240224"/>
                  <a:pt x="8023203" y="320281"/>
                </a:cubicBezTo>
                <a:cubicBezTo>
                  <a:pt x="8023203" y="320281"/>
                  <a:pt x="8021499" y="5241263"/>
                  <a:pt x="8021499" y="6324502"/>
                </a:cubicBezTo>
                <a:cubicBezTo>
                  <a:pt x="8021499" y="6538661"/>
                  <a:pt x="8030647" y="6837839"/>
                  <a:pt x="8030647" y="6837839"/>
                </a:cubicBezTo>
                <a:cubicBezTo>
                  <a:pt x="8030647" y="6966508"/>
                  <a:pt x="8026478" y="7087086"/>
                  <a:pt x="7773640" y="7078952"/>
                </a:cubicBezTo>
                <a:cubicBezTo>
                  <a:pt x="7773640" y="7078952"/>
                  <a:pt x="7397167" y="7058653"/>
                  <a:pt x="6568597" y="7066252"/>
                </a:cubicBezTo>
                <a:cubicBezTo>
                  <a:pt x="2040123" y="7074386"/>
                  <a:pt x="304023" y="7087086"/>
                  <a:pt x="304023" y="7087086"/>
                </a:cubicBezTo>
                <a:cubicBezTo>
                  <a:pt x="132548" y="7087086"/>
                  <a:pt x="4213" y="6986016"/>
                  <a:pt x="8532" y="6783470"/>
                </a:cubicBezTo>
                <a:cubicBezTo>
                  <a:pt x="8532" y="6783470"/>
                  <a:pt x="9630" y="6284928"/>
                  <a:pt x="4815" y="1666310"/>
                </a:cubicBezTo>
                <a:cubicBezTo>
                  <a:pt x="0" y="663668"/>
                  <a:pt x="25592" y="330596"/>
                  <a:pt x="25592" y="330596"/>
                </a:cubicBezTo>
                <a:cubicBezTo>
                  <a:pt x="27224" y="150571"/>
                  <a:pt x="143504" y="16918"/>
                  <a:pt x="278431" y="1691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60950" tIns="30467" rIns="60950" bIns="30467" anchor="t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200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490;p25">
            <a:extLst>
              <a:ext uri="{FF2B5EF4-FFF2-40B4-BE49-F238E27FC236}">
                <a16:creationId xmlns:a16="http://schemas.microsoft.com/office/drawing/2014/main" id="{DC7F7495-006F-394B-6246-B80F89E59F3B}"/>
              </a:ext>
            </a:extLst>
          </p:cNvPr>
          <p:cNvSpPr txBox="1"/>
          <p:nvPr/>
        </p:nvSpPr>
        <p:spPr>
          <a:xfrm>
            <a:off x="3289221" y="3225993"/>
            <a:ext cx="2605184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400" kern="0" dirty="0">
                <a:solidFill>
                  <a:srgbClr val="25314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Học thuộc lòng bài thơ </a:t>
            </a:r>
            <a:r>
              <a:rPr lang="vi-VN" sz="2400" i="1" kern="0" dirty="0">
                <a:solidFill>
                  <a:srgbClr val="25314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Cau</a:t>
            </a:r>
          </a:p>
        </p:txBody>
      </p:sp>
      <p:sp>
        <p:nvSpPr>
          <p:cNvPr id="10" name="Google Shape;491;p25">
            <a:extLst>
              <a:ext uri="{FF2B5EF4-FFF2-40B4-BE49-F238E27FC236}">
                <a16:creationId xmlns:a16="http://schemas.microsoft.com/office/drawing/2014/main" id="{2D1A4897-BEF0-35C3-90C2-D2AB850ED2A9}"/>
              </a:ext>
            </a:extLst>
          </p:cNvPr>
          <p:cNvSpPr txBox="1"/>
          <p:nvPr/>
        </p:nvSpPr>
        <p:spPr>
          <a:xfrm>
            <a:off x="6730612" y="2977002"/>
            <a:ext cx="3058504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400" kern="0" dirty="0">
                <a:solidFill>
                  <a:srgbClr val="25314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Chuẩn</a:t>
            </a:r>
            <a:r>
              <a:rPr lang="vi-VN" sz="2400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vi-VN" sz="2400" kern="0" dirty="0">
                <a:solidFill>
                  <a:srgbClr val="25314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bị</a:t>
            </a:r>
            <a:r>
              <a:rPr lang="en-US" sz="2400" kern="0" dirty="0">
                <a:solidFill>
                  <a:srgbClr val="25314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:</a:t>
            </a:r>
          </a:p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400" i="1" kern="0" dirty="0">
                <a:solidFill>
                  <a:srgbClr val="25314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B</a:t>
            </a:r>
            <a:r>
              <a:rPr lang="vi-VN" sz="2400" i="1" kern="0" dirty="0">
                <a:solidFill>
                  <a:srgbClr val="25314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ài viết 1</a:t>
            </a:r>
            <a:r>
              <a:rPr lang="en-US" sz="2400" i="1" kern="0" dirty="0">
                <a:solidFill>
                  <a:srgbClr val="25314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:</a:t>
            </a:r>
            <a:r>
              <a:rPr lang="vi-VN" sz="2400" i="1" kern="0" dirty="0">
                <a:solidFill>
                  <a:srgbClr val="25314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Tả cây cối</a:t>
            </a:r>
            <a:endParaRPr sz="2400" kern="0" dirty="0">
              <a:solidFill>
                <a:srgbClr val="253140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492;p25">
            <a:extLst>
              <a:ext uri="{FF2B5EF4-FFF2-40B4-BE49-F238E27FC236}">
                <a16:creationId xmlns:a16="http://schemas.microsoft.com/office/drawing/2014/main" id="{A76BE958-1B6A-B986-74C6-EC36DC11F35F}"/>
              </a:ext>
            </a:extLst>
          </p:cNvPr>
          <p:cNvSpPr/>
          <p:nvPr/>
        </p:nvSpPr>
        <p:spPr>
          <a:xfrm>
            <a:off x="10087870" y="3987623"/>
            <a:ext cx="1831583" cy="2305195"/>
          </a:xfrm>
          <a:custGeom>
            <a:avLst/>
            <a:gdLst/>
            <a:ahLst/>
            <a:cxnLst/>
            <a:rect l="l" t="t" r="r" b="b"/>
            <a:pathLst>
              <a:path w="2098167" h="2640713" extrusionOk="0">
                <a:moveTo>
                  <a:pt x="0" y="0"/>
                </a:moveTo>
                <a:lnTo>
                  <a:pt x="2098167" y="0"/>
                </a:lnTo>
                <a:lnTo>
                  <a:pt x="2098167" y="2640713"/>
                </a:lnTo>
                <a:lnTo>
                  <a:pt x="0" y="264071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60950" tIns="30467" rIns="60950" bIns="30467" anchor="t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vi-VN" sz="1200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622" kern="0" dirty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12" name="Google Shape;493;p25">
            <a:extLst>
              <a:ext uri="{FF2B5EF4-FFF2-40B4-BE49-F238E27FC236}">
                <a16:creationId xmlns:a16="http://schemas.microsoft.com/office/drawing/2014/main" id="{1ABC9EB0-30EA-B80C-DA7C-9DEA525FB3B0}"/>
              </a:ext>
            </a:extLst>
          </p:cNvPr>
          <p:cNvSpPr/>
          <p:nvPr/>
        </p:nvSpPr>
        <p:spPr>
          <a:xfrm flipH="1">
            <a:off x="1431346" y="2330349"/>
            <a:ext cx="964501" cy="1477649"/>
          </a:xfrm>
          <a:custGeom>
            <a:avLst/>
            <a:gdLst/>
            <a:ahLst/>
            <a:cxnLst/>
            <a:rect l="l" t="t" r="r" b="b"/>
            <a:pathLst>
              <a:path w="1446752" h="2216473" extrusionOk="0">
                <a:moveTo>
                  <a:pt x="1446752" y="0"/>
                </a:moveTo>
                <a:lnTo>
                  <a:pt x="0" y="0"/>
                </a:lnTo>
                <a:lnTo>
                  <a:pt x="0" y="2216472"/>
                </a:lnTo>
                <a:lnTo>
                  <a:pt x="1446752" y="2216472"/>
                </a:lnTo>
                <a:lnTo>
                  <a:pt x="1446752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60950" tIns="30467" rIns="60950" bIns="30467" anchor="t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200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15493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9" grpId="0"/>
      <p:bldP spid="1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F7738669-C820-2589-4872-E9DF711A08AE}"/>
              </a:ext>
            </a:extLst>
          </p:cNvPr>
          <p:cNvGrpSpPr/>
          <p:nvPr/>
        </p:nvGrpSpPr>
        <p:grpSpPr>
          <a:xfrm>
            <a:off x="108321" y="1912243"/>
            <a:ext cx="7613299" cy="4753963"/>
            <a:chOff x="108321" y="1912243"/>
            <a:chExt cx="7613299" cy="4753963"/>
          </a:xfrm>
        </p:grpSpPr>
        <p:sp>
          <p:nvSpPr>
            <p:cNvPr id="3" name="Google Shape;501;p26">
              <a:extLst>
                <a:ext uri="{FF2B5EF4-FFF2-40B4-BE49-F238E27FC236}">
                  <a16:creationId xmlns:a16="http://schemas.microsoft.com/office/drawing/2014/main" id="{3F1BC96B-FA3A-2C46-AAF0-DD7ED51EB0AC}"/>
                </a:ext>
              </a:extLst>
            </p:cNvPr>
            <p:cNvSpPr/>
            <p:nvPr/>
          </p:nvSpPr>
          <p:spPr>
            <a:xfrm>
              <a:off x="108321" y="1912243"/>
              <a:ext cx="7613299" cy="4753963"/>
            </a:xfrm>
            <a:custGeom>
              <a:avLst/>
              <a:gdLst/>
              <a:ahLst/>
              <a:cxnLst/>
              <a:rect l="l" t="t" r="r" b="b"/>
              <a:pathLst>
                <a:path w="4346604" h="2248556" extrusionOk="0">
                  <a:moveTo>
                    <a:pt x="63030" y="1655003"/>
                  </a:moveTo>
                  <a:cubicBezTo>
                    <a:pt x="63030" y="1655003"/>
                    <a:pt x="0" y="1408439"/>
                    <a:pt x="10218" y="1214762"/>
                  </a:cubicBezTo>
                  <a:cubicBezTo>
                    <a:pt x="18651" y="990971"/>
                    <a:pt x="65033" y="645332"/>
                    <a:pt x="65033" y="645332"/>
                  </a:cubicBezTo>
                  <a:cubicBezTo>
                    <a:pt x="82233" y="502466"/>
                    <a:pt x="56685" y="337866"/>
                    <a:pt x="181385" y="223925"/>
                  </a:cubicBezTo>
                  <a:cubicBezTo>
                    <a:pt x="346794" y="72788"/>
                    <a:pt x="621643" y="0"/>
                    <a:pt x="3453531" y="6965"/>
                  </a:cubicBezTo>
                  <a:lnTo>
                    <a:pt x="3453533" y="6965"/>
                  </a:lnTo>
                  <a:cubicBezTo>
                    <a:pt x="3670280" y="16819"/>
                    <a:pt x="3874595" y="36481"/>
                    <a:pt x="4008783" y="101690"/>
                  </a:cubicBezTo>
                  <a:cubicBezTo>
                    <a:pt x="4264829" y="226120"/>
                    <a:pt x="4346604" y="459160"/>
                    <a:pt x="4341117" y="704684"/>
                  </a:cubicBezTo>
                  <a:cubicBezTo>
                    <a:pt x="4341117" y="704684"/>
                    <a:pt x="4297828" y="1013073"/>
                    <a:pt x="4305262" y="1248607"/>
                  </a:cubicBezTo>
                  <a:cubicBezTo>
                    <a:pt x="4312385" y="1396804"/>
                    <a:pt x="4319542" y="1592407"/>
                    <a:pt x="4319542" y="1592407"/>
                  </a:cubicBezTo>
                  <a:cubicBezTo>
                    <a:pt x="4302860" y="1808139"/>
                    <a:pt x="4188216" y="2018751"/>
                    <a:pt x="3991347" y="2130375"/>
                  </a:cubicBezTo>
                  <a:cubicBezTo>
                    <a:pt x="3840996" y="2215624"/>
                    <a:pt x="3642965" y="2230722"/>
                    <a:pt x="2889207" y="2219980"/>
                  </a:cubicBezTo>
                  <a:lnTo>
                    <a:pt x="2889173" y="2219980"/>
                  </a:lnTo>
                  <a:cubicBezTo>
                    <a:pt x="645952" y="2214703"/>
                    <a:pt x="384604" y="2248556"/>
                    <a:pt x="254278" y="2139399"/>
                  </a:cubicBezTo>
                  <a:cubicBezTo>
                    <a:pt x="145767" y="2048514"/>
                    <a:pt x="81795" y="1855202"/>
                    <a:pt x="63030" y="1655003"/>
                  </a:cubicBezTo>
                  <a:close/>
                </a:path>
              </a:pathLst>
            </a:custGeom>
            <a:solidFill>
              <a:srgbClr val="FADD92"/>
            </a:solidFill>
            <a:ln>
              <a:noFill/>
            </a:ln>
          </p:spPr>
          <p:txBody>
            <a:bodyPr spcFirstLastPara="1" wrap="square" lIns="60950" tIns="30467" rIns="60950" bIns="30467" anchor="t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200" kern="0">
                <a:solidFill>
                  <a:srgbClr val="000000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503;p26">
              <a:extLst>
                <a:ext uri="{FF2B5EF4-FFF2-40B4-BE49-F238E27FC236}">
                  <a16:creationId xmlns:a16="http://schemas.microsoft.com/office/drawing/2014/main" id="{CA3D059C-D72C-0CF3-7D31-90B51BF51AAA}"/>
                </a:ext>
              </a:extLst>
            </p:cNvPr>
            <p:cNvSpPr txBox="1"/>
            <p:nvPr/>
          </p:nvSpPr>
          <p:spPr>
            <a:xfrm>
              <a:off x="528746" y="2511222"/>
              <a:ext cx="6861214" cy="41549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342917" indent="-342917" algn="just">
                <a:lnSpc>
                  <a:spcPct val="125000"/>
                </a:lnSpc>
                <a:buClr>
                  <a:srgbClr val="720000"/>
                </a:buClr>
                <a:buSzPct val="100000"/>
                <a:buFont typeface="Calibri"/>
                <a:buAutoNum type="arabicPeriod"/>
              </a:pPr>
              <a:r>
                <a:rPr lang="vi-VN" sz="2400" b="1" kern="0" dirty="0">
                  <a:solidFill>
                    <a:srgbClr val="72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TỰ ĐỌC SÁCH BÁO Ở NHÀ THEO YÊU CẦU</a:t>
              </a:r>
            </a:p>
            <a:p>
              <a:pPr marL="342900" indent="-342900" algn="just">
                <a:lnSpc>
                  <a:spcPct val="125000"/>
                </a:lnSpc>
                <a:buSzPct val="100000"/>
                <a:buFont typeface="UTM Avo" panose="02040603050506020204" pitchFamily="18" charset="0"/>
                <a:buChar char="-"/>
              </a:pPr>
              <a:r>
                <a:rPr lang="vi-VN" sz="24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Về nội dung bài đọc: tính trung thực hoặc miêu tả cây cối.</a:t>
              </a:r>
            </a:p>
            <a:p>
              <a:pPr marL="342900" indent="-342900" algn="just">
                <a:lnSpc>
                  <a:spcPct val="125000"/>
                </a:lnSpc>
                <a:buSzPct val="100000"/>
                <a:buFont typeface="UTM Avo" panose="02040603050506020204" pitchFamily="18" charset="0"/>
                <a:buChar char="-"/>
              </a:pPr>
              <a:r>
                <a:rPr lang="vi-VN" sz="24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Về loại văn bản: truyện, thơ, văn miêu tả, văn bản thông tin.</a:t>
              </a:r>
            </a:p>
            <a:p>
              <a:pPr marL="342900" indent="-342900" algn="just">
                <a:lnSpc>
                  <a:spcPct val="125000"/>
                </a:lnSpc>
                <a:buSzPct val="100000"/>
                <a:buFont typeface="UTM Avo" panose="02040603050506020204" pitchFamily="18" charset="0"/>
                <a:buChar char="-"/>
              </a:pPr>
              <a:r>
                <a:rPr lang="vi-VN" sz="24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Về số lượng: 2 câu chuyện (hoặc 1 câu chuyện, 1 bài thơ), 1 bài văn miêu tả hoặc cung cấp thông tin.</a:t>
              </a:r>
            </a:p>
            <a:p>
              <a:pPr marL="342917" indent="-342917" algn="just">
                <a:lnSpc>
                  <a:spcPct val="125000"/>
                </a:lnSpc>
                <a:buClr>
                  <a:srgbClr val="C00000"/>
                </a:buClr>
                <a:buSzPts val="4400"/>
                <a:buFont typeface="Calibri"/>
                <a:buAutoNum type="arabicPeriod"/>
              </a:pPr>
              <a:endParaRPr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08FC695-A0BA-7DC3-AA5F-50DD078C5531}"/>
              </a:ext>
            </a:extLst>
          </p:cNvPr>
          <p:cNvGrpSpPr/>
          <p:nvPr/>
        </p:nvGrpSpPr>
        <p:grpSpPr>
          <a:xfrm>
            <a:off x="7721620" y="2855143"/>
            <a:ext cx="4304909" cy="2558555"/>
            <a:chOff x="7721620" y="2855143"/>
            <a:chExt cx="4304909" cy="2558555"/>
          </a:xfrm>
        </p:grpSpPr>
        <p:sp>
          <p:nvSpPr>
            <p:cNvPr id="14" name="Google Shape;504;p26">
              <a:extLst>
                <a:ext uri="{FF2B5EF4-FFF2-40B4-BE49-F238E27FC236}">
                  <a16:creationId xmlns:a16="http://schemas.microsoft.com/office/drawing/2014/main" id="{F433484F-4EF1-3E81-2BAF-5F21A5A9D007}"/>
                </a:ext>
              </a:extLst>
            </p:cNvPr>
            <p:cNvSpPr/>
            <p:nvPr/>
          </p:nvSpPr>
          <p:spPr>
            <a:xfrm>
              <a:off x="7721620" y="2855143"/>
              <a:ext cx="4304909" cy="2558555"/>
            </a:xfrm>
            <a:custGeom>
              <a:avLst/>
              <a:gdLst/>
              <a:ahLst/>
              <a:cxnLst/>
              <a:rect l="l" t="t" r="r" b="b"/>
              <a:pathLst>
                <a:path w="3674913" h="2258093" extrusionOk="0">
                  <a:moveTo>
                    <a:pt x="63030" y="1664539"/>
                  </a:moveTo>
                  <a:cubicBezTo>
                    <a:pt x="63030" y="1664539"/>
                    <a:pt x="0" y="1417975"/>
                    <a:pt x="10218" y="1214762"/>
                  </a:cubicBezTo>
                  <a:cubicBezTo>
                    <a:pt x="18651" y="990971"/>
                    <a:pt x="65033" y="645332"/>
                    <a:pt x="65033" y="645332"/>
                  </a:cubicBezTo>
                  <a:cubicBezTo>
                    <a:pt x="82233" y="502466"/>
                    <a:pt x="56685" y="337866"/>
                    <a:pt x="181385" y="223925"/>
                  </a:cubicBezTo>
                  <a:cubicBezTo>
                    <a:pt x="346794" y="72788"/>
                    <a:pt x="621643" y="0"/>
                    <a:pt x="2781840" y="6965"/>
                  </a:cubicBezTo>
                  <a:lnTo>
                    <a:pt x="2781841" y="6965"/>
                  </a:lnTo>
                  <a:cubicBezTo>
                    <a:pt x="2998588" y="16819"/>
                    <a:pt x="3202903" y="36481"/>
                    <a:pt x="3337091" y="101690"/>
                  </a:cubicBezTo>
                  <a:cubicBezTo>
                    <a:pt x="3593137" y="226120"/>
                    <a:pt x="3674913" y="459160"/>
                    <a:pt x="3669425" y="704684"/>
                  </a:cubicBezTo>
                  <a:cubicBezTo>
                    <a:pt x="3669425" y="704684"/>
                    <a:pt x="3626137" y="1013073"/>
                    <a:pt x="3633570" y="1248607"/>
                  </a:cubicBezTo>
                  <a:cubicBezTo>
                    <a:pt x="3640694" y="1406341"/>
                    <a:pt x="3647850" y="1601944"/>
                    <a:pt x="3647850" y="1601944"/>
                  </a:cubicBezTo>
                  <a:cubicBezTo>
                    <a:pt x="3631169" y="1817676"/>
                    <a:pt x="3516525" y="2028288"/>
                    <a:pt x="3319655" y="2139912"/>
                  </a:cubicBezTo>
                  <a:cubicBezTo>
                    <a:pt x="3169304" y="2225161"/>
                    <a:pt x="2971273" y="2240259"/>
                    <a:pt x="2354272" y="2229517"/>
                  </a:cubicBezTo>
                  <a:lnTo>
                    <a:pt x="2354247" y="2229517"/>
                  </a:lnTo>
                  <a:cubicBezTo>
                    <a:pt x="645952" y="2224240"/>
                    <a:pt x="384604" y="2258093"/>
                    <a:pt x="254278" y="2148935"/>
                  </a:cubicBezTo>
                  <a:cubicBezTo>
                    <a:pt x="145767" y="2058050"/>
                    <a:pt x="81795" y="1864739"/>
                    <a:pt x="63030" y="1664539"/>
                  </a:cubicBezTo>
                  <a:close/>
                </a:path>
              </a:pathLst>
            </a:custGeom>
            <a:solidFill>
              <a:srgbClr val="D0EBC8"/>
            </a:solidFill>
            <a:ln>
              <a:noFill/>
            </a:ln>
          </p:spPr>
          <p:txBody>
            <a:bodyPr spcFirstLastPara="1" wrap="square" lIns="60950" tIns="30467" rIns="60950" bIns="30467" anchor="t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200" kern="0">
                <a:solidFill>
                  <a:srgbClr val="000000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505;p26">
              <a:extLst>
                <a:ext uri="{FF2B5EF4-FFF2-40B4-BE49-F238E27FC236}">
                  <a16:creationId xmlns:a16="http://schemas.microsoft.com/office/drawing/2014/main" id="{9896FC78-DC82-0D45-4497-FDE3F8C8A5AD}"/>
                </a:ext>
              </a:extLst>
            </p:cNvPr>
            <p:cNvSpPr/>
            <p:nvPr/>
          </p:nvSpPr>
          <p:spPr>
            <a:xfrm>
              <a:off x="7985690" y="3060039"/>
              <a:ext cx="3781297" cy="2127192"/>
            </a:xfrm>
            <a:custGeom>
              <a:avLst/>
              <a:gdLst/>
              <a:ahLst/>
              <a:cxnLst/>
              <a:rect l="l" t="t" r="r" b="b"/>
              <a:pathLst>
                <a:path w="11287761" h="6350000" extrusionOk="0">
                  <a:moveTo>
                    <a:pt x="0" y="5824220"/>
                  </a:moveTo>
                  <a:lnTo>
                    <a:pt x="0" y="525780"/>
                  </a:lnTo>
                  <a:cubicBezTo>
                    <a:pt x="0" y="234950"/>
                    <a:pt x="234950" y="0"/>
                    <a:pt x="525780" y="0"/>
                  </a:cubicBezTo>
                  <a:lnTo>
                    <a:pt x="10761980" y="0"/>
                  </a:lnTo>
                  <a:cubicBezTo>
                    <a:pt x="11052811" y="0"/>
                    <a:pt x="11287761" y="234950"/>
                    <a:pt x="11287761" y="525780"/>
                  </a:cubicBezTo>
                  <a:lnTo>
                    <a:pt x="11287761" y="5822950"/>
                  </a:lnTo>
                  <a:cubicBezTo>
                    <a:pt x="11287761" y="6113780"/>
                    <a:pt x="11052811" y="6348730"/>
                    <a:pt x="10761980" y="6348730"/>
                  </a:cubicBezTo>
                  <a:lnTo>
                    <a:pt x="525780" y="6348730"/>
                  </a:lnTo>
                  <a:cubicBezTo>
                    <a:pt x="236220" y="6350000"/>
                    <a:pt x="0" y="6115050"/>
                    <a:pt x="0" y="5824220"/>
                  </a:cubicBezTo>
                  <a:cubicBezTo>
                    <a:pt x="0" y="5824220"/>
                    <a:pt x="0" y="5824220"/>
                    <a:pt x="0" y="582422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9264" b="-9264"/>
              </a:stretch>
            </a:blipFill>
            <a:ln>
              <a:noFill/>
            </a:ln>
          </p:spPr>
          <p:txBody>
            <a:bodyPr spcFirstLastPara="1" wrap="square" lIns="60950" tIns="30467" rIns="60950" bIns="30467" anchor="t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200" kern="0" dirty="0">
                <a:solidFill>
                  <a:srgbClr val="000000"/>
                </a:solidFill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" name="Google Shape;506;p26">
            <a:extLst>
              <a:ext uri="{FF2B5EF4-FFF2-40B4-BE49-F238E27FC236}">
                <a16:creationId xmlns:a16="http://schemas.microsoft.com/office/drawing/2014/main" id="{5F90EBED-3893-6DDD-F1FD-E76DB5C5CC62}"/>
              </a:ext>
            </a:extLst>
          </p:cNvPr>
          <p:cNvSpPr/>
          <p:nvPr/>
        </p:nvSpPr>
        <p:spPr>
          <a:xfrm rot="859552">
            <a:off x="10360901" y="890926"/>
            <a:ext cx="1290597" cy="1494375"/>
          </a:xfrm>
          <a:custGeom>
            <a:avLst/>
            <a:gdLst/>
            <a:ahLst/>
            <a:cxnLst/>
            <a:rect l="l" t="t" r="r" b="b"/>
            <a:pathLst>
              <a:path w="1935895" h="2241563" extrusionOk="0">
                <a:moveTo>
                  <a:pt x="0" y="0"/>
                </a:moveTo>
                <a:lnTo>
                  <a:pt x="1935895" y="0"/>
                </a:lnTo>
                <a:lnTo>
                  <a:pt x="1935895" y="2241562"/>
                </a:lnTo>
                <a:lnTo>
                  <a:pt x="0" y="224156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60950" tIns="30467" rIns="60950" bIns="30467" anchor="t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200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507;p26">
            <a:extLst>
              <a:ext uri="{FF2B5EF4-FFF2-40B4-BE49-F238E27FC236}">
                <a16:creationId xmlns:a16="http://schemas.microsoft.com/office/drawing/2014/main" id="{280A2AA6-DE32-0974-667F-C538FAA72209}"/>
              </a:ext>
            </a:extLst>
          </p:cNvPr>
          <p:cNvSpPr/>
          <p:nvPr/>
        </p:nvSpPr>
        <p:spPr>
          <a:xfrm rot="-6643068">
            <a:off x="9462182" y="1175624"/>
            <a:ext cx="635913" cy="648891"/>
          </a:xfrm>
          <a:custGeom>
            <a:avLst/>
            <a:gdLst/>
            <a:ahLst/>
            <a:cxnLst/>
            <a:rect l="l" t="t" r="r" b="b"/>
            <a:pathLst>
              <a:path w="953870" h="973337" extrusionOk="0">
                <a:moveTo>
                  <a:pt x="0" y="0"/>
                </a:moveTo>
                <a:lnTo>
                  <a:pt x="953870" y="0"/>
                </a:lnTo>
                <a:lnTo>
                  <a:pt x="953870" y="973337"/>
                </a:lnTo>
                <a:lnTo>
                  <a:pt x="0" y="97333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60950" tIns="30467" rIns="60950" bIns="30467" anchor="t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200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04837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>
            <a:extLst>
              <a:ext uri="{FF2B5EF4-FFF2-40B4-BE49-F238E27FC236}">
                <a16:creationId xmlns:a16="http://schemas.microsoft.com/office/drawing/2014/main" id="{FDB2A1BA-4C97-F585-1C58-4392DA4729F1}"/>
              </a:ext>
            </a:extLst>
          </p:cNvPr>
          <p:cNvGrpSpPr/>
          <p:nvPr/>
        </p:nvGrpSpPr>
        <p:grpSpPr>
          <a:xfrm>
            <a:off x="2628270" y="4196123"/>
            <a:ext cx="5461280" cy="2555904"/>
            <a:chOff x="1419950" y="4115441"/>
            <a:chExt cx="5461280" cy="2555904"/>
          </a:xfrm>
        </p:grpSpPr>
        <p:sp>
          <p:nvSpPr>
            <p:cNvPr id="4" name="Google Shape;513;p27">
              <a:extLst>
                <a:ext uri="{FF2B5EF4-FFF2-40B4-BE49-F238E27FC236}">
                  <a16:creationId xmlns:a16="http://schemas.microsoft.com/office/drawing/2014/main" id="{2E594DA0-A219-66FC-0FA2-742E325E471A}"/>
                </a:ext>
              </a:extLst>
            </p:cNvPr>
            <p:cNvSpPr/>
            <p:nvPr/>
          </p:nvSpPr>
          <p:spPr>
            <a:xfrm>
              <a:off x="1419950" y="4115441"/>
              <a:ext cx="4343327" cy="1951515"/>
            </a:xfrm>
            <a:custGeom>
              <a:avLst/>
              <a:gdLst/>
              <a:ahLst/>
              <a:cxnLst/>
              <a:rect l="l" t="t" r="r" b="b"/>
              <a:pathLst>
                <a:path w="10809882" h="5135675" extrusionOk="0">
                  <a:moveTo>
                    <a:pt x="278431" y="16918"/>
                  </a:moveTo>
                  <a:cubicBezTo>
                    <a:pt x="278431" y="16918"/>
                    <a:pt x="604014" y="12258"/>
                    <a:pt x="1062558" y="12454"/>
                  </a:cubicBezTo>
                  <a:cubicBezTo>
                    <a:pt x="8804229" y="12671"/>
                    <a:pt x="10535814" y="0"/>
                    <a:pt x="10535814" y="0"/>
                  </a:cubicBezTo>
                  <a:cubicBezTo>
                    <a:pt x="10603278" y="0"/>
                    <a:pt x="10679215" y="0"/>
                    <a:pt x="10757988" y="85073"/>
                  </a:cubicBezTo>
                  <a:cubicBezTo>
                    <a:pt x="10800966" y="131488"/>
                    <a:pt x="10802035" y="240224"/>
                    <a:pt x="10802439" y="320281"/>
                  </a:cubicBezTo>
                  <a:cubicBezTo>
                    <a:pt x="10802439" y="320281"/>
                    <a:pt x="10800735" y="3626703"/>
                    <a:pt x="10800735" y="4373090"/>
                  </a:cubicBezTo>
                  <a:cubicBezTo>
                    <a:pt x="10800735" y="4587249"/>
                    <a:pt x="10809883" y="4886428"/>
                    <a:pt x="10809883" y="4886428"/>
                  </a:cubicBezTo>
                  <a:cubicBezTo>
                    <a:pt x="10809883" y="5015097"/>
                    <a:pt x="10805713" y="5135675"/>
                    <a:pt x="10552875" y="5127541"/>
                  </a:cubicBezTo>
                  <a:cubicBezTo>
                    <a:pt x="10552875" y="5127541"/>
                    <a:pt x="10176403" y="5107242"/>
                    <a:pt x="9081481" y="5114841"/>
                  </a:cubicBezTo>
                  <a:cubicBezTo>
                    <a:pt x="2545013" y="5122975"/>
                    <a:pt x="304023" y="5135675"/>
                    <a:pt x="304023" y="5135675"/>
                  </a:cubicBezTo>
                  <a:cubicBezTo>
                    <a:pt x="132548" y="5135675"/>
                    <a:pt x="4213" y="5034605"/>
                    <a:pt x="8532" y="4832059"/>
                  </a:cubicBezTo>
                  <a:cubicBezTo>
                    <a:pt x="8532" y="4832059"/>
                    <a:pt x="9630" y="4333517"/>
                    <a:pt x="4815" y="1391373"/>
                  </a:cubicBezTo>
                  <a:cubicBezTo>
                    <a:pt x="0" y="663668"/>
                    <a:pt x="25592" y="330596"/>
                    <a:pt x="25592" y="330596"/>
                  </a:cubicBezTo>
                  <a:cubicBezTo>
                    <a:pt x="27224" y="150571"/>
                    <a:pt x="143504" y="16918"/>
                    <a:pt x="278431" y="1691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0950" tIns="30467" rIns="60950" bIns="30467" anchor="t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200" kern="0">
                <a:solidFill>
                  <a:srgbClr val="000000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" name="Google Shape;516;p27">
              <a:extLst>
                <a:ext uri="{FF2B5EF4-FFF2-40B4-BE49-F238E27FC236}">
                  <a16:creationId xmlns:a16="http://schemas.microsoft.com/office/drawing/2014/main" id="{CB32B672-57FB-9589-2B24-5B6CC2989A8C}"/>
                </a:ext>
              </a:extLst>
            </p:cNvPr>
            <p:cNvSpPr/>
            <p:nvPr/>
          </p:nvSpPr>
          <p:spPr>
            <a:xfrm>
              <a:off x="2542312" y="4735943"/>
              <a:ext cx="4338918" cy="1935402"/>
            </a:xfrm>
            <a:custGeom>
              <a:avLst/>
              <a:gdLst/>
              <a:ahLst/>
              <a:cxnLst/>
              <a:rect l="l" t="t" r="r" b="b"/>
              <a:pathLst>
                <a:path w="10825342" h="5105739" extrusionOk="0">
                  <a:moveTo>
                    <a:pt x="278431" y="16918"/>
                  </a:moveTo>
                  <a:cubicBezTo>
                    <a:pt x="278431" y="16918"/>
                    <a:pt x="604014" y="12258"/>
                    <a:pt x="1062834" y="12454"/>
                  </a:cubicBezTo>
                  <a:cubicBezTo>
                    <a:pt x="8817733" y="12671"/>
                    <a:pt x="10551274" y="0"/>
                    <a:pt x="10551274" y="0"/>
                  </a:cubicBezTo>
                  <a:cubicBezTo>
                    <a:pt x="10618737" y="0"/>
                    <a:pt x="10694674" y="0"/>
                    <a:pt x="10773448" y="85073"/>
                  </a:cubicBezTo>
                  <a:cubicBezTo>
                    <a:pt x="10816426" y="131488"/>
                    <a:pt x="10817494" y="240224"/>
                    <a:pt x="10817899" y="320281"/>
                  </a:cubicBezTo>
                  <a:cubicBezTo>
                    <a:pt x="10817899" y="320281"/>
                    <a:pt x="10816195" y="3601935"/>
                    <a:pt x="10816195" y="4343154"/>
                  </a:cubicBezTo>
                  <a:cubicBezTo>
                    <a:pt x="10816195" y="4557313"/>
                    <a:pt x="10825342" y="4856492"/>
                    <a:pt x="10825342" y="4856492"/>
                  </a:cubicBezTo>
                  <a:cubicBezTo>
                    <a:pt x="10825342" y="4985161"/>
                    <a:pt x="10821173" y="5105739"/>
                    <a:pt x="10568335" y="5097604"/>
                  </a:cubicBezTo>
                  <a:cubicBezTo>
                    <a:pt x="10568335" y="5097604"/>
                    <a:pt x="10191862" y="5077306"/>
                    <a:pt x="9095459" y="5084904"/>
                  </a:cubicBezTo>
                  <a:cubicBezTo>
                    <a:pt x="2547822" y="5093039"/>
                    <a:pt x="304023" y="5105739"/>
                    <a:pt x="304023" y="5105739"/>
                  </a:cubicBezTo>
                  <a:cubicBezTo>
                    <a:pt x="132548" y="5105739"/>
                    <a:pt x="4213" y="5004670"/>
                    <a:pt x="8532" y="4802122"/>
                  </a:cubicBezTo>
                  <a:cubicBezTo>
                    <a:pt x="8532" y="4802122"/>
                    <a:pt x="9630" y="4303581"/>
                    <a:pt x="4815" y="1387155"/>
                  </a:cubicBezTo>
                  <a:cubicBezTo>
                    <a:pt x="0" y="663668"/>
                    <a:pt x="25592" y="330596"/>
                    <a:pt x="25592" y="330596"/>
                  </a:cubicBezTo>
                  <a:cubicBezTo>
                    <a:pt x="27224" y="150571"/>
                    <a:pt x="143504" y="16918"/>
                    <a:pt x="278431" y="16918"/>
                  </a:cubicBezTo>
                  <a:close/>
                </a:path>
              </a:pathLst>
            </a:custGeom>
            <a:solidFill>
              <a:srgbClr val="CDB4DB"/>
            </a:solidFill>
            <a:ln>
              <a:noFill/>
            </a:ln>
          </p:spPr>
          <p:txBody>
            <a:bodyPr spcFirstLastPara="1" wrap="square" lIns="60950" tIns="30467" rIns="60950" bIns="30467" anchor="t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200" kern="0" dirty="0">
                <a:solidFill>
                  <a:srgbClr val="000000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519;p27">
              <a:extLst>
                <a:ext uri="{FF2B5EF4-FFF2-40B4-BE49-F238E27FC236}">
                  <a16:creationId xmlns:a16="http://schemas.microsoft.com/office/drawing/2014/main" id="{9A8600C2-D657-361D-8874-161B706F17AC}"/>
                </a:ext>
              </a:extLst>
            </p:cNvPr>
            <p:cNvSpPr txBox="1"/>
            <p:nvPr/>
          </p:nvSpPr>
          <p:spPr>
            <a:xfrm>
              <a:off x="2708187" y="4872647"/>
              <a:ext cx="3988084" cy="166199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>
                <a:lnSpc>
                  <a:spcPct val="150000"/>
                </a:lnSpc>
                <a:buClr>
                  <a:srgbClr val="000000"/>
                </a:buClr>
                <a:buFont typeface="Arial"/>
                <a:buNone/>
              </a:pPr>
              <a:r>
                <a:rPr lang="en-US" sz="2400" kern="0" dirty="0" err="1">
                  <a:solidFill>
                    <a:schemeClr val="bg1"/>
                  </a:solidFill>
                  <a:latin typeface="UTM Avo" panose="02040603050506020204" pitchFamily="18" charset="0"/>
                  <a:ea typeface="Calibri"/>
                  <a:cs typeface="Calibri"/>
                  <a:sym typeface="Calibri"/>
                </a:rPr>
                <a:t>Một</a:t>
              </a:r>
              <a:r>
                <a:rPr lang="en-US" sz="2400" kern="0" dirty="0">
                  <a:solidFill>
                    <a:schemeClr val="bg1"/>
                  </a:solidFill>
                  <a:latin typeface="UTM Avo" panose="02040603050506020204" pitchFamily="18" charset="0"/>
                  <a:ea typeface="Calibri"/>
                  <a:cs typeface="Calibri"/>
                  <a:sym typeface="Calibri"/>
                </a:rPr>
                <a:t> </a:t>
              </a:r>
              <a:r>
                <a:rPr lang="en-US" sz="2400" kern="0" dirty="0" err="1">
                  <a:solidFill>
                    <a:schemeClr val="bg1"/>
                  </a:solidFill>
                  <a:latin typeface="UTM Avo" panose="02040603050506020204" pitchFamily="18" charset="0"/>
                  <a:ea typeface="Calibri"/>
                  <a:cs typeface="Calibri"/>
                  <a:sym typeface="Calibri"/>
                </a:rPr>
                <a:t>số</a:t>
              </a:r>
              <a:r>
                <a:rPr lang="en-US" sz="2400" kern="0" dirty="0">
                  <a:solidFill>
                    <a:schemeClr val="bg1"/>
                  </a:solidFill>
                  <a:latin typeface="UTM Avo" panose="02040603050506020204" pitchFamily="18" charset="0"/>
                  <a:ea typeface="Calibri"/>
                  <a:cs typeface="Calibri"/>
                  <a:sym typeface="Calibri"/>
                </a:rPr>
                <a:t> </a:t>
              </a:r>
              <a:r>
                <a:rPr lang="en-US" sz="2400" kern="0" dirty="0" err="1">
                  <a:solidFill>
                    <a:schemeClr val="bg1"/>
                  </a:solidFill>
                  <a:latin typeface="UTM Avo" panose="02040603050506020204" pitchFamily="18" charset="0"/>
                  <a:ea typeface="Calibri"/>
                  <a:cs typeface="Calibri"/>
                  <a:sym typeface="Calibri"/>
                </a:rPr>
                <a:t>nội</a:t>
              </a:r>
              <a:r>
                <a:rPr lang="en-US" sz="2400" kern="0" dirty="0">
                  <a:solidFill>
                    <a:schemeClr val="bg1"/>
                  </a:solidFill>
                  <a:latin typeface="UTM Avo" panose="02040603050506020204" pitchFamily="18" charset="0"/>
                  <a:ea typeface="Calibri"/>
                  <a:cs typeface="Calibri"/>
                  <a:sym typeface="Calibri"/>
                </a:rPr>
                <a:t> dung </a:t>
              </a:r>
              <a:r>
                <a:rPr lang="en-US" sz="2400" kern="0" dirty="0" err="1">
                  <a:solidFill>
                    <a:schemeClr val="bg1"/>
                  </a:solidFill>
                  <a:latin typeface="UTM Avo" panose="02040603050506020204" pitchFamily="18" charset="0"/>
                  <a:ea typeface="Calibri"/>
                  <a:cs typeface="Calibri"/>
                  <a:sym typeface="Calibri"/>
                </a:rPr>
                <a:t>chính</a:t>
              </a:r>
              <a:r>
                <a:rPr lang="en-US" sz="2400" kern="0" dirty="0">
                  <a:solidFill>
                    <a:schemeClr val="bg1"/>
                  </a:solidFill>
                  <a:latin typeface="UTM Avo" panose="02040603050506020204" pitchFamily="18" charset="0"/>
                  <a:ea typeface="Calibri"/>
                  <a:cs typeface="Calibri"/>
                  <a:sym typeface="Calibri"/>
                </a:rPr>
                <a:t>: </a:t>
              </a:r>
              <a:r>
                <a:rPr lang="en-US" sz="2400" kern="0" dirty="0" err="1">
                  <a:solidFill>
                    <a:schemeClr val="bg1"/>
                  </a:solidFill>
                  <a:latin typeface="UTM Avo" panose="02040603050506020204" pitchFamily="18" charset="0"/>
                  <a:ea typeface="Calibri"/>
                  <a:cs typeface="Calibri"/>
                  <a:sym typeface="Calibri"/>
                </a:rPr>
                <a:t>sự</a:t>
              </a:r>
              <a:r>
                <a:rPr lang="en-US" sz="2400" kern="0" dirty="0">
                  <a:solidFill>
                    <a:schemeClr val="bg1"/>
                  </a:solidFill>
                  <a:latin typeface="UTM Avo" panose="02040603050506020204" pitchFamily="18" charset="0"/>
                  <a:ea typeface="Calibri"/>
                  <a:cs typeface="Calibri"/>
                  <a:sym typeface="Calibri"/>
                </a:rPr>
                <a:t> </a:t>
              </a:r>
              <a:r>
                <a:rPr lang="en-US" sz="2400" kern="0" dirty="0" err="1">
                  <a:solidFill>
                    <a:schemeClr val="bg1"/>
                  </a:solidFill>
                  <a:latin typeface="UTM Avo" panose="02040603050506020204" pitchFamily="18" charset="0"/>
                  <a:ea typeface="Calibri"/>
                  <a:cs typeface="Calibri"/>
                  <a:sym typeface="Calibri"/>
                </a:rPr>
                <a:t>việc</a:t>
              </a:r>
              <a:r>
                <a:rPr lang="en-US" sz="2400" kern="0" dirty="0">
                  <a:solidFill>
                    <a:schemeClr val="bg1"/>
                  </a:solidFill>
                  <a:latin typeface="UTM Avo" panose="02040603050506020204" pitchFamily="18" charset="0"/>
                  <a:ea typeface="Calibri"/>
                  <a:cs typeface="Calibri"/>
                  <a:sym typeface="Calibri"/>
                </a:rPr>
                <a:t>, </a:t>
              </a:r>
              <a:r>
                <a:rPr lang="en-US" sz="2400" kern="0" dirty="0" err="1">
                  <a:solidFill>
                    <a:schemeClr val="bg1"/>
                  </a:solidFill>
                  <a:latin typeface="UTM Avo" panose="02040603050506020204" pitchFamily="18" charset="0"/>
                  <a:ea typeface="Calibri"/>
                  <a:cs typeface="Calibri"/>
                  <a:sym typeface="Calibri"/>
                </a:rPr>
                <a:t>nhân</a:t>
              </a:r>
              <a:r>
                <a:rPr lang="en-US" sz="2400" kern="0" dirty="0">
                  <a:solidFill>
                    <a:schemeClr val="bg1"/>
                  </a:solidFill>
                  <a:latin typeface="UTM Avo" panose="02040603050506020204" pitchFamily="18" charset="0"/>
                  <a:ea typeface="Calibri"/>
                  <a:cs typeface="Calibri"/>
                  <a:sym typeface="Calibri"/>
                </a:rPr>
                <a:t> </a:t>
              </a:r>
              <a:r>
                <a:rPr lang="en-US" sz="2400" kern="0" dirty="0" err="1">
                  <a:solidFill>
                    <a:schemeClr val="bg1"/>
                  </a:solidFill>
                  <a:latin typeface="UTM Avo" panose="02040603050506020204" pitchFamily="18" charset="0"/>
                  <a:ea typeface="Calibri"/>
                  <a:cs typeface="Calibri"/>
                  <a:sym typeface="Calibri"/>
                </a:rPr>
                <a:t>vật</a:t>
              </a:r>
              <a:r>
                <a:rPr lang="en-US" sz="2400" kern="0" dirty="0">
                  <a:solidFill>
                    <a:schemeClr val="bg1"/>
                  </a:solidFill>
                  <a:latin typeface="UTM Avo" panose="02040603050506020204" pitchFamily="18" charset="0"/>
                  <a:ea typeface="Calibri"/>
                  <a:cs typeface="Calibri"/>
                  <a:sym typeface="Calibri"/>
                </a:rPr>
                <a:t>, </a:t>
              </a:r>
              <a:r>
                <a:rPr lang="en-US" sz="2400" kern="0" dirty="0" err="1">
                  <a:solidFill>
                    <a:schemeClr val="bg1"/>
                  </a:solidFill>
                  <a:latin typeface="UTM Avo" panose="02040603050506020204" pitchFamily="18" charset="0"/>
                  <a:ea typeface="Calibri"/>
                  <a:cs typeface="Calibri"/>
                  <a:sym typeface="Calibri"/>
                </a:rPr>
                <a:t>hình</a:t>
              </a:r>
              <a:r>
                <a:rPr lang="en-US" sz="2400" kern="0" dirty="0">
                  <a:solidFill>
                    <a:schemeClr val="bg1"/>
                  </a:solidFill>
                  <a:latin typeface="UTM Avo" panose="02040603050506020204" pitchFamily="18" charset="0"/>
                  <a:ea typeface="Calibri"/>
                  <a:cs typeface="Calibri"/>
                  <a:sym typeface="Calibri"/>
                </a:rPr>
                <a:t> </a:t>
              </a:r>
              <a:r>
                <a:rPr lang="en-US" sz="2400" kern="0" dirty="0" err="1">
                  <a:solidFill>
                    <a:schemeClr val="bg1"/>
                  </a:solidFill>
                  <a:latin typeface="UTM Avo" panose="02040603050506020204" pitchFamily="18" charset="0"/>
                  <a:ea typeface="Calibri"/>
                  <a:cs typeface="Calibri"/>
                  <a:sym typeface="Calibri"/>
                </a:rPr>
                <a:t>ảnh</a:t>
              </a:r>
              <a:r>
                <a:rPr lang="en-US" sz="2400" kern="0" dirty="0">
                  <a:solidFill>
                    <a:schemeClr val="bg1"/>
                  </a:solidFill>
                  <a:latin typeface="UTM Avo" panose="02040603050506020204" pitchFamily="18" charset="0"/>
                  <a:ea typeface="Calibri"/>
                  <a:cs typeface="Calibri"/>
                  <a:sym typeface="Calibri"/>
                </a:rPr>
                <a:t>, </a:t>
              </a:r>
              <a:r>
                <a:rPr lang="en-US" sz="2400" kern="0" dirty="0" err="1">
                  <a:solidFill>
                    <a:schemeClr val="bg1"/>
                  </a:solidFill>
                  <a:latin typeface="UTM Avo" panose="02040603050506020204" pitchFamily="18" charset="0"/>
                  <a:ea typeface="Calibri"/>
                  <a:cs typeface="Calibri"/>
                  <a:sym typeface="Calibri"/>
                </a:rPr>
                <a:t>câu</a:t>
              </a:r>
              <a:r>
                <a:rPr lang="en-US" sz="2400" kern="0" dirty="0">
                  <a:solidFill>
                    <a:schemeClr val="bg1"/>
                  </a:solidFill>
                  <a:latin typeface="UTM Avo" panose="02040603050506020204" pitchFamily="18" charset="0"/>
                  <a:ea typeface="Calibri"/>
                  <a:cs typeface="Calibri"/>
                  <a:sym typeface="Calibri"/>
                </a:rPr>
                <a:t> </a:t>
              </a:r>
              <a:r>
                <a:rPr lang="en-US" sz="2400" kern="0" dirty="0" err="1">
                  <a:solidFill>
                    <a:schemeClr val="bg1"/>
                  </a:solidFill>
                  <a:latin typeface="UTM Avo" panose="02040603050506020204" pitchFamily="18" charset="0"/>
                  <a:ea typeface="Calibri"/>
                  <a:cs typeface="Calibri"/>
                  <a:sym typeface="Calibri"/>
                </a:rPr>
                <a:t>văn</a:t>
              </a:r>
              <a:r>
                <a:rPr lang="en-US" sz="2400" kern="0" dirty="0">
                  <a:solidFill>
                    <a:schemeClr val="bg1"/>
                  </a:solidFill>
                  <a:latin typeface="UTM Avo" panose="02040603050506020204" pitchFamily="18" charset="0"/>
                  <a:ea typeface="Calibri"/>
                  <a:cs typeface="Calibri"/>
                  <a:sym typeface="Calibri"/>
                </a:rPr>
                <a:t> </a:t>
              </a:r>
              <a:r>
                <a:rPr lang="en-US" sz="2400" kern="0" dirty="0" err="1">
                  <a:solidFill>
                    <a:schemeClr val="bg1"/>
                  </a:solidFill>
                  <a:latin typeface="UTM Avo" panose="02040603050506020204" pitchFamily="18" charset="0"/>
                  <a:ea typeface="Calibri"/>
                  <a:cs typeface="Calibri"/>
                  <a:sym typeface="Calibri"/>
                </a:rPr>
                <a:t>em</a:t>
              </a:r>
              <a:r>
                <a:rPr lang="en-US" sz="2400" kern="0" dirty="0">
                  <a:solidFill>
                    <a:schemeClr val="bg1"/>
                  </a:solidFill>
                  <a:latin typeface="UTM Avo" panose="02040603050506020204" pitchFamily="18" charset="0"/>
                  <a:ea typeface="Calibri"/>
                  <a:cs typeface="Calibri"/>
                  <a:sym typeface="Calibri"/>
                </a:rPr>
                <a:t> </a:t>
              </a:r>
              <a:r>
                <a:rPr lang="en-US" sz="2400" kern="0" dirty="0" err="1">
                  <a:solidFill>
                    <a:schemeClr val="bg1"/>
                  </a:solidFill>
                  <a:latin typeface="UTM Avo" panose="02040603050506020204" pitchFamily="18" charset="0"/>
                  <a:ea typeface="Calibri"/>
                  <a:cs typeface="Calibri"/>
                  <a:sym typeface="Calibri"/>
                </a:rPr>
                <a:t>thích</a:t>
              </a:r>
              <a:r>
                <a:rPr lang="en-US" sz="2400" kern="0" dirty="0">
                  <a:solidFill>
                    <a:schemeClr val="bg1"/>
                  </a:solidFill>
                  <a:latin typeface="UTM Avo" panose="02040603050506020204" pitchFamily="18" charset="0"/>
                  <a:ea typeface="Calibri"/>
                  <a:cs typeface="Calibri"/>
                  <a:sym typeface="Calibri"/>
                </a:rPr>
                <a:t>.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136B2C20-861A-801F-83DA-4184444383A0}"/>
              </a:ext>
            </a:extLst>
          </p:cNvPr>
          <p:cNvGrpSpPr/>
          <p:nvPr/>
        </p:nvGrpSpPr>
        <p:grpSpPr>
          <a:xfrm>
            <a:off x="6881230" y="2738607"/>
            <a:ext cx="4343327" cy="2038541"/>
            <a:chOff x="6009136" y="4028415"/>
            <a:chExt cx="4343327" cy="2038541"/>
          </a:xfrm>
        </p:grpSpPr>
        <p:sp>
          <p:nvSpPr>
            <p:cNvPr id="5" name="Google Shape;514;p27">
              <a:extLst>
                <a:ext uri="{FF2B5EF4-FFF2-40B4-BE49-F238E27FC236}">
                  <a16:creationId xmlns:a16="http://schemas.microsoft.com/office/drawing/2014/main" id="{7288A300-A79B-5AC5-6BB6-2494C8356450}"/>
                </a:ext>
              </a:extLst>
            </p:cNvPr>
            <p:cNvSpPr/>
            <p:nvPr/>
          </p:nvSpPr>
          <p:spPr>
            <a:xfrm>
              <a:off x="6009136" y="4115441"/>
              <a:ext cx="4343327" cy="1951515"/>
            </a:xfrm>
            <a:custGeom>
              <a:avLst/>
              <a:gdLst/>
              <a:ahLst/>
              <a:cxnLst/>
              <a:rect l="l" t="t" r="r" b="b"/>
              <a:pathLst>
                <a:path w="10809882" h="5135675" extrusionOk="0">
                  <a:moveTo>
                    <a:pt x="278431" y="16918"/>
                  </a:moveTo>
                  <a:cubicBezTo>
                    <a:pt x="278431" y="16918"/>
                    <a:pt x="604014" y="12258"/>
                    <a:pt x="1062558" y="12454"/>
                  </a:cubicBezTo>
                  <a:cubicBezTo>
                    <a:pt x="8804229" y="12671"/>
                    <a:pt x="10535814" y="0"/>
                    <a:pt x="10535814" y="0"/>
                  </a:cubicBezTo>
                  <a:cubicBezTo>
                    <a:pt x="10603278" y="0"/>
                    <a:pt x="10679215" y="0"/>
                    <a:pt x="10757988" y="85073"/>
                  </a:cubicBezTo>
                  <a:cubicBezTo>
                    <a:pt x="10800966" y="131488"/>
                    <a:pt x="10802035" y="240224"/>
                    <a:pt x="10802439" y="320281"/>
                  </a:cubicBezTo>
                  <a:cubicBezTo>
                    <a:pt x="10802439" y="320281"/>
                    <a:pt x="10800735" y="3626703"/>
                    <a:pt x="10800735" y="4373090"/>
                  </a:cubicBezTo>
                  <a:cubicBezTo>
                    <a:pt x="10800735" y="4587249"/>
                    <a:pt x="10809883" y="4886428"/>
                    <a:pt x="10809883" y="4886428"/>
                  </a:cubicBezTo>
                  <a:cubicBezTo>
                    <a:pt x="10809883" y="5015097"/>
                    <a:pt x="10805713" y="5135675"/>
                    <a:pt x="10552875" y="5127541"/>
                  </a:cubicBezTo>
                  <a:cubicBezTo>
                    <a:pt x="10552875" y="5127541"/>
                    <a:pt x="10176403" y="5107242"/>
                    <a:pt x="9081481" y="5114841"/>
                  </a:cubicBezTo>
                  <a:cubicBezTo>
                    <a:pt x="2545013" y="5122975"/>
                    <a:pt x="304023" y="5135675"/>
                    <a:pt x="304023" y="5135675"/>
                  </a:cubicBezTo>
                  <a:cubicBezTo>
                    <a:pt x="132548" y="5135675"/>
                    <a:pt x="4213" y="5034605"/>
                    <a:pt x="8532" y="4832059"/>
                  </a:cubicBezTo>
                  <a:cubicBezTo>
                    <a:pt x="8532" y="4832059"/>
                    <a:pt x="9630" y="4333517"/>
                    <a:pt x="4815" y="1391373"/>
                  </a:cubicBezTo>
                  <a:cubicBezTo>
                    <a:pt x="0" y="663668"/>
                    <a:pt x="25592" y="330596"/>
                    <a:pt x="25592" y="330596"/>
                  </a:cubicBezTo>
                  <a:cubicBezTo>
                    <a:pt x="27224" y="150571"/>
                    <a:pt x="143504" y="16918"/>
                    <a:pt x="278431" y="1691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0950" tIns="30467" rIns="60950" bIns="30467" anchor="t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200" kern="0">
                <a:solidFill>
                  <a:srgbClr val="000000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" name="Google Shape;517;p27">
              <a:extLst>
                <a:ext uri="{FF2B5EF4-FFF2-40B4-BE49-F238E27FC236}">
                  <a16:creationId xmlns:a16="http://schemas.microsoft.com/office/drawing/2014/main" id="{5D25C536-B4E4-9D43-5981-D930036BC989}"/>
                </a:ext>
              </a:extLst>
            </p:cNvPr>
            <p:cNvSpPr/>
            <p:nvPr/>
          </p:nvSpPr>
          <p:spPr>
            <a:xfrm>
              <a:off x="6108922" y="4028415"/>
              <a:ext cx="4243541" cy="1935402"/>
            </a:xfrm>
            <a:custGeom>
              <a:avLst/>
              <a:gdLst/>
              <a:ahLst/>
              <a:cxnLst/>
              <a:rect l="l" t="t" r="r" b="b"/>
              <a:pathLst>
                <a:path w="10825342" h="5105739" extrusionOk="0">
                  <a:moveTo>
                    <a:pt x="278431" y="16918"/>
                  </a:moveTo>
                  <a:cubicBezTo>
                    <a:pt x="278431" y="16918"/>
                    <a:pt x="604014" y="12258"/>
                    <a:pt x="1062834" y="12454"/>
                  </a:cubicBezTo>
                  <a:cubicBezTo>
                    <a:pt x="8817733" y="12671"/>
                    <a:pt x="10551274" y="0"/>
                    <a:pt x="10551274" y="0"/>
                  </a:cubicBezTo>
                  <a:cubicBezTo>
                    <a:pt x="10618737" y="0"/>
                    <a:pt x="10694674" y="0"/>
                    <a:pt x="10773448" y="85073"/>
                  </a:cubicBezTo>
                  <a:cubicBezTo>
                    <a:pt x="10816426" y="131488"/>
                    <a:pt x="10817494" y="240224"/>
                    <a:pt x="10817899" y="320281"/>
                  </a:cubicBezTo>
                  <a:cubicBezTo>
                    <a:pt x="10817899" y="320281"/>
                    <a:pt x="10816195" y="3601935"/>
                    <a:pt x="10816195" y="4343154"/>
                  </a:cubicBezTo>
                  <a:cubicBezTo>
                    <a:pt x="10816195" y="4557313"/>
                    <a:pt x="10825342" y="4856492"/>
                    <a:pt x="10825342" y="4856492"/>
                  </a:cubicBezTo>
                  <a:cubicBezTo>
                    <a:pt x="10825342" y="4985161"/>
                    <a:pt x="10821173" y="5105739"/>
                    <a:pt x="10568335" y="5097604"/>
                  </a:cubicBezTo>
                  <a:cubicBezTo>
                    <a:pt x="10568335" y="5097604"/>
                    <a:pt x="10191862" y="5077306"/>
                    <a:pt x="9095459" y="5084904"/>
                  </a:cubicBezTo>
                  <a:cubicBezTo>
                    <a:pt x="2547822" y="5093039"/>
                    <a:pt x="304023" y="5105739"/>
                    <a:pt x="304023" y="5105739"/>
                  </a:cubicBezTo>
                  <a:cubicBezTo>
                    <a:pt x="132548" y="5105739"/>
                    <a:pt x="4213" y="5004670"/>
                    <a:pt x="8532" y="4802122"/>
                  </a:cubicBezTo>
                  <a:cubicBezTo>
                    <a:pt x="8532" y="4802122"/>
                    <a:pt x="9630" y="4303581"/>
                    <a:pt x="4815" y="1387155"/>
                  </a:cubicBezTo>
                  <a:cubicBezTo>
                    <a:pt x="0" y="663668"/>
                    <a:pt x="25592" y="330596"/>
                    <a:pt x="25592" y="330596"/>
                  </a:cubicBezTo>
                  <a:cubicBezTo>
                    <a:pt x="27224" y="150571"/>
                    <a:pt x="143504" y="16918"/>
                    <a:pt x="278431" y="16918"/>
                  </a:cubicBezTo>
                  <a:close/>
                </a:path>
              </a:pathLst>
            </a:custGeom>
            <a:solidFill>
              <a:srgbClr val="FADD92"/>
            </a:solidFill>
            <a:ln>
              <a:noFill/>
            </a:ln>
          </p:spPr>
          <p:txBody>
            <a:bodyPr spcFirstLastPara="1" wrap="square" lIns="60950" tIns="30467" rIns="60950" bIns="30467" anchor="t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200" kern="0" dirty="0">
                <a:solidFill>
                  <a:srgbClr val="000000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520;p27">
              <a:extLst>
                <a:ext uri="{FF2B5EF4-FFF2-40B4-BE49-F238E27FC236}">
                  <a16:creationId xmlns:a16="http://schemas.microsoft.com/office/drawing/2014/main" id="{42B1D6AD-2ACB-AABD-380E-13D7A966F2C6}"/>
                </a:ext>
              </a:extLst>
            </p:cNvPr>
            <p:cNvSpPr txBox="1"/>
            <p:nvPr/>
          </p:nvSpPr>
          <p:spPr>
            <a:xfrm>
              <a:off x="6364379" y="4727190"/>
              <a:ext cx="3988084" cy="6156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>
                <a:lnSpc>
                  <a:spcPct val="150000"/>
                </a:lnSpc>
                <a:buClr>
                  <a:srgbClr val="000000"/>
                </a:buClr>
                <a:buFont typeface="Arial"/>
                <a:buNone/>
              </a:pPr>
              <a:r>
                <a:rPr lang="vi-VN" sz="2400" b="1" kern="0" dirty="0">
                  <a:solidFill>
                    <a:schemeClr val="bg1"/>
                  </a:solidFill>
                  <a:latin typeface="UTM Avo" panose="02040603050506020204" pitchFamily="18" charset="0"/>
                  <a:ea typeface="Calibri"/>
                  <a:cs typeface="Calibri"/>
                  <a:sym typeface="Calibri"/>
                </a:rPr>
                <a:t>Cảm</a:t>
              </a:r>
              <a:r>
                <a:rPr lang="vi-VN" sz="2667" b="1" kern="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vi-VN" sz="2400" b="1" kern="0" dirty="0">
                  <a:solidFill>
                    <a:schemeClr val="bg1"/>
                  </a:solidFill>
                  <a:latin typeface="UTM Avo" panose="02040603050506020204" pitchFamily="18" charset="0"/>
                  <a:ea typeface="Calibri"/>
                  <a:cs typeface="Calibri"/>
                  <a:sym typeface="Calibri"/>
                </a:rPr>
                <a:t>nghĩ của em</a:t>
              </a:r>
              <a:endParaRPr sz="2400" b="1" kern="0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686B145-78A3-B48A-DDD6-2818AF917DB6}"/>
              </a:ext>
            </a:extLst>
          </p:cNvPr>
          <p:cNvGrpSpPr/>
          <p:nvPr/>
        </p:nvGrpSpPr>
        <p:grpSpPr>
          <a:xfrm>
            <a:off x="391285" y="2695095"/>
            <a:ext cx="4343327" cy="2038541"/>
            <a:chOff x="1546856" y="1814789"/>
            <a:chExt cx="4343327" cy="2038541"/>
          </a:xfrm>
        </p:grpSpPr>
        <p:sp>
          <p:nvSpPr>
            <p:cNvPr id="6" name="Google Shape;515;p27">
              <a:extLst>
                <a:ext uri="{FF2B5EF4-FFF2-40B4-BE49-F238E27FC236}">
                  <a16:creationId xmlns:a16="http://schemas.microsoft.com/office/drawing/2014/main" id="{1C8CEE36-4FD4-78CC-81A6-14BB18F692CA}"/>
                </a:ext>
              </a:extLst>
            </p:cNvPr>
            <p:cNvSpPr/>
            <p:nvPr/>
          </p:nvSpPr>
          <p:spPr>
            <a:xfrm>
              <a:off x="1546856" y="1901815"/>
              <a:ext cx="4343327" cy="1951515"/>
            </a:xfrm>
            <a:custGeom>
              <a:avLst/>
              <a:gdLst/>
              <a:ahLst/>
              <a:cxnLst/>
              <a:rect l="l" t="t" r="r" b="b"/>
              <a:pathLst>
                <a:path w="10809882" h="5135675" extrusionOk="0">
                  <a:moveTo>
                    <a:pt x="278431" y="16918"/>
                  </a:moveTo>
                  <a:cubicBezTo>
                    <a:pt x="278431" y="16918"/>
                    <a:pt x="604014" y="12258"/>
                    <a:pt x="1062558" y="12454"/>
                  </a:cubicBezTo>
                  <a:cubicBezTo>
                    <a:pt x="8804229" y="12671"/>
                    <a:pt x="10535814" y="0"/>
                    <a:pt x="10535814" y="0"/>
                  </a:cubicBezTo>
                  <a:cubicBezTo>
                    <a:pt x="10603278" y="0"/>
                    <a:pt x="10679215" y="0"/>
                    <a:pt x="10757988" y="85073"/>
                  </a:cubicBezTo>
                  <a:cubicBezTo>
                    <a:pt x="10800966" y="131488"/>
                    <a:pt x="10802035" y="240224"/>
                    <a:pt x="10802439" y="320281"/>
                  </a:cubicBezTo>
                  <a:cubicBezTo>
                    <a:pt x="10802439" y="320281"/>
                    <a:pt x="10800735" y="3626703"/>
                    <a:pt x="10800735" y="4373090"/>
                  </a:cubicBezTo>
                  <a:cubicBezTo>
                    <a:pt x="10800735" y="4587249"/>
                    <a:pt x="10809883" y="4886428"/>
                    <a:pt x="10809883" y="4886428"/>
                  </a:cubicBezTo>
                  <a:cubicBezTo>
                    <a:pt x="10809883" y="5015097"/>
                    <a:pt x="10805713" y="5135675"/>
                    <a:pt x="10552875" y="5127541"/>
                  </a:cubicBezTo>
                  <a:cubicBezTo>
                    <a:pt x="10552875" y="5127541"/>
                    <a:pt x="10176403" y="5107242"/>
                    <a:pt x="9081481" y="5114841"/>
                  </a:cubicBezTo>
                  <a:cubicBezTo>
                    <a:pt x="2545013" y="5122975"/>
                    <a:pt x="304023" y="5135675"/>
                    <a:pt x="304023" y="5135675"/>
                  </a:cubicBezTo>
                  <a:cubicBezTo>
                    <a:pt x="132548" y="5135675"/>
                    <a:pt x="4213" y="5034605"/>
                    <a:pt x="8532" y="4832059"/>
                  </a:cubicBezTo>
                  <a:cubicBezTo>
                    <a:pt x="8532" y="4832059"/>
                    <a:pt x="9630" y="4333517"/>
                    <a:pt x="4815" y="1391373"/>
                  </a:cubicBezTo>
                  <a:cubicBezTo>
                    <a:pt x="0" y="663668"/>
                    <a:pt x="25592" y="330596"/>
                    <a:pt x="25592" y="330596"/>
                  </a:cubicBezTo>
                  <a:cubicBezTo>
                    <a:pt x="27224" y="150571"/>
                    <a:pt x="143504" y="16918"/>
                    <a:pt x="278431" y="1691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0950" tIns="30467" rIns="60950" bIns="30467" anchor="t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200" kern="0">
                <a:solidFill>
                  <a:srgbClr val="000000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" name="Google Shape;518;p27">
              <a:extLst>
                <a:ext uri="{FF2B5EF4-FFF2-40B4-BE49-F238E27FC236}">
                  <a16:creationId xmlns:a16="http://schemas.microsoft.com/office/drawing/2014/main" id="{DD6B3EE8-94B2-0EB2-BEDA-3CA4AE064374}"/>
                </a:ext>
              </a:extLst>
            </p:cNvPr>
            <p:cNvSpPr/>
            <p:nvPr/>
          </p:nvSpPr>
          <p:spPr>
            <a:xfrm>
              <a:off x="1646642" y="1814789"/>
              <a:ext cx="4212012" cy="1935402"/>
            </a:xfrm>
            <a:custGeom>
              <a:avLst/>
              <a:gdLst/>
              <a:ahLst/>
              <a:cxnLst/>
              <a:rect l="l" t="t" r="r" b="b"/>
              <a:pathLst>
                <a:path w="10825342" h="5105739" extrusionOk="0">
                  <a:moveTo>
                    <a:pt x="278431" y="16918"/>
                  </a:moveTo>
                  <a:cubicBezTo>
                    <a:pt x="278431" y="16918"/>
                    <a:pt x="604014" y="12258"/>
                    <a:pt x="1062834" y="12454"/>
                  </a:cubicBezTo>
                  <a:cubicBezTo>
                    <a:pt x="8817733" y="12671"/>
                    <a:pt x="10551274" y="0"/>
                    <a:pt x="10551274" y="0"/>
                  </a:cubicBezTo>
                  <a:cubicBezTo>
                    <a:pt x="10618737" y="0"/>
                    <a:pt x="10694674" y="0"/>
                    <a:pt x="10773448" y="85073"/>
                  </a:cubicBezTo>
                  <a:cubicBezTo>
                    <a:pt x="10816426" y="131488"/>
                    <a:pt x="10817494" y="240224"/>
                    <a:pt x="10817899" y="320281"/>
                  </a:cubicBezTo>
                  <a:cubicBezTo>
                    <a:pt x="10817899" y="320281"/>
                    <a:pt x="10816195" y="3601935"/>
                    <a:pt x="10816195" y="4343154"/>
                  </a:cubicBezTo>
                  <a:cubicBezTo>
                    <a:pt x="10816195" y="4557313"/>
                    <a:pt x="10825342" y="4856492"/>
                    <a:pt x="10825342" y="4856492"/>
                  </a:cubicBezTo>
                  <a:cubicBezTo>
                    <a:pt x="10825342" y="4985161"/>
                    <a:pt x="10821173" y="5105739"/>
                    <a:pt x="10568335" y="5097604"/>
                  </a:cubicBezTo>
                  <a:cubicBezTo>
                    <a:pt x="10568335" y="5097604"/>
                    <a:pt x="10191862" y="5077306"/>
                    <a:pt x="9095459" y="5084904"/>
                  </a:cubicBezTo>
                  <a:cubicBezTo>
                    <a:pt x="2547822" y="5093039"/>
                    <a:pt x="304023" y="5105739"/>
                    <a:pt x="304023" y="5105739"/>
                  </a:cubicBezTo>
                  <a:cubicBezTo>
                    <a:pt x="132548" y="5105739"/>
                    <a:pt x="4213" y="5004670"/>
                    <a:pt x="8532" y="4802122"/>
                  </a:cubicBezTo>
                  <a:cubicBezTo>
                    <a:pt x="8532" y="4802122"/>
                    <a:pt x="9630" y="4303581"/>
                    <a:pt x="4815" y="1387155"/>
                  </a:cubicBezTo>
                  <a:cubicBezTo>
                    <a:pt x="0" y="663668"/>
                    <a:pt x="25592" y="330596"/>
                    <a:pt x="25592" y="330596"/>
                  </a:cubicBezTo>
                  <a:cubicBezTo>
                    <a:pt x="27224" y="150571"/>
                    <a:pt x="143504" y="16918"/>
                    <a:pt x="278431" y="16918"/>
                  </a:cubicBezTo>
                  <a:close/>
                </a:path>
              </a:pathLst>
            </a:custGeom>
            <a:solidFill>
              <a:srgbClr val="FADD92"/>
            </a:solidFill>
            <a:ln>
              <a:noFill/>
            </a:ln>
          </p:spPr>
          <p:txBody>
            <a:bodyPr spcFirstLastPara="1" wrap="square" lIns="60950" tIns="30467" rIns="60950" bIns="30467" anchor="t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200" kern="0">
                <a:solidFill>
                  <a:srgbClr val="000000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521;p27">
              <a:extLst>
                <a:ext uri="{FF2B5EF4-FFF2-40B4-BE49-F238E27FC236}">
                  <a16:creationId xmlns:a16="http://schemas.microsoft.com/office/drawing/2014/main" id="{0E1CAA88-3643-1EA1-4193-A02FD1FCE65E}"/>
                </a:ext>
              </a:extLst>
            </p:cNvPr>
            <p:cNvSpPr txBox="1"/>
            <p:nvPr/>
          </p:nvSpPr>
          <p:spPr>
            <a:xfrm>
              <a:off x="1789799" y="2458776"/>
              <a:ext cx="3988084" cy="55399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>
              <a:defPPr>
                <a:defRPr lang="en-US"/>
              </a:defPPr>
              <a:lvl1pPr algn="ctr">
                <a:lnSpc>
                  <a:spcPct val="150000"/>
                </a:lnSpc>
                <a:buClr>
                  <a:srgbClr val="000000"/>
                </a:buClr>
                <a:buFont typeface="Arial"/>
                <a:buNone/>
                <a:defRPr sz="2400" kern="0">
                  <a:solidFill>
                    <a:schemeClr val="bg1"/>
                  </a:solidFill>
                  <a:latin typeface="UTM Avo" panose="02040603050506020204" pitchFamily="18" charset="0"/>
                  <a:ea typeface="Calibri"/>
                  <a:cs typeface="Calibri"/>
                </a:defRPr>
              </a:lvl1pPr>
            </a:lstStyle>
            <a:p>
              <a:r>
                <a:rPr lang="vi-VN" b="1" dirty="0">
                  <a:sym typeface="Calibri"/>
                </a:rPr>
                <a:t>Tên bài đọc</a:t>
              </a:r>
              <a:endParaRPr b="1" dirty="0">
                <a:sym typeface="Calibri"/>
              </a:endParaRPr>
            </a:p>
          </p:txBody>
        </p:sp>
      </p:grpSp>
      <p:sp>
        <p:nvSpPr>
          <p:cNvPr id="20" name="Google Shape;522;p27">
            <a:extLst>
              <a:ext uri="{FF2B5EF4-FFF2-40B4-BE49-F238E27FC236}">
                <a16:creationId xmlns:a16="http://schemas.microsoft.com/office/drawing/2014/main" id="{EE464F85-82D8-B178-0ECD-8B5A0E082264}"/>
              </a:ext>
            </a:extLst>
          </p:cNvPr>
          <p:cNvSpPr/>
          <p:nvPr/>
        </p:nvSpPr>
        <p:spPr>
          <a:xfrm rot="5400000">
            <a:off x="5027999" y="-147913"/>
            <a:ext cx="1440205" cy="4312978"/>
          </a:xfrm>
          <a:custGeom>
            <a:avLst/>
            <a:gdLst/>
            <a:ahLst/>
            <a:cxnLst/>
            <a:rect l="l" t="t" r="r" b="b"/>
            <a:pathLst>
              <a:path w="1757158" h="4976641" extrusionOk="0">
                <a:moveTo>
                  <a:pt x="63030" y="4383088"/>
                </a:moveTo>
                <a:cubicBezTo>
                  <a:pt x="63030" y="4383088"/>
                  <a:pt x="0" y="4136524"/>
                  <a:pt x="10218" y="1214762"/>
                </a:cubicBezTo>
                <a:cubicBezTo>
                  <a:pt x="18651" y="990971"/>
                  <a:pt x="65033" y="645332"/>
                  <a:pt x="65033" y="645332"/>
                </a:cubicBezTo>
                <a:cubicBezTo>
                  <a:pt x="82233" y="502466"/>
                  <a:pt x="56685" y="337866"/>
                  <a:pt x="181385" y="223925"/>
                </a:cubicBezTo>
                <a:cubicBezTo>
                  <a:pt x="346794" y="72788"/>
                  <a:pt x="621643" y="0"/>
                  <a:pt x="864085" y="6965"/>
                </a:cubicBezTo>
                <a:lnTo>
                  <a:pt x="864086" y="6965"/>
                </a:lnTo>
                <a:cubicBezTo>
                  <a:pt x="1080833" y="16819"/>
                  <a:pt x="1285148" y="36481"/>
                  <a:pt x="1419337" y="101690"/>
                </a:cubicBezTo>
                <a:cubicBezTo>
                  <a:pt x="1675383" y="226120"/>
                  <a:pt x="1757158" y="459160"/>
                  <a:pt x="1751670" y="704684"/>
                </a:cubicBezTo>
                <a:cubicBezTo>
                  <a:pt x="1751670" y="704684"/>
                  <a:pt x="1708382" y="1013073"/>
                  <a:pt x="1715816" y="1248607"/>
                </a:cubicBezTo>
                <a:cubicBezTo>
                  <a:pt x="1722939" y="4124889"/>
                  <a:pt x="1730095" y="4320493"/>
                  <a:pt x="1730095" y="4320493"/>
                </a:cubicBezTo>
                <a:cubicBezTo>
                  <a:pt x="1713414" y="4536225"/>
                  <a:pt x="1598770" y="4746837"/>
                  <a:pt x="1401901" y="4858461"/>
                </a:cubicBezTo>
                <a:cubicBezTo>
                  <a:pt x="1251549" y="4943709"/>
                  <a:pt x="1053518" y="4958807"/>
                  <a:pt x="826972" y="4948066"/>
                </a:cubicBezTo>
                <a:lnTo>
                  <a:pt x="826972" y="4948066"/>
                </a:lnTo>
                <a:cubicBezTo>
                  <a:pt x="645952" y="4942789"/>
                  <a:pt x="384604" y="4976642"/>
                  <a:pt x="254278" y="4867484"/>
                </a:cubicBezTo>
                <a:cubicBezTo>
                  <a:pt x="145767" y="4776599"/>
                  <a:pt x="81795" y="4583287"/>
                  <a:pt x="63030" y="438308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60950" tIns="30467" rIns="60950" bIns="30467" anchor="t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200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523;p27">
            <a:extLst>
              <a:ext uri="{FF2B5EF4-FFF2-40B4-BE49-F238E27FC236}">
                <a16:creationId xmlns:a16="http://schemas.microsoft.com/office/drawing/2014/main" id="{5936DD5D-EEA8-07DA-6106-87AD011C70FA}"/>
              </a:ext>
            </a:extLst>
          </p:cNvPr>
          <p:cNvSpPr/>
          <p:nvPr/>
        </p:nvSpPr>
        <p:spPr>
          <a:xfrm>
            <a:off x="247323" y="5703644"/>
            <a:ext cx="1022145" cy="1126435"/>
          </a:xfrm>
          <a:custGeom>
            <a:avLst/>
            <a:gdLst/>
            <a:ahLst/>
            <a:cxnLst/>
            <a:rect l="l" t="t" r="r" b="b"/>
            <a:pathLst>
              <a:path w="1201050" h="1399528" extrusionOk="0">
                <a:moveTo>
                  <a:pt x="0" y="0"/>
                </a:moveTo>
                <a:lnTo>
                  <a:pt x="1201050" y="0"/>
                </a:lnTo>
                <a:lnTo>
                  <a:pt x="1201050" y="1399528"/>
                </a:lnTo>
                <a:lnTo>
                  <a:pt x="0" y="139952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60950" tIns="30467" rIns="60950" bIns="30467" anchor="t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200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524;p27">
            <a:extLst>
              <a:ext uri="{FF2B5EF4-FFF2-40B4-BE49-F238E27FC236}">
                <a16:creationId xmlns:a16="http://schemas.microsoft.com/office/drawing/2014/main" id="{07F8BC32-69E8-859D-4DE7-0947F634DEC1}"/>
              </a:ext>
            </a:extLst>
          </p:cNvPr>
          <p:cNvSpPr/>
          <p:nvPr/>
        </p:nvSpPr>
        <p:spPr>
          <a:xfrm rot="8444403">
            <a:off x="10566255" y="2063430"/>
            <a:ext cx="1140982" cy="702381"/>
          </a:xfrm>
          <a:custGeom>
            <a:avLst/>
            <a:gdLst/>
            <a:ahLst/>
            <a:cxnLst/>
            <a:rect l="l" t="t" r="r" b="b"/>
            <a:pathLst>
              <a:path w="1532594" h="997579" extrusionOk="0">
                <a:moveTo>
                  <a:pt x="0" y="0"/>
                </a:moveTo>
                <a:lnTo>
                  <a:pt x="1532594" y="0"/>
                </a:lnTo>
                <a:lnTo>
                  <a:pt x="1532594" y="997580"/>
                </a:lnTo>
                <a:lnTo>
                  <a:pt x="0" y="9975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60950" tIns="30467" rIns="60950" bIns="30467" anchor="t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200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525;p27">
            <a:extLst>
              <a:ext uri="{FF2B5EF4-FFF2-40B4-BE49-F238E27FC236}">
                <a16:creationId xmlns:a16="http://schemas.microsoft.com/office/drawing/2014/main" id="{B93812DE-BB5E-7563-A19B-5797ACDA34EE}"/>
              </a:ext>
            </a:extLst>
          </p:cNvPr>
          <p:cNvSpPr txBox="1"/>
          <p:nvPr/>
        </p:nvSpPr>
        <p:spPr>
          <a:xfrm>
            <a:off x="4000945" y="1699511"/>
            <a:ext cx="3207300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25000"/>
              </a:lnSpc>
              <a:buClr>
                <a:srgbClr val="000000"/>
              </a:buClr>
              <a:buFont typeface="Arial"/>
              <a:buNone/>
            </a:pPr>
            <a:r>
              <a:rPr lang="en-US" sz="2400" b="1" kern="0" dirty="0">
                <a:solidFill>
                  <a:srgbClr val="720000"/>
                </a:solidFill>
                <a:latin typeface="UTM Avo" panose="02040603050506020204" pitchFamily="18" charset="0"/>
                <a:cs typeface="Arial"/>
                <a:sym typeface="Arial"/>
              </a:rPr>
              <a:t>2. GHI VÀO PHIẾU ĐỌC SÁCH</a:t>
            </a:r>
          </a:p>
        </p:txBody>
      </p:sp>
    </p:spTree>
    <p:extLst>
      <p:ext uri="{BB962C8B-B14F-4D97-AF65-F5344CB8AC3E}">
        <p14:creationId xmlns:p14="http://schemas.microsoft.com/office/powerpoint/2010/main" val="1172033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45416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32875A-4427-A797-26A3-6FCDC20AC8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F6ED58AA-6044-4063-A2D9-5C566FADBD0E}" vid="{6929B544-CFDD-4290-A91C-DFD0546A7D38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Tuần 6-Bài đọc 3-Những hạt thóc giống</Template>
  <TotalTime>107</TotalTime>
  <Words>1440</Words>
  <Application>Microsoft Office PowerPoint</Application>
  <PresentationFormat>Widescreen</PresentationFormat>
  <Paragraphs>217</Paragraphs>
  <Slides>29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29</vt:i4>
      </vt:variant>
    </vt:vector>
  </HeadingPairs>
  <TitlesOfParts>
    <vt:vector size="37" baseType="lpstr">
      <vt:lpstr>Arial</vt:lpstr>
      <vt:lpstr>UTM Avo</vt:lpstr>
      <vt:lpstr>Calibri Light</vt:lpstr>
      <vt:lpstr>Calibri</vt:lpstr>
      <vt:lpstr>Office Theme</vt:lpstr>
      <vt:lpstr>2_Office Theme</vt:lpstr>
      <vt:lpstr>1_Office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Du lịch cùng Doraemon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Monkey</dc:creator>
  <cp:lastModifiedBy>OnePercent</cp:lastModifiedBy>
  <cp:revision>9</cp:revision>
  <dcterms:created xsi:type="dcterms:W3CDTF">2023-11-06T03:31:12Z</dcterms:created>
  <dcterms:modified xsi:type="dcterms:W3CDTF">2023-11-21T09:42:10Z</dcterms:modified>
</cp:coreProperties>
</file>