
<file path=[Content_Types].xml><?xml version="1.0" encoding="utf-8"?>
<Types xmlns="http://schemas.openxmlformats.org/package/2006/content-types">
  <Default Extension="fntdata" ContentType="application/x-fontdata"/>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720" r:id="rId3"/>
    <p:sldMasterId id="2147483732" r:id="rId4"/>
  </p:sldMasterIdLst>
  <p:notesMasterIdLst>
    <p:notesMasterId r:id="rId26"/>
  </p:notesMasterIdLst>
  <p:sldIdLst>
    <p:sldId id="256" r:id="rId5"/>
    <p:sldId id="259" r:id="rId6"/>
    <p:sldId id="266" r:id="rId7"/>
    <p:sldId id="260" r:id="rId8"/>
    <p:sldId id="297" r:id="rId9"/>
    <p:sldId id="271" r:id="rId10"/>
    <p:sldId id="292" r:id="rId11"/>
    <p:sldId id="293" r:id="rId12"/>
    <p:sldId id="294" r:id="rId13"/>
    <p:sldId id="261" r:id="rId14"/>
    <p:sldId id="268" r:id="rId15"/>
    <p:sldId id="298" r:id="rId16"/>
    <p:sldId id="299" r:id="rId17"/>
    <p:sldId id="301" r:id="rId18"/>
    <p:sldId id="302" r:id="rId19"/>
    <p:sldId id="300" r:id="rId20"/>
    <p:sldId id="303" r:id="rId21"/>
    <p:sldId id="263" r:id="rId22"/>
    <p:sldId id="296" r:id="rId23"/>
    <p:sldId id="279" r:id="rId24"/>
    <p:sldId id="304" r:id="rId25"/>
  </p:sldIdLst>
  <p:sldSz cx="12192000" cy="6858000"/>
  <p:notesSz cx="6858000" cy="9144000"/>
  <p:embeddedFontLst>
    <p:embeddedFont>
      <p:font typeface="Calibri" panose="020F0502020204030204" pitchFamily="34" charset="0"/>
      <p:regular r:id="rId27"/>
      <p:bold r:id="rId28"/>
      <p:italic r:id="rId29"/>
      <p:boldItalic r:id="rId30"/>
    </p:embeddedFont>
    <p:embeddedFont>
      <p:font typeface="Calibri Light" panose="020F0302020204030204" pitchFamily="34" charset="0"/>
      <p:regular r:id="rId31"/>
      <p:italic r:id="rId32"/>
    </p:embeddedFont>
    <p:embeddedFont>
      <p:font typeface="UTM Avo" panose="02040603050506020204" pitchFamily="18" charset="0"/>
      <p:regular r:id="rId33"/>
      <p:bold r:id="rId34"/>
      <p:italic r:id="rId35"/>
      <p:boldItalic r:id="rId36"/>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2" name="Google Shape;56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
        <p:nvSpPr>
          <p:cNvPr id="91" name="Google Shape;9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387210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4"/>
        <p:cNvGrpSpPr/>
        <p:nvPr/>
      </p:nvGrpSpPr>
      <p:grpSpPr>
        <a:xfrm>
          <a:off x="0" y="0"/>
          <a:ext cx="0" cy="0"/>
          <a:chOff x="0" y="0"/>
          <a:chExt cx="0" cy="0"/>
        </a:xfrm>
      </p:grpSpPr>
      <p:sp>
        <p:nvSpPr>
          <p:cNvPr id="95" name="Google Shape;95;p4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4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97" name="Google Shape;9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083976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00"/>
        <p:cNvGrpSpPr/>
        <p:nvPr/>
      </p:nvGrpSpPr>
      <p:grpSpPr>
        <a:xfrm>
          <a:off x="0" y="0"/>
          <a:ext cx="0" cy="0"/>
          <a:chOff x="0" y="0"/>
          <a:chExt cx="0" cy="0"/>
        </a:xfrm>
      </p:grpSpPr>
      <p:sp>
        <p:nvSpPr>
          <p:cNvPr id="101" name="Google Shape;101;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4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03" name="Google Shape;103;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470841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6"/>
        <p:cNvGrpSpPr/>
        <p:nvPr/>
      </p:nvGrpSpPr>
      <p:grpSpPr>
        <a:xfrm>
          <a:off x="0" y="0"/>
          <a:ext cx="0" cy="0"/>
          <a:chOff x="0" y="0"/>
          <a:chExt cx="0" cy="0"/>
        </a:xfrm>
      </p:grpSpPr>
      <p:sp>
        <p:nvSpPr>
          <p:cNvPr id="107" name="Google Shape;107;p4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4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None/>
              <a:defRPr sz="2400">
                <a:solidFill>
                  <a:schemeClr val="lt1"/>
                </a:solidFill>
              </a:defRPr>
            </a:lvl1pPr>
            <a:lvl2pPr marL="914400" lvl="1" indent="-228600" algn="l">
              <a:lnSpc>
                <a:spcPct val="90000"/>
              </a:lnSpc>
              <a:spcBef>
                <a:spcPts val="500"/>
              </a:spcBef>
              <a:spcAft>
                <a:spcPts val="0"/>
              </a:spcAft>
              <a:buClr>
                <a:schemeClr val="lt1"/>
              </a:buClr>
              <a:buSzPts val="2000"/>
              <a:buNone/>
              <a:defRPr sz="2000">
                <a:solidFill>
                  <a:schemeClr val="lt1"/>
                </a:solidFill>
              </a:defRPr>
            </a:lvl2pPr>
            <a:lvl3pPr marL="1371600" lvl="2" indent="-228600" algn="l">
              <a:lnSpc>
                <a:spcPct val="90000"/>
              </a:lnSpc>
              <a:spcBef>
                <a:spcPts val="500"/>
              </a:spcBef>
              <a:spcAft>
                <a:spcPts val="0"/>
              </a:spcAft>
              <a:buClr>
                <a:schemeClr val="lt1"/>
              </a:buClr>
              <a:buSzPts val="1800"/>
              <a:buNone/>
              <a:defRPr sz="1800">
                <a:solidFill>
                  <a:schemeClr val="lt1"/>
                </a:solidFill>
              </a:defRPr>
            </a:lvl3pPr>
            <a:lvl4pPr marL="1828800" lvl="3" indent="-228600" algn="l">
              <a:lnSpc>
                <a:spcPct val="90000"/>
              </a:lnSpc>
              <a:spcBef>
                <a:spcPts val="500"/>
              </a:spcBef>
              <a:spcAft>
                <a:spcPts val="0"/>
              </a:spcAft>
              <a:buClr>
                <a:schemeClr val="lt1"/>
              </a:buClr>
              <a:buSzPts val="1600"/>
              <a:buNone/>
              <a:defRPr sz="1600">
                <a:solidFill>
                  <a:schemeClr val="lt1"/>
                </a:solidFill>
              </a:defRPr>
            </a:lvl4pPr>
            <a:lvl5pPr marL="2286000" lvl="4" indent="-228600" algn="l">
              <a:lnSpc>
                <a:spcPct val="90000"/>
              </a:lnSpc>
              <a:spcBef>
                <a:spcPts val="500"/>
              </a:spcBef>
              <a:spcAft>
                <a:spcPts val="0"/>
              </a:spcAft>
              <a:buClr>
                <a:schemeClr val="lt1"/>
              </a:buClr>
              <a:buSzPts val="1600"/>
              <a:buNone/>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endParaRPr/>
          </a:p>
        </p:txBody>
      </p:sp>
      <p:sp>
        <p:nvSpPr>
          <p:cNvPr id="109" name="Google Shape;109;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9875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12"/>
        <p:cNvGrpSpPr/>
        <p:nvPr/>
      </p:nvGrpSpPr>
      <p:grpSpPr>
        <a:xfrm>
          <a:off x="0" y="0"/>
          <a:ext cx="0" cy="0"/>
          <a:chOff x="0" y="0"/>
          <a:chExt cx="0" cy="0"/>
        </a:xfrm>
      </p:grpSpPr>
      <p:sp>
        <p:nvSpPr>
          <p:cNvPr id="113" name="Google Shape;113;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4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15" name="Google Shape;115;p4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16" name="Google Shape;116;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068529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9"/>
        <p:cNvGrpSpPr/>
        <p:nvPr/>
      </p:nvGrpSpPr>
      <p:grpSpPr>
        <a:xfrm>
          <a:off x="0" y="0"/>
          <a:ext cx="0" cy="0"/>
          <a:chOff x="0" y="0"/>
          <a:chExt cx="0" cy="0"/>
        </a:xfrm>
      </p:grpSpPr>
      <p:sp>
        <p:nvSpPr>
          <p:cNvPr id="120" name="Google Shape;120;p4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1" name="Google Shape;121;p4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400"/>
              <a:buNone/>
              <a:defRPr sz="2400" b="1"/>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22" name="Google Shape;122;p4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23" name="Google Shape;123;p4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400"/>
              <a:buNone/>
              <a:defRPr sz="2400" b="1"/>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24" name="Google Shape;124;p4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25" name="Google Shape;12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43374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8"/>
        <p:cNvGrpSpPr/>
        <p:nvPr/>
      </p:nvGrpSpPr>
      <p:grpSpPr>
        <a:xfrm>
          <a:off x="0" y="0"/>
          <a:ext cx="0" cy="0"/>
          <a:chOff x="0" y="0"/>
          <a:chExt cx="0" cy="0"/>
        </a:xfrm>
      </p:grpSpPr>
      <p:sp>
        <p:nvSpPr>
          <p:cNvPr id="129" name="Google Shape;12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491007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3"/>
        <p:cNvGrpSpPr/>
        <p:nvPr/>
      </p:nvGrpSpPr>
      <p:grpSpPr>
        <a:xfrm>
          <a:off x="0" y="0"/>
          <a:ext cx="0" cy="0"/>
          <a:chOff x="0" y="0"/>
          <a:chExt cx="0" cy="0"/>
        </a:xfrm>
      </p:grpSpPr>
      <p:sp>
        <p:nvSpPr>
          <p:cNvPr id="134" name="Google Shape;134;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5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lt1"/>
              </a:buClr>
              <a:buSzPts val="3200"/>
              <a:buChar char="•"/>
              <a:defRPr sz="3200"/>
            </a:lvl1pPr>
            <a:lvl2pPr marL="914400" lvl="1" indent="-406400" algn="l">
              <a:lnSpc>
                <a:spcPct val="90000"/>
              </a:lnSpc>
              <a:spcBef>
                <a:spcPts val="500"/>
              </a:spcBef>
              <a:spcAft>
                <a:spcPts val="0"/>
              </a:spcAft>
              <a:buClr>
                <a:schemeClr val="lt1"/>
              </a:buClr>
              <a:buSzPts val="2800"/>
              <a:buChar char="•"/>
              <a:defRPr sz="2800"/>
            </a:lvl2pPr>
            <a:lvl3pPr marL="1371600" lvl="2" indent="-381000" algn="l">
              <a:lnSpc>
                <a:spcPct val="90000"/>
              </a:lnSpc>
              <a:spcBef>
                <a:spcPts val="500"/>
              </a:spcBef>
              <a:spcAft>
                <a:spcPts val="0"/>
              </a:spcAft>
              <a:buClr>
                <a:schemeClr val="lt1"/>
              </a:buClr>
              <a:buSzPts val="2400"/>
              <a:buChar char="•"/>
              <a:defRPr sz="2400"/>
            </a:lvl3pPr>
            <a:lvl4pPr marL="1828800" lvl="3" indent="-355600" algn="l">
              <a:lnSpc>
                <a:spcPct val="90000"/>
              </a:lnSpc>
              <a:spcBef>
                <a:spcPts val="500"/>
              </a:spcBef>
              <a:spcAft>
                <a:spcPts val="0"/>
              </a:spcAft>
              <a:buClr>
                <a:schemeClr val="lt1"/>
              </a:buClr>
              <a:buSzPts val="2000"/>
              <a:buChar char="•"/>
              <a:defRPr sz="2000"/>
            </a:lvl4pPr>
            <a:lvl5pPr marL="2286000" lvl="4" indent="-355600" algn="l">
              <a:lnSpc>
                <a:spcPct val="90000"/>
              </a:lnSpc>
              <a:spcBef>
                <a:spcPts val="500"/>
              </a:spcBef>
              <a:spcAft>
                <a:spcPts val="0"/>
              </a:spcAft>
              <a:buClr>
                <a:schemeClr val="lt1"/>
              </a:buClr>
              <a:buSzPts val="2000"/>
              <a:buChar char="•"/>
              <a:defRPr sz="2000"/>
            </a:lvl5pPr>
            <a:lvl6pPr marL="2743200" lvl="5" indent="-355600" algn="l">
              <a:lnSpc>
                <a:spcPct val="90000"/>
              </a:lnSpc>
              <a:spcBef>
                <a:spcPts val="500"/>
              </a:spcBef>
              <a:spcAft>
                <a:spcPts val="0"/>
              </a:spcAft>
              <a:buClr>
                <a:schemeClr val="lt1"/>
              </a:buClr>
              <a:buSzPts val="2000"/>
              <a:buChar char="•"/>
              <a:defRPr sz="2000"/>
            </a:lvl6pPr>
            <a:lvl7pPr marL="3200400" lvl="6" indent="-355600" algn="l">
              <a:lnSpc>
                <a:spcPct val="90000"/>
              </a:lnSpc>
              <a:spcBef>
                <a:spcPts val="500"/>
              </a:spcBef>
              <a:spcAft>
                <a:spcPts val="0"/>
              </a:spcAft>
              <a:buClr>
                <a:schemeClr val="lt1"/>
              </a:buClr>
              <a:buSzPts val="2000"/>
              <a:buChar char="•"/>
              <a:defRPr sz="2000"/>
            </a:lvl7pPr>
            <a:lvl8pPr marL="3657600" lvl="7" indent="-355600" algn="l">
              <a:lnSpc>
                <a:spcPct val="90000"/>
              </a:lnSpc>
              <a:spcBef>
                <a:spcPts val="500"/>
              </a:spcBef>
              <a:spcAft>
                <a:spcPts val="0"/>
              </a:spcAft>
              <a:buClr>
                <a:schemeClr val="lt1"/>
              </a:buClr>
              <a:buSzPts val="2000"/>
              <a:buChar char="•"/>
              <a:defRPr sz="2000"/>
            </a:lvl8pPr>
            <a:lvl9pPr marL="4114800" lvl="8" indent="-355600" algn="l">
              <a:lnSpc>
                <a:spcPct val="90000"/>
              </a:lnSpc>
              <a:spcBef>
                <a:spcPts val="500"/>
              </a:spcBef>
              <a:spcAft>
                <a:spcPts val="0"/>
              </a:spcAft>
              <a:buClr>
                <a:schemeClr val="lt1"/>
              </a:buClr>
              <a:buSzPts val="2000"/>
              <a:buChar char="•"/>
              <a:defRPr sz="2000"/>
            </a:lvl9pPr>
          </a:lstStyle>
          <a:p>
            <a:endParaRPr/>
          </a:p>
        </p:txBody>
      </p:sp>
      <p:sp>
        <p:nvSpPr>
          <p:cNvPr id="136" name="Google Shape;136;p5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137" name="Google Shape;13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171486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0"/>
        <p:cNvGrpSpPr/>
        <p:nvPr/>
      </p:nvGrpSpPr>
      <p:grpSpPr>
        <a:xfrm>
          <a:off x="0" y="0"/>
          <a:ext cx="0" cy="0"/>
          <a:chOff x="0" y="0"/>
          <a:chExt cx="0" cy="0"/>
        </a:xfrm>
      </p:grpSpPr>
      <p:sp>
        <p:nvSpPr>
          <p:cNvPr id="141" name="Google Shape;141;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51"/>
          <p:cNvSpPr>
            <a:spLocks noGrp="1"/>
          </p:cNvSpPr>
          <p:nvPr>
            <p:ph type="pic" idx="2"/>
          </p:nvPr>
        </p:nvSpPr>
        <p:spPr>
          <a:xfrm>
            <a:off x="5183188" y="987425"/>
            <a:ext cx="6172200" cy="4873625"/>
          </a:xfrm>
          <a:prstGeom prst="rect">
            <a:avLst/>
          </a:prstGeom>
          <a:noFill/>
          <a:ln>
            <a:noFill/>
          </a:ln>
        </p:spPr>
      </p:sp>
      <p:sp>
        <p:nvSpPr>
          <p:cNvPr id="143" name="Google Shape;143;p5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144" name="Google Shape;144;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880976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47"/>
        <p:cNvGrpSpPr/>
        <p:nvPr/>
      </p:nvGrpSpPr>
      <p:grpSpPr>
        <a:xfrm>
          <a:off x="0" y="0"/>
          <a:ext cx="0" cy="0"/>
          <a:chOff x="0" y="0"/>
          <a:chExt cx="0" cy="0"/>
        </a:xfrm>
      </p:grpSpPr>
      <p:sp>
        <p:nvSpPr>
          <p:cNvPr id="148" name="Google Shape;148;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5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50" name="Google Shape;150;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617787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53"/>
        <p:cNvGrpSpPr/>
        <p:nvPr/>
      </p:nvGrpSpPr>
      <p:grpSpPr>
        <a:xfrm>
          <a:off x="0" y="0"/>
          <a:ext cx="0" cy="0"/>
          <a:chOff x="0" y="0"/>
          <a:chExt cx="0" cy="0"/>
        </a:xfrm>
      </p:grpSpPr>
      <p:sp>
        <p:nvSpPr>
          <p:cNvPr id="154" name="Google Shape;154;p5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5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56" name="Google Shape;156;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438803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761019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028771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584530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47766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481739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73744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323579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2055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602509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264640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48720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12/8/2023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4"/>
        <p:cNvGrpSpPr/>
        <p:nvPr/>
      </p:nvGrpSpPr>
      <p:grpSpPr>
        <a:xfrm>
          <a:off x="0" y="0"/>
          <a:ext cx="0" cy="0"/>
          <a:chOff x="0" y="0"/>
          <a:chExt cx="0" cy="0"/>
        </a:xfrm>
      </p:grpSpPr>
      <p:sp>
        <p:nvSpPr>
          <p:cNvPr id="85" name="Google Shape;85;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7" name="Google Shape;87;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8" name="Google Shape;88;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9" name="Google Shape;89;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43872355"/>
      </p:ext>
    </p:extLst>
  </p:cSld>
  <p:clrMap bg1="lt1" tx1="dk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13337261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37/"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37/" TargetMode="External"/><Relationship Id="rId2" Type="http://schemas.openxmlformats.org/officeDocument/2006/relationships/image" Target="../media/image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9.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tieng-viet-4-tap-1/1/385/37/" TargetMode="External"/><Relationship Id="rId2" Type="http://schemas.openxmlformats.org/officeDocument/2006/relationships/image" Target="../media/image11.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tieng-viet-4-tap-1/1/385/37/" TargetMode="External"/><Relationship Id="rId2" Type="http://schemas.openxmlformats.org/officeDocument/2006/relationships/image" Target="../media/image1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5.png"/><Relationship Id="rId7"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30.svg"/></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tieng-viet-4-tap-1/1/385/37/" TargetMode="External"/><Relationship Id="rId2" Type="http://schemas.openxmlformats.org/officeDocument/2006/relationships/image" Target="../media/image31.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2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7" Type="http://schemas.openxmlformats.org/officeDocument/2006/relationships/image" Target="../media/image36.png"/><Relationship Id="rId2" Type="http://schemas.openxmlformats.org/officeDocument/2006/relationships/slideLayout" Target="../slideLayouts/slideLayout34.xml"/><Relationship Id="rId1" Type="http://schemas.openxmlformats.org/officeDocument/2006/relationships/tags" Target="../tags/tag1.xml"/><Relationship Id="rId6" Type="http://schemas.microsoft.com/office/2007/relationships/hdphoto" Target="../media/hdphoto3.wdp"/><Relationship Id="rId5" Type="http://schemas.openxmlformats.org/officeDocument/2006/relationships/image" Target="../media/image35.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1" y="1919175"/>
            <a:ext cx="12192000"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lang="en-US" sz="5200" b="1" kern="0" dirty="0">
                <a:solidFill>
                  <a:srgbClr val="002060"/>
                </a:solidFill>
                <a:latin typeface="UTM Avo" panose="02040603050506020204" pitchFamily="18" charset="0"/>
              </a:rPr>
              <a:t>5</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Kể</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chuyện</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Calibri"/>
                <a:sym typeface="Calibri"/>
              </a:rPr>
              <a:t>Chiếc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Calibri"/>
                <a:sym typeface="Calibri"/>
              </a:rPr>
              <a:t>ví</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78C6B8-6176-6571-4FF6-78F01750130A}"/>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0B0AB3C4-F209-88E8-082C-7AE5065E8B6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F57AAC66-401C-9590-FC5B-935807958F0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2045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73DFB8-AA5D-D68E-3014-75318794B205}"/>
              </a:ext>
            </a:extLst>
          </p:cNvPr>
          <p:cNvSpPr txBox="1"/>
          <p:nvPr/>
        </p:nvSpPr>
        <p:spPr>
          <a:xfrm>
            <a:off x="1117600" y="1687786"/>
            <a:ext cx="9956800" cy="461665"/>
          </a:xfrm>
          <a:prstGeom prst="rect">
            <a:avLst/>
          </a:prstGeom>
          <a:noFill/>
        </p:spPr>
        <p:txBody>
          <a:bodyPr wrap="square" rtlCol="0">
            <a:spAutoFit/>
          </a:bodyPr>
          <a:lstStyle/>
          <a:p>
            <a:pPr algn="ctr" defTabSz="609539"/>
            <a:r>
              <a:rPr lang="en-US" sz="2400" dirty="0" err="1">
                <a:solidFill>
                  <a:schemeClr val="bg1"/>
                </a:solidFill>
                <a:latin typeface="UTM Avo" panose="02040603050506020204" pitchFamily="18" charset="0"/>
                <a:cs typeface="Arial" panose="020B0604020202020204" pitchFamily="34" charset="0"/>
              </a:rPr>
              <a:t>Mời</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các</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em</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lắng</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nghe</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bài</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hát</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nói</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về</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cuộc</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sống</a:t>
            </a:r>
            <a:r>
              <a:rPr lang="en-US" sz="2400" dirty="0">
                <a:solidFill>
                  <a:schemeClr val="bg1"/>
                </a:solidFill>
                <a:latin typeface="UTM Avo" panose="02040603050506020204" pitchFamily="18" charset="0"/>
                <a:cs typeface="Arial" panose="020B0604020202020204" pitchFamily="34" charset="0"/>
              </a:rPr>
              <a:t> </a:t>
            </a:r>
          </a:p>
        </p:txBody>
      </p:sp>
      <p:pic>
        <p:nvPicPr>
          <p:cNvPr id="13" name="de-gio-cuon-di-viet-tu-d">
            <a:hlinkClick r:id="" action="ppaction://media"/>
            <a:extLst>
              <a:ext uri="{FF2B5EF4-FFF2-40B4-BE49-F238E27FC236}">
                <a16:creationId xmlns:a16="http://schemas.microsoft.com/office/drawing/2014/main" id="{D91E0FB4-8C76-A53B-F422-72DB6F6D649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32000" y="2286000"/>
            <a:ext cx="8128000" cy="4572000"/>
          </a:xfrm>
          <a:prstGeom prst="rect">
            <a:avLst/>
          </a:prstGeom>
        </p:spPr>
      </p:pic>
    </p:spTree>
    <p:extLst>
      <p:ext uri="{BB962C8B-B14F-4D97-AF65-F5344CB8AC3E}">
        <p14:creationId xmlns:p14="http://schemas.microsoft.com/office/powerpoint/2010/main" val="419613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1" presetClass="mediacall" presetSubtype="0" fill="hold" nodeType="withEffect">
                                  <p:stCondLst>
                                    <p:cond delay="0"/>
                                  </p:stCondLst>
                                  <p:childTnLst>
                                    <p:cmd type="call" cmd="playFrom(0.0)">
                                      <p:cBhvr>
                                        <p:cTn id="16" dur="269298"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7" fill="hold" display="0">
                  <p:stCondLst>
                    <p:cond delay="indefinite"/>
                  </p:stCondLst>
                </p:cTn>
                <p:tgtEl>
                  <p:spTgt spid="13"/>
                </p:tgtEl>
              </p:cMediaNode>
            </p:video>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AD01706-FD20-9C04-2911-58CEBF0370DC}"/>
              </a:ext>
            </a:extLst>
          </p:cNvPr>
          <p:cNvGrpSpPr/>
          <p:nvPr/>
        </p:nvGrpSpPr>
        <p:grpSpPr>
          <a:xfrm>
            <a:off x="10866032" y="746200"/>
            <a:ext cx="1216041" cy="1432566"/>
            <a:chOff x="930253" y="1555705"/>
            <a:chExt cx="1279160" cy="1432566"/>
          </a:xfrm>
        </p:grpSpPr>
        <p:pic>
          <p:nvPicPr>
            <p:cNvPr id="7" name="Picture 6">
              <a:hlinkClick r:id="rId3"/>
              <a:extLst>
                <a:ext uri="{FF2B5EF4-FFF2-40B4-BE49-F238E27FC236}">
                  <a16:creationId xmlns:a16="http://schemas.microsoft.com/office/drawing/2014/main" id="{3E252234-C18F-B12A-0576-34B11A494E9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8" name="TextBox 7">
              <a:extLst>
                <a:ext uri="{FF2B5EF4-FFF2-40B4-BE49-F238E27FC236}">
                  <a16:creationId xmlns:a16="http://schemas.microsoft.com/office/drawing/2014/main" id="{DA05B84A-D133-2424-8E14-84333F3ACB70}"/>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73840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63"/>
        <p:cNvGrpSpPr/>
        <p:nvPr/>
      </p:nvGrpSpPr>
      <p:grpSpPr>
        <a:xfrm>
          <a:off x="0" y="0"/>
          <a:ext cx="0" cy="0"/>
          <a:chOff x="0" y="0"/>
          <a:chExt cx="0" cy="0"/>
        </a:xfrm>
      </p:grpSpPr>
      <p:sp>
        <p:nvSpPr>
          <p:cNvPr id="2" name="TextBox 1">
            <a:extLst>
              <a:ext uri="{FF2B5EF4-FFF2-40B4-BE49-F238E27FC236}">
                <a16:creationId xmlns:a16="http://schemas.microsoft.com/office/drawing/2014/main" id="{50C7289D-5604-58B9-7889-FDB6CB83B046}"/>
              </a:ext>
            </a:extLst>
          </p:cNvPr>
          <p:cNvSpPr txBox="1"/>
          <p:nvPr/>
        </p:nvSpPr>
        <p:spPr>
          <a:xfrm>
            <a:off x="2712779" y="1577185"/>
            <a:ext cx="6766442" cy="574388"/>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a:ln>
                  <a:noFill/>
                </a:ln>
                <a:solidFill>
                  <a:srgbClr val="C00000"/>
                </a:solidFill>
                <a:effectLst/>
                <a:uLnTx/>
                <a:uFillTx/>
                <a:latin typeface="UTM Avo" panose="02040603050506020204" pitchFamily="18" charset="0"/>
              </a:rPr>
              <a:t>Em hãy lắng nghe câu chuyện “Chiếc ví”</a:t>
            </a:r>
            <a:endParaRPr kumimoji="0" lang="en-US" sz="2400" b="1" i="0" u="none" strike="noStrike" kern="0" cap="none" spc="0" normalizeH="0" baseline="0" noProof="0" dirty="0">
              <a:ln>
                <a:noFill/>
              </a:ln>
              <a:solidFill>
                <a:srgbClr val="C00000"/>
              </a:solidFill>
              <a:effectLst/>
              <a:uLnTx/>
              <a:uFillTx/>
              <a:latin typeface="UTM Avo" panose="02040603050506020204" pitchFamily="18" charset="0"/>
            </a:endParaRPr>
          </a:p>
        </p:txBody>
      </p:sp>
      <p:pic>
        <p:nvPicPr>
          <p:cNvPr id="7" name="Picture 6">
            <a:extLst>
              <a:ext uri="{FF2B5EF4-FFF2-40B4-BE49-F238E27FC236}">
                <a16:creationId xmlns:a16="http://schemas.microsoft.com/office/drawing/2014/main" id="{B7920B3E-203B-EC2F-274B-0D4F277BB9C5}"/>
              </a:ext>
            </a:extLst>
          </p:cNvPr>
          <p:cNvPicPr>
            <a:picLocks noChangeAspect="1"/>
          </p:cNvPicPr>
          <p:nvPr/>
        </p:nvPicPr>
        <p:blipFill rotWithShape="1">
          <a:blip r:embed="rId6">
            <a:extLst>
              <a:ext uri="{28A0092B-C50C-407E-A947-70E740481C1C}">
                <a14:useLocalDpi xmlns:a14="http://schemas.microsoft.com/office/drawing/2010/main" val="0"/>
              </a:ext>
            </a:extLst>
          </a:blip>
          <a:srcRect l="9295" t="16399" r="1808" b="38237"/>
          <a:stretch/>
        </p:blipFill>
        <p:spPr>
          <a:xfrm>
            <a:off x="2007618" y="2364827"/>
            <a:ext cx="8176764" cy="4246180"/>
          </a:xfrm>
          <a:prstGeom prst="rect">
            <a:avLst/>
          </a:prstGeom>
        </p:spPr>
      </p:pic>
      <p:pic>
        <p:nvPicPr>
          <p:cNvPr id="3" name="Chiếc ví">
            <a:hlinkClick r:id="" action="ppaction://media"/>
            <a:extLst>
              <a:ext uri="{FF2B5EF4-FFF2-40B4-BE49-F238E27FC236}">
                <a16:creationId xmlns:a16="http://schemas.microsoft.com/office/drawing/2014/main" id="{ECB27236-5F01-4F2A-4291-5854B6C1FA3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537021" y="3330429"/>
            <a:ext cx="855485" cy="855485"/>
          </a:xfrm>
          <a:prstGeom prst="rect">
            <a:avLst/>
          </a:prstGeom>
          <a:ln>
            <a:solidFill>
              <a:srgbClr val="FF000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358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120E9C5-0FF7-4CB1-9714-FC055383BA86}"/>
              </a:ext>
            </a:extLst>
          </p:cNvPr>
          <p:cNvSpPr txBox="1"/>
          <p:nvPr/>
        </p:nvSpPr>
        <p:spPr>
          <a:xfrm>
            <a:off x="3730529" y="1207483"/>
            <a:ext cx="4730939" cy="574388"/>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1" i="1" u="none" strike="noStrike" kern="0" cap="none" spc="0" normalizeH="0" baseline="0" noProof="0" dirty="0" err="1">
                <a:ln>
                  <a:noFill/>
                </a:ln>
                <a:solidFill>
                  <a:srgbClr val="C00000"/>
                </a:solidFill>
                <a:effectLst/>
                <a:uLnTx/>
                <a:uFillTx/>
                <a:latin typeface="UTM Avo" panose="02040603050506020204" pitchFamily="18" charset="0"/>
                <a:ea typeface="Yu Gothic" panose="020B0400000000000000" pitchFamily="34" charset="-128"/>
              </a:rPr>
              <a:t>Chiếc</a:t>
            </a:r>
            <a:r>
              <a:rPr kumimoji="0" lang="en-US" sz="2400" b="1" i="1" u="none" strike="noStrike" kern="0" cap="none" spc="0" normalizeH="0" baseline="0" noProof="0" dirty="0">
                <a:ln>
                  <a:noFill/>
                </a:ln>
                <a:solidFill>
                  <a:srgbClr val="C00000"/>
                </a:solidFill>
                <a:effectLst/>
                <a:uLnTx/>
                <a:uFillTx/>
                <a:latin typeface="UTM Avo" panose="02040603050506020204" pitchFamily="18" charset="0"/>
                <a:ea typeface="Yu Gothic" panose="020B0400000000000000" pitchFamily="34" charset="-128"/>
              </a:rPr>
              <a:t> </a:t>
            </a:r>
            <a:r>
              <a:rPr kumimoji="0" lang="en-US" sz="2400" b="1" i="1" u="none" strike="noStrike" kern="0" cap="none" spc="0" normalizeH="0" baseline="0" noProof="0" dirty="0" err="1">
                <a:ln>
                  <a:noFill/>
                </a:ln>
                <a:solidFill>
                  <a:srgbClr val="C00000"/>
                </a:solidFill>
                <a:effectLst/>
                <a:uLnTx/>
                <a:uFillTx/>
                <a:latin typeface="UTM Avo" panose="02040603050506020204" pitchFamily="18" charset="0"/>
                <a:ea typeface="Yu Gothic" panose="020B0400000000000000" pitchFamily="34" charset="-128"/>
              </a:rPr>
              <a:t>ví</a:t>
            </a:r>
            <a:endParaRPr kumimoji="0" lang="en-US" sz="2400" b="1" i="1" u="none" strike="noStrike" kern="0" cap="none" spc="0" normalizeH="0" baseline="0" noProof="0" dirty="0">
              <a:ln>
                <a:noFill/>
              </a:ln>
              <a:solidFill>
                <a:srgbClr val="C00000"/>
              </a:solidFill>
              <a:effectLst/>
              <a:uLnTx/>
              <a:uFillTx/>
              <a:latin typeface="UTM Avo" panose="02040603050506020204" pitchFamily="18" charset="0"/>
              <a:ea typeface="Yu Gothic" panose="020B0400000000000000" pitchFamily="34" charset="-128"/>
            </a:endParaRPr>
          </a:p>
        </p:txBody>
      </p:sp>
      <p:sp>
        <p:nvSpPr>
          <p:cNvPr id="6" name="TextBox 5">
            <a:extLst>
              <a:ext uri="{FF2B5EF4-FFF2-40B4-BE49-F238E27FC236}">
                <a16:creationId xmlns:a16="http://schemas.microsoft.com/office/drawing/2014/main" id="{E9C6C722-0665-9731-ECAB-E6D0E3E5D8D6}"/>
              </a:ext>
            </a:extLst>
          </p:cNvPr>
          <p:cNvSpPr txBox="1"/>
          <p:nvPr/>
        </p:nvSpPr>
        <p:spPr>
          <a:xfrm>
            <a:off x="208014" y="1876464"/>
            <a:ext cx="11775967" cy="4898329"/>
          </a:xfrm>
          <a:prstGeom prst="rect">
            <a:avLst/>
          </a:prstGeom>
          <a:noFill/>
        </p:spPr>
        <p:txBody>
          <a:bodyPr wrap="square" rtlCol="0">
            <a:spAutoFit/>
          </a:bodyPr>
          <a:lstStyle/>
          <a:p>
            <a:pPr indent="106685" algn="just" defTabSz="609539">
              <a:lnSpc>
                <a:spcPct val="125000"/>
              </a:lnSpc>
            </a:pPr>
            <a:r>
              <a:rPr lang="en-US"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dirty="0">
                <a:solidFill>
                  <a:prstClr val="black"/>
                </a:solidFill>
                <a:latin typeface="UTM Avo" panose="02040603050506020204" pitchFamily="18" charset="0"/>
                <a:ea typeface="Calibri" panose="020F0502020204030204" pitchFamily="34" charset="0"/>
                <a:cs typeface="Times New Roman" panose="02020603050405020304" pitchFamily="18" charset="0"/>
              </a:rPr>
              <a:t>Một nhà từ thiện tới làm việc ở thành phố nọ. Bỗng nhiên, ông phát hiện chiếc ví tiền rơi đâu mất. Người trợ lí của ông cho rằng có lẽ chiếc ví bị mất khi đi bộ qua khu nhà ổ chuột trong thành phố. Nhà từ thiện hi vọng ai đó nhặt được ví sẽ liên hệ với mình. Nhưng sau hai giờ, vẫn không có tin tức gì. Người trợ lí nói: “Trong ví có danh thiếp, người nhặt được ví nếu muốn trả lại chỉ mất vài phút gọi điện thoại. Nhưng chắc họ không định trả lại đâu.”.</a:t>
            </a:r>
          </a:p>
          <a:p>
            <a:pPr indent="106685" algn="just" defTabSz="609539">
              <a:lnSpc>
                <a:spcPct val="125000"/>
              </a:lnSpc>
            </a:pPr>
            <a:r>
              <a:rPr lang="en-US"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dirty="0">
                <a:solidFill>
                  <a:prstClr val="black"/>
                </a:solidFill>
                <a:latin typeface="UTM Avo" panose="02040603050506020204" pitchFamily="18" charset="0"/>
                <a:ea typeface="Calibri" panose="020F0502020204030204" pitchFamily="34" charset="0"/>
                <a:cs typeface="Times New Roman" panose="02020603050405020304" pitchFamily="18" charset="0"/>
              </a:rPr>
              <a:t>Nhà từ thiện vẫn kiên nhẫn chờ. Khi trời sắp tối, chuông điện thoại bỗng vang lên. Giọng một cậu bé nhắn họ đến nhận ví tại một địa điểm. Mặc cho người trợ lí lo rằng đây có thể là một cái bẫy để tống tiền, nhà từ thiện vẫn lái xe đến đó.</a:t>
            </a:r>
          </a:p>
          <a:p>
            <a:pPr indent="106685" algn="just" defTabSz="609539">
              <a:lnSpc>
                <a:spcPct val="125000"/>
              </a:lnSpc>
            </a:pPr>
            <a:r>
              <a:rPr lang="en-US"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dirty="0">
                <a:solidFill>
                  <a:prstClr val="black"/>
                </a:solidFill>
                <a:latin typeface="UTM Avo" panose="02040603050506020204" pitchFamily="18" charset="0"/>
                <a:ea typeface="Calibri" panose="020F0502020204030204" pitchFamily="34" charset="0"/>
                <a:cs typeface="Times New Roman" panose="02020603050405020304" pitchFamily="18" charset="0"/>
              </a:rPr>
              <a:t>Đến nơi, họ thấy một cậu bé với bộ quần áo rách rưới tiến về phía họ. Trên tay cậu ta là chiếc ví của nhà từ thiện. Người trợ lí nhận lại chiếc ví, không quên kiểm tra và thấy ví có rất nhiều tiền.</a:t>
            </a:r>
          </a:p>
          <a:p>
            <a:pPr indent="106685" algn="just" defTabSz="609539">
              <a:lnSpc>
                <a:spcPct val="125000"/>
              </a:lnSpc>
            </a:pPr>
            <a:r>
              <a:rPr lang="vi-VN" dirty="0">
                <a:solidFill>
                  <a:prstClr val="black"/>
                </a:solidFill>
                <a:latin typeface="UTM Avo" panose="02040603050506020204" pitchFamily="18" charset="0"/>
                <a:ea typeface="Calibri" panose="020F0502020204030204" pitchFamily="34" charset="0"/>
                <a:cs typeface="Times New Roman" panose="02020603050405020304" pitchFamily="18" charset="0"/>
              </a:rPr>
              <a:t>Cậu bé ngập ngừng nói:</a:t>
            </a:r>
          </a:p>
          <a:p>
            <a:pPr marL="285750" indent="-285750" algn="just" defTabSz="609539">
              <a:lnSpc>
                <a:spcPct val="125000"/>
              </a:lnSpc>
              <a:buFontTx/>
              <a:buChar char="-"/>
            </a:pPr>
            <a:r>
              <a:rPr lang="vi-VN" dirty="0">
                <a:solidFill>
                  <a:prstClr val="black"/>
                </a:solidFill>
                <a:latin typeface="UTM Avo" panose="02040603050506020204" pitchFamily="18" charset="0"/>
                <a:ea typeface="Calibri" panose="020F0502020204030204" pitchFamily="34" charset="0"/>
                <a:cs typeface="Times New Roman" panose="02020603050405020304" pitchFamily="18" charset="0"/>
              </a:rPr>
              <a:t>Chú có thể cho cháu một ít tiền không?</a:t>
            </a:r>
            <a:endParaRPr lang="en-US" dirty="0">
              <a:solidFill>
                <a:prstClr val="black"/>
              </a:solidFill>
              <a:latin typeface="UTM Avo" panose="02040603050506020204" pitchFamily="18" charset="0"/>
              <a:ea typeface="Calibri" panose="020F0502020204030204" pitchFamily="34" charset="0"/>
              <a:cs typeface="Times New Roman" panose="02020603050405020304" pitchFamily="18" charset="0"/>
            </a:endParaRPr>
          </a:p>
          <a:p>
            <a:pPr algn="just" defTabSz="609539">
              <a:lnSpc>
                <a:spcPct val="125000"/>
              </a:lnSpc>
            </a:pPr>
            <a:r>
              <a:rPr lang="vi-VN" dirty="0">
                <a:solidFill>
                  <a:prstClr val="black"/>
                </a:solidFill>
                <a:latin typeface="UTM Avo" panose="02040603050506020204" pitchFamily="18" charset="0"/>
                <a:ea typeface="Calibri" panose="020F0502020204030204" pitchFamily="34" charset="0"/>
                <a:cs typeface="Times New Roman" panose="02020603050405020304" pitchFamily="18" charset="0"/>
              </a:rPr>
              <a:t>Người trợ lí mỉm cười đắc ý: “Tôi biết mà...”. Nhưng nhà từ thiện ngắt lời anh ta và tươi cười hỏi cậu bé muốn bao nhiêu tiền.</a:t>
            </a:r>
          </a:p>
        </p:txBody>
      </p:sp>
    </p:spTree>
    <p:extLst>
      <p:ext uri="{BB962C8B-B14F-4D97-AF65-F5344CB8AC3E}">
        <p14:creationId xmlns:p14="http://schemas.microsoft.com/office/powerpoint/2010/main" val="129353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685B54-16CF-96CA-9E1C-281711E09F1C}"/>
              </a:ext>
            </a:extLst>
          </p:cNvPr>
          <p:cNvSpPr txBox="1"/>
          <p:nvPr/>
        </p:nvSpPr>
        <p:spPr>
          <a:xfrm>
            <a:off x="364359" y="1594508"/>
            <a:ext cx="6588642" cy="5263492"/>
          </a:xfrm>
          <a:prstGeom prst="rect">
            <a:avLst/>
          </a:prstGeom>
          <a:noFill/>
        </p:spPr>
        <p:txBody>
          <a:bodyPr wrap="square" rtlCol="0">
            <a:spAutoFit/>
          </a:bodyPr>
          <a:lstStyle/>
          <a:p>
            <a:pPr indent="106685" algn="just" defTabSz="609539">
              <a:lnSpc>
                <a:spcPct val="125000"/>
              </a:lnSpc>
              <a:spcBef>
                <a:spcPts val="160"/>
              </a:spcBef>
              <a:spcAft>
                <a:spcPts val="160"/>
              </a:spcAft>
            </a:pPr>
            <a:r>
              <a:rPr lang="vi-VN" dirty="0">
                <a:solidFill>
                  <a:prstClr val="black"/>
                </a:solidFill>
                <a:latin typeface="UTM Avo" panose="02040603050506020204" pitchFamily="18" charset="0"/>
                <a:ea typeface="Calibri" panose="020F0502020204030204" pitchFamily="34" charset="0"/>
                <a:cs typeface="Times New Roman" panose="02020603050405020304" pitchFamily="18" charset="0"/>
              </a:rPr>
              <a:t>- Cháu chỉ cần một đô la. - Cậu bé xấu hổ nói.</a:t>
            </a:r>
          </a:p>
          <a:p>
            <a:pPr indent="106685" algn="just" defTabSz="609539">
              <a:lnSpc>
                <a:spcPct val="125000"/>
              </a:lnSpc>
              <a:spcBef>
                <a:spcPts val="160"/>
              </a:spcBef>
              <a:spcAft>
                <a:spcPts val="160"/>
              </a:spcAft>
            </a:pPr>
            <a:r>
              <a:rPr lang="vi-VN" dirty="0">
                <a:solidFill>
                  <a:prstClr val="black"/>
                </a:solidFill>
                <a:latin typeface="UTM Avo" panose="02040603050506020204" pitchFamily="18" charset="0"/>
                <a:ea typeface="Calibri" panose="020F0502020204030204" pitchFamily="34" charset="0"/>
                <a:cs typeface="Times New Roman" panose="02020603050405020304" pitchFamily="18" charset="0"/>
              </a:rPr>
              <a:t>Nhà từ thiện ngạc nhiên:</a:t>
            </a:r>
          </a:p>
          <a:p>
            <a:pPr indent="106685" algn="just" defTabSz="609539">
              <a:lnSpc>
                <a:spcPct val="125000"/>
              </a:lnSpc>
              <a:spcBef>
                <a:spcPts val="160"/>
              </a:spcBef>
              <a:spcAft>
                <a:spcPts val="160"/>
              </a:spcAft>
            </a:pPr>
            <a:r>
              <a:rPr lang="vi-VN" dirty="0">
                <a:solidFill>
                  <a:prstClr val="black"/>
                </a:solidFill>
                <a:latin typeface="UTM Avo" panose="02040603050506020204" pitchFamily="18" charset="0"/>
                <a:ea typeface="Calibri" panose="020F0502020204030204" pitchFamily="34" charset="0"/>
                <a:cs typeface="Times New Roman" panose="02020603050405020304" pitchFamily="18" charset="0"/>
              </a:rPr>
              <a:t>- Tại sao lại là một đô la vậy, cháu?</a:t>
            </a:r>
          </a:p>
          <a:p>
            <a:pPr indent="106685" algn="just" defTabSz="609539">
              <a:lnSpc>
                <a:spcPct val="125000"/>
              </a:lnSpc>
              <a:spcBef>
                <a:spcPts val="160"/>
              </a:spcBef>
              <a:spcAft>
                <a:spcPts val="160"/>
              </a:spcAft>
            </a:pPr>
            <a:r>
              <a:rPr lang="vi-VN" dirty="0">
                <a:solidFill>
                  <a:prstClr val="black"/>
                </a:solidFill>
                <a:latin typeface="UTM Avo" panose="02040603050506020204" pitchFamily="18" charset="0"/>
                <a:ea typeface="Calibri" panose="020F0502020204030204" pitchFamily="34" charset="0"/>
                <a:cs typeface="Times New Roman" panose="02020603050405020304" pitchFamily="18" charset="0"/>
              </a:rPr>
              <a:t>Lúc này, cậu bé mới kể lại câu chuyện:</a:t>
            </a:r>
          </a:p>
          <a:p>
            <a:pPr marL="285750" indent="-285750" algn="just" defTabSz="609539">
              <a:lnSpc>
                <a:spcPct val="125000"/>
              </a:lnSpc>
              <a:spcBef>
                <a:spcPts val="160"/>
              </a:spcBef>
              <a:spcAft>
                <a:spcPts val="160"/>
              </a:spcAft>
              <a:buFontTx/>
              <a:buChar char="-"/>
            </a:pPr>
            <a:r>
              <a:rPr lang="vi-VN" dirty="0">
                <a:solidFill>
                  <a:prstClr val="black"/>
                </a:solidFill>
                <a:latin typeface="UTM Avo" panose="02040603050506020204" pitchFamily="18" charset="0"/>
                <a:ea typeface="Calibri" panose="020F0502020204030204" pitchFamily="34" charset="0"/>
                <a:cs typeface="Times New Roman" panose="02020603050405020304" pitchFamily="18" charset="0"/>
              </a:rPr>
              <a:t>Cháu tìm mãi mới thấy trạm điện thoại, nhưng cháu không có tiền. Vì vậy, cháu phải mượn tiền của một người để gọi điện. Bây giờ cháu cần phải trả cho họ. </a:t>
            </a:r>
            <a:endParaRPr lang="en-US" dirty="0">
              <a:solidFill>
                <a:prstClr val="black"/>
              </a:solidFill>
              <a:latin typeface="UTM Avo" panose="02040603050506020204" pitchFamily="18" charset="0"/>
              <a:ea typeface="Calibri" panose="020F0502020204030204" pitchFamily="34" charset="0"/>
              <a:cs typeface="Times New Roman" panose="02020603050405020304" pitchFamily="18" charset="0"/>
            </a:endParaRPr>
          </a:p>
          <a:p>
            <a:pPr algn="just" defTabSz="609539">
              <a:lnSpc>
                <a:spcPct val="125000"/>
              </a:lnSpc>
              <a:spcBef>
                <a:spcPts val="160"/>
              </a:spcBef>
              <a:spcAft>
                <a:spcPts val="160"/>
              </a:spcAft>
            </a:pPr>
            <a:r>
              <a:rPr lang="vi-VN" dirty="0">
                <a:solidFill>
                  <a:prstClr val="black"/>
                </a:solidFill>
                <a:latin typeface="UTM Avo" panose="02040603050506020204" pitchFamily="18" charset="0"/>
                <a:ea typeface="Calibri" panose="020F0502020204030204" pitchFamily="34" charset="0"/>
                <a:cs typeface="Times New Roman" panose="02020603050405020304" pitchFamily="18" charset="0"/>
              </a:rPr>
              <a:t>Đôi mắt trong veo cùng những lời nói của cậu bé nghèo khiến người trợ lí vô cùng xấu hổ, chỉ biết cúi đầu lặng im. Còn nhà từ thiện thì ôm cậu bé vào lòng.</a:t>
            </a:r>
            <a:endParaRPr lang="en-US" dirty="0">
              <a:solidFill>
                <a:prstClr val="black"/>
              </a:solidFill>
              <a:latin typeface="UTM Avo" panose="02040603050506020204" pitchFamily="18" charset="0"/>
              <a:ea typeface="Calibri" panose="020F0502020204030204" pitchFamily="34" charset="0"/>
              <a:cs typeface="Times New Roman" panose="02020603050405020304" pitchFamily="18" charset="0"/>
            </a:endParaRPr>
          </a:p>
          <a:p>
            <a:pPr algn="just" defTabSz="609539">
              <a:lnSpc>
                <a:spcPct val="125000"/>
              </a:lnSpc>
              <a:spcBef>
                <a:spcPts val="160"/>
              </a:spcBef>
              <a:spcAft>
                <a:spcPts val="160"/>
              </a:spcAft>
            </a:pPr>
            <a:r>
              <a:rPr lang="en-US"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dirty="0">
                <a:solidFill>
                  <a:prstClr val="black"/>
                </a:solidFill>
                <a:latin typeface="UTM Avo" panose="02040603050506020204" pitchFamily="18" charset="0"/>
                <a:ea typeface="Calibri" panose="020F0502020204030204" pitchFamily="34" charset="0"/>
                <a:cs typeface="Times New Roman" panose="02020603050405020304" pitchFamily="18" charset="0"/>
              </a:rPr>
              <a:t>Sau sự việc, nhà từ thiện quyết định đầu tư xây dựng một số trường học ở thành phố để trẻ em từ các khu ổ chuột nghèo khổ có thể đến trường học miễn phí.</a:t>
            </a:r>
          </a:p>
          <a:p>
            <a:pPr indent="106685" algn="r" defTabSz="609539">
              <a:lnSpc>
                <a:spcPct val="125000"/>
              </a:lnSpc>
              <a:spcBef>
                <a:spcPts val="160"/>
              </a:spcBef>
              <a:spcAft>
                <a:spcPts val="160"/>
              </a:spcAft>
            </a:pPr>
            <a:r>
              <a:rPr lang="vi-VN" dirty="0">
                <a:solidFill>
                  <a:prstClr val="black"/>
                </a:solidFill>
                <a:latin typeface="UTM Avo" panose="02040603050506020204" pitchFamily="18" charset="0"/>
                <a:ea typeface="Calibri" panose="020F0502020204030204" pitchFamily="34" charset="0"/>
                <a:cs typeface="Times New Roman" panose="02020603050405020304" pitchFamily="18" charset="0"/>
              </a:rPr>
              <a:t>Theo ĐĂNG DƯƠNG</a:t>
            </a:r>
            <a:endParaRPr lang="vi-VN" dirty="0">
              <a:solidFill>
                <a:prstClr val="black"/>
              </a:solidFill>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C8A85746-9C56-5AC0-9226-837F507CC199}"/>
              </a:ext>
            </a:extLst>
          </p:cNvPr>
          <p:cNvPicPr>
            <a:picLocks noChangeAspect="1"/>
          </p:cNvPicPr>
          <p:nvPr/>
        </p:nvPicPr>
        <p:blipFill rotWithShape="1">
          <a:blip r:embed="rId3">
            <a:extLst>
              <a:ext uri="{28A0092B-C50C-407E-A947-70E740481C1C}">
                <a14:useLocalDpi xmlns:a14="http://schemas.microsoft.com/office/drawing/2010/main" val="0"/>
              </a:ext>
            </a:extLst>
          </a:blip>
          <a:srcRect l="9295" t="16399" r="1808" b="38237"/>
          <a:stretch/>
        </p:blipFill>
        <p:spPr>
          <a:xfrm>
            <a:off x="7110656" y="2219453"/>
            <a:ext cx="5081344" cy="2638734"/>
          </a:xfrm>
          <a:prstGeom prst="rect">
            <a:avLst/>
          </a:prstGeom>
        </p:spPr>
      </p:pic>
    </p:spTree>
    <p:extLst>
      <p:ext uri="{BB962C8B-B14F-4D97-AF65-F5344CB8AC3E}">
        <p14:creationId xmlns:p14="http://schemas.microsoft.com/office/powerpoint/2010/main" val="3943694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AFFE81-9AF1-1492-8506-A5892836D7E7}"/>
              </a:ext>
            </a:extLst>
          </p:cNvPr>
          <p:cNvSpPr txBox="1"/>
          <p:nvPr/>
        </p:nvSpPr>
        <p:spPr>
          <a:xfrm>
            <a:off x="2060930" y="1771689"/>
            <a:ext cx="8070140" cy="966803"/>
          </a:xfrm>
          <a:prstGeom prst="rect">
            <a:avLst/>
          </a:prstGeom>
          <a:noFill/>
        </p:spPr>
        <p:txBody>
          <a:bodyPr wrap="square">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vi-VN" sz="2400" b="1" i="0" u="none" strike="noStrike" kern="0" cap="none" spc="0" normalizeH="0" baseline="0" noProof="0" dirty="0">
                <a:ln>
                  <a:noFill/>
                </a:ln>
                <a:solidFill>
                  <a:srgbClr val="C00000"/>
                </a:solidFill>
                <a:effectLst/>
                <a:uLnTx/>
                <a:uFillTx/>
                <a:latin typeface="UTM Avo" panose="02040603050506020204" pitchFamily="18" charset="0"/>
              </a:rPr>
              <a:t>Thảo luận nhóm đôi: </a:t>
            </a:r>
            <a:r>
              <a:rPr kumimoji="0" lang="vi-VN" sz="2400" b="1" i="0" u="none" strike="noStrike" kern="0" cap="none" spc="0" normalizeH="0" baseline="0" noProof="0" dirty="0">
                <a:ln>
                  <a:noFill/>
                </a:ln>
                <a:solidFill>
                  <a:prstClr val="black"/>
                </a:solidFill>
                <a:effectLst/>
                <a:uLnTx/>
                <a:uFillTx/>
                <a:latin typeface="UTM Avo" panose="02040603050506020204" pitchFamily="18" charset="0"/>
              </a:rPr>
              <a:t>Em hãy trả lời câu hỏi trong sơ đồ dưới đây và sau đó kể lại câu chuyện</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a:t>
            </a:r>
            <a:endParaRPr kumimoji="0" lang="vi-VN" sz="2400" b="1" i="0" u="none" strike="noStrike" kern="0" cap="none" spc="0" normalizeH="0" baseline="0" noProof="0" dirty="0">
              <a:ln>
                <a:noFill/>
              </a:ln>
              <a:solidFill>
                <a:prstClr val="black"/>
              </a:solidFill>
              <a:effectLst/>
              <a:uLnTx/>
              <a:uFillTx/>
              <a:latin typeface="UTM Avo" panose="02040603050506020204" pitchFamily="18" charset="0"/>
            </a:endParaRPr>
          </a:p>
        </p:txBody>
      </p:sp>
      <p:pic>
        <p:nvPicPr>
          <p:cNvPr id="5" name="Picture 4">
            <a:extLst>
              <a:ext uri="{FF2B5EF4-FFF2-40B4-BE49-F238E27FC236}">
                <a16:creationId xmlns:a16="http://schemas.microsoft.com/office/drawing/2014/main" id="{AEBD65D7-1F34-510A-943B-224B1D120C15}"/>
              </a:ext>
            </a:extLst>
          </p:cNvPr>
          <p:cNvPicPr>
            <a:picLocks noChangeAspect="1"/>
          </p:cNvPicPr>
          <p:nvPr/>
        </p:nvPicPr>
        <p:blipFill rotWithShape="1">
          <a:blip r:embed="rId3">
            <a:extLst>
              <a:ext uri="{28A0092B-C50C-407E-A947-70E740481C1C}">
                <a14:useLocalDpi xmlns:a14="http://schemas.microsoft.com/office/drawing/2010/main" val="0"/>
              </a:ext>
            </a:extLst>
          </a:blip>
          <a:srcRect l="8646" t="66190" r="4383" b="1741"/>
          <a:stretch/>
        </p:blipFill>
        <p:spPr>
          <a:xfrm>
            <a:off x="1416684" y="2879834"/>
            <a:ext cx="9358632" cy="3511604"/>
          </a:xfrm>
          <a:prstGeom prst="rect">
            <a:avLst/>
          </a:prstGeom>
          <a:ln>
            <a:noFill/>
          </a:ln>
          <a:effectLst>
            <a:softEdge rad="112500"/>
          </a:effectLst>
        </p:spPr>
      </p:pic>
    </p:spTree>
    <p:extLst>
      <p:ext uri="{BB962C8B-B14F-4D97-AF65-F5344CB8AC3E}">
        <p14:creationId xmlns:p14="http://schemas.microsoft.com/office/powerpoint/2010/main" val="356139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rrow: Pentagon 3">
            <a:extLst>
              <a:ext uri="{FF2B5EF4-FFF2-40B4-BE49-F238E27FC236}">
                <a16:creationId xmlns:a16="http://schemas.microsoft.com/office/drawing/2014/main" id="{A9A55E11-2E69-DB40-EC46-68023EFAA096}"/>
              </a:ext>
            </a:extLst>
          </p:cNvPr>
          <p:cNvSpPr/>
          <p:nvPr/>
        </p:nvSpPr>
        <p:spPr>
          <a:xfrm>
            <a:off x="80406" y="2915012"/>
            <a:ext cx="2133600" cy="558800"/>
          </a:xfrm>
          <a:prstGeom prst="homePlate">
            <a:avLst/>
          </a:prstGeom>
          <a:solidFill>
            <a:srgbClr val="C0504D">
              <a:lumMod val="20000"/>
              <a:lumOff val="80000"/>
            </a:srgbClr>
          </a:solidFill>
          <a:ln w="25400" cap="flat" cmpd="sng" algn="ctr">
            <a:solidFill>
              <a:srgbClr val="C00000"/>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lang="vi-VN" sz="2400" b="1" kern="0" dirty="0">
                <a:solidFill>
                  <a:srgbClr val="C00000"/>
                </a:solidFill>
                <a:latin typeface="UTM Avo" panose="02040603050506020204" pitchFamily="18" charset="0"/>
              </a:rPr>
              <a:t>Câu 1</a:t>
            </a:r>
          </a:p>
        </p:txBody>
      </p:sp>
      <p:sp>
        <p:nvSpPr>
          <p:cNvPr id="6" name="Arrow: Pentagon 5">
            <a:extLst>
              <a:ext uri="{FF2B5EF4-FFF2-40B4-BE49-F238E27FC236}">
                <a16:creationId xmlns:a16="http://schemas.microsoft.com/office/drawing/2014/main" id="{37EE6418-C898-6A30-4565-AD061D51A8C7}"/>
              </a:ext>
            </a:extLst>
          </p:cNvPr>
          <p:cNvSpPr/>
          <p:nvPr/>
        </p:nvSpPr>
        <p:spPr>
          <a:xfrm>
            <a:off x="119403" y="5059872"/>
            <a:ext cx="2133600" cy="558800"/>
          </a:xfrm>
          <a:prstGeom prst="homePlate">
            <a:avLst/>
          </a:prstGeom>
          <a:solidFill>
            <a:srgbClr val="C0504D">
              <a:lumMod val="20000"/>
              <a:lumOff val="80000"/>
            </a:srgbClr>
          </a:solidFill>
          <a:ln w="25400" cap="flat" cmpd="sng" algn="ctr">
            <a:solidFill>
              <a:srgbClr val="C00000"/>
            </a:solidFill>
            <a:prstDash val="solid"/>
          </a:ln>
          <a:effectLst/>
        </p:spPr>
        <p:txBody>
          <a:bodyPr rtlCol="0" anchor="ctr"/>
          <a:lstStyle/>
          <a:p>
            <a:pPr algn="ctr" defTabSz="609539"/>
            <a:r>
              <a:rPr lang="vi-VN" sz="2400" b="1" kern="0" dirty="0">
                <a:solidFill>
                  <a:srgbClr val="C00000"/>
                </a:solidFill>
                <a:latin typeface="UTM Avo" panose="02040603050506020204" pitchFamily="18" charset="0"/>
              </a:rPr>
              <a:t>Câu 2</a:t>
            </a:r>
          </a:p>
        </p:txBody>
      </p:sp>
      <p:sp>
        <p:nvSpPr>
          <p:cNvPr id="7" name="Arrow: Pentagon 6">
            <a:extLst>
              <a:ext uri="{FF2B5EF4-FFF2-40B4-BE49-F238E27FC236}">
                <a16:creationId xmlns:a16="http://schemas.microsoft.com/office/drawing/2014/main" id="{6CE97828-916F-F954-E96A-600C2ED5F313}"/>
              </a:ext>
            </a:extLst>
          </p:cNvPr>
          <p:cNvSpPr/>
          <p:nvPr/>
        </p:nvSpPr>
        <p:spPr>
          <a:xfrm flipH="1">
            <a:off x="9901090" y="1799782"/>
            <a:ext cx="2133600" cy="558800"/>
          </a:xfrm>
          <a:prstGeom prst="homePlate">
            <a:avLst/>
          </a:prstGeom>
          <a:solidFill>
            <a:srgbClr val="C0504D">
              <a:lumMod val="20000"/>
              <a:lumOff val="80000"/>
            </a:srgbClr>
          </a:solidFill>
          <a:ln w="25400" cap="flat" cmpd="sng" algn="ctr">
            <a:solidFill>
              <a:srgbClr val="C00000"/>
            </a:solidFill>
            <a:prstDash val="solid"/>
          </a:ln>
          <a:effectLst/>
        </p:spPr>
        <p:txBody>
          <a:bodyPr rtlCol="0" anchor="ctr"/>
          <a:lstStyle/>
          <a:p>
            <a:pPr marR="0" lvl="0" indent="0" algn="ctr" defTabSz="609539" fontAlgn="auto">
              <a:lnSpc>
                <a:spcPct val="100000"/>
              </a:lnSpc>
              <a:spcBef>
                <a:spcPts val="0"/>
              </a:spcBef>
              <a:spcAft>
                <a:spcPts val="0"/>
              </a:spcAft>
              <a:buClrTx/>
              <a:buSzTx/>
              <a:buFontTx/>
              <a:buNone/>
              <a:tabLst/>
              <a:defRPr/>
            </a:pPr>
            <a:r>
              <a:rPr lang="vi-VN" sz="2400" b="1" kern="0" dirty="0">
                <a:solidFill>
                  <a:srgbClr val="C00000"/>
                </a:solidFill>
                <a:latin typeface="UTM Avo" panose="02040603050506020204" pitchFamily="18" charset="0"/>
              </a:rPr>
              <a:t>Câu 3</a:t>
            </a:r>
          </a:p>
        </p:txBody>
      </p:sp>
      <p:sp>
        <p:nvSpPr>
          <p:cNvPr id="8" name="Arrow: Pentagon 7">
            <a:extLst>
              <a:ext uri="{FF2B5EF4-FFF2-40B4-BE49-F238E27FC236}">
                <a16:creationId xmlns:a16="http://schemas.microsoft.com/office/drawing/2014/main" id="{3B510E1A-C561-3307-6673-7655727517A4}"/>
              </a:ext>
            </a:extLst>
          </p:cNvPr>
          <p:cNvSpPr/>
          <p:nvPr/>
        </p:nvSpPr>
        <p:spPr>
          <a:xfrm flipH="1">
            <a:off x="9901090" y="4188000"/>
            <a:ext cx="2133600" cy="558800"/>
          </a:xfrm>
          <a:prstGeom prst="homePlate">
            <a:avLst/>
          </a:prstGeom>
          <a:solidFill>
            <a:srgbClr val="C0504D">
              <a:lumMod val="20000"/>
              <a:lumOff val="80000"/>
            </a:srgbClr>
          </a:solidFill>
          <a:ln w="25400" cap="flat" cmpd="sng" algn="ctr">
            <a:solidFill>
              <a:srgbClr val="C00000"/>
            </a:solidFill>
            <a:prstDash val="solid"/>
          </a:ln>
          <a:effectLst/>
        </p:spPr>
        <p:txBody>
          <a:bodyPr rtlCol="0" anchor="ctr"/>
          <a:lstStyle/>
          <a:p>
            <a:pPr algn="ctr" defTabSz="609539"/>
            <a:r>
              <a:rPr lang="vi-VN" sz="2400" b="1" kern="0" dirty="0">
                <a:solidFill>
                  <a:srgbClr val="C00000"/>
                </a:solidFill>
                <a:latin typeface="UTM Avo" panose="02040603050506020204" pitchFamily="18" charset="0"/>
              </a:rPr>
              <a:t>Câu 4</a:t>
            </a:r>
          </a:p>
        </p:txBody>
      </p:sp>
      <p:sp>
        <p:nvSpPr>
          <p:cNvPr id="9" name="TextBox 8">
            <a:extLst>
              <a:ext uri="{FF2B5EF4-FFF2-40B4-BE49-F238E27FC236}">
                <a16:creationId xmlns:a16="http://schemas.microsoft.com/office/drawing/2014/main" id="{59F2CE85-7508-1356-418C-F86490E7DB91}"/>
              </a:ext>
            </a:extLst>
          </p:cNvPr>
          <p:cNvSpPr txBox="1"/>
          <p:nvPr/>
        </p:nvSpPr>
        <p:spPr>
          <a:xfrm>
            <a:off x="59213" y="3614817"/>
            <a:ext cx="4309587" cy="815673"/>
          </a:xfrm>
          <a:prstGeom prst="rect">
            <a:avLst/>
          </a:prstGeom>
          <a:noFill/>
        </p:spPr>
        <p:txBody>
          <a:bodyPr wrap="square">
            <a:spAutoFit/>
          </a:bodyPr>
          <a:lstStyle>
            <a:defPPr>
              <a:defRPr lang="en-US"/>
            </a:defPPr>
            <a:lvl1pPr marR="0" lvl="0" indent="0" algn="ctr" defTabSz="609539" fontAlgn="auto">
              <a:lnSpc>
                <a:spcPct val="125000"/>
              </a:lnSpc>
              <a:spcBef>
                <a:spcPts val="0"/>
              </a:spcBef>
              <a:spcAft>
                <a:spcPts val="0"/>
              </a:spcAft>
              <a:buClrTx/>
              <a:buSzTx/>
              <a:buFontTx/>
              <a:buNone/>
              <a:tabLst/>
              <a:defRPr kumimoji="0" sz="2400" b="1" i="0" u="none" strike="noStrike" kern="0" cap="none" spc="0" normalizeH="0" baseline="0">
                <a:ln>
                  <a:noFill/>
                </a:ln>
                <a:solidFill>
                  <a:srgbClr val="C00000"/>
                </a:solidFill>
                <a:effectLst/>
                <a:uLnTx/>
                <a:uFillTx/>
                <a:latin typeface="UTM Avo" panose="02040603050506020204" pitchFamily="18" charset="0"/>
              </a:defRPr>
            </a:lvl1pPr>
          </a:lstStyle>
          <a:p>
            <a:pPr algn="l"/>
            <a:r>
              <a:rPr lang="vi-VN" sz="2000" b="0" dirty="0">
                <a:solidFill>
                  <a:schemeClr val="bg1"/>
                </a:solidFill>
              </a:rPr>
              <a:t>Nhà từ thiện bị rơi mất ví tiền khi đi bộ qua khu nhà ổ chuột.</a:t>
            </a:r>
          </a:p>
        </p:txBody>
      </p:sp>
      <p:sp>
        <p:nvSpPr>
          <p:cNvPr id="10" name="TextBox 9">
            <a:extLst>
              <a:ext uri="{FF2B5EF4-FFF2-40B4-BE49-F238E27FC236}">
                <a16:creationId xmlns:a16="http://schemas.microsoft.com/office/drawing/2014/main" id="{D8432EAC-3493-FBA5-20A4-4413838985FB}"/>
              </a:ext>
            </a:extLst>
          </p:cNvPr>
          <p:cNvSpPr txBox="1"/>
          <p:nvPr/>
        </p:nvSpPr>
        <p:spPr>
          <a:xfrm>
            <a:off x="49622" y="5759677"/>
            <a:ext cx="4122986" cy="815673"/>
          </a:xfrm>
          <a:prstGeom prst="rect">
            <a:avLst/>
          </a:prstGeom>
          <a:noFill/>
        </p:spPr>
        <p:txBody>
          <a:bodyPr wrap="square" rtlCol="0">
            <a:spAutoFit/>
          </a:bodyPr>
          <a:lstStyle/>
          <a:p>
            <a:pPr algn="just" defTabSz="609539">
              <a:lnSpc>
                <a:spcPct val="125000"/>
              </a:lnSpc>
            </a:pPr>
            <a:r>
              <a:rPr lang="vi-VN" sz="2000" kern="0" dirty="0" err="1">
                <a:solidFill>
                  <a:schemeClr val="bg1"/>
                </a:solidFill>
                <a:latin typeface="UTM Avo" panose="02040603050506020204" pitchFamily="18" charset="0"/>
              </a:rPr>
              <a:t>Nhà</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từ</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thiện</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đến</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gặp</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cậu</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bé</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để</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nhận</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lại</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chiếc</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ví</a:t>
            </a:r>
            <a:r>
              <a:rPr lang="vi-VN" sz="2000" kern="0" dirty="0">
                <a:solidFill>
                  <a:schemeClr val="bg1"/>
                </a:solidFill>
                <a:latin typeface="UTM Avo" panose="02040603050506020204" pitchFamily="18" charset="0"/>
              </a:rPr>
              <a:t>.</a:t>
            </a:r>
          </a:p>
        </p:txBody>
      </p:sp>
      <p:sp>
        <p:nvSpPr>
          <p:cNvPr id="11" name="TextBox 10">
            <a:extLst>
              <a:ext uri="{FF2B5EF4-FFF2-40B4-BE49-F238E27FC236}">
                <a16:creationId xmlns:a16="http://schemas.microsoft.com/office/drawing/2014/main" id="{5C4D7CA1-916C-4384-BDC0-A4FFD0469EA5}"/>
              </a:ext>
            </a:extLst>
          </p:cNvPr>
          <p:cNvSpPr txBox="1"/>
          <p:nvPr/>
        </p:nvSpPr>
        <p:spPr>
          <a:xfrm>
            <a:off x="8092966" y="2358583"/>
            <a:ext cx="3941723" cy="823815"/>
          </a:xfrm>
          <a:prstGeom prst="rect">
            <a:avLst/>
          </a:prstGeom>
          <a:noFill/>
        </p:spPr>
        <p:txBody>
          <a:bodyPr wrap="square" rtlCol="0">
            <a:spAutoFit/>
          </a:bodyPr>
          <a:lstStyle/>
          <a:p>
            <a:pPr algn="just" defTabSz="609539">
              <a:lnSpc>
                <a:spcPct val="125000"/>
              </a:lnSpc>
            </a:pPr>
            <a:r>
              <a:rPr lang="vi-VN" sz="2000" kern="0" dirty="0" err="1">
                <a:solidFill>
                  <a:schemeClr val="bg1"/>
                </a:solidFill>
                <a:latin typeface="UTM Avo" panose="02040603050506020204" pitchFamily="18" charset="0"/>
              </a:rPr>
              <a:t>Cậu</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bé</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đề</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nghị</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nhà</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từ</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thiện</a:t>
            </a:r>
            <a:r>
              <a:rPr lang="vi-VN" sz="2000" kern="0" dirty="0">
                <a:solidFill>
                  <a:schemeClr val="bg1"/>
                </a:solidFill>
                <a:latin typeface="UTM Avo" panose="02040603050506020204" pitchFamily="18" charset="0"/>
              </a:rPr>
              <a:t> cho </a:t>
            </a:r>
            <a:r>
              <a:rPr lang="vi-VN" sz="2000" kern="0" dirty="0" err="1">
                <a:solidFill>
                  <a:schemeClr val="bg1"/>
                </a:solidFill>
                <a:latin typeface="UTM Avo" panose="02040603050506020204" pitchFamily="18" charset="0"/>
              </a:rPr>
              <a:t>mình</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một</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ít</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tiền</a:t>
            </a:r>
            <a:r>
              <a:rPr lang="vi-VN" sz="2000" kern="0" dirty="0">
                <a:solidFill>
                  <a:schemeClr val="bg1"/>
                </a:solidFill>
                <a:latin typeface="UTM Avo" panose="02040603050506020204" pitchFamily="18" charset="0"/>
              </a:rPr>
              <a:t> – 1 đô la.</a:t>
            </a:r>
          </a:p>
        </p:txBody>
      </p:sp>
      <p:sp>
        <p:nvSpPr>
          <p:cNvPr id="12" name="TextBox 11">
            <a:extLst>
              <a:ext uri="{FF2B5EF4-FFF2-40B4-BE49-F238E27FC236}">
                <a16:creationId xmlns:a16="http://schemas.microsoft.com/office/drawing/2014/main" id="{DAC67E1F-0922-0E13-1EBC-7323C2940BBD}"/>
              </a:ext>
            </a:extLst>
          </p:cNvPr>
          <p:cNvSpPr txBox="1"/>
          <p:nvPr/>
        </p:nvSpPr>
        <p:spPr>
          <a:xfrm>
            <a:off x="7651531" y="4812879"/>
            <a:ext cx="4499119" cy="1585114"/>
          </a:xfrm>
          <a:prstGeom prst="rect">
            <a:avLst/>
          </a:prstGeom>
          <a:noFill/>
        </p:spPr>
        <p:txBody>
          <a:bodyPr wrap="square" rtlCol="0">
            <a:spAutoFit/>
          </a:bodyPr>
          <a:lstStyle/>
          <a:p>
            <a:pPr marL="381019" indent="-381019" algn="just" defTabSz="609539">
              <a:lnSpc>
                <a:spcPct val="125000"/>
              </a:lnSpc>
              <a:buFont typeface="Arial" panose="020B0604020202020204" pitchFamily="34" charset="0"/>
              <a:buChar char="•"/>
            </a:pPr>
            <a:r>
              <a:rPr lang="vi-VN" sz="2000" kern="0" dirty="0" err="1">
                <a:solidFill>
                  <a:schemeClr val="bg1"/>
                </a:solidFill>
                <a:latin typeface="UTM Avo" panose="02040603050506020204" pitchFamily="18" charset="0"/>
              </a:rPr>
              <a:t>Người</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trợ</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lí</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cảm</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thấy</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xấu</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hổ</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cúi</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đầu</a:t>
            </a:r>
            <a:r>
              <a:rPr lang="vi-VN" sz="2000" kern="0" dirty="0">
                <a:solidFill>
                  <a:schemeClr val="bg1"/>
                </a:solidFill>
                <a:latin typeface="UTM Avo" panose="02040603050506020204" pitchFamily="18" charset="0"/>
              </a:rPr>
              <a:t> im </a:t>
            </a:r>
            <a:r>
              <a:rPr lang="vi-VN" sz="2000" kern="0" dirty="0" err="1">
                <a:solidFill>
                  <a:schemeClr val="bg1"/>
                </a:solidFill>
                <a:latin typeface="UTM Avo" panose="02040603050506020204" pitchFamily="18" charset="0"/>
              </a:rPr>
              <a:t>lặng</a:t>
            </a:r>
            <a:r>
              <a:rPr lang="vi-VN" sz="2000" kern="0" dirty="0">
                <a:solidFill>
                  <a:schemeClr val="bg1"/>
                </a:solidFill>
                <a:latin typeface="UTM Avo" panose="02040603050506020204" pitchFamily="18" charset="0"/>
              </a:rPr>
              <a:t>.</a:t>
            </a:r>
          </a:p>
          <a:p>
            <a:pPr marL="381019" indent="-381019" algn="just" defTabSz="609539">
              <a:lnSpc>
                <a:spcPct val="125000"/>
              </a:lnSpc>
              <a:buFont typeface="Arial" panose="020B0604020202020204" pitchFamily="34" charset="0"/>
              <a:buChar char="•"/>
            </a:pPr>
            <a:r>
              <a:rPr lang="vi-VN" sz="2000" kern="0" dirty="0" err="1">
                <a:solidFill>
                  <a:schemeClr val="bg1"/>
                </a:solidFill>
                <a:latin typeface="UTM Avo" panose="02040603050506020204" pitchFamily="18" charset="0"/>
              </a:rPr>
              <a:t>Nhà</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từ</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thiện</a:t>
            </a:r>
            <a:r>
              <a:rPr lang="vi-VN" sz="2000" kern="0" dirty="0">
                <a:solidFill>
                  <a:schemeClr val="bg1"/>
                </a:solidFill>
                <a:latin typeface="UTM Avo" panose="02040603050506020204" pitchFamily="18" charset="0"/>
              </a:rPr>
              <a:t> ôm </a:t>
            </a:r>
            <a:r>
              <a:rPr lang="vi-VN" sz="2000" kern="0" dirty="0" err="1">
                <a:solidFill>
                  <a:schemeClr val="bg1"/>
                </a:solidFill>
                <a:latin typeface="UTM Avo" panose="02040603050506020204" pitchFamily="18" charset="0"/>
              </a:rPr>
              <a:t>cậu</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bé</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vào</a:t>
            </a:r>
            <a:r>
              <a:rPr lang="vi-VN" sz="2000" kern="0" dirty="0">
                <a:solidFill>
                  <a:schemeClr val="bg1"/>
                </a:solidFill>
                <a:latin typeface="UTM Avo" panose="02040603050506020204" pitchFamily="18" charset="0"/>
              </a:rPr>
              <a:t> </a:t>
            </a:r>
            <a:r>
              <a:rPr lang="vi-VN" sz="2000" kern="0" dirty="0" err="1">
                <a:solidFill>
                  <a:schemeClr val="bg1"/>
                </a:solidFill>
                <a:latin typeface="UTM Avo" panose="02040603050506020204" pitchFamily="18" charset="0"/>
              </a:rPr>
              <a:t>lòng</a:t>
            </a:r>
            <a:r>
              <a:rPr lang="vi-VN" sz="2000" kern="0" dirty="0">
                <a:solidFill>
                  <a:schemeClr val="bg1"/>
                </a:solidFill>
                <a:latin typeface="UTM Avo" panose="02040603050506020204" pitchFamily="18" charset="0"/>
              </a:rPr>
              <a:t>.</a:t>
            </a:r>
          </a:p>
        </p:txBody>
      </p:sp>
      <p:sp>
        <p:nvSpPr>
          <p:cNvPr id="13" name="TextBox 12">
            <a:extLst>
              <a:ext uri="{FF2B5EF4-FFF2-40B4-BE49-F238E27FC236}">
                <a16:creationId xmlns:a16="http://schemas.microsoft.com/office/drawing/2014/main" id="{23E7A681-2D73-D069-4DE0-69168F5FCEBB}"/>
              </a:ext>
            </a:extLst>
          </p:cNvPr>
          <p:cNvSpPr txBox="1"/>
          <p:nvPr/>
        </p:nvSpPr>
        <p:spPr>
          <a:xfrm>
            <a:off x="4368800" y="1555962"/>
            <a:ext cx="3860800" cy="523220"/>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lang="en-US" sz="2800" b="1" kern="0" dirty="0">
                <a:solidFill>
                  <a:srgbClr val="C00000"/>
                </a:solidFill>
                <a:latin typeface="UTM Avo" panose="02040603050506020204" pitchFamily="18" charset="0"/>
              </a:rPr>
              <a:t>TRẢ LỜI</a:t>
            </a:r>
            <a:endParaRPr lang="vi-VN" sz="2800" b="1" kern="0" dirty="0">
              <a:solidFill>
                <a:srgbClr val="C00000"/>
              </a:solidFill>
            </a:endParaRPr>
          </a:p>
        </p:txBody>
      </p:sp>
    </p:spTree>
    <p:extLst>
      <p:ext uri="{BB962C8B-B14F-4D97-AF65-F5344CB8AC3E}">
        <p14:creationId xmlns:p14="http://schemas.microsoft.com/office/powerpoint/2010/main" val="70800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righ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right)">
                                      <p:cBhvr>
                                        <p:cTn id="31" dur="500"/>
                                        <p:tgtEl>
                                          <p:spTgt spid="8"/>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right)">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AFA2276-DC8C-1792-0199-8C41DFF7D77C}"/>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2086E712-81E8-E2CB-C030-E0E84180587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8" name="TextBox 7">
              <a:extLst>
                <a:ext uri="{FF2B5EF4-FFF2-40B4-BE49-F238E27FC236}">
                  <a16:creationId xmlns:a16="http://schemas.microsoft.com/office/drawing/2014/main" id="{D51F3DAB-209A-6B6C-6255-84D3138B5225}"/>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287608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73BB8F8-69B8-A727-C0AC-C0A51E4D5DE0}"/>
              </a:ext>
            </a:extLst>
          </p:cNvPr>
          <p:cNvSpPr txBox="1"/>
          <p:nvPr/>
        </p:nvSpPr>
        <p:spPr>
          <a:xfrm>
            <a:off x="2839498" y="1204136"/>
            <a:ext cx="6513003" cy="574388"/>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lang="vi-VN" sz="2400" b="1"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Nhiệm</a:t>
            </a:r>
            <a:r>
              <a:rPr lang="vi-VN" sz="2400" b="1"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vi-VN" sz="2400" b="1"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vụ</a:t>
            </a:r>
            <a:r>
              <a:rPr lang="vi-VN" sz="2400" b="1" dirty="0">
                <a:solidFill>
                  <a:srgbClr val="C00000"/>
                </a:solidFill>
                <a:latin typeface="UTM Avo" panose="02040603050506020204" pitchFamily="18" charset="0"/>
                <a:ea typeface="Calibri" panose="020F0502020204030204" pitchFamily="34" charset="0"/>
                <a:cs typeface="Times New Roman" panose="02020603050405020304" pitchFamily="18" charset="0"/>
              </a:rPr>
              <a:t> 1: </a:t>
            </a:r>
            <a:r>
              <a:rPr lang="vi-VN" sz="2400" b="1"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Kể</a:t>
            </a:r>
            <a:r>
              <a:rPr lang="vi-VN" sz="2400" b="1"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vi-VN" sz="2400" b="1"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chuyện</a:t>
            </a:r>
            <a:r>
              <a:rPr lang="vi-VN" sz="2400" b="1" dirty="0">
                <a:solidFill>
                  <a:srgbClr val="C00000"/>
                </a:solidFill>
                <a:latin typeface="UTM Avo" panose="02040603050506020204" pitchFamily="18" charset="0"/>
                <a:ea typeface="Calibri" panose="020F0502020204030204" pitchFamily="34" charset="0"/>
                <a:cs typeface="Times New Roman" panose="02020603050405020304" pitchFamily="18" charset="0"/>
              </a:rPr>
              <a:t> trong </a:t>
            </a:r>
            <a:r>
              <a:rPr lang="vi-VN" sz="2400" b="1"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nhóm</a:t>
            </a:r>
            <a:endParaRPr lang="vi-VN" sz="2400" b="1" dirty="0">
              <a:solidFill>
                <a:srgbClr val="C00000"/>
              </a:solidFill>
              <a:latin typeface="UTM Avo" panose="020406030505060202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9308AF56-F2B9-A12D-72BF-18C312199043}"/>
              </a:ext>
            </a:extLst>
          </p:cNvPr>
          <p:cNvSpPr txBox="1"/>
          <p:nvPr/>
        </p:nvSpPr>
        <p:spPr>
          <a:xfrm>
            <a:off x="2289722" y="1873736"/>
            <a:ext cx="9021603" cy="815673"/>
          </a:xfrm>
          <a:prstGeom prst="rect">
            <a:avLst/>
          </a:prstGeom>
          <a:noFill/>
        </p:spPr>
        <p:txBody>
          <a:bodyPr wrap="square" rtlCol="0">
            <a:spAutoFit/>
          </a:bodyPr>
          <a:lstStyle/>
          <a:p>
            <a:pPr algn="just" defTabSz="609539">
              <a:lnSpc>
                <a:spcPct val="125000"/>
              </a:lnSpc>
            </a:pPr>
            <a:r>
              <a:rPr lang="vi-VN" sz="2000" dirty="0">
                <a:solidFill>
                  <a:srgbClr val="000000"/>
                </a:solidFill>
                <a:latin typeface="UTM Avo" panose="02040603050506020204" pitchFamily="18" charset="0"/>
                <a:ea typeface="Calibri" panose="020F0502020204030204" pitchFamily="34" charset="0"/>
                <a:cs typeface="Times New Roman" panose="02020603050405020304" pitchFamily="18" charset="0"/>
              </a:rPr>
              <a:t>Dựa vào sơ đồ và các câu hỏi gợi ý, lần lượt từng bạn trong nhóm hãy kể lại câu chuyện cho các bạn khác nghe.</a:t>
            </a:r>
          </a:p>
        </p:txBody>
      </p:sp>
      <p:pic>
        <p:nvPicPr>
          <p:cNvPr id="10" name="Picture 24">
            <a:extLst>
              <a:ext uri="{FF2B5EF4-FFF2-40B4-BE49-F238E27FC236}">
                <a16:creationId xmlns:a16="http://schemas.microsoft.com/office/drawing/2014/main" id="{1865DF84-05DC-A0B7-0CA6-5DB222440039}"/>
              </a:ext>
            </a:extLst>
          </p:cNvPr>
          <p:cNvPicPr>
            <a:picLocks noChangeAspect="1"/>
          </p:cNvPicPr>
          <p:nvPr/>
        </p:nvPicPr>
        <p:blipFill>
          <a:blip r:embed="rId3"/>
          <a:srcRect/>
          <a:stretch>
            <a:fillRect/>
          </a:stretch>
        </p:blipFill>
        <p:spPr>
          <a:xfrm>
            <a:off x="1338943" y="1899505"/>
            <a:ext cx="851660" cy="700135"/>
          </a:xfrm>
          <a:prstGeom prst="rect">
            <a:avLst/>
          </a:prstGeom>
        </p:spPr>
      </p:pic>
      <p:pic>
        <p:nvPicPr>
          <p:cNvPr id="12" name="Picture 11">
            <a:extLst>
              <a:ext uri="{FF2B5EF4-FFF2-40B4-BE49-F238E27FC236}">
                <a16:creationId xmlns:a16="http://schemas.microsoft.com/office/drawing/2014/main" id="{E3008854-2C50-07E7-E749-AA7A4F859444}"/>
              </a:ext>
            </a:extLst>
          </p:cNvPr>
          <p:cNvPicPr>
            <a:picLocks noChangeAspect="1"/>
          </p:cNvPicPr>
          <p:nvPr/>
        </p:nvPicPr>
        <p:blipFill rotWithShape="1">
          <a:blip r:embed="rId4">
            <a:extLst>
              <a:ext uri="{28A0092B-C50C-407E-A947-70E740481C1C}">
                <a14:useLocalDpi xmlns:a14="http://schemas.microsoft.com/office/drawing/2010/main" val="0"/>
              </a:ext>
            </a:extLst>
          </a:blip>
          <a:srcRect l="8646" t="66190" r="5886" b="1741"/>
          <a:stretch/>
        </p:blipFill>
        <p:spPr>
          <a:xfrm>
            <a:off x="1416684" y="2879834"/>
            <a:ext cx="9196887" cy="3511604"/>
          </a:xfrm>
          <a:prstGeom prst="rect">
            <a:avLst/>
          </a:prstGeom>
          <a:ln>
            <a:noFill/>
          </a:ln>
          <a:effectLst>
            <a:softEdge rad="112500"/>
          </a:effectLst>
        </p:spPr>
      </p:pic>
      <p:sp>
        <p:nvSpPr>
          <p:cNvPr id="5" name="Freeform 11">
            <a:extLst>
              <a:ext uri="{FF2B5EF4-FFF2-40B4-BE49-F238E27FC236}">
                <a16:creationId xmlns:a16="http://schemas.microsoft.com/office/drawing/2014/main" id="{5FC1BE3E-66E8-3CD7-058D-D60E8784CA2C}"/>
              </a:ext>
            </a:extLst>
          </p:cNvPr>
          <p:cNvSpPr/>
          <p:nvPr/>
        </p:nvSpPr>
        <p:spPr>
          <a:xfrm>
            <a:off x="737164" y="3842251"/>
            <a:ext cx="1422323" cy="1586770"/>
          </a:xfrm>
          <a:custGeom>
            <a:avLst/>
            <a:gdLst/>
            <a:ahLst/>
            <a:cxnLst/>
            <a:rect l="l" t="t" r="r" b="b"/>
            <a:pathLst>
              <a:path w="2133484" h="2380155">
                <a:moveTo>
                  <a:pt x="0" y="0"/>
                </a:moveTo>
                <a:lnTo>
                  <a:pt x="2133484" y="0"/>
                </a:lnTo>
                <a:lnTo>
                  <a:pt x="2133484" y="2380154"/>
                </a:lnTo>
                <a:lnTo>
                  <a:pt x="0" y="238015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292132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73BB8F8-69B8-A727-C0AC-C0A51E4D5DE0}"/>
              </a:ext>
            </a:extLst>
          </p:cNvPr>
          <p:cNvSpPr txBox="1"/>
          <p:nvPr/>
        </p:nvSpPr>
        <p:spPr>
          <a:xfrm>
            <a:off x="2839498" y="1204136"/>
            <a:ext cx="6513003" cy="574388"/>
          </a:xfrm>
          <a:prstGeom prst="rect">
            <a:avLst/>
          </a:prstGeom>
          <a:noFill/>
        </p:spPr>
        <p:txBody>
          <a:bodyPr wrap="square" rtlCol="0">
            <a:spAutoFit/>
          </a:bodyPr>
          <a:lstStyle/>
          <a:p>
            <a:pPr lvl="0" algn="ctr" defTabSz="609539">
              <a:lnSpc>
                <a:spcPct val="150000"/>
              </a:lnSpc>
              <a:defRPr/>
            </a:pPr>
            <a:r>
              <a:rPr lang="vi-VN" sz="2400" b="1">
                <a:solidFill>
                  <a:srgbClr val="C00000"/>
                </a:solidFill>
                <a:latin typeface="UTM Avo" panose="02040603050506020204" pitchFamily="18" charset="0"/>
                <a:ea typeface="Calibri" panose="020F0502020204030204" pitchFamily="34" charset="0"/>
                <a:cs typeface="Times New Roman" panose="02020603050405020304" pitchFamily="18" charset="0"/>
              </a:rPr>
              <a:t>Nhiệm vụ 2: Kể chuyện trước lớp</a:t>
            </a:r>
            <a:endParaRPr lang="vi-VN" sz="2400" b="1" dirty="0" err="1">
              <a:solidFill>
                <a:srgbClr val="C00000"/>
              </a:solidFill>
              <a:latin typeface="UTM Avo" panose="02040603050506020204" pitchFamily="18"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BA43455F-F0EB-0A9A-4C4B-0A0DA1BF596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540" t="15926" r="1757" b="38889"/>
          <a:stretch/>
        </p:blipFill>
        <p:spPr>
          <a:xfrm>
            <a:off x="4789326" y="2723220"/>
            <a:ext cx="6885946" cy="3529771"/>
          </a:xfrm>
          <a:prstGeom prst="rect">
            <a:avLst/>
          </a:prstGeom>
        </p:spPr>
      </p:pic>
      <p:pic>
        <p:nvPicPr>
          <p:cNvPr id="8" name="Picture 7">
            <a:extLst>
              <a:ext uri="{FF2B5EF4-FFF2-40B4-BE49-F238E27FC236}">
                <a16:creationId xmlns:a16="http://schemas.microsoft.com/office/drawing/2014/main" id="{106EE4D2-EC44-F627-8963-AB6733B57551}"/>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7041" b="90000" l="10000" r="90000">
                        <a14:foregroundMark x1="38188" y1="27278" x2="50000" y2="25030"/>
                        <a14:foregroundMark x1="38875" y1="26864" x2="29500" y2="30414"/>
                        <a14:foregroundMark x1="34500" y1="29349" x2="41938" y2="32604"/>
                        <a14:foregroundMark x1="41938" y1="32604" x2="37563" y2="32426"/>
                        <a14:foregroundMark x1="34500" y1="76923" x2="30938" y2="86154"/>
                        <a14:foregroundMark x1="30938" y1="86154" x2="28813" y2="87456"/>
                        <a14:foregroundMark x1="29938" y1="85148" x2="49563" y2="83728"/>
                        <a14:foregroundMark x1="49563" y1="83728" x2="49563" y2="83728"/>
                        <a14:foregroundMark x1="40813" y1="81243" x2="45000" y2="81243"/>
                        <a14:foregroundMark x1="41688" y1="75444" x2="39750" y2="85148"/>
                        <a14:foregroundMark x1="40813" y1="80178" x2="39938" y2="87870"/>
                        <a14:foregroundMark x1="41063" y1="79172" x2="39938" y2="83077"/>
                        <a14:foregroundMark x1="35813" y1="78994" x2="33375" y2="83077"/>
                        <a14:foregroundMark x1="35375" y1="80828" x2="35813" y2="83491"/>
                        <a14:foregroundMark x1="35125" y1="77751" x2="37125" y2="83491"/>
                        <a14:foregroundMark x1="40625" y1="77515" x2="39938" y2="84556"/>
                        <a14:foregroundMark x1="40813" y1="80178" x2="39938" y2="84734"/>
                        <a14:foregroundMark x1="40188" y1="81243" x2="39063" y2="82485"/>
                        <a14:foregroundMark x1="39938" y1="80178" x2="36438" y2="83491"/>
                        <a14:foregroundMark x1="35813" y1="23964" x2="28375" y2="36568"/>
                        <a14:foregroundMark x1="22500" y1="20473" x2="22688" y2="27929"/>
                        <a14:foregroundMark x1="22688" y1="27929" x2="22688" y2="27929"/>
                        <a14:foregroundMark x1="22688" y1="24379" x2="29000" y2="17160"/>
                        <a14:foregroundMark x1="29000" y1="17160" x2="36563" y2="12308"/>
                        <a14:foregroundMark x1="36563" y1="12308" x2="38188" y2="7041"/>
                        <a14:foregroundMark x1="38188" y1="7041" x2="45438" y2="17574"/>
                        <a14:foregroundMark x1="45438" y1="17574" x2="47375" y2="25207"/>
                        <a14:foregroundMark x1="31688" y1="11183" x2="26438" y2="17160"/>
                        <a14:foregroundMark x1="26438" y1="17160" x2="28625" y2="20059"/>
                      </a14:backgroundRemoval>
                    </a14:imgEffect>
                  </a14:imgLayer>
                </a14:imgProps>
              </a:ext>
              <a:ext uri="{28A0092B-C50C-407E-A947-70E740481C1C}">
                <a14:useLocalDpi xmlns:a14="http://schemas.microsoft.com/office/drawing/2010/main" val="0"/>
              </a:ext>
            </a:extLst>
          </a:blip>
          <a:srcRect l="14759" t="4695" r="20443" b="10741"/>
          <a:stretch/>
        </p:blipFill>
        <p:spPr>
          <a:xfrm>
            <a:off x="893915" y="3015574"/>
            <a:ext cx="2699482" cy="37129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43392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anim calcmode="lin" valueType="num">
                                      <p:cBhvr>
                                        <p:cTn id="18" dur="750" fill="hold"/>
                                        <p:tgtEl>
                                          <p:spTgt spid="8"/>
                                        </p:tgtEl>
                                        <p:attrNameLst>
                                          <p:attrName>ppt_x</p:attrName>
                                        </p:attrNameLst>
                                      </p:cBhvr>
                                      <p:tavLst>
                                        <p:tav tm="0">
                                          <p:val>
                                            <p:strVal val="#ppt_x"/>
                                          </p:val>
                                        </p:tav>
                                        <p:tav tm="100000">
                                          <p:val>
                                            <p:strVal val="#ppt_x"/>
                                          </p:val>
                                        </p:tav>
                                      </p:tavLst>
                                    </p:anim>
                                    <p:anim calcmode="lin" valueType="num">
                                      <p:cBhvr>
                                        <p:cTn id="19"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FB03F41-FA68-1ED2-F32D-C17A648A7708}"/>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CE4FF6D4-9573-6AD3-BEEA-E27AA6B5771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7F763FEE-8B80-CC10-A6D5-553DF831FC46}"/>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27065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utoShape 4">
            <a:extLst>
              <a:ext uri="{FF2B5EF4-FFF2-40B4-BE49-F238E27FC236}">
                <a16:creationId xmlns:a16="http://schemas.microsoft.com/office/drawing/2014/main" id="{FCFB84FB-182B-37DC-E96A-34AFB276EB17}"/>
              </a:ext>
            </a:extLst>
          </p:cNvPr>
          <p:cNvSpPr/>
          <p:nvPr/>
        </p:nvSpPr>
        <p:spPr>
          <a:xfrm>
            <a:off x="5694203" y="587140"/>
            <a:ext cx="6497797" cy="6270859"/>
          </a:xfrm>
          <a:prstGeom prst="rect">
            <a:avLst/>
          </a:prstGeom>
          <a:solidFill>
            <a:srgbClr val="F7964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endParaRPr>
          </a:p>
        </p:txBody>
      </p:sp>
      <p:sp>
        <p:nvSpPr>
          <p:cNvPr id="3" name="TextBox 6">
            <a:extLst>
              <a:ext uri="{FF2B5EF4-FFF2-40B4-BE49-F238E27FC236}">
                <a16:creationId xmlns:a16="http://schemas.microsoft.com/office/drawing/2014/main" id="{C7C0DC20-6B7F-351B-0EB3-1D787BCB86AD}"/>
              </a:ext>
            </a:extLst>
          </p:cNvPr>
          <p:cNvSpPr txBox="1"/>
          <p:nvPr/>
        </p:nvSpPr>
        <p:spPr>
          <a:xfrm>
            <a:off x="792415" y="3428775"/>
            <a:ext cx="3928486" cy="1020216"/>
          </a:xfrm>
          <a:prstGeom prst="rect">
            <a:avLst/>
          </a:prstGeom>
        </p:spPr>
        <p:txBody>
          <a:bodyPr lIns="0" tIns="0" rIns="0" bIns="0" rtlCol="0" anchor="t">
            <a:spAutoFit/>
          </a:bodyPr>
          <a:lstStyle/>
          <a:p>
            <a:pPr lvl="0" algn="ctr" defTabSz="609539">
              <a:lnSpc>
                <a:spcPct val="125000"/>
              </a:lnSpc>
            </a:pPr>
            <a:r>
              <a:rPr lang="en-US" sz="2800" b="1" i="1" kern="0" dirty="0">
                <a:solidFill>
                  <a:srgbClr val="291B25"/>
                </a:solidFill>
                <a:latin typeface="UTM Avo" panose="02040603050506020204" pitchFamily="18" charset="0"/>
              </a:rPr>
              <a:t>Em </a:t>
            </a:r>
            <a:r>
              <a:rPr lang="en-US" sz="2800" b="1" i="1" kern="0" dirty="0" err="1">
                <a:solidFill>
                  <a:srgbClr val="291B25"/>
                </a:solidFill>
                <a:latin typeface="UTM Avo" panose="02040603050506020204" pitchFamily="18" charset="0"/>
              </a:rPr>
              <a:t>hãy</a:t>
            </a:r>
            <a:r>
              <a:rPr lang="en-US" sz="2800" b="1" i="1" kern="0" dirty="0">
                <a:solidFill>
                  <a:srgbClr val="291B25"/>
                </a:solidFill>
                <a:latin typeface="UTM Avo" panose="02040603050506020204" pitchFamily="18" charset="0"/>
              </a:rPr>
              <a:t> </a:t>
            </a:r>
            <a:r>
              <a:rPr lang="en-US" sz="2800" b="1" i="1" kern="0" dirty="0" err="1">
                <a:solidFill>
                  <a:srgbClr val="291B25"/>
                </a:solidFill>
                <a:latin typeface="UTM Avo" panose="02040603050506020204" pitchFamily="18" charset="0"/>
              </a:rPr>
              <a:t>trả</a:t>
            </a:r>
            <a:r>
              <a:rPr lang="en-US" sz="2800" b="1" i="1" kern="0" dirty="0">
                <a:solidFill>
                  <a:srgbClr val="291B25"/>
                </a:solidFill>
                <a:latin typeface="UTM Avo" panose="02040603050506020204" pitchFamily="18" charset="0"/>
              </a:rPr>
              <a:t> </a:t>
            </a:r>
            <a:r>
              <a:rPr lang="en-US" sz="2800" b="1" i="1" kern="0" dirty="0" err="1">
                <a:solidFill>
                  <a:srgbClr val="291B25"/>
                </a:solidFill>
                <a:latin typeface="UTM Avo" panose="02040603050506020204" pitchFamily="18" charset="0"/>
              </a:rPr>
              <a:t>lời</a:t>
            </a:r>
            <a:r>
              <a:rPr lang="en-US" sz="2800" b="1" i="1" kern="0" dirty="0">
                <a:solidFill>
                  <a:srgbClr val="291B25"/>
                </a:solidFill>
                <a:latin typeface="UTM Avo" panose="02040603050506020204" pitchFamily="18" charset="0"/>
              </a:rPr>
              <a:t> </a:t>
            </a:r>
            <a:r>
              <a:rPr lang="en-US" sz="2800" b="1" i="1" kern="0" dirty="0" err="1">
                <a:solidFill>
                  <a:srgbClr val="291B25"/>
                </a:solidFill>
                <a:latin typeface="UTM Avo" panose="02040603050506020204" pitchFamily="18" charset="0"/>
              </a:rPr>
              <a:t>những</a:t>
            </a:r>
            <a:r>
              <a:rPr lang="en-US" sz="2800" b="1" i="1" kern="0" dirty="0">
                <a:solidFill>
                  <a:srgbClr val="291B25"/>
                </a:solidFill>
                <a:latin typeface="UTM Avo" panose="02040603050506020204" pitchFamily="18" charset="0"/>
              </a:rPr>
              <a:t> </a:t>
            </a:r>
            <a:r>
              <a:rPr lang="en-US" sz="2800" b="1" i="1" kern="0" dirty="0" err="1">
                <a:solidFill>
                  <a:srgbClr val="291B25"/>
                </a:solidFill>
                <a:latin typeface="UTM Avo" panose="02040603050506020204" pitchFamily="18" charset="0"/>
              </a:rPr>
              <a:t>câu</a:t>
            </a:r>
            <a:r>
              <a:rPr lang="en-US" sz="2800" b="1" i="1" kern="0" dirty="0">
                <a:solidFill>
                  <a:srgbClr val="291B25"/>
                </a:solidFill>
                <a:latin typeface="UTM Avo" panose="02040603050506020204" pitchFamily="18" charset="0"/>
              </a:rPr>
              <a:t> </a:t>
            </a:r>
            <a:r>
              <a:rPr lang="en-US" sz="2800" b="1" i="1" kern="0" dirty="0" err="1">
                <a:solidFill>
                  <a:srgbClr val="291B25"/>
                </a:solidFill>
                <a:latin typeface="UTM Avo" panose="02040603050506020204" pitchFamily="18" charset="0"/>
              </a:rPr>
              <a:t>hỏi</a:t>
            </a:r>
            <a:r>
              <a:rPr lang="en-US" sz="2800" b="1" i="1" kern="0" dirty="0">
                <a:solidFill>
                  <a:srgbClr val="291B25"/>
                </a:solidFill>
                <a:latin typeface="UTM Avo" panose="02040603050506020204" pitchFamily="18" charset="0"/>
              </a:rPr>
              <a:t> </a:t>
            </a:r>
            <a:r>
              <a:rPr lang="en-US" sz="2800" b="1" i="1" kern="0" dirty="0" err="1">
                <a:solidFill>
                  <a:srgbClr val="291B25"/>
                </a:solidFill>
                <a:latin typeface="UTM Avo" panose="02040603050506020204" pitchFamily="18" charset="0"/>
              </a:rPr>
              <a:t>sau</a:t>
            </a:r>
            <a:endParaRPr lang="en-US" sz="2800" b="1" i="1" kern="0" dirty="0">
              <a:solidFill>
                <a:srgbClr val="291B25"/>
              </a:solidFill>
              <a:latin typeface="UTM Avo" panose="02040603050506020204" pitchFamily="18" charset="0"/>
            </a:endParaRPr>
          </a:p>
        </p:txBody>
      </p:sp>
      <p:sp>
        <p:nvSpPr>
          <p:cNvPr id="4" name="TextBox 10">
            <a:extLst>
              <a:ext uri="{FF2B5EF4-FFF2-40B4-BE49-F238E27FC236}">
                <a16:creationId xmlns:a16="http://schemas.microsoft.com/office/drawing/2014/main" id="{AAB90778-1D5E-6437-F738-2DD6AE838B5D}"/>
              </a:ext>
            </a:extLst>
          </p:cNvPr>
          <p:cNvSpPr txBox="1"/>
          <p:nvPr/>
        </p:nvSpPr>
        <p:spPr>
          <a:xfrm>
            <a:off x="6061651" y="1545819"/>
            <a:ext cx="5762899" cy="4353499"/>
          </a:xfrm>
          <a:prstGeom prst="rect">
            <a:avLst/>
          </a:prstGeom>
        </p:spPr>
        <p:txBody>
          <a:bodyPr wrap="square" lIns="0" tIns="0" rIns="0" bIns="0" rtlCol="0" anchor="t">
            <a:spAutoFit/>
          </a:bodyPr>
          <a:lstStyle/>
          <a:p>
            <a:pPr marL="495325" marR="0" lvl="0" indent="-495325" algn="just" defTabSz="609539" eaLnBrk="1" fontAlgn="auto" latinLnBrk="0" hangingPunct="1">
              <a:lnSpc>
                <a:spcPct val="150000"/>
              </a:lnSpc>
              <a:spcBef>
                <a:spcPts val="0"/>
              </a:spcBef>
              <a:spcAft>
                <a:spcPts val="0"/>
              </a:spcAft>
              <a:buClrTx/>
              <a:buSzTx/>
              <a:buFont typeface="+mj-lt"/>
              <a:buAutoNum type="alphaLcPeriod"/>
              <a:tabLst/>
              <a:defRPr/>
            </a:pPr>
            <a:r>
              <a:rPr lang="vi-VN" sz="2400" kern="0" dirty="0">
                <a:solidFill>
                  <a:srgbClr val="291B25"/>
                </a:solidFill>
                <a:latin typeface="UTM Avo" panose="02040603050506020204" pitchFamily="18" charset="0"/>
              </a:rPr>
              <a:t>Em </a:t>
            </a:r>
            <a:r>
              <a:rPr lang="vi-VN" sz="2400" kern="0" dirty="0" err="1">
                <a:solidFill>
                  <a:srgbClr val="291B25"/>
                </a:solidFill>
                <a:latin typeface="UTM Avo" panose="02040603050506020204" pitchFamily="18" charset="0"/>
              </a:rPr>
              <a:t>có</a:t>
            </a:r>
            <a:r>
              <a:rPr lang="vi-VN" sz="2400" kern="0" dirty="0">
                <a:solidFill>
                  <a:srgbClr val="291B25"/>
                </a:solidFill>
                <a:latin typeface="UTM Avo" panose="02040603050506020204" pitchFamily="18" charset="0"/>
              </a:rPr>
              <a:t> suy </a:t>
            </a:r>
            <a:r>
              <a:rPr lang="vi-VN" sz="2400" kern="0" dirty="0" err="1">
                <a:solidFill>
                  <a:srgbClr val="291B25"/>
                </a:solidFill>
                <a:latin typeface="UTM Avo" panose="02040603050506020204" pitchFamily="18" charset="0"/>
              </a:rPr>
              <a:t>nghĩ</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gì</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về</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tính</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cách</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của</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các</a:t>
            </a:r>
            <a:r>
              <a:rPr lang="vi-VN" sz="2400" kern="0" dirty="0">
                <a:solidFill>
                  <a:srgbClr val="291B25"/>
                </a:solidFill>
                <a:latin typeface="UTM Avo" panose="02040603050506020204" pitchFamily="18" charset="0"/>
              </a:rPr>
              <a:t> nhân </a:t>
            </a:r>
            <a:r>
              <a:rPr lang="vi-VN" sz="2400" kern="0" dirty="0" err="1">
                <a:solidFill>
                  <a:srgbClr val="291B25"/>
                </a:solidFill>
                <a:latin typeface="UTM Avo" panose="02040603050506020204" pitchFamily="18" charset="0"/>
              </a:rPr>
              <a:t>vật</a:t>
            </a:r>
            <a:r>
              <a:rPr lang="vi-VN" sz="2400" kern="0" dirty="0">
                <a:solidFill>
                  <a:srgbClr val="291B25"/>
                </a:solidFill>
                <a:latin typeface="UTM Avo" panose="02040603050506020204" pitchFamily="18" charset="0"/>
              </a:rPr>
              <a:t> trong câu </a:t>
            </a:r>
            <a:r>
              <a:rPr lang="vi-VN" sz="2400" kern="0" dirty="0" err="1">
                <a:solidFill>
                  <a:srgbClr val="291B25"/>
                </a:solidFill>
                <a:latin typeface="UTM Avo" panose="02040603050506020204" pitchFamily="18" charset="0"/>
              </a:rPr>
              <a:t>chuyện</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nhà</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từ</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thiện</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cậu</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bé</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người</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trợ</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lí</a:t>
            </a:r>
            <a:r>
              <a:rPr lang="vi-VN" sz="2400" kern="0" dirty="0">
                <a:solidFill>
                  <a:srgbClr val="291B25"/>
                </a:solidFill>
                <a:latin typeface="UTM Avo" panose="02040603050506020204" pitchFamily="18" charset="0"/>
              </a:rPr>
              <a:t>)? </a:t>
            </a:r>
          </a:p>
          <a:p>
            <a:pPr marL="495325" marR="0" lvl="0" indent="-495325" algn="just" defTabSz="609539" eaLnBrk="1" fontAlgn="auto" latinLnBrk="0" hangingPunct="1">
              <a:lnSpc>
                <a:spcPct val="150000"/>
              </a:lnSpc>
              <a:spcBef>
                <a:spcPts val="0"/>
              </a:spcBef>
              <a:spcAft>
                <a:spcPts val="0"/>
              </a:spcAft>
              <a:buClrTx/>
              <a:buSzTx/>
              <a:buFont typeface="+mj-lt"/>
              <a:buAutoNum type="alphaLcPeriod"/>
              <a:tabLst/>
              <a:defRPr/>
            </a:pPr>
            <a:r>
              <a:rPr lang="vi-VN" sz="2400" kern="0" dirty="0">
                <a:solidFill>
                  <a:srgbClr val="291B25"/>
                </a:solidFill>
                <a:latin typeface="UTM Avo" panose="02040603050506020204" pitchFamily="18" charset="0"/>
              </a:rPr>
              <a:t>Qua câu </a:t>
            </a:r>
            <a:r>
              <a:rPr lang="vi-VN" sz="2400" kern="0" dirty="0" err="1">
                <a:solidFill>
                  <a:srgbClr val="291B25"/>
                </a:solidFill>
                <a:latin typeface="UTM Avo" panose="02040603050506020204" pitchFamily="18" charset="0"/>
              </a:rPr>
              <a:t>chuyện</a:t>
            </a:r>
            <a:r>
              <a:rPr lang="vi-VN" sz="2400" kern="0" dirty="0">
                <a:solidFill>
                  <a:srgbClr val="291B25"/>
                </a:solidFill>
                <a:latin typeface="UTM Avo" panose="02040603050506020204" pitchFamily="18" charset="0"/>
              </a:rPr>
              <a:t>, em </a:t>
            </a:r>
            <a:r>
              <a:rPr lang="vi-VN" sz="2400" kern="0" dirty="0" err="1">
                <a:solidFill>
                  <a:srgbClr val="291B25"/>
                </a:solidFill>
                <a:latin typeface="UTM Avo" panose="02040603050506020204" pitchFamily="18" charset="0"/>
              </a:rPr>
              <a:t>thấy</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thái</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độ</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của</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người</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trợ</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lí</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đối</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với</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cậu</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bé</a:t>
            </a:r>
            <a:r>
              <a:rPr lang="vi-VN" sz="2400" kern="0" dirty="0">
                <a:solidFill>
                  <a:srgbClr val="291B25"/>
                </a:solidFill>
                <a:latin typeface="UTM Avo" panose="02040603050506020204" pitchFamily="18" charset="0"/>
              </a:rPr>
              <a:t> thay </a:t>
            </a:r>
            <a:r>
              <a:rPr lang="vi-VN" sz="2400" kern="0" dirty="0" err="1">
                <a:solidFill>
                  <a:srgbClr val="291B25"/>
                </a:solidFill>
                <a:latin typeface="UTM Avo" panose="02040603050506020204" pitchFamily="18" charset="0"/>
              </a:rPr>
              <a:t>đổi</a:t>
            </a:r>
            <a:r>
              <a:rPr lang="vi-VN" sz="2400" kern="0" dirty="0">
                <a:solidFill>
                  <a:srgbClr val="291B25"/>
                </a:solidFill>
                <a:latin typeface="UTM Avo" panose="02040603050506020204" pitchFamily="18" charset="0"/>
              </a:rPr>
              <a:t> như </a:t>
            </a:r>
            <a:r>
              <a:rPr lang="vi-VN" sz="2400" kern="0" dirty="0" err="1">
                <a:solidFill>
                  <a:srgbClr val="291B25"/>
                </a:solidFill>
                <a:latin typeface="UTM Avo" panose="02040603050506020204" pitchFamily="18" charset="0"/>
              </a:rPr>
              <a:t>thế</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nào</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Vì</a:t>
            </a:r>
            <a:r>
              <a:rPr lang="vi-VN" sz="2400" kern="0" dirty="0">
                <a:solidFill>
                  <a:srgbClr val="291B25"/>
                </a:solidFill>
                <a:latin typeface="UTM Avo" panose="02040603050506020204" pitchFamily="18" charset="0"/>
              </a:rPr>
              <a:t> sao </a:t>
            </a:r>
            <a:r>
              <a:rPr lang="vi-VN" sz="2400" kern="0" dirty="0" err="1">
                <a:solidFill>
                  <a:srgbClr val="291B25"/>
                </a:solidFill>
                <a:latin typeface="UTM Avo" panose="02040603050506020204" pitchFamily="18" charset="0"/>
              </a:rPr>
              <a:t>có</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sự</a:t>
            </a:r>
            <a:r>
              <a:rPr lang="vi-VN" sz="2400" kern="0" dirty="0">
                <a:solidFill>
                  <a:srgbClr val="291B25"/>
                </a:solidFill>
                <a:latin typeface="UTM Avo" panose="02040603050506020204" pitchFamily="18" charset="0"/>
              </a:rPr>
              <a:t> thay </a:t>
            </a:r>
            <a:r>
              <a:rPr lang="vi-VN" sz="2400" kern="0" dirty="0" err="1">
                <a:solidFill>
                  <a:srgbClr val="291B25"/>
                </a:solidFill>
                <a:latin typeface="UTM Avo" panose="02040603050506020204" pitchFamily="18" charset="0"/>
              </a:rPr>
              <a:t>đổi</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đó</a:t>
            </a:r>
            <a:r>
              <a:rPr lang="vi-VN" sz="2400" kern="0" dirty="0">
                <a:solidFill>
                  <a:srgbClr val="291B25"/>
                </a:solidFill>
                <a:latin typeface="UTM Avo" panose="02040603050506020204" pitchFamily="18" charset="0"/>
              </a:rPr>
              <a:t>? </a:t>
            </a:r>
          </a:p>
          <a:p>
            <a:pPr marL="495325" marR="0" lvl="0" indent="-495325" algn="just" defTabSz="609539" eaLnBrk="1" fontAlgn="auto" latinLnBrk="0" hangingPunct="1">
              <a:lnSpc>
                <a:spcPct val="150000"/>
              </a:lnSpc>
              <a:spcBef>
                <a:spcPts val="0"/>
              </a:spcBef>
              <a:spcAft>
                <a:spcPts val="0"/>
              </a:spcAft>
              <a:buClrTx/>
              <a:buSzTx/>
              <a:buFont typeface="+mj-lt"/>
              <a:buAutoNum type="alphaLcPeriod"/>
              <a:tabLst/>
              <a:defRPr/>
            </a:pPr>
            <a:r>
              <a:rPr lang="vi-VN" sz="2400" kern="0" dirty="0">
                <a:solidFill>
                  <a:srgbClr val="291B25"/>
                </a:solidFill>
                <a:latin typeface="UTM Avo" panose="02040603050506020204" pitchFamily="18" charset="0"/>
              </a:rPr>
              <a:t>Câu </a:t>
            </a:r>
            <a:r>
              <a:rPr lang="vi-VN" sz="2400" kern="0" dirty="0" err="1">
                <a:solidFill>
                  <a:srgbClr val="291B25"/>
                </a:solidFill>
                <a:latin typeface="UTM Avo" panose="02040603050506020204" pitchFamily="18" charset="0"/>
              </a:rPr>
              <a:t>chuyện</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giúp</a:t>
            </a:r>
            <a:r>
              <a:rPr lang="vi-VN" sz="2400" kern="0" dirty="0">
                <a:solidFill>
                  <a:srgbClr val="291B25"/>
                </a:solidFill>
                <a:latin typeface="UTM Avo" panose="02040603050506020204" pitchFamily="18" charset="0"/>
              </a:rPr>
              <a:t> em </a:t>
            </a:r>
            <a:r>
              <a:rPr lang="vi-VN" sz="2400" kern="0" dirty="0" err="1">
                <a:solidFill>
                  <a:srgbClr val="291B25"/>
                </a:solidFill>
                <a:latin typeface="UTM Avo" panose="02040603050506020204" pitchFamily="18" charset="0"/>
              </a:rPr>
              <a:t>hiểu</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điều</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gì</a:t>
            </a:r>
            <a:r>
              <a:rPr lang="vi-VN" sz="2400" kern="0" dirty="0">
                <a:solidFill>
                  <a:srgbClr val="291B25"/>
                </a:solidFill>
                <a:latin typeface="UTM Avo" panose="02040603050506020204" pitchFamily="18" charset="0"/>
              </a:rPr>
              <a:t>? </a:t>
            </a:r>
            <a:endParaRPr lang="en-US" sz="2400" kern="0" dirty="0">
              <a:solidFill>
                <a:srgbClr val="291B25"/>
              </a:solidFill>
              <a:latin typeface="UTM Avo" panose="02040603050506020204" pitchFamily="18" charset="0"/>
            </a:endParaRPr>
          </a:p>
        </p:txBody>
      </p:sp>
      <p:pic>
        <p:nvPicPr>
          <p:cNvPr id="6" name="Picture 33">
            <a:extLst>
              <a:ext uri="{FF2B5EF4-FFF2-40B4-BE49-F238E27FC236}">
                <a16:creationId xmlns:a16="http://schemas.microsoft.com/office/drawing/2014/main" id="{F9EA7806-460E-E84F-5DD3-A85DF98D4E9D}"/>
              </a:ext>
            </a:extLst>
          </p:cNvPr>
          <p:cNvPicPr>
            <a:picLocks noChangeAspect="1"/>
          </p:cNvPicPr>
          <p:nvPr/>
        </p:nvPicPr>
        <p:blipFill>
          <a:blip r:embed="rId3"/>
          <a:srcRect/>
          <a:stretch>
            <a:fillRect/>
          </a:stretch>
        </p:blipFill>
        <p:spPr>
          <a:xfrm>
            <a:off x="1852509" y="1984397"/>
            <a:ext cx="1808298" cy="1444378"/>
          </a:xfrm>
          <a:prstGeom prst="rect">
            <a:avLst/>
          </a:prstGeom>
        </p:spPr>
      </p:pic>
      <p:sp>
        <p:nvSpPr>
          <p:cNvPr id="7" name="Freeform 11">
            <a:extLst>
              <a:ext uri="{FF2B5EF4-FFF2-40B4-BE49-F238E27FC236}">
                <a16:creationId xmlns:a16="http://schemas.microsoft.com/office/drawing/2014/main" id="{9B4CB5FD-D5FA-4388-7AA5-C8BC8D9C5440}"/>
              </a:ext>
            </a:extLst>
          </p:cNvPr>
          <p:cNvSpPr/>
          <p:nvPr/>
        </p:nvSpPr>
        <p:spPr>
          <a:xfrm rot="510382" flipH="1">
            <a:off x="11621913" y="5534967"/>
            <a:ext cx="742463" cy="1582769"/>
          </a:xfrm>
          <a:custGeom>
            <a:avLst/>
            <a:gdLst/>
            <a:ahLst/>
            <a:cxnLst/>
            <a:rect l="l" t="t" r="r" b="b"/>
            <a:pathLst>
              <a:path w="1113694" h="2374154">
                <a:moveTo>
                  <a:pt x="1113694" y="0"/>
                </a:moveTo>
                <a:lnTo>
                  <a:pt x="0" y="0"/>
                </a:lnTo>
                <a:lnTo>
                  <a:pt x="0" y="2374154"/>
                </a:lnTo>
                <a:lnTo>
                  <a:pt x="1113694" y="2374154"/>
                </a:lnTo>
                <a:lnTo>
                  <a:pt x="1113694"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p>
        </p:txBody>
      </p:sp>
      <p:sp>
        <p:nvSpPr>
          <p:cNvPr id="5" name="Freeform 12">
            <a:extLst>
              <a:ext uri="{FF2B5EF4-FFF2-40B4-BE49-F238E27FC236}">
                <a16:creationId xmlns:a16="http://schemas.microsoft.com/office/drawing/2014/main" id="{09078A6F-B7BA-0182-01C4-699F70123678}"/>
              </a:ext>
            </a:extLst>
          </p:cNvPr>
          <p:cNvSpPr/>
          <p:nvPr/>
        </p:nvSpPr>
        <p:spPr>
          <a:xfrm>
            <a:off x="5284417" y="406668"/>
            <a:ext cx="819572" cy="833207"/>
          </a:xfrm>
          <a:custGeom>
            <a:avLst/>
            <a:gdLst/>
            <a:ahLst/>
            <a:cxnLst/>
            <a:rect l="l" t="t" r="r" b="b"/>
            <a:pathLst>
              <a:path w="1229358" h="1249810">
                <a:moveTo>
                  <a:pt x="0" y="0"/>
                </a:moveTo>
                <a:lnTo>
                  <a:pt x="1229358" y="0"/>
                </a:lnTo>
                <a:lnTo>
                  <a:pt x="1229358" y="1249810"/>
                </a:lnTo>
                <a:lnTo>
                  <a:pt x="0" y="12498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591421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2">
            <a:extLst>
              <a:ext uri="{FF2B5EF4-FFF2-40B4-BE49-F238E27FC236}">
                <a16:creationId xmlns:a16="http://schemas.microsoft.com/office/drawing/2014/main" id="{4222E6F9-AEE7-9541-EDF5-73ACEA45434B}"/>
              </a:ext>
            </a:extLst>
          </p:cNvPr>
          <p:cNvSpPr txBox="1"/>
          <p:nvPr/>
        </p:nvSpPr>
        <p:spPr>
          <a:xfrm>
            <a:off x="1957097" y="1599326"/>
            <a:ext cx="8737921" cy="874470"/>
          </a:xfrm>
          <a:prstGeom prst="rect">
            <a:avLst/>
          </a:prstGeom>
        </p:spPr>
        <p:txBody>
          <a:bodyPr lIns="0" tIns="0" rIns="0" bIns="0" rtlCol="0" anchor="t">
            <a:spAutoFit/>
          </a:bodyPr>
          <a:lstStyle>
            <a:defPPr>
              <a:defRPr lang="en-US"/>
            </a:defPPr>
            <a:lvl1pPr lvl="0" algn="ctr" defTabSz="609539">
              <a:lnSpc>
                <a:spcPct val="125000"/>
              </a:lnSpc>
              <a:defRPr sz="2800" b="1" i="1" kern="0">
                <a:solidFill>
                  <a:srgbClr val="291B25"/>
                </a:solidFill>
                <a:latin typeface="UTM Avo" panose="02040603050506020204" pitchFamily="18" charset="0"/>
              </a:defRPr>
            </a:lvl1pPr>
          </a:lstStyle>
          <a:p>
            <a:r>
              <a:rPr lang="en-US" sz="2400" i="0" dirty="0"/>
              <a:t>a. </a:t>
            </a:r>
            <a:r>
              <a:rPr lang="vi-VN" sz="2400" i="0" dirty="0"/>
              <a:t>Em có suy nghĩ gì về tính cách của các nhân vật trong câu chuyện (nhà từ thiện, cậu bé, người trợ lí)? </a:t>
            </a:r>
          </a:p>
        </p:txBody>
      </p:sp>
      <p:sp>
        <p:nvSpPr>
          <p:cNvPr id="9" name="AutoShape 4">
            <a:extLst>
              <a:ext uri="{FF2B5EF4-FFF2-40B4-BE49-F238E27FC236}">
                <a16:creationId xmlns:a16="http://schemas.microsoft.com/office/drawing/2014/main" id="{D532C283-68B6-E636-4208-0C8F8259925F}"/>
              </a:ext>
            </a:extLst>
          </p:cNvPr>
          <p:cNvSpPr/>
          <p:nvPr/>
        </p:nvSpPr>
        <p:spPr>
          <a:xfrm rot="101125">
            <a:off x="683076" y="2841263"/>
            <a:ext cx="3275618" cy="3098313"/>
          </a:xfrm>
          <a:prstGeom prst="rect">
            <a:avLst/>
          </a:prstGeom>
          <a:solidFill>
            <a:srgbClr val="FFCE6D"/>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0" name="Freeform 5">
            <a:extLst>
              <a:ext uri="{FF2B5EF4-FFF2-40B4-BE49-F238E27FC236}">
                <a16:creationId xmlns:a16="http://schemas.microsoft.com/office/drawing/2014/main" id="{496DA1FD-D45D-3CD7-6B46-400830662BAC}"/>
              </a:ext>
            </a:extLst>
          </p:cNvPr>
          <p:cNvSpPr/>
          <p:nvPr/>
        </p:nvSpPr>
        <p:spPr>
          <a:xfrm rot="-193524">
            <a:off x="1605743" y="2714206"/>
            <a:ext cx="1430283" cy="341356"/>
          </a:xfrm>
          <a:custGeom>
            <a:avLst/>
            <a:gdLst/>
            <a:ahLst/>
            <a:cxnLst/>
            <a:rect l="l" t="t" r="r" b="b"/>
            <a:pathLst>
              <a:path w="2145424" h="512034">
                <a:moveTo>
                  <a:pt x="0" y="0"/>
                </a:moveTo>
                <a:lnTo>
                  <a:pt x="2145424" y="0"/>
                </a:lnTo>
                <a:lnTo>
                  <a:pt x="2145424" y="512034"/>
                </a:lnTo>
                <a:lnTo>
                  <a:pt x="0" y="51203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1" name="AutoShape 6">
            <a:extLst>
              <a:ext uri="{FF2B5EF4-FFF2-40B4-BE49-F238E27FC236}">
                <a16:creationId xmlns:a16="http://schemas.microsoft.com/office/drawing/2014/main" id="{E054BD3F-FB06-1FAB-BD03-2508CF4497A2}"/>
              </a:ext>
            </a:extLst>
          </p:cNvPr>
          <p:cNvSpPr/>
          <p:nvPr/>
        </p:nvSpPr>
        <p:spPr>
          <a:xfrm rot="-98493">
            <a:off x="4317082" y="3152197"/>
            <a:ext cx="3275618" cy="3050258"/>
          </a:xfrm>
          <a:prstGeom prst="rect">
            <a:avLst/>
          </a:prstGeom>
          <a:solidFill>
            <a:srgbClr val="FFCE6D"/>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2" name="Freeform 7">
            <a:extLst>
              <a:ext uri="{FF2B5EF4-FFF2-40B4-BE49-F238E27FC236}">
                <a16:creationId xmlns:a16="http://schemas.microsoft.com/office/drawing/2014/main" id="{E9D1BAF6-7BC2-EC05-71A2-B27B36F4A202}"/>
              </a:ext>
            </a:extLst>
          </p:cNvPr>
          <p:cNvSpPr/>
          <p:nvPr/>
        </p:nvSpPr>
        <p:spPr>
          <a:xfrm rot="191288">
            <a:off x="5195747" y="2971397"/>
            <a:ext cx="1250336" cy="363734"/>
          </a:xfrm>
          <a:custGeom>
            <a:avLst/>
            <a:gdLst/>
            <a:ahLst/>
            <a:cxnLst/>
            <a:rect l="l" t="t" r="r" b="b"/>
            <a:pathLst>
              <a:path w="1875504" h="545601">
                <a:moveTo>
                  <a:pt x="0" y="0"/>
                </a:moveTo>
                <a:lnTo>
                  <a:pt x="1875504" y="0"/>
                </a:lnTo>
                <a:lnTo>
                  <a:pt x="1875504" y="545601"/>
                </a:lnTo>
                <a:lnTo>
                  <a:pt x="0" y="54560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3" name="AutoShape 8">
            <a:extLst>
              <a:ext uri="{FF2B5EF4-FFF2-40B4-BE49-F238E27FC236}">
                <a16:creationId xmlns:a16="http://schemas.microsoft.com/office/drawing/2014/main" id="{1D76F8E6-E1AC-E8F8-D082-4BF064C2C30E}"/>
              </a:ext>
            </a:extLst>
          </p:cNvPr>
          <p:cNvSpPr/>
          <p:nvPr/>
        </p:nvSpPr>
        <p:spPr>
          <a:xfrm rot="148990">
            <a:off x="7983893" y="2867087"/>
            <a:ext cx="3464097" cy="3659955"/>
          </a:xfrm>
          <a:prstGeom prst="rect">
            <a:avLst/>
          </a:prstGeom>
          <a:solidFill>
            <a:srgbClr val="FFCE6D"/>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4" name="Freeform 9">
            <a:extLst>
              <a:ext uri="{FF2B5EF4-FFF2-40B4-BE49-F238E27FC236}">
                <a16:creationId xmlns:a16="http://schemas.microsoft.com/office/drawing/2014/main" id="{C45AE64B-559A-8F6A-C737-8AA9D3E2F5A6}"/>
              </a:ext>
            </a:extLst>
          </p:cNvPr>
          <p:cNvSpPr/>
          <p:nvPr/>
        </p:nvSpPr>
        <p:spPr>
          <a:xfrm rot="266755">
            <a:off x="9121719" y="2709626"/>
            <a:ext cx="1430283" cy="341356"/>
          </a:xfrm>
          <a:custGeom>
            <a:avLst/>
            <a:gdLst/>
            <a:ahLst/>
            <a:cxnLst/>
            <a:rect l="l" t="t" r="r" b="b"/>
            <a:pathLst>
              <a:path w="2145424" h="512034">
                <a:moveTo>
                  <a:pt x="0" y="0"/>
                </a:moveTo>
                <a:lnTo>
                  <a:pt x="2145424" y="0"/>
                </a:lnTo>
                <a:lnTo>
                  <a:pt x="2145424" y="512034"/>
                </a:lnTo>
                <a:lnTo>
                  <a:pt x="0" y="51203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5" name="Freeform 11">
            <a:extLst>
              <a:ext uri="{FF2B5EF4-FFF2-40B4-BE49-F238E27FC236}">
                <a16:creationId xmlns:a16="http://schemas.microsoft.com/office/drawing/2014/main" id="{76FDF438-AAF1-38B0-4D71-8B1D1F748E2F}"/>
              </a:ext>
            </a:extLst>
          </p:cNvPr>
          <p:cNvSpPr/>
          <p:nvPr/>
        </p:nvSpPr>
        <p:spPr>
          <a:xfrm>
            <a:off x="11054739" y="1079074"/>
            <a:ext cx="941819" cy="957487"/>
          </a:xfrm>
          <a:custGeom>
            <a:avLst/>
            <a:gdLst/>
            <a:ahLst/>
            <a:cxnLst/>
            <a:rect l="l" t="t" r="r" b="b"/>
            <a:pathLst>
              <a:path w="1412729" h="1436231">
                <a:moveTo>
                  <a:pt x="0" y="0"/>
                </a:moveTo>
                <a:lnTo>
                  <a:pt x="1412729" y="0"/>
                </a:lnTo>
                <a:lnTo>
                  <a:pt x="1412729" y="1436232"/>
                </a:lnTo>
                <a:lnTo>
                  <a:pt x="0" y="143623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6" name="TextBox 13">
            <a:extLst>
              <a:ext uri="{FF2B5EF4-FFF2-40B4-BE49-F238E27FC236}">
                <a16:creationId xmlns:a16="http://schemas.microsoft.com/office/drawing/2014/main" id="{6BF8B049-4A35-215C-F391-B44D7CFD7A2B}"/>
              </a:ext>
            </a:extLst>
          </p:cNvPr>
          <p:cNvSpPr txBox="1"/>
          <p:nvPr/>
        </p:nvSpPr>
        <p:spPr>
          <a:xfrm rot="153661">
            <a:off x="840610" y="3499759"/>
            <a:ext cx="3013359" cy="1781321"/>
          </a:xfrm>
          <a:prstGeom prst="rect">
            <a:avLst/>
          </a:prstGeom>
        </p:spPr>
        <p:txBody>
          <a:bodyPr wrap="square" lIns="0" tIns="0" rIns="0" bIns="0" rtlCol="0" anchor="t">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lang="vi-VN" sz="2000" kern="0" dirty="0" err="1">
                <a:solidFill>
                  <a:srgbClr val="291B25"/>
                </a:solidFill>
                <a:latin typeface="UTM Avo" panose="02040603050506020204" pitchFamily="18" charset="0"/>
              </a:rPr>
              <a:t>Nhà</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từ</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thiện</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là</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người</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tốt</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bụng</a:t>
            </a:r>
            <a:r>
              <a:rPr lang="vi-VN" sz="2000" kern="0" dirty="0">
                <a:solidFill>
                  <a:srgbClr val="291B25"/>
                </a:solidFill>
                <a:latin typeface="UTM Avo" panose="02040603050506020204" pitchFamily="18" charset="0"/>
              </a:rPr>
              <a:t>, luôn tin </a:t>
            </a:r>
            <a:r>
              <a:rPr lang="vi-VN" sz="2000" kern="0" dirty="0" err="1">
                <a:solidFill>
                  <a:srgbClr val="291B25"/>
                </a:solidFill>
                <a:latin typeface="UTM Avo" panose="02040603050506020204" pitchFamily="18" charset="0"/>
              </a:rPr>
              <a:t>tưởng</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và</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đồng</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cảm</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với</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những</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người</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nghèo</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khó</a:t>
            </a:r>
            <a:r>
              <a:rPr lang="vi-VN" sz="2000" kern="0" dirty="0">
                <a:solidFill>
                  <a:srgbClr val="291B25"/>
                </a:solidFill>
                <a:latin typeface="UTM Avo" panose="02040603050506020204" pitchFamily="18" charset="0"/>
              </a:rPr>
              <a:t>. </a:t>
            </a:r>
            <a:endParaRPr lang="en-US" sz="2000" kern="0" dirty="0">
              <a:solidFill>
                <a:srgbClr val="291B25"/>
              </a:solidFill>
              <a:latin typeface="UTM Avo" panose="02040603050506020204" pitchFamily="18" charset="0"/>
            </a:endParaRPr>
          </a:p>
        </p:txBody>
      </p:sp>
      <p:sp>
        <p:nvSpPr>
          <p:cNvPr id="17" name="TextBox 14">
            <a:extLst>
              <a:ext uri="{FF2B5EF4-FFF2-40B4-BE49-F238E27FC236}">
                <a16:creationId xmlns:a16="http://schemas.microsoft.com/office/drawing/2014/main" id="{61797015-9325-F4D9-6AD4-E2A8921FB4A3}"/>
              </a:ext>
            </a:extLst>
          </p:cNvPr>
          <p:cNvSpPr txBox="1"/>
          <p:nvPr/>
        </p:nvSpPr>
        <p:spPr>
          <a:xfrm rot="21415811">
            <a:off x="4397544" y="4056628"/>
            <a:ext cx="3125124" cy="857992"/>
          </a:xfrm>
          <a:prstGeom prst="rect">
            <a:avLst/>
          </a:prstGeom>
        </p:spPr>
        <p:txBody>
          <a:bodyPr wrap="square" lIns="0" tIns="0" rIns="0" bIns="0" rtlCol="0" anchor="t">
            <a:spAutoFit/>
          </a:bodyPr>
          <a:lstStyle/>
          <a:p>
            <a:pPr algn="ctr" defTabSz="609539">
              <a:lnSpc>
                <a:spcPct val="150000"/>
              </a:lnSpc>
            </a:pPr>
            <a:r>
              <a:rPr lang="vi-VN" sz="2000" kern="0" dirty="0" err="1">
                <a:solidFill>
                  <a:srgbClr val="291B25"/>
                </a:solidFill>
                <a:latin typeface="UTM Avo" panose="02040603050506020204" pitchFamily="18" charset="0"/>
              </a:rPr>
              <a:t>Cậu</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bé</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là</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người</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rất</a:t>
            </a:r>
            <a:r>
              <a:rPr lang="vi-VN" sz="2000" kern="0" dirty="0">
                <a:solidFill>
                  <a:srgbClr val="291B25"/>
                </a:solidFill>
                <a:latin typeface="UTM Avo" panose="02040603050506020204" pitchFamily="18" charset="0"/>
              </a:rPr>
              <a:t> trung </a:t>
            </a:r>
            <a:r>
              <a:rPr lang="vi-VN" sz="2000" kern="0" dirty="0" err="1">
                <a:solidFill>
                  <a:srgbClr val="291B25"/>
                </a:solidFill>
                <a:latin typeface="UTM Avo" panose="02040603050506020204" pitchFamily="18" charset="0"/>
              </a:rPr>
              <a:t>thực</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biết</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giữ</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lời</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hứa</a:t>
            </a:r>
            <a:r>
              <a:rPr lang="vi-VN" sz="2000" kern="0" dirty="0">
                <a:solidFill>
                  <a:srgbClr val="291B25"/>
                </a:solidFill>
                <a:latin typeface="UTM Avo" panose="02040603050506020204" pitchFamily="18" charset="0"/>
              </a:rPr>
              <a:t>. </a:t>
            </a:r>
            <a:endParaRPr lang="en-US" sz="2000" kern="0" dirty="0">
              <a:solidFill>
                <a:srgbClr val="291B25"/>
              </a:solidFill>
              <a:latin typeface="UTM Avo" panose="02040603050506020204" pitchFamily="18" charset="0"/>
            </a:endParaRPr>
          </a:p>
        </p:txBody>
      </p:sp>
      <p:sp>
        <p:nvSpPr>
          <p:cNvPr id="18" name="TextBox 15">
            <a:extLst>
              <a:ext uri="{FF2B5EF4-FFF2-40B4-BE49-F238E27FC236}">
                <a16:creationId xmlns:a16="http://schemas.microsoft.com/office/drawing/2014/main" id="{C0DB7AF2-BA8C-7857-7ABA-897033D9337F}"/>
              </a:ext>
            </a:extLst>
          </p:cNvPr>
          <p:cNvSpPr txBox="1"/>
          <p:nvPr/>
        </p:nvSpPr>
        <p:spPr>
          <a:xfrm rot="207912">
            <a:off x="8049353" y="3376625"/>
            <a:ext cx="3321013" cy="2704651"/>
          </a:xfrm>
          <a:prstGeom prst="rect">
            <a:avLst/>
          </a:prstGeom>
        </p:spPr>
        <p:txBody>
          <a:bodyPr wrap="square" lIns="0" tIns="0" rIns="0" bIns="0" rtlCol="0" anchor="t">
            <a:spAutoFit/>
          </a:bodyPr>
          <a:lstStyle/>
          <a:p>
            <a:pPr marR="0" lvl="0" indent="0" algn="ctr" defTabSz="609539" fontAlgn="auto">
              <a:lnSpc>
                <a:spcPct val="150000"/>
              </a:lnSpc>
              <a:spcBef>
                <a:spcPts val="0"/>
              </a:spcBef>
              <a:spcAft>
                <a:spcPts val="0"/>
              </a:spcAft>
              <a:buClrTx/>
              <a:buSzTx/>
              <a:buFontTx/>
              <a:buNone/>
              <a:tabLst/>
              <a:defRPr/>
            </a:pPr>
            <a:r>
              <a:rPr lang="vi-VN" sz="2000" kern="0" dirty="0" err="1">
                <a:solidFill>
                  <a:srgbClr val="291B25"/>
                </a:solidFill>
                <a:latin typeface="UTM Avo" panose="02040603050506020204" pitchFamily="18" charset="0"/>
              </a:rPr>
              <a:t>Người</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trợ</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lí</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là</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người</a:t>
            </a:r>
            <a:r>
              <a:rPr lang="vi-VN" sz="2000" kern="0" dirty="0">
                <a:solidFill>
                  <a:srgbClr val="291B25"/>
                </a:solidFill>
                <a:latin typeface="UTM Avo" panose="02040603050506020204" pitchFamily="18" charset="0"/>
              </a:rPr>
              <a:t> đa nghi </a:t>
            </a:r>
            <a:r>
              <a:rPr lang="vi-VN" sz="2000" kern="0" dirty="0" err="1">
                <a:solidFill>
                  <a:srgbClr val="291B25"/>
                </a:solidFill>
                <a:latin typeface="UTM Avo" panose="02040603050506020204" pitchFamily="18" charset="0"/>
              </a:rPr>
              <a:t>và</a:t>
            </a:r>
            <a:r>
              <a:rPr lang="vi-VN" sz="2000" kern="0" dirty="0">
                <a:solidFill>
                  <a:srgbClr val="291B25"/>
                </a:solidFill>
                <a:latin typeface="UTM Avo" panose="02040603050506020204" pitchFamily="18" charset="0"/>
              </a:rPr>
              <a:t> không </a:t>
            </a:r>
            <a:r>
              <a:rPr lang="vi-VN" sz="2000" kern="0" dirty="0" err="1">
                <a:solidFill>
                  <a:srgbClr val="291B25"/>
                </a:solidFill>
                <a:latin typeface="UTM Avo" panose="02040603050506020204" pitchFamily="18" charset="0"/>
              </a:rPr>
              <a:t>có</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thiện</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cảm</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với</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những</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người</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nghèo</a:t>
            </a:r>
            <a:r>
              <a:rPr lang="vi-VN" sz="2000" kern="0" dirty="0">
                <a:solidFill>
                  <a:srgbClr val="291B25"/>
                </a:solidFill>
                <a:latin typeface="UTM Avo" panose="02040603050506020204" pitchFamily="18" charset="0"/>
              </a:rPr>
              <a:t> nhưng </a:t>
            </a:r>
            <a:r>
              <a:rPr lang="vi-VN" sz="2000" kern="0" dirty="0" err="1">
                <a:solidFill>
                  <a:srgbClr val="291B25"/>
                </a:solidFill>
                <a:latin typeface="UTM Avo" panose="02040603050506020204" pitchFamily="18" charset="0"/>
              </a:rPr>
              <a:t>đã</a:t>
            </a:r>
            <a:r>
              <a:rPr lang="vi-VN" sz="2000" kern="0" dirty="0">
                <a:solidFill>
                  <a:srgbClr val="291B25"/>
                </a:solidFill>
                <a:latin typeface="UTM Avo" panose="02040603050506020204" pitchFamily="18" charset="0"/>
              </a:rPr>
              <a:t> thay </a:t>
            </a:r>
            <a:r>
              <a:rPr lang="vi-VN" sz="2000" kern="0" dirty="0" err="1">
                <a:solidFill>
                  <a:srgbClr val="291B25"/>
                </a:solidFill>
                <a:latin typeface="UTM Avo" panose="02040603050506020204" pitchFamily="18" charset="0"/>
              </a:rPr>
              <a:t>đổi</a:t>
            </a:r>
            <a:r>
              <a:rPr lang="vi-VN" sz="2000" kern="0" dirty="0">
                <a:solidFill>
                  <a:srgbClr val="291B25"/>
                </a:solidFill>
                <a:latin typeface="UTM Avo" panose="02040603050506020204" pitchFamily="18" charset="0"/>
              </a:rPr>
              <a:t> khi </a:t>
            </a:r>
            <a:r>
              <a:rPr lang="vi-VN" sz="2000" kern="0" dirty="0" err="1">
                <a:solidFill>
                  <a:srgbClr val="291B25"/>
                </a:solidFill>
                <a:latin typeface="UTM Avo" panose="02040603050506020204" pitchFamily="18" charset="0"/>
              </a:rPr>
              <a:t>chứng</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kiến</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hành</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động</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đẹp</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của</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cậu</a:t>
            </a:r>
            <a:r>
              <a:rPr lang="vi-VN" sz="2000" kern="0" dirty="0">
                <a:solidFill>
                  <a:srgbClr val="291B25"/>
                </a:solidFill>
                <a:latin typeface="UTM Avo" panose="02040603050506020204" pitchFamily="18" charset="0"/>
              </a:rPr>
              <a:t> </a:t>
            </a:r>
            <a:r>
              <a:rPr lang="vi-VN" sz="2000" kern="0" dirty="0" err="1">
                <a:solidFill>
                  <a:srgbClr val="291B25"/>
                </a:solidFill>
                <a:latin typeface="UTM Avo" panose="02040603050506020204" pitchFamily="18" charset="0"/>
              </a:rPr>
              <a:t>bé</a:t>
            </a:r>
            <a:r>
              <a:rPr lang="vi-VN" sz="2000" kern="0" dirty="0">
                <a:solidFill>
                  <a:srgbClr val="291B25"/>
                </a:solidFill>
                <a:latin typeface="UTM Avo" panose="02040603050506020204" pitchFamily="18" charset="0"/>
              </a:rPr>
              <a:t>.</a:t>
            </a:r>
          </a:p>
        </p:txBody>
      </p:sp>
    </p:spTree>
    <p:extLst>
      <p:ext uri="{BB962C8B-B14F-4D97-AF65-F5344CB8AC3E}">
        <p14:creationId xmlns:p14="http://schemas.microsoft.com/office/powerpoint/2010/main" val="357533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up)">
                                      <p:cBhvr>
                                        <p:cTn id="15" dur="500"/>
                                        <p:tgtEl>
                                          <p:spTgt spid="16"/>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par>
                                <p:cTn id="27" presetID="22" presetClass="entr" presetSubtype="1"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up)">
                                      <p:cBhvr>
                                        <p:cTn id="34" dur="500"/>
                                        <p:tgtEl>
                                          <p:spTgt spid="18"/>
                                        </p:tgtEl>
                                      </p:cBhvr>
                                    </p:animEffect>
                                  </p:childTnLst>
                                </p:cTn>
                              </p:par>
                              <p:par>
                                <p:cTn id="35" presetID="22" presetClass="entr" presetSubtype="1"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up)">
                                      <p:cBhvr>
                                        <p:cTn id="37" dur="500"/>
                                        <p:tgtEl>
                                          <p:spTgt spid="14"/>
                                        </p:tgtEl>
                                      </p:cBhvr>
                                    </p:animEffect>
                                  </p:childTnLst>
                                </p:cTn>
                              </p:par>
                              <p:par>
                                <p:cTn id="38" presetID="22" presetClass="entr" presetSubtype="1"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up)">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48AA696-E351-6F4A-395C-1E1DBC82A450}"/>
              </a:ext>
            </a:extLst>
          </p:cNvPr>
          <p:cNvSpPr txBox="1"/>
          <p:nvPr/>
        </p:nvSpPr>
        <p:spPr>
          <a:xfrm>
            <a:off x="244400" y="2175588"/>
            <a:ext cx="4911799" cy="1797800"/>
          </a:xfrm>
          <a:prstGeom prst="rect">
            <a:avLst/>
          </a:prstGeom>
        </p:spPr>
        <p:txBody>
          <a:bodyPr wrap="square" lIns="0" tIns="0" rIns="0" bIns="0" rtlCol="0" anchor="t">
            <a:spAutoFit/>
          </a:bodyPr>
          <a:lstStyle>
            <a:defPPr>
              <a:defRPr lang="en-US"/>
            </a:defPPr>
            <a:lvl1pPr lvl="0" algn="ctr" defTabSz="609539">
              <a:lnSpc>
                <a:spcPct val="125000"/>
              </a:lnSpc>
              <a:defRPr sz="2400" b="1" i="0" kern="0">
                <a:solidFill>
                  <a:srgbClr val="291B25"/>
                </a:solidFill>
                <a:latin typeface="UTM Avo" panose="02040603050506020204" pitchFamily="18" charset="0"/>
              </a:defRPr>
            </a:lvl1pPr>
          </a:lstStyle>
          <a:p>
            <a:pPr algn="just"/>
            <a:r>
              <a:rPr lang="vi-VN" dirty="0"/>
              <a:t>b. Qua câu chuyện, em thấy thái độ của người trợ lí đối với cậu bé thay đổi như thế nào? Vì sao có sự thay đổi đó? </a:t>
            </a:r>
          </a:p>
        </p:txBody>
      </p:sp>
      <p:sp>
        <p:nvSpPr>
          <p:cNvPr id="10" name="Rectangle 9">
            <a:extLst>
              <a:ext uri="{FF2B5EF4-FFF2-40B4-BE49-F238E27FC236}">
                <a16:creationId xmlns:a16="http://schemas.microsoft.com/office/drawing/2014/main" id="{082EC481-23A8-B096-BA9C-7ABB3FD37496}"/>
              </a:ext>
            </a:extLst>
          </p:cNvPr>
          <p:cNvSpPr/>
          <p:nvPr/>
        </p:nvSpPr>
        <p:spPr>
          <a:xfrm>
            <a:off x="5685188" y="747394"/>
            <a:ext cx="5681035" cy="886781"/>
          </a:xfrm>
          <a:prstGeom prst="rect">
            <a:avLst/>
          </a:prstGeom>
          <a:solidFill>
            <a:schemeClr val="accent2">
              <a:lumMod val="20000"/>
              <a:lumOff val="80000"/>
            </a:schemeClr>
          </a:solidFill>
          <a:ln w="38100">
            <a:solidFill>
              <a:schemeClr val="accent2">
                <a:lumMod val="75000"/>
              </a:schemeClr>
            </a:solidFill>
          </a:ln>
        </p:spPr>
        <p:txBody>
          <a:bodyPr wrap="square" lIns="0" tIns="0" rIns="0" bIns="0" rtlCol="0" anchor="t">
            <a:spAutoFit/>
          </a:bodyPr>
          <a:lstStyle/>
          <a:p>
            <a:pPr algn="ctr" defTabSz="609539">
              <a:lnSpc>
                <a:spcPct val="125000"/>
              </a:lnSpc>
            </a:pPr>
            <a:r>
              <a:rPr lang="vi-VN" sz="2400" b="1" kern="0" dirty="0">
                <a:solidFill>
                  <a:srgbClr val="291B25"/>
                </a:solidFill>
              </a:rPr>
              <a:t>Lúc đầu, người trợ lí nghi ngờ cậu bé có âm mưu tống tiền nhà từ thiện</a:t>
            </a:r>
            <a:r>
              <a:rPr lang="en-US" sz="2400" b="1" kern="0" dirty="0">
                <a:solidFill>
                  <a:srgbClr val="291B25"/>
                </a:solidFill>
              </a:rPr>
              <a:t>.</a:t>
            </a:r>
            <a:endParaRPr lang="vi-VN" sz="2400" b="1" kern="0" dirty="0">
              <a:solidFill>
                <a:srgbClr val="291B25"/>
              </a:solidFill>
            </a:endParaRPr>
          </a:p>
        </p:txBody>
      </p:sp>
      <p:sp>
        <p:nvSpPr>
          <p:cNvPr id="11" name="Rectangle 10">
            <a:extLst>
              <a:ext uri="{FF2B5EF4-FFF2-40B4-BE49-F238E27FC236}">
                <a16:creationId xmlns:a16="http://schemas.microsoft.com/office/drawing/2014/main" id="{93111A75-A549-080E-3DAF-FA163DBBE94B}"/>
              </a:ext>
            </a:extLst>
          </p:cNvPr>
          <p:cNvSpPr/>
          <p:nvPr/>
        </p:nvSpPr>
        <p:spPr>
          <a:xfrm>
            <a:off x="5685188" y="2278962"/>
            <a:ext cx="5681035" cy="886781"/>
          </a:xfrm>
          <a:prstGeom prst="rect">
            <a:avLst/>
          </a:prstGeom>
          <a:solidFill>
            <a:schemeClr val="accent2">
              <a:lumMod val="20000"/>
              <a:lumOff val="80000"/>
            </a:schemeClr>
          </a:solidFill>
          <a:ln w="38100">
            <a:solidFill>
              <a:schemeClr val="accent2">
                <a:lumMod val="75000"/>
              </a:schemeClr>
            </a:solidFill>
          </a:ln>
        </p:spPr>
        <p:txBody>
          <a:bodyPr wrap="square" lIns="0" tIns="0" rIns="0" bIns="0" rtlCol="0" anchor="t">
            <a:spAutoFit/>
          </a:bodyPr>
          <a:lstStyle/>
          <a:p>
            <a:pPr algn="ctr" defTabSz="609539">
              <a:lnSpc>
                <a:spcPct val="125000"/>
              </a:lnSpc>
            </a:pPr>
            <a:r>
              <a:rPr lang="vi-VN" sz="2400" b="1" kern="0" dirty="0">
                <a:solidFill>
                  <a:srgbClr val="291B25"/>
                </a:solidFill>
              </a:rPr>
              <a:t>Sau đó lại nghĩ rằng cậu bé xin tiền </a:t>
            </a:r>
            <a:endParaRPr lang="en-US" sz="2400" b="1" kern="0" dirty="0">
              <a:solidFill>
                <a:srgbClr val="291B25"/>
              </a:solidFill>
            </a:endParaRPr>
          </a:p>
          <a:p>
            <a:pPr algn="ctr" defTabSz="609539">
              <a:lnSpc>
                <a:spcPct val="125000"/>
              </a:lnSpc>
            </a:pPr>
            <a:r>
              <a:rPr lang="vi-VN" sz="2400" b="1" kern="0" dirty="0">
                <a:solidFill>
                  <a:srgbClr val="291B25"/>
                </a:solidFill>
              </a:rPr>
              <a:t>nhà từ thiện</a:t>
            </a:r>
            <a:r>
              <a:rPr lang="en-US" sz="2400" b="1" kern="0" dirty="0">
                <a:solidFill>
                  <a:srgbClr val="291B25"/>
                </a:solidFill>
              </a:rPr>
              <a:t>.</a:t>
            </a:r>
            <a:endParaRPr lang="vi-VN" sz="2400" b="1" kern="0" dirty="0">
              <a:solidFill>
                <a:srgbClr val="291B25"/>
              </a:solidFill>
            </a:endParaRPr>
          </a:p>
        </p:txBody>
      </p:sp>
      <p:sp>
        <p:nvSpPr>
          <p:cNvPr id="12" name="Rectangle 11">
            <a:extLst>
              <a:ext uri="{FF2B5EF4-FFF2-40B4-BE49-F238E27FC236}">
                <a16:creationId xmlns:a16="http://schemas.microsoft.com/office/drawing/2014/main" id="{9D7A2F74-C825-118F-AA97-6E185E927BBC}"/>
              </a:ext>
            </a:extLst>
          </p:cNvPr>
          <p:cNvSpPr/>
          <p:nvPr/>
        </p:nvSpPr>
        <p:spPr>
          <a:xfrm>
            <a:off x="5685188" y="3771241"/>
            <a:ext cx="5681035" cy="877933"/>
          </a:xfrm>
          <a:prstGeom prst="rect">
            <a:avLst/>
          </a:prstGeom>
          <a:solidFill>
            <a:schemeClr val="accent2">
              <a:lumMod val="20000"/>
              <a:lumOff val="80000"/>
            </a:schemeClr>
          </a:solidFill>
          <a:ln w="38100">
            <a:solidFill>
              <a:schemeClr val="accent2">
                <a:lumMod val="75000"/>
              </a:schemeClr>
            </a:solidFill>
          </a:ln>
        </p:spPr>
        <p:txBody>
          <a:bodyPr wrap="square" lIns="0" tIns="0" rIns="0" bIns="0" rtlCol="0" anchor="t">
            <a:spAutoFit/>
          </a:bodyPr>
          <a:lstStyle/>
          <a:p>
            <a:pPr algn="ctr" defTabSz="609539">
              <a:lnSpc>
                <a:spcPct val="125000"/>
              </a:lnSpc>
            </a:pPr>
            <a:r>
              <a:rPr lang="vi-VN" sz="2400" b="1" kern="0" dirty="0">
                <a:solidFill>
                  <a:srgbClr val="291B25"/>
                </a:solidFill>
              </a:rPr>
              <a:t>Nhưng khi biết được sự thật, </a:t>
            </a:r>
            <a:endParaRPr lang="en-US" sz="2400" b="1" kern="0" dirty="0">
              <a:solidFill>
                <a:srgbClr val="291B25"/>
              </a:solidFill>
            </a:endParaRPr>
          </a:p>
          <a:p>
            <a:pPr algn="ctr" defTabSz="609539">
              <a:lnSpc>
                <a:spcPct val="125000"/>
              </a:lnSpc>
            </a:pPr>
            <a:r>
              <a:rPr lang="vi-VN" sz="2400" b="1" kern="0" dirty="0">
                <a:solidFill>
                  <a:srgbClr val="291B25"/>
                </a:solidFill>
              </a:rPr>
              <a:t>người trợ lí vô cùng xấu hổ. </a:t>
            </a:r>
          </a:p>
        </p:txBody>
      </p:sp>
      <p:sp>
        <p:nvSpPr>
          <p:cNvPr id="13" name="Arrow: Down 12">
            <a:extLst>
              <a:ext uri="{FF2B5EF4-FFF2-40B4-BE49-F238E27FC236}">
                <a16:creationId xmlns:a16="http://schemas.microsoft.com/office/drawing/2014/main" id="{870CE1D0-0BA8-EEEA-54D6-F924518639F8}"/>
              </a:ext>
            </a:extLst>
          </p:cNvPr>
          <p:cNvSpPr/>
          <p:nvPr/>
        </p:nvSpPr>
        <p:spPr>
          <a:xfrm>
            <a:off x="8297105" y="1762362"/>
            <a:ext cx="457200" cy="457200"/>
          </a:xfrm>
          <a:prstGeom prst="downArrow">
            <a:avLst/>
          </a:prstGeom>
          <a:solidFill>
            <a:schemeClr val="accent2">
              <a:lumMod val="5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4" name="Arrow: Down 13">
            <a:extLst>
              <a:ext uri="{FF2B5EF4-FFF2-40B4-BE49-F238E27FC236}">
                <a16:creationId xmlns:a16="http://schemas.microsoft.com/office/drawing/2014/main" id="{AF6BB5A7-7E71-2C16-7BE9-0496339DC0D9}"/>
              </a:ext>
            </a:extLst>
          </p:cNvPr>
          <p:cNvSpPr/>
          <p:nvPr/>
        </p:nvSpPr>
        <p:spPr>
          <a:xfrm>
            <a:off x="8297105" y="3234349"/>
            <a:ext cx="457200" cy="457200"/>
          </a:xfrm>
          <a:prstGeom prst="downArrow">
            <a:avLst/>
          </a:prstGeom>
          <a:solidFill>
            <a:schemeClr val="accent2">
              <a:lumMod val="5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5" name="Rectangle: Rounded Corners 14">
            <a:extLst>
              <a:ext uri="{FF2B5EF4-FFF2-40B4-BE49-F238E27FC236}">
                <a16:creationId xmlns:a16="http://schemas.microsoft.com/office/drawing/2014/main" id="{C4181CCE-E82F-B420-B348-762FFC83A6AF}"/>
              </a:ext>
            </a:extLst>
          </p:cNvPr>
          <p:cNvSpPr/>
          <p:nvPr/>
        </p:nvSpPr>
        <p:spPr>
          <a:xfrm>
            <a:off x="5240374" y="5225175"/>
            <a:ext cx="6570662" cy="1483327"/>
          </a:xfrm>
          <a:prstGeom prst="roundRect">
            <a:avLst/>
          </a:prstGeom>
          <a:solidFill>
            <a:schemeClr val="accent2">
              <a:lumMod val="40000"/>
              <a:lumOff val="60000"/>
            </a:schemeClr>
          </a:solidFill>
          <a:ln w="38100">
            <a:solidFill>
              <a:schemeClr val="accent2">
                <a:lumMod val="75000"/>
              </a:schemeClr>
            </a:solidFill>
          </a:ln>
        </p:spPr>
        <p:txBody>
          <a:bodyPr wrap="square" lIns="0" tIns="0" rIns="0" bIns="0" rtlCol="0" anchor="t">
            <a:spAutoFit/>
          </a:bodyPr>
          <a:lstStyle/>
          <a:p>
            <a:pPr algn="ctr" defTabSz="609539">
              <a:lnSpc>
                <a:spcPct val="125000"/>
              </a:lnSpc>
            </a:pPr>
            <a:r>
              <a:rPr lang="vi-VN" sz="2400" b="1" kern="0" dirty="0">
                <a:solidFill>
                  <a:srgbClr val="291B25"/>
                </a:solidFill>
              </a:rPr>
              <a:t>Sở dĩ có sự thay đổi đó là vì anh ấy chứng kiến cách ứng xử rất trung thực và cao thượng của cậu bé.</a:t>
            </a:r>
          </a:p>
        </p:txBody>
      </p:sp>
      <p:sp>
        <p:nvSpPr>
          <p:cNvPr id="19" name="Arrow: Down 18">
            <a:extLst>
              <a:ext uri="{FF2B5EF4-FFF2-40B4-BE49-F238E27FC236}">
                <a16:creationId xmlns:a16="http://schemas.microsoft.com/office/drawing/2014/main" id="{AE8687D3-155C-67A0-1259-EEF78BB0B827}"/>
              </a:ext>
            </a:extLst>
          </p:cNvPr>
          <p:cNvSpPr/>
          <p:nvPr/>
        </p:nvSpPr>
        <p:spPr>
          <a:xfrm>
            <a:off x="8297105" y="4732088"/>
            <a:ext cx="457200" cy="457200"/>
          </a:xfrm>
          <a:prstGeom prst="downArrow">
            <a:avLst/>
          </a:prstGeom>
          <a:solidFill>
            <a:schemeClr val="accent2">
              <a:lumMod val="5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8" name="Freeform 10">
            <a:extLst>
              <a:ext uri="{FF2B5EF4-FFF2-40B4-BE49-F238E27FC236}">
                <a16:creationId xmlns:a16="http://schemas.microsoft.com/office/drawing/2014/main" id="{8A5F4073-3FFD-D2F2-31A0-A6BB9DFD2B05}"/>
              </a:ext>
            </a:extLst>
          </p:cNvPr>
          <p:cNvSpPr/>
          <p:nvPr/>
        </p:nvSpPr>
        <p:spPr>
          <a:xfrm>
            <a:off x="4767539" y="6041668"/>
            <a:ext cx="777319" cy="790251"/>
          </a:xfrm>
          <a:custGeom>
            <a:avLst/>
            <a:gdLst/>
            <a:ahLst/>
            <a:cxnLst/>
            <a:rect l="l" t="t" r="r" b="b"/>
            <a:pathLst>
              <a:path w="1165979" h="1185377">
                <a:moveTo>
                  <a:pt x="0" y="0"/>
                </a:moveTo>
                <a:lnTo>
                  <a:pt x="1165979" y="0"/>
                </a:lnTo>
                <a:lnTo>
                  <a:pt x="1165979" y="1185376"/>
                </a:lnTo>
                <a:lnTo>
                  <a:pt x="0" y="11853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41953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up)">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up)">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up)">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P spid="14" grpId="0" animBg="1"/>
      <p:bldP spid="15"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48AA696-E351-6F4A-395C-1E1DBC82A450}"/>
              </a:ext>
            </a:extLst>
          </p:cNvPr>
          <p:cNvSpPr txBox="1"/>
          <p:nvPr/>
        </p:nvSpPr>
        <p:spPr>
          <a:xfrm>
            <a:off x="200203" y="2789257"/>
            <a:ext cx="4181297" cy="874470"/>
          </a:xfrm>
          <a:prstGeom prst="rect">
            <a:avLst/>
          </a:prstGeom>
        </p:spPr>
        <p:txBody>
          <a:bodyPr wrap="square" lIns="0" tIns="0" rIns="0" bIns="0" rtlCol="0" anchor="t">
            <a:spAutoFit/>
          </a:bodyPr>
          <a:lstStyle>
            <a:defPPr>
              <a:defRPr lang="en-US"/>
            </a:defPPr>
            <a:lvl1pPr lvl="0" algn="ctr" defTabSz="609539">
              <a:lnSpc>
                <a:spcPct val="125000"/>
              </a:lnSpc>
              <a:defRPr sz="2400" b="1" i="0" kern="0">
                <a:solidFill>
                  <a:srgbClr val="291B25"/>
                </a:solidFill>
                <a:latin typeface="UTM Avo" panose="02040603050506020204" pitchFamily="18" charset="0"/>
              </a:defRPr>
            </a:lvl1pPr>
          </a:lstStyle>
          <a:p>
            <a:pPr algn="just"/>
            <a:r>
              <a:rPr lang="vi-VN" dirty="0"/>
              <a:t>c. Câu chuyện giúp em hiểu điều gì? </a:t>
            </a:r>
          </a:p>
        </p:txBody>
      </p:sp>
      <p:sp>
        <p:nvSpPr>
          <p:cNvPr id="3" name="Freeform 4">
            <a:extLst>
              <a:ext uri="{FF2B5EF4-FFF2-40B4-BE49-F238E27FC236}">
                <a16:creationId xmlns:a16="http://schemas.microsoft.com/office/drawing/2014/main" id="{133FECA9-084A-7A0D-C800-48478F25FB6B}"/>
              </a:ext>
            </a:extLst>
          </p:cNvPr>
          <p:cNvSpPr/>
          <p:nvPr/>
        </p:nvSpPr>
        <p:spPr>
          <a:xfrm>
            <a:off x="208272" y="4421154"/>
            <a:ext cx="1364724" cy="2281453"/>
          </a:xfrm>
          <a:custGeom>
            <a:avLst/>
            <a:gdLst/>
            <a:ahLst/>
            <a:cxnLst/>
            <a:rect l="l" t="t" r="r" b="b"/>
            <a:pathLst>
              <a:path w="2047086" h="3422180">
                <a:moveTo>
                  <a:pt x="0" y="0"/>
                </a:moveTo>
                <a:lnTo>
                  <a:pt x="2047086" y="0"/>
                </a:lnTo>
                <a:lnTo>
                  <a:pt x="2047086" y="3422180"/>
                </a:lnTo>
                <a:lnTo>
                  <a:pt x="0" y="34221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4" name="TextBox 11">
            <a:extLst>
              <a:ext uri="{FF2B5EF4-FFF2-40B4-BE49-F238E27FC236}">
                <a16:creationId xmlns:a16="http://schemas.microsoft.com/office/drawing/2014/main" id="{EC76FD23-F2CF-56A7-A204-2F0A46DA3029}"/>
              </a:ext>
            </a:extLst>
          </p:cNvPr>
          <p:cNvSpPr txBox="1"/>
          <p:nvPr/>
        </p:nvSpPr>
        <p:spPr>
          <a:xfrm>
            <a:off x="6043273" y="2083247"/>
            <a:ext cx="5317810" cy="2691506"/>
          </a:xfrm>
          <a:prstGeom prst="rect">
            <a:avLst/>
          </a:prstGeom>
        </p:spPr>
        <p:txBody>
          <a:bodyPr wrap="square" lIns="0" tIns="0" rIns="0" bIns="0" rtlCol="0" anchor="t">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0" dirty="0" err="1">
                <a:solidFill>
                  <a:srgbClr val="291B25"/>
                </a:solidFill>
                <a:latin typeface="UTM Avo" panose="02040603050506020204" pitchFamily="18" charset="0"/>
              </a:rPr>
              <a:t>Hãy</a:t>
            </a:r>
            <a:r>
              <a:rPr lang="vi-VN" sz="2400" kern="0" dirty="0">
                <a:solidFill>
                  <a:srgbClr val="291B25"/>
                </a:solidFill>
                <a:latin typeface="UTM Avo" panose="02040603050506020204" pitchFamily="18" charset="0"/>
              </a:rPr>
              <a:t> trung </a:t>
            </a:r>
            <a:r>
              <a:rPr lang="vi-VN" sz="2400" kern="0" dirty="0" err="1">
                <a:solidFill>
                  <a:srgbClr val="291B25"/>
                </a:solidFill>
                <a:latin typeface="UTM Avo" panose="02040603050506020204" pitchFamily="18" charset="0"/>
              </a:rPr>
              <a:t>thực</a:t>
            </a:r>
            <a:r>
              <a:rPr lang="vi-VN" sz="2400" kern="0" dirty="0">
                <a:solidFill>
                  <a:srgbClr val="291B25"/>
                </a:solidFill>
                <a:latin typeface="UTM Avo" panose="02040603050506020204" pitchFamily="18" charset="0"/>
              </a:rPr>
              <a:t>, luôn quan tâm </a:t>
            </a:r>
            <a:r>
              <a:rPr lang="vi-VN" sz="2400" kern="0" dirty="0" err="1">
                <a:solidFill>
                  <a:srgbClr val="291B25"/>
                </a:solidFill>
                <a:latin typeface="UTM Avo" panose="02040603050506020204" pitchFamily="18" charset="0"/>
              </a:rPr>
              <a:t>và</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giúp</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đỡ</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những</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người</a:t>
            </a:r>
            <a:r>
              <a:rPr lang="vi-VN" sz="2400" kern="0" dirty="0">
                <a:solidFill>
                  <a:srgbClr val="291B25"/>
                </a:solidFill>
                <a:latin typeface="UTM Avo" panose="02040603050506020204" pitchFamily="18" charset="0"/>
              </a:rPr>
              <a:t> xung quanh </a:t>
            </a:r>
            <a:r>
              <a:rPr lang="vi-VN" sz="2400" kern="0" dirty="0" err="1">
                <a:solidFill>
                  <a:srgbClr val="291B25"/>
                </a:solidFill>
                <a:latin typeface="UTM Avo" panose="02040603050506020204" pitchFamily="18" charset="0"/>
              </a:rPr>
              <a:t>mình</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cần</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có</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niềm</a:t>
            </a:r>
            <a:r>
              <a:rPr lang="vi-VN" sz="2400" kern="0" dirty="0">
                <a:solidFill>
                  <a:srgbClr val="291B25"/>
                </a:solidFill>
                <a:latin typeface="UTM Avo" panose="02040603050506020204" pitchFamily="18" charset="0"/>
              </a:rPr>
              <a:t> tin </a:t>
            </a:r>
            <a:r>
              <a:rPr lang="vi-VN" sz="2400" kern="0" dirty="0" err="1">
                <a:solidFill>
                  <a:srgbClr val="291B25"/>
                </a:solidFill>
                <a:latin typeface="UTM Avo" panose="02040603050506020204" pitchFamily="18" charset="0"/>
              </a:rPr>
              <a:t>vào</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người</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khác</a:t>
            </a:r>
            <a:r>
              <a:rPr lang="vi-VN" sz="2400" kern="0" dirty="0">
                <a:solidFill>
                  <a:srgbClr val="291B25"/>
                </a:solidFill>
                <a:latin typeface="UTM Avo" panose="02040603050506020204" pitchFamily="18" charset="0"/>
              </a:rPr>
              <a:t>, không nên </a:t>
            </a:r>
            <a:r>
              <a:rPr lang="vi-VN" sz="2400" kern="0" dirty="0" err="1">
                <a:solidFill>
                  <a:srgbClr val="291B25"/>
                </a:solidFill>
                <a:latin typeface="UTM Avo" panose="02040603050506020204" pitchFamily="18" charset="0"/>
              </a:rPr>
              <a:t>đánh</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giá</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người</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khác</a:t>
            </a:r>
            <a:r>
              <a:rPr lang="vi-VN" sz="2400" kern="0" dirty="0">
                <a:solidFill>
                  <a:srgbClr val="291B25"/>
                </a:solidFill>
                <a:latin typeface="UTM Avo" panose="02040603050506020204" pitchFamily="18" charset="0"/>
              </a:rPr>
              <a:t> qua </a:t>
            </a:r>
            <a:r>
              <a:rPr lang="vi-VN" sz="2400" kern="0" dirty="0" err="1">
                <a:solidFill>
                  <a:srgbClr val="291B25"/>
                </a:solidFill>
                <a:latin typeface="UTM Avo" panose="02040603050506020204" pitchFamily="18" charset="0"/>
              </a:rPr>
              <a:t>hình</a:t>
            </a:r>
            <a:r>
              <a:rPr lang="vi-VN" sz="2400" kern="0" dirty="0">
                <a:solidFill>
                  <a:srgbClr val="291B25"/>
                </a:solidFill>
                <a:latin typeface="UTM Avo" panose="02040603050506020204" pitchFamily="18" charset="0"/>
              </a:rPr>
              <a:t> </a:t>
            </a:r>
            <a:r>
              <a:rPr lang="vi-VN" sz="2400" kern="0" dirty="0" err="1">
                <a:solidFill>
                  <a:srgbClr val="291B25"/>
                </a:solidFill>
                <a:latin typeface="UTM Avo" panose="02040603050506020204" pitchFamily="18" charset="0"/>
              </a:rPr>
              <a:t>thức</a:t>
            </a:r>
            <a:r>
              <a:rPr lang="vi-VN" sz="2400" kern="0" dirty="0">
                <a:solidFill>
                  <a:srgbClr val="291B25"/>
                </a:solidFill>
                <a:latin typeface="UTM Avo" panose="02040603050506020204" pitchFamily="18" charset="0"/>
              </a:rPr>
              <a:t>.</a:t>
            </a:r>
            <a:endParaRPr lang="en-US" sz="2400" kern="0" dirty="0">
              <a:solidFill>
                <a:srgbClr val="291B25"/>
              </a:solidFill>
              <a:latin typeface="UTM Avo" panose="02040603050506020204" pitchFamily="18" charset="0"/>
            </a:endParaRPr>
          </a:p>
        </p:txBody>
      </p:sp>
      <p:sp>
        <p:nvSpPr>
          <p:cNvPr id="5" name="Arrow: Right 4">
            <a:extLst>
              <a:ext uri="{FF2B5EF4-FFF2-40B4-BE49-F238E27FC236}">
                <a16:creationId xmlns:a16="http://schemas.microsoft.com/office/drawing/2014/main" id="{60EA0036-2B4E-051E-5603-ED66B383F734}"/>
              </a:ext>
            </a:extLst>
          </p:cNvPr>
          <p:cNvSpPr/>
          <p:nvPr/>
        </p:nvSpPr>
        <p:spPr>
          <a:xfrm>
            <a:off x="4737882" y="3123068"/>
            <a:ext cx="949009" cy="611864"/>
          </a:xfrm>
          <a:prstGeom prst="rightArrow">
            <a:avLst/>
          </a:prstGeom>
          <a:solidFill>
            <a:schemeClr val="accent2">
              <a:lumMod val="5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38631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433B482-4675-1EC2-E4D2-1DCC09835A53}"/>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04FF2994-A950-FA4F-B8B8-F7F180882F7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FF985696-8CB2-E3EE-454A-95F582FD2F83}"/>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9787A4F3-2170-1C70-6711-0A95289E1FB3}"/>
              </a:ext>
            </a:extLst>
          </p:cNvPr>
          <p:cNvSpPr/>
          <p:nvPr/>
        </p:nvSpPr>
        <p:spPr>
          <a:xfrm>
            <a:off x="1316253" y="2079713"/>
            <a:ext cx="4288995" cy="3491158"/>
          </a:xfrm>
          <a:prstGeom prst="rect">
            <a:avLst/>
          </a:prstGeom>
          <a:solidFill>
            <a:srgbClr val="FFCE6D"/>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6" name="Freeform 10">
            <a:extLst>
              <a:ext uri="{FF2B5EF4-FFF2-40B4-BE49-F238E27FC236}">
                <a16:creationId xmlns:a16="http://schemas.microsoft.com/office/drawing/2014/main" id="{18A2EF98-5689-A182-607E-44A53A49D188}"/>
              </a:ext>
            </a:extLst>
          </p:cNvPr>
          <p:cNvSpPr/>
          <p:nvPr/>
        </p:nvSpPr>
        <p:spPr>
          <a:xfrm rot="-193524">
            <a:off x="2369628" y="1836432"/>
            <a:ext cx="2182244" cy="520822"/>
          </a:xfrm>
          <a:custGeom>
            <a:avLst/>
            <a:gdLst/>
            <a:ahLst/>
            <a:cxnLst/>
            <a:rect l="l" t="t" r="r" b="b"/>
            <a:pathLst>
              <a:path w="3273366" h="781233">
                <a:moveTo>
                  <a:pt x="0" y="0"/>
                </a:moveTo>
                <a:lnTo>
                  <a:pt x="3273366" y="0"/>
                </a:lnTo>
                <a:lnTo>
                  <a:pt x="3273366" y="781233"/>
                </a:lnTo>
                <a:lnTo>
                  <a:pt x="0" y="7812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7" name="AutoShape 11">
            <a:extLst>
              <a:ext uri="{FF2B5EF4-FFF2-40B4-BE49-F238E27FC236}">
                <a16:creationId xmlns:a16="http://schemas.microsoft.com/office/drawing/2014/main" id="{8618D1DC-FD82-6630-11D7-5C814CB2645C}"/>
              </a:ext>
            </a:extLst>
          </p:cNvPr>
          <p:cNvSpPr/>
          <p:nvPr/>
        </p:nvSpPr>
        <p:spPr>
          <a:xfrm>
            <a:off x="6586753" y="2160343"/>
            <a:ext cx="5258502" cy="3491157"/>
          </a:xfrm>
          <a:prstGeom prst="rect">
            <a:avLst/>
          </a:prstGeom>
          <a:solidFill>
            <a:srgbClr val="FFCE6D"/>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8" name="Freeform 17">
            <a:extLst>
              <a:ext uri="{FF2B5EF4-FFF2-40B4-BE49-F238E27FC236}">
                <a16:creationId xmlns:a16="http://schemas.microsoft.com/office/drawing/2014/main" id="{363A40DD-C487-DDB2-BD24-EF3A6D04E318}"/>
              </a:ext>
            </a:extLst>
          </p:cNvPr>
          <p:cNvSpPr/>
          <p:nvPr/>
        </p:nvSpPr>
        <p:spPr>
          <a:xfrm rot="-193524">
            <a:off x="8336414" y="1836432"/>
            <a:ext cx="2182244" cy="520822"/>
          </a:xfrm>
          <a:custGeom>
            <a:avLst/>
            <a:gdLst/>
            <a:ahLst/>
            <a:cxnLst/>
            <a:rect l="l" t="t" r="r" b="b"/>
            <a:pathLst>
              <a:path w="3273366" h="781233">
                <a:moveTo>
                  <a:pt x="0" y="0"/>
                </a:moveTo>
                <a:lnTo>
                  <a:pt x="3273366" y="0"/>
                </a:lnTo>
                <a:lnTo>
                  <a:pt x="3273366" y="781233"/>
                </a:lnTo>
                <a:lnTo>
                  <a:pt x="0" y="7812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0" name="TextBox 9">
            <a:extLst>
              <a:ext uri="{FF2B5EF4-FFF2-40B4-BE49-F238E27FC236}">
                <a16:creationId xmlns:a16="http://schemas.microsoft.com/office/drawing/2014/main" id="{A9F72ED5-647A-583C-3981-46BD67109370}"/>
              </a:ext>
            </a:extLst>
          </p:cNvPr>
          <p:cNvSpPr txBox="1"/>
          <p:nvPr/>
        </p:nvSpPr>
        <p:spPr>
          <a:xfrm>
            <a:off x="1478054" y="3203211"/>
            <a:ext cx="3965391" cy="1128386"/>
          </a:xfrm>
          <a:prstGeom prst="rect">
            <a:avLst/>
          </a:prstGeom>
          <a:noFill/>
        </p:spPr>
        <p:txBody>
          <a:bodyPr wrap="square" rtlCol="0">
            <a:spAutoFit/>
          </a:bodyPr>
          <a:lstStyle>
            <a:defPPr>
              <a:defRPr lang="en-US"/>
            </a:defPPr>
            <a:lvl1pPr lvl="0" algn="ctr" defTabSz="609539">
              <a:lnSpc>
                <a:spcPct val="150000"/>
              </a:lnSpc>
              <a:defRPr sz="2667" kern="0">
                <a:solidFill>
                  <a:prstClr val="black"/>
                </a:solidFill>
                <a:latin typeface="UTM Avo" panose="02040603050506020204" pitchFamily="18" charset="0"/>
              </a:defRPr>
            </a:lvl1pPr>
          </a:lstStyle>
          <a:p>
            <a:r>
              <a:rPr lang="vi-VN" sz="2400" b="1" dirty="0"/>
              <a:t>Kể chuyện </a:t>
            </a:r>
            <a:r>
              <a:rPr lang="vi-VN" sz="2400" b="1" i="1" dirty="0"/>
              <a:t>Chiếc ví </a:t>
            </a:r>
            <a:r>
              <a:rPr lang="vi-VN" sz="2400" b="1" dirty="0"/>
              <a:t>cho người thân nghe</a:t>
            </a:r>
          </a:p>
        </p:txBody>
      </p:sp>
      <p:sp>
        <p:nvSpPr>
          <p:cNvPr id="11" name="TextBox 10">
            <a:extLst>
              <a:ext uri="{FF2B5EF4-FFF2-40B4-BE49-F238E27FC236}">
                <a16:creationId xmlns:a16="http://schemas.microsoft.com/office/drawing/2014/main" id="{C8B72A18-443B-25F1-10AC-0E766B9458A5}"/>
              </a:ext>
            </a:extLst>
          </p:cNvPr>
          <p:cNvSpPr txBox="1"/>
          <p:nvPr/>
        </p:nvSpPr>
        <p:spPr>
          <a:xfrm>
            <a:off x="6586753" y="3229652"/>
            <a:ext cx="5258502" cy="1128386"/>
          </a:xfrm>
          <a:prstGeom prst="rect">
            <a:avLst/>
          </a:prstGeom>
          <a:noFill/>
        </p:spPr>
        <p:txBody>
          <a:bodyPr wrap="square" rtlCol="0">
            <a:spAutoFit/>
          </a:bodyPr>
          <a:lstStyle/>
          <a:p>
            <a:pPr lvl="0" algn="ctr" defTabSz="609539">
              <a:lnSpc>
                <a:spcPct val="150000"/>
              </a:lnSpc>
            </a:pPr>
            <a:r>
              <a:rPr lang="vi-VN" sz="2400" b="1" kern="0" dirty="0">
                <a:solidFill>
                  <a:prstClr val="black"/>
                </a:solidFill>
                <a:latin typeface="UTM Avo" panose="02040603050506020204" pitchFamily="18" charset="0"/>
              </a:rPr>
              <a:t>Chuẩn bị bài</a:t>
            </a:r>
            <a:r>
              <a:rPr lang="en-US" sz="2400" b="1" kern="0" dirty="0">
                <a:solidFill>
                  <a:prstClr val="black"/>
                </a:solidFill>
                <a:latin typeface="UTM Avo" panose="02040603050506020204" pitchFamily="18" charset="0"/>
              </a:rPr>
              <a:t>:</a:t>
            </a:r>
          </a:p>
          <a:p>
            <a:pPr lvl="0" algn="ctr" defTabSz="609539">
              <a:lnSpc>
                <a:spcPct val="150000"/>
              </a:lnSpc>
            </a:pPr>
            <a:r>
              <a:rPr lang="en-US" sz="2400" b="1" i="1" kern="0" dirty="0" err="1">
                <a:solidFill>
                  <a:prstClr val="black"/>
                </a:solidFill>
                <a:latin typeface="UTM Avo" panose="02040603050506020204" pitchFamily="18" charset="0"/>
              </a:rPr>
              <a:t>Bài</a:t>
            </a:r>
            <a:r>
              <a:rPr lang="vi-VN" sz="2400" b="1" i="1" kern="0" dirty="0">
                <a:solidFill>
                  <a:prstClr val="black"/>
                </a:solidFill>
                <a:latin typeface="UTM Avo" panose="02040603050506020204" pitchFamily="18" charset="0"/>
              </a:rPr>
              <a:t> đọc 2</a:t>
            </a:r>
            <a:r>
              <a:rPr lang="en-US" sz="2400" b="1" i="1" kern="0" dirty="0">
                <a:solidFill>
                  <a:prstClr val="black"/>
                </a:solidFill>
                <a:latin typeface="UTM Avo" panose="02040603050506020204" pitchFamily="18" charset="0"/>
              </a:rPr>
              <a:t>: </a:t>
            </a:r>
            <a:r>
              <a:rPr lang="vi-VN" sz="2400" b="1" i="1" kern="0" dirty="0">
                <a:solidFill>
                  <a:prstClr val="black"/>
                </a:solidFill>
                <a:latin typeface="UTM Avo" panose="02040603050506020204" pitchFamily="18" charset="0"/>
              </a:rPr>
              <a:t>Một người chính trực</a:t>
            </a:r>
          </a:p>
        </p:txBody>
      </p:sp>
    </p:spTree>
    <p:extLst>
      <p:ext uri="{BB962C8B-B14F-4D97-AF65-F5344CB8AC3E}">
        <p14:creationId xmlns:p14="http://schemas.microsoft.com/office/powerpoint/2010/main" val="198521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22" presetClass="entr" presetSubtype="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par>
                                <p:cTn id="14" presetID="22" presetClass="entr" presetSubtype="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par>
                                <p:cTn id="17" presetID="22" presetClass="entr" presetSubtype="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5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7-Bài đọc 1-Những thư viện đặc biệt.pptx</Template>
  <TotalTime>59</TotalTime>
  <Words>1025</Words>
  <Application>Microsoft Office PowerPoint</Application>
  <PresentationFormat>Widescreen</PresentationFormat>
  <Paragraphs>65</Paragraphs>
  <Slides>21</Slides>
  <Notes>1</Notes>
  <HiddenSlides>0</HiddenSlides>
  <MMClips>2</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21</vt:i4>
      </vt:variant>
    </vt:vector>
  </HeadingPairs>
  <TitlesOfParts>
    <vt:vector size="29" baseType="lpstr">
      <vt:lpstr>Arial</vt:lpstr>
      <vt:lpstr>UTM Avo</vt:lpstr>
      <vt:lpstr>Calibri Light</vt:lpstr>
      <vt:lpstr>Calibri</vt:lpstr>
      <vt:lpstr>Office Theme</vt:lpstr>
      <vt:lpstr>2_Office Theme</vt:lpstr>
      <vt:lpstr>5_Office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29</cp:revision>
  <dcterms:created xsi:type="dcterms:W3CDTF">2023-11-07T06:44:28Z</dcterms:created>
  <dcterms:modified xsi:type="dcterms:W3CDTF">2023-12-08T07:50:24Z</dcterms:modified>
</cp:coreProperties>
</file>