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22"/>
  </p:notesMasterIdLst>
  <p:sldIdLst>
    <p:sldId id="256" r:id="rId5"/>
    <p:sldId id="258" r:id="rId6"/>
    <p:sldId id="327" r:id="rId7"/>
    <p:sldId id="328" r:id="rId8"/>
    <p:sldId id="257" r:id="rId9"/>
    <p:sldId id="259" r:id="rId10"/>
    <p:sldId id="299" r:id="rId11"/>
    <p:sldId id="305" r:id="rId12"/>
    <p:sldId id="322" r:id="rId13"/>
    <p:sldId id="323" r:id="rId14"/>
    <p:sldId id="324" r:id="rId15"/>
    <p:sldId id="325" r:id="rId16"/>
    <p:sldId id="326" r:id="rId17"/>
    <p:sldId id="263" r:id="rId18"/>
    <p:sldId id="270" r:id="rId19"/>
    <p:sldId id="279" r:id="rId20"/>
    <p:sldId id="280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31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Hướng dẫn: GV click vào Du thuyền để di chuyển đến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vi-VN" dirty="0"/>
              <a:t>&gt;&gt;&gt; chọn vào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en-US" baseline="0" dirty="0"/>
              <a:t> </a:t>
            </a:r>
            <a:r>
              <a:rPr lang="vi-VN" dirty="0"/>
              <a:t>để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vi-VN" dirty="0"/>
              <a:t>hiện câu hỏi</a:t>
            </a:r>
            <a:r>
              <a:rPr lang="en-US" dirty="0"/>
              <a:t>.</a:t>
            </a:r>
            <a:endParaRPr lang="vi-VN" dirty="0"/>
          </a:p>
          <a:p>
            <a:r>
              <a:rPr lang="vi-VN" dirty="0"/>
              <a:t>Lặp lại các bước trên để đến câu hỏi tiếp theo</a:t>
            </a:r>
            <a:endParaRPr lang="en-US" dirty="0"/>
          </a:p>
          <a:p>
            <a:r>
              <a:rPr lang="en-US" dirty="0"/>
              <a:t>Click “congratulation”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733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48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43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77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7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086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069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085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24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81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39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552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91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57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56510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14967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17771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18342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04489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16292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16897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29872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88805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10047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411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9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2F87C-BCA9-43C6-9FC1-2CD6AB618253}" type="datetimeFigureOut">
              <a:rPr lang="es-CL" smtClean="0"/>
              <a:t>08-12-2023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783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4.jpg"/><Relationship Id="rId7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slide" Target="slide7.xml"/><Relationship Id="rId4" Type="http://schemas.openxmlformats.org/officeDocument/2006/relationships/image" Target="../media/image9.pn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8.jpeg"/><Relationship Id="rId4" Type="http://schemas.openxmlformats.org/officeDocument/2006/relationships/audio" Target="../media/audio2.wav"/><Relationship Id="rId9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3.png"/><Relationship Id="rId5" Type="http://schemas.openxmlformats.org/officeDocument/2006/relationships/image" Target="../media/image15.jpg"/><Relationship Id="rId10" Type="http://schemas.openxmlformats.org/officeDocument/2006/relationships/image" Target="../media/image6.jpg"/><Relationship Id="rId4" Type="http://schemas.openxmlformats.org/officeDocument/2006/relationships/audio" Target="../media/audio2.wav"/><Relationship Id="rId9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3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3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-521891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6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đổi: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vi-VN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Như măng </a:t>
            </a:r>
            <a:r>
              <a:rPr lang="vi-VN" sz="5200" b="1" kern="0">
                <a:solidFill>
                  <a:srgbClr val="FF0000"/>
                </a:solidFill>
                <a:latin typeface="UTM Avo" panose="02040603050506020204" pitchFamily="18" charset="0"/>
              </a:rPr>
              <a:t>mọc th</a:t>
            </a:r>
            <a:r>
              <a:rPr lang="en-US" sz="5200" b="1" kern="0">
                <a:solidFill>
                  <a:srgbClr val="FF0000"/>
                </a:solidFill>
                <a:latin typeface="UTM Avo" panose="02040603050506020204" pitchFamily="18" charset="0"/>
              </a:rPr>
              <a:t>ẳ</a:t>
            </a:r>
            <a:r>
              <a:rPr lang="vi-VN" sz="5200" b="1" kern="0">
                <a:solidFill>
                  <a:srgbClr val="FF0000"/>
                </a:solidFill>
                <a:latin typeface="UTM Avo" panose="02040603050506020204" pitchFamily="18" charset="0"/>
              </a:rPr>
              <a:t>ng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D1F276-97A3-030E-70B1-4DE9035B33C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E9878909-8FD8-47B2-C4EE-E8032E29B9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2E16C5-9F98-53CE-4288-EEA46D7A87C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hlinkClick r:id="rId4" action="ppaction://hlinksldjump"/>
          </p:cNvPr>
          <p:cNvSpPr/>
          <p:nvPr/>
        </p:nvSpPr>
        <p:spPr>
          <a:xfrm>
            <a:off x="8171635" y="4179381"/>
            <a:ext cx="2410640" cy="10219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LANETA 3" descr="Resultado de imagen para PLANETA 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83" y="489566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0552"/>
            <a:ext cx="4367579" cy="40396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3723" y="703385"/>
            <a:ext cx="4114800" cy="6001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DU HÀNH VŨ TRỤ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399AA4-2F17-4DF9-B515-EC9E6F8E2D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3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AVE"/>
          <p:cNvGrpSpPr/>
          <p:nvPr/>
        </p:nvGrpSpPr>
        <p:grpSpPr>
          <a:xfrm>
            <a:off x="347031" y="4301909"/>
            <a:ext cx="2194560" cy="1830600"/>
            <a:chOff x="473051" y="4548249"/>
            <a:chExt cx="1634866" cy="1630483"/>
          </a:xfrm>
        </p:grpSpPr>
        <p:pic>
          <p:nvPicPr>
            <p:cNvPr id="5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51" y="4548249"/>
              <a:ext cx="1634866" cy="1630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Resultado de imagen para marciano  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36"/>
            <a:stretch/>
          </p:blipFill>
          <p:spPr bwMode="auto">
            <a:xfrm>
              <a:off x="977431" y="4823225"/>
              <a:ext cx="626106" cy="54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LANETA 1" descr="Resultado de imagen para PLANETA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078" y="1444583"/>
            <a:ext cx="1717478" cy="12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LANETA 2" descr="Resultado de imagen para PLANETA 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277" y="4301909"/>
            <a:ext cx="2072692" cy="155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hlinkClick r:id="rId7" action="ppaction://hlinksldjump"/>
          </p:cNvPr>
          <p:cNvSpPr/>
          <p:nvPr/>
        </p:nvSpPr>
        <p:spPr>
          <a:xfrm>
            <a:off x="4076779" y="1657465"/>
            <a:ext cx="907264" cy="900000"/>
          </a:xfrm>
          <a:prstGeom prst="ellipse">
            <a:avLst/>
          </a:prstGeom>
          <a:solidFill>
            <a:srgbClr val="5C819C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Kim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Elipse 12">
            <a:hlinkClick r:id="rId8" action="ppaction://hlinksldjump"/>
          </p:cNvPr>
          <p:cNvSpPr/>
          <p:nvPr/>
        </p:nvSpPr>
        <p:spPr>
          <a:xfrm>
            <a:off x="10269590" y="4620687"/>
            <a:ext cx="967800" cy="958639"/>
          </a:xfrm>
          <a:prstGeom prst="ellipse">
            <a:avLst/>
          </a:prstGeom>
          <a:solidFill>
            <a:srgbClr val="8EBC7A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Mộc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3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577004CB-31AE-BE25-B770-ABE85908138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" t="33228" r="6267" b="30582"/>
          <a:stretch/>
        </p:blipFill>
        <p:spPr>
          <a:xfrm>
            <a:off x="3705078" y="4218058"/>
            <a:ext cx="4334370" cy="272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26276 -0.26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60" y="-130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276 -0.26852 L 0.6612 -0.041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22" y="1131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8999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077139" y="1243535"/>
            <a:ext cx="10037721" cy="584775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>
                <a:solidFill>
                  <a:srgbClr val="FFC000"/>
                </a:solidFill>
                <a:latin typeface="UTM Avo" panose="02040603050506020204" pitchFamily="18" charset="0"/>
                <a:cs typeface="Times New Roman" pitchFamily="18" charset="0"/>
              </a:rPr>
              <a:t>Câu 1:Theo em trung thực có nghĩa là gì?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2911054" y="3639260"/>
            <a:ext cx="4367577" cy="6421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Ngay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thẳng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thật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thà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2911054" y="2594237"/>
            <a:ext cx="4367577" cy="6421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ngại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việc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khó</a:t>
            </a: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4" name="MALO2"/>
          <p:cNvSpPr/>
          <p:nvPr/>
        </p:nvSpPr>
        <p:spPr>
          <a:xfrm>
            <a:off x="2889828" y="4638358"/>
            <a:ext cx="4367578" cy="6421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sz="2400" b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Quyết tâm đến cùng</a:t>
            </a: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38" y="2121101"/>
            <a:ext cx="827179" cy="15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98" y="2422262"/>
            <a:ext cx="4367579" cy="4039634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MALO1">
            <a:extLst>
              <a:ext uri="{FF2B5EF4-FFF2-40B4-BE49-F238E27FC236}">
                <a16:creationId xmlns:a16="http://schemas.microsoft.com/office/drawing/2014/main" id="{0B10686F-8BC8-6EB3-2FA1-F7200A486063}"/>
              </a:ext>
            </a:extLst>
          </p:cNvPr>
          <p:cNvSpPr/>
          <p:nvPr/>
        </p:nvSpPr>
        <p:spPr>
          <a:xfrm>
            <a:off x="2911054" y="5607488"/>
            <a:ext cx="4367577" cy="6421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Thông minh, mưu trí</a:t>
            </a: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MARCIANO1" descr="Resultado de imagen para marciano png">
            <a:extLst>
              <a:ext uri="{FF2B5EF4-FFF2-40B4-BE49-F238E27FC236}">
                <a16:creationId xmlns:a16="http://schemas.microsoft.com/office/drawing/2014/main" id="{A0793374-8757-36FA-31AB-E8FAC0A28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935" y="5239911"/>
            <a:ext cx="827179" cy="15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119" y="4205479"/>
            <a:ext cx="827179" cy="15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53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0" y="3429000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CuadroTexto 7">
            <a:extLst>
              <a:ext uri="{FF2B5EF4-FFF2-40B4-BE49-F238E27FC236}">
                <a16:creationId xmlns:a16="http://schemas.microsoft.com/office/drawing/2014/main" id="{681B2CC3-39F6-514A-D758-C9A716ACA9DD}"/>
              </a:ext>
            </a:extLst>
          </p:cNvPr>
          <p:cNvSpPr txBox="1"/>
          <p:nvPr/>
        </p:nvSpPr>
        <p:spPr>
          <a:xfrm>
            <a:off x="1776688" y="1025665"/>
            <a:ext cx="8638623" cy="10772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>
                <a:solidFill>
                  <a:srgbClr val="FFC000"/>
                </a:solidFill>
                <a:latin typeface="UTM Avo" panose="02040603050506020204" pitchFamily="18" charset="0"/>
                <a:cs typeface="Times New Roman" pitchFamily="18" charset="0"/>
              </a:rPr>
              <a:t>Câu 2: Em đoán nhân vật nào dưới đây có đức tính hiền lành.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" name="BUENO">
            <a:extLst>
              <a:ext uri="{FF2B5EF4-FFF2-40B4-BE49-F238E27FC236}">
                <a16:creationId xmlns:a16="http://schemas.microsoft.com/office/drawing/2014/main" id="{5986BDC0-7ABC-006B-A469-CA634D06655D}"/>
              </a:ext>
            </a:extLst>
          </p:cNvPr>
          <p:cNvSpPr/>
          <p:nvPr/>
        </p:nvSpPr>
        <p:spPr>
          <a:xfrm>
            <a:off x="2911054" y="5628571"/>
            <a:ext cx="4367577" cy="8544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CL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es-CL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Thạch</a:t>
            </a:r>
            <a:r>
              <a:rPr lang="es-CL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CL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Sanh</a:t>
            </a:r>
            <a:endParaRPr lang="es-CL" sz="2400" b="1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/>
            <a:r>
              <a:rPr lang="es-CL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(</a:t>
            </a:r>
            <a:r>
              <a:rPr lang="es-CL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s-CL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CL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truyện</a:t>
            </a:r>
            <a:r>
              <a:rPr lang="es-CL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CL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Thạch</a:t>
            </a:r>
            <a:r>
              <a:rPr lang="es-CL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CL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Sanh</a:t>
            </a:r>
            <a:r>
              <a:rPr lang="es-CL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)</a:t>
            </a: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MALO1">
            <a:extLst>
              <a:ext uri="{FF2B5EF4-FFF2-40B4-BE49-F238E27FC236}">
                <a16:creationId xmlns:a16="http://schemas.microsoft.com/office/drawing/2014/main" id="{6FC642B7-A0C2-30CA-5D49-96407AB9557F}"/>
              </a:ext>
            </a:extLst>
          </p:cNvPr>
          <p:cNvSpPr/>
          <p:nvPr/>
        </p:nvSpPr>
        <p:spPr>
          <a:xfrm>
            <a:off x="2911054" y="2594237"/>
            <a:ext cx="4367577" cy="8544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Dì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ghẻ</a:t>
            </a:r>
            <a:endParaRPr lang="es-MX" sz="2400" b="1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/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(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truyện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Tấm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Cám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)</a:t>
            </a: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MALO2">
            <a:extLst>
              <a:ext uri="{FF2B5EF4-FFF2-40B4-BE49-F238E27FC236}">
                <a16:creationId xmlns:a16="http://schemas.microsoft.com/office/drawing/2014/main" id="{6F68F4FC-1E17-70BA-4831-EFB1D3FA8965}"/>
              </a:ext>
            </a:extLst>
          </p:cNvPr>
          <p:cNvSpPr/>
          <p:nvPr/>
        </p:nvSpPr>
        <p:spPr>
          <a:xfrm>
            <a:off x="2889828" y="4638358"/>
            <a:ext cx="4367578" cy="8544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Lí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Thông</a:t>
            </a:r>
            <a:endParaRPr lang="es-MX" sz="2400" b="1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/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(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truyện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Thạch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s-MX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Sanh</a:t>
            </a:r>
            <a:r>
              <a:rPr lang="es-MX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)</a:t>
            </a: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MARCIANO1" descr="Resultado de imagen para marciano png">
            <a:extLst>
              <a:ext uri="{FF2B5EF4-FFF2-40B4-BE49-F238E27FC236}">
                <a16:creationId xmlns:a16="http://schemas.microsoft.com/office/drawing/2014/main" id="{BAE10712-0DC7-82AA-7CD4-227E69A47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406" y="2153177"/>
            <a:ext cx="827179" cy="15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hlinkClick r:id="rId9" action="ppaction://hlinksldjump"/>
            <a:extLst>
              <a:ext uri="{FF2B5EF4-FFF2-40B4-BE49-F238E27FC236}">
                <a16:creationId xmlns:a16="http://schemas.microsoft.com/office/drawing/2014/main" id="{52EC12A2-FBFF-F8D9-3C68-759342C246B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98" y="2422262"/>
            <a:ext cx="4367579" cy="4039634"/>
          </a:xfrm>
          <a:prstGeom prst="rect">
            <a:avLst/>
          </a:prstGeom>
        </p:spPr>
      </p:pic>
      <p:sp>
        <p:nvSpPr>
          <p:cNvPr id="15" name="MALO1">
            <a:extLst>
              <a:ext uri="{FF2B5EF4-FFF2-40B4-BE49-F238E27FC236}">
                <a16:creationId xmlns:a16="http://schemas.microsoft.com/office/drawing/2014/main" id="{F3572105-C09F-1BB4-928A-7D4A91EDCF47}"/>
              </a:ext>
            </a:extLst>
          </p:cNvPr>
          <p:cNvSpPr/>
          <p:nvPr/>
        </p:nvSpPr>
        <p:spPr>
          <a:xfrm>
            <a:off x="2911054" y="3621593"/>
            <a:ext cx="4367577" cy="8544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Cám</a:t>
            </a:r>
          </a:p>
          <a:p>
            <a:pPr lvl="0" algn="ctr"/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(trong truyện Tấm Cám)</a:t>
            </a:r>
            <a:endParaRPr lang="vi-VN" sz="2400" b="1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7" name="MARCIANO1" descr="Resultado de imagen para marciano png">
            <a:extLst>
              <a:ext uri="{FF2B5EF4-FFF2-40B4-BE49-F238E27FC236}">
                <a16:creationId xmlns:a16="http://schemas.microsoft.com/office/drawing/2014/main" id="{ED85A61E-7BA6-45A8-A237-A20487105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230" y="3351071"/>
            <a:ext cx="827179" cy="15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MARCIANO2" descr="Resultado de imagen para marciano png">
            <a:extLst>
              <a:ext uri="{FF2B5EF4-FFF2-40B4-BE49-F238E27FC236}">
                <a16:creationId xmlns:a16="http://schemas.microsoft.com/office/drawing/2014/main" id="{AC6251AB-BA66-ABCB-52A6-A23D525EB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683" y="4179276"/>
            <a:ext cx="827179" cy="15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09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D1EBB1-0D65-1D7A-4E34-2107CDDC07C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57615ABA-9E20-22A3-121B-DAB272E67F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9C0A88-292F-8745-C918-B603BBB29B13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39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42;p15">
            <a:extLst>
              <a:ext uri="{FF2B5EF4-FFF2-40B4-BE49-F238E27FC236}">
                <a16:creationId xmlns:a16="http://schemas.microsoft.com/office/drawing/2014/main" id="{8536C230-ADCC-E8FF-3AE7-E415843EDFA8}"/>
              </a:ext>
            </a:extLst>
          </p:cNvPr>
          <p:cNvSpPr txBox="1"/>
          <p:nvPr/>
        </p:nvSpPr>
        <p:spPr>
          <a:xfrm>
            <a:off x="559178" y="2100415"/>
            <a:ext cx="11073644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chọn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nào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trong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2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sau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?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1: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Trình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bày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ý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kiến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về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tính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nhân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vật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trong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một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câu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chuyện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đã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ở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3.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2: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Trình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bày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ý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kiến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về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biểu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hiện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tính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trung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thực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trong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tập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và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đời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sống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446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85;p17">
            <a:extLst>
              <a:ext uri="{FF2B5EF4-FFF2-40B4-BE49-F238E27FC236}">
                <a16:creationId xmlns:a16="http://schemas.microsoft.com/office/drawing/2014/main" id="{42D1A854-BFFB-F94C-DD95-9D15FE4259F1}"/>
              </a:ext>
            </a:extLst>
          </p:cNvPr>
          <p:cNvSpPr txBox="1"/>
          <p:nvPr/>
        </p:nvSpPr>
        <p:spPr>
          <a:xfrm>
            <a:off x="3188588" y="1589261"/>
            <a:ext cx="581481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latin typeface="UTM Avo" panose="02040603050506020204" pitchFamily="18" charset="0"/>
              </a:rPr>
              <a:t>TRAO ĐỔI NHÓM ĐÔI</a:t>
            </a:r>
          </a:p>
        </p:txBody>
      </p:sp>
      <p:sp>
        <p:nvSpPr>
          <p:cNvPr id="4" name="Google Shape;486;p17">
            <a:extLst>
              <a:ext uri="{FF2B5EF4-FFF2-40B4-BE49-F238E27FC236}">
                <a16:creationId xmlns:a16="http://schemas.microsoft.com/office/drawing/2014/main" id="{CDCF4567-B788-B026-9289-55DA662C8F92}"/>
              </a:ext>
            </a:extLst>
          </p:cNvPr>
          <p:cNvSpPr txBox="1"/>
          <p:nvPr/>
        </p:nvSpPr>
        <p:spPr>
          <a:xfrm>
            <a:off x="1219198" y="2262672"/>
            <a:ext cx="975360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vi-VN" sz="2400" b="1" dirty="0">
                <a:latin typeface="UTM Avo" panose="02040603050506020204" pitchFamily="18" charset="0"/>
              </a:rPr>
              <a:t>Đề 1: </a:t>
            </a:r>
            <a:r>
              <a:rPr lang="vi-VN" sz="2400" dirty="0">
                <a:latin typeface="UTM Avo" panose="02040603050506020204" pitchFamily="18" charset="0"/>
              </a:rPr>
              <a:t>Trình bày ý kiến về tính cách của các nhân vật trong một câu chuyện đã học ở Bài 3 (</a:t>
            </a:r>
            <a:r>
              <a:rPr lang="vi-VN" sz="2400" i="1" dirty="0">
                <a:latin typeface="UTM Avo" panose="02040603050506020204" pitchFamily="18" charset="0"/>
              </a:rPr>
              <a:t>Chiếc ví, Một người chính trực, Những hạt thóc giống – những câu chuyện về tính trung thực</a:t>
            </a:r>
            <a:r>
              <a:rPr lang="vi-VN" sz="2400" dirty="0">
                <a:latin typeface="UTM Avo" panose="02040603050506020204" pitchFamily="18" charset="0"/>
              </a:rPr>
              <a:t>).</a:t>
            </a:r>
          </a:p>
        </p:txBody>
      </p:sp>
      <p:sp>
        <p:nvSpPr>
          <p:cNvPr id="5" name="Google Shape;487;p17">
            <a:extLst>
              <a:ext uri="{FF2B5EF4-FFF2-40B4-BE49-F238E27FC236}">
                <a16:creationId xmlns:a16="http://schemas.microsoft.com/office/drawing/2014/main" id="{C3F6E33C-0219-32AC-AF49-6F37BD89225D}"/>
              </a:ext>
            </a:extLst>
          </p:cNvPr>
          <p:cNvSpPr/>
          <p:nvPr/>
        </p:nvSpPr>
        <p:spPr>
          <a:xfrm>
            <a:off x="281181" y="3879179"/>
            <a:ext cx="3553293" cy="203128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25000"/>
              </a:lnSpc>
            </a:pP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3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cùng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trao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đổi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về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từng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nhân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vật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truyện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 </a:t>
            </a:r>
          </a:p>
        </p:txBody>
      </p:sp>
      <p:sp>
        <p:nvSpPr>
          <p:cNvPr id="6" name="Google Shape;488;p17">
            <a:extLst>
              <a:ext uri="{FF2B5EF4-FFF2-40B4-BE49-F238E27FC236}">
                <a16:creationId xmlns:a16="http://schemas.microsoft.com/office/drawing/2014/main" id="{A9A28BDB-CEE4-A892-342A-2D1FED4F7DED}"/>
              </a:ext>
            </a:extLst>
          </p:cNvPr>
          <p:cNvSpPr/>
          <p:nvPr/>
        </p:nvSpPr>
        <p:spPr>
          <a:xfrm>
            <a:off x="4319353" y="3879179"/>
            <a:ext cx="3553293" cy="203128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ghép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trao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đổi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về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tất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cả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nhân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vật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8" name="Google Shape;489;p17">
            <a:extLst>
              <a:ext uri="{FF2B5EF4-FFF2-40B4-BE49-F238E27FC236}">
                <a16:creationId xmlns:a16="http://schemas.microsoft.com/office/drawing/2014/main" id="{0778BB66-831C-562D-2BD1-E6F3D399B2F2}"/>
              </a:ext>
            </a:extLst>
          </p:cNvPr>
          <p:cNvSpPr/>
          <p:nvPr/>
        </p:nvSpPr>
        <p:spPr>
          <a:xfrm>
            <a:off x="8357526" y="3879179"/>
            <a:ext cx="3553293" cy="203128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Đại điện của các nhóm trình bày trước lớp về ý kiến của nhóm. </a:t>
            </a:r>
          </a:p>
        </p:txBody>
      </p:sp>
      <p:sp>
        <p:nvSpPr>
          <p:cNvPr id="9" name="Google Shape;490;p17">
            <a:extLst>
              <a:ext uri="{FF2B5EF4-FFF2-40B4-BE49-F238E27FC236}">
                <a16:creationId xmlns:a16="http://schemas.microsoft.com/office/drawing/2014/main" id="{9F0B303B-40DB-688A-116C-E713F384506B}"/>
              </a:ext>
            </a:extLst>
          </p:cNvPr>
          <p:cNvSpPr/>
          <p:nvPr/>
        </p:nvSpPr>
        <p:spPr>
          <a:xfrm>
            <a:off x="3776418" y="4714179"/>
            <a:ext cx="676772" cy="582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36C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91;p17">
            <a:extLst>
              <a:ext uri="{FF2B5EF4-FFF2-40B4-BE49-F238E27FC236}">
                <a16:creationId xmlns:a16="http://schemas.microsoft.com/office/drawing/2014/main" id="{6491D76D-E9AB-2B57-8AF6-A586276E2F16}"/>
              </a:ext>
            </a:extLst>
          </p:cNvPr>
          <p:cNvSpPr/>
          <p:nvPr/>
        </p:nvSpPr>
        <p:spPr>
          <a:xfrm>
            <a:off x="7814590" y="4714180"/>
            <a:ext cx="676772" cy="582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36C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780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5;p17">
            <a:extLst>
              <a:ext uri="{FF2B5EF4-FFF2-40B4-BE49-F238E27FC236}">
                <a16:creationId xmlns:a16="http://schemas.microsoft.com/office/drawing/2014/main" id="{0041822A-903D-46AC-9A24-F011F8BD550C}"/>
              </a:ext>
            </a:extLst>
          </p:cNvPr>
          <p:cNvSpPr txBox="1"/>
          <p:nvPr/>
        </p:nvSpPr>
        <p:spPr>
          <a:xfrm>
            <a:off x="3188588" y="1589261"/>
            <a:ext cx="581481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latin typeface="UTM Avo" panose="02040603050506020204" pitchFamily="18" charset="0"/>
              </a:rPr>
              <a:t>GỢI Ý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1DD2E-3930-D05E-096C-5F3DC40C2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7" y="2512584"/>
            <a:ext cx="10363200" cy="434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5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85;p17">
            <a:extLst>
              <a:ext uri="{FF2B5EF4-FFF2-40B4-BE49-F238E27FC236}">
                <a16:creationId xmlns:a16="http://schemas.microsoft.com/office/drawing/2014/main" id="{42D1A854-BFFB-F94C-DD95-9D15FE4259F1}"/>
              </a:ext>
            </a:extLst>
          </p:cNvPr>
          <p:cNvSpPr txBox="1"/>
          <p:nvPr/>
        </p:nvSpPr>
        <p:spPr>
          <a:xfrm>
            <a:off x="3188588" y="1589261"/>
            <a:ext cx="581481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latin typeface="UTM Avo" panose="02040603050506020204" pitchFamily="18" charset="0"/>
              </a:rPr>
              <a:t>TRAO ĐỔI NHÓM ĐÔI</a:t>
            </a:r>
          </a:p>
        </p:txBody>
      </p:sp>
      <p:sp>
        <p:nvSpPr>
          <p:cNvPr id="4" name="Google Shape;486;p17">
            <a:extLst>
              <a:ext uri="{FF2B5EF4-FFF2-40B4-BE49-F238E27FC236}">
                <a16:creationId xmlns:a16="http://schemas.microsoft.com/office/drawing/2014/main" id="{CDCF4567-B788-B026-9289-55DA662C8F92}"/>
              </a:ext>
            </a:extLst>
          </p:cNvPr>
          <p:cNvSpPr txBox="1"/>
          <p:nvPr/>
        </p:nvSpPr>
        <p:spPr>
          <a:xfrm>
            <a:off x="1219198" y="2262672"/>
            <a:ext cx="97536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vi-VN" sz="2400" b="1" dirty="0">
                <a:latin typeface="UTM Avo" panose="02040603050506020204" pitchFamily="18" charset="0"/>
              </a:rPr>
              <a:t>Đề 2: </a:t>
            </a:r>
            <a:r>
              <a:rPr lang="vi-VN" sz="2400" dirty="0">
                <a:latin typeface="UTM Avo" panose="02040603050506020204" pitchFamily="18" charset="0"/>
              </a:rPr>
              <a:t>Trình bày ý kiến của em về biểu hiện của tính trung thực trong học tập và đời sống.</a:t>
            </a:r>
          </a:p>
        </p:txBody>
      </p:sp>
      <p:sp>
        <p:nvSpPr>
          <p:cNvPr id="5" name="Google Shape;487;p17">
            <a:extLst>
              <a:ext uri="{FF2B5EF4-FFF2-40B4-BE49-F238E27FC236}">
                <a16:creationId xmlns:a16="http://schemas.microsoft.com/office/drawing/2014/main" id="{C3F6E33C-0219-32AC-AF49-6F37BD89225D}"/>
              </a:ext>
            </a:extLst>
          </p:cNvPr>
          <p:cNvSpPr/>
          <p:nvPr/>
        </p:nvSpPr>
        <p:spPr>
          <a:xfrm>
            <a:off x="238940" y="3579707"/>
            <a:ext cx="3553293" cy="2978821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cùng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trao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đổi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về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tình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huống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thể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cách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ứng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xử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trung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tình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huống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thể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cách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ứng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xử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không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trung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6" name="Google Shape;488;p17">
            <a:extLst>
              <a:ext uri="{FF2B5EF4-FFF2-40B4-BE49-F238E27FC236}">
                <a16:creationId xmlns:a16="http://schemas.microsoft.com/office/drawing/2014/main" id="{A9A28BDB-CEE4-A892-342A-2D1FED4F7DED}"/>
              </a:ext>
            </a:extLst>
          </p:cNvPr>
          <p:cNvSpPr/>
          <p:nvPr/>
        </p:nvSpPr>
        <p:spPr>
          <a:xfrm>
            <a:off x="4277112" y="3579707"/>
            <a:ext cx="3553293" cy="2978821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25000"/>
              </a:lnSpc>
            </a:pPr>
            <a:r>
              <a:rPr lang="en-US" sz="240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 nhóm ghép trao đổi về cả hai loại tình huống</a:t>
            </a:r>
            <a:endParaRPr lang="en-US" sz="2400" dirty="0" err="1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89;p17">
            <a:extLst>
              <a:ext uri="{FF2B5EF4-FFF2-40B4-BE49-F238E27FC236}">
                <a16:creationId xmlns:a16="http://schemas.microsoft.com/office/drawing/2014/main" id="{0778BB66-831C-562D-2BD1-E6F3D399B2F2}"/>
              </a:ext>
            </a:extLst>
          </p:cNvPr>
          <p:cNvSpPr/>
          <p:nvPr/>
        </p:nvSpPr>
        <p:spPr>
          <a:xfrm>
            <a:off x="8315285" y="3579707"/>
            <a:ext cx="3553293" cy="2978821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Đại điện của các nhóm trình bày trước lớp về ý kiến của nhóm. </a:t>
            </a:r>
          </a:p>
        </p:txBody>
      </p:sp>
      <p:sp>
        <p:nvSpPr>
          <p:cNvPr id="9" name="Google Shape;490;p17">
            <a:extLst>
              <a:ext uri="{FF2B5EF4-FFF2-40B4-BE49-F238E27FC236}">
                <a16:creationId xmlns:a16="http://schemas.microsoft.com/office/drawing/2014/main" id="{9F0B303B-40DB-688A-116C-E713F384506B}"/>
              </a:ext>
            </a:extLst>
          </p:cNvPr>
          <p:cNvSpPr/>
          <p:nvPr/>
        </p:nvSpPr>
        <p:spPr>
          <a:xfrm>
            <a:off x="3776418" y="4714179"/>
            <a:ext cx="676772" cy="582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36C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91;p17">
            <a:extLst>
              <a:ext uri="{FF2B5EF4-FFF2-40B4-BE49-F238E27FC236}">
                <a16:creationId xmlns:a16="http://schemas.microsoft.com/office/drawing/2014/main" id="{6491D76D-E9AB-2B57-8AF6-A586276E2F16}"/>
              </a:ext>
            </a:extLst>
          </p:cNvPr>
          <p:cNvSpPr/>
          <p:nvPr/>
        </p:nvSpPr>
        <p:spPr>
          <a:xfrm>
            <a:off x="7814590" y="4714180"/>
            <a:ext cx="676772" cy="5825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36C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853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5;p17">
            <a:extLst>
              <a:ext uri="{FF2B5EF4-FFF2-40B4-BE49-F238E27FC236}">
                <a16:creationId xmlns:a16="http://schemas.microsoft.com/office/drawing/2014/main" id="{0041822A-903D-46AC-9A24-F011F8BD550C}"/>
              </a:ext>
            </a:extLst>
          </p:cNvPr>
          <p:cNvSpPr txBox="1"/>
          <p:nvPr/>
        </p:nvSpPr>
        <p:spPr>
          <a:xfrm>
            <a:off x="3188588" y="1589261"/>
            <a:ext cx="581481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latin typeface="UTM Avo" panose="02040603050506020204" pitchFamily="18" charset="0"/>
              </a:rPr>
              <a:t>GỢI Ý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2FC795-EF1B-A815-28FC-A3937ED48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8854"/>
            <a:ext cx="12192000" cy="318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6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94;p22">
            <a:extLst>
              <a:ext uri="{FF2B5EF4-FFF2-40B4-BE49-F238E27FC236}">
                <a16:creationId xmlns:a16="http://schemas.microsoft.com/office/drawing/2014/main" id="{87BC69C5-8687-EE84-4CE3-877F0AE75D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2590"/>
          <a:stretch/>
        </p:blipFill>
        <p:spPr>
          <a:xfrm>
            <a:off x="380160" y="2299306"/>
            <a:ext cx="3925139" cy="455869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" name="Google Shape;595;p22">
            <a:extLst>
              <a:ext uri="{FF2B5EF4-FFF2-40B4-BE49-F238E27FC236}">
                <a16:creationId xmlns:a16="http://schemas.microsoft.com/office/drawing/2014/main" id="{0079CDA6-E215-9D99-9EFD-27AD41078DFF}"/>
              </a:ext>
            </a:extLst>
          </p:cNvPr>
          <p:cNvSpPr txBox="1"/>
          <p:nvPr/>
        </p:nvSpPr>
        <p:spPr>
          <a:xfrm>
            <a:off x="4616759" y="3512305"/>
            <a:ext cx="6800435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</a:pPr>
            <a:r>
              <a:rPr lang="vi-VN" sz="2800" dirty="0">
                <a:latin typeface="UTM Avo" panose="02040603050506020204" pitchFamily="18" charset="0"/>
              </a:rPr>
              <a:t>Em hãy trao đổi trước lớp ý kiến của em về vấn đề nhóm em đã lựa chọn.</a:t>
            </a:r>
          </a:p>
        </p:txBody>
      </p:sp>
      <p:sp>
        <p:nvSpPr>
          <p:cNvPr id="6" name="Google Shape;596;p22">
            <a:extLst>
              <a:ext uri="{FF2B5EF4-FFF2-40B4-BE49-F238E27FC236}">
                <a16:creationId xmlns:a16="http://schemas.microsoft.com/office/drawing/2014/main" id="{AF0AEE91-6CEF-F764-984D-66D83AB7117B}"/>
              </a:ext>
            </a:extLst>
          </p:cNvPr>
          <p:cNvSpPr txBox="1"/>
          <p:nvPr/>
        </p:nvSpPr>
        <p:spPr>
          <a:xfrm>
            <a:off x="5143755" y="2174438"/>
            <a:ext cx="5746441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800" b="1" dirty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HOẠT ĐỘNG 3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lang="vi-VN" sz="2800" b="1" dirty="0">
              <a:solidFill>
                <a:srgbClr val="C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lvl="0" algn="ctr">
              <a:lnSpc>
                <a:spcPct val="150000"/>
              </a:lnSpc>
            </a:pPr>
            <a:r>
              <a:rPr lang="vi-VN" sz="2800" b="1" dirty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TRAO ĐỔI TRƯỚC LỚP</a:t>
            </a:r>
          </a:p>
        </p:txBody>
      </p:sp>
    </p:spTree>
    <p:extLst>
      <p:ext uri="{BB962C8B-B14F-4D97-AF65-F5344CB8AC3E}">
        <p14:creationId xmlns:p14="http://schemas.microsoft.com/office/powerpoint/2010/main" val="327491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4E6DCF3-0B5E-B005-03FB-698803C80EFB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32796A68-865B-6F93-C441-F425AFD024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E32FA-0023-3610-4107-F9A0B4B7642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B480A4D9-239B-B84D-57AE-2E72DE799C5B}"/>
              </a:ext>
            </a:extLst>
          </p:cNvPr>
          <p:cNvSpPr/>
          <p:nvPr/>
        </p:nvSpPr>
        <p:spPr>
          <a:xfrm>
            <a:off x="4305300" y="1104060"/>
            <a:ext cx="7233577" cy="2553540"/>
          </a:xfrm>
          <a:custGeom>
            <a:avLst/>
            <a:gdLst/>
            <a:ahLst/>
            <a:cxnLst/>
            <a:rect l="l" t="t" r="r" b="b"/>
            <a:pathLst>
              <a:path w="6912519" h="3793245">
                <a:moveTo>
                  <a:pt x="0" y="0"/>
                </a:moveTo>
                <a:lnTo>
                  <a:pt x="6912519" y="0"/>
                </a:lnTo>
                <a:lnTo>
                  <a:pt x="6912519" y="3793245"/>
                </a:lnTo>
                <a:lnTo>
                  <a:pt x="0" y="37932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b="1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1F9FC78-3D23-91B5-4B2A-19DF855566BC}"/>
              </a:ext>
            </a:extLst>
          </p:cNvPr>
          <p:cNvSpPr/>
          <p:nvPr/>
        </p:nvSpPr>
        <p:spPr>
          <a:xfrm>
            <a:off x="1698081" y="2437560"/>
            <a:ext cx="2607219" cy="4420440"/>
          </a:xfrm>
          <a:custGeom>
            <a:avLst/>
            <a:gdLst/>
            <a:ahLst/>
            <a:cxnLst/>
            <a:rect l="l" t="t" r="r" b="b"/>
            <a:pathLst>
              <a:path w="5638022" h="8936347">
                <a:moveTo>
                  <a:pt x="0" y="0"/>
                </a:moveTo>
                <a:lnTo>
                  <a:pt x="5638022" y="0"/>
                </a:lnTo>
                <a:lnTo>
                  <a:pt x="5638022" y="8936347"/>
                </a:lnTo>
                <a:lnTo>
                  <a:pt x="0" y="89363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b="1"/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309324CE-ABAB-4DF8-BA59-9089EA5F7A9F}"/>
              </a:ext>
            </a:extLst>
          </p:cNvPr>
          <p:cNvSpPr txBox="1"/>
          <p:nvPr/>
        </p:nvSpPr>
        <p:spPr>
          <a:xfrm>
            <a:off x="5246961" y="1642534"/>
            <a:ext cx="6022343" cy="1590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Về nhà kể (đọc) lại cho người thân nghe và chuẩn bị nội dung cho bài </a:t>
            </a:r>
            <a:r>
              <a:rPr lang="vi-VN" sz="2400" b="1" i="1" dirty="0">
                <a:solidFill>
                  <a:schemeClr val="bg1"/>
                </a:solidFill>
                <a:latin typeface="UTM Avo" panose="02040603050506020204" pitchFamily="18" charset="0"/>
              </a:rPr>
              <a:t>Nói và nghe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tuần tới.</a:t>
            </a: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8-Luyện từ và câu-Mở rộng vốn từ_ Sách và thư viện</Template>
  <TotalTime>102</TotalTime>
  <Words>542</Words>
  <Application>Microsoft Office PowerPoint</Application>
  <PresentationFormat>Widescreen</PresentationFormat>
  <Paragraphs>60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UTM Avo</vt:lpstr>
      <vt:lpstr>Calibri Light</vt:lpstr>
      <vt:lpstr>Calibri</vt:lpstr>
      <vt:lpstr>2_Office Theme</vt:lpstr>
      <vt:lpstr>1_Office Theme</vt:lpstr>
      <vt:lpstr>3_Office Theme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hung.nv2510hung.nv2510</dc:creator>
  <cp:lastModifiedBy>OnePercent</cp:lastModifiedBy>
  <cp:revision>9</cp:revision>
  <dcterms:created xsi:type="dcterms:W3CDTF">2023-10-25T03:43:42Z</dcterms:created>
  <dcterms:modified xsi:type="dcterms:W3CDTF">2023-12-08T07:49:55Z</dcterms:modified>
</cp:coreProperties>
</file>