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72" r:id="rId2"/>
    <p:sldMasterId id="2147483684" r:id="rId3"/>
  </p:sldMasterIdLst>
  <p:notesMasterIdLst>
    <p:notesMasterId r:id="rId18"/>
  </p:notesMasterIdLst>
  <p:sldIdLst>
    <p:sldId id="256" r:id="rId4"/>
    <p:sldId id="259" r:id="rId5"/>
    <p:sldId id="266" r:id="rId6"/>
    <p:sldId id="260" r:id="rId7"/>
    <p:sldId id="264" r:id="rId8"/>
    <p:sldId id="301" r:id="rId9"/>
    <p:sldId id="304" r:id="rId10"/>
    <p:sldId id="300" r:id="rId11"/>
    <p:sldId id="305" r:id="rId12"/>
    <p:sldId id="302" r:id="rId13"/>
    <p:sldId id="263" r:id="rId14"/>
    <p:sldId id="270" r:id="rId15"/>
    <p:sldId id="279" r:id="rId16"/>
    <p:sldId id="280" r:id="rId17"/>
  </p:sldIdLst>
  <p:sldSz cx="12192000" cy="6858000"/>
  <p:notesSz cx="6858000" cy="9144000"/>
  <p:embeddedFontLst>
    <p:embeddedFont>
      <p:font typeface="Calibri" panose="020F0502020204030204" pitchFamily="34" charset="0"/>
      <p:regular r:id="rId19"/>
      <p:bold r:id="rId20"/>
      <p:italic r:id="rId21"/>
      <p:boldItalic r:id="rId22"/>
    </p:embeddedFont>
    <p:embeddedFont>
      <p:font typeface="Calibri Light" panose="020F0302020204030204" pitchFamily="34" charset="0"/>
      <p:regular r:id="rId23"/>
      <p:italic r:id="rId24"/>
    </p:embeddedFont>
    <p:embeddedFont>
      <p:font typeface="UTM Avo" panose="02040603050506020204" pitchFamily="18" charset="0"/>
      <p:regular r:id="rId25"/>
      <p:bold r:id="rId26"/>
      <p:italic r:id="rId27"/>
      <p:boldItalic r:id="rId28"/>
    </p:embeddedFont>
  </p:embeddedFontLst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5B3B3"/>
    <a:srgbClr val="757070"/>
    <a:srgbClr val="FF5050"/>
    <a:srgbClr val="FF9999"/>
    <a:srgbClr val="44546A"/>
    <a:srgbClr val="3FA4AE"/>
    <a:srgbClr val="FFFA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" Type="http://schemas.openxmlformats.org/officeDocument/2006/relationships/slideMaster" Target="slideMasters/slideMaster3.xml"/><Relationship Id="rId21" Type="http://schemas.openxmlformats.org/officeDocument/2006/relationships/font" Target="fonts/font3.fntdata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font" Target="fonts/font7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font" Target="fonts/font2.fntdata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font" Target="fonts/font6.fntdata"/><Relationship Id="rId32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10" Type="http://schemas.openxmlformats.org/officeDocument/2006/relationships/slide" Target="slides/slide7.xml"/><Relationship Id="rId19" Type="http://schemas.openxmlformats.org/officeDocument/2006/relationships/font" Target="fonts/font1.fntdata"/><Relationship Id="rId31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E79C56-6DAA-494A-B0B7-71F262502AD6}" type="datetimeFigureOut">
              <a:rPr lang="en-US" smtClean="0"/>
              <a:t>12/8/2023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92B2F3-1DE3-42E0-A402-B4826F0D7F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10390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ECB359-C368-FAAB-58D5-0D02FBB3D6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C032F6F-935E-C66B-8985-FCC117989D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EBAB38-F9B1-12E8-4194-CD76A9D9AD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12/8/2023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10F5B9-0BBA-6237-AA41-7C8A68FB5B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73F7DC-A0D2-2B59-3108-A6C6969B3D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68970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1DD68C-4EF3-3E93-F0E4-7A1EAF30AE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CA9882-3F56-BADC-45F5-A1FA9E2846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E2AE65-1C31-E61D-C80A-17679EA4FB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12/8/2023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217C64-8BD3-3E2A-43D6-03E9842166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9A8E1E-00B5-FF84-1631-BE2FDBC68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9421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B7DA0A-999E-F79D-3D7B-BC0F80AB91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93E550-A2B2-1FD4-FC5E-0155D7D380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7FD8D4-E3E9-3387-ECDD-20703B5339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12/8/2023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FE3999-2E2F-4649-76D3-B231DD6528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73A913-02D6-7024-9DDD-B530DE88D3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4561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8A10D7-43E2-27E6-B52B-80214C7A82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3B1AF0-1660-95CB-8909-C7079FB0B4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2CF109-C42D-ABD0-92C8-8E04F6898B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643B5F6-C21A-532C-A7A0-20FFA9B88B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12/8/2023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C4B400-062F-F623-23E7-2F390EBF36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3765A9-6170-524F-1675-81BB379320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07065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A7FFF5-B0CD-4F13-AC32-B2D3C699DE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D59DCE-D1E5-36F7-3C1C-28022F721B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DAE6A7-B025-35F2-355E-7BB5EAA869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054B650-45FF-38E4-C8D8-C877757FA33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9899E66-9168-3AF3-51A1-AC9160720B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453256E-39DB-9C33-4E7F-391F27F04C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12/8/2023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2B8C339-1E2E-D100-3748-06F1DA82AF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C6C3A0B-C84F-EB4D-66BA-36B5DCDD7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6137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E26ED7-C03A-95E1-BC49-5FD53FCD97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28AF172-E041-99AC-255A-8B5AB21FC1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12/8/2023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AC00131-E27D-75AB-A7EA-C5355539F7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567D31-2DC5-DB2A-29BF-E0835B1015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201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6801730-6A3E-18EC-47DD-A614769CD0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12/8/2023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14E3FDD-3A6C-B024-AEC6-BED99AB03C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FCE5AC-7F66-41A2-B146-4000CBB93B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0192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EC3546-C49D-9798-0C37-F80C193528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DCA46A-6FFF-8B45-A293-C794CFBD62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469AA1-2D1A-3054-CDD6-567969990E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22BBB5-2CDF-8FC1-981F-4A0C5518AB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12/8/2023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1DFD70F-5533-0BBF-9AEF-91CAC5B0FE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28F2FB-2DEE-F0A1-465D-C673D13972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32201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6939B4-E217-B28D-30FF-2C0AB0D759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743FFDC-E88F-1F0C-ECF0-7AA21FFA717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BE10CB-D284-A341-F846-78EED0D97B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D62789-07EF-DBB0-122A-BEA8179E60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12/8/2023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5C2917-4D78-E2C5-B240-2C83A2A028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4E6FDF-BCDB-7F7A-F813-4FDA4DCAD7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71177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BB10C0-86E6-71B8-02C1-6ADF112455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49FDAF7-A048-683D-CCCC-A63BA5B51F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8BC5C8-39F6-6DD7-9FBA-7C02F011CA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12/8/2023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ADA172-8CFC-0C43-AABF-1121A5E1CD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5E851D-8129-DE77-B672-9040F1A25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28669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20A3BDA-1EAA-353D-F8DE-1FA3FAC253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7114AA8-3789-CBC3-5C55-CAEDF3B88E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9B3290-4B06-5823-1D14-C03BE4FA6A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12/8/2023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7E6A11-9C61-AEB0-DA00-C59F4DD3A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C08BEB-E646-E98F-031B-DAA706C808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82438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5373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389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3493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4638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12/8/2023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8402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12/8/2023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14456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12/8/2023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28119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880894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201530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2388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54811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163EA-5E16-0164-3BF7-EC6193188E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76C1A5-D051-8CD0-E385-04A1BB9C46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5E8B92-5EBB-861C-F641-232B78583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E1FA5-F0E9-920C-9617-20FF0411F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35CBFB-D74C-A513-032C-49C669C55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107968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F5FB1-B7B6-E690-03F9-233493113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A55743-94AF-F71F-6977-BA5AC7FF25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935840-7275-07FB-4ECD-6A47C5E26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F6FB95-8616-2719-0EF2-AD6DA12AD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D52DA1-4EAA-5B92-2E1E-54F03167D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009964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35860-AEC1-F21E-9439-AC5E985F8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516979-79D4-4C8A-C601-95DC67AF07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C1366-F510-43D2-F98E-965A52513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A0301-AFD1-A01E-9432-7C0E9BEA6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AA5184-EEF7-EE92-A5D4-839DE873B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95708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B18EF-B2D9-B1BE-C161-D13DE6897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CEA824-C61F-1EF0-F51E-18319AA1BC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94C721-113D-8B59-E65F-84AE609CA1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02189D-BD29-274B-72ED-B84764A07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ECB693-E414-2C0A-CAA5-15C4CB3F7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7725BF-2EEF-84C6-2BB1-729C28E20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93449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96D48-1528-BF8A-2F89-D761D88DB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3901AC-E4A8-58D0-A52E-5CADBFB11D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DA3EE9-7C77-EEFC-CE78-00E89BAE8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B90C92-E471-B5F7-6BEC-2CE3E14082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400897-423C-07E1-A10A-7C59F23AA4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D8E054-52BB-9483-E1EB-D05C5880E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12/8/2023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EC79F0-876F-DCD2-6992-E25F90C2D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89AE4E-2FE4-95BC-1725-EACD29A4E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140284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3D625-FC08-D663-FF18-8710C7E8A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14C6F2-7565-5AD1-9625-7F784BA62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12/8/2023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8EB37D-3164-F74D-30C0-A3CF9C906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D8DA1A-C6DA-15F4-F28F-12A6846DE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21379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0373B0-FE23-81C5-1342-81A7DE13F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12/8/2023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A0B33B-6F6D-08CE-F79B-EDC97DD9C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02294D-94A1-C185-CA85-2DE03FE4C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887062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85DBE-06F2-A90E-2773-94F846419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090A59-53B7-5DAD-4D2D-46531514AE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C06CDE-6ADF-3AE3-6DFD-D9A0EC8BB5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6B2EB0-C857-5536-3D6F-AEB2489AF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D6DA25-59E1-8576-4DDB-60DD5B5CB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9E5CBE-DCE2-C05B-F325-632066928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427825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5A1A3-C002-BE74-93F5-FDB4A1AC8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077B58-B74F-002B-32B6-14E76C63AD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1DC5D-FF3E-4100-4F80-E4D1073F84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EA2486-3500-0000-44B3-599E88FAB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5029E0-8C18-D056-9955-D030C24E8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A773AE-FB84-2633-7C9E-CF58AF68E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252089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393D7-77AB-6883-3786-975512956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748A89-586A-D3F5-2955-B2C04E3398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D291DF-C5C3-9C6D-FABE-2704A8FE9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8887F-0F21-1832-AFB6-2C135249C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075050-4C27-476B-843C-DD44B93AD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7842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EFA051-CA26-FA49-A07B-5EA4E5FC91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B17C35-63EA-6A66-24CE-146DFB5856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B6019F-AA6A-078D-9D2E-AB27C7AAC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38E183-218B-EC4C-402E-8CFDF480A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13DF49-864D-94D6-0F01-4C5F95F28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88635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6CE697A-28CD-EDD6-6415-D3C701EC59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0A0CBA-D392-B3C6-11C8-2B7A43CDAA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2FCAAC-A88B-1C44-0137-1A638B2A3B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UTM Avo" panose="02040603050506020204" pitchFamily="18" charset="0"/>
              </a:defRPr>
            </a:lvl1pPr>
          </a:lstStyle>
          <a:p>
            <a:fld id="{9B35F583-0148-4553-964E-C48E0D09F0A7}" type="datetimeFigureOut">
              <a:rPr lang="en-US" smtClean="0"/>
              <a:pPr/>
              <a:t>12/8/2023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8EEFD4-4D1A-FAD6-8C8F-648DA608DE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UTM Avo" panose="02040603050506020204" pitchFamily="18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BC7197-0211-521E-ABF8-E35EA0FC83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UTM Avo" panose="02040603050506020204" pitchFamily="18" charset="0"/>
              </a:defRPr>
            </a:lvl1pPr>
          </a:lstStyle>
          <a:p>
            <a:fld id="{E5E96640-AC40-4FB1-869D-32BD2614E6D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89674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UTM Avo" panose="02040603050506020204" pitchFamily="18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UTM Avo" panose="02040603050506020204" pitchFamily="18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UTM Avo" panose="02040603050506020204" pitchFamily="18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UTM Avo" panose="02040603050506020204" pitchFamily="18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UTM Avo" panose="02040603050506020204" pitchFamily="18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UTM Avo" panose="02040603050506020204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4949BE-1264-40E4-BDA5-77919F8C2881}" type="datetimeFigureOut">
              <a:rPr lang="en-US" smtClean="0"/>
              <a:t>12/8/2023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609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9Slide.vn - 2019">
            <a:extLst>
              <a:ext uri="{FF2B5EF4-FFF2-40B4-BE49-F238E27FC236}">
                <a16:creationId xmlns:a16="http://schemas.microsoft.com/office/drawing/2014/main" id="{CCB7BBCD-1B94-0ABF-54FA-C41F30EA8391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2C8457-2C65-AECF-4226-BAA6D30A4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05DB20-E44C-5BFC-4FA7-C96AFFC982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A4B673-F1CA-CC81-D3CF-2EA41B43D8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DEAE1-69FA-42CF-B65D-944C8BD08CC2}" type="datetimeFigureOut">
              <a:rPr lang="en-US" smtClean="0"/>
              <a:t>12/8/2023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5DDE0-5353-BD71-71EC-BEA2574C66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4915A-B8CD-FCF9-59A0-649E8CB848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81588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4-tap-1/1/385/47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4-tap-1/1/385/47/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13" Type="http://schemas.openxmlformats.org/officeDocument/2006/relationships/image" Target="../media/image19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12" Type="http://schemas.openxmlformats.org/officeDocument/2006/relationships/image" Target="../media/image18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sv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svg"/><Relationship Id="rId4" Type="http://schemas.openxmlformats.org/officeDocument/2006/relationships/image" Target="../media/image10.svg"/><Relationship Id="rId9" Type="http://schemas.openxmlformats.org/officeDocument/2006/relationships/image" Target="../media/image15.png"/><Relationship Id="rId14" Type="http://schemas.openxmlformats.org/officeDocument/2006/relationships/image" Target="../media/image20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svg"/><Relationship Id="rId5" Type="http://schemas.openxmlformats.org/officeDocument/2006/relationships/image" Target="../media/image23.png"/><Relationship Id="rId4" Type="http://schemas.openxmlformats.org/officeDocument/2006/relationships/image" Target="../media/image22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13" Type="http://schemas.openxmlformats.org/officeDocument/2006/relationships/image" Target="../media/image19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12" Type="http://schemas.openxmlformats.org/officeDocument/2006/relationships/image" Target="../media/image18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sv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svg"/><Relationship Id="rId4" Type="http://schemas.openxmlformats.org/officeDocument/2006/relationships/image" Target="../media/image10.svg"/><Relationship Id="rId9" Type="http://schemas.openxmlformats.org/officeDocument/2006/relationships/image" Target="../media/image15.png"/><Relationship Id="rId14" Type="http://schemas.openxmlformats.org/officeDocument/2006/relationships/image" Target="../media/image20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3" Type="http://schemas.openxmlformats.org/officeDocument/2006/relationships/image" Target="../media/image21.png"/><Relationship Id="rId7" Type="http://schemas.openxmlformats.org/officeDocument/2006/relationships/image" Target="../media/image2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10" Type="http://schemas.openxmlformats.org/officeDocument/2006/relationships/image" Target="../media/image27.svg"/><Relationship Id="rId4" Type="http://schemas.openxmlformats.org/officeDocument/2006/relationships/image" Target="../media/image22.svg"/><Relationship Id="rId9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13" Type="http://schemas.openxmlformats.org/officeDocument/2006/relationships/image" Target="../media/image19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12" Type="http://schemas.openxmlformats.org/officeDocument/2006/relationships/image" Target="../media/image18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sv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svg"/><Relationship Id="rId4" Type="http://schemas.openxmlformats.org/officeDocument/2006/relationships/image" Target="../media/image10.svg"/><Relationship Id="rId9" Type="http://schemas.openxmlformats.org/officeDocument/2006/relationships/image" Target="../media/image15.png"/><Relationship Id="rId14" Type="http://schemas.openxmlformats.org/officeDocument/2006/relationships/image" Target="../media/image20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svg"/><Relationship Id="rId5" Type="http://schemas.openxmlformats.org/officeDocument/2006/relationships/image" Target="../media/image30.png"/><Relationship Id="rId4" Type="http://schemas.openxmlformats.org/officeDocument/2006/relationships/image" Target="../media/image29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4-tap-1/1/385/47/" TargetMode="External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sv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sv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groups/hoc10donghanhcunggiaovientieuhoc" TargetMode="External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44.png"/><Relationship Id="rId5" Type="http://schemas.microsoft.com/office/2007/relationships/hdphoto" Target="../media/hdphoto2.wdp"/><Relationship Id="rId4" Type="http://schemas.openxmlformats.org/officeDocument/2006/relationships/image" Target="../media/image4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83A7158-F256-0F37-DC68-7D8AA6BFCB04}"/>
              </a:ext>
            </a:extLst>
          </p:cNvPr>
          <p:cNvSpPr txBox="1"/>
          <p:nvPr/>
        </p:nvSpPr>
        <p:spPr>
          <a:xfrm>
            <a:off x="8910084" y="141514"/>
            <a:ext cx="32819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TIẾNG VIỆT 4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24A85AF-B5D2-9AE2-F443-FFA2E121B5BA}"/>
              </a:ext>
            </a:extLst>
          </p:cNvPr>
          <p:cNvSpPr/>
          <p:nvPr/>
        </p:nvSpPr>
        <p:spPr>
          <a:xfrm>
            <a:off x="10994961" y="730646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Tập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 1</a:t>
            </a:r>
          </a:p>
        </p:txBody>
      </p:sp>
      <p:sp>
        <p:nvSpPr>
          <p:cNvPr id="10" name="Google Shape;54;p1">
            <a:extLst>
              <a:ext uri="{FF2B5EF4-FFF2-40B4-BE49-F238E27FC236}">
                <a16:creationId xmlns:a16="http://schemas.microsoft.com/office/drawing/2014/main" id="{E2DA8A9E-0953-ED8C-7BAC-84F79CDCD854}"/>
              </a:ext>
            </a:extLst>
          </p:cNvPr>
          <p:cNvSpPr txBox="1">
            <a:spLocks/>
          </p:cNvSpPr>
          <p:nvPr/>
        </p:nvSpPr>
        <p:spPr>
          <a:xfrm>
            <a:off x="808592" y="1646130"/>
            <a:ext cx="10574816" cy="35657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0"/>
              <a:buFont typeface="Arial"/>
              <a:buNone/>
              <a:tabLst/>
              <a:defRPr/>
            </a:pPr>
            <a:r>
              <a:rPr kumimoji="0" lang="en-US" sz="5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Calibri"/>
                <a:sym typeface="Calibri"/>
              </a:rPr>
              <a:t>Tuần</a:t>
            </a:r>
            <a:r>
              <a:rPr kumimoji="0" lang="en-US" sz="5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Calibri"/>
                <a:sym typeface="Calibri"/>
              </a:rPr>
              <a:t> </a:t>
            </a:r>
            <a:r>
              <a:rPr lang="en-US" sz="5200" b="1" kern="0" dirty="0">
                <a:solidFill>
                  <a:srgbClr val="002060"/>
                </a:solidFill>
                <a:latin typeface="UTM Avo" panose="02040603050506020204" pitchFamily="18" charset="0"/>
              </a:rPr>
              <a:t>6</a:t>
            </a:r>
            <a:endParaRPr kumimoji="0" lang="en-US" sz="52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cs typeface="Calibri"/>
              <a:sym typeface="Calibri"/>
            </a:endParaRPr>
          </a:p>
          <a:p>
            <a:pPr marL="0" marR="0" lvl="0" indent="0" algn="ctr" defTabSz="914377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tabLst/>
              <a:defRPr/>
            </a:pPr>
            <a:r>
              <a:rPr kumimoji="0" lang="vi-VN" sz="5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Góc sáng tạo</a:t>
            </a:r>
            <a:r>
              <a:rPr kumimoji="0" lang="en-US" sz="5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:</a:t>
            </a:r>
          </a:p>
          <a:p>
            <a:pPr marL="0" marR="0" lvl="0" indent="0" algn="ctr" defTabSz="914377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tabLst/>
              <a:defRPr/>
            </a:pPr>
            <a:r>
              <a:rPr kumimoji="0" lang="vi-VN" sz="5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Quan sát vườn cây</a:t>
            </a:r>
            <a:endParaRPr kumimoji="0" lang="vi-VN" sz="52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381624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0438D950-B004-BF22-DB2E-E6EEDD51A530}"/>
              </a:ext>
            </a:extLst>
          </p:cNvPr>
          <p:cNvGrpSpPr/>
          <p:nvPr/>
        </p:nvGrpSpPr>
        <p:grpSpPr>
          <a:xfrm>
            <a:off x="10866032" y="746200"/>
            <a:ext cx="1216041" cy="1432566"/>
            <a:chOff x="930253" y="1555705"/>
            <a:chExt cx="1279160" cy="1432566"/>
          </a:xfrm>
        </p:grpSpPr>
        <p:pic>
          <p:nvPicPr>
            <p:cNvPr id="4" name="Picture 3">
              <a:hlinkClick r:id="rId3"/>
              <a:extLst>
                <a:ext uri="{FF2B5EF4-FFF2-40B4-BE49-F238E27FC236}">
                  <a16:creationId xmlns:a16="http://schemas.microsoft.com/office/drawing/2014/main" id="{CB0976A1-4C27-DB39-E3BF-AB6B94F37BF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064544" y="1555705"/>
              <a:ext cx="1010579" cy="917007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B9BB5102-EA28-7B4C-BA2A-8CA0A1FDCC9A}"/>
                </a:ext>
              </a:extLst>
            </p:cNvPr>
            <p:cNvSpPr txBox="1"/>
            <p:nvPr/>
          </p:nvSpPr>
          <p:spPr>
            <a:xfrm>
              <a:off x="930253" y="2526606"/>
              <a:ext cx="12791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2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204566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 3">
            <a:extLst>
              <a:ext uri="{FF2B5EF4-FFF2-40B4-BE49-F238E27FC236}">
                <a16:creationId xmlns:a16="http://schemas.microsoft.com/office/drawing/2014/main" id="{9789E20C-3A4E-E1D4-1C75-31FF99AA27D6}"/>
              </a:ext>
            </a:extLst>
          </p:cNvPr>
          <p:cNvSpPr/>
          <p:nvPr/>
        </p:nvSpPr>
        <p:spPr>
          <a:xfrm>
            <a:off x="1041400" y="2108200"/>
            <a:ext cx="3454400" cy="3452127"/>
          </a:xfrm>
          <a:custGeom>
            <a:avLst/>
            <a:gdLst/>
            <a:ahLst/>
            <a:cxnLst/>
            <a:rect l="l" t="t" r="r" b="b"/>
            <a:pathLst>
              <a:path w="4138944" h="4114800">
                <a:moveTo>
                  <a:pt x="0" y="0"/>
                </a:moveTo>
                <a:lnTo>
                  <a:pt x="4138944" y="0"/>
                </a:lnTo>
                <a:lnTo>
                  <a:pt x="413894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defTabSz="609539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7035A203-97F5-AA16-3535-84A1A852FFB6}"/>
              </a:ext>
            </a:extLst>
          </p:cNvPr>
          <p:cNvGrpSpPr/>
          <p:nvPr/>
        </p:nvGrpSpPr>
        <p:grpSpPr>
          <a:xfrm>
            <a:off x="5407025" y="1701801"/>
            <a:ext cx="5984875" cy="3994149"/>
            <a:chOff x="8101012" y="2147887"/>
            <a:chExt cx="9644063" cy="6958013"/>
          </a:xfrm>
        </p:grpSpPr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8A8CFE31-1EF0-CD67-F4D5-2D4786A43AC5}"/>
                </a:ext>
              </a:extLst>
            </p:cNvPr>
            <p:cNvSpPr/>
            <p:nvPr/>
          </p:nvSpPr>
          <p:spPr>
            <a:xfrm>
              <a:off x="8101012" y="2147887"/>
              <a:ext cx="9448800" cy="6958013"/>
            </a:xfrm>
            <a:prstGeom prst="roundRect">
              <a:avLst>
                <a:gd name="adj" fmla="val 8313"/>
              </a:avLst>
            </a:prstGeom>
            <a:solidFill>
              <a:sysClr val="window" lastClr="FFFFFF">
                <a:lumMod val="85000"/>
              </a:sys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539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1" name="Rectangle: Rounded Corners 20">
              <a:extLst>
                <a:ext uri="{FF2B5EF4-FFF2-40B4-BE49-F238E27FC236}">
                  <a16:creationId xmlns:a16="http://schemas.microsoft.com/office/drawing/2014/main" id="{7C0377AD-2FDA-A327-44CF-7790EAED5CC8}"/>
                </a:ext>
              </a:extLst>
            </p:cNvPr>
            <p:cNvSpPr/>
            <p:nvPr/>
          </p:nvSpPr>
          <p:spPr>
            <a:xfrm>
              <a:off x="8296275" y="2300287"/>
              <a:ext cx="9448800" cy="6805613"/>
            </a:xfrm>
            <a:prstGeom prst="roundRect">
              <a:avLst>
                <a:gd name="adj" fmla="val 8313"/>
              </a:avLst>
            </a:prstGeom>
            <a:solidFill>
              <a:sysClr val="window" lastClr="FFFFFF"/>
            </a:solidFill>
            <a:ln w="25400" cap="flat" cmpd="sng" algn="ctr">
              <a:solidFill>
                <a:sysClr val="window" lastClr="FFFFFF">
                  <a:lumMod val="7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539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Nhiệm</a:t>
              </a:r>
              <a:r>
                <a: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8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vụ</a:t>
              </a:r>
              <a:r>
                <a: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</a:p>
            <a:p>
              <a:pPr marL="0" marR="0" lvl="0" indent="0" defTabSz="609539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Quan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sát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và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tìm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hiểu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về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các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loài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cây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quanh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trường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học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:</a:t>
              </a:r>
            </a:p>
            <a:p>
              <a:pPr marL="381019" marR="0" lvl="0" indent="-381019" defTabSz="609539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Đây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là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cây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gì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?</a:t>
              </a:r>
            </a:p>
            <a:p>
              <a:pPr marL="381019" marR="0" lvl="0" indent="-381019" defTabSz="609539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Cây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có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hình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dáng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như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thế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nào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?</a:t>
              </a:r>
            </a:p>
            <a:p>
              <a:pPr marL="381019" marR="0" lvl="0" indent="-381019" defTabSz="609539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Lá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cây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có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đặc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điểm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gì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cs typeface="Arial" panose="020B0604020202020204" pitchFamily="34" charset="0"/>
                </a:rPr>
                <a:t>?</a:t>
              </a: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96135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B16EC347-07D8-D0CA-6EEF-F0F0B6054940}"/>
              </a:ext>
            </a:extLst>
          </p:cNvPr>
          <p:cNvGrpSpPr/>
          <p:nvPr/>
        </p:nvGrpSpPr>
        <p:grpSpPr>
          <a:xfrm>
            <a:off x="10866032" y="746200"/>
            <a:ext cx="1216041" cy="1432566"/>
            <a:chOff x="930253" y="1555705"/>
            <a:chExt cx="1279160" cy="1432566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BDAF1D9F-35F7-9B71-A727-0C0FBB223B0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064544" y="1555705"/>
              <a:ext cx="1010579" cy="91700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E31FB0E0-B646-2FC2-5A05-F2CE853DDC21}"/>
                </a:ext>
              </a:extLst>
            </p:cNvPr>
            <p:cNvSpPr txBox="1"/>
            <p:nvPr/>
          </p:nvSpPr>
          <p:spPr>
            <a:xfrm>
              <a:off x="930253" y="2526606"/>
              <a:ext cx="12791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2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738409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6">
            <a:extLst>
              <a:ext uri="{FF2B5EF4-FFF2-40B4-BE49-F238E27FC236}">
                <a16:creationId xmlns:a16="http://schemas.microsoft.com/office/drawing/2014/main" id="{984844FD-02E3-F703-C4A7-5337350A0173}"/>
              </a:ext>
            </a:extLst>
          </p:cNvPr>
          <p:cNvGrpSpPr/>
          <p:nvPr/>
        </p:nvGrpSpPr>
        <p:grpSpPr>
          <a:xfrm rot="5400000">
            <a:off x="5335778" y="-863289"/>
            <a:ext cx="2153886" cy="9479938"/>
            <a:chOff x="-9099" y="-6510"/>
            <a:chExt cx="2265345" cy="6110459"/>
          </a:xfrm>
        </p:grpSpPr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461EC487-A285-AAA9-996B-8699516E2E17}"/>
                </a:ext>
              </a:extLst>
            </p:cNvPr>
            <p:cNvSpPr/>
            <p:nvPr/>
          </p:nvSpPr>
          <p:spPr>
            <a:xfrm>
              <a:off x="-9099" y="-6510"/>
              <a:ext cx="2265345" cy="6110459"/>
            </a:xfrm>
            <a:custGeom>
              <a:avLst/>
              <a:gdLst/>
              <a:ahLst/>
              <a:cxnLst/>
              <a:rect l="l" t="t" r="r" b="b"/>
              <a:pathLst>
                <a:path w="2265345" h="6110459">
                  <a:moveTo>
                    <a:pt x="63030" y="5516905"/>
                  </a:moveTo>
                  <a:cubicBezTo>
                    <a:pt x="63030" y="5516905"/>
                    <a:pt x="0" y="5270341"/>
                    <a:pt x="10218" y="1214762"/>
                  </a:cubicBezTo>
                  <a:cubicBezTo>
                    <a:pt x="18651" y="990971"/>
                    <a:pt x="65033" y="645332"/>
                    <a:pt x="65033" y="645332"/>
                  </a:cubicBezTo>
                  <a:cubicBezTo>
                    <a:pt x="82233" y="502466"/>
                    <a:pt x="56685" y="337866"/>
                    <a:pt x="181385" y="223925"/>
                  </a:cubicBezTo>
                  <a:cubicBezTo>
                    <a:pt x="346794" y="72788"/>
                    <a:pt x="621643" y="0"/>
                    <a:pt x="1372272" y="6965"/>
                  </a:cubicBezTo>
                  <a:lnTo>
                    <a:pt x="1372274" y="6965"/>
                  </a:lnTo>
                  <a:cubicBezTo>
                    <a:pt x="1589021" y="16819"/>
                    <a:pt x="1793336" y="36481"/>
                    <a:pt x="1927524" y="101690"/>
                  </a:cubicBezTo>
                  <a:cubicBezTo>
                    <a:pt x="2183570" y="226120"/>
                    <a:pt x="2265345" y="459160"/>
                    <a:pt x="2259857" y="704684"/>
                  </a:cubicBezTo>
                  <a:cubicBezTo>
                    <a:pt x="2259857" y="704684"/>
                    <a:pt x="2216569" y="1013073"/>
                    <a:pt x="2224003" y="1248607"/>
                  </a:cubicBezTo>
                  <a:cubicBezTo>
                    <a:pt x="2231126" y="5258707"/>
                    <a:pt x="2238283" y="5454309"/>
                    <a:pt x="2238283" y="5454309"/>
                  </a:cubicBezTo>
                  <a:cubicBezTo>
                    <a:pt x="2221601" y="5670042"/>
                    <a:pt x="2106957" y="5880654"/>
                    <a:pt x="1910088" y="5992278"/>
                  </a:cubicBezTo>
                  <a:cubicBezTo>
                    <a:pt x="1759736" y="6077526"/>
                    <a:pt x="1561705" y="6092624"/>
                    <a:pt x="1231692" y="6081882"/>
                  </a:cubicBezTo>
                  <a:lnTo>
                    <a:pt x="1231685" y="6081882"/>
                  </a:lnTo>
                  <a:cubicBezTo>
                    <a:pt x="645952" y="6076606"/>
                    <a:pt x="384604" y="6110459"/>
                    <a:pt x="254278" y="6001301"/>
                  </a:cubicBezTo>
                  <a:cubicBezTo>
                    <a:pt x="145767" y="5910416"/>
                    <a:pt x="81795" y="5717104"/>
                    <a:pt x="63030" y="5516905"/>
                  </a:cubicBez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</p:spPr>
          <p:txBody>
            <a:bodyPr vert="vert270" anchor="ctr"/>
            <a:lstStyle/>
            <a:p>
              <a:pPr marL="0" marR="0" lvl="0" indent="0" algn="ctr" defTabSz="609539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UTM Avo" panose="02040603050506020204" pitchFamily="18" charset="0"/>
                </a:rPr>
                <a:t>HOẠT ĐỘNG 1</a:t>
              </a:r>
            </a:p>
            <a:p>
              <a:pPr marL="0" marR="0" lvl="0" indent="0" algn="ctr" defTabSz="609539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3200" b="0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UTM Avo" panose="02040603050506020204" pitchFamily="18" charset="0"/>
                </a:rPr>
                <a:t>NGHE GIỚI THIỆU VỀ KHU VƯỜN</a:t>
              </a:r>
            </a:p>
          </p:txBody>
        </p:sp>
      </p:grpSp>
      <p:sp>
        <p:nvSpPr>
          <p:cNvPr id="13" name="Freeform 9">
            <a:extLst>
              <a:ext uri="{FF2B5EF4-FFF2-40B4-BE49-F238E27FC236}">
                <a16:creationId xmlns:a16="http://schemas.microsoft.com/office/drawing/2014/main" id="{63FA599D-903D-732E-D270-0FEB30D36CC3}"/>
              </a:ext>
            </a:extLst>
          </p:cNvPr>
          <p:cNvSpPr/>
          <p:nvPr/>
        </p:nvSpPr>
        <p:spPr>
          <a:xfrm flipH="1">
            <a:off x="1137724" y="4412139"/>
            <a:ext cx="1411452" cy="1039342"/>
          </a:xfrm>
          <a:custGeom>
            <a:avLst/>
            <a:gdLst/>
            <a:ahLst/>
            <a:cxnLst/>
            <a:rect l="l" t="t" r="r" b="b"/>
            <a:pathLst>
              <a:path w="2117178" h="1559013">
                <a:moveTo>
                  <a:pt x="2117178" y="0"/>
                </a:moveTo>
                <a:lnTo>
                  <a:pt x="0" y="0"/>
                </a:lnTo>
                <a:lnTo>
                  <a:pt x="0" y="1559012"/>
                </a:lnTo>
                <a:lnTo>
                  <a:pt x="2117178" y="1559012"/>
                </a:lnTo>
                <a:lnTo>
                  <a:pt x="2117178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defTabSz="609539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5" name="Freeform 11">
            <a:extLst>
              <a:ext uri="{FF2B5EF4-FFF2-40B4-BE49-F238E27FC236}">
                <a16:creationId xmlns:a16="http://schemas.microsoft.com/office/drawing/2014/main" id="{FDC93A47-5441-8C69-82ED-863531600192}"/>
              </a:ext>
            </a:extLst>
          </p:cNvPr>
          <p:cNvSpPr/>
          <p:nvPr/>
        </p:nvSpPr>
        <p:spPr>
          <a:xfrm rot="2206150">
            <a:off x="9309494" y="1395200"/>
            <a:ext cx="1452241" cy="1417916"/>
          </a:xfrm>
          <a:custGeom>
            <a:avLst/>
            <a:gdLst/>
            <a:ahLst/>
            <a:cxnLst/>
            <a:rect l="l" t="t" r="r" b="b"/>
            <a:pathLst>
              <a:path w="2178362" h="2126874">
                <a:moveTo>
                  <a:pt x="0" y="0"/>
                </a:moveTo>
                <a:lnTo>
                  <a:pt x="2178363" y="0"/>
                </a:lnTo>
                <a:lnTo>
                  <a:pt x="2178363" y="2126874"/>
                </a:lnTo>
                <a:lnTo>
                  <a:pt x="0" y="212687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defTabSz="609539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6" name="Freeform 12">
            <a:extLst>
              <a:ext uri="{FF2B5EF4-FFF2-40B4-BE49-F238E27FC236}">
                <a16:creationId xmlns:a16="http://schemas.microsoft.com/office/drawing/2014/main" id="{38C1028F-37F3-83C7-EF1E-2D0A9CF44BFA}"/>
              </a:ext>
            </a:extLst>
          </p:cNvPr>
          <p:cNvSpPr/>
          <p:nvPr/>
        </p:nvSpPr>
        <p:spPr>
          <a:xfrm rot="1455362">
            <a:off x="10058426" y="4263862"/>
            <a:ext cx="1358334" cy="1485255"/>
          </a:xfrm>
          <a:custGeom>
            <a:avLst/>
            <a:gdLst/>
            <a:ahLst/>
            <a:cxnLst/>
            <a:rect l="l" t="t" r="r" b="b"/>
            <a:pathLst>
              <a:path w="2037501" h="2227883">
                <a:moveTo>
                  <a:pt x="0" y="0"/>
                </a:moveTo>
                <a:lnTo>
                  <a:pt x="2037501" y="0"/>
                </a:lnTo>
                <a:lnTo>
                  <a:pt x="2037501" y="2227883"/>
                </a:lnTo>
                <a:lnTo>
                  <a:pt x="0" y="222788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defTabSz="609539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7" name="Freeform 13">
            <a:extLst>
              <a:ext uri="{FF2B5EF4-FFF2-40B4-BE49-F238E27FC236}">
                <a16:creationId xmlns:a16="http://schemas.microsoft.com/office/drawing/2014/main" id="{A101AD10-04F3-BAE4-27DE-60FE1171D889}"/>
              </a:ext>
            </a:extLst>
          </p:cNvPr>
          <p:cNvSpPr/>
          <p:nvPr/>
        </p:nvSpPr>
        <p:spPr>
          <a:xfrm rot="2760415">
            <a:off x="11298734" y="2662266"/>
            <a:ext cx="538709" cy="634709"/>
          </a:xfrm>
          <a:custGeom>
            <a:avLst/>
            <a:gdLst/>
            <a:ahLst/>
            <a:cxnLst/>
            <a:rect l="l" t="t" r="r" b="b"/>
            <a:pathLst>
              <a:path w="808063" h="952063">
                <a:moveTo>
                  <a:pt x="0" y="0"/>
                </a:moveTo>
                <a:lnTo>
                  <a:pt x="808063" y="0"/>
                </a:lnTo>
                <a:lnTo>
                  <a:pt x="808063" y="952063"/>
                </a:lnTo>
                <a:lnTo>
                  <a:pt x="0" y="95206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defTabSz="609539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8" name="Freeform 14">
            <a:extLst>
              <a:ext uri="{FF2B5EF4-FFF2-40B4-BE49-F238E27FC236}">
                <a16:creationId xmlns:a16="http://schemas.microsoft.com/office/drawing/2014/main" id="{D406B094-1676-8635-0B26-06E77179518D}"/>
              </a:ext>
            </a:extLst>
          </p:cNvPr>
          <p:cNvSpPr/>
          <p:nvPr/>
        </p:nvSpPr>
        <p:spPr>
          <a:xfrm rot="640987">
            <a:off x="4550257" y="6058175"/>
            <a:ext cx="1074676" cy="462111"/>
          </a:xfrm>
          <a:custGeom>
            <a:avLst/>
            <a:gdLst/>
            <a:ahLst/>
            <a:cxnLst/>
            <a:rect l="l" t="t" r="r" b="b"/>
            <a:pathLst>
              <a:path w="1612014" h="693166">
                <a:moveTo>
                  <a:pt x="0" y="0"/>
                </a:moveTo>
                <a:lnTo>
                  <a:pt x="1612014" y="0"/>
                </a:lnTo>
                <a:lnTo>
                  <a:pt x="1612014" y="693166"/>
                </a:lnTo>
                <a:lnTo>
                  <a:pt x="0" y="693166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defTabSz="609539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9" name="Freeform 15">
            <a:extLst>
              <a:ext uri="{FF2B5EF4-FFF2-40B4-BE49-F238E27FC236}">
                <a16:creationId xmlns:a16="http://schemas.microsoft.com/office/drawing/2014/main" id="{07D4A26B-B995-70BB-CD27-86AA4B4D3027}"/>
              </a:ext>
            </a:extLst>
          </p:cNvPr>
          <p:cNvSpPr/>
          <p:nvPr/>
        </p:nvSpPr>
        <p:spPr>
          <a:xfrm rot="4914919">
            <a:off x="1682135" y="2618090"/>
            <a:ext cx="602311" cy="766055"/>
          </a:xfrm>
          <a:custGeom>
            <a:avLst/>
            <a:gdLst/>
            <a:ahLst/>
            <a:cxnLst/>
            <a:rect l="l" t="t" r="r" b="b"/>
            <a:pathLst>
              <a:path w="903466" h="1149083">
                <a:moveTo>
                  <a:pt x="0" y="0"/>
                </a:moveTo>
                <a:lnTo>
                  <a:pt x="903466" y="0"/>
                </a:lnTo>
                <a:lnTo>
                  <a:pt x="903466" y="1149083"/>
                </a:lnTo>
                <a:lnTo>
                  <a:pt x="0" y="114908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defTabSz="609539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615488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6">
            <a:extLst>
              <a:ext uri="{FF2B5EF4-FFF2-40B4-BE49-F238E27FC236}">
                <a16:creationId xmlns:a16="http://schemas.microsoft.com/office/drawing/2014/main" id="{5B9B46EB-508A-8E83-0C6B-F5E20AD5EC88}"/>
              </a:ext>
            </a:extLst>
          </p:cNvPr>
          <p:cNvGrpSpPr/>
          <p:nvPr/>
        </p:nvGrpSpPr>
        <p:grpSpPr>
          <a:xfrm rot="-5400000">
            <a:off x="6874060" y="153408"/>
            <a:ext cx="2791969" cy="7391400"/>
            <a:chOff x="1024725" y="-498491"/>
            <a:chExt cx="2236497" cy="7745777"/>
          </a:xfrm>
          <a:solidFill>
            <a:srgbClr val="F79646">
              <a:lumMod val="20000"/>
              <a:lumOff val="80000"/>
            </a:srgbClr>
          </a:solidFill>
        </p:grpSpPr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1DD16BA6-F3D9-B1E7-EB58-EAE16576D2AE}"/>
                </a:ext>
              </a:extLst>
            </p:cNvPr>
            <p:cNvSpPr/>
            <p:nvPr/>
          </p:nvSpPr>
          <p:spPr>
            <a:xfrm>
              <a:off x="1024725" y="-498491"/>
              <a:ext cx="2236497" cy="7745777"/>
            </a:xfrm>
            <a:custGeom>
              <a:avLst/>
              <a:gdLst/>
              <a:ahLst/>
              <a:cxnLst/>
              <a:rect l="l" t="t" r="r" b="b"/>
              <a:pathLst>
                <a:path w="3270320" h="7253794">
                  <a:moveTo>
                    <a:pt x="63030" y="6660241"/>
                  </a:moveTo>
                  <a:cubicBezTo>
                    <a:pt x="63030" y="6660241"/>
                    <a:pt x="0" y="6413677"/>
                    <a:pt x="10218" y="1214762"/>
                  </a:cubicBezTo>
                  <a:cubicBezTo>
                    <a:pt x="18651" y="990971"/>
                    <a:pt x="65033" y="645332"/>
                    <a:pt x="65033" y="645332"/>
                  </a:cubicBezTo>
                  <a:cubicBezTo>
                    <a:pt x="82233" y="502466"/>
                    <a:pt x="56685" y="337866"/>
                    <a:pt x="181385" y="223925"/>
                  </a:cubicBezTo>
                  <a:cubicBezTo>
                    <a:pt x="346794" y="72788"/>
                    <a:pt x="621643" y="0"/>
                    <a:pt x="2377247" y="6965"/>
                  </a:cubicBezTo>
                  <a:lnTo>
                    <a:pt x="2377248" y="6965"/>
                  </a:lnTo>
                  <a:cubicBezTo>
                    <a:pt x="2593995" y="16819"/>
                    <a:pt x="2798310" y="36481"/>
                    <a:pt x="2932498" y="101690"/>
                  </a:cubicBezTo>
                  <a:cubicBezTo>
                    <a:pt x="3188544" y="226120"/>
                    <a:pt x="3270319" y="459160"/>
                    <a:pt x="3264832" y="704684"/>
                  </a:cubicBezTo>
                  <a:cubicBezTo>
                    <a:pt x="3264832" y="704684"/>
                    <a:pt x="3221544" y="1013073"/>
                    <a:pt x="3228977" y="1248607"/>
                  </a:cubicBezTo>
                  <a:cubicBezTo>
                    <a:pt x="3236100" y="6402042"/>
                    <a:pt x="3243257" y="6597645"/>
                    <a:pt x="3243257" y="6597645"/>
                  </a:cubicBezTo>
                  <a:cubicBezTo>
                    <a:pt x="3226575" y="6813377"/>
                    <a:pt x="3111931" y="7023989"/>
                    <a:pt x="2915062" y="7135613"/>
                  </a:cubicBezTo>
                  <a:cubicBezTo>
                    <a:pt x="2764711" y="7220862"/>
                    <a:pt x="2566680" y="7235960"/>
                    <a:pt x="2032054" y="7225218"/>
                  </a:cubicBezTo>
                  <a:lnTo>
                    <a:pt x="2032034" y="7225218"/>
                  </a:lnTo>
                  <a:cubicBezTo>
                    <a:pt x="645952" y="7219942"/>
                    <a:pt x="384604" y="7253795"/>
                    <a:pt x="254278" y="7144637"/>
                  </a:cubicBezTo>
                  <a:cubicBezTo>
                    <a:pt x="145767" y="7053752"/>
                    <a:pt x="81795" y="6860440"/>
                    <a:pt x="63030" y="6660241"/>
                  </a:cubicBezTo>
                  <a:close/>
                </a:path>
              </a:pathLst>
            </a:custGeom>
            <a:grpFill/>
          </p:spPr>
          <p:txBody>
            <a:bodyPr vert="vert" anchor="ctr"/>
            <a:lstStyle/>
            <a:p>
              <a:pPr marL="114300" marR="0" lvl="0" defTabSz="609539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</a:rPr>
                <a:t>Em  hãy ghi lại thông tin về khu vườn: </a:t>
              </a:r>
            </a:p>
            <a:p>
              <a:pPr marL="571500" marR="0" lvl="0" indent="-457200" defTabSz="609539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vi-VN" sz="2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</a:rPr>
                <a:t>Diện tích</a:t>
              </a:r>
            </a:p>
            <a:p>
              <a:pPr marL="571500" marR="0" lvl="0" indent="-457200" defTabSz="609539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vi-VN" sz="2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</a:rPr>
                <a:t>Các loài cây và đặc điểm của chúng</a:t>
              </a:r>
            </a:p>
          </p:txBody>
        </p:sp>
      </p:grpSp>
      <p:sp>
        <p:nvSpPr>
          <p:cNvPr id="12" name="Freeform 12">
            <a:extLst>
              <a:ext uri="{FF2B5EF4-FFF2-40B4-BE49-F238E27FC236}">
                <a16:creationId xmlns:a16="http://schemas.microsoft.com/office/drawing/2014/main" id="{98FF9EAF-6841-E69B-4D1B-85E30B43BD07}"/>
              </a:ext>
            </a:extLst>
          </p:cNvPr>
          <p:cNvSpPr/>
          <p:nvPr/>
        </p:nvSpPr>
        <p:spPr>
          <a:xfrm rot="300383">
            <a:off x="11597296" y="3729273"/>
            <a:ext cx="326997" cy="410612"/>
          </a:xfrm>
          <a:custGeom>
            <a:avLst/>
            <a:gdLst/>
            <a:ahLst/>
            <a:cxnLst/>
            <a:rect l="l" t="t" r="r" b="b"/>
            <a:pathLst>
              <a:path w="490495" h="615918">
                <a:moveTo>
                  <a:pt x="0" y="0"/>
                </a:moveTo>
                <a:lnTo>
                  <a:pt x="490495" y="0"/>
                </a:lnTo>
                <a:lnTo>
                  <a:pt x="490495" y="615918"/>
                </a:lnTo>
                <a:lnTo>
                  <a:pt x="0" y="61591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defTabSz="609539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3" name="Freeform 13">
            <a:extLst>
              <a:ext uri="{FF2B5EF4-FFF2-40B4-BE49-F238E27FC236}">
                <a16:creationId xmlns:a16="http://schemas.microsoft.com/office/drawing/2014/main" id="{043B8E14-EA17-3341-0370-02BFAF7AA297}"/>
              </a:ext>
            </a:extLst>
          </p:cNvPr>
          <p:cNvSpPr/>
          <p:nvPr/>
        </p:nvSpPr>
        <p:spPr>
          <a:xfrm rot="-446010" flipH="1">
            <a:off x="11507316" y="4689678"/>
            <a:ext cx="235350" cy="295531"/>
          </a:xfrm>
          <a:custGeom>
            <a:avLst/>
            <a:gdLst/>
            <a:ahLst/>
            <a:cxnLst/>
            <a:rect l="l" t="t" r="r" b="b"/>
            <a:pathLst>
              <a:path w="353025" h="443297">
                <a:moveTo>
                  <a:pt x="353025" y="0"/>
                </a:moveTo>
                <a:lnTo>
                  <a:pt x="0" y="0"/>
                </a:lnTo>
                <a:lnTo>
                  <a:pt x="0" y="443297"/>
                </a:lnTo>
                <a:lnTo>
                  <a:pt x="353025" y="443297"/>
                </a:lnTo>
                <a:lnTo>
                  <a:pt x="353025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defTabSz="609539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4" name="Freeform 16">
            <a:extLst>
              <a:ext uri="{FF2B5EF4-FFF2-40B4-BE49-F238E27FC236}">
                <a16:creationId xmlns:a16="http://schemas.microsoft.com/office/drawing/2014/main" id="{83065319-DA82-AAC6-090B-5C304A56000E}"/>
              </a:ext>
            </a:extLst>
          </p:cNvPr>
          <p:cNvSpPr/>
          <p:nvPr/>
        </p:nvSpPr>
        <p:spPr>
          <a:xfrm rot="389171" flipH="1">
            <a:off x="10269816" y="2490522"/>
            <a:ext cx="1567970" cy="484111"/>
          </a:xfrm>
          <a:custGeom>
            <a:avLst/>
            <a:gdLst/>
            <a:ahLst/>
            <a:cxnLst/>
            <a:rect l="l" t="t" r="r" b="b"/>
            <a:pathLst>
              <a:path w="2351955" h="726166">
                <a:moveTo>
                  <a:pt x="2351955" y="0"/>
                </a:moveTo>
                <a:lnTo>
                  <a:pt x="0" y="0"/>
                </a:lnTo>
                <a:lnTo>
                  <a:pt x="0" y="726166"/>
                </a:lnTo>
                <a:lnTo>
                  <a:pt x="2351955" y="726166"/>
                </a:lnTo>
                <a:lnTo>
                  <a:pt x="2351955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defTabSz="609539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pic>
        <p:nvPicPr>
          <p:cNvPr id="15" name="Picture 2" descr="Khu vườn đẹp đến mê mẩn của chàng trai trẻ với niềm đam mê duy nhất trong  đời là trồng cây và hoa">
            <a:extLst>
              <a:ext uri="{FF2B5EF4-FFF2-40B4-BE49-F238E27FC236}">
                <a16:creationId xmlns:a16="http://schemas.microsoft.com/office/drawing/2014/main" id="{40BA7105-4B9D-CEDA-4AC0-0B9B90BFBB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255" y="2453124"/>
            <a:ext cx="4021896" cy="3019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2710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6">
            <a:extLst>
              <a:ext uri="{FF2B5EF4-FFF2-40B4-BE49-F238E27FC236}">
                <a16:creationId xmlns:a16="http://schemas.microsoft.com/office/drawing/2014/main" id="{984844FD-02E3-F703-C4A7-5337350A0173}"/>
              </a:ext>
            </a:extLst>
          </p:cNvPr>
          <p:cNvGrpSpPr/>
          <p:nvPr/>
        </p:nvGrpSpPr>
        <p:grpSpPr>
          <a:xfrm rot="5400000">
            <a:off x="5335778" y="-863289"/>
            <a:ext cx="2153886" cy="9479938"/>
            <a:chOff x="-9099" y="-6510"/>
            <a:chExt cx="2265345" cy="6110459"/>
          </a:xfrm>
        </p:grpSpPr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461EC487-A285-AAA9-996B-8699516E2E17}"/>
                </a:ext>
              </a:extLst>
            </p:cNvPr>
            <p:cNvSpPr/>
            <p:nvPr/>
          </p:nvSpPr>
          <p:spPr>
            <a:xfrm>
              <a:off x="-9099" y="-6510"/>
              <a:ext cx="2265345" cy="6110459"/>
            </a:xfrm>
            <a:custGeom>
              <a:avLst/>
              <a:gdLst/>
              <a:ahLst/>
              <a:cxnLst/>
              <a:rect l="l" t="t" r="r" b="b"/>
              <a:pathLst>
                <a:path w="2265345" h="6110459">
                  <a:moveTo>
                    <a:pt x="63030" y="5516905"/>
                  </a:moveTo>
                  <a:cubicBezTo>
                    <a:pt x="63030" y="5516905"/>
                    <a:pt x="0" y="5270341"/>
                    <a:pt x="10218" y="1214762"/>
                  </a:cubicBezTo>
                  <a:cubicBezTo>
                    <a:pt x="18651" y="990971"/>
                    <a:pt x="65033" y="645332"/>
                    <a:pt x="65033" y="645332"/>
                  </a:cubicBezTo>
                  <a:cubicBezTo>
                    <a:pt x="82233" y="502466"/>
                    <a:pt x="56685" y="337866"/>
                    <a:pt x="181385" y="223925"/>
                  </a:cubicBezTo>
                  <a:cubicBezTo>
                    <a:pt x="346794" y="72788"/>
                    <a:pt x="621643" y="0"/>
                    <a:pt x="1372272" y="6965"/>
                  </a:cubicBezTo>
                  <a:lnTo>
                    <a:pt x="1372274" y="6965"/>
                  </a:lnTo>
                  <a:cubicBezTo>
                    <a:pt x="1589021" y="16819"/>
                    <a:pt x="1793336" y="36481"/>
                    <a:pt x="1927524" y="101690"/>
                  </a:cubicBezTo>
                  <a:cubicBezTo>
                    <a:pt x="2183570" y="226120"/>
                    <a:pt x="2265345" y="459160"/>
                    <a:pt x="2259857" y="704684"/>
                  </a:cubicBezTo>
                  <a:cubicBezTo>
                    <a:pt x="2259857" y="704684"/>
                    <a:pt x="2216569" y="1013073"/>
                    <a:pt x="2224003" y="1248607"/>
                  </a:cubicBezTo>
                  <a:cubicBezTo>
                    <a:pt x="2231126" y="5258707"/>
                    <a:pt x="2238283" y="5454309"/>
                    <a:pt x="2238283" y="5454309"/>
                  </a:cubicBezTo>
                  <a:cubicBezTo>
                    <a:pt x="2221601" y="5670042"/>
                    <a:pt x="2106957" y="5880654"/>
                    <a:pt x="1910088" y="5992278"/>
                  </a:cubicBezTo>
                  <a:cubicBezTo>
                    <a:pt x="1759736" y="6077526"/>
                    <a:pt x="1561705" y="6092624"/>
                    <a:pt x="1231692" y="6081882"/>
                  </a:cubicBezTo>
                  <a:lnTo>
                    <a:pt x="1231685" y="6081882"/>
                  </a:lnTo>
                  <a:cubicBezTo>
                    <a:pt x="645952" y="6076606"/>
                    <a:pt x="384604" y="6110459"/>
                    <a:pt x="254278" y="6001301"/>
                  </a:cubicBezTo>
                  <a:cubicBezTo>
                    <a:pt x="145767" y="5910416"/>
                    <a:pt x="81795" y="5717104"/>
                    <a:pt x="63030" y="5516905"/>
                  </a:cubicBez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</p:spPr>
          <p:txBody>
            <a:bodyPr vert="vert270" anchor="ctr"/>
            <a:lstStyle/>
            <a:p>
              <a:pPr marL="0" marR="0" lvl="0" indent="0" algn="ctr" defTabSz="609539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UTM Avo" panose="02040603050506020204" pitchFamily="18" charset="0"/>
                </a:rPr>
                <a:t>HOẠT ĐỘNG 2</a:t>
              </a:r>
            </a:p>
            <a:p>
              <a:pPr marL="0" marR="0" lvl="0" indent="0" algn="ctr" defTabSz="609539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3200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UTM Avo" panose="02040603050506020204" pitchFamily="18" charset="0"/>
                </a:rPr>
                <a:t>QUAN SÁT VƯỜN CÂY </a:t>
              </a:r>
            </a:p>
          </p:txBody>
        </p:sp>
      </p:grpSp>
      <p:sp>
        <p:nvSpPr>
          <p:cNvPr id="13" name="Freeform 9">
            <a:extLst>
              <a:ext uri="{FF2B5EF4-FFF2-40B4-BE49-F238E27FC236}">
                <a16:creationId xmlns:a16="http://schemas.microsoft.com/office/drawing/2014/main" id="{63FA599D-903D-732E-D270-0FEB30D36CC3}"/>
              </a:ext>
            </a:extLst>
          </p:cNvPr>
          <p:cNvSpPr/>
          <p:nvPr/>
        </p:nvSpPr>
        <p:spPr>
          <a:xfrm flipH="1">
            <a:off x="1137724" y="4412139"/>
            <a:ext cx="1411452" cy="1039342"/>
          </a:xfrm>
          <a:custGeom>
            <a:avLst/>
            <a:gdLst/>
            <a:ahLst/>
            <a:cxnLst/>
            <a:rect l="l" t="t" r="r" b="b"/>
            <a:pathLst>
              <a:path w="2117178" h="1559013">
                <a:moveTo>
                  <a:pt x="2117178" y="0"/>
                </a:moveTo>
                <a:lnTo>
                  <a:pt x="0" y="0"/>
                </a:lnTo>
                <a:lnTo>
                  <a:pt x="0" y="1559012"/>
                </a:lnTo>
                <a:lnTo>
                  <a:pt x="2117178" y="1559012"/>
                </a:lnTo>
                <a:lnTo>
                  <a:pt x="2117178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defTabSz="609539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5" name="Freeform 11">
            <a:extLst>
              <a:ext uri="{FF2B5EF4-FFF2-40B4-BE49-F238E27FC236}">
                <a16:creationId xmlns:a16="http://schemas.microsoft.com/office/drawing/2014/main" id="{FDC93A47-5441-8C69-82ED-863531600192}"/>
              </a:ext>
            </a:extLst>
          </p:cNvPr>
          <p:cNvSpPr/>
          <p:nvPr/>
        </p:nvSpPr>
        <p:spPr>
          <a:xfrm rot="2206150">
            <a:off x="9309494" y="1395200"/>
            <a:ext cx="1452241" cy="1417916"/>
          </a:xfrm>
          <a:custGeom>
            <a:avLst/>
            <a:gdLst/>
            <a:ahLst/>
            <a:cxnLst/>
            <a:rect l="l" t="t" r="r" b="b"/>
            <a:pathLst>
              <a:path w="2178362" h="2126874">
                <a:moveTo>
                  <a:pt x="0" y="0"/>
                </a:moveTo>
                <a:lnTo>
                  <a:pt x="2178363" y="0"/>
                </a:lnTo>
                <a:lnTo>
                  <a:pt x="2178363" y="2126874"/>
                </a:lnTo>
                <a:lnTo>
                  <a:pt x="0" y="212687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defTabSz="609539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6" name="Freeform 12">
            <a:extLst>
              <a:ext uri="{FF2B5EF4-FFF2-40B4-BE49-F238E27FC236}">
                <a16:creationId xmlns:a16="http://schemas.microsoft.com/office/drawing/2014/main" id="{38C1028F-37F3-83C7-EF1E-2D0A9CF44BFA}"/>
              </a:ext>
            </a:extLst>
          </p:cNvPr>
          <p:cNvSpPr/>
          <p:nvPr/>
        </p:nvSpPr>
        <p:spPr>
          <a:xfrm rot="1455362">
            <a:off x="10058426" y="4263862"/>
            <a:ext cx="1358334" cy="1485255"/>
          </a:xfrm>
          <a:custGeom>
            <a:avLst/>
            <a:gdLst/>
            <a:ahLst/>
            <a:cxnLst/>
            <a:rect l="l" t="t" r="r" b="b"/>
            <a:pathLst>
              <a:path w="2037501" h="2227883">
                <a:moveTo>
                  <a:pt x="0" y="0"/>
                </a:moveTo>
                <a:lnTo>
                  <a:pt x="2037501" y="0"/>
                </a:lnTo>
                <a:lnTo>
                  <a:pt x="2037501" y="2227883"/>
                </a:lnTo>
                <a:lnTo>
                  <a:pt x="0" y="222788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defTabSz="609539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7" name="Freeform 13">
            <a:extLst>
              <a:ext uri="{FF2B5EF4-FFF2-40B4-BE49-F238E27FC236}">
                <a16:creationId xmlns:a16="http://schemas.microsoft.com/office/drawing/2014/main" id="{A101AD10-04F3-BAE4-27DE-60FE1171D889}"/>
              </a:ext>
            </a:extLst>
          </p:cNvPr>
          <p:cNvSpPr/>
          <p:nvPr/>
        </p:nvSpPr>
        <p:spPr>
          <a:xfrm rot="2760415">
            <a:off x="11298734" y="2662266"/>
            <a:ext cx="538709" cy="634709"/>
          </a:xfrm>
          <a:custGeom>
            <a:avLst/>
            <a:gdLst/>
            <a:ahLst/>
            <a:cxnLst/>
            <a:rect l="l" t="t" r="r" b="b"/>
            <a:pathLst>
              <a:path w="808063" h="952063">
                <a:moveTo>
                  <a:pt x="0" y="0"/>
                </a:moveTo>
                <a:lnTo>
                  <a:pt x="808063" y="0"/>
                </a:lnTo>
                <a:lnTo>
                  <a:pt x="808063" y="952063"/>
                </a:lnTo>
                <a:lnTo>
                  <a:pt x="0" y="95206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defTabSz="609539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8" name="Freeform 14">
            <a:extLst>
              <a:ext uri="{FF2B5EF4-FFF2-40B4-BE49-F238E27FC236}">
                <a16:creationId xmlns:a16="http://schemas.microsoft.com/office/drawing/2014/main" id="{D406B094-1676-8635-0B26-06E77179518D}"/>
              </a:ext>
            </a:extLst>
          </p:cNvPr>
          <p:cNvSpPr/>
          <p:nvPr/>
        </p:nvSpPr>
        <p:spPr>
          <a:xfrm rot="640987">
            <a:off x="4550257" y="6058175"/>
            <a:ext cx="1074676" cy="462111"/>
          </a:xfrm>
          <a:custGeom>
            <a:avLst/>
            <a:gdLst/>
            <a:ahLst/>
            <a:cxnLst/>
            <a:rect l="l" t="t" r="r" b="b"/>
            <a:pathLst>
              <a:path w="1612014" h="693166">
                <a:moveTo>
                  <a:pt x="0" y="0"/>
                </a:moveTo>
                <a:lnTo>
                  <a:pt x="1612014" y="0"/>
                </a:lnTo>
                <a:lnTo>
                  <a:pt x="1612014" y="693166"/>
                </a:lnTo>
                <a:lnTo>
                  <a:pt x="0" y="693166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defTabSz="609539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9" name="Freeform 15">
            <a:extLst>
              <a:ext uri="{FF2B5EF4-FFF2-40B4-BE49-F238E27FC236}">
                <a16:creationId xmlns:a16="http://schemas.microsoft.com/office/drawing/2014/main" id="{07D4A26B-B995-70BB-CD27-86AA4B4D3027}"/>
              </a:ext>
            </a:extLst>
          </p:cNvPr>
          <p:cNvSpPr/>
          <p:nvPr/>
        </p:nvSpPr>
        <p:spPr>
          <a:xfrm rot="4914919">
            <a:off x="1682135" y="2618090"/>
            <a:ext cx="602311" cy="766055"/>
          </a:xfrm>
          <a:custGeom>
            <a:avLst/>
            <a:gdLst/>
            <a:ahLst/>
            <a:cxnLst/>
            <a:rect l="l" t="t" r="r" b="b"/>
            <a:pathLst>
              <a:path w="903466" h="1149083">
                <a:moveTo>
                  <a:pt x="0" y="0"/>
                </a:moveTo>
                <a:lnTo>
                  <a:pt x="903466" y="0"/>
                </a:lnTo>
                <a:lnTo>
                  <a:pt x="903466" y="1149083"/>
                </a:lnTo>
                <a:lnTo>
                  <a:pt x="0" y="114908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defTabSz="609539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291231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6">
            <a:extLst>
              <a:ext uri="{FF2B5EF4-FFF2-40B4-BE49-F238E27FC236}">
                <a16:creationId xmlns:a16="http://schemas.microsoft.com/office/drawing/2014/main" id="{24A579D9-1AD6-F75B-16C2-E0A13A819125}"/>
              </a:ext>
            </a:extLst>
          </p:cNvPr>
          <p:cNvGrpSpPr/>
          <p:nvPr/>
        </p:nvGrpSpPr>
        <p:grpSpPr>
          <a:xfrm rot="-5400000">
            <a:off x="6090617" y="161752"/>
            <a:ext cx="3496006" cy="6973578"/>
            <a:chOff x="51899" y="-410769"/>
            <a:chExt cx="2800463" cy="7253794"/>
          </a:xfrm>
          <a:solidFill>
            <a:srgbClr val="F79646">
              <a:lumMod val="20000"/>
              <a:lumOff val="80000"/>
            </a:srgbClr>
          </a:solidFill>
        </p:grpSpPr>
        <p:sp>
          <p:nvSpPr>
            <p:cNvPr id="6" name="Freeform 7">
              <a:extLst>
                <a:ext uri="{FF2B5EF4-FFF2-40B4-BE49-F238E27FC236}">
                  <a16:creationId xmlns:a16="http://schemas.microsoft.com/office/drawing/2014/main" id="{DC7923AB-05E9-D7E3-DF38-BA5863962003}"/>
                </a:ext>
              </a:extLst>
            </p:cNvPr>
            <p:cNvSpPr/>
            <p:nvPr/>
          </p:nvSpPr>
          <p:spPr>
            <a:xfrm>
              <a:off x="51899" y="-410769"/>
              <a:ext cx="2800463" cy="7253794"/>
            </a:xfrm>
            <a:custGeom>
              <a:avLst/>
              <a:gdLst/>
              <a:ahLst/>
              <a:cxnLst/>
              <a:rect l="l" t="t" r="r" b="b"/>
              <a:pathLst>
                <a:path w="3270320" h="7253794">
                  <a:moveTo>
                    <a:pt x="63030" y="6660241"/>
                  </a:moveTo>
                  <a:cubicBezTo>
                    <a:pt x="63030" y="6660241"/>
                    <a:pt x="0" y="6413677"/>
                    <a:pt x="10218" y="1214762"/>
                  </a:cubicBezTo>
                  <a:cubicBezTo>
                    <a:pt x="18651" y="990971"/>
                    <a:pt x="65033" y="645332"/>
                    <a:pt x="65033" y="645332"/>
                  </a:cubicBezTo>
                  <a:cubicBezTo>
                    <a:pt x="82233" y="502466"/>
                    <a:pt x="56685" y="337866"/>
                    <a:pt x="181385" y="223925"/>
                  </a:cubicBezTo>
                  <a:cubicBezTo>
                    <a:pt x="346794" y="72788"/>
                    <a:pt x="621643" y="0"/>
                    <a:pt x="2377247" y="6965"/>
                  </a:cubicBezTo>
                  <a:lnTo>
                    <a:pt x="2377248" y="6965"/>
                  </a:lnTo>
                  <a:cubicBezTo>
                    <a:pt x="2593995" y="16819"/>
                    <a:pt x="2798310" y="36481"/>
                    <a:pt x="2932498" y="101690"/>
                  </a:cubicBezTo>
                  <a:cubicBezTo>
                    <a:pt x="3188544" y="226120"/>
                    <a:pt x="3270319" y="459160"/>
                    <a:pt x="3264832" y="704684"/>
                  </a:cubicBezTo>
                  <a:cubicBezTo>
                    <a:pt x="3264832" y="704684"/>
                    <a:pt x="3221544" y="1013073"/>
                    <a:pt x="3228977" y="1248607"/>
                  </a:cubicBezTo>
                  <a:cubicBezTo>
                    <a:pt x="3236100" y="6402042"/>
                    <a:pt x="3243257" y="6597645"/>
                    <a:pt x="3243257" y="6597645"/>
                  </a:cubicBezTo>
                  <a:cubicBezTo>
                    <a:pt x="3226575" y="6813377"/>
                    <a:pt x="3111931" y="7023989"/>
                    <a:pt x="2915062" y="7135613"/>
                  </a:cubicBezTo>
                  <a:cubicBezTo>
                    <a:pt x="2764711" y="7220862"/>
                    <a:pt x="2566680" y="7235960"/>
                    <a:pt x="2032054" y="7225218"/>
                  </a:cubicBezTo>
                  <a:lnTo>
                    <a:pt x="2032034" y="7225218"/>
                  </a:lnTo>
                  <a:cubicBezTo>
                    <a:pt x="645952" y="7219942"/>
                    <a:pt x="384604" y="7253795"/>
                    <a:pt x="254278" y="7144637"/>
                  </a:cubicBezTo>
                  <a:cubicBezTo>
                    <a:pt x="145767" y="7053752"/>
                    <a:pt x="81795" y="6860440"/>
                    <a:pt x="63030" y="6660241"/>
                  </a:cubicBezTo>
                  <a:close/>
                </a:path>
              </a:pathLst>
            </a:custGeom>
            <a:grpFill/>
          </p:spPr>
          <p:txBody>
            <a:bodyPr vert="vert" anchor="ctr"/>
            <a:lstStyle/>
            <a:p>
              <a:pPr marL="171450" marR="0" lvl="0" algn="just" defTabSz="609539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3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</a:rPr>
                <a:t>Em</a:t>
              </a:r>
              <a:r>
                <a:rPr kumimoji="0" lang="en-US" sz="3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</a:rPr>
                <a:t> </a:t>
              </a:r>
              <a:r>
                <a:rPr kumimoji="0" lang="vi-VN" sz="3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</a:rPr>
                <a:t>quan sát vườn cây và ghi chép về cây (một cây hoặc một số loài cây trong vườn).</a:t>
              </a:r>
            </a:p>
          </p:txBody>
        </p:sp>
      </p:grpSp>
      <p:sp>
        <p:nvSpPr>
          <p:cNvPr id="7" name="Freeform 12">
            <a:extLst>
              <a:ext uri="{FF2B5EF4-FFF2-40B4-BE49-F238E27FC236}">
                <a16:creationId xmlns:a16="http://schemas.microsoft.com/office/drawing/2014/main" id="{AF900FD4-80DC-68DE-9828-EC1CB82CC579}"/>
              </a:ext>
            </a:extLst>
          </p:cNvPr>
          <p:cNvSpPr/>
          <p:nvPr/>
        </p:nvSpPr>
        <p:spPr>
          <a:xfrm rot="300383">
            <a:off x="11161911" y="3758004"/>
            <a:ext cx="326997" cy="410612"/>
          </a:xfrm>
          <a:custGeom>
            <a:avLst/>
            <a:gdLst/>
            <a:ahLst/>
            <a:cxnLst/>
            <a:rect l="l" t="t" r="r" b="b"/>
            <a:pathLst>
              <a:path w="490495" h="615918">
                <a:moveTo>
                  <a:pt x="0" y="0"/>
                </a:moveTo>
                <a:lnTo>
                  <a:pt x="490495" y="0"/>
                </a:lnTo>
                <a:lnTo>
                  <a:pt x="490495" y="615918"/>
                </a:lnTo>
                <a:lnTo>
                  <a:pt x="0" y="61591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defTabSz="609539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8" name="Freeform 13">
            <a:extLst>
              <a:ext uri="{FF2B5EF4-FFF2-40B4-BE49-F238E27FC236}">
                <a16:creationId xmlns:a16="http://schemas.microsoft.com/office/drawing/2014/main" id="{69157F79-8962-A69D-3198-9E40EEA32EB3}"/>
              </a:ext>
            </a:extLst>
          </p:cNvPr>
          <p:cNvSpPr/>
          <p:nvPr/>
        </p:nvSpPr>
        <p:spPr>
          <a:xfrm rot="-446010" flipH="1">
            <a:off x="11071931" y="4576623"/>
            <a:ext cx="235350" cy="295531"/>
          </a:xfrm>
          <a:custGeom>
            <a:avLst/>
            <a:gdLst/>
            <a:ahLst/>
            <a:cxnLst/>
            <a:rect l="l" t="t" r="r" b="b"/>
            <a:pathLst>
              <a:path w="353025" h="443297">
                <a:moveTo>
                  <a:pt x="353025" y="0"/>
                </a:moveTo>
                <a:lnTo>
                  <a:pt x="0" y="0"/>
                </a:lnTo>
                <a:lnTo>
                  <a:pt x="0" y="443297"/>
                </a:lnTo>
                <a:lnTo>
                  <a:pt x="353025" y="443297"/>
                </a:lnTo>
                <a:lnTo>
                  <a:pt x="353025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defTabSz="609539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9" name="Freeform 14">
            <a:extLst>
              <a:ext uri="{FF2B5EF4-FFF2-40B4-BE49-F238E27FC236}">
                <a16:creationId xmlns:a16="http://schemas.microsoft.com/office/drawing/2014/main" id="{45F6D6B4-AF70-6E5B-84FB-4687FFB29B7B}"/>
              </a:ext>
            </a:extLst>
          </p:cNvPr>
          <p:cNvSpPr/>
          <p:nvPr/>
        </p:nvSpPr>
        <p:spPr>
          <a:xfrm rot="-446010" flipH="1">
            <a:off x="2941077" y="3267314"/>
            <a:ext cx="235350" cy="295531"/>
          </a:xfrm>
          <a:custGeom>
            <a:avLst/>
            <a:gdLst/>
            <a:ahLst/>
            <a:cxnLst/>
            <a:rect l="l" t="t" r="r" b="b"/>
            <a:pathLst>
              <a:path w="353025" h="443297">
                <a:moveTo>
                  <a:pt x="353026" y="0"/>
                </a:moveTo>
                <a:lnTo>
                  <a:pt x="0" y="0"/>
                </a:lnTo>
                <a:lnTo>
                  <a:pt x="0" y="443296"/>
                </a:lnTo>
                <a:lnTo>
                  <a:pt x="353026" y="443296"/>
                </a:lnTo>
                <a:lnTo>
                  <a:pt x="353026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defTabSz="609539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0" name="Freeform 15">
            <a:extLst>
              <a:ext uri="{FF2B5EF4-FFF2-40B4-BE49-F238E27FC236}">
                <a16:creationId xmlns:a16="http://schemas.microsoft.com/office/drawing/2014/main" id="{043BB890-AA69-9A80-7612-6C6003B8F678}"/>
              </a:ext>
            </a:extLst>
          </p:cNvPr>
          <p:cNvSpPr/>
          <p:nvPr/>
        </p:nvSpPr>
        <p:spPr>
          <a:xfrm rot="2760415">
            <a:off x="1346360" y="2605550"/>
            <a:ext cx="606376" cy="714434"/>
          </a:xfrm>
          <a:custGeom>
            <a:avLst/>
            <a:gdLst/>
            <a:ahLst/>
            <a:cxnLst/>
            <a:rect l="l" t="t" r="r" b="b"/>
            <a:pathLst>
              <a:path w="909564" h="1071651">
                <a:moveTo>
                  <a:pt x="0" y="0"/>
                </a:moveTo>
                <a:lnTo>
                  <a:pt x="909564" y="0"/>
                </a:lnTo>
                <a:lnTo>
                  <a:pt x="909564" y="1071652"/>
                </a:lnTo>
                <a:lnTo>
                  <a:pt x="0" y="107165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defTabSz="609539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1" name="Freeform 16">
            <a:extLst>
              <a:ext uri="{FF2B5EF4-FFF2-40B4-BE49-F238E27FC236}">
                <a16:creationId xmlns:a16="http://schemas.microsoft.com/office/drawing/2014/main" id="{6D56A85A-BBCE-247C-9C82-CE8D96D972B3}"/>
              </a:ext>
            </a:extLst>
          </p:cNvPr>
          <p:cNvSpPr/>
          <p:nvPr/>
        </p:nvSpPr>
        <p:spPr>
          <a:xfrm rot="389171" flipH="1">
            <a:off x="9901658" y="1842344"/>
            <a:ext cx="1567970" cy="484111"/>
          </a:xfrm>
          <a:custGeom>
            <a:avLst/>
            <a:gdLst/>
            <a:ahLst/>
            <a:cxnLst/>
            <a:rect l="l" t="t" r="r" b="b"/>
            <a:pathLst>
              <a:path w="2351955" h="726166">
                <a:moveTo>
                  <a:pt x="2351955" y="0"/>
                </a:moveTo>
                <a:lnTo>
                  <a:pt x="0" y="0"/>
                </a:lnTo>
                <a:lnTo>
                  <a:pt x="0" y="726166"/>
                </a:lnTo>
                <a:lnTo>
                  <a:pt x="2351955" y="726166"/>
                </a:lnTo>
                <a:lnTo>
                  <a:pt x="2351955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defTabSz="609539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3" name="Freeform 11">
            <a:extLst>
              <a:ext uri="{FF2B5EF4-FFF2-40B4-BE49-F238E27FC236}">
                <a16:creationId xmlns:a16="http://schemas.microsoft.com/office/drawing/2014/main" id="{24091233-B726-2C03-3D8D-881413723671}"/>
              </a:ext>
            </a:extLst>
          </p:cNvPr>
          <p:cNvSpPr/>
          <p:nvPr/>
        </p:nvSpPr>
        <p:spPr>
          <a:xfrm rot="-262827">
            <a:off x="1221565" y="2848861"/>
            <a:ext cx="3402766" cy="4074550"/>
          </a:xfrm>
          <a:custGeom>
            <a:avLst/>
            <a:gdLst/>
            <a:ahLst/>
            <a:cxnLst/>
            <a:rect l="l" t="t" r="r" b="b"/>
            <a:pathLst>
              <a:path w="5659786" h="7519040">
                <a:moveTo>
                  <a:pt x="0" y="0"/>
                </a:moveTo>
                <a:lnTo>
                  <a:pt x="5659786" y="0"/>
                </a:lnTo>
                <a:lnTo>
                  <a:pt x="5659786" y="7519040"/>
                </a:lnTo>
                <a:lnTo>
                  <a:pt x="0" y="751904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defTabSz="609539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911181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6">
            <a:extLst>
              <a:ext uri="{FF2B5EF4-FFF2-40B4-BE49-F238E27FC236}">
                <a16:creationId xmlns:a16="http://schemas.microsoft.com/office/drawing/2014/main" id="{984844FD-02E3-F703-C4A7-5337350A0173}"/>
              </a:ext>
            </a:extLst>
          </p:cNvPr>
          <p:cNvGrpSpPr/>
          <p:nvPr/>
        </p:nvGrpSpPr>
        <p:grpSpPr>
          <a:xfrm rot="5400000">
            <a:off x="5335778" y="-863289"/>
            <a:ext cx="2153886" cy="9479938"/>
            <a:chOff x="-9099" y="-6510"/>
            <a:chExt cx="2265345" cy="6110459"/>
          </a:xfrm>
        </p:grpSpPr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461EC487-A285-AAA9-996B-8699516E2E17}"/>
                </a:ext>
              </a:extLst>
            </p:cNvPr>
            <p:cNvSpPr/>
            <p:nvPr/>
          </p:nvSpPr>
          <p:spPr>
            <a:xfrm>
              <a:off x="-9099" y="-6510"/>
              <a:ext cx="2265345" cy="6110459"/>
            </a:xfrm>
            <a:custGeom>
              <a:avLst/>
              <a:gdLst/>
              <a:ahLst/>
              <a:cxnLst/>
              <a:rect l="l" t="t" r="r" b="b"/>
              <a:pathLst>
                <a:path w="2265345" h="6110459">
                  <a:moveTo>
                    <a:pt x="63030" y="5516905"/>
                  </a:moveTo>
                  <a:cubicBezTo>
                    <a:pt x="63030" y="5516905"/>
                    <a:pt x="0" y="5270341"/>
                    <a:pt x="10218" y="1214762"/>
                  </a:cubicBezTo>
                  <a:cubicBezTo>
                    <a:pt x="18651" y="990971"/>
                    <a:pt x="65033" y="645332"/>
                    <a:pt x="65033" y="645332"/>
                  </a:cubicBezTo>
                  <a:cubicBezTo>
                    <a:pt x="82233" y="502466"/>
                    <a:pt x="56685" y="337866"/>
                    <a:pt x="181385" y="223925"/>
                  </a:cubicBezTo>
                  <a:cubicBezTo>
                    <a:pt x="346794" y="72788"/>
                    <a:pt x="621643" y="0"/>
                    <a:pt x="1372272" y="6965"/>
                  </a:cubicBezTo>
                  <a:lnTo>
                    <a:pt x="1372274" y="6965"/>
                  </a:lnTo>
                  <a:cubicBezTo>
                    <a:pt x="1589021" y="16819"/>
                    <a:pt x="1793336" y="36481"/>
                    <a:pt x="1927524" y="101690"/>
                  </a:cubicBezTo>
                  <a:cubicBezTo>
                    <a:pt x="2183570" y="226120"/>
                    <a:pt x="2265345" y="459160"/>
                    <a:pt x="2259857" y="704684"/>
                  </a:cubicBezTo>
                  <a:cubicBezTo>
                    <a:pt x="2259857" y="704684"/>
                    <a:pt x="2216569" y="1013073"/>
                    <a:pt x="2224003" y="1248607"/>
                  </a:cubicBezTo>
                  <a:cubicBezTo>
                    <a:pt x="2231126" y="5258707"/>
                    <a:pt x="2238283" y="5454309"/>
                    <a:pt x="2238283" y="5454309"/>
                  </a:cubicBezTo>
                  <a:cubicBezTo>
                    <a:pt x="2221601" y="5670042"/>
                    <a:pt x="2106957" y="5880654"/>
                    <a:pt x="1910088" y="5992278"/>
                  </a:cubicBezTo>
                  <a:cubicBezTo>
                    <a:pt x="1759736" y="6077526"/>
                    <a:pt x="1561705" y="6092624"/>
                    <a:pt x="1231692" y="6081882"/>
                  </a:cubicBezTo>
                  <a:lnTo>
                    <a:pt x="1231685" y="6081882"/>
                  </a:lnTo>
                  <a:cubicBezTo>
                    <a:pt x="645952" y="6076606"/>
                    <a:pt x="384604" y="6110459"/>
                    <a:pt x="254278" y="6001301"/>
                  </a:cubicBezTo>
                  <a:cubicBezTo>
                    <a:pt x="145767" y="5910416"/>
                    <a:pt x="81795" y="5717104"/>
                    <a:pt x="63030" y="5516905"/>
                  </a:cubicBez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</p:spPr>
          <p:txBody>
            <a:bodyPr vert="vert270" anchor="ctr"/>
            <a:lstStyle/>
            <a:p>
              <a:pPr marL="0" marR="0" lvl="0" indent="0" algn="ctr" defTabSz="609539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UTM Avo" panose="02040603050506020204" pitchFamily="18" charset="0"/>
                </a:rPr>
                <a:t>HOẠT ĐỘNG 3</a:t>
              </a:r>
            </a:p>
            <a:p>
              <a:pPr marL="0" marR="0" lvl="0" indent="0" algn="ctr" defTabSz="609539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3200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UTM Avo" panose="02040603050506020204" pitchFamily="18" charset="0"/>
                </a:rPr>
                <a:t>TRAO ĐỔI VỀ KẾT QUẢ QUAN SÁT</a:t>
              </a:r>
            </a:p>
          </p:txBody>
        </p:sp>
      </p:grpSp>
      <p:sp>
        <p:nvSpPr>
          <p:cNvPr id="13" name="Freeform 9">
            <a:extLst>
              <a:ext uri="{FF2B5EF4-FFF2-40B4-BE49-F238E27FC236}">
                <a16:creationId xmlns:a16="http://schemas.microsoft.com/office/drawing/2014/main" id="{63FA599D-903D-732E-D270-0FEB30D36CC3}"/>
              </a:ext>
            </a:extLst>
          </p:cNvPr>
          <p:cNvSpPr/>
          <p:nvPr/>
        </p:nvSpPr>
        <p:spPr>
          <a:xfrm flipH="1">
            <a:off x="1137724" y="4412139"/>
            <a:ext cx="1411452" cy="1039342"/>
          </a:xfrm>
          <a:custGeom>
            <a:avLst/>
            <a:gdLst/>
            <a:ahLst/>
            <a:cxnLst/>
            <a:rect l="l" t="t" r="r" b="b"/>
            <a:pathLst>
              <a:path w="2117178" h="1559013">
                <a:moveTo>
                  <a:pt x="2117178" y="0"/>
                </a:moveTo>
                <a:lnTo>
                  <a:pt x="0" y="0"/>
                </a:lnTo>
                <a:lnTo>
                  <a:pt x="0" y="1559012"/>
                </a:lnTo>
                <a:lnTo>
                  <a:pt x="2117178" y="1559012"/>
                </a:lnTo>
                <a:lnTo>
                  <a:pt x="2117178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defTabSz="609539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5" name="Freeform 11">
            <a:extLst>
              <a:ext uri="{FF2B5EF4-FFF2-40B4-BE49-F238E27FC236}">
                <a16:creationId xmlns:a16="http://schemas.microsoft.com/office/drawing/2014/main" id="{FDC93A47-5441-8C69-82ED-863531600192}"/>
              </a:ext>
            </a:extLst>
          </p:cNvPr>
          <p:cNvSpPr/>
          <p:nvPr/>
        </p:nvSpPr>
        <p:spPr>
          <a:xfrm rot="2206150">
            <a:off x="9309494" y="1395200"/>
            <a:ext cx="1452241" cy="1417916"/>
          </a:xfrm>
          <a:custGeom>
            <a:avLst/>
            <a:gdLst/>
            <a:ahLst/>
            <a:cxnLst/>
            <a:rect l="l" t="t" r="r" b="b"/>
            <a:pathLst>
              <a:path w="2178362" h="2126874">
                <a:moveTo>
                  <a:pt x="0" y="0"/>
                </a:moveTo>
                <a:lnTo>
                  <a:pt x="2178363" y="0"/>
                </a:lnTo>
                <a:lnTo>
                  <a:pt x="2178363" y="2126874"/>
                </a:lnTo>
                <a:lnTo>
                  <a:pt x="0" y="212687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defTabSz="609539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6" name="Freeform 12">
            <a:extLst>
              <a:ext uri="{FF2B5EF4-FFF2-40B4-BE49-F238E27FC236}">
                <a16:creationId xmlns:a16="http://schemas.microsoft.com/office/drawing/2014/main" id="{38C1028F-37F3-83C7-EF1E-2D0A9CF44BFA}"/>
              </a:ext>
            </a:extLst>
          </p:cNvPr>
          <p:cNvSpPr/>
          <p:nvPr/>
        </p:nvSpPr>
        <p:spPr>
          <a:xfrm rot="1455362">
            <a:off x="10058426" y="4263862"/>
            <a:ext cx="1358334" cy="1485255"/>
          </a:xfrm>
          <a:custGeom>
            <a:avLst/>
            <a:gdLst/>
            <a:ahLst/>
            <a:cxnLst/>
            <a:rect l="l" t="t" r="r" b="b"/>
            <a:pathLst>
              <a:path w="2037501" h="2227883">
                <a:moveTo>
                  <a:pt x="0" y="0"/>
                </a:moveTo>
                <a:lnTo>
                  <a:pt x="2037501" y="0"/>
                </a:lnTo>
                <a:lnTo>
                  <a:pt x="2037501" y="2227883"/>
                </a:lnTo>
                <a:lnTo>
                  <a:pt x="0" y="222788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defTabSz="609539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7" name="Freeform 13">
            <a:extLst>
              <a:ext uri="{FF2B5EF4-FFF2-40B4-BE49-F238E27FC236}">
                <a16:creationId xmlns:a16="http://schemas.microsoft.com/office/drawing/2014/main" id="{A101AD10-04F3-BAE4-27DE-60FE1171D889}"/>
              </a:ext>
            </a:extLst>
          </p:cNvPr>
          <p:cNvSpPr/>
          <p:nvPr/>
        </p:nvSpPr>
        <p:spPr>
          <a:xfrm rot="2760415">
            <a:off x="11298734" y="2662266"/>
            <a:ext cx="538709" cy="634709"/>
          </a:xfrm>
          <a:custGeom>
            <a:avLst/>
            <a:gdLst/>
            <a:ahLst/>
            <a:cxnLst/>
            <a:rect l="l" t="t" r="r" b="b"/>
            <a:pathLst>
              <a:path w="808063" h="952063">
                <a:moveTo>
                  <a:pt x="0" y="0"/>
                </a:moveTo>
                <a:lnTo>
                  <a:pt x="808063" y="0"/>
                </a:lnTo>
                <a:lnTo>
                  <a:pt x="808063" y="952063"/>
                </a:lnTo>
                <a:lnTo>
                  <a:pt x="0" y="95206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defTabSz="609539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8" name="Freeform 14">
            <a:extLst>
              <a:ext uri="{FF2B5EF4-FFF2-40B4-BE49-F238E27FC236}">
                <a16:creationId xmlns:a16="http://schemas.microsoft.com/office/drawing/2014/main" id="{D406B094-1676-8635-0B26-06E77179518D}"/>
              </a:ext>
            </a:extLst>
          </p:cNvPr>
          <p:cNvSpPr/>
          <p:nvPr/>
        </p:nvSpPr>
        <p:spPr>
          <a:xfrm rot="640987">
            <a:off x="4550257" y="6058175"/>
            <a:ext cx="1074676" cy="462111"/>
          </a:xfrm>
          <a:custGeom>
            <a:avLst/>
            <a:gdLst/>
            <a:ahLst/>
            <a:cxnLst/>
            <a:rect l="l" t="t" r="r" b="b"/>
            <a:pathLst>
              <a:path w="1612014" h="693166">
                <a:moveTo>
                  <a:pt x="0" y="0"/>
                </a:moveTo>
                <a:lnTo>
                  <a:pt x="1612014" y="0"/>
                </a:lnTo>
                <a:lnTo>
                  <a:pt x="1612014" y="693166"/>
                </a:lnTo>
                <a:lnTo>
                  <a:pt x="0" y="693166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defTabSz="609539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9" name="Freeform 15">
            <a:extLst>
              <a:ext uri="{FF2B5EF4-FFF2-40B4-BE49-F238E27FC236}">
                <a16:creationId xmlns:a16="http://schemas.microsoft.com/office/drawing/2014/main" id="{07D4A26B-B995-70BB-CD27-86AA4B4D3027}"/>
              </a:ext>
            </a:extLst>
          </p:cNvPr>
          <p:cNvSpPr/>
          <p:nvPr/>
        </p:nvSpPr>
        <p:spPr>
          <a:xfrm rot="4914919">
            <a:off x="1682135" y="2618090"/>
            <a:ext cx="602311" cy="766055"/>
          </a:xfrm>
          <a:custGeom>
            <a:avLst/>
            <a:gdLst/>
            <a:ahLst/>
            <a:cxnLst/>
            <a:rect l="l" t="t" r="r" b="b"/>
            <a:pathLst>
              <a:path w="903466" h="1149083">
                <a:moveTo>
                  <a:pt x="0" y="0"/>
                </a:moveTo>
                <a:lnTo>
                  <a:pt x="903466" y="0"/>
                </a:lnTo>
                <a:lnTo>
                  <a:pt x="903466" y="1149083"/>
                </a:lnTo>
                <a:lnTo>
                  <a:pt x="0" y="114908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defTabSz="609539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928362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6">
            <a:extLst>
              <a:ext uri="{FF2B5EF4-FFF2-40B4-BE49-F238E27FC236}">
                <a16:creationId xmlns:a16="http://schemas.microsoft.com/office/drawing/2014/main" id="{A70837E6-82D9-AA39-3C59-B8CAF793257E}"/>
              </a:ext>
            </a:extLst>
          </p:cNvPr>
          <p:cNvGrpSpPr/>
          <p:nvPr/>
        </p:nvGrpSpPr>
        <p:grpSpPr>
          <a:xfrm rot="5400000">
            <a:off x="5271581" y="-971082"/>
            <a:ext cx="1827435" cy="9279432"/>
            <a:chOff x="-9098" y="-6508"/>
            <a:chExt cx="1878487" cy="9538664"/>
          </a:xfrm>
        </p:grpSpPr>
        <p:sp>
          <p:nvSpPr>
            <p:cNvPr id="3" name="Freeform 7">
              <a:extLst>
                <a:ext uri="{FF2B5EF4-FFF2-40B4-BE49-F238E27FC236}">
                  <a16:creationId xmlns:a16="http://schemas.microsoft.com/office/drawing/2014/main" id="{5FD19DDF-143E-2852-20E3-6BBB4B4E989A}"/>
                </a:ext>
              </a:extLst>
            </p:cNvPr>
            <p:cNvSpPr/>
            <p:nvPr/>
          </p:nvSpPr>
          <p:spPr>
            <a:xfrm>
              <a:off x="-9098" y="-6508"/>
              <a:ext cx="1878487" cy="9538664"/>
            </a:xfrm>
            <a:custGeom>
              <a:avLst/>
              <a:gdLst/>
              <a:ahLst/>
              <a:cxnLst/>
              <a:rect l="l" t="t" r="r" b="b"/>
              <a:pathLst>
                <a:path w="2317198" h="9538664">
                  <a:moveTo>
                    <a:pt x="63030" y="8945111"/>
                  </a:moveTo>
                  <a:cubicBezTo>
                    <a:pt x="63030" y="8945111"/>
                    <a:pt x="0" y="8698547"/>
                    <a:pt x="10218" y="1214762"/>
                  </a:cubicBezTo>
                  <a:cubicBezTo>
                    <a:pt x="18651" y="990971"/>
                    <a:pt x="65033" y="645332"/>
                    <a:pt x="65033" y="645332"/>
                  </a:cubicBezTo>
                  <a:cubicBezTo>
                    <a:pt x="82233" y="502466"/>
                    <a:pt x="56685" y="337866"/>
                    <a:pt x="181385" y="223925"/>
                  </a:cubicBezTo>
                  <a:cubicBezTo>
                    <a:pt x="346794" y="72788"/>
                    <a:pt x="621643" y="0"/>
                    <a:pt x="1424125" y="6965"/>
                  </a:cubicBezTo>
                  <a:lnTo>
                    <a:pt x="1424126" y="6965"/>
                  </a:lnTo>
                  <a:cubicBezTo>
                    <a:pt x="1640873" y="16819"/>
                    <a:pt x="1845188" y="36481"/>
                    <a:pt x="1979377" y="101690"/>
                  </a:cubicBezTo>
                  <a:cubicBezTo>
                    <a:pt x="2235423" y="226120"/>
                    <a:pt x="2317198" y="459160"/>
                    <a:pt x="2311710" y="704684"/>
                  </a:cubicBezTo>
                  <a:cubicBezTo>
                    <a:pt x="2311710" y="704684"/>
                    <a:pt x="2268422" y="1013073"/>
                    <a:pt x="2275856" y="1248607"/>
                  </a:cubicBezTo>
                  <a:cubicBezTo>
                    <a:pt x="2282979" y="8686912"/>
                    <a:pt x="2290136" y="8882515"/>
                    <a:pt x="2290136" y="8882515"/>
                  </a:cubicBezTo>
                  <a:cubicBezTo>
                    <a:pt x="2273454" y="9098247"/>
                    <a:pt x="2158810" y="9308859"/>
                    <a:pt x="1961941" y="9420483"/>
                  </a:cubicBezTo>
                  <a:cubicBezTo>
                    <a:pt x="1811589" y="9505732"/>
                    <a:pt x="1613558" y="9520830"/>
                    <a:pt x="1272988" y="9510088"/>
                  </a:cubicBezTo>
                  <a:lnTo>
                    <a:pt x="1272980" y="9510088"/>
                  </a:lnTo>
                  <a:cubicBezTo>
                    <a:pt x="645952" y="9504811"/>
                    <a:pt x="384604" y="9538664"/>
                    <a:pt x="254278" y="9429507"/>
                  </a:cubicBezTo>
                  <a:cubicBezTo>
                    <a:pt x="145767" y="9338622"/>
                    <a:pt x="81795" y="9145309"/>
                    <a:pt x="63030" y="8945111"/>
                  </a:cubicBezTo>
                  <a:close/>
                </a:path>
              </a:pathLst>
            </a:custGeom>
            <a:solidFill>
              <a:srgbClr val="EDD8C2"/>
            </a:solidFill>
          </p:spPr>
          <p:txBody>
            <a:bodyPr vert="vert270" anchor="ctr"/>
            <a:lstStyle/>
            <a:p>
              <a:pPr marL="0" marR="0" lvl="0" indent="0" algn="ctr" defTabSz="609539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</a:rPr>
                <a:t>Em</a:t>
              </a:r>
              <a:r>
                <a: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</a:rPr>
                <a:t> </a:t>
              </a:r>
              <a:r>
                <a:rPr kumimoji="0" lang="en-US" sz="2800" b="1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</a:rPr>
                <a:t>hãy</a:t>
              </a:r>
              <a:r>
                <a: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</a:rPr>
                <a:t> </a:t>
              </a:r>
              <a:r>
                <a:rPr kumimoji="0" lang="en-US" sz="2800" b="1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</a:rPr>
                <a:t>phát</a:t>
              </a:r>
              <a:r>
                <a: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</a:rPr>
                <a:t> </a:t>
              </a:r>
              <a:r>
                <a:rPr kumimoji="0" lang="en-US" sz="2800" b="1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</a:rPr>
                <a:t>biểu</a:t>
              </a:r>
              <a:r>
                <a: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</a:rPr>
                <a:t> </a:t>
              </a:r>
              <a:r>
                <a:rPr kumimoji="0" lang="en-US" sz="2800" b="1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</a:rPr>
                <a:t>về</a:t>
              </a:r>
              <a:r>
                <a: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</a:rPr>
                <a:t> </a:t>
              </a:r>
              <a:r>
                <a:rPr kumimoji="0" lang="en-US" sz="2800" b="1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</a:rPr>
                <a:t>thu</a:t>
              </a:r>
              <a:r>
                <a: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</a:rPr>
                <a:t> </a:t>
              </a:r>
              <a:r>
                <a:rPr kumimoji="0" lang="en-US" sz="2800" b="1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</a:rPr>
                <a:t>hoạch</a:t>
              </a:r>
              <a:r>
                <a: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</a:rPr>
                <a:t> </a:t>
              </a:r>
              <a:r>
                <a:rPr kumimoji="0" lang="en-US" sz="2800" b="1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</a:rPr>
                <a:t>của</a:t>
              </a:r>
              <a:r>
                <a: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</a:rPr>
                <a:t> </a:t>
              </a:r>
              <a:r>
                <a:rPr kumimoji="0" lang="en-US" sz="2800" b="1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</a:rPr>
                <a:t>mình</a:t>
              </a:r>
              <a:r>
                <a: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</a:rPr>
                <a:t>.</a:t>
              </a:r>
            </a:p>
          </p:txBody>
        </p:sp>
      </p:grpSp>
      <p:sp>
        <p:nvSpPr>
          <p:cNvPr id="5" name="Freeform 13">
            <a:extLst>
              <a:ext uri="{FF2B5EF4-FFF2-40B4-BE49-F238E27FC236}">
                <a16:creationId xmlns:a16="http://schemas.microsoft.com/office/drawing/2014/main" id="{48F56D18-3CC8-F74B-6149-949EF8527738}"/>
              </a:ext>
            </a:extLst>
          </p:cNvPr>
          <p:cNvSpPr/>
          <p:nvPr/>
        </p:nvSpPr>
        <p:spPr>
          <a:xfrm rot="5870203">
            <a:off x="11013621" y="3153291"/>
            <a:ext cx="693360" cy="816919"/>
          </a:xfrm>
          <a:custGeom>
            <a:avLst/>
            <a:gdLst/>
            <a:ahLst/>
            <a:cxnLst/>
            <a:rect l="l" t="t" r="r" b="b"/>
            <a:pathLst>
              <a:path w="1040040" h="1225378">
                <a:moveTo>
                  <a:pt x="0" y="0"/>
                </a:moveTo>
                <a:lnTo>
                  <a:pt x="1040040" y="0"/>
                </a:lnTo>
                <a:lnTo>
                  <a:pt x="1040040" y="1225378"/>
                </a:lnTo>
                <a:lnTo>
                  <a:pt x="0" y="122537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defTabSz="609539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8" name="Freeform 14">
            <a:extLst>
              <a:ext uri="{FF2B5EF4-FFF2-40B4-BE49-F238E27FC236}">
                <a16:creationId xmlns:a16="http://schemas.microsoft.com/office/drawing/2014/main" id="{1764E820-2D8B-FEFE-08A5-F3D7EB262086}"/>
              </a:ext>
            </a:extLst>
          </p:cNvPr>
          <p:cNvSpPr/>
          <p:nvPr/>
        </p:nvSpPr>
        <p:spPr>
          <a:xfrm rot="9627462">
            <a:off x="904473" y="2009111"/>
            <a:ext cx="1120940" cy="1089909"/>
          </a:xfrm>
          <a:custGeom>
            <a:avLst/>
            <a:gdLst/>
            <a:ahLst/>
            <a:cxnLst/>
            <a:rect l="l" t="t" r="r" b="b"/>
            <a:pathLst>
              <a:path w="920118" h="894646">
                <a:moveTo>
                  <a:pt x="0" y="0"/>
                </a:moveTo>
                <a:lnTo>
                  <a:pt x="920118" y="0"/>
                </a:lnTo>
                <a:lnTo>
                  <a:pt x="920118" y="894646"/>
                </a:lnTo>
                <a:lnTo>
                  <a:pt x="0" y="89464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49862" t="-47964"/>
            </a:stretch>
          </a:blipFill>
        </p:spPr>
        <p:txBody>
          <a:bodyPr/>
          <a:lstStyle/>
          <a:p>
            <a:pPr marL="0" marR="0" lvl="0" indent="0" defTabSz="609539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pic>
        <p:nvPicPr>
          <p:cNvPr id="11" name="Picture 11">
            <a:extLst>
              <a:ext uri="{FF2B5EF4-FFF2-40B4-BE49-F238E27FC236}">
                <a16:creationId xmlns:a16="http://schemas.microsoft.com/office/drawing/2014/main" id="{292229C7-F414-BB77-E22D-E5B27F5A0FBE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9724011" y="3879916"/>
            <a:ext cx="2202008" cy="2978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8126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11531807-B177-DCA4-1367-DBCF80E4A1B5}"/>
              </a:ext>
            </a:extLst>
          </p:cNvPr>
          <p:cNvGrpSpPr/>
          <p:nvPr/>
        </p:nvGrpSpPr>
        <p:grpSpPr>
          <a:xfrm>
            <a:off x="10866032" y="746200"/>
            <a:ext cx="1216041" cy="1432566"/>
            <a:chOff x="930253" y="1555705"/>
            <a:chExt cx="1279160" cy="1432566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562BAD5A-1C17-664D-2E96-043E1B093BC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064544" y="1555705"/>
              <a:ext cx="1010579" cy="91700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972DD646-32C6-1AE4-852A-D54D201B05DD}"/>
                </a:ext>
              </a:extLst>
            </p:cNvPr>
            <p:cNvSpPr txBox="1"/>
            <p:nvPr/>
          </p:nvSpPr>
          <p:spPr>
            <a:xfrm>
              <a:off x="930253" y="2526606"/>
              <a:ext cx="12791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2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402206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9FFA3666-D0C7-C310-D377-6CBC90D9BB56}"/>
              </a:ext>
            </a:extLst>
          </p:cNvPr>
          <p:cNvSpPr/>
          <p:nvPr/>
        </p:nvSpPr>
        <p:spPr>
          <a:xfrm>
            <a:off x="733878" y="2639534"/>
            <a:ext cx="4513943" cy="1801614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571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just">
              <a:lnSpc>
                <a:spcPct val="125000"/>
              </a:lnSpc>
            </a:pPr>
            <a:r>
              <a:rPr lang="vi-VN" sz="2400" dirty="0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Em thấy tiết học này có gì bổ ích, thú vị; có điều gì cần rút kinh nghiệm?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941EC412-461A-398E-9C18-E25C302F0F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3426" y="4165138"/>
            <a:ext cx="3394529" cy="254777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6EFA2CD0-2772-E835-6EDF-84BFC4C36E8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1564" y="1990226"/>
            <a:ext cx="1138572" cy="1138572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221D1E53-5877-82D8-0F1E-D573197D7383}"/>
              </a:ext>
            </a:extLst>
          </p:cNvPr>
          <p:cNvSpPr/>
          <p:nvPr/>
        </p:nvSpPr>
        <p:spPr>
          <a:xfrm>
            <a:off x="6944178" y="2639534"/>
            <a:ext cx="4513943" cy="1801614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571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5000"/>
              </a:lnSpc>
            </a:pPr>
            <a:r>
              <a:rPr lang="vi-VN" sz="2400" dirty="0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Hoàn thành </a:t>
            </a:r>
            <a:r>
              <a:rPr lang="vi-VN" sz="2400" i="1" dirty="0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Tự đánh giá </a:t>
            </a:r>
            <a:endParaRPr lang="en-US" sz="2400" i="1" dirty="0">
              <a:solidFill>
                <a:schemeClr val="accent2">
                  <a:lumMod val="50000"/>
                </a:schemeClr>
              </a:solidFill>
              <a:latin typeface="UTM Avo" panose="02040603050506020204" pitchFamily="18" charset="0"/>
            </a:endParaRPr>
          </a:p>
          <a:p>
            <a:pPr algn="ctr">
              <a:lnSpc>
                <a:spcPct val="125000"/>
              </a:lnSpc>
            </a:pPr>
            <a:r>
              <a:rPr lang="vi-VN" sz="2400" dirty="0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ở nhà.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20A9033-6E9B-A26D-F7E9-9E70432001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1864" y="1990226"/>
            <a:ext cx="1138572" cy="1138572"/>
          </a:xfrm>
          <a:prstGeom prst="rect">
            <a:avLst/>
          </a:prstGeom>
        </p:spPr>
      </p:pic>
      <p:sp>
        <p:nvSpPr>
          <p:cNvPr id="7" name="Freeform 3">
            <a:extLst>
              <a:ext uri="{FF2B5EF4-FFF2-40B4-BE49-F238E27FC236}">
                <a16:creationId xmlns:a16="http://schemas.microsoft.com/office/drawing/2014/main" id="{73D41BB4-4BD8-7E89-A475-CE3FDF179BE0}"/>
              </a:ext>
            </a:extLst>
          </p:cNvPr>
          <p:cNvSpPr/>
          <p:nvPr/>
        </p:nvSpPr>
        <p:spPr>
          <a:xfrm rot="440717" flipH="1">
            <a:off x="10716265" y="4220418"/>
            <a:ext cx="930047" cy="1016950"/>
          </a:xfrm>
          <a:custGeom>
            <a:avLst/>
            <a:gdLst/>
            <a:ahLst/>
            <a:cxnLst/>
            <a:rect l="l" t="t" r="r" b="b"/>
            <a:pathLst>
              <a:path w="2717544" h="2971470">
                <a:moveTo>
                  <a:pt x="2717544" y="0"/>
                </a:moveTo>
                <a:lnTo>
                  <a:pt x="0" y="0"/>
                </a:lnTo>
                <a:lnTo>
                  <a:pt x="0" y="2971469"/>
                </a:lnTo>
                <a:lnTo>
                  <a:pt x="2717544" y="2971469"/>
                </a:lnTo>
                <a:lnTo>
                  <a:pt x="2717544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800"/>
          </a:p>
        </p:txBody>
      </p:sp>
      <p:sp>
        <p:nvSpPr>
          <p:cNvPr id="8" name="Freeform 18">
            <a:extLst>
              <a:ext uri="{FF2B5EF4-FFF2-40B4-BE49-F238E27FC236}">
                <a16:creationId xmlns:a16="http://schemas.microsoft.com/office/drawing/2014/main" id="{35B7A1A5-8FCE-4791-940F-56406DB247C7}"/>
              </a:ext>
            </a:extLst>
          </p:cNvPr>
          <p:cNvSpPr/>
          <p:nvPr/>
        </p:nvSpPr>
        <p:spPr>
          <a:xfrm rot="-905475">
            <a:off x="598560" y="3962579"/>
            <a:ext cx="610827" cy="957136"/>
          </a:xfrm>
          <a:custGeom>
            <a:avLst/>
            <a:gdLst/>
            <a:ahLst/>
            <a:cxnLst/>
            <a:rect l="l" t="t" r="r" b="b"/>
            <a:pathLst>
              <a:path w="1691330" h="2650232">
                <a:moveTo>
                  <a:pt x="0" y="0"/>
                </a:moveTo>
                <a:lnTo>
                  <a:pt x="1691330" y="0"/>
                </a:lnTo>
                <a:lnTo>
                  <a:pt x="1691330" y="2650232"/>
                </a:lnTo>
                <a:lnTo>
                  <a:pt x="0" y="265023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800"/>
          </a:p>
        </p:txBody>
      </p:sp>
    </p:spTree>
    <p:extLst>
      <p:ext uri="{BB962C8B-B14F-4D97-AF65-F5344CB8AC3E}">
        <p14:creationId xmlns:p14="http://schemas.microsoft.com/office/powerpoint/2010/main" val="515493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45416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CB027CB-33A2-DB8E-FDCD-11D3E26EE0D0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3EB4BD1-2902-EC4A-0F38-79BCCA9B2602}"/>
              </a:ext>
            </a:extLst>
          </p:cNvPr>
          <p:cNvSpPr txBox="1"/>
          <p:nvPr/>
        </p:nvSpPr>
        <p:spPr>
          <a:xfrm>
            <a:off x="454403" y="574846"/>
            <a:ext cx="11367083" cy="1411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Để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kết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nối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cộng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đồng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giáo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viên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và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nhận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thêm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nhiều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tài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liệu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giảng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dạy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,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mời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quý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thầy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cô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tham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gia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Group Facebook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theo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đường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link: 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77F7C17-E574-9332-676F-7B4FC88CD262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hlinkClick r:id="rId3"/>
            <a:extLst>
              <a:ext uri="{FF2B5EF4-FFF2-40B4-BE49-F238E27FC236}">
                <a16:creationId xmlns:a16="http://schemas.microsoft.com/office/drawing/2014/main" id="{EEDCC7DA-65BA-6B5F-4904-487E49566583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Hoc10 – Đồng hành cùng giáo viên tiểu học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B892AE-66B0-F635-0B83-4AD3E5525730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Hoặc truy cập qua QR code</a:t>
            </a:r>
          </a:p>
        </p:txBody>
      </p:sp>
      <p:pic>
        <p:nvPicPr>
          <p:cNvPr id="1026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7E39AE3B-04ED-AC20-C486-F5B9A97F6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832875A-4427-A797-26A3-6FCDC20AC81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5420" y="3722149"/>
            <a:ext cx="2684532" cy="2684532"/>
          </a:xfrm>
          <a:prstGeom prst="roundRect">
            <a:avLst>
              <a:gd name="adj" fmla="val 12957"/>
            </a:avLst>
          </a:prstGeom>
        </p:spPr>
      </p:pic>
    </p:spTree>
    <p:extLst>
      <p:ext uri="{BB962C8B-B14F-4D97-AF65-F5344CB8AC3E}">
        <p14:creationId xmlns:p14="http://schemas.microsoft.com/office/powerpoint/2010/main" val="247533566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F6ED58AA-6044-4063-A2D9-5C566FADBD0E}" vid="{6929B544-CFDD-4290-A91C-DFD0546A7D38}"/>
    </a:ext>
  </a:extLst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Tuần 11-Trao đổi-Em đọc sách báo</Template>
  <TotalTime>43</TotalTime>
  <Words>214</Words>
  <Application>Microsoft Office PowerPoint</Application>
  <PresentationFormat>Widescreen</PresentationFormat>
  <Paragraphs>32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Arial</vt:lpstr>
      <vt:lpstr>UTM Avo</vt:lpstr>
      <vt:lpstr>Calibri Light</vt:lpstr>
      <vt:lpstr>Calibri</vt:lpstr>
      <vt:lpstr>Office Theme</vt:lpstr>
      <vt:lpstr>2_Office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Monkey</dc:creator>
  <cp:lastModifiedBy>OnePercent</cp:lastModifiedBy>
  <cp:revision>5</cp:revision>
  <dcterms:created xsi:type="dcterms:W3CDTF">2023-10-30T08:06:19Z</dcterms:created>
  <dcterms:modified xsi:type="dcterms:W3CDTF">2023-12-08T06:52:14Z</dcterms:modified>
</cp:coreProperties>
</file>