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72" r:id="rId8"/>
    <p:sldId id="271" r:id="rId9"/>
    <p:sldId id="270" r:id="rId10"/>
    <p:sldId id="269" r:id="rId11"/>
    <p:sldId id="268" r:id="rId12"/>
    <p:sldId id="267" r:id="rId13"/>
    <p:sldId id="276" r:id="rId14"/>
    <p:sldId id="275" r:id="rId15"/>
    <p:sldId id="274" r:id="rId16"/>
    <p:sldId id="273" r:id="rId17"/>
    <p:sldId id="279" r:id="rId18"/>
    <p:sldId id="277" r:id="rId19"/>
    <p:sldId id="278" r:id="rId20"/>
    <p:sldId id="288" r:id="rId21"/>
    <p:sldId id="261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63" r:id="rId30"/>
    <p:sldId id="264" r:id="rId31"/>
    <p:sldId id="265" r:id="rId32"/>
    <p:sldId id="266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WdNpDqWeJw7b6OjSEYMiih9n2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/>
    <p:restoredTop sz="94709"/>
  </p:normalViewPr>
  <p:slideViewPr>
    <p:cSldViewPr snapToGrid="0">
      <p:cViewPr varScale="1">
        <p:scale>
          <a:sx n="104" d="100"/>
          <a:sy n="104" d="100"/>
        </p:scale>
        <p:origin x="714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360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982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628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48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8032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5904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452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6054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717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004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402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2050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9306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7513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218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90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0064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919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546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6826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3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71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13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61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04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99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53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88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27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35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3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3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2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2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26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" Target="slide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microsoft.com/office/2007/relationships/media" Target="../media/media2.mp3"/><Relationship Id="rId7" Type="http://schemas.openxmlformats.org/officeDocument/2006/relationships/image" Target="../media/image32.png"/><Relationship Id="rId12" Type="http://schemas.openxmlformats.org/officeDocument/2006/relationships/image" Target="../media/image2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36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" Target="slide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microsoft.com/office/2007/relationships/media" Target="../media/media2.mp3"/><Relationship Id="rId7" Type="http://schemas.openxmlformats.org/officeDocument/2006/relationships/image" Target="../media/image32.png"/><Relationship Id="rId12" Type="http://schemas.openxmlformats.org/officeDocument/2006/relationships/image" Target="../media/image2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36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5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microsoft.com/office/2007/relationships/media" Target="../media/media2.mp3"/><Relationship Id="rId7" Type="http://schemas.openxmlformats.org/officeDocument/2006/relationships/image" Target="../media/image32.png"/><Relationship Id="rId12" Type="http://schemas.openxmlformats.org/officeDocument/2006/relationships/image" Target="../media/image2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7.xml"/><Relationship Id="rId11" Type="http://schemas.openxmlformats.org/officeDocument/2006/relationships/image" Target="../media/image36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26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44A44B-E13E-5C99-280E-AB3B94F2AA53}"/>
              </a:ext>
            </a:extLst>
          </p:cNvPr>
          <p:cNvSpPr txBox="1">
            <a:spLocks/>
          </p:cNvSpPr>
          <p:nvPr/>
        </p:nvSpPr>
        <p:spPr>
          <a:xfrm>
            <a:off x="996057" y="656387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phép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đo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4CD76A0-A1E9-4551-9656-DBB703C84900}"/>
              </a:ext>
            </a:extLst>
          </p:cNvPr>
          <p:cNvSpPr txBox="1">
            <a:spLocks/>
          </p:cNvSpPr>
          <p:nvPr/>
        </p:nvSpPr>
        <p:spPr>
          <a:xfrm>
            <a:off x="701038" y="2702170"/>
            <a:ext cx="1074302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4: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Đo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nhiệt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3A64DB-306B-477B-9549-0AF7D34851E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6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AAC0C51D-2E52-4A74-DE15-F943B9FF8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981226-7F8C-5E84-57A6-1D8181F30B17}"/>
              </a:ext>
            </a:extLst>
          </p:cNvPr>
          <p:cNvSpPr txBox="1"/>
          <p:nvPr/>
        </p:nvSpPr>
        <p:spPr>
          <a:xfrm>
            <a:off x="551927" y="2560446"/>
            <a:ext cx="5617963" cy="3337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cốc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(b)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nóng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cốc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lạnh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cốc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GB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cốc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có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cao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cốc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có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thấp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8D28CF-FB80-2819-028D-4E9D54E72B11}"/>
              </a:ext>
            </a:extLst>
          </p:cNvPr>
          <p:cNvSpPr txBox="1"/>
          <p:nvPr/>
        </p:nvSpPr>
        <p:spPr>
          <a:xfrm>
            <a:off x="0" y="1788634"/>
            <a:ext cx="6100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/>
              </a:rPr>
              <a:t>HOẠT ĐỘNG NHÓM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A14EF-61C9-9CEC-C741-24391E6E18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81" r="-2208"/>
          <a:stretch/>
        </p:blipFill>
        <p:spPr>
          <a:xfrm>
            <a:off x="3812476" y="1830622"/>
            <a:ext cx="8948236" cy="5027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261B7DD4-8644-037E-586D-C698AB2DE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3;p18">
            <a:extLst>
              <a:ext uri="{FF2B5EF4-FFF2-40B4-BE49-F238E27FC236}">
                <a16:creationId xmlns:a16="http://schemas.microsoft.com/office/drawing/2014/main" id="{8ED839EB-9BBF-73BF-AEB5-FDE31DFEEA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7324" y="1768641"/>
            <a:ext cx="7877352" cy="6502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dirty="0">
                <a:latin typeface="UTM Avo" panose="02040603050506020204" pitchFamily="18"/>
                <a:cs typeface="Arial" panose="020B0604020202020204" pitchFamily="34" charset="0"/>
              </a:rPr>
              <a:t>I. </a:t>
            </a:r>
            <a:r>
              <a:rPr lang="en-GB" sz="3200" b="1" dirty="0">
                <a:latin typeface="UTM Avo" panose="02040603050506020204" pitchFamily="18"/>
                <a:cs typeface="Arial" panose="020B0604020202020204" pitchFamily="34" charset="0"/>
              </a:rPr>
              <a:t>NHIỆT ĐỘ VÀ ĐỘ NÓNG LẠNH</a:t>
            </a:r>
            <a:endParaRPr lang="vi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7454B9-57AD-3F78-4C24-5ADC4CFEBE43}"/>
              </a:ext>
            </a:extLst>
          </p:cNvPr>
          <p:cNvSpPr/>
          <p:nvPr/>
        </p:nvSpPr>
        <p:spPr>
          <a:xfrm>
            <a:off x="364958" y="3077108"/>
            <a:ext cx="6580787" cy="32324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lạnh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lạnh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đo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”, “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lạnh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7EF52-CB3C-70AA-41D4-A229263AE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43" y="2291153"/>
            <a:ext cx="4648199" cy="4648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3;p18">
            <a:extLst>
              <a:ext uri="{FF2B5EF4-FFF2-40B4-BE49-F238E27FC236}">
                <a16:creationId xmlns:a16="http://schemas.microsoft.com/office/drawing/2014/main" id="{3CE45DEB-B7A0-5310-74F0-00EF6C979C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9513" y="1782167"/>
            <a:ext cx="7732974" cy="6502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300" b="1" dirty="0">
                <a:latin typeface="UTM Avo" panose="02040603050506020204" pitchFamily="18"/>
                <a:cs typeface="Arial" panose="020B0604020202020204" pitchFamily="34" charset="0"/>
              </a:rPr>
              <a:t>I</a:t>
            </a:r>
            <a:r>
              <a:rPr lang="en-GB" sz="3300" b="1" dirty="0">
                <a:latin typeface="UTM Avo" panose="02040603050506020204" pitchFamily="18"/>
                <a:cs typeface="Arial" panose="020B0604020202020204" pitchFamily="34" charset="0"/>
              </a:rPr>
              <a:t>I</a:t>
            </a:r>
            <a:r>
              <a:rPr lang="vi-VN" sz="3300" b="1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GB" sz="3300" b="1" dirty="0">
                <a:latin typeface="UTM Avo" panose="02040603050506020204" pitchFamily="18"/>
                <a:cs typeface="Arial" panose="020B0604020202020204" pitchFamily="34" charset="0"/>
              </a:rPr>
              <a:t>THANG NHIỆT ĐỘ XEN - XI - ỚT</a:t>
            </a:r>
            <a:endParaRPr lang="vi-VN" sz="33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F42146-CEA0-92E4-C13B-A87A48E76966}"/>
              </a:ext>
            </a:extLst>
          </p:cNvPr>
          <p:cNvSpPr/>
          <p:nvPr/>
        </p:nvSpPr>
        <p:spPr>
          <a:xfrm>
            <a:off x="4999605" y="2107312"/>
            <a:ext cx="5058795" cy="58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 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Graphic 13">
            <a:extLst>
              <a:ext uri="{FF2B5EF4-FFF2-40B4-BE49-F238E27FC236}">
                <a16:creationId xmlns:a16="http://schemas.microsoft.com/office/drawing/2014/main" id="{1729D422-9D60-19DB-5810-6D082265965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320" y="3481350"/>
            <a:ext cx="2487206" cy="24102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40F82B-BDE9-174E-58EC-3CD442C5CC4C}"/>
              </a:ext>
            </a:extLst>
          </p:cNvPr>
          <p:cNvSpPr/>
          <p:nvPr/>
        </p:nvSpPr>
        <p:spPr>
          <a:xfrm>
            <a:off x="601579" y="2623071"/>
            <a:ext cx="345306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cặp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đôi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FA3B348-08AA-F225-9E3F-7FFB57E8EB5A}"/>
              </a:ext>
            </a:extLst>
          </p:cNvPr>
          <p:cNvSpPr/>
          <p:nvPr/>
        </p:nvSpPr>
        <p:spPr>
          <a:xfrm>
            <a:off x="5205323" y="3429000"/>
            <a:ext cx="5262151" cy="217771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vụ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thang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Xen – xi -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ớt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08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oto di Anders Celsius">
            <a:extLst>
              <a:ext uri="{FF2B5EF4-FFF2-40B4-BE49-F238E27FC236}">
                <a16:creationId xmlns:a16="http://schemas.microsoft.com/office/drawing/2014/main" id="{C4D8131A-5308-30E0-D1AB-C3C47956A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264" y="1558771"/>
            <a:ext cx="3513221" cy="455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3C0BB1-68F7-DFC9-B31E-0B3A9D892987}"/>
              </a:ext>
            </a:extLst>
          </p:cNvPr>
          <p:cNvSpPr/>
          <p:nvPr/>
        </p:nvSpPr>
        <p:spPr>
          <a:xfrm>
            <a:off x="8952812" y="6116311"/>
            <a:ext cx="27377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Celsius</a:t>
            </a:r>
          </a:p>
        </p:txBody>
      </p:sp>
      <p:sp>
        <p:nvSpPr>
          <p:cNvPr id="4" name="Google Shape;131;p20">
            <a:extLst>
              <a:ext uri="{FF2B5EF4-FFF2-40B4-BE49-F238E27FC236}">
                <a16:creationId xmlns:a16="http://schemas.microsoft.com/office/drawing/2014/main" id="{144A3F6D-9962-5B06-5CC7-39ED4C9CCC29}"/>
              </a:ext>
            </a:extLst>
          </p:cNvPr>
          <p:cNvSpPr txBox="1">
            <a:spLocks/>
          </p:cNvSpPr>
          <p:nvPr/>
        </p:nvSpPr>
        <p:spPr>
          <a:xfrm>
            <a:off x="579732" y="2973772"/>
            <a:ext cx="6633868" cy="172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ellowtail"/>
              <a:buNone/>
              <a:defRPr sz="3000" b="0" i="0" u="none" strike="noStrike" cap="none">
                <a:solidFill>
                  <a:schemeClr val="dk2"/>
                </a:solidFill>
                <a:latin typeface="Yellowtail"/>
                <a:ea typeface="Yellowtail"/>
                <a:cs typeface="Yellowtail"/>
                <a:sym typeface="Yellowtail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Anders Celsius (1701 – 1744), nhà khoa học người Thụy Điển, người phát minh thang nhiệt độ Celsius năm 1972.</a:t>
            </a:r>
            <a:endParaRPr lang="vi-VN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7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C26524-AE9C-6BC1-B1BA-9F09013C1470}"/>
              </a:ext>
            </a:extLst>
          </p:cNvPr>
          <p:cNvSpPr/>
          <p:nvPr/>
        </p:nvSpPr>
        <p:spPr>
          <a:xfrm>
            <a:off x="1446378" y="2410684"/>
            <a:ext cx="9299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Thang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Xen-xi-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ớt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baseline="30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686853-C818-DCE2-2209-50492BE81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062640"/>
              </p:ext>
            </p:extLst>
          </p:nvPr>
        </p:nvGraphicFramePr>
        <p:xfrm>
          <a:off x="1446379" y="3465695"/>
          <a:ext cx="9299242" cy="1821966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4649621">
                  <a:extLst>
                    <a:ext uri="{9D8B030D-6E8A-4147-A177-3AD203B41FA5}">
                      <a16:colId xmlns:a16="http://schemas.microsoft.com/office/drawing/2014/main" val="655505045"/>
                    </a:ext>
                  </a:extLst>
                </a:gridCol>
                <a:gridCol w="4649621">
                  <a:extLst>
                    <a:ext uri="{9D8B030D-6E8A-4147-A177-3AD203B41FA5}">
                      <a16:colId xmlns:a16="http://schemas.microsoft.com/office/drawing/2014/main" val="232921209"/>
                    </a:ext>
                  </a:extLst>
                </a:gridCol>
              </a:tblGrid>
              <a:tr h="607322">
                <a:tc>
                  <a:txBody>
                    <a:bodyPr/>
                    <a:lstStyle/>
                    <a:p>
                      <a:endParaRPr lang="en-US" sz="2500" dirty="0">
                        <a:solidFill>
                          <a:schemeClr val="tx1"/>
                        </a:solidFill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en-US" sz="2500" dirty="0" err="1">
                          <a:latin typeface="UTM Avo" panose="02040603050506020204" pitchFamily="18"/>
                        </a:rPr>
                        <a:t>Nhiệt</a:t>
                      </a:r>
                      <a:r>
                        <a:rPr lang="en-GB" altLang="en-US" sz="2500" baseline="0" dirty="0">
                          <a:latin typeface="UTM Avo" panose="02040603050506020204" pitchFamily="18"/>
                        </a:rPr>
                        <a:t> </a:t>
                      </a:r>
                      <a:r>
                        <a:rPr lang="en-GB" altLang="en-US" sz="2500" baseline="0" dirty="0" err="1">
                          <a:latin typeface="UTM Avo" panose="02040603050506020204" pitchFamily="18"/>
                        </a:rPr>
                        <a:t>độ</a:t>
                      </a:r>
                      <a:endParaRPr lang="en-US" altLang="en-US" sz="2500" b="1" dirty="0">
                        <a:solidFill>
                          <a:schemeClr val="bg1"/>
                        </a:solidFill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506986"/>
                  </a:ext>
                </a:extLst>
              </a:tr>
              <a:tr h="607322">
                <a:tc>
                  <a:txBody>
                    <a:bodyPr/>
                    <a:lstStyle/>
                    <a:p>
                      <a:r>
                        <a:rPr lang="en-GB" sz="2500">
                          <a:latin typeface="UTM Avo" panose="02040603050506020204" pitchFamily="18"/>
                        </a:rPr>
                        <a:t>Nước</a:t>
                      </a:r>
                      <a:r>
                        <a:rPr lang="en-GB" sz="2500" baseline="0">
                          <a:latin typeface="UTM Avo" panose="02040603050506020204" pitchFamily="18"/>
                        </a:rPr>
                        <a:t> đá đang tan</a:t>
                      </a:r>
                      <a:endParaRPr lang="en-US" sz="2500"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500" dirty="0">
                          <a:latin typeface="UTM Avo" panose="02040603050506020204" pitchFamily="18"/>
                        </a:rPr>
                        <a:t>0</a:t>
                      </a:r>
                      <a:r>
                        <a:rPr lang="en-US" altLang="en-US" sz="2500" baseline="30000" dirty="0">
                          <a:latin typeface="UTM Avo" panose="02040603050506020204" pitchFamily="18"/>
                        </a:rPr>
                        <a:t>0</a:t>
                      </a:r>
                      <a:r>
                        <a:rPr lang="en-US" altLang="en-US" sz="2500" dirty="0">
                          <a:latin typeface="UTM Avo" panose="02040603050506020204" pitchFamily="18"/>
                        </a:rPr>
                        <a:t>C</a:t>
                      </a:r>
                      <a:endParaRPr lang="en-US" altLang="en-US" sz="2500" b="1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310157"/>
                  </a:ext>
                </a:extLst>
              </a:tr>
              <a:tr h="607322">
                <a:tc>
                  <a:txBody>
                    <a:bodyPr/>
                    <a:lstStyle/>
                    <a:p>
                      <a:r>
                        <a:rPr lang="en-GB" sz="2500">
                          <a:latin typeface="UTM Avo" panose="02040603050506020204" pitchFamily="18"/>
                        </a:rPr>
                        <a:t>Hơi</a:t>
                      </a:r>
                      <a:r>
                        <a:rPr lang="en-GB" sz="2500" baseline="0">
                          <a:latin typeface="UTM Avo" panose="02040603050506020204" pitchFamily="18"/>
                        </a:rPr>
                        <a:t> nước đang sôi</a:t>
                      </a:r>
                      <a:endParaRPr lang="en-US" sz="2500"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500" dirty="0">
                          <a:latin typeface="UTM Avo" panose="02040603050506020204" pitchFamily="18"/>
                        </a:rPr>
                        <a:t>100</a:t>
                      </a:r>
                      <a:r>
                        <a:rPr lang="en-US" altLang="en-US" sz="2500" baseline="30000" dirty="0">
                          <a:latin typeface="UTM Avo" panose="02040603050506020204" pitchFamily="18"/>
                        </a:rPr>
                        <a:t>0</a:t>
                      </a:r>
                      <a:r>
                        <a:rPr lang="en-US" altLang="en-US" sz="2500" dirty="0">
                          <a:latin typeface="UTM Avo" panose="02040603050506020204" pitchFamily="18"/>
                        </a:rPr>
                        <a:t>C</a:t>
                      </a:r>
                      <a:endParaRPr lang="en-US" altLang="en-US" sz="2500" b="1" dirty="0">
                        <a:solidFill>
                          <a:srgbClr val="FF0000"/>
                        </a:solidFill>
                        <a:latin typeface="UTM Avo" panose="02040603050506020204" pitchFamily="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580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46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0C18D9-580A-8159-10DE-822D71D52896}"/>
              </a:ext>
            </a:extLst>
          </p:cNvPr>
          <p:cNvSpPr/>
          <p:nvPr/>
        </p:nvSpPr>
        <p:spPr>
          <a:xfrm>
            <a:off x="1703062" y="1825663"/>
            <a:ext cx="8180287" cy="129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thang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Xen-xi-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ớt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cố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F125E-3BEC-3538-46F7-ACAD77F45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08" y="1810968"/>
            <a:ext cx="748367" cy="1110589"/>
          </a:xfrm>
          <a:prstGeom prst="rect">
            <a:avLst/>
          </a:prstGeom>
        </p:spPr>
      </p:pic>
      <p:sp>
        <p:nvSpPr>
          <p:cNvPr id="4" name="Notched Right Arrow 3">
            <a:extLst>
              <a:ext uri="{FF2B5EF4-FFF2-40B4-BE49-F238E27FC236}">
                <a16:creationId xmlns:a16="http://schemas.microsoft.com/office/drawing/2014/main" id="{27622D14-1413-0850-566C-66F937FD2E5E}"/>
              </a:ext>
            </a:extLst>
          </p:cNvPr>
          <p:cNvSpPr/>
          <p:nvPr/>
        </p:nvSpPr>
        <p:spPr>
          <a:xfrm>
            <a:off x="423798" y="4122223"/>
            <a:ext cx="975780" cy="830179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DDCE59-F0BE-AA62-A0A4-6FAF1841CEC5}"/>
              </a:ext>
            </a:extLst>
          </p:cNvPr>
          <p:cNvSpPr/>
          <p:nvPr/>
        </p:nvSpPr>
        <p:spPr>
          <a:xfrm>
            <a:off x="1730040" y="3882087"/>
            <a:ext cx="5067924" cy="18078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cố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26" name="Picture 2" descr="Sago media cung cấp giải pháp thiết kế catalogue chuyên nghiệp">
            <a:extLst>
              <a:ext uri="{FF2B5EF4-FFF2-40B4-BE49-F238E27FC236}">
                <a16:creationId xmlns:a16="http://schemas.microsoft.com/office/drawing/2014/main" id="{7BF78169-AD0F-CEE6-A9D4-9B713C8E4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734" y="2921557"/>
            <a:ext cx="4183229" cy="386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2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6;p22">
            <a:extLst>
              <a:ext uri="{FF2B5EF4-FFF2-40B4-BE49-F238E27FC236}">
                <a16:creationId xmlns:a16="http://schemas.microsoft.com/office/drawing/2014/main" id="{E2F8E0D8-51B7-CDB3-3A66-E86F05449A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3350" y="1678434"/>
            <a:ext cx="4138969" cy="628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TM Avo" panose="02040603050506020204" pitchFamily="18"/>
                <a:cs typeface="Arial" panose="020B0604020202020204" pitchFamily="34" charset="0"/>
              </a:rPr>
              <a:t>III. NHIỆT KẾ</a:t>
            </a:r>
            <a:endParaRPr sz="30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A454214-B892-53FA-B6C2-8651C9A065BA}"/>
              </a:ext>
            </a:extLst>
          </p:cNvPr>
          <p:cNvGrpSpPr/>
          <p:nvPr/>
        </p:nvGrpSpPr>
        <p:grpSpPr>
          <a:xfrm>
            <a:off x="1031122" y="4299326"/>
            <a:ext cx="2666154" cy="949662"/>
            <a:chOff x="1323509" y="2127451"/>
            <a:chExt cx="2419350" cy="941989"/>
          </a:xfrm>
        </p:grpSpPr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A744710D-425D-84ED-45AF-FCF9D4B9950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323509" y="2673950"/>
              <a:ext cx="2376154" cy="3954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 cap="all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Nhiệt</a:t>
              </a:r>
              <a:r>
                <a:rPr kumimoji="0" lang="en-US" alt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kế</a:t>
              </a:r>
              <a:r>
                <a:rPr kumimoji="0" lang="en-US" alt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rượu</a:t>
              </a:r>
              <a:endPara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1762382-4EDF-93AD-C865-DF33B020B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3509" y="2127451"/>
              <a:ext cx="2419350" cy="50482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9F5DC7-6963-B960-FA31-3DA47EEC151A}"/>
              </a:ext>
            </a:extLst>
          </p:cNvPr>
          <p:cNvGrpSpPr/>
          <p:nvPr/>
        </p:nvGrpSpPr>
        <p:grpSpPr>
          <a:xfrm>
            <a:off x="4582352" y="3905140"/>
            <a:ext cx="2840964" cy="1765375"/>
            <a:chOff x="527188" y="3052991"/>
            <a:chExt cx="3208929" cy="2130527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12BD340-2374-33C7-AA86-71F2B0734DB1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707242" y="4592919"/>
              <a:ext cx="2848820" cy="5905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 cap="all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Nhiệt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kế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y 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tế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thủy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ngân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96E4981-FC7D-695C-BB17-8400D9B16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188" y="3052991"/>
              <a:ext cx="3208929" cy="124399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D7F1E85-CC10-37DC-0694-2503CAE86FD4}"/>
              </a:ext>
            </a:extLst>
          </p:cNvPr>
          <p:cNvGrpSpPr/>
          <p:nvPr/>
        </p:nvGrpSpPr>
        <p:grpSpPr>
          <a:xfrm>
            <a:off x="7635752" y="3048402"/>
            <a:ext cx="4861463" cy="3519722"/>
            <a:chOff x="4770783" y="2435127"/>
            <a:chExt cx="3601189" cy="2680800"/>
          </a:xfrm>
        </p:grpSpPr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C346B8BC-E344-E85A-9A72-12B4A95A5FB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4770783" y="4524423"/>
              <a:ext cx="3601189" cy="59150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 cap="all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Nhiệt</a:t>
              </a:r>
              <a:r>
                <a:rPr kumimoji="0" lang="en-US" alt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kế</a:t>
              </a:r>
              <a:r>
                <a:rPr kumimoji="0" lang="en-US" alt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hồng</a:t>
              </a:r>
              <a:r>
                <a:rPr kumimoji="0" lang="en-US" altLang="en-US" sz="2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altLang="en-US" sz="2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ngoại</a:t>
              </a:r>
              <a:endParaRPr kumimoji="0" lang="en-US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78FE115-8C4E-F031-BD2D-EEEBCD006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68102" y="2435127"/>
              <a:ext cx="806553" cy="1977512"/>
            </a:xfrm>
            <a:prstGeom prst="rect">
              <a:avLst/>
            </a:prstGeom>
          </p:spPr>
        </p:pic>
      </p:grpSp>
      <p:sp>
        <p:nvSpPr>
          <p:cNvPr id="16" name="Google Shape;706;p22">
            <a:extLst>
              <a:ext uri="{FF2B5EF4-FFF2-40B4-BE49-F238E27FC236}">
                <a16:creationId xmlns:a16="http://schemas.microsoft.com/office/drawing/2014/main" id="{62616BB9-249E-3D10-1843-2178C6BF5925}"/>
              </a:ext>
            </a:extLst>
          </p:cNvPr>
          <p:cNvSpPr txBox="1">
            <a:spLocks/>
          </p:cNvSpPr>
          <p:nvPr/>
        </p:nvSpPr>
        <p:spPr>
          <a:xfrm>
            <a:off x="2839949" y="2419881"/>
            <a:ext cx="6512102" cy="62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loại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thường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gặp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73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6;p22">
            <a:extLst>
              <a:ext uri="{FF2B5EF4-FFF2-40B4-BE49-F238E27FC236}">
                <a16:creationId xmlns:a16="http://schemas.microsoft.com/office/drawing/2014/main" id="{91CB56AA-6FC0-16C9-9D3D-9400988273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6515" y="1674196"/>
            <a:ext cx="4138969" cy="6285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" sz="2800" b="1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" sz="2800" b="1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" sz="2800" b="1" dirty="0" err="1"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" sz="2800" b="1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endParaRPr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83E958-67E5-607F-8149-60C9F02CFE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77" b="62545"/>
          <a:stretch/>
        </p:blipFill>
        <p:spPr>
          <a:xfrm>
            <a:off x="522894" y="2120791"/>
            <a:ext cx="10869120" cy="198268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AB07AE0-9361-111D-F1D0-49F940DF0CD4}"/>
              </a:ext>
            </a:extLst>
          </p:cNvPr>
          <p:cNvSpPr/>
          <p:nvPr/>
        </p:nvSpPr>
        <p:spPr>
          <a:xfrm>
            <a:off x="1643206" y="4448472"/>
            <a:ext cx="8905587" cy="196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lỏng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ngân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rượu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lỏng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nóng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co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65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D49149-A487-A2E2-1432-8B4BA87FD83D}"/>
              </a:ext>
            </a:extLst>
          </p:cNvPr>
          <p:cNvSpPr/>
          <p:nvPr/>
        </p:nvSpPr>
        <p:spPr>
          <a:xfrm>
            <a:off x="2890617" y="1824708"/>
            <a:ext cx="8139333" cy="106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Hãy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biết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GHĐ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ĐCNN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nhiệt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kế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4.2.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ED558-E35F-3B10-92A8-C7337F5AD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063" y="1853636"/>
            <a:ext cx="824413" cy="10790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60B0DD-0B12-06C6-7146-5924CD6DD613}"/>
              </a:ext>
            </a:extLst>
          </p:cNvPr>
          <p:cNvSpPr/>
          <p:nvPr/>
        </p:nvSpPr>
        <p:spPr>
          <a:xfrm>
            <a:off x="4942056" y="5243458"/>
            <a:ext cx="2307887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GHĐ: 100</a:t>
            </a:r>
            <a:r>
              <a:rPr lang="en-US" sz="2800" baseline="30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ĐCNN: 2</a:t>
            </a:r>
            <a:r>
              <a:rPr lang="en-US" sz="2800" baseline="30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444A8-5283-2796-A379-57974917B2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877" b="62545"/>
          <a:stretch/>
        </p:blipFill>
        <p:spPr>
          <a:xfrm>
            <a:off x="332280" y="3013153"/>
            <a:ext cx="10869120" cy="19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5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704EF5-06BB-24AE-588B-2DECA9CC6E05}"/>
              </a:ext>
            </a:extLst>
          </p:cNvPr>
          <p:cNvSpPr/>
          <p:nvPr/>
        </p:nvSpPr>
        <p:spPr>
          <a:xfrm>
            <a:off x="6864102" y="1732990"/>
            <a:ext cx="35253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endParaRPr lang="en-US" sz="30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F2FB42-F486-C314-EFD8-CA52C141A3A5}"/>
              </a:ext>
            </a:extLst>
          </p:cNvPr>
          <p:cNvSpPr/>
          <p:nvPr/>
        </p:nvSpPr>
        <p:spPr>
          <a:xfrm>
            <a:off x="5754255" y="2559933"/>
            <a:ext cx="5745018" cy="366106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.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Đưa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bầu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kế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vào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một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cốc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nước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nóng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và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một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cốc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nước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lạnh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2.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Nhận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xét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về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sự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nở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vì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của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chất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lỏng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trong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bầu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kế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khi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đưa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vào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2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cốc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nước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đó</a:t>
            </a:r>
            <a:r>
              <a:rPr lang="en-GB" sz="2800" dirty="0">
                <a:solidFill>
                  <a:srgbClr val="000000"/>
                </a:solidFill>
                <a:highlight>
                  <a:srgbClr val="FFFFFF"/>
                </a:highlight>
                <a:latin typeface="UTM Avo" panose="02040603050506020204" pitchFamily="18"/>
                <a:ea typeface="A3.NotoSans-San" panose="020B0502040504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rgbClr val="000000"/>
              </a:solidFill>
              <a:highlight>
                <a:srgbClr val="FFFFFF"/>
              </a:highlight>
              <a:latin typeface="UTM Avo" panose="02040603050506020204" pitchFamily="18"/>
              <a:ea typeface="A3.NotoSans-San" panose="020B0502040504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833653-1395-D532-3596-9E3CB0C229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98" t="35272" r="21237" b="23014"/>
          <a:stretch/>
        </p:blipFill>
        <p:spPr>
          <a:xfrm>
            <a:off x="105087" y="3816928"/>
            <a:ext cx="4627183" cy="33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3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1;p27">
            <a:extLst>
              <a:ext uri="{FF2B5EF4-FFF2-40B4-BE49-F238E27FC236}">
                <a16:creationId xmlns:a16="http://schemas.microsoft.com/office/drawing/2014/main" id="{77889818-BCF1-C317-26D5-6F908DAC7F3D}"/>
              </a:ext>
            </a:extLst>
          </p:cNvPr>
          <p:cNvSpPr txBox="1">
            <a:spLocks/>
          </p:cNvSpPr>
          <p:nvPr/>
        </p:nvSpPr>
        <p:spPr>
          <a:xfrm>
            <a:off x="1353416" y="2446784"/>
            <a:ext cx="9485168" cy="2670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Độ dài của phần chất lỏng trong bầu nhiệt kế phụ thuộc vào độ nóng lạnh của vật mà bầu nhiệt kế tiếp xúc.</a:t>
            </a:r>
          </a:p>
          <a:p>
            <a:pPr marL="342900" indent="-342900"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Chất lỏng nở ra khi bầu nhiệt kế tiếp xúc với vật nóng hơn.</a:t>
            </a:r>
          </a:p>
          <a:p>
            <a:pPr marL="342900" indent="-342900" algn="just">
              <a:lnSpc>
                <a:spcPct val="13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Chất lỏng co lại khi bầu nhiệt kế tiếp xúc với vật lạnh hơn.</a:t>
            </a:r>
            <a:r>
              <a:rPr lang="vi-VN" sz="2400" dirty="0">
                <a:solidFill>
                  <a:srgbClr val="FFFFFF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276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0;p20">
            <a:extLst>
              <a:ext uri="{FF2B5EF4-FFF2-40B4-BE49-F238E27FC236}">
                <a16:creationId xmlns:a16="http://schemas.microsoft.com/office/drawing/2014/main" id="{958BA105-E9CD-9588-455D-07ED46BAA6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91200" y="1697150"/>
            <a:ext cx="6009600" cy="4907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TM Avo" panose="02040603050506020204" pitchFamily="18"/>
                <a:cs typeface="Arial" panose="020B0604020202020204" pitchFamily="34" charset="0"/>
              </a:rPr>
              <a:t>IV. ĐO NHIỆT ĐỘ CƠ THỂ</a:t>
            </a:r>
            <a:endParaRPr sz="30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Graphic 13">
            <a:extLst>
              <a:ext uri="{FF2B5EF4-FFF2-40B4-BE49-F238E27FC236}">
                <a16:creationId xmlns:a16="http://schemas.microsoft.com/office/drawing/2014/main" id="{B6C7817A-4069-7178-0CC5-FABC6C124D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2883" y="3034832"/>
            <a:ext cx="2673477" cy="25907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092B3E-E759-BBA3-4EA2-8EFBB7F579E5}"/>
              </a:ext>
            </a:extLst>
          </p:cNvPr>
          <p:cNvSpPr/>
          <p:nvPr/>
        </p:nvSpPr>
        <p:spPr>
          <a:xfrm>
            <a:off x="4318109" y="2428576"/>
            <a:ext cx="3555782" cy="6062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cặp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1F2F6C-EFE9-AECE-F923-F9230BA11EEB}"/>
              </a:ext>
            </a:extLst>
          </p:cNvPr>
          <p:cNvSpPr/>
          <p:nvPr/>
        </p:nvSpPr>
        <p:spPr>
          <a:xfrm>
            <a:off x="6453791" y="3716696"/>
            <a:ext cx="5090817" cy="14995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đo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nhiệt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n-GB" sz="28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GB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6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22B4E4-308C-2A6E-E38A-55D71897E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593" y="1756055"/>
            <a:ext cx="95208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latin typeface="UTM Avo" panose="02040603050506020204" pitchFamily="18"/>
              </a:rPr>
              <a:t>Các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bước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đo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nhiệt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độ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cơ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thể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bằng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nhiệt</a:t>
            </a:r>
            <a:r>
              <a:rPr lang="en-US" altLang="en-US" sz="2800" b="1" dirty="0">
                <a:latin typeface="UTM Avo" panose="02040603050506020204" pitchFamily="18"/>
              </a:rPr>
              <a:t> </a:t>
            </a:r>
            <a:r>
              <a:rPr lang="en-US" altLang="en-US" sz="2800" b="1" dirty="0" err="1">
                <a:latin typeface="UTM Avo" panose="02040603050506020204" pitchFamily="18"/>
              </a:rPr>
              <a:t>kế</a:t>
            </a:r>
            <a:r>
              <a:rPr lang="en-US" altLang="en-US" sz="2800" b="1" dirty="0">
                <a:latin typeface="UTM Avo" panose="02040603050506020204" pitchFamily="18"/>
              </a:rPr>
              <a:t> y </a:t>
            </a:r>
            <a:r>
              <a:rPr lang="en-US" altLang="en-US" sz="2800" b="1" dirty="0" err="1">
                <a:latin typeface="UTM Avo" panose="02040603050506020204" pitchFamily="18"/>
              </a:rPr>
              <a:t>tế</a:t>
            </a:r>
            <a:r>
              <a:rPr lang="en-US" altLang="en-US" sz="2800" b="1" dirty="0">
                <a:latin typeface="UTM Avo" panose="02040603050506020204" pitchFamily="18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DA7C5-5965-3528-8DBF-DF44030DB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396" y="2753897"/>
            <a:ext cx="972338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Vẩy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mạnh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cho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thuỷ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ngân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bên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tụt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xuống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700" dirty="0"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2C00DE-1D66-3431-0CF5-2A042C179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396" y="3557304"/>
            <a:ext cx="802486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Dùng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bông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y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lau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sạch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thân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bầu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700" dirty="0"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9BB3D-90BC-EA0A-0C04-3B8DE3330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982" y="4259725"/>
            <a:ext cx="92746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Dùng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tay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phải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cầm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thân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đặt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bầu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vào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nách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trái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kẹp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cánh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tay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lại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để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giữ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700" dirty="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AFBFA1-A266-EF70-98B2-D12E17D29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982" y="5377645"/>
            <a:ext cx="951478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Chờ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khoảng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2 - 3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phút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lấy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kế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ra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đọc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nhiệt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nl-NL" sz="2700" dirty="0" err="1">
                <a:latin typeface="UTM Avo" panose="02040603050506020204" pitchFamily="18"/>
                <a:ea typeface="Calibri" panose="020F0502020204030204" pitchFamily="34" charset="0"/>
              </a:rPr>
              <a:t>độ</a:t>
            </a:r>
            <a:r>
              <a:rPr lang="nl-NL" sz="27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700" dirty="0">
              <a:latin typeface="UTM Avo" panose="02040603050506020204" pitchFamily="1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F1BD00-CA62-597D-E654-D914D7C7C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99" y="2780209"/>
            <a:ext cx="445294" cy="44529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2A480-23A9-1075-84C2-D9AF233E5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80" y="3596272"/>
            <a:ext cx="445294" cy="44529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8E6C0C-9C8C-0A4E-DE3F-B4D1CF3B7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80" y="4363251"/>
            <a:ext cx="445294" cy="44410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B250CD-6AEE-5BD7-A6F7-587865B4B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71" y="5377645"/>
            <a:ext cx="444103" cy="44529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7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1555BE-48B4-B68E-24B1-DC1506C21625}"/>
              </a:ext>
            </a:extLst>
          </p:cNvPr>
          <p:cNvGrpSpPr/>
          <p:nvPr/>
        </p:nvGrpSpPr>
        <p:grpSpPr>
          <a:xfrm>
            <a:off x="2180384" y="1742670"/>
            <a:ext cx="9162725" cy="1163591"/>
            <a:chOff x="557747" y="1818125"/>
            <a:chExt cx="6827526" cy="116359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763C19-A93D-F256-0CAB-077FFF704F9D}"/>
                </a:ext>
              </a:extLst>
            </p:cNvPr>
            <p:cNvSpPr/>
            <p:nvPr/>
          </p:nvSpPr>
          <p:spPr>
            <a:xfrm>
              <a:off x="1547797" y="1984071"/>
              <a:ext cx="5837476" cy="997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Hãy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cho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biết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cách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đặt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mắt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nhìn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và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đọc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đúng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số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chỉ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của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nhiệt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 </a:t>
              </a:r>
              <a:r>
                <a:rPr lang="en-US" sz="2600" dirty="0" err="1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kế</a:t>
              </a:r>
              <a:r>
                <a:rPr lang="en-US" sz="2600" dirty="0">
                  <a:solidFill>
                    <a:schemeClr val="bg2">
                      <a:lumMod val="50000"/>
                    </a:schemeClr>
                  </a:solidFill>
                  <a:latin typeface="UTM Avo" panose="02040603050506020204" pitchFamily="18"/>
                </a:rPr>
                <a:t>.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18BB3A-3C11-829A-3B0D-010DEF493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747" y="1818125"/>
              <a:ext cx="824413" cy="1079058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22EE13-3C54-F7D1-8339-45D41F57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747" y="3166798"/>
            <a:ext cx="5180099" cy="3379802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91F43E5-FB21-3567-D4D1-833F698CF1ED}"/>
              </a:ext>
            </a:extLst>
          </p:cNvPr>
          <p:cNvSpPr/>
          <p:nvPr/>
        </p:nvSpPr>
        <p:spPr>
          <a:xfrm>
            <a:off x="1074196" y="3166798"/>
            <a:ext cx="4472361" cy="304399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Đặt mắt nhìn theo hướng vuông góc với mặt số và đọc vạch chia gần nhất với phần chất lỏng trong nhiệt kế.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8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E036-137F-632B-F93D-82E175EA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1200" y="1741424"/>
            <a:ext cx="6009600" cy="543038"/>
          </a:xfrm>
        </p:spPr>
        <p:txBody>
          <a:bodyPr/>
          <a:lstStyle/>
          <a:p>
            <a:pPr algn="ctr"/>
            <a:r>
              <a:rPr lang="en-GB" sz="2800" b="1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GB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b="1" dirty="0" err="1"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GB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b="1" dirty="0" err="1">
                <a:latin typeface="UTM Avo" panose="02040603050506020204" pitchFamily="18"/>
                <a:cs typeface="Arial" panose="020B0604020202020204" pitchFamily="34" charset="0"/>
              </a:rPr>
              <a:t>đo</a:t>
            </a:r>
            <a:r>
              <a:rPr lang="en-GB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b="1" dirty="0" err="1"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GB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b="1" dirty="0" err="1"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2" descr="Hy hữu cháu bé bị nhiễm độc thủy ngân qua da do nhiệt kế thủy ngân vỡ | Y  tế | Vietnam+ (VietnamPlus)">
            <a:extLst>
              <a:ext uri="{FF2B5EF4-FFF2-40B4-BE49-F238E27FC236}">
                <a16:creationId xmlns:a16="http://schemas.microsoft.com/office/drawing/2014/main" id="{0C129980-D2A7-AD8A-9FDD-71BB5A8D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94" y="2802272"/>
            <a:ext cx="4728411" cy="354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C692960-B360-F56A-C254-21C99E63E1A6}"/>
              </a:ext>
            </a:extLst>
          </p:cNvPr>
          <p:cNvSpPr/>
          <p:nvPr/>
        </p:nvSpPr>
        <p:spPr>
          <a:xfrm>
            <a:off x="5679513" y="3315467"/>
            <a:ext cx="5573434" cy="217771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y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tế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đo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GB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8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91954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074107-CCBB-D3B1-11B9-FC81A6524675}"/>
              </a:ext>
            </a:extLst>
          </p:cNvPr>
          <p:cNvSpPr/>
          <p:nvPr/>
        </p:nvSpPr>
        <p:spPr>
          <a:xfrm>
            <a:off x="775399" y="2215614"/>
            <a:ext cx="10638768" cy="4138051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46ED61-527A-3952-6E14-E86ADB55E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981" y="1413661"/>
            <a:ext cx="1560583" cy="14732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80DEDCE-9D52-BB0D-5B59-4D2181D5F340}"/>
              </a:ext>
            </a:extLst>
          </p:cNvPr>
          <p:cNvSpPr/>
          <p:nvPr/>
        </p:nvSpPr>
        <p:spPr>
          <a:xfrm>
            <a:off x="1032114" y="2498902"/>
            <a:ext cx="10127772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SzPct val="120000"/>
              <a:buFont typeface="Arial"/>
              <a:buChar char="•"/>
              <a:defRPr/>
            </a:pP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Nhiệt độ là số đo độ “nóng”, “lạnh” của vật. 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SzPct val="120000"/>
              <a:buFont typeface="Arial"/>
              <a:buChar char="•"/>
              <a:defRPr/>
            </a:pP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Người ta dùng nhiệt kế để đo nhiệt độ. 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SzPct val="120000"/>
              <a:buFont typeface="Arial"/>
              <a:buChar char="•"/>
              <a:defRPr/>
            </a:pP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Nhiệt kế (thường dùng) hoạt động dựa trên sự nở vì nhiệt của chất lỏng. 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SzPct val="120000"/>
              <a:buFont typeface="Arial"/>
              <a:buChar char="•"/>
              <a:defRPr/>
            </a:pP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Trong thang nhiệt độ Xen-xi-ớt, nhiệt độ của nước đá đang tan là 0 </a:t>
            </a:r>
            <a:r>
              <a:rPr lang="vi-VN" sz="2400" baseline="300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o</a:t>
            </a: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 và nhiệt độ của hơi nước đang sôi là 100 </a:t>
            </a:r>
            <a:r>
              <a:rPr lang="vi-VN" sz="2400" baseline="300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o</a:t>
            </a: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4424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1C0FB964-7127-70EF-3DFC-04E2DA0B0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9080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11841" y="1371600"/>
              <a:ext cx="5035350" cy="116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3100" b="1" dirty="0">
                  <a:latin typeface="UTM Avo" panose="02040603050506020204" pitchFamily="18"/>
                </a:rPr>
                <a:t>Câu 1.</a:t>
              </a:r>
              <a:r>
                <a:rPr lang="vi-VN" sz="3100" dirty="0">
                  <a:latin typeface="UTM Avo" panose="02040603050506020204" pitchFamily="18"/>
                </a:rPr>
                <a:t> 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Nguyên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tắc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nào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dưới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đây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được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sử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dụng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để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chế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tạo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nhiệt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kế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thường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3100" dirty="0" err="1">
                  <a:latin typeface="UTM Avo" panose="02040603050506020204" pitchFamily="18"/>
                  <a:ea typeface="Calibri" panose="020F0502020204030204" pitchFamily="34" charset="0"/>
                </a:rPr>
                <a:t>dùng</a:t>
              </a:r>
              <a:r>
                <a:rPr lang="en-US" sz="3100" dirty="0">
                  <a:latin typeface="UTM Avo" panose="02040603050506020204" pitchFamily="18"/>
                  <a:ea typeface="Calibri" panose="020F0502020204030204" pitchFamily="34" charset="0"/>
                </a:rPr>
                <a:t>?</a:t>
              </a:r>
              <a:endParaRPr lang="en-US" sz="3100" dirty="0">
                <a:latin typeface="UTM Avo" panose="02040603050506020204" pitchFamily="18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71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9859" y="-387799"/>
            <a:ext cx="9147892" cy="56412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44677" y="3432948"/>
            <a:ext cx="951524" cy="936338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74319" y="3359402"/>
            <a:ext cx="951524" cy="936338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98097" y="3458341"/>
            <a:ext cx="951523" cy="936337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00899" y="3482404"/>
            <a:ext cx="951523" cy="936337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434820" y="4426398"/>
            <a:ext cx="2617229" cy="2210660"/>
            <a:chOff x="6568745" y="5872663"/>
            <a:chExt cx="1932481" cy="756737"/>
          </a:xfrm>
        </p:grpSpPr>
        <p:pic>
          <p:nvPicPr>
            <p:cNvPr id="5" name="S3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78735" y="5913036"/>
              <a:ext cx="1844028" cy="44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100" dirty="0">
                  <a:latin typeface="UTM Avo" panose="02040603050506020204" pitchFamily="18"/>
                </a:rPr>
                <a:t>C.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Thay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đổi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màu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sắc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của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một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vật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theo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nhiệt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độ</a:t>
              </a:r>
              <a:r>
                <a:rPr lang="vi-VN" sz="2100" dirty="0">
                  <a:latin typeface="UTM Avo" panose="02040603050506020204" pitchFamily="18"/>
                </a:rPr>
                <a:t>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487599" y="4367222"/>
            <a:ext cx="2542649" cy="2262178"/>
            <a:chOff x="1430688" y="5870031"/>
            <a:chExt cx="1737055" cy="756737"/>
          </a:xfrm>
        </p:grpSpPr>
        <p:pic>
          <p:nvPicPr>
            <p:cNvPr id="3" name="Đ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481627" y="5941956"/>
              <a:ext cx="1523924" cy="434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100" dirty="0">
                  <a:latin typeface="UTM Avo" panose="02040603050506020204" pitchFamily="18"/>
                </a:rPr>
                <a:t>A. </a:t>
              </a:r>
              <a:r>
                <a:rPr lang="en-GB" sz="2100" dirty="0" err="1">
                  <a:latin typeface="UTM Avo" panose="02040603050506020204" pitchFamily="18"/>
                </a:rPr>
                <a:t>Dãn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nở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vì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nhiệt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của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chất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lỏng</a:t>
              </a:r>
              <a:r>
                <a:rPr lang="en-GB" sz="2100" dirty="0">
                  <a:latin typeface="UTM Avo" panose="02040603050506020204" pitchFamily="18"/>
                </a:rPr>
                <a:t>.</a:t>
              </a:r>
              <a:endParaRPr lang="vi-VN" sz="2100" dirty="0">
                <a:latin typeface="UTM Avo" panose="02040603050506020204" pitchFamily="1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435938" y="4418741"/>
            <a:ext cx="2542648" cy="2160393"/>
            <a:chOff x="4123871" y="5867400"/>
            <a:chExt cx="1737055" cy="756737"/>
          </a:xfrm>
        </p:grpSpPr>
        <p:pic>
          <p:nvPicPr>
            <p:cNvPr id="4" name="S2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256789" y="5911395"/>
              <a:ext cx="1457019" cy="455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100" dirty="0">
                  <a:latin typeface="UTM Avo" panose="02040603050506020204" pitchFamily="18"/>
                </a:rPr>
                <a:t>B. </a:t>
              </a:r>
              <a:r>
                <a:rPr lang="en-GB" sz="2100" dirty="0" err="1">
                  <a:latin typeface="UTM Avo" panose="02040603050506020204" pitchFamily="18"/>
                </a:rPr>
                <a:t>Dãn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nở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vì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nhiệt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của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chất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khí</a:t>
              </a:r>
              <a:r>
                <a:rPr lang="en-GB" sz="2100" dirty="0">
                  <a:latin typeface="UTM Avo" panose="02040603050506020204" pitchFamily="18"/>
                </a:rPr>
                <a:t>.</a:t>
              </a:r>
              <a:endParaRPr lang="vi-VN" sz="2100" dirty="0">
                <a:latin typeface="UTM Avo" panose="02040603050506020204" pitchFamily="1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9311832" y="4426399"/>
            <a:ext cx="2524051" cy="2203002"/>
            <a:chOff x="9235745" y="5872663"/>
            <a:chExt cx="1737055" cy="756737"/>
          </a:xfrm>
        </p:grpSpPr>
        <p:pic>
          <p:nvPicPr>
            <p:cNvPr id="7" name="S4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261494" y="5913176"/>
              <a:ext cx="1493921" cy="44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100" dirty="0">
                  <a:latin typeface="UTM Avo" panose="02040603050506020204" pitchFamily="18"/>
                </a:rPr>
                <a:t>D. </a:t>
              </a:r>
              <a:r>
                <a:rPr lang="en-GB" sz="2100" dirty="0" err="1">
                  <a:latin typeface="UTM Avo" panose="02040603050506020204" pitchFamily="18"/>
                </a:rPr>
                <a:t>Hiện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tượng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nóng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chảy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của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các</a:t>
              </a:r>
              <a:r>
                <a:rPr lang="en-GB" sz="2100" dirty="0">
                  <a:latin typeface="UTM Avo" panose="02040603050506020204" pitchFamily="18"/>
                </a:rPr>
                <a:t> </a:t>
              </a:r>
              <a:r>
                <a:rPr lang="en-GB" sz="2100" dirty="0" err="1">
                  <a:latin typeface="UTM Avo" panose="02040603050506020204" pitchFamily="18"/>
                </a:rPr>
                <a:t>chất</a:t>
              </a:r>
              <a:r>
                <a:rPr lang="vi-VN" sz="2100" dirty="0">
                  <a:latin typeface="UTM Avo" panose="02040603050506020204" pitchFamily="18"/>
                </a:rPr>
                <a:t>.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14419E-17 2.96296E-6 C 0.01133 0.00139 0.02292 0.00324 0.03255 0.00463 C 0.04245 0.00602 0.04688 0.00602 0.05951 0.00787 C 0.07201 0.00972 0.07448 0.02037 0.10794 0.01574 C 0.14128 0.0118 0.20547 -0.00834 0.2599 -0.01598 C 0.31406 -0.02361 0.39323 -0.0132 0.43346 -0.03056 C 0.47344 -0.04769 0.48867 -0.08635 0.50091 -0.11968 C 0.51315 -0.15278 0.51003 -0.1956 0.50729 -0.22963 C 0.5043 -0.26366 0.49479 -0.28496 0.48372 -0.32223 C 0.4724 -0.35949 0.44727 -0.43102 0.43945 -0.45255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82" y="-217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464025" y="1410486"/>
              <a:ext cx="5035350" cy="94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3400" b="1" dirty="0">
                  <a:latin typeface="UTM Avo" panose="02040603050506020204" pitchFamily="18"/>
                  <a:cs typeface="Arial" panose="020B0604020202020204" pitchFamily="34" charset="0"/>
                </a:rPr>
                <a:t>Câu </a:t>
              </a:r>
              <a:r>
                <a:rPr lang="en-GB" sz="3400" b="1" dirty="0">
                  <a:latin typeface="UTM Avo" panose="02040603050506020204" pitchFamily="18"/>
                  <a:cs typeface="Arial" panose="020B0604020202020204" pitchFamily="34" charset="0"/>
                </a:rPr>
                <a:t>2</a:t>
              </a:r>
              <a:r>
                <a:rPr lang="vi-VN" sz="3400" b="1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3400" dirty="0">
                  <a:latin typeface="UTM Avo" panose="02040603050506020204" pitchFamily="18"/>
                  <a:cs typeface="Arial" panose="020B0604020202020204" pitchFamily="34" charset="0"/>
                </a:rPr>
                <a:t> </a:t>
              </a:r>
              <a:r>
                <a:rPr lang="en-US" sz="3400" dirty="0" err="1">
                  <a:latin typeface="UTM Avo" panose="02040603050506020204" pitchFamily="18"/>
                </a:rPr>
                <a:t>Phát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biểu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nào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sau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đây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không</a:t>
              </a:r>
              <a:r>
                <a:rPr lang="en-US" sz="3400" dirty="0">
                  <a:latin typeface="UTM Avo" panose="02040603050506020204" pitchFamily="18"/>
                </a:rPr>
                <a:t> </a:t>
              </a:r>
              <a:r>
                <a:rPr lang="en-US" sz="3400" dirty="0" err="1">
                  <a:latin typeface="UTM Avo" panose="02040603050506020204" pitchFamily="18"/>
                </a:rPr>
                <a:t>đúng</a:t>
              </a:r>
              <a:r>
                <a:rPr lang="en-US" sz="3400" dirty="0">
                  <a:latin typeface="UTM Avo" panose="02040603050506020204" pitchFamily="18"/>
                </a:rPr>
                <a:t>?</a:t>
              </a:r>
              <a:endParaRPr lang="vi-VN" sz="3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81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0610" y="-830656"/>
            <a:ext cx="9147892" cy="56412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11127" y="714475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3194" y="3329170"/>
            <a:ext cx="951524" cy="936338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58413" y="3358859"/>
            <a:ext cx="951524" cy="936338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98097" y="3458341"/>
            <a:ext cx="951523" cy="936337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00899" y="3482404"/>
            <a:ext cx="951523" cy="936337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231768" y="4414288"/>
            <a:ext cx="3032640" cy="2210660"/>
            <a:chOff x="6568745" y="5872663"/>
            <a:chExt cx="1932481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78734" y="5913036"/>
              <a:ext cx="1635666" cy="52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C.</a:t>
              </a:r>
              <a:r>
                <a:rPr lang="en-US" sz="1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1800" dirty="0">
                  <a:latin typeface="UTM Avo" panose="02040603050506020204" pitchFamily="18"/>
                </a:rPr>
                <a:t>Độ dãn nở v</a:t>
              </a:r>
              <a:r>
                <a:rPr lang="en-GB" sz="1800" dirty="0">
                  <a:latin typeface="UTM Avo" panose="02040603050506020204" pitchFamily="18"/>
                </a:rPr>
                <a:t>ì</a:t>
              </a:r>
              <a:r>
                <a:rPr lang="vi-VN" sz="1800" dirty="0">
                  <a:latin typeface="UTM Avo" panose="02040603050506020204" pitchFamily="18"/>
                </a:rPr>
                <a:t> nhiệt của các chất lỏng khác nhau là như nhau</a:t>
              </a: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218938" y="4367223"/>
            <a:ext cx="2400037" cy="2262178"/>
            <a:chOff x="1430688" y="5870031"/>
            <a:chExt cx="1737055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552439" y="5937710"/>
              <a:ext cx="1313974" cy="389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A. </a:t>
              </a:r>
              <a:r>
                <a:rPr lang="en-US" sz="1800" dirty="0" err="1">
                  <a:latin typeface="UTM Avo" panose="02040603050506020204" pitchFamily="18"/>
                </a:rPr>
                <a:t>Chất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lỏng</a:t>
              </a:r>
              <a:r>
                <a:rPr lang="en-US" sz="1800" dirty="0">
                  <a:latin typeface="UTM Avo" panose="02040603050506020204" pitchFamily="18"/>
                </a:rPr>
                <a:t> co </a:t>
              </a:r>
              <a:r>
                <a:rPr lang="en-US" sz="1800" dirty="0" err="1">
                  <a:latin typeface="UTM Avo" panose="02040603050506020204" pitchFamily="18"/>
                </a:rPr>
                <a:t>lại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khi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lạnh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đi</a:t>
              </a:r>
              <a:r>
                <a:rPr lang="en-US" sz="1800" dirty="0">
                  <a:latin typeface="UTM Avo" panose="02040603050506020204" pitchFamily="18"/>
                </a:rPr>
                <a:t>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2805592" y="4404628"/>
            <a:ext cx="3264830" cy="2229979"/>
            <a:chOff x="4123871" y="5867400"/>
            <a:chExt cx="1737055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241490" y="5892345"/>
              <a:ext cx="1382486" cy="395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B. </a:t>
              </a:r>
              <a:r>
                <a:rPr lang="en-US" sz="1800" dirty="0">
                  <a:latin typeface="UTM Avo" panose="02040603050506020204" pitchFamily="18"/>
                </a:rPr>
                <a:t>Khi </a:t>
              </a:r>
              <a:r>
                <a:rPr lang="en-US" sz="1800" dirty="0" err="1">
                  <a:latin typeface="UTM Avo" panose="02040603050506020204" pitchFamily="18"/>
                </a:rPr>
                <a:t>nhiệt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độ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thay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đổi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thì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thể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tích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chất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lỏng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thay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đổi</a:t>
              </a:r>
              <a:r>
                <a:rPr lang="en-US" sz="1800" dirty="0">
                  <a:latin typeface="UTM Avo" panose="02040603050506020204" pitchFamily="18"/>
                </a:rPr>
                <a:t>.</a:t>
              </a:r>
              <a:r>
                <a:rPr lang="vi-VN" sz="1800" dirty="0">
                  <a:latin typeface="UTM Avo" panose="02040603050506020204" pitchFamily="18"/>
                </a:rPr>
                <a:t> </a:t>
              </a:r>
              <a:endParaRPr lang="vi-VN" sz="18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9408906" y="4421655"/>
            <a:ext cx="2524051" cy="2203002"/>
            <a:chOff x="9235745" y="5872663"/>
            <a:chExt cx="1737055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360590" y="5928715"/>
              <a:ext cx="1291213" cy="400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D.</a:t>
              </a:r>
              <a:r>
                <a:rPr lang="en-GB" sz="1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Chất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lỏng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nở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ra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khi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nóng</a:t>
              </a:r>
              <a:r>
                <a:rPr lang="en-US" sz="1800" dirty="0">
                  <a:latin typeface="UTM Avo" panose="02040603050506020204" pitchFamily="18"/>
                </a:rPr>
                <a:t> </a:t>
              </a:r>
              <a:r>
                <a:rPr lang="en-US" sz="1800" dirty="0" err="1">
                  <a:latin typeface="UTM Avo" panose="02040603050506020204" pitchFamily="18"/>
                </a:rPr>
                <a:t>lên</a:t>
              </a:r>
              <a:r>
                <a:rPr lang="vi-VN" sz="18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3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26 0.00417 C 0.02982 0.00139 0.06237 -1.85185E-6 0.09479 -0.00416 C 0.11211 -0.00648 0.13555 -0.01273 0.15274 -0.02477 C 0.16446 -0.03287 0.17787 -0.05069 0.18672 -0.06458 C 0.19427 -0.07662 0.203 -0.10208 0.20768 -0.11551 C 0.21224 -0.1287 0.21667 -0.1419 0.22084 -0.15555 C 0.22826 -0.18032 0.23672 -0.20463 0.24245 -0.23102 C 0.24766 -0.25532 0.24961 -0.28148 0.25326 -0.30671 C 0.25248 -0.33032 0.25664 -0.3831 0.24323 -0.40694 " pathEditMode="relative" ptsTypes="AAAAAAA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989"/>
                            </p:stCondLst>
                            <p:childTnLst>
                              <p:par>
                                <p:cTn id="20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21"/>
                            </p:stCondLst>
                            <p:childTnLst>
                              <p:par>
                                <p:cTn id="44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21"/>
                            </p:stCondLst>
                            <p:childTnLst>
                              <p:par>
                                <p:cTn id="68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75E-6 -3.7037E-6 C -0.01953 -0.01643 -0.03881 -0.03287 -0.05482 -0.05717 C -0.07071 -0.08148 -0.08789 -0.10694 -0.09532 -0.1456 C -0.10274 -0.18402 -0.10456 -0.2375 -0.09935 -0.28889 C -0.09414 -0.34027 -0.07904 -0.39676 -0.06394 -0.45324 " pathEditMode="relative" rAng="0" ptsTypes="AAAAA">
                                      <p:cBhvr>
                                        <p:cTn id="8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821"/>
                            </p:stCondLst>
                            <p:childTnLst>
                              <p:par>
                                <p:cTn id="9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9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6999" y="475338"/>
            <a:ext cx="7336809" cy="363263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464025" y="1410486"/>
              <a:ext cx="5248238" cy="125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3000" b="1" dirty="0">
                  <a:latin typeface="UTM Avo" panose="02040603050506020204" pitchFamily="18"/>
                  <a:cs typeface="Arial" panose="020B0604020202020204" pitchFamily="34" charset="0"/>
                </a:rPr>
                <a:t>Câu </a:t>
              </a:r>
              <a:r>
                <a:rPr lang="en-GB" sz="3000" b="1" dirty="0">
                  <a:latin typeface="UTM Avo" panose="02040603050506020204" pitchFamily="18"/>
                  <a:cs typeface="Arial" panose="020B0604020202020204" pitchFamily="34" charset="0"/>
                </a:rPr>
                <a:t>3</a:t>
              </a:r>
              <a:r>
                <a:rPr lang="vi-VN" sz="3000" b="1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3000" dirty="0">
                  <a:latin typeface="UTM Avo" panose="02040603050506020204" pitchFamily="18"/>
                  <a:cs typeface="Arial" panose="020B0604020202020204" pitchFamily="34" charset="0"/>
                </a:rPr>
                <a:t> 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Nhiệt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kế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thủy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ngân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không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đo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nhiệt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độ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nhiệt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độ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r>
                <a:rPr lang="en-US" sz="3000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vi-VN" sz="30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76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85900" y="-736805"/>
            <a:ext cx="9144000" cy="5556513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56142" y="3776825"/>
            <a:ext cx="907916" cy="893426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04328" y="3776825"/>
            <a:ext cx="907916" cy="893426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20013" y="3792966"/>
            <a:ext cx="901719" cy="887328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68199" y="3830575"/>
            <a:ext cx="907916" cy="893426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28399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10600" y="222446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28399" y="212420"/>
            <a:ext cx="2057400" cy="1457826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5983437" y="5004101"/>
            <a:ext cx="2958869" cy="2207067"/>
            <a:chOff x="6428281" y="5872663"/>
            <a:chExt cx="2072945" cy="1193232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</a:pP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C. Nhiệt độ khí quyển.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442218" y="4921157"/>
            <a:ext cx="2698015" cy="1441448"/>
            <a:chOff x="1430688" y="5870031"/>
            <a:chExt cx="1737055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472807" y="5919314"/>
              <a:ext cx="1529957" cy="497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A. Nhiệt độ của nước đá.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285422" y="4952998"/>
            <a:ext cx="2698015" cy="1441164"/>
            <a:chOff x="4123871" y="5867400"/>
            <a:chExt cx="1737055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184733" y="5912005"/>
              <a:ext cx="1559024" cy="497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B. Nhiệt độ cơ thể người.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9142802" y="4980232"/>
            <a:ext cx="2698015" cy="1452064"/>
            <a:chOff x="9235745" y="5872663"/>
            <a:chExt cx="1737055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275858" y="5909167"/>
              <a:ext cx="1696942" cy="493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D.</a:t>
              </a:r>
              <a:r>
                <a:rPr lang="en-GB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Nhiệt độ của một lò luyện kim.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889D84C4-87FF-2C50-66B0-24571BF43A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7DF841B-B76D-B01D-8C27-C66EFD52AB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0ACBF1-8B11-9F42-FFCB-50198CBFE9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D36842C0-4DD2-D13C-D35F-3354423909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30F72DB7-0791-BD8D-3407-55360D0ACE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8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8.33333E-7 0.00208 C 0.01393 0.00394 0.02813 0.00625 0.04011 0.00787 C 0.05208 0.00949 0.05742 0.00972 0.07292 0.01181 C 0.08815 0.01412 0.09128 0.02708 0.13216 0.02176 C 0.17305 0.0169 0.25169 -0.0081 0.3181 -0.01759 C 0.38451 -0.02708 0.48125 -0.01412 0.53073 -0.03565 C 0.57943 -0.05671 0.59818 -0.1044 0.61302 -0.1456 C 0.62813 -0.1868 0.62435 -0.23958 0.62096 -0.28125 C 0.61732 -0.32315 0.60573 -0.34954 0.59206 -0.3956 C 0.57826 -0.44167 0.54753 -0.53009 0.53789 -0.55671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3 -0.00115 C 0.00534 0.00625 0.01914 0.01366 -0.04323 -0.0081 C -0.10508 -0.02986 -0.28854 -0.08426 -0.37982 -0.1324 C -0.47161 -0.18102 -0.59674 -0.25115 -0.59088 -0.29653 C -0.58502 -0.3419 -0.39557 -0.38356 -0.34544 -0.40463 C -0.29492 -0.42546 -0.29154 -0.42453 -0.28854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68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875 0.0055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91667E-6 -1.11111E-6 C -0.00834 -0.01643 -0.01641 -0.03264 -0.02136 -0.05278 C -0.0263 -0.07338 -0.028 -0.08773 -0.02969 -0.12315 C -0.03151 -0.1588 -0.03242 -0.21829 -0.03177 -0.2662 C -0.03112 -0.31435 -0.02839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-7.40741E-7 C -0.01954 -0.01643 -0.03881 -0.03287 -0.05482 -0.05718 C -0.07071 -0.08148 -0.0879 -0.10694 -0.09532 -0.1456 C -0.10274 -0.18403 -0.10456 -0.2375 -0.09935 -0.28889 C -0.09415 -0.34028 -0.07904 -0.39676 -0.06394 -0.45324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2DD40078-F743-3DF3-E2E6-D446089FC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21">
            <a:extLst>
              <a:ext uri="{FF2B5EF4-FFF2-40B4-BE49-F238E27FC236}">
                <a16:creationId xmlns:a16="http://schemas.microsoft.com/office/drawing/2014/main" id="{228DE8E3-1E03-BF76-EC95-D348ECB2E9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7105" y="1648140"/>
            <a:ext cx="9497789" cy="8854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latin typeface="UTM Avo" panose="02040603050506020204" pitchFamily="18"/>
                <a:cs typeface="Arial" panose="020B0604020202020204" pitchFamily="34" charset="0"/>
              </a:rPr>
              <a:t>NHIỆM VỤ VỀ NHÀ</a:t>
            </a:r>
            <a:endParaRPr sz="3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0EEB45-FF8E-723F-C3EE-6D63813F9B1F}"/>
              </a:ext>
            </a:extLst>
          </p:cNvPr>
          <p:cNvSpPr/>
          <p:nvPr/>
        </p:nvSpPr>
        <p:spPr>
          <a:xfrm>
            <a:off x="4833250" y="2924033"/>
            <a:ext cx="6057663" cy="24102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2500" b="1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Hình</a:t>
            </a:r>
            <a:r>
              <a:rPr lang="en-US" altLang="en-US" sz="2500" b="1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b="1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thức</a:t>
            </a:r>
            <a:r>
              <a:rPr lang="en-US" altLang="en-US" sz="2500" b="1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: 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HS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làm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việc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cá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nhân</a:t>
            </a:r>
            <a:endParaRPr lang="en-US" altLang="en-US" sz="2500" dirty="0">
              <a:solidFill>
                <a:schemeClr val="tx1"/>
              </a:solidFill>
              <a:latin typeface="UTM Avo" panose="02040603050506020204" pitchFamily="18"/>
              <a:ea typeface="Arial Hebrew" pitchFamily="2" charset="0"/>
            </a:endParaRPr>
          </a:p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2500" b="1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Nhiệm</a:t>
            </a:r>
            <a:r>
              <a:rPr lang="en-US" altLang="en-US" sz="2500" b="1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b="1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vụ</a:t>
            </a:r>
            <a:r>
              <a:rPr lang="en-US" altLang="en-US" sz="2500" b="1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: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Chế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tạo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nhiệt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kế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đơn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giản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đo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nhiệt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độ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môi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trường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. </a:t>
            </a:r>
          </a:p>
          <a:p>
            <a:pPr algn="just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(Quay video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gửi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lên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nhóm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 </a:t>
            </a:r>
            <a:r>
              <a:rPr lang="en-US" altLang="en-US" sz="2500" dirty="0" err="1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lớp</a:t>
            </a:r>
            <a:r>
              <a:rPr lang="en-US" altLang="en-US" sz="2500" dirty="0">
                <a:solidFill>
                  <a:schemeClr val="tx1"/>
                </a:solidFill>
                <a:latin typeface="UTM Avo" panose="02040603050506020204" pitchFamily="18"/>
                <a:ea typeface="Arial Hebrew" pitchFamily="2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573A2E-1474-5110-474A-33FB7B2C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7" y="2401183"/>
            <a:ext cx="4309471" cy="4309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B69BC8-6C34-EF78-6EEB-22E7AEE8C64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B717E-72DD-362E-4B1C-D8DF63EE7C16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04571C-A03A-4BF2-58C7-8F6EEAB5E5F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7B750040-975A-CA5A-4752-39AD44D748ED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83035-6723-8A39-3E60-CC11260046F9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316A2B35-CE38-2406-A2FC-ABEE319CE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45FA19-8801-71E8-9EF4-C5B7BDF7D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998</Words>
  <Application>Microsoft Office PowerPoint</Application>
  <PresentationFormat>Widescreen</PresentationFormat>
  <Paragraphs>106</Paragraphs>
  <Slides>31</Slides>
  <Notes>31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UTM Avo</vt:lpstr>
      <vt:lpstr>Wingdings</vt:lpstr>
      <vt:lpstr>Yellowtail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I. NHIỆT ĐỘ VÀ ĐỘ NÓNG LẠNH</vt:lpstr>
      <vt:lpstr>II. THANG NHIỆT ĐỘ XEN - XI - ỚT</vt:lpstr>
      <vt:lpstr>PowerPoint Presentation</vt:lpstr>
      <vt:lpstr>PowerPoint Presentation</vt:lpstr>
      <vt:lpstr>PowerPoint Presentation</vt:lpstr>
      <vt:lpstr>III. NHIỆT KẾ</vt:lpstr>
      <vt:lpstr>Cấu tạo của nhiệt kế</vt:lpstr>
      <vt:lpstr>PowerPoint Presentation</vt:lpstr>
      <vt:lpstr>PowerPoint Presentation</vt:lpstr>
      <vt:lpstr>PowerPoint Presentation</vt:lpstr>
      <vt:lpstr>IV. ĐO NHIỆT ĐỘ CƠ THỂ</vt:lpstr>
      <vt:lpstr>PowerPoint Presentation</vt:lpstr>
      <vt:lpstr>PowerPoint Presentation</vt:lpstr>
      <vt:lpstr>Thực hành đo nhiệt độ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NHIỆM VỤ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 2 Các phép đo</dc:title>
  <dc:creator>Huy Nguyễn</dc:creator>
  <cp:lastModifiedBy>Huy Nguyễn</cp:lastModifiedBy>
  <cp:revision>11</cp:revision>
  <dcterms:created xsi:type="dcterms:W3CDTF">2023-10-18T06:55:26Z</dcterms:created>
  <dcterms:modified xsi:type="dcterms:W3CDTF">2023-12-06T01:32:20Z</dcterms:modified>
</cp:coreProperties>
</file>