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76" r:id="rId8"/>
    <p:sldId id="275" r:id="rId9"/>
    <p:sldId id="274" r:id="rId10"/>
    <p:sldId id="273" r:id="rId11"/>
    <p:sldId id="272" r:id="rId12"/>
    <p:sldId id="271" r:id="rId13"/>
    <p:sldId id="270" r:id="rId14"/>
    <p:sldId id="269" r:id="rId15"/>
    <p:sldId id="267" r:id="rId16"/>
    <p:sldId id="277" r:id="rId17"/>
    <p:sldId id="261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63" r:id="rId26"/>
    <p:sldId id="264" r:id="rId27"/>
    <p:sldId id="265" r:id="rId28"/>
    <p:sldId id="266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gWdNpDqWeJw7b6OjSEYMiih9n2+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0"/>
    <p:restoredTop sz="94656"/>
  </p:normalViewPr>
  <p:slideViewPr>
    <p:cSldViewPr snapToGrid="0">
      <p:cViewPr>
        <p:scale>
          <a:sx n="100" d="100"/>
          <a:sy n="100" d="100"/>
        </p:scale>
        <p:origin x="792" y="180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2388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7613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1348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2943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8222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9487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7228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9569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5039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8919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7656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242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5848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0575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80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479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961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9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833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16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999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1580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6054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432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91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00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3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3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khoa-hoc-tu-nhien-6/1/25/30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slide" Target="slide20.xml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17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6" Type="http://schemas.openxmlformats.org/officeDocument/2006/relationships/slide" Target="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11" Type="http://schemas.openxmlformats.org/officeDocument/2006/relationships/slide" Target="slide19.xml"/><Relationship Id="rId5" Type="http://schemas.openxmlformats.org/officeDocument/2006/relationships/image" Target="../media/image32.png"/><Relationship Id="rId15" Type="http://schemas.openxmlformats.org/officeDocument/2006/relationships/slide" Target="slide22.xml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slide" Target="slide2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40.png"/><Relationship Id="rId12" Type="http://schemas.openxmlformats.org/officeDocument/2006/relationships/slide" Target="slide18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2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1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4.wav"/><Relationship Id="rId9" Type="http://schemas.openxmlformats.org/officeDocument/2006/relationships/image" Target="../media/image42.png"/><Relationship Id="rId1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5" Type="http://schemas.openxmlformats.org/officeDocument/2006/relationships/audio" Target="../media/audio3.wav"/><Relationship Id="rId10" Type="http://schemas.openxmlformats.org/officeDocument/2006/relationships/image" Target="../media/image43.png"/><Relationship Id="rId4" Type="http://schemas.openxmlformats.org/officeDocument/2006/relationships/audio" Target="../media/audio4.wav"/><Relationship Id="rId9" Type="http://schemas.openxmlformats.org/officeDocument/2006/relationships/image" Target="../media/image42.png"/><Relationship Id="rId1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29.jpe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slide" Target="slide18.xml"/><Relationship Id="rId5" Type="http://schemas.openxmlformats.org/officeDocument/2006/relationships/audio" Target="../media/audio3.wav"/><Relationship Id="rId10" Type="http://schemas.openxmlformats.org/officeDocument/2006/relationships/image" Target="../media/image44.png"/><Relationship Id="rId4" Type="http://schemas.openxmlformats.org/officeDocument/2006/relationships/audio" Target="../media/audio4.wav"/><Relationship Id="rId9" Type="http://schemas.openxmlformats.org/officeDocument/2006/relationships/image" Target="../media/image43.png"/><Relationship Id="rId1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3" Type="http://schemas.openxmlformats.org/officeDocument/2006/relationships/audio" Target="../media/audio1.wav"/><Relationship Id="rId7" Type="http://schemas.openxmlformats.org/officeDocument/2006/relationships/image" Target="../media/image39.png"/><Relationship Id="rId12" Type="http://schemas.openxmlformats.org/officeDocument/2006/relationships/slide" Target="slide1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png"/><Relationship Id="rId11" Type="http://schemas.openxmlformats.org/officeDocument/2006/relationships/image" Target="../media/image42.png"/><Relationship Id="rId5" Type="http://schemas.openxmlformats.org/officeDocument/2006/relationships/audio" Target="../media/audio3.wav"/><Relationship Id="rId10" Type="http://schemas.openxmlformats.org/officeDocument/2006/relationships/image" Target="../media/image44.png"/><Relationship Id="rId4" Type="http://schemas.openxmlformats.org/officeDocument/2006/relationships/audio" Target="../media/audio4.wav"/><Relationship Id="rId9" Type="http://schemas.openxmlformats.org/officeDocument/2006/relationships/image" Target="../media/image43.png"/><Relationship Id="rId1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Tie&#770;u%20&#273;e&#770;&#768;%20ga&#774;&#769;n%20link%20https:/hoc10.vn/doc-sach/khoa-hoc-tu-nhien-6/1/25/30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51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D77C-588C-CFE9-6F0F-37F74E7740D7}"/>
              </a:ext>
            </a:extLst>
          </p:cNvPr>
          <p:cNvSpPr txBox="1">
            <a:spLocks/>
          </p:cNvSpPr>
          <p:nvPr/>
        </p:nvSpPr>
        <p:spPr>
          <a:xfrm>
            <a:off x="996057" y="656387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3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Các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thể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của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chất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F687BE-4E0E-918C-A802-B102802F716B}"/>
              </a:ext>
            </a:extLst>
          </p:cNvPr>
          <p:cNvSpPr txBox="1">
            <a:spLocks/>
          </p:cNvSpPr>
          <p:nvPr/>
        </p:nvSpPr>
        <p:spPr>
          <a:xfrm>
            <a:off x="1717038" y="2702170"/>
            <a:ext cx="879394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5: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Sự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dạng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chất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5603E10-7096-043B-3861-334E5FB3C2A1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</a:t>
            </a:r>
            <a:r>
              <a:rPr lang="vi-VN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6</a:t>
            </a:r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545B17C8-03AD-218C-EC14-F9EFE709C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1478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313;p27">
            <a:extLst>
              <a:ext uri="{FF2B5EF4-FFF2-40B4-BE49-F238E27FC236}">
                <a16:creationId xmlns:a16="http://schemas.microsoft.com/office/drawing/2014/main" id="{C4028960-9493-739D-8590-21E64D50FC21}"/>
              </a:ext>
            </a:extLst>
          </p:cNvPr>
          <p:cNvGrpSpPr/>
          <p:nvPr/>
        </p:nvGrpSpPr>
        <p:grpSpPr>
          <a:xfrm>
            <a:off x="728253" y="1744579"/>
            <a:ext cx="727568" cy="861015"/>
            <a:chOff x="6730350" y="2315900"/>
            <a:chExt cx="257700" cy="420100"/>
          </a:xfrm>
          <a:solidFill>
            <a:schemeClr val="accent2"/>
          </a:solidFill>
        </p:grpSpPr>
        <p:sp>
          <p:nvSpPr>
            <p:cNvPr id="3" name="Google Shape;314;p27">
              <a:extLst>
                <a:ext uri="{FF2B5EF4-FFF2-40B4-BE49-F238E27FC236}">
                  <a16:creationId xmlns:a16="http://schemas.microsoft.com/office/drawing/2014/main" id="{209001D4-F37C-08EE-1810-568491B4C68D}"/>
                </a:ext>
              </a:extLst>
            </p:cNvPr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sp>
          <p:nvSpPr>
            <p:cNvPr id="4" name="Google Shape;315;p27">
              <a:extLst>
                <a:ext uri="{FF2B5EF4-FFF2-40B4-BE49-F238E27FC236}">
                  <a16:creationId xmlns:a16="http://schemas.microsoft.com/office/drawing/2014/main" id="{878AC965-F2F6-C1F7-3447-36EE56DC7DD6}"/>
                </a:ext>
              </a:extLst>
            </p:cNvPr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sp>
          <p:nvSpPr>
            <p:cNvPr id="5" name="Google Shape;316;p27">
              <a:extLst>
                <a:ext uri="{FF2B5EF4-FFF2-40B4-BE49-F238E27FC236}">
                  <a16:creationId xmlns:a16="http://schemas.microsoft.com/office/drawing/2014/main" id="{5723CD11-73B6-92BF-7D1F-F008C579B7B9}"/>
                </a:ext>
              </a:extLst>
            </p:cNvPr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sp>
          <p:nvSpPr>
            <p:cNvPr id="6" name="Google Shape;317;p27">
              <a:extLst>
                <a:ext uri="{FF2B5EF4-FFF2-40B4-BE49-F238E27FC236}">
                  <a16:creationId xmlns:a16="http://schemas.microsoft.com/office/drawing/2014/main" id="{7B01E816-3EDF-9CDC-B327-D29F4C07B4BB}"/>
                </a:ext>
              </a:extLst>
            </p:cNvPr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  <p:sp>
          <p:nvSpPr>
            <p:cNvPr id="7" name="Google Shape;318;p27">
              <a:extLst>
                <a:ext uri="{FF2B5EF4-FFF2-40B4-BE49-F238E27FC236}">
                  <a16:creationId xmlns:a16="http://schemas.microsoft.com/office/drawing/2014/main" id="{A39C29B7-85EB-76B0-547E-E4C90A5E60F8}"/>
                </a:ext>
              </a:extLst>
            </p:cNvPr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379254F5-86DD-A16A-025F-AF05A1568200}"/>
              </a:ext>
            </a:extLst>
          </p:cNvPr>
          <p:cNvSpPr/>
          <p:nvPr/>
        </p:nvSpPr>
        <p:spPr>
          <a:xfrm>
            <a:off x="923122" y="3043989"/>
            <a:ext cx="4840369" cy="3466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xung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quanh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).</a:t>
            </a: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en-US" sz="2400" b="1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Sắp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effectLst/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Google Shape;112;p17">
            <a:extLst>
              <a:ext uri="{FF2B5EF4-FFF2-40B4-BE49-F238E27FC236}">
                <a16:creationId xmlns:a16="http://schemas.microsoft.com/office/drawing/2014/main" id="{E25E43C0-875C-5B3A-8DB3-57F1CC89B621}"/>
              </a:ext>
            </a:extLst>
          </p:cNvPr>
          <p:cNvSpPr txBox="1">
            <a:spLocks/>
          </p:cNvSpPr>
          <p:nvPr/>
        </p:nvSpPr>
        <p:spPr>
          <a:xfrm>
            <a:off x="2945994" y="1562503"/>
            <a:ext cx="6300012" cy="130359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TRÒ CHƠI</a:t>
            </a:r>
            <a:endParaRPr lang="en-GB" sz="30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3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“Ai </a:t>
            </a:r>
            <a:r>
              <a:rPr lang="en-GB" sz="30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GB" sz="3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30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nhất</a:t>
            </a:r>
            <a:r>
              <a:rPr lang="en-GB" sz="30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endParaRPr lang="vi-VN" sz="30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A982D37E-A661-07A3-E605-9009088620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17741" y="3537284"/>
            <a:ext cx="6174259" cy="3106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BA494A3-8CB9-7C9D-2E5C-E1F8A03764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1478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E202B0-EE9B-168A-BCB8-10C6A47B3526}"/>
              </a:ext>
            </a:extLst>
          </p:cNvPr>
          <p:cNvSpPr txBox="1"/>
          <p:nvPr/>
        </p:nvSpPr>
        <p:spPr>
          <a:xfrm>
            <a:off x="2751991" y="1623501"/>
            <a:ext cx="65614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GB" sz="26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I. CHẤT </a:t>
            </a:r>
            <a:r>
              <a:rPr lang="en-GB" sz="2600" b="1" kern="1200" dirty="0" err="1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Ở</a:t>
            </a:r>
            <a:r>
              <a:rPr lang="en-GB" sz="26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XUNG QUANH TA</a:t>
            </a:r>
            <a:endParaRPr lang="en-US" sz="2600" b="1" kern="1200" dirty="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0276452-2A91-229D-9EC0-5985518BD72D}"/>
              </a:ext>
            </a:extLst>
          </p:cNvPr>
          <p:cNvGrpSpPr/>
          <p:nvPr/>
        </p:nvGrpSpPr>
        <p:grpSpPr>
          <a:xfrm>
            <a:off x="1763987" y="2249905"/>
            <a:ext cx="8414729" cy="4502817"/>
            <a:chOff x="163787" y="628498"/>
            <a:chExt cx="8240597" cy="451753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E1F5CFB-5BAD-FBAD-645B-086F3044DE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2116" y="628498"/>
              <a:ext cx="1137884" cy="1888018"/>
            </a:xfrm>
            <a:prstGeom prst="rect">
              <a:avLst/>
            </a:prstGeom>
          </p:spPr>
        </p:pic>
        <p:pic>
          <p:nvPicPr>
            <p:cNvPr id="5" name="Picture 2" descr="Tả cây bút chì">
              <a:extLst>
                <a:ext uri="{FF2B5EF4-FFF2-40B4-BE49-F238E27FC236}">
                  <a16:creationId xmlns:a16="http://schemas.microsoft.com/office/drawing/2014/main" id="{56078D8C-4512-CAF2-F653-99A145C2EC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2575" y="957834"/>
              <a:ext cx="1445492" cy="14454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s://i.pinimg.com/originals/30/37/80/3037801f43eb077adfdec90872bc0e13.png">
              <a:extLst>
                <a:ext uri="{FF2B5EF4-FFF2-40B4-BE49-F238E27FC236}">
                  <a16:creationId xmlns:a16="http://schemas.microsoft.com/office/drawing/2014/main" id="{CBFCACC5-05CD-48A0-4350-C0053BB0EF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3610" y="866273"/>
              <a:ext cx="1299635" cy="16286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Sự hình thành và sinh sản của vi khuẩn | Vinmec">
              <a:extLst>
                <a:ext uri="{FF2B5EF4-FFF2-40B4-BE49-F238E27FC236}">
                  <a16:creationId xmlns:a16="http://schemas.microsoft.com/office/drawing/2014/main" id="{172BBF50-3052-56A5-E94F-10DA9BC835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787" y="2766812"/>
              <a:ext cx="2154541" cy="17236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0" descr="Hạt Giống Bắp Mỹ ( Ngô Ngọt )">
              <a:extLst>
                <a:ext uri="{FF2B5EF4-FFF2-40B4-BE49-F238E27FC236}">
                  <a16:creationId xmlns:a16="http://schemas.microsoft.com/office/drawing/2014/main" id="{FFE2346D-FED3-B142-B544-0852D7AACD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2490" y="2732663"/>
              <a:ext cx="2141894" cy="17343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956F912-59B5-70A5-6E51-D95CC356A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57348" y="2738410"/>
              <a:ext cx="2173705" cy="1780436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75FC3E0-B345-F94C-B18E-9DA661D8C892}"/>
                </a:ext>
              </a:extLst>
            </p:cNvPr>
            <p:cNvSpPr txBox="1"/>
            <p:nvPr/>
          </p:nvSpPr>
          <p:spPr>
            <a:xfrm>
              <a:off x="2725191" y="4715144"/>
              <a:ext cx="3238018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 5.1</a:t>
              </a:r>
              <a:endParaRPr lang="en-US" sz="2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FFAAD1-368C-50BB-2D08-8146F8CDADB0}"/>
              </a:ext>
            </a:extLst>
          </p:cNvPr>
          <p:cNvSpPr/>
          <p:nvPr/>
        </p:nvSpPr>
        <p:spPr>
          <a:xfrm>
            <a:off x="2522654" y="1579449"/>
            <a:ext cx="71466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Quan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sát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 5.1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hoàn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thành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bảng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/>
              </a:rPr>
              <a:t>sau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/>
              </a:rPr>
              <a:t>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239DF0A-9811-117B-4E9E-4EA1BEBC07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739531"/>
              </p:ext>
            </p:extLst>
          </p:nvPr>
        </p:nvGraphicFramePr>
        <p:xfrm>
          <a:off x="660142" y="2096088"/>
          <a:ext cx="10902205" cy="4390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9350">
                  <a:extLst>
                    <a:ext uri="{9D8B030D-6E8A-4147-A177-3AD203B41FA5}">
                      <a16:colId xmlns:a16="http://schemas.microsoft.com/office/drawing/2014/main" val="810976202"/>
                    </a:ext>
                  </a:extLst>
                </a:gridCol>
                <a:gridCol w="1304361">
                  <a:extLst>
                    <a:ext uri="{9D8B030D-6E8A-4147-A177-3AD203B41FA5}">
                      <a16:colId xmlns:a16="http://schemas.microsoft.com/office/drawing/2014/main" val="3252647098"/>
                    </a:ext>
                  </a:extLst>
                </a:gridCol>
                <a:gridCol w="1552564">
                  <a:extLst>
                    <a:ext uri="{9D8B030D-6E8A-4147-A177-3AD203B41FA5}">
                      <a16:colId xmlns:a16="http://schemas.microsoft.com/office/drawing/2014/main" val="1752802376"/>
                    </a:ext>
                  </a:extLst>
                </a:gridCol>
                <a:gridCol w="937658">
                  <a:extLst>
                    <a:ext uri="{9D8B030D-6E8A-4147-A177-3AD203B41FA5}">
                      <a16:colId xmlns:a16="http://schemas.microsoft.com/office/drawing/2014/main" val="3109883314"/>
                    </a:ext>
                  </a:extLst>
                </a:gridCol>
                <a:gridCol w="2129904">
                  <a:extLst>
                    <a:ext uri="{9D8B030D-6E8A-4147-A177-3AD203B41FA5}">
                      <a16:colId xmlns:a16="http://schemas.microsoft.com/office/drawing/2014/main" val="2127373911"/>
                    </a:ext>
                  </a:extLst>
                </a:gridCol>
                <a:gridCol w="3188368">
                  <a:extLst>
                    <a:ext uri="{9D8B030D-6E8A-4147-A177-3AD203B41FA5}">
                      <a16:colId xmlns:a16="http://schemas.microsoft.com/office/drawing/2014/main" val="2540534392"/>
                    </a:ext>
                  </a:extLst>
                </a:gridCol>
              </a:tblGrid>
              <a:tr h="1062921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Tên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hình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thể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tự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nhiên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thể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nhân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tạo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sống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không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sống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được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làm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từ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/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được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tạo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bởi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chất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nào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?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935481"/>
                  </a:ext>
                </a:extLst>
              </a:tr>
              <a:tr h="939089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Bình</a:t>
                      </a:r>
                      <a:r>
                        <a:rPr lang="nl-NL" sz="1900" b="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chứa khí oxygen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75748"/>
                  </a:ext>
                </a:extLst>
              </a:tr>
              <a:tr h="450252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Bút</a:t>
                      </a:r>
                      <a:r>
                        <a:rPr lang="nl-NL" sz="1900" b="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chì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727560"/>
                  </a:ext>
                </a:extLst>
              </a:tr>
              <a:tr h="513017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Con gà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452897"/>
                  </a:ext>
                </a:extLst>
              </a:tr>
              <a:tr h="501213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Vi khuẩn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722169"/>
                  </a:ext>
                </a:extLst>
              </a:tr>
              <a:tr h="458798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Nước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610512"/>
                  </a:ext>
                </a:extLst>
              </a:tr>
              <a:tr h="465598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Bắp</a:t>
                      </a:r>
                      <a:r>
                        <a:rPr lang="nl-NL" sz="1900" b="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ngô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940" marR="6694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760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63069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8E4D29-12F9-FBAB-BE77-E2EE52185DFF}"/>
              </a:ext>
            </a:extLst>
          </p:cNvPr>
          <p:cNvSpPr txBox="1"/>
          <p:nvPr/>
        </p:nvSpPr>
        <p:spPr>
          <a:xfrm>
            <a:off x="1863891" y="1025820"/>
            <a:ext cx="88492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endParaRPr lang="en-US" sz="2800" b="1" dirty="0">
              <a:solidFill>
                <a:schemeClr val="tx1">
                  <a:lumMod val="50000"/>
                </a:schemeClr>
              </a:solidFill>
              <a:latin typeface="UTM Avo" panose="02040603050506020204" pitchFamily="18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1BE809C-8050-8717-153C-3F5BEAF2EE0C}"/>
              </a:ext>
            </a:extLst>
          </p:cNvPr>
          <p:cNvSpPr/>
          <p:nvPr/>
        </p:nvSpPr>
        <p:spPr>
          <a:xfrm>
            <a:off x="701305" y="2567709"/>
            <a:ext cx="10789389" cy="229393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Mọi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vật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đều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do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chất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tạo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nên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.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Ở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đâu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vật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ở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đó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chất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. 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vật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do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nhiều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chất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tạo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nên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.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Mặt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khác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,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một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chất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cũng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có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trong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nhiều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vật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thể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khác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nhau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latin typeface="UTM Avo" panose="02040603050506020204" pitchFamily="18"/>
              </a:rPr>
              <a:t>.</a:t>
            </a:r>
            <a:endParaRPr lang="vi-VN"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143517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044A90-4584-DB4B-C674-263EE9D3EE8E}"/>
              </a:ext>
            </a:extLst>
          </p:cNvPr>
          <p:cNvSpPr/>
          <p:nvPr/>
        </p:nvSpPr>
        <p:spPr>
          <a:xfrm>
            <a:off x="1375069" y="1667476"/>
            <a:ext cx="944186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Chỉ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nhiên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vật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bảng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mẫu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1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nl-NL" sz="21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7A0A0FD-EC8C-18C9-55E6-5ED3C02012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457847"/>
              </p:ext>
            </p:extLst>
          </p:nvPr>
        </p:nvGraphicFramePr>
        <p:xfrm>
          <a:off x="517358" y="2406140"/>
          <a:ext cx="10864517" cy="416874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830721">
                  <a:extLst>
                    <a:ext uri="{9D8B030D-6E8A-4147-A177-3AD203B41FA5}">
                      <a16:colId xmlns:a16="http://schemas.microsoft.com/office/drawing/2014/main" val="4043913268"/>
                    </a:ext>
                  </a:extLst>
                </a:gridCol>
                <a:gridCol w="2730626">
                  <a:extLst>
                    <a:ext uri="{9D8B030D-6E8A-4147-A177-3AD203B41FA5}">
                      <a16:colId xmlns:a16="http://schemas.microsoft.com/office/drawing/2014/main" val="4071033583"/>
                    </a:ext>
                  </a:extLst>
                </a:gridCol>
                <a:gridCol w="1491916">
                  <a:extLst>
                    <a:ext uri="{9D8B030D-6E8A-4147-A177-3AD203B41FA5}">
                      <a16:colId xmlns:a16="http://schemas.microsoft.com/office/drawing/2014/main" val="1348167598"/>
                    </a:ext>
                  </a:extLst>
                </a:gridCol>
                <a:gridCol w="1467488">
                  <a:extLst>
                    <a:ext uri="{9D8B030D-6E8A-4147-A177-3AD203B41FA5}">
                      <a16:colId xmlns:a16="http://schemas.microsoft.com/office/drawing/2014/main" val="389161635"/>
                    </a:ext>
                  </a:extLst>
                </a:gridCol>
                <a:gridCol w="1504312">
                  <a:extLst>
                    <a:ext uri="{9D8B030D-6E8A-4147-A177-3AD203B41FA5}">
                      <a16:colId xmlns:a16="http://schemas.microsoft.com/office/drawing/2014/main" val="3773991659"/>
                    </a:ext>
                  </a:extLst>
                </a:gridCol>
                <a:gridCol w="1696453">
                  <a:extLst>
                    <a:ext uri="{9D8B030D-6E8A-4147-A177-3AD203B41FA5}">
                      <a16:colId xmlns:a16="http://schemas.microsoft.com/office/drawing/2014/main" val="1211727125"/>
                    </a:ext>
                  </a:extLst>
                </a:gridCol>
                <a:gridCol w="1143001">
                  <a:extLst>
                    <a:ext uri="{9D8B030D-6E8A-4147-A177-3AD203B41FA5}">
                      <a16:colId xmlns:a16="http://schemas.microsoft.com/office/drawing/2014/main" val="2999907314"/>
                    </a:ext>
                  </a:extLst>
                </a:gridCol>
              </a:tblGrid>
              <a:tr h="603005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Câu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Cụm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từ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in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nghiêng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thể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tự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nhiên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thể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nhân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tạo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 sống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Vật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không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sống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Chất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359068"/>
                  </a:ext>
                </a:extLst>
              </a:tr>
              <a:tr h="301503">
                <a:tc row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1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Dây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dẫn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điện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852363"/>
                  </a:ext>
                </a:extLst>
              </a:tr>
              <a:tr h="3015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Đồng, nhôm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200442"/>
                  </a:ext>
                </a:extLst>
              </a:tr>
              <a:tr h="3015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Chất dẻo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3326"/>
                  </a:ext>
                </a:extLst>
              </a:tr>
              <a:tr h="301503">
                <a:tc row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2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Chiếc ấm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785618"/>
                  </a:ext>
                </a:extLst>
              </a:tr>
              <a:tr h="3015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Nhôm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827432"/>
                  </a:ext>
                </a:extLst>
              </a:tr>
              <a:tr h="376820">
                <a:tc row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3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Giấm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ăn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(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giấm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 </a:t>
                      </a:r>
                      <a:r>
                        <a:rPr lang="nl-NL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gạo</a:t>
                      </a: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)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773853"/>
                  </a:ext>
                </a:extLst>
              </a:tr>
              <a:tr h="475394">
                <a:tc vMerge="1"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9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Axetic</a:t>
                      </a:r>
                      <a:r>
                        <a:rPr lang="en-GB" sz="19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acid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271898"/>
                  </a:ext>
                </a:extLst>
              </a:tr>
              <a:tr h="3015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Nước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680332"/>
                  </a:ext>
                </a:extLst>
              </a:tr>
              <a:tr h="301503">
                <a:tc rowSpan="3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b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4</a:t>
                      </a:r>
                      <a:endParaRPr lang="en-US" sz="1900" b="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Cây bạch đàn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392911"/>
                  </a:ext>
                </a:extLst>
              </a:tr>
              <a:tr h="3015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Cellulose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724121"/>
                  </a:ext>
                </a:extLst>
              </a:tr>
              <a:tr h="3015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Giấy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nl-NL" sz="19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/>
                        </a:rPr>
                        <a:t> </a:t>
                      </a:r>
                      <a:endParaRPr lang="en-US" sz="19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343" marR="4634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97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819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C5214E9-2973-605C-6BDA-2E4777C613AB}"/>
              </a:ext>
            </a:extLst>
          </p:cNvPr>
          <p:cNvSpPr txBox="1">
            <a:spLocks/>
          </p:cNvSpPr>
          <p:nvPr/>
        </p:nvSpPr>
        <p:spPr>
          <a:xfrm>
            <a:off x="5531401" y="2573966"/>
            <a:ext cx="6281908" cy="4330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None/>
              <a:defRPr sz="24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2"/>
              </a:buClr>
              <a:buSzPts val="3000"/>
              <a:buFont typeface="Barlow Light"/>
              <a:buNone/>
              <a:defRPr sz="3000" b="0" i="0" u="none" strike="noStrike" cap="none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r>
              <a:rPr lang="en-US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biển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bắp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bình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chứa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oxygen.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chứa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sau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sắt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tinh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bột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GB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đường</a:t>
            </a:r>
            <a:r>
              <a:rPr lang="en-GB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F7BCC4-64FA-D143-E533-BED1C198DC01}"/>
              </a:ext>
            </a:extLst>
          </p:cNvPr>
          <p:cNvSpPr/>
          <p:nvPr/>
        </p:nvSpPr>
        <p:spPr>
          <a:xfrm>
            <a:off x="631952" y="1908136"/>
            <a:ext cx="38822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Thảo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luận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nhóm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đôi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8C319-AC9B-E756-199E-0AC1AEB608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67" y="2573966"/>
            <a:ext cx="4599423" cy="347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1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4EEEB5-185B-0D90-E793-0C5106A6D492}"/>
              </a:ext>
            </a:extLst>
          </p:cNvPr>
          <p:cNvSpPr txBox="1"/>
          <p:nvPr/>
        </p:nvSpPr>
        <p:spPr>
          <a:xfrm>
            <a:off x="1182598" y="1678168"/>
            <a:ext cx="9699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GB" sz="28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II. BA THỂ CỦA CHẤT VÀ ĐẶC ĐIỂM CỦA CHÚNG</a:t>
            </a:r>
            <a:endParaRPr lang="en-US" sz="2800" b="1" kern="1200" dirty="0">
              <a:solidFill>
                <a:schemeClr val="tx1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7BA93E-CB90-740D-2984-685233D282A9}"/>
              </a:ext>
            </a:extLst>
          </p:cNvPr>
          <p:cNvGrpSpPr/>
          <p:nvPr/>
        </p:nvGrpSpPr>
        <p:grpSpPr>
          <a:xfrm>
            <a:off x="972298" y="2824530"/>
            <a:ext cx="2667633" cy="3197698"/>
            <a:chOff x="551549" y="1654751"/>
            <a:chExt cx="2222108" cy="266081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791B558-D970-F65F-CFA2-48EE9C46F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1549" y="1654751"/>
              <a:ext cx="2222108" cy="197661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55DD69B-C931-F17A-6D6E-9A7DED67CDB3}"/>
                </a:ext>
              </a:extLst>
            </p:cNvPr>
            <p:cNvSpPr txBox="1"/>
            <p:nvPr/>
          </p:nvSpPr>
          <p:spPr>
            <a:xfrm>
              <a:off x="551549" y="3957023"/>
              <a:ext cx="2134122" cy="358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Chất</a:t>
              </a:r>
              <a:r>
                <a:rPr lang="en-GB" sz="22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GB" sz="22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rắn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6788C34-8E43-0178-EFEB-B2632FB8002D}"/>
              </a:ext>
            </a:extLst>
          </p:cNvPr>
          <p:cNvGrpSpPr/>
          <p:nvPr/>
        </p:nvGrpSpPr>
        <p:grpSpPr>
          <a:xfrm>
            <a:off x="4762184" y="2824530"/>
            <a:ext cx="2667632" cy="3169610"/>
            <a:chOff x="3375210" y="1287378"/>
            <a:chExt cx="2494046" cy="300204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F8C8E62-7FA8-342D-A1B7-FB3A7BE362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75210" y="1287378"/>
              <a:ext cx="2494046" cy="2249868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DCD29F-C4F9-D5FD-B30A-A9781ADAAEFC}"/>
                </a:ext>
              </a:extLst>
            </p:cNvPr>
            <p:cNvSpPr txBox="1"/>
            <p:nvPr/>
          </p:nvSpPr>
          <p:spPr>
            <a:xfrm>
              <a:off x="3375210" y="3881318"/>
              <a:ext cx="2374892" cy="408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Chất lỏng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2A908E0-EEDA-AEE7-75CC-2A88D690CB94}"/>
              </a:ext>
            </a:extLst>
          </p:cNvPr>
          <p:cNvGrpSpPr/>
          <p:nvPr/>
        </p:nvGrpSpPr>
        <p:grpSpPr>
          <a:xfrm>
            <a:off x="8149147" y="2391393"/>
            <a:ext cx="3292885" cy="3642475"/>
            <a:chOff x="6236126" y="1118545"/>
            <a:chExt cx="2667633" cy="310061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0940131-541D-31A7-A57D-5DD2E92A87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03156" y="1118545"/>
              <a:ext cx="1933575" cy="239077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C31BF1-848B-3D67-7E9A-2A123CD59C63}"/>
                </a:ext>
              </a:extLst>
            </p:cNvPr>
            <p:cNvSpPr txBox="1"/>
            <p:nvPr/>
          </p:nvSpPr>
          <p:spPr>
            <a:xfrm>
              <a:off x="6236126" y="3852373"/>
              <a:ext cx="2667633" cy="366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Chất khí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07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5">
            <a:extLst>
              <a:ext uri="{FF2B5EF4-FFF2-40B4-BE49-F238E27FC236}">
                <a16:creationId xmlns:a16="http://schemas.microsoft.com/office/drawing/2014/main" id="{C3EB9BA0-D382-8235-82A5-2AB12E21EC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752" y="2623205"/>
            <a:ext cx="2721880" cy="272188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1E8B40-DBDD-A5E6-4A37-F6D125668152}"/>
              </a:ext>
            </a:extLst>
          </p:cNvPr>
          <p:cNvSpPr/>
          <p:nvPr/>
        </p:nvSpPr>
        <p:spPr>
          <a:xfrm>
            <a:off x="501499" y="1815068"/>
            <a:ext cx="3905059" cy="606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5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Làm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việc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nhóm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5CA6FE-7A38-7801-2D3A-48E03EDC2E95}"/>
              </a:ext>
            </a:extLst>
          </p:cNvPr>
          <p:cNvSpPr/>
          <p:nvPr/>
        </p:nvSpPr>
        <p:spPr>
          <a:xfrm>
            <a:off x="4679690" y="2575167"/>
            <a:ext cx="5799816" cy="2900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Nhiệm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</a:rPr>
              <a:t>vụ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1.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Kể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tên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rắn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lỏng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khí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mà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biết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</a:rPr>
              <a:t>2.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Hoàn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thành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bảng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</a:rPr>
              <a:t>sau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61677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5BCF69-4B3A-A100-EFD6-7438992B36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9024244"/>
              </p:ext>
            </p:extLst>
          </p:nvPr>
        </p:nvGraphicFramePr>
        <p:xfrm>
          <a:off x="826167" y="1719277"/>
          <a:ext cx="10539666" cy="482176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13125">
                  <a:extLst>
                    <a:ext uri="{9D8B030D-6E8A-4147-A177-3AD203B41FA5}">
                      <a16:colId xmlns:a16="http://schemas.microsoft.com/office/drawing/2014/main" val="3904669161"/>
                    </a:ext>
                  </a:extLst>
                </a:gridCol>
                <a:gridCol w="2764326">
                  <a:extLst>
                    <a:ext uri="{9D8B030D-6E8A-4147-A177-3AD203B41FA5}">
                      <a16:colId xmlns:a16="http://schemas.microsoft.com/office/drawing/2014/main" val="2717220367"/>
                    </a:ext>
                  </a:extLst>
                </a:gridCol>
                <a:gridCol w="2778950">
                  <a:extLst>
                    <a:ext uri="{9D8B030D-6E8A-4147-A177-3AD203B41FA5}">
                      <a16:colId xmlns:a16="http://schemas.microsoft.com/office/drawing/2014/main" val="4241711093"/>
                    </a:ext>
                  </a:extLst>
                </a:gridCol>
                <a:gridCol w="2883265">
                  <a:extLst>
                    <a:ext uri="{9D8B030D-6E8A-4147-A177-3AD203B41FA5}">
                      <a16:colId xmlns:a16="http://schemas.microsoft.com/office/drawing/2014/main" val="278271733"/>
                    </a:ext>
                  </a:extLst>
                </a:gridCol>
              </a:tblGrid>
              <a:tr h="506474"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Chất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200" baseline="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rắn</a:t>
                      </a:r>
                      <a:endParaRPr lang="en-US" sz="2200" dirty="0">
                        <a:solidFill>
                          <a:schemeClr val="tx1"/>
                        </a:solidFill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Chất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200" baseline="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lỏng</a:t>
                      </a:r>
                      <a:endParaRPr lang="en-US" sz="2200" dirty="0">
                        <a:solidFill>
                          <a:schemeClr val="tx1"/>
                        </a:solidFill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2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Chất</a:t>
                      </a:r>
                      <a:r>
                        <a:rPr lang="en-GB" sz="22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200" baseline="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</a:rPr>
                        <a:t>khí</a:t>
                      </a:r>
                      <a:endParaRPr lang="en-US" sz="2200" dirty="0">
                        <a:solidFill>
                          <a:schemeClr val="tx1"/>
                        </a:solidFill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792815"/>
                  </a:ext>
                </a:extLst>
              </a:tr>
              <a:tr h="741133">
                <a:tc>
                  <a:txBody>
                    <a:bodyPr/>
                    <a:lstStyle/>
                    <a:p>
                      <a:pPr algn="l"/>
                      <a:r>
                        <a:rPr lang="en-GB" sz="2200" b="1" dirty="0" err="1">
                          <a:latin typeface="UTM Avo" panose="02040603050506020204" pitchFamily="18" charset="0"/>
                        </a:rPr>
                        <a:t>Ví</a:t>
                      </a:r>
                      <a:r>
                        <a:rPr lang="en-GB" sz="2200" b="1" baseline="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200" b="1" baseline="0" dirty="0" err="1">
                          <a:latin typeface="UTM Avo" panose="02040603050506020204" pitchFamily="18" charset="0"/>
                        </a:rPr>
                        <a:t>dụ</a:t>
                      </a:r>
                      <a:endParaRPr lang="en-US" sz="22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79298"/>
                  </a:ext>
                </a:extLst>
              </a:tr>
              <a:tr h="673757">
                <a:tc>
                  <a:txBody>
                    <a:bodyPr/>
                    <a:lstStyle/>
                    <a:p>
                      <a:pPr algn="l"/>
                      <a:r>
                        <a:rPr lang="en-GB" sz="2200" b="1" dirty="0" err="1">
                          <a:latin typeface="UTM Avo" panose="02040603050506020204" pitchFamily="18" charset="0"/>
                        </a:rPr>
                        <a:t>Khối</a:t>
                      </a:r>
                      <a:r>
                        <a:rPr lang="en-GB" sz="2200" b="1" baseline="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200" b="1" baseline="0" dirty="0" err="1">
                          <a:latin typeface="UTM Avo" panose="02040603050506020204" pitchFamily="18" charset="0"/>
                        </a:rPr>
                        <a:t>lượng</a:t>
                      </a:r>
                      <a:endParaRPr lang="en-US" sz="22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091774"/>
                  </a:ext>
                </a:extLst>
              </a:tr>
              <a:tr h="797279">
                <a:tc>
                  <a:txBody>
                    <a:bodyPr/>
                    <a:lstStyle/>
                    <a:p>
                      <a:pPr algn="l"/>
                      <a:r>
                        <a:rPr lang="en-GB" sz="2200" b="1" dirty="0" err="1">
                          <a:latin typeface="UTM Avo" panose="02040603050506020204" pitchFamily="18" charset="0"/>
                        </a:rPr>
                        <a:t>Hình</a:t>
                      </a:r>
                      <a:r>
                        <a:rPr lang="en-GB" sz="2200" b="1" baseline="0" dirty="0"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200" b="1" baseline="0" dirty="0" err="1">
                          <a:latin typeface="UTM Avo" panose="02040603050506020204" pitchFamily="18" charset="0"/>
                        </a:rPr>
                        <a:t>dạng</a:t>
                      </a:r>
                      <a:endParaRPr lang="en-US" sz="2200" b="1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092123"/>
                  </a:ext>
                </a:extLst>
              </a:tr>
              <a:tr h="1962879">
                <a:tc>
                  <a:txBody>
                    <a:bodyPr/>
                    <a:lstStyle/>
                    <a:p>
                      <a:pPr algn="l"/>
                      <a:r>
                        <a:rPr lang="en-GB" sz="2200" b="1">
                          <a:latin typeface="UTM Avo" panose="02040603050506020204" pitchFamily="18" charset="0"/>
                        </a:rPr>
                        <a:t>Thể</a:t>
                      </a:r>
                      <a:r>
                        <a:rPr lang="en-GB" sz="2200" b="1" baseline="0">
                          <a:latin typeface="UTM Avo" panose="02040603050506020204" pitchFamily="18" charset="0"/>
                        </a:rPr>
                        <a:t> tích</a:t>
                      </a:r>
                      <a:endParaRPr lang="en-US" sz="2200" b="1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200" dirty="0">
                        <a:latin typeface="UTM Avo" panose="02040603050506020204" pitchFamily="18" charset="0"/>
                      </a:endParaRPr>
                    </a:p>
                    <a:p>
                      <a:pPr algn="ctr"/>
                      <a:endParaRPr lang="en-GB" sz="2200" dirty="0">
                        <a:latin typeface="UTM Avo" panose="02040603050506020204" pitchFamily="18" charset="0"/>
                      </a:endParaRPr>
                    </a:p>
                    <a:p>
                      <a:pPr algn="ctr"/>
                      <a:endParaRPr lang="en-GB" sz="2200" dirty="0">
                        <a:latin typeface="UTM Avo" panose="02040603050506020204" pitchFamily="18" charset="0"/>
                      </a:endParaRPr>
                    </a:p>
                    <a:p>
                      <a:pPr algn="ctr"/>
                      <a:endParaRPr lang="en-GB" sz="2200" dirty="0">
                        <a:latin typeface="UTM Avo" panose="02040603050506020204" pitchFamily="18" charset="0"/>
                      </a:endParaRPr>
                    </a:p>
                    <a:p>
                      <a:pPr algn="ctr"/>
                      <a:endParaRPr lang="en-GB" sz="2200" dirty="0">
                        <a:latin typeface="UTM Avo" panose="02040603050506020204" pitchFamily="18" charset="0"/>
                      </a:endParaRPr>
                    </a:p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UTM Avo" panose="020406030505060202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968169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2E989B6-E3F3-D40C-AD02-C4314FA6CC25}"/>
              </a:ext>
            </a:extLst>
          </p:cNvPr>
          <p:cNvSpPr txBox="1"/>
          <p:nvPr/>
        </p:nvSpPr>
        <p:spPr>
          <a:xfrm>
            <a:off x="3108104" y="2193001"/>
            <a:ext cx="22955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cao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su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đồng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,….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3AC442-3F59-4655-1321-5DB161A28C06}"/>
              </a:ext>
            </a:extLst>
          </p:cNvPr>
          <p:cNvSpPr txBox="1"/>
          <p:nvPr/>
        </p:nvSpPr>
        <p:spPr>
          <a:xfrm>
            <a:off x="5841767" y="2222393"/>
            <a:ext cx="238971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dầu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rượu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,….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28206A-F60E-7221-A300-34F96C5E0F93}"/>
              </a:ext>
            </a:extLst>
          </p:cNvPr>
          <p:cNvSpPr txBox="1"/>
          <p:nvPr/>
        </p:nvSpPr>
        <p:spPr>
          <a:xfrm>
            <a:off x="8669557" y="2308831"/>
            <a:ext cx="2590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….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66A048-B8E3-E947-5953-7515B3E5402B}"/>
              </a:ext>
            </a:extLst>
          </p:cNvPr>
          <p:cNvSpPr txBox="1"/>
          <p:nvPr/>
        </p:nvSpPr>
        <p:spPr>
          <a:xfrm>
            <a:off x="3141942" y="2929921"/>
            <a:ext cx="23020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khối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33A053-FC21-AA11-5DCF-D8011735F847}"/>
              </a:ext>
            </a:extLst>
          </p:cNvPr>
          <p:cNvSpPr txBox="1"/>
          <p:nvPr/>
        </p:nvSpPr>
        <p:spPr>
          <a:xfrm>
            <a:off x="5875961" y="2968632"/>
            <a:ext cx="20003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khối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31BC14-6956-4C9D-DBC9-B79572380C5E}"/>
              </a:ext>
            </a:extLst>
          </p:cNvPr>
          <p:cNvSpPr txBox="1"/>
          <p:nvPr/>
        </p:nvSpPr>
        <p:spPr>
          <a:xfrm>
            <a:off x="8663404" y="2929921"/>
            <a:ext cx="20003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khối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D4D872-8DC7-2BEF-35DF-E5AB46D3B45C}"/>
              </a:ext>
            </a:extLst>
          </p:cNvPr>
          <p:cNvSpPr txBox="1"/>
          <p:nvPr/>
        </p:nvSpPr>
        <p:spPr>
          <a:xfrm>
            <a:off x="3141942" y="3666841"/>
            <a:ext cx="20117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dáng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BBD4F4-8691-2888-EEE9-4D53123875F6}"/>
              </a:ext>
            </a:extLst>
          </p:cNvPr>
          <p:cNvSpPr txBox="1"/>
          <p:nvPr/>
        </p:nvSpPr>
        <p:spPr>
          <a:xfrm>
            <a:off x="5871729" y="3661284"/>
            <a:ext cx="23897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dáng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chứa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nó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63BE73-BB11-3AAD-75C2-B7A0794F2787}"/>
              </a:ext>
            </a:extLst>
          </p:cNvPr>
          <p:cNvSpPr txBox="1"/>
          <p:nvPr/>
        </p:nvSpPr>
        <p:spPr>
          <a:xfrm>
            <a:off x="8645712" y="3678072"/>
            <a:ext cx="21667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dáng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DB5B6F3-FE49-6F1B-F1E6-26CF7D3D3335}"/>
              </a:ext>
            </a:extLst>
          </p:cNvPr>
          <p:cNvSpPr txBox="1"/>
          <p:nvPr/>
        </p:nvSpPr>
        <p:spPr>
          <a:xfrm>
            <a:off x="3141942" y="4735480"/>
            <a:ext cx="18030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8BE5532-1289-E1C9-9242-7104FC9E4CF3}"/>
              </a:ext>
            </a:extLst>
          </p:cNvPr>
          <p:cNvSpPr txBox="1"/>
          <p:nvPr/>
        </p:nvSpPr>
        <p:spPr>
          <a:xfrm>
            <a:off x="5871729" y="4710214"/>
            <a:ext cx="17059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73E17C1-B2D3-E8E3-9973-78D6B2AA9DD0}"/>
              </a:ext>
            </a:extLst>
          </p:cNvPr>
          <p:cNvSpPr txBox="1"/>
          <p:nvPr/>
        </p:nvSpPr>
        <p:spPr>
          <a:xfrm>
            <a:off x="8669104" y="4463453"/>
            <a:ext cx="21200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-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tích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xác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định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3987BA-F3C1-B25D-E9FA-733062C07677}"/>
              </a:ext>
            </a:extLst>
          </p:cNvPr>
          <p:cNvSpPr txBox="1"/>
          <p:nvPr/>
        </p:nvSpPr>
        <p:spPr>
          <a:xfrm>
            <a:off x="8663404" y="5156045"/>
            <a:ext cx="22955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-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lan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tỏa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mọi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hướng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lấp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đầy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bất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kì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chứa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nó</a:t>
            </a:r>
            <a:r>
              <a:rPr lang="en-GB" sz="21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1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808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9BF6C7-AEC3-0E6D-FEB1-F22A07CD528A}"/>
              </a:ext>
            </a:extLst>
          </p:cNvPr>
          <p:cNvSpPr/>
          <p:nvPr/>
        </p:nvSpPr>
        <p:spPr>
          <a:xfrm>
            <a:off x="1878286" y="1611675"/>
            <a:ext cx="8584833" cy="8643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hãy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kể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tên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số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rắn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dùng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làm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liệu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trong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xây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dựng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nhà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cửa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cầu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đường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B085DC6-A3E7-3DBE-6CE4-FE6FCA568BC8}"/>
              </a:ext>
            </a:extLst>
          </p:cNvPr>
          <p:cNvGrpSpPr/>
          <p:nvPr/>
        </p:nvGrpSpPr>
        <p:grpSpPr>
          <a:xfrm>
            <a:off x="7264014" y="2574723"/>
            <a:ext cx="3199105" cy="2115414"/>
            <a:chOff x="4853614" y="1218581"/>
            <a:chExt cx="2524456" cy="2115414"/>
          </a:xfrm>
        </p:grpSpPr>
        <p:pic>
          <p:nvPicPr>
            <p:cNvPr id="4" name="Picture 4" descr="Giá sắt thép thế giới đạt kỷ lục mới, cao nhất hơn một thập kỷ">
              <a:extLst>
                <a:ext uri="{FF2B5EF4-FFF2-40B4-BE49-F238E27FC236}">
                  <a16:creationId xmlns:a16="http://schemas.microsoft.com/office/drawing/2014/main" id="{5C307AC3-8728-4861-0228-AA82568AF5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3614" y="1218581"/>
              <a:ext cx="2524456" cy="1630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BC3E57D-03B1-594E-38D6-69D928BB083A}"/>
                </a:ext>
              </a:extLst>
            </p:cNvPr>
            <p:cNvSpPr txBox="1"/>
            <p:nvPr/>
          </p:nvSpPr>
          <p:spPr>
            <a:xfrm>
              <a:off x="5048781" y="2903108"/>
              <a:ext cx="21341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Sắt</a:t>
              </a:r>
              <a:r>
                <a:rPr lang="en-GB" sz="22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GB" sz="22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thép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23F5874-F67A-3E0E-B803-0218229517BB}"/>
              </a:ext>
            </a:extLst>
          </p:cNvPr>
          <p:cNvGrpSpPr/>
          <p:nvPr/>
        </p:nvGrpSpPr>
        <p:grpSpPr>
          <a:xfrm>
            <a:off x="2003292" y="2574724"/>
            <a:ext cx="3262313" cy="2169138"/>
            <a:chOff x="504121" y="1133722"/>
            <a:chExt cx="2574335" cy="2169138"/>
          </a:xfrm>
        </p:grpSpPr>
        <p:pic>
          <p:nvPicPr>
            <p:cNvPr id="7" name="Picture 2" descr="Vai trò quan trọng của thạch cao trong xi măng - Xi măng Việt Nam">
              <a:extLst>
                <a:ext uri="{FF2B5EF4-FFF2-40B4-BE49-F238E27FC236}">
                  <a16:creationId xmlns:a16="http://schemas.microsoft.com/office/drawing/2014/main" id="{35EF4BFD-FED0-09BC-5DBF-BC5073482F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121" y="1133722"/>
              <a:ext cx="2574335" cy="17151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5385C76-413B-C1D2-47A2-65F5FD9CC0EC}"/>
                </a:ext>
              </a:extLst>
            </p:cNvPr>
            <p:cNvSpPr txBox="1"/>
            <p:nvPr/>
          </p:nvSpPr>
          <p:spPr>
            <a:xfrm>
              <a:off x="771213" y="2871973"/>
              <a:ext cx="21341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 dirty="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Xi </a:t>
              </a:r>
              <a:r>
                <a:rPr lang="en-GB" sz="22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măng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13600C0-52B4-4CCF-0A7E-4A88A59CBBC9}"/>
              </a:ext>
            </a:extLst>
          </p:cNvPr>
          <p:cNvGrpSpPr/>
          <p:nvPr/>
        </p:nvGrpSpPr>
        <p:grpSpPr>
          <a:xfrm>
            <a:off x="1919911" y="4788846"/>
            <a:ext cx="3345694" cy="1952131"/>
            <a:chOff x="405425" y="3396748"/>
            <a:chExt cx="2640132" cy="1952131"/>
          </a:xfrm>
        </p:grpSpPr>
        <p:pic>
          <p:nvPicPr>
            <p:cNvPr id="10" name="Picture 12" descr="Bán Sỏi Tự Nhiên, Bán Sỏi Trang Trí, Bán Sỏi Cuội, Đá Cuội Các Loại">
              <a:extLst>
                <a:ext uri="{FF2B5EF4-FFF2-40B4-BE49-F238E27FC236}">
                  <a16:creationId xmlns:a16="http://schemas.microsoft.com/office/drawing/2014/main" id="{22D35775-A6F7-238A-20B5-485E8A6C09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425" y="3396748"/>
              <a:ext cx="2640132" cy="1484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FF16FBF-2CD5-A5AB-24FE-0AEB475F11E7}"/>
                </a:ext>
              </a:extLst>
            </p:cNvPr>
            <p:cNvSpPr txBox="1"/>
            <p:nvPr/>
          </p:nvSpPr>
          <p:spPr>
            <a:xfrm>
              <a:off x="645886" y="4917992"/>
              <a:ext cx="21341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 dirty="0" err="1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Sỏi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FE6C04-34DB-AA25-B2FF-8208A0E2ADAD}"/>
              </a:ext>
            </a:extLst>
          </p:cNvPr>
          <p:cNvGrpSpPr/>
          <p:nvPr/>
        </p:nvGrpSpPr>
        <p:grpSpPr>
          <a:xfrm>
            <a:off x="7222324" y="4788846"/>
            <a:ext cx="3427181" cy="1952131"/>
            <a:chOff x="4763625" y="3238099"/>
            <a:chExt cx="2704434" cy="1952131"/>
          </a:xfrm>
        </p:grpSpPr>
        <p:pic>
          <p:nvPicPr>
            <p:cNvPr id="13" name="Picture 16" descr="Cát đen xây dựng là gì? | Lâm Hoàng ADS">
              <a:extLst>
                <a:ext uri="{FF2B5EF4-FFF2-40B4-BE49-F238E27FC236}">
                  <a16:creationId xmlns:a16="http://schemas.microsoft.com/office/drawing/2014/main" id="{F05DD5CD-29B8-7DB9-42D1-A1526CA311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3625" y="3238099"/>
              <a:ext cx="2704434" cy="1484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E1FC0E-8FC6-A5B0-5985-605B0F78CA27}"/>
                </a:ext>
              </a:extLst>
            </p:cNvPr>
            <p:cNvSpPr txBox="1"/>
            <p:nvPr/>
          </p:nvSpPr>
          <p:spPr>
            <a:xfrm>
              <a:off x="5017181" y="4759343"/>
              <a:ext cx="21341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200">
                  <a:solidFill>
                    <a:schemeClr val="tx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Cát</a:t>
              </a:r>
              <a:endPara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9411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4;p19">
            <a:extLst>
              <a:ext uri="{FF2B5EF4-FFF2-40B4-BE49-F238E27FC236}">
                <a16:creationId xmlns:a16="http://schemas.microsoft.com/office/drawing/2014/main" id="{5EF2EE24-4585-EAAD-B067-71CCCB52E7A6}"/>
              </a:ext>
            </a:extLst>
          </p:cNvPr>
          <p:cNvGrpSpPr/>
          <p:nvPr/>
        </p:nvGrpSpPr>
        <p:grpSpPr>
          <a:xfrm>
            <a:off x="719738" y="1648768"/>
            <a:ext cx="497823" cy="617219"/>
            <a:chOff x="6730350" y="2315900"/>
            <a:chExt cx="257700" cy="420100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" name="Google Shape;165;p19">
              <a:extLst>
                <a:ext uri="{FF2B5EF4-FFF2-40B4-BE49-F238E27FC236}">
                  <a16:creationId xmlns:a16="http://schemas.microsoft.com/office/drawing/2014/main" id="{46E4BAB8-4538-A041-A99B-4AB71099E0F6}"/>
                </a:ext>
              </a:extLst>
            </p:cNvPr>
            <p:cNvSpPr/>
            <p:nvPr/>
          </p:nvSpPr>
          <p:spPr>
            <a:xfrm>
              <a:off x="6807900" y="26712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 charset="0"/>
                <a:cs typeface="Urdu Typesetting" panose="020F0502020204030204" pitchFamily="66" charset="-78"/>
              </a:endParaRPr>
            </a:p>
          </p:txBody>
        </p:sp>
        <p:sp>
          <p:nvSpPr>
            <p:cNvPr id="4" name="Google Shape;166;p19">
              <a:extLst>
                <a:ext uri="{FF2B5EF4-FFF2-40B4-BE49-F238E27FC236}">
                  <a16:creationId xmlns:a16="http://schemas.microsoft.com/office/drawing/2014/main" id="{92B5B9B7-25F1-1382-827C-570838E3BA68}"/>
                </a:ext>
              </a:extLst>
            </p:cNvPr>
            <p:cNvSpPr/>
            <p:nvPr/>
          </p:nvSpPr>
          <p:spPr>
            <a:xfrm>
              <a:off x="6807900" y="2636450"/>
              <a:ext cx="102600" cy="22625"/>
            </a:xfrm>
            <a:custGeom>
              <a:avLst/>
              <a:gdLst/>
              <a:ahLst/>
              <a:cxnLst/>
              <a:rect l="l" t="t" r="r" b="b"/>
              <a:pathLst>
                <a:path w="4104" h="905" extrusionOk="0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 charset="0"/>
                <a:cs typeface="Urdu Typesetting" panose="020F0502020204030204" pitchFamily="66" charset="-78"/>
              </a:endParaRPr>
            </a:p>
          </p:txBody>
        </p:sp>
        <p:sp>
          <p:nvSpPr>
            <p:cNvPr id="5" name="Google Shape;167;p19">
              <a:extLst>
                <a:ext uri="{FF2B5EF4-FFF2-40B4-BE49-F238E27FC236}">
                  <a16:creationId xmlns:a16="http://schemas.microsoft.com/office/drawing/2014/main" id="{2EE00938-3E35-6DB1-D79A-B44505D0809E}"/>
                </a:ext>
              </a:extLst>
            </p:cNvPr>
            <p:cNvSpPr/>
            <p:nvPr/>
          </p:nvSpPr>
          <p:spPr>
            <a:xfrm>
              <a:off x="6807900" y="2706075"/>
              <a:ext cx="102600" cy="29925"/>
            </a:xfrm>
            <a:custGeom>
              <a:avLst/>
              <a:gdLst/>
              <a:ahLst/>
              <a:cxnLst/>
              <a:rect l="l" t="t" r="r" b="b"/>
              <a:pathLst>
                <a:path w="4104" h="1197" extrusionOk="0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 charset="0"/>
                <a:cs typeface="Urdu Typesetting" panose="020F0502020204030204" pitchFamily="66" charset="-78"/>
              </a:endParaRPr>
            </a:p>
          </p:txBody>
        </p:sp>
        <p:sp>
          <p:nvSpPr>
            <p:cNvPr id="6" name="Google Shape;168;p19">
              <a:extLst>
                <a:ext uri="{FF2B5EF4-FFF2-40B4-BE49-F238E27FC236}">
                  <a16:creationId xmlns:a16="http://schemas.microsoft.com/office/drawing/2014/main" id="{3E5D8981-02D1-70FC-8F8F-4408CC1F0BC7}"/>
                </a:ext>
              </a:extLst>
            </p:cNvPr>
            <p:cNvSpPr/>
            <p:nvPr/>
          </p:nvSpPr>
          <p:spPr>
            <a:xfrm>
              <a:off x="6811575" y="2463675"/>
              <a:ext cx="95275" cy="160600"/>
            </a:xfrm>
            <a:custGeom>
              <a:avLst/>
              <a:gdLst/>
              <a:ahLst/>
              <a:cxnLst/>
              <a:rect l="l" t="t" r="r" b="b"/>
              <a:pathLst>
                <a:path w="3811" h="6424" extrusionOk="0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 charset="0"/>
                <a:cs typeface="Urdu Typesetting" panose="020F0502020204030204" pitchFamily="66" charset="-78"/>
              </a:endParaRPr>
            </a:p>
          </p:txBody>
        </p:sp>
        <p:sp>
          <p:nvSpPr>
            <p:cNvPr id="7" name="Google Shape;169;p19">
              <a:extLst>
                <a:ext uri="{FF2B5EF4-FFF2-40B4-BE49-F238E27FC236}">
                  <a16:creationId xmlns:a16="http://schemas.microsoft.com/office/drawing/2014/main" id="{806BC82C-9F84-64EE-F0C0-240689028EC8}"/>
                </a:ext>
              </a:extLst>
            </p:cNvPr>
            <p:cNvSpPr/>
            <p:nvPr/>
          </p:nvSpPr>
          <p:spPr>
            <a:xfrm>
              <a:off x="6730350" y="2315900"/>
              <a:ext cx="257700" cy="308375"/>
            </a:xfrm>
            <a:custGeom>
              <a:avLst/>
              <a:gdLst/>
              <a:ahLst/>
              <a:cxnLst/>
              <a:rect l="l" t="t" r="r" b="b"/>
              <a:pathLst>
                <a:path w="10308" h="12335" extrusionOk="0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8575" dist="19050" dir="2700000" algn="bl" rotWithShape="0">
                <a:schemeClr val="dk1">
                  <a:alpha val="20000"/>
                </a:scheme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UTM Avo" panose="02040603050506020204" pitchFamily="18" charset="0"/>
                <a:cs typeface="Urdu Typesetting" panose="020F0502020204030204" pitchFamily="66" charset="-78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1B264C2-D63A-7A4D-26DE-FBC687717AAA}"/>
              </a:ext>
            </a:extLst>
          </p:cNvPr>
          <p:cNvSpPr txBox="1"/>
          <p:nvPr/>
        </p:nvSpPr>
        <p:spPr>
          <a:xfrm>
            <a:off x="1912436" y="1583865"/>
            <a:ext cx="8428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Tìm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hiểu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những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chất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quanh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em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và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hoàn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thành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bảng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200" b="1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sau</a:t>
            </a:r>
            <a:r>
              <a:rPr lang="en-GB" sz="2200" b="1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:</a:t>
            </a:r>
            <a:endParaRPr lang="en-US" sz="2200" b="1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  <a:p>
            <a:pPr algn="ctr" defTabSz="685800">
              <a:buClrTx/>
            </a:pP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402C3AB-6CFE-23E1-2464-AE2FED6AFB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046317"/>
              </p:ext>
            </p:extLst>
          </p:nvPr>
        </p:nvGraphicFramePr>
        <p:xfrm>
          <a:off x="1217561" y="2307276"/>
          <a:ext cx="10260565" cy="4516733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517124">
                  <a:extLst>
                    <a:ext uri="{9D8B030D-6E8A-4147-A177-3AD203B41FA5}">
                      <a16:colId xmlns:a16="http://schemas.microsoft.com/office/drawing/2014/main" val="4223704985"/>
                    </a:ext>
                  </a:extLst>
                </a:gridCol>
                <a:gridCol w="1948151">
                  <a:extLst>
                    <a:ext uri="{9D8B030D-6E8A-4147-A177-3AD203B41FA5}">
                      <a16:colId xmlns:a16="http://schemas.microsoft.com/office/drawing/2014/main" val="555759802"/>
                    </a:ext>
                  </a:extLst>
                </a:gridCol>
                <a:gridCol w="4665114">
                  <a:extLst>
                    <a:ext uri="{9D8B030D-6E8A-4147-A177-3AD203B41FA5}">
                      <a16:colId xmlns:a16="http://schemas.microsoft.com/office/drawing/2014/main" val="2554309818"/>
                    </a:ext>
                  </a:extLst>
                </a:gridCol>
                <a:gridCol w="2130176">
                  <a:extLst>
                    <a:ext uri="{9D8B030D-6E8A-4147-A177-3AD203B41FA5}">
                      <a16:colId xmlns:a16="http://schemas.microsoft.com/office/drawing/2014/main" val="1675503146"/>
                    </a:ext>
                  </a:extLst>
                </a:gridCol>
              </a:tblGrid>
              <a:tr h="758247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 </a:t>
                      </a: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Chất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Thể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(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ở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nhiệt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độ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phòng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Đặc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điểm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nhận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biết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(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về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GB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thể</a:t>
                      </a:r>
                      <a:r>
                        <a:rPr lang="en-GB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Ví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dụ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vật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thể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chứa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chất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000" baseline="0" dirty="0" err="1">
                          <a:solidFill>
                            <a:schemeClr val="tx1"/>
                          </a:solidFill>
                          <a:effectLst/>
                          <a:latin typeface="UTM Avo" panose="02040603050506020204" pitchFamily="18" charset="0"/>
                        </a:rPr>
                        <a:t>đó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4072028"/>
                  </a:ext>
                </a:extLst>
              </a:tr>
              <a:tr h="804513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823753"/>
                  </a:ext>
                </a:extLst>
              </a:tr>
              <a:tr h="1401899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9042147"/>
                  </a:ext>
                </a:extLst>
              </a:tr>
              <a:tr h="1552074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35174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A14C6FF-9F9A-AEB6-26B6-474D515868E8}"/>
              </a:ext>
            </a:extLst>
          </p:cNvPr>
          <p:cNvSpPr txBox="1"/>
          <p:nvPr/>
        </p:nvSpPr>
        <p:spPr>
          <a:xfrm>
            <a:off x="1492070" y="5804172"/>
            <a:ext cx="1014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Nitơ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12EB09-9199-0A50-815C-21827BE0691F}"/>
              </a:ext>
            </a:extLst>
          </p:cNvPr>
          <p:cNvSpPr txBox="1"/>
          <p:nvPr/>
        </p:nvSpPr>
        <p:spPr>
          <a:xfrm>
            <a:off x="3104373" y="3258611"/>
            <a:ext cx="12544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Rắn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2282E6-750E-F541-DC61-51E082183D36}"/>
              </a:ext>
            </a:extLst>
          </p:cNvPr>
          <p:cNvSpPr txBox="1"/>
          <p:nvPr/>
        </p:nvSpPr>
        <p:spPr>
          <a:xfrm>
            <a:off x="4796525" y="3262322"/>
            <a:ext cx="46401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Có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hình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dạng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và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thể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tích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xác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định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87C80A-F62D-4FDF-91CD-42D9868B7803}"/>
              </a:ext>
            </a:extLst>
          </p:cNvPr>
          <p:cNvSpPr txBox="1"/>
          <p:nvPr/>
        </p:nvSpPr>
        <p:spPr>
          <a:xfrm>
            <a:off x="9436635" y="3258611"/>
            <a:ext cx="2209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Chiếc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đinh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sắt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54AEE5-C088-62CB-6E63-9EABE6B17619}"/>
              </a:ext>
            </a:extLst>
          </p:cNvPr>
          <p:cNvSpPr txBox="1"/>
          <p:nvPr/>
        </p:nvSpPr>
        <p:spPr>
          <a:xfrm>
            <a:off x="1277389" y="4378913"/>
            <a:ext cx="1408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Ethanol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C2510F-BFC0-E89F-B3EA-B7AF4E8BBDF8}"/>
              </a:ext>
            </a:extLst>
          </p:cNvPr>
          <p:cNvSpPr txBox="1"/>
          <p:nvPr/>
        </p:nvSpPr>
        <p:spPr>
          <a:xfrm>
            <a:off x="3297996" y="4363971"/>
            <a:ext cx="1014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Lỏng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FA0759-25C6-88D5-8BB0-05684B7E43F5}"/>
              </a:ext>
            </a:extLst>
          </p:cNvPr>
          <p:cNvSpPr txBox="1"/>
          <p:nvPr/>
        </p:nvSpPr>
        <p:spPr>
          <a:xfrm>
            <a:off x="1528901" y="3258611"/>
            <a:ext cx="1014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Sắt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2D4280-8C3A-000C-3BCA-E5898E2828BE}"/>
              </a:ext>
            </a:extLst>
          </p:cNvPr>
          <p:cNvSpPr txBox="1"/>
          <p:nvPr/>
        </p:nvSpPr>
        <p:spPr>
          <a:xfrm>
            <a:off x="4744036" y="3903828"/>
            <a:ext cx="42266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-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Không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có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hình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dạng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xác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định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có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hình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dạng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của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vật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chứa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nó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831097-9A45-7C30-DB74-03E06223369E}"/>
              </a:ext>
            </a:extLst>
          </p:cNvPr>
          <p:cNvSpPr txBox="1"/>
          <p:nvPr/>
        </p:nvSpPr>
        <p:spPr>
          <a:xfrm>
            <a:off x="9568771" y="3862471"/>
            <a:ext cx="178277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Rượu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uống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,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Cồn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y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tế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BAABCD-D722-A4FB-72D0-7B2A269AE7A2}"/>
              </a:ext>
            </a:extLst>
          </p:cNvPr>
          <p:cNvSpPr txBox="1"/>
          <p:nvPr/>
        </p:nvSpPr>
        <p:spPr>
          <a:xfrm>
            <a:off x="3122086" y="5804172"/>
            <a:ext cx="1014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Khí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47A68A-7AF0-D697-FE85-32622B8DE2BD}"/>
              </a:ext>
            </a:extLst>
          </p:cNvPr>
          <p:cNvSpPr txBox="1"/>
          <p:nvPr/>
        </p:nvSpPr>
        <p:spPr>
          <a:xfrm>
            <a:off x="4796525" y="5289362"/>
            <a:ext cx="4360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-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Không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có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hình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dạng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và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thể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tích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xác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định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51B19E-CDF9-B16D-8B54-B883574B4498}"/>
              </a:ext>
            </a:extLst>
          </p:cNvPr>
          <p:cNvSpPr txBox="1"/>
          <p:nvPr/>
        </p:nvSpPr>
        <p:spPr>
          <a:xfrm>
            <a:off x="4818983" y="5952544"/>
            <a:ext cx="4360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-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Có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thể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lan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tỏa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theo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mọi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hướng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và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lấp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đầy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bất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kì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vật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chứa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nó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10FCAB-4D19-B3FA-E79D-201EB2B013D1}"/>
              </a:ext>
            </a:extLst>
          </p:cNvPr>
          <p:cNvSpPr txBox="1"/>
          <p:nvPr/>
        </p:nvSpPr>
        <p:spPr>
          <a:xfrm>
            <a:off x="9687862" y="5447656"/>
            <a:ext cx="15445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Không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khí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,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bình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chứa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khí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nitơ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F51C5D-2264-B808-D96F-6460947A4F8B}"/>
              </a:ext>
            </a:extLst>
          </p:cNvPr>
          <p:cNvSpPr txBox="1"/>
          <p:nvPr/>
        </p:nvSpPr>
        <p:spPr>
          <a:xfrm>
            <a:off x="4796525" y="4651124"/>
            <a:ext cx="29897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-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Có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thể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tích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xác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 </a:t>
            </a:r>
            <a:r>
              <a:rPr lang="en-GB" sz="2000" dirty="0" err="1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định</a:t>
            </a:r>
            <a:r>
              <a:rPr lang="en-GB" sz="2000" dirty="0">
                <a:solidFill>
                  <a:schemeClr val="tx1"/>
                </a:solidFill>
                <a:latin typeface="UTM Avo" panose="02040603050506020204" pitchFamily="18" charset="0"/>
                <a:cs typeface="Urdu Typesetting" panose="020F0502020204030204" pitchFamily="66" charset="-78"/>
              </a:rPr>
              <a:t>.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cs typeface="Urdu Typesetting" panose="020F0502020204030204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32180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1"/>
      <p:bldP spid="11" grpId="1"/>
      <p:bldP spid="12" grpId="1"/>
      <p:bldP spid="13" grpId="1"/>
      <p:bldP spid="14" grpId="1"/>
      <p:bldP spid="15" grpId="1"/>
      <p:bldP spid="16" grpId="1"/>
      <p:bldP spid="17" grpId="1"/>
      <p:bldP spid="18" grpId="1"/>
      <p:bldP spid="19" grpId="1"/>
      <p:bldP spid="20" grpId="1"/>
      <p:bldP spid="21" grpId="1"/>
      <p:bldP spid="22" grpId="1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08E9AC-25AE-5AD0-32CA-58D34732D68D}"/>
              </a:ext>
            </a:extLst>
          </p:cNvPr>
          <p:cNvSpPr/>
          <p:nvPr/>
        </p:nvSpPr>
        <p:spPr>
          <a:xfrm>
            <a:off x="834445" y="1717964"/>
            <a:ext cx="10520675" cy="4876800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1E2429-C7B9-4AF6-C64F-4E30C0FDB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9975" y="981325"/>
            <a:ext cx="1560583" cy="147327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D5292DC-54F8-F723-72EC-B9DF849D2551}"/>
              </a:ext>
            </a:extLst>
          </p:cNvPr>
          <p:cNvSpPr/>
          <p:nvPr/>
        </p:nvSpPr>
        <p:spPr>
          <a:xfrm>
            <a:off x="1032114" y="1979518"/>
            <a:ext cx="10127772" cy="4353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20000"/>
              <a:buFont typeface="Arial"/>
              <a:buChar char="•"/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ở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xung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quanh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ta. Ở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đâu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thể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ở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đó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</a:rPr>
              <a:t>chất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20000"/>
              <a:buFont typeface="Arial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Ba thể cơ bản của chất là thể rắn, thể lỏng, thể khí.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marL="342900" lvl="0" indent="-34290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20000"/>
              <a:buFont typeface="Arial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Chất rắn, chất lỏng, chất khí có những đặc điểm khác nhau.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lvl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− Chất rắn có hình dạng và thể tích xác định.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lvl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− Chất lỏng dễ chảy, có thể tích xác định nhưng không có hình dạng xác định. </a:t>
            </a:r>
            <a:endParaRPr lang="en-US" sz="2200" dirty="0">
              <a:solidFill>
                <a:schemeClr val="tx1"/>
              </a:solidFill>
              <a:latin typeface="UTM Avo" panose="02040603050506020204" pitchFamily="18"/>
            </a:endParaRPr>
          </a:p>
          <a:p>
            <a:pPr lvl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SzPct val="120000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− Chất khí dễ lan toả, không có hình dạng và thể tích xác định.</a:t>
            </a:r>
          </a:p>
        </p:txBody>
      </p:sp>
    </p:spTree>
    <p:extLst>
      <p:ext uri="{BB962C8B-B14F-4D97-AF65-F5344CB8AC3E}">
        <p14:creationId xmlns:p14="http://schemas.microsoft.com/office/powerpoint/2010/main" val="395983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2097F743-2E80-033D-DE3F-52151A5ED0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1478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518358" y="0"/>
            <a:ext cx="3368842" cy="2009274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9266" y="2386263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24" name="Picture 23" descr="43b282e5574b9381f3f2c3655d492a4e.png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0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514600" y="0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505200" y="0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772400" y="0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763000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3276600"/>
            <a:ext cx="443564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4114800"/>
            <a:ext cx="443564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7999" y="5105400"/>
            <a:ext cx="4435641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0" y="6019800"/>
            <a:ext cx="4435640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4038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4114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00400" y="3352800"/>
            <a:ext cx="3962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2000" dirty="0">
                <a:latin typeface="UTM Avo" panose="02040603050506020204" pitchFamily="18"/>
              </a:rPr>
              <a:t>A. Đồng, muối ăn, đường mía</a:t>
            </a:r>
            <a:r>
              <a:rPr lang="en-US" sz="2000" dirty="0">
                <a:latin typeface="UTM Avo" panose="02040603050506020204" pitchFamily="18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28212" y="4191000"/>
            <a:ext cx="4166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2000" dirty="0">
                <a:latin typeface="UTM Avo" panose="02040603050506020204" pitchFamily="18"/>
              </a:rPr>
              <a:t>B. Muối ăn, nhôm, cái ấm nước</a:t>
            </a:r>
            <a:r>
              <a:rPr lang="en-US" sz="2000" dirty="0">
                <a:latin typeface="UTM Avo" panose="02040603050506020204" pitchFamily="18"/>
              </a:rPr>
              <a:t>.</a:t>
            </a:r>
            <a:r>
              <a:rPr lang="vi-VN" sz="2000" dirty="0">
                <a:latin typeface="UTM Avo" panose="02040603050506020204" pitchFamily="18"/>
              </a:rPr>
              <a:t> </a:t>
            </a:r>
            <a:br>
              <a:rPr lang="vi-VN" sz="2000" dirty="0">
                <a:latin typeface="UTM Avo" panose="02040603050506020204" pitchFamily="18"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04149" y="5193065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2000" dirty="0">
                <a:latin typeface="UTM Avo" panose="02040603050506020204" pitchFamily="18"/>
              </a:rPr>
              <a:t>C. Đường mía, xe máy, nhôm</a:t>
            </a:r>
            <a:r>
              <a:rPr lang="en-US" sz="2000" dirty="0">
                <a:latin typeface="UTM Avo" panose="02040603050506020204" pitchFamily="18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24200" y="6081355"/>
            <a:ext cx="41669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000" dirty="0">
                <a:latin typeface="UTM Avo" panose="02040603050506020204" pitchFamily="18"/>
              </a:rPr>
              <a:t>D. </a:t>
            </a:r>
            <a:r>
              <a:rPr lang="en-US" sz="2000" dirty="0" err="1">
                <a:latin typeface="UTM Avo" panose="02040603050506020204" pitchFamily="18"/>
              </a:rPr>
              <a:t>Cốc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thủy</a:t>
            </a:r>
            <a:r>
              <a:rPr lang="en-US" sz="2000" dirty="0">
                <a:latin typeface="UTM Avo" panose="02040603050506020204" pitchFamily="18"/>
              </a:rPr>
              <a:t> </a:t>
            </a:r>
            <a:r>
              <a:rPr lang="en-US" sz="2000" dirty="0" err="1">
                <a:latin typeface="UTM Avo" panose="02040603050506020204" pitchFamily="18"/>
              </a:rPr>
              <a:t>tinh</a:t>
            </a:r>
            <a:r>
              <a:rPr lang="en-US" sz="2000" dirty="0">
                <a:latin typeface="UTM Avo" panose="02040603050506020204" pitchFamily="18"/>
              </a:rPr>
              <a:t>, </a:t>
            </a:r>
            <a:r>
              <a:rPr lang="en-US" sz="2000" dirty="0" err="1">
                <a:latin typeface="UTM Avo" panose="02040603050506020204" pitchFamily="18"/>
              </a:rPr>
              <a:t>cát</a:t>
            </a:r>
            <a:r>
              <a:rPr lang="en-US" sz="2000" dirty="0">
                <a:latin typeface="UTM Avo" panose="02040603050506020204" pitchFamily="18"/>
              </a:rPr>
              <a:t>, con </a:t>
            </a:r>
            <a:r>
              <a:rPr lang="en-US" sz="2000" dirty="0" err="1">
                <a:latin typeface="UTM Avo" panose="02040603050506020204" pitchFamily="18"/>
              </a:rPr>
              <a:t>mèo</a:t>
            </a:r>
            <a:r>
              <a:rPr lang="en-US" sz="2000" dirty="0">
                <a:latin typeface="UTM Avo" panose="02040603050506020204" pitchFamily="18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533022" y="4038600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228222" y="3518233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9679405" y="24003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HẾT GIỜ</a:t>
            </a:r>
          </a:p>
        </p:txBody>
      </p:sp>
      <p:pic>
        <p:nvPicPr>
          <p:cNvPr id="28" name="Picture 27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44529" y="-289512"/>
            <a:ext cx="9144000" cy="35814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3614486" y="1099910"/>
            <a:ext cx="5317958" cy="92333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700" b="1" dirty="0" err="1">
                <a:latin typeface="UTM Avo" panose="02040603050506020204" pitchFamily="18"/>
              </a:rPr>
              <a:t>Câu</a:t>
            </a:r>
            <a:r>
              <a:rPr lang="en-US" sz="2700" b="1" dirty="0">
                <a:latin typeface="UTM Avo" panose="02040603050506020204" pitchFamily="18"/>
              </a:rPr>
              <a:t> 1: </a:t>
            </a:r>
            <a:r>
              <a:rPr lang="en-US" sz="2700" b="1" dirty="0" err="1">
                <a:latin typeface="UTM Avo" panose="02040603050506020204" pitchFamily="18"/>
              </a:rPr>
              <a:t>Các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chất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trong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dãy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nào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sau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đây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đều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là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chất</a:t>
            </a:r>
            <a:r>
              <a:rPr lang="en-US" sz="2700" b="1" dirty="0">
                <a:latin typeface="UTM Avo" panose="02040603050506020204" pitchFamily="18"/>
              </a:rPr>
              <a:t>?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483640" y="3219450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21741" y="415684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05702" y="5126420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21740" y="6019800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02920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5211" y="3919817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7999" y="3276600"/>
            <a:ext cx="4906249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41148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7999" y="4114800"/>
            <a:ext cx="4906249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7999" y="5028867"/>
            <a:ext cx="4906249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7999" y="5950630"/>
            <a:ext cx="4906248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50292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3200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9436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41910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601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51054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3276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300411" y="3429946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910011" y="23622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32711" y="-83297"/>
            <a:ext cx="9144000" cy="3276600"/>
          </a:xfrm>
          <a:prstGeom prst="rect">
            <a:avLst/>
          </a:prstGeom>
        </p:spPr>
      </p:pic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005010" y="4063560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036092" y="331864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048123" y="5070573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048123" y="5971650"/>
            <a:ext cx="533400" cy="533400"/>
          </a:xfrm>
          <a:prstGeom prst="rect">
            <a:avLst/>
          </a:prstGeom>
        </p:spPr>
      </p:pic>
      <p:sp>
        <p:nvSpPr>
          <p:cNvPr id="32" name="5-Point Star 31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038600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312420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5943600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49530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36B8B28-6A59-0D1B-CD0E-08C1949DA0AA}"/>
              </a:ext>
            </a:extLst>
          </p:cNvPr>
          <p:cNvSpPr txBox="1"/>
          <p:nvPr/>
        </p:nvSpPr>
        <p:spPr>
          <a:xfrm>
            <a:off x="3047460" y="4226832"/>
            <a:ext cx="48372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100" dirty="0">
                <a:latin typeface="UTM Avo" panose="02040603050506020204" pitchFamily="18"/>
              </a:rPr>
              <a:t>B. Con </a:t>
            </a:r>
            <a:r>
              <a:rPr lang="en-US" sz="2100" dirty="0" err="1">
                <a:latin typeface="UTM Avo" panose="02040603050506020204" pitchFamily="18"/>
              </a:rPr>
              <a:t>chó</a:t>
            </a:r>
            <a:r>
              <a:rPr lang="en-US" sz="2100" dirty="0">
                <a:latin typeface="UTM Avo" panose="02040603050506020204" pitchFamily="18"/>
              </a:rPr>
              <a:t>, con </a:t>
            </a:r>
            <a:r>
              <a:rPr lang="en-US" sz="2100" dirty="0" err="1">
                <a:latin typeface="UTM Avo" panose="02040603050506020204" pitchFamily="18"/>
              </a:rPr>
              <a:t>dao</a:t>
            </a:r>
            <a:r>
              <a:rPr lang="en-US" sz="2100" dirty="0">
                <a:latin typeface="UTM Avo" panose="02040603050506020204" pitchFamily="18"/>
              </a:rPr>
              <a:t>, </a:t>
            </a:r>
            <a:r>
              <a:rPr lang="en-US" sz="2100" dirty="0" err="1">
                <a:latin typeface="UTM Avo" panose="02040603050506020204" pitchFamily="18"/>
              </a:rPr>
              <a:t>đồi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núi</a:t>
            </a:r>
            <a:r>
              <a:rPr lang="en-US" sz="2100" dirty="0">
                <a:latin typeface="UTM Avo" panose="02040603050506020204" pitchFamily="18"/>
              </a:rPr>
              <a:t>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3015378" y="3361766"/>
            <a:ext cx="48372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100" dirty="0">
                <a:latin typeface="UTM Avo" panose="02040603050506020204" pitchFamily="18"/>
              </a:rPr>
              <a:t>A. </a:t>
            </a:r>
            <a:r>
              <a:rPr lang="en-US" sz="2100" dirty="0" err="1">
                <a:latin typeface="UTM Avo" panose="02040603050506020204" pitchFamily="18"/>
              </a:rPr>
              <a:t>Cái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thìa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nhôm</a:t>
            </a:r>
            <a:r>
              <a:rPr lang="en-US" sz="2100" dirty="0">
                <a:latin typeface="UTM Avo" panose="02040603050506020204" pitchFamily="18"/>
              </a:rPr>
              <a:t>, </a:t>
            </a:r>
            <a:r>
              <a:rPr lang="en-US" sz="2100" dirty="0" err="1">
                <a:latin typeface="UTM Avo" panose="02040603050506020204" pitchFamily="18"/>
              </a:rPr>
              <a:t>cái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ấm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sắt</a:t>
            </a:r>
            <a:r>
              <a:rPr lang="en-US" sz="2100" dirty="0">
                <a:latin typeface="UTM Avo" panose="02040603050506020204" pitchFamily="18"/>
              </a:rPr>
              <a:t>, </a:t>
            </a:r>
            <a:r>
              <a:rPr lang="en-US" sz="2100" dirty="0" err="1">
                <a:latin typeface="UTM Avo" panose="02040603050506020204" pitchFamily="18"/>
              </a:rPr>
              <a:t>canxi</a:t>
            </a:r>
            <a:r>
              <a:rPr lang="en-US" sz="2100" dirty="0">
                <a:latin typeface="UTM Avo" panose="02040603050506020204" pitchFamily="18"/>
              </a:rPr>
              <a:t>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524A7-A40C-1BC0-D517-AC467F84DF45}"/>
              </a:ext>
            </a:extLst>
          </p:cNvPr>
          <p:cNvSpPr txBox="1"/>
          <p:nvPr/>
        </p:nvSpPr>
        <p:spPr>
          <a:xfrm>
            <a:off x="3015378" y="5147640"/>
            <a:ext cx="53359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100" dirty="0">
                <a:latin typeface="UTM Avo" panose="02040603050506020204" pitchFamily="18"/>
              </a:rPr>
              <a:t>C. </a:t>
            </a:r>
            <a:r>
              <a:rPr lang="en-US" sz="2100" dirty="0" err="1">
                <a:latin typeface="UTM Avo" panose="02040603050506020204" pitchFamily="18"/>
              </a:rPr>
              <a:t>Sắt</a:t>
            </a:r>
            <a:r>
              <a:rPr lang="en-US" sz="2100" dirty="0">
                <a:latin typeface="UTM Avo" panose="02040603050506020204" pitchFamily="18"/>
              </a:rPr>
              <a:t>, </a:t>
            </a:r>
            <a:r>
              <a:rPr lang="en-US" sz="2100" dirty="0" err="1">
                <a:latin typeface="UTM Avo" panose="02040603050506020204" pitchFamily="18"/>
              </a:rPr>
              <a:t>nhôm</a:t>
            </a:r>
            <a:r>
              <a:rPr lang="en-US" sz="2100" dirty="0">
                <a:latin typeface="UTM Avo" panose="02040603050506020204" pitchFamily="18"/>
              </a:rPr>
              <a:t>, </a:t>
            </a:r>
            <a:r>
              <a:rPr lang="en-US" sz="2100" dirty="0" err="1">
                <a:latin typeface="UTM Avo" panose="02040603050506020204" pitchFamily="18"/>
              </a:rPr>
              <a:t>mâm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đồng</a:t>
            </a:r>
            <a:r>
              <a:rPr lang="en-US" sz="2100" dirty="0">
                <a:latin typeface="UTM Avo" panose="02040603050506020204" pitchFamily="18"/>
              </a:rPr>
              <a:t>. </a:t>
            </a:r>
            <a:br>
              <a:rPr lang="en-US" sz="2100" dirty="0">
                <a:latin typeface="UTM Avo" panose="02040603050506020204" pitchFamily="18"/>
              </a:rPr>
            </a:b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8F60B-6D2D-C16F-1014-E4BCF113EAB3}"/>
              </a:ext>
            </a:extLst>
          </p:cNvPr>
          <p:cNvSpPr txBox="1"/>
          <p:nvPr/>
        </p:nvSpPr>
        <p:spPr>
          <a:xfrm>
            <a:off x="3050377" y="6057318"/>
            <a:ext cx="533597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100" dirty="0">
                <a:latin typeface="UTM Avo" panose="02040603050506020204" pitchFamily="18"/>
              </a:rPr>
              <a:t>D. </a:t>
            </a:r>
            <a:r>
              <a:rPr lang="en-US" sz="2100" dirty="0" err="1">
                <a:latin typeface="UTM Avo" panose="02040603050506020204" pitchFamily="18"/>
              </a:rPr>
              <a:t>Bóng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đèn</a:t>
            </a:r>
            <a:r>
              <a:rPr lang="en-US" sz="2100" dirty="0">
                <a:latin typeface="UTM Avo" panose="02040603050506020204" pitchFamily="18"/>
              </a:rPr>
              <a:t>, </a:t>
            </a:r>
            <a:r>
              <a:rPr lang="en-US" sz="2100" dirty="0" err="1">
                <a:latin typeface="UTM Avo" panose="02040603050506020204" pitchFamily="18"/>
              </a:rPr>
              <a:t>điện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thoại</a:t>
            </a:r>
            <a:r>
              <a:rPr lang="en-US" sz="2100" dirty="0">
                <a:latin typeface="UTM Avo" panose="02040603050506020204" pitchFamily="18"/>
              </a:rPr>
              <a:t>, </a:t>
            </a:r>
            <a:r>
              <a:rPr lang="en-US" sz="2100" dirty="0" err="1">
                <a:latin typeface="UTM Avo" panose="02040603050506020204" pitchFamily="18"/>
              </a:rPr>
              <a:t>thủy</a:t>
            </a:r>
            <a:r>
              <a:rPr lang="en-US" sz="2100" dirty="0">
                <a:latin typeface="UTM Avo" panose="02040603050506020204" pitchFamily="18"/>
              </a:rPr>
              <a:t> </a:t>
            </a:r>
            <a:r>
              <a:rPr lang="en-US" sz="2100" dirty="0" err="1">
                <a:latin typeface="UTM Avo" panose="02040603050506020204" pitchFamily="18"/>
              </a:rPr>
              <a:t>ngân</a:t>
            </a:r>
            <a:r>
              <a:rPr lang="en-US" sz="2100" dirty="0">
                <a:latin typeface="UTM Avo" panose="02040603050506020204" pitchFamily="18"/>
              </a:rPr>
              <a:t>. </a:t>
            </a:r>
            <a:br>
              <a:rPr lang="en-US" sz="2100" dirty="0">
                <a:latin typeface="UTM Avo" panose="02040603050506020204" pitchFamily="18"/>
              </a:rPr>
            </a:br>
            <a:endParaRPr kumimoji="0" lang="en-US" sz="21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3276600" y="1127480"/>
            <a:ext cx="5638800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800" b="1" dirty="0" err="1">
                <a:latin typeface="UTM Avo" panose="02040603050506020204" pitchFamily="18"/>
              </a:rPr>
              <a:t>Câu</a:t>
            </a:r>
            <a:r>
              <a:rPr lang="en-US" sz="2800" b="1" dirty="0">
                <a:latin typeface="UTM Avo" panose="02040603050506020204" pitchFamily="18"/>
              </a:rPr>
              <a:t> 2: </a:t>
            </a:r>
            <a:r>
              <a:rPr lang="en-US" sz="2800" b="1" dirty="0" err="1">
                <a:latin typeface="UTM Avo" panose="02040603050506020204" pitchFamily="18"/>
              </a:rPr>
              <a:t>Các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chất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trong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dãy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nào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sau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đây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đều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là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vật</a:t>
            </a:r>
            <a:r>
              <a:rPr lang="en-US" sz="2800" b="1" dirty="0">
                <a:latin typeface="UTM Avo" panose="02040603050506020204" pitchFamily="18"/>
              </a:rPr>
              <a:t> </a:t>
            </a:r>
            <a:r>
              <a:rPr lang="en-US" sz="2800" b="1" dirty="0" err="1">
                <a:latin typeface="UTM Avo" panose="02040603050506020204" pitchFamily="18"/>
              </a:rPr>
              <a:t>thể</a:t>
            </a:r>
            <a:r>
              <a:rPr lang="en-US" sz="2800" b="1" dirty="0">
                <a:latin typeface="UTM Avo" panose="02040603050506020204" pitchFamily="18"/>
              </a:rPr>
              <a:t>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1" grpId="0"/>
      <p:bldP spid="37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821779" y="3998022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399" y="3276600"/>
            <a:ext cx="6212305" cy="67978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373610" y="497157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399" y="4114800"/>
            <a:ext cx="6212305" cy="679784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399" y="4948836"/>
            <a:ext cx="6212304" cy="679784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396" y="5791200"/>
            <a:ext cx="6212305" cy="7239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409700" y="4087735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447800" y="326461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73610" y="582934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9810" y="504777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9810" y="590554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4026" y="4169025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334081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516979" y="3497213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944100" y="246451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HẾT GIỜ</a:t>
            </a:r>
          </a:p>
        </p:txBody>
      </p:sp>
      <p:pic>
        <p:nvPicPr>
          <p:cNvPr id="26" name="Picture 25" descr="1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7015" y="-118815"/>
            <a:ext cx="10115066" cy="3482236"/>
          </a:xfrm>
          <a:prstGeom prst="rect">
            <a:avLst/>
          </a:prstGeom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718889" y="4888609"/>
            <a:ext cx="723900" cy="723900"/>
          </a:xfrm>
          <a:prstGeom prst="rect">
            <a:avLst/>
          </a:prstGeom>
        </p:spPr>
      </p:pic>
      <p:pic>
        <p:nvPicPr>
          <p:cNvPr id="33" name="Picture 32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754984" y="3352842"/>
            <a:ext cx="533400" cy="533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754984" y="4191042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756971" y="5886450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2" action="ppaction://hlinksldjump"/>
          </p:cNvPr>
          <p:cNvSpPr/>
          <p:nvPr/>
        </p:nvSpPr>
        <p:spPr>
          <a:xfrm>
            <a:off x="9906000" y="617220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13135" y="4077555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30179" y="325443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4010" y="4971572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64010" y="5829342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2549693" y="5089192"/>
            <a:ext cx="567690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1900" dirty="0">
                <a:latin typeface="UTM Avo" panose="02040603050506020204" pitchFamily="18"/>
              </a:rPr>
              <a:t>C. Vật thể nhân tạo do con người tạo ra</a:t>
            </a:r>
            <a:r>
              <a:rPr lang="en-US" sz="1900" dirty="0">
                <a:latin typeface="UTM Avo" panose="02040603050506020204" pitchFamily="18"/>
              </a:rPr>
              <a:t>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2608851" y="4125663"/>
            <a:ext cx="621230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1900" dirty="0">
                <a:latin typeface="UTM Avo" panose="02040603050506020204" pitchFamily="18"/>
              </a:rPr>
              <a:t>B. </a:t>
            </a:r>
            <a:r>
              <a:rPr lang="en-US" sz="1900" dirty="0" err="1">
                <a:latin typeface="UTM Avo" panose="02040603050506020204" pitchFamily="18"/>
              </a:rPr>
              <a:t>Vật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thể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tự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nhiên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làm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bằng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chất</a:t>
            </a:r>
            <a:r>
              <a:rPr lang="en-US" sz="1900" dirty="0">
                <a:latin typeface="UTM Avo" panose="02040603050506020204" pitchFamily="18"/>
              </a:rPr>
              <a:t>, </a:t>
            </a:r>
            <a:r>
              <a:rPr lang="en-US" sz="1900" dirty="0" err="1">
                <a:latin typeface="UTM Avo" panose="02040603050506020204" pitchFamily="18"/>
              </a:rPr>
              <a:t>vật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thể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nhân</a:t>
            </a:r>
            <a:r>
              <a:rPr lang="en-US" sz="1900" dirty="0">
                <a:latin typeface="UTM Avo" panose="02040603050506020204" pitchFamily="18"/>
              </a:rPr>
              <a:t>   </a:t>
            </a:r>
            <a:r>
              <a:rPr lang="en-US" sz="1900" dirty="0" err="1">
                <a:latin typeface="UTM Avo" panose="02040603050506020204" pitchFamily="18"/>
              </a:rPr>
              <a:t>tạo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làm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từ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vật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liệu</a:t>
            </a:r>
            <a:r>
              <a:rPr lang="en-US" sz="1900" dirty="0">
                <a:latin typeface="UTM Avo" panose="02040603050506020204" pitchFamily="18"/>
              </a:rPr>
              <a:t>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221996-A739-4693-6ED2-CA47249504E6}"/>
              </a:ext>
            </a:extLst>
          </p:cNvPr>
          <p:cNvSpPr txBox="1"/>
          <p:nvPr/>
        </p:nvSpPr>
        <p:spPr>
          <a:xfrm>
            <a:off x="2532648" y="5788930"/>
            <a:ext cx="62123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1900" dirty="0">
                <a:latin typeface="UTM Avo" panose="02040603050506020204" pitchFamily="18"/>
              </a:rPr>
              <a:t>D. </a:t>
            </a:r>
            <a:r>
              <a:rPr lang="en-US" sz="1900" dirty="0" err="1">
                <a:latin typeface="UTM Avo" panose="02040603050506020204" pitchFamily="18"/>
              </a:rPr>
              <a:t>Vật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thể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tự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nhiên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làm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bằng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các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chất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trong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tự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nhiên</a:t>
            </a:r>
            <a:r>
              <a:rPr lang="en-US" sz="1900" dirty="0">
                <a:latin typeface="UTM Avo" panose="02040603050506020204" pitchFamily="18"/>
              </a:rPr>
              <a:t>, </a:t>
            </a:r>
            <a:r>
              <a:rPr lang="en-US" sz="1900" dirty="0" err="1">
                <a:latin typeface="UTM Avo" panose="02040603050506020204" pitchFamily="18"/>
              </a:rPr>
              <a:t>vật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thể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nhân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tạo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làm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từ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các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chất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nhân</a:t>
            </a:r>
            <a:r>
              <a:rPr lang="en-US" sz="1900" dirty="0">
                <a:latin typeface="UTM Avo" panose="02040603050506020204" pitchFamily="18"/>
              </a:rPr>
              <a:t> </a:t>
            </a:r>
            <a:r>
              <a:rPr lang="en-US" sz="1900" dirty="0" err="1">
                <a:latin typeface="UTM Avo" panose="02040603050506020204" pitchFamily="18"/>
              </a:rPr>
              <a:t>tạo</a:t>
            </a:r>
            <a:r>
              <a:rPr lang="en-US" sz="1900" dirty="0">
                <a:latin typeface="UTM Avo" panose="02040603050506020204" pitchFamily="18"/>
              </a:rPr>
              <a:t>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ED95D4-3958-F60F-9DDA-9ECABE839499}"/>
              </a:ext>
            </a:extLst>
          </p:cNvPr>
          <p:cNvSpPr txBox="1"/>
          <p:nvPr/>
        </p:nvSpPr>
        <p:spPr>
          <a:xfrm>
            <a:off x="3457172" y="1151219"/>
            <a:ext cx="5065200" cy="106182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100" b="1" dirty="0" err="1">
                <a:latin typeface="UTM Avo" panose="02040603050506020204" pitchFamily="18"/>
              </a:rPr>
              <a:t>Câu</a:t>
            </a:r>
            <a:r>
              <a:rPr lang="vi-VN" sz="2100" b="1" dirty="0">
                <a:latin typeface="UTM Avo" panose="02040603050506020204" pitchFamily="18"/>
              </a:rPr>
              <a:t> 3: Đặc điểm cơ bản để phân biệt vật thể tự nhiên và vật thể nhân tạo là: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4C8E7F-50F7-8999-45CD-9230D4F1937A}"/>
              </a:ext>
            </a:extLst>
          </p:cNvPr>
          <p:cNvSpPr txBox="1"/>
          <p:nvPr/>
        </p:nvSpPr>
        <p:spPr>
          <a:xfrm>
            <a:off x="2616871" y="3436453"/>
            <a:ext cx="5676901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1900" dirty="0">
                <a:latin typeface="UTM Avo" panose="02040603050506020204" pitchFamily="18"/>
              </a:rPr>
              <a:t>A. Vật thể nhân tạo đẹp hơn vật thể tự nhiên</a:t>
            </a:r>
            <a:r>
              <a:rPr lang="en-US" sz="1900" dirty="0">
                <a:latin typeface="UTM Avo" panose="02040603050506020204" pitchFamily="18"/>
              </a:rPr>
              <a:t>.</a:t>
            </a: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6" grpId="0"/>
      <p:bldP spid="42" grpId="0"/>
      <p:bldP spid="4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0342" y="4257517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399" y="3276600"/>
            <a:ext cx="1571763" cy="60964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373610" y="497157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400" y="4114800"/>
            <a:ext cx="1571762" cy="648555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400" y="4948836"/>
            <a:ext cx="1571762" cy="648555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438396" y="5791200"/>
            <a:ext cx="1571761" cy="690644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409700" y="4087735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447800" y="326461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73610" y="582934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9810" y="504777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9810" y="590554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34026" y="4169025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4000" y="334081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46431" y="3742261"/>
            <a:ext cx="1752600" cy="1768573"/>
          </a:xfrm>
          <a:prstGeom prst="rect">
            <a:avLst/>
          </a:prstGeom>
          <a:noFill/>
        </p:spPr>
      </p:pic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48073" y="4866397"/>
            <a:ext cx="723900" cy="723900"/>
          </a:xfrm>
          <a:prstGeom prst="rect">
            <a:avLst/>
          </a:prstGeom>
        </p:spPr>
      </p:pic>
      <p:pic>
        <p:nvPicPr>
          <p:cNvPr id="33" name="Picture 32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84168" y="3330630"/>
            <a:ext cx="533400" cy="533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84168" y="416883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186155" y="5864238"/>
            <a:ext cx="533400" cy="533400"/>
          </a:xfrm>
          <a:prstGeom prst="rect">
            <a:avLst/>
          </a:prstGeom>
        </p:spPr>
      </p:pic>
      <p:sp>
        <p:nvSpPr>
          <p:cNvPr id="37" name="5-Point Star 36">
            <a:hlinkClick r:id="rId11" action="ppaction://hlinksldjump"/>
          </p:cNvPr>
          <p:cNvSpPr/>
          <p:nvPr/>
        </p:nvSpPr>
        <p:spPr>
          <a:xfrm>
            <a:off x="8061120" y="5540756"/>
            <a:ext cx="1142006" cy="974386"/>
          </a:xfrm>
          <a:prstGeom prst="star5">
            <a:avLst>
              <a:gd name="adj" fmla="val 14719"/>
              <a:gd name="hf" fmla="val 105146"/>
              <a:gd name="vf" fmla="val 110557"/>
            </a:avLst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13135" y="4077555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30179" y="325443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64010" y="4971572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64010" y="5829342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2533651" y="5079091"/>
            <a:ext cx="5676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400" dirty="0">
                <a:latin typeface="UTM Avo" panose="02040603050506020204" pitchFamily="18"/>
              </a:rPr>
              <a:t>C. 3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2550696" y="4257517"/>
            <a:ext cx="6212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400" dirty="0">
                <a:latin typeface="UTM Avo" panose="02040603050506020204" pitchFamily="18"/>
              </a:rPr>
              <a:t>B. 2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221996-A739-4693-6ED2-CA47249504E6}"/>
              </a:ext>
            </a:extLst>
          </p:cNvPr>
          <p:cNvSpPr txBox="1"/>
          <p:nvPr/>
        </p:nvSpPr>
        <p:spPr>
          <a:xfrm>
            <a:off x="2550697" y="5904653"/>
            <a:ext cx="6212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400" dirty="0">
                <a:latin typeface="UTM Avo" panose="02040603050506020204" pitchFamily="18"/>
              </a:rPr>
              <a:t>D. 4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4C8E7F-50F7-8999-45CD-9230D4F1937A}"/>
              </a:ext>
            </a:extLst>
          </p:cNvPr>
          <p:cNvSpPr txBox="1"/>
          <p:nvPr/>
        </p:nvSpPr>
        <p:spPr>
          <a:xfrm>
            <a:off x="2550696" y="3388209"/>
            <a:ext cx="5676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400" dirty="0">
                <a:latin typeface="UTM Avo" panose="02040603050506020204" pitchFamily="18"/>
              </a:rPr>
              <a:t>A. 1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15EAB2D-14C5-D2F4-33AE-928433B1D6FC}"/>
              </a:ext>
            </a:extLst>
          </p:cNvPr>
          <p:cNvSpPr/>
          <p:nvPr/>
        </p:nvSpPr>
        <p:spPr>
          <a:xfrm>
            <a:off x="1447800" y="105348"/>
            <a:ext cx="9328484" cy="28705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Tx/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/>
              </a:rPr>
              <a:t>Câu 4: Cho các nhận định sau: </a:t>
            </a:r>
          </a:p>
          <a:p>
            <a:pPr lvl="0">
              <a:buClrTx/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/>
              </a:rPr>
              <a:t>1. Tính chất của chất thay đổi theo hình dạng của nó </a:t>
            </a:r>
          </a:p>
          <a:p>
            <a:pPr lvl="0">
              <a:buClrTx/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/>
              </a:rPr>
              <a:t>2. Kích thước miếng đồng càng lớn thì khối lượng riêng của đồng càng lớn </a:t>
            </a:r>
          </a:p>
          <a:p>
            <a:pPr lvl="0">
              <a:buClrTx/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/>
              </a:rPr>
              <a:t>3. Vật thể được tạo nên từ chất </a:t>
            </a:r>
          </a:p>
          <a:p>
            <a:pPr lvl="0">
              <a:buClrTx/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/>
              </a:rPr>
              <a:t>4. Mỗi chất có tính chất nhất định, không đổi. </a:t>
            </a:r>
          </a:p>
          <a:p>
            <a:pPr lvl="0">
              <a:buClrTx/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/>
              </a:rPr>
              <a:t>5. Quá trình có xuất hiện chất mới nghĩa là nó thể hiện tính chất hóa học của chất. </a:t>
            </a:r>
          </a:p>
          <a:p>
            <a:pPr lvl="0">
              <a:buClrTx/>
            </a:pPr>
            <a:r>
              <a:rPr lang="vi-VN" sz="2000" b="1" dirty="0">
                <a:solidFill>
                  <a:schemeClr val="tx1"/>
                </a:solidFill>
                <a:latin typeface="UTM Avo" panose="02040603050506020204" pitchFamily="18"/>
              </a:rPr>
              <a:t>Số nhận định đúng là: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UTM Avo" panose="02040603050506020204" pitchFamily="18"/>
              <a:cs typeface="Times New Roman" pitchFamily="18" charset="0"/>
            </a:endParaRPr>
          </a:p>
        </p:txBody>
      </p:sp>
      <p:pic>
        <p:nvPicPr>
          <p:cNvPr id="1026" name="Picture 2" descr="Cây Thân Sủa Màu Xanh - Miễn Phí vector hình ảnh trên Pixabay - Pixabay">
            <a:extLst>
              <a:ext uri="{FF2B5EF4-FFF2-40B4-BE49-F238E27FC236}">
                <a16:creationId xmlns:a16="http://schemas.microsoft.com/office/drawing/2014/main" id="{E9567C96-5A86-A450-4D04-FE539A55C9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115" y="1977646"/>
            <a:ext cx="4020612" cy="5021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loud 23"/>
          <p:cNvSpPr/>
          <p:nvPr/>
        </p:nvSpPr>
        <p:spPr>
          <a:xfrm>
            <a:off x="7463594" y="2530295"/>
            <a:ext cx="1848848" cy="1192127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HẾT GIỜ</a:t>
            </a:r>
          </a:p>
        </p:txBody>
      </p:sp>
    </p:spTree>
    <p:extLst>
      <p:ext uri="{BB962C8B-B14F-4D97-AF65-F5344CB8AC3E}">
        <p14:creationId xmlns:p14="http://schemas.microsoft.com/office/powerpoint/2010/main" val="132697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6" grpId="0"/>
      <p:bldP spid="43" grpId="0"/>
      <p:bldP spid="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10206" y="3761874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52649" y="2977648"/>
            <a:ext cx="6228856" cy="846056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314450" y="574691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52650" y="3972190"/>
            <a:ext cx="6228856" cy="731754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52649" y="4852430"/>
            <a:ext cx="6228856" cy="731754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52648" y="5732669"/>
            <a:ext cx="6228858" cy="94224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314450" y="4832516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314450" y="397219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314450" y="305779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90650" y="582311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313399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0650" y="4908716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0650" y="404839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05406" y="3260627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10248406" y="2422426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381506" y="5724790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57706" y="3133990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57706" y="397219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457706" y="4962790"/>
            <a:ext cx="533400" cy="533400"/>
          </a:xfrm>
          <a:prstGeom prst="rect">
            <a:avLst/>
          </a:prstGeom>
        </p:spPr>
      </p:pic>
      <p:pic>
        <p:nvPicPr>
          <p:cNvPr id="38" name="Picture 37" descr="112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88764" y="-521625"/>
            <a:ext cx="9259642" cy="3395202"/>
          </a:xfrm>
          <a:prstGeom prst="rect">
            <a:avLst/>
          </a:prstGeom>
        </p:spPr>
      </p:pic>
      <p:sp>
        <p:nvSpPr>
          <p:cNvPr id="40" name="5-Point Star 39">
            <a:hlinkClick r:id="rId12" action="ppaction://hlinksldjump"/>
          </p:cNvPr>
          <p:cNvSpPr/>
          <p:nvPr/>
        </p:nvSpPr>
        <p:spPr>
          <a:xfrm>
            <a:off x="10115549" y="5632292"/>
            <a:ext cx="938893" cy="9144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4850" y="397219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4850" y="4832516"/>
            <a:ext cx="685800" cy="685800"/>
          </a:xfrm>
          <a:prstGeom prst="rect">
            <a:avLst/>
          </a:prstGeom>
        </p:spPr>
      </p:pic>
      <p:pic>
        <p:nvPicPr>
          <p:cNvPr id="43" name="Picture 42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4850" y="2981590"/>
            <a:ext cx="685800" cy="685800"/>
          </a:xfrm>
          <a:prstGeom prst="rect">
            <a:avLst/>
          </a:prstGeom>
        </p:spPr>
      </p:pic>
      <p:pic>
        <p:nvPicPr>
          <p:cNvPr id="44" name="Picture 43" descr="43b282e5574b9381f3f2c3655d492a4e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4850" y="5746916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2228852" y="5732670"/>
            <a:ext cx="615265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1700" dirty="0">
                <a:latin typeface="UTM Avo" panose="02040603050506020204" pitchFamily="18"/>
              </a:rPr>
              <a:t>D. Vật sống có khả năng trao đổi chất với môi trường, sinh sản và phát triển còn vật không sống không có các khả năng trên. </a:t>
            </a:r>
            <a:br>
              <a:rPr lang="vi-VN" sz="1700" dirty="0">
                <a:latin typeface="UTM Avo" panose="02040603050506020204" pitchFamily="18"/>
              </a:rPr>
            </a:b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C5DB27-A922-08DC-380A-AE8DAECA788A}"/>
              </a:ext>
            </a:extLst>
          </p:cNvPr>
          <p:cNvSpPr txBox="1"/>
          <p:nvPr/>
        </p:nvSpPr>
        <p:spPr>
          <a:xfrm>
            <a:off x="2209799" y="4099537"/>
            <a:ext cx="54424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1700" dirty="0">
                <a:latin typeface="UTM Avo" panose="02040603050506020204" pitchFamily="18"/>
              </a:rPr>
              <a:t>B. </a:t>
            </a:r>
            <a:r>
              <a:rPr lang="en-US" sz="1700" dirty="0" err="1">
                <a:latin typeface="UTM Avo" panose="02040603050506020204" pitchFamily="18"/>
              </a:rPr>
              <a:t>Vật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thể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tự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nhiên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là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vật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sống</a:t>
            </a:r>
            <a:r>
              <a:rPr lang="en-US" sz="1700" dirty="0">
                <a:latin typeface="UTM Avo" panose="02040603050506020204" pitchFamily="18"/>
              </a:rPr>
              <a:t>. </a:t>
            </a:r>
            <a:br>
              <a:rPr lang="en-US" sz="1700" dirty="0">
                <a:latin typeface="UTM Avo" panose="02040603050506020204" pitchFamily="18"/>
              </a:rPr>
            </a:b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42ED0-1AC8-0331-2DF8-97C9FE796EFD}"/>
              </a:ext>
            </a:extLst>
          </p:cNvPr>
          <p:cNvSpPr txBox="1"/>
          <p:nvPr/>
        </p:nvSpPr>
        <p:spPr>
          <a:xfrm>
            <a:off x="2209799" y="4999409"/>
            <a:ext cx="54424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1700" dirty="0">
                <a:latin typeface="UTM Avo" panose="02040603050506020204" pitchFamily="18"/>
              </a:rPr>
              <a:t>C. </a:t>
            </a:r>
            <a:r>
              <a:rPr lang="en-US" sz="1700" dirty="0" err="1">
                <a:latin typeface="UTM Avo" panose="02040603050506020204" pitchFamily="18"/>
              </a:rPr>
              <a:t>Vật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không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sống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là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vật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thể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nhân</a:t>
            </a:r>
            <a:r>
              <a:rPr lang="en-US" sz="1700" dirty="0">
                <a:latin typeface="UTM Avo" panose="02040603050506020204" pitchFamily="18"/>
              </a:rPr>
              <a:t> </a:t>
            </a:r>
            <a:r>
              <a:rPr lang="en-US" sz="1700" dirty="0" err="1">
                <a:latin typeface="UTM Avo" panose="02040603050506020204" pitchFamily="18"/>
              </a:rPr>
              <a:t>tạo</a:t>
            </a:r>
            <a:r>
              <a:rPr lang="en-US" sz="1700" dirty="0">
                <a:latin typeface="UTM Avo" panose="02040603050506020204" pitchFamily="18"/>
              </a:rPr>
              <a:t>. </a:t>
            </a:r>
            <a:br>
              <a:rPr lang="en-US" sz="1700" dirty="0">
                <a:latin typeface="UTM Avo" panose="02040603050506020204" pitchFamily="18"/>
              </a:rPr>
            </a:b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32FB3-A65E-B4BB-23C0-4962DA716630}"/>
              </a:ext>
            </a:extLst>
          </p:cNvPr>
          <p:cNvSpPr txBox="1"/>
          <p:nvPr/>
        </p:nvSpPr>
        <p:spPr>
          <a:xfrm>
            <a:off x="3484668" y="742146"/>
            <a:ext cx="4877788" cy="95410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en-US" sz="2700" b="1" dirty="0" err="1">
                <a:latin typeface="UTM Avo" panose="02040603050506020204" pitchFamily="18"/>
              </a:rPr>
              <a:t>Câu</a:t>
            </a:r>
            <a:r>
              <a:rPr lang="en-US" sz="2700" b="1" dirty="0">
                <a:latin typeface="UTM Avo" panose="02040603050506020204" pitchFamily="18"/>
              </a:rPr>
              <a:t> 5: </a:t>
            </a:r>
            <a:r>
              <a:rPr lang="en-US" sz="2700" b="1" dirty="0" err="1">
                <a:latin typeface="UTM Avo" panose="02040603050506020204" pitchFamily="18"/>
              </a:rPr>
              <a:t>Phát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biểu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nào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sau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đây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là</a:t>
            </a:r>
            <a:r>
              <a:rPr lang="en-US" sz="2700" b="1" dirty="0">
                <a:latin typeface="UTM Avo" panose="02040603050506020204" pitchFamily="18"/>
              </a:rPr>
              <a:t> </a:t>
            </a:r>
            <a:r>
              <a:rPr lang="en-US" sz="2700" b="1" dirty="0" err="1">
                <a:latin typeface="UTM Avo" panose="02040603050506020204" pitchFamily="18"/>
              </a:rPr>
              <a:t>đúng</a:t>
            </a:r>
            <a:r>
              <a:rPr lang="en-US" sz="2700" b="1" dirty="0">
                <a:latin typeface="UTM Avo" panose="02040603050506020204" pitchFamily="18"/>
              </a:rPr>
              <a:t>:</a:t>
            </a:r>
            <a:endParaRPr kumimoji="0" lang="en-US" sz="2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EA522C-ABA5-E6CF-C282-BF707AD261AB}"/>
              </a:ext>
            </a:extLst>
          </p:cNvPr>
          <p:cNvSpPr txBox="1"/>
          <p:nvPr/>
        </p:nvSpPr>
        <p:spPr>
          <a:xfrm>
            <a:off x="2209800" y="3034960"/>
            <a:ext cx="61336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</a:pPr>
            <a:r>
              <a:rPr lang="vi-VN" sz="1700" dirty="0">
                <a:latin typeface="UTM Avo" panose="02040603050506020204" pitchFamily="18"/>
              </a:rPr>
              <a:t>A. Vật không sống có khả năng trao đổi chất với môi trường nhưng không có khả năng sinh sản và phát triển</a:t>
            </a:r>
            <a:r>
              <a:rPr lang="en-US" sz="1700" dirty="0">
                <a:latin typeface="UTM Avo" panose="02040603050506020204" pitchFamily="18"/>
              </a:rPr>
              <a:t>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0D1CA337-0220-9D09-72D4-357A92198E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082" y="3147800"/>
            <a:ext cx="3189835" cy="176477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995C4997-8DAE-C64A-2178-A8C57D3F740E}"/>
              </a:ext>
            </a:extLst>
          </p:cNvPr>
          <p:cNvGrpSpPr/>
          <p:nvPr/>
        </p:nvGrpSpPr>
        <p:grpSpPr>
          <a:xfrm>
            <a:off x="2264373" y="2555152"/>
            <a:ext cx="7663253" cy="1035605"/>
            <a:chOff x="998586" y="1904109"/>
            <a:chExt cx="7516629" cy="701176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753C00F9-6870-C364-D673-2E73AC6BE188}"/>
                </a:ext>
              </a:extLst>
            </p:cNvPr>
            <p:cNvSpPr/>
            <p:nvPr/>
          </p:nvSpPr>
          <p:spPr>
            <a:xfrm>
              <a:off x="998586" y="1904109"/>
              <a:ext cx="814535" cy="701176"/>
            </a:xfrm>
            <a:prstGeom prst="roundRect">
              <a:avLst>
                <a:gd name="adj" fmla="val 1667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2800">
                <a:latin typeface="UTM Avo" panose="02040603050506020204" pitchFamily="18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53FC3577-216E-6B0A-1481-02D6B7EFB486}"/>
                </a:ext>
              </a:extLst>
            </p:cNvPr>
            <p:cNvSpPr/>
            <p:nvPr/>
          </p:nvSpPr>
          <p:spPr>
            <a:xfrm>
              <a:off x="1868458" y="1904109"/>
              <a:ext cx="6646757" cy="701176"/>
            </a:xfrm>
            <a:custGeom>
              <a:avLst/>
              <a:gdLst>
                <a:gd name="connsiteX0" fmla="*/ 0 w 5284340"/>
                <a:gd name="connsiteY0" fmla="*/ 122229 h 733226"/>
                <a:gd name="connsiteX1" fmla="*/ 122229 w 5284340"/>
                <a:gd name="connsiteY1" fmla="*/ 0 h 733226"/>
                <a:gd name="connsiteX2" fmla="*/ 5162111 w 5284340"/>
                <a:gd name="connsiteY2" fmla="*/ 0 h 733226"/>
                <a:gd name="connsiteX3" fmla="*/ 5284340 w 5284340"/>
                <a:gd name="connsiteY3" fmla="*/ 122229 h 733226"/>
                <a:gd name="connsiteX4" fmla="*/ 5284340 w 5284340"/>
                <a:gd name="connsiteY4" fmla="*/ 610997 h 733226"/>
                <a:gd name="connsiteX5" fmla="*/ 5162111 w 5284340"/>
                <a:gd name="connsiteY5" fmla="*/ 733226 h 733226"/>
                <a:gd name="connsiteX6" fmla="*/ 122229 w 5284340"/>
                <a:gd name="connsiteY6" fmla="*/ 733226 h 733226"/>
                <a:gd name="connsiteX7" fmla="*/ 0 w 5284340"/>
                <a:gd name="connsiteY7" fmla="*/ 610997 h 733226"/>
                <a:gd name="connsiteX8" fmla="*/ 0 w 5284340"/>
                <a:gd name="connsiteY8" fmla="*/ 122229 h 733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84340" h="733226">
                  <a:moveTo>
                    <a:pt x="0" y="122229"/>
                  </a:moveTo>
                  <a:cubicBezTo>
                    <a:pt x="0" y="54724"/>
                    <a:pt x="54724" y="0"/>
                    <a:pt x="122229" y="0"/>
                  </a:cubicBezTo>
                  <a:lnTo>
                    <a:pt x="5162111" y="0"/>
                  </a:lnTo>
                  <a:cubicBezTo>
                    <a:pt x="5229616" y="0"/>
                    <a:pt x="5284340" y="54724"/>
                    <a:pt x="5284340" y="122229"/>
                  </a:cubicBezTo>
                  <a:lnTo>
                    <a:pt x="5284340" y="610997"/>
                  </a:lnTo>
                  <a:cubicBezTo>
                    <a:pt x="5284340" y="678502"/>
                    <a:pt x="5229616" y="733226"/>
                    <a:pt x="5162111" y="733226"/>
                  </a:cubicBezTo>
                  <a:lnTo>
                    <a:pt x="122229" y="733226"/>
                  </a:lnTo>
                  <a:cubicBezTo>
                    <a:pt x="54724" y="733226"/>
                    <a:pt x="0" y="678502"/>
                    <a:pt x="0" y="610997"/>
                  </a:cubicBezTo>
                  <a:lnTo>
                    <a:pt x="0" y="122229"/>
                  </a:lnTo>
                  <a:close/>
                </a:path>
              </a:pathLst>
            </a:cu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192264" tIns="192264" rIns="192264" bIns="192264" numCol="1" spcCol="1270" anchor="ctr" anchorCtr="0">
              <a:noAutofit/>
            </a:bodyPr>
            <a:lstStyle/>
            <a:p>
              <a:pPr lvl="0" algn="just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 err="1">
                  <a:latin typeface="UTM Avo" panose="02040603050506020204" pitchFamily="18"/>
                </a:rPr>
                <a:t>Học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thuộc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phần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ghi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nhớ</a:t>
              </a:r>
              <a:r>
                <a:rPr lang="en-GB" sz="2800" kern="1200" dirty="0">
                  <a:latin typeface="UTM Avo" panose="02040603050506020204" pitchFamily="18"/>
                </a:rPr>
                <a:t>.</a:t>
              </a:r>
              <a:endParaRPr lang="en-US" sz="2800" kern="1200" dirty="0">
                <a:latin typeface="UTM Avo" panose="02040603050506020204" pitchFamily="18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F0CCD66-046B-C45C-4541-C18B7DD11FA9}"/>
                </a:ext>
              </a:extLst>
            </p:cNvPr>
            <p:cNvSpPr txBox="1"/>
            <p:nvPr/>
          </p:nvSpPr>
          <p:spPr>
            <a:xfrm>
              <a:off x="1202972" y="2030699"/>
              <a:ext cx="361156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GB" sz="2800" b="1" dirty="0">
                  <a:latin typeface="UTM Avo" panose="02040603050506020204" pitchFamily="18"/>
                </a:rPr>
                <a:t>1</a:t>
              </a:r>
              <a:endParaRPr lang="en-US" sz="2800" b="1" dirty="0">
                <a:latin typeface="UTM Avo" panose="02040603050506020204" pitchFamily="18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09C50E4-3054-F8DB-7B5D-479E7696B1CF}"/>
              </a:ext>
            </a:extLst>
          </p:cNvPr>
          <p:cNvGrpSpPr/>
          <p:nvPr/>
        </p:nvGrpSpPr>
        <p:grpSpPr>
          <a:xfrm>
            <a:off x="2264373" y="3830737"/>
            <a:ext cx="7663253" cy="1082941"/>
            <a:chOff x="998586" y="2702173"/>
            <a:chExt cx="7516629" cy="733226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C80EB0C9-C127-90C5-8B33-39E75C6D22B4}"/>
                </a:ext>
              </a:extLst>
            </p:cNvPr>
            <p:cNvSpPr/>
            <p:nvPr/>
          </p:nvSpPr>
          <p:spPr>
            <a:xfrm>
              <a:off x="998586" y="2702173"/>
              <a:ext cx="814535" cy="733226"/>
            </a:xfrm>
            <a:prstGeom prst="roundRect">
              <a:avLst>
                <a:gd name="adj" fmla="val 16670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2800">
                <a:latin typeface="UTM Avo" panose="02040603050506020204" pitchFamily="18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06C463E-B8D0-96D8-D00B-F2E794C4BFB0}"/>
                </a:ext>
              </a:extLst>
            </p:cNvPr>
            <p:cNvSpPr/>
            <p:nvPr/>
          </p:nvSpPr>
          <p:spPr>
            <a:xfrm>
              <a:off x="1868458" y="2702173"/>
              <a:ext cx="6646757" cy="733226"/>
            </a:xfrm>
            <a:custGeom>
              <a:avLst/>
              <a:gdLst>
                <a:gd name="connsiteX0" fmla="*/ 0 w 5284340"/>
                <a:gd name="connsiteY0" fmla="*/ 122229 h 733226"/>
                <a:gd name="connsiteX1" fmla="*/ 122229 w 5284340"/>
                <a:gd name="connsiteY1" fmla="*/ 0 h 733226"/>
                <a:gd name="connsiteX2" fmla="*/ 5162111 w 5284340"/>
                <a:gd name="connsiteY2" fmla="*/ 0 h 733226"/>
                <a:gd name="connsiteX3" fmla="*/ 5284340 w 5284340"/>
                <a:gd name="connsiteY3" fmla="*/ 122229 h 733226"/>
                <a:gd name="connsiteX4" fmla="*/ 5284340 w 5284340"/>
                <a:gd name="connsiteY4" fmla="*/ 610997 h 733226"/>
                <a:gd name="connsiteX5" fmla="*/ 5162111 w 5284340"/>
                <a:gd name="connsiteY5" fmla="*/ 733226 h 733226"/>
                <a:gd name="connsiteX6" fmla="*/ 122229 w 5284340"/>
                <a:gd name="connsiteY6" fmla="*/ 733226 h 733226"/>
                <a:gd name="connsiteX7" fmla="*/ 0 w 5284340"/>
                <a:gd name="connsiteY7" fmla="*/ 610997 h 733226"/>
                <a:gd name="connsiteX8" fmla="*/ 0 w 5284340"/>
                <a:gd name="connsiteY8" fmla="*/ 122229 h 733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84340" h="733226">
                  <a:moveTo>
                    <a:pt x="0" y="122229"/>
                  </a:moveTo>
                  <a:cubicBezTo>
                    <a:pt x="0" y="54724"/>
                    <a:pt x="54724" y="0"/>
                    <a:pt x="122229" y="0"/>
                  </a:cubicBezTo>
                  <a:lnTo>
                    <a:pt x="5162111" y="0"/>
                  </a:lnTo>
                  <a:cubicBezTo>
                    <a:pt x="5229616" y="0"/>
                    <a:pt x="5284340" y="54724"/>
                    <a:pt x="5284340" y="122229"/>
                  </a:cubicBezTo>
                  <a:lnTo>
                    <a:pt x="5284340" y="610997"/>
                  </a:lnTo>
                  <a:cubicBezTo>
                    <a:pt x="5284340" y="678502"/>
                    <a:pt x="5229616" y="733226"/>
                    <a:pt x="5162111" y="733226"/>
                  </a:cubicBezTo>
                  <a:lnTo>
                    <a:pt x="122229" y="733226"/>
                  </a:lnTo>
                  <a:cubicBezTo>
                    <a:pt x="54724" y="733226"/>
                    <a:pt x="0" y="678502"/>
                    <a:pt x="0" y="610997"/>
                  </a:cubicBezTo>
                  <a:lnTo>
                    <a:pt x="0" y="122229"/>
                  </a:lnTo>
                  <a:close/>
                </a:path>
              </a:pathLst>
            </a:cu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192264" tIns="192264" rIns="192264" bIns="192264" numCol="1" spcCol="1270" anchor="ctr" anchorCtr="0">
              <a:noAutofit/>
            </a:bodyPr>
            <a:lstStyle/>
            <a:p>
              <a:pPr lvl="0" algn="just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 err="1">
                  <a:latin typeface="UTM Avo" panose="02040603050506020204" pitchFamily="18"/>
                </a:rPr>
                <a:t>Làm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các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bài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tập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trong</a:t>
              </a:r>
              <a:r>
                <a:rPr lang="en-GB" sz="2800" kern="1200" dirty="0">
                  <a:latin typeface="UTM Avo" panose="02040603050506020204" pitchFamily="18"/>
                </a:rPr>
                <a:t> SBT.</a:t>
              </a:r>
              <a:endParaRPr lang="en-US" sz="2800" kern="1200" dirty="0">
                <a:latin typeface="UTM Avo" panose="02040603050506020204" pitchFamily="18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CA4FC3-CAC8-1E43-7B50-C01BCF8D8A38}"/>
                </a:ext>
              </a:extLst>
            </p:cNvPr>
            <p:cNvSpPr txBox="1"/>
            <p:nvPr/>
          </p:nvSpPr>
          <p:spPr>
            <a:xfrm>
              <a:off x="1194359" y="2840945"/>
              <a:ext cx="36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>
                  <a:latin typeface="UTM Avo" panose="02040603050506020204" pitchFamily="18"/>
                </a:rPr>
                <a:t>2</a:t>
              </a:r>
              <a:endParaRPr lang="en-US" sz="2800" b="1">
                <a:latin typeface="UTM Avo" panose="02040603050506020204" pitchFamily="18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72AD8C-DD9F-7B95-3621-FB577B27C8F6}"/>
              </a:ext>
            </a:extLst>
          </p:cNvPr>
          <p:cNvGrpSpPr/>
          <p:nvPr/>
        </p:nvGrpSpPr>
        <p:grpSpPr>
          <a:xfrm>
            <a:off x="2264372" y="5153658"/>
            <a:ext cx="7663253" cy="1082941"/>
            <a:chOff x="998586" y="3546537"/>
            <a:chExt cx="7516629" cy="733226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D4D765E-8109-1B16-348D-646658BE776D}"/>
                </a:ext>
              </a:extLst>
            </p:cNvPr>
            <p:cNvSpPr/>
            <p:nvPr/>
          </p:nvSpPr>
          <p:spPr>
            <a:xfrm>
              <a:off x="998586" y="3546537"/>
              <a:ext cx="814535" cy="733226"/>
            </a:xfrm>
            <a:prstGeom prst="roundRect">
              <a:avLst>
                <a:gd name="adj" fmla="val 16670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endParaRPr lang="en-US" sz="2800">
                <a:latin typeface="UTM Avo" panose="02040603050506020204" pitchFamily="18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831C9F6-58E9-AC63-7EB7-673324072A93}"/>
                </a:ext>
              </a:extLst>
            </p:cNvPr>
            <p:cNvSpPr/>
            <p:nvPr/>
          </p:nvSpPr>
          <p:spPr>
            <a:xfrm>
              <a:off x="1868458" y="3546537"/>
              <a:ext cx="6646757" cy="733226"/>
            </a:xfrm>
            <a:custGeom>
              <a:avLst/>
              <a:gdLst>
                <a:gd name="connsiteX0" fmla="*/ 0 w 5284340"/>
                <a:gd name="connsiteY0" fmla="*/ 122229 h 733226"/>
                <a:gd name="connsiteX1" fmla="*/ 122229 w 5284340"/>
                <a:gd name="connsiteY1" fmla="*/ 0 h 733226"/>
                <a:gd name="connsiteX2" fmla="*/ 5162111 w 5284340"/>
                <a:gd name="connsiteY2" fmla="*/ 0 h 733226"/>
                <a:gd name="connsiteX3" fmla="*/ 5284340 w 5284340"/>
                <a:gd name="connsiteY3" fmla="*/ 122229 h 733226"/>
                <a:gd name="connsiteX4" fmla="*/ 5284340 w 5284340"/>
                <a:gd name="connsiteY4" fmla="*/ 610997 h 733226"/>
                <a:gd name="connsiteX5" fmla="*/ 5162111 w 5284340"/>
                <a:gd name="connsiteY5" fmla="*/ 733226 h 733226"/>
                <a:gd name="connsiteX6" fmla="*/ 122229 w 5284340"/>
                <a:gd name="connsiteY6" fmla="*/ 733226 h 733226"/>
                <a:gd name="connsiteX7" fmla="*/ 0 w 5284340"/>
                <a:gd name="connsiteY7" fmla="*/ 610997 h 733226"/>
                <a:gd name="connsiteX8" fmla="*/ 0 w 5284340"/>
                <a:gd name="connsiteY8" fmla="*/ 122229 h 733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284340" h="733226">
                  <a:moveTo>
                    <a:pt x="0" y="122229"/>
                  </a:moveTo>
                  <a:cubicBezTo>
                    <a:pt x="0" y="54724"/>
                    <a:pt x="54724" y="0"/>
                    <a:pt x="122229" y="0"/>
                  </a:cubicBezTo>
                  <a:lnTo>
                    <a:pt x="5162111" y="0"/>
                  </a:lnTo>
                  <a:cubicBezTo>
                    <a:pt x="5229616" y="0"/>
                    <a:pt x="5284340" y="54724"/>
                    <a:pt x="5284340" y="122229"/>
                  </a:cubicBezTo>
                  <a:lnTo>
                    <a:pt x="5284340" y="610997"/>
                  </a:lnTo>
                  <a:cubicBezTo>
                    <a:pt x="5284340" y="678502"/>
                    <a:pt x="5229616" y="733226"/>
                    <a:pt x="5162111" y="733226"/>
                  </a:cubicBezTo>
                  <a:lnTo>
                    <a:pt x="122229" y="733226"/>
                  </a:lnTo>
                  <a:cubicBezTo>
                    <a:pt x="54724" y="733226"/>
                    <a:pt x="0" y="678502"/>
                    <a:pt x="0" y="610997"/>
                  </a:cubicBezTo>
                  <a:lnTo>
                    <a:pt x="0" y="122229"/>
                  </a:lnTo>
                  <a:close/>
                </a:path>
              </a:pathLst>
            </a:cu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spcFirstLastPara="0" vert="horz" wrap="square" lIns="192264" tIns="192264" rIns="192264" bIns="192264" numCol="1" spcCol="1270" anchor="ctr" anchorCtr="0">
              <a:noAutofit/>
            </a:bodyPr>
            <a:lstStyle/>
            <a:p>
              <a:pPr lvl="0" algn="just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800" kern="1200" dirty="0" err="1">
                  <a:latin typeface="UTM Avo" panose="02040603050506020204" pitchFamily="18"/>
                </a:rPr>
                <a:t>Đọc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trước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bài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Bài</a:t>
              </a:r>
              <a:r>
                <a:rPr lang="en-GB" sz="2800" kern="1200" dirty="0">
                  <a:latin typeface="UTM Avo" panose="02040603050506020204" pitchFamily="18"/>
                </a:rPr>
                <a:t> 6: </a:t>
              </a:r>
              <a:r>
                <a:rPr lang="en-GB" sz="2800" kern="1200" dirty="0" err="1">
                  <a:latin typeface="UTM Avo" panose="02040603050506020204" pitchFamily="18"/>
                </a:rPr>
                <a:t>Tính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chất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và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sự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chuyển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thể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của</a:t>
              </a:r>
              <a:r>
                <a:rPr lang="en-GB" sz="2800" kern="1200" dirty="0">
                  <a:latin typeface="UTM Avo" panose="02040603050506020204" pitchFamily="18"/>
                </a:rPr>
                <a:t> </a:t>
              </a:r>
              <a:r>
                <a:rPr lang="en-GB" sz="2800" kern="1200" dirty="0" err="1">
                  <a:latin typeface="UTM Avo" panose="02040603050506020204" pitchFamily="18"/>
                </a:rPr>
                <a:t>chất</a:t>
              </a:r>
              <a:r>
                <a:rPr lang="en-GB" sz="2800" kern="1200" dirty="0">
                  <a:latin typeface="UTM Avo" panose="02040603050506020204" pitchFamily="18"/>
                </a:rPr>
                <a:t>.</a:t>
              </a:r>
              <a:endParaRPr lang="en-US" sz="2800" kern="1200" dirty="0">
                <a:latin typeface="UTM Avo" panose="02040603050506020204" pitchFamily="18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5FBB79-3BA3-6943-E548-FEA1B6067941}"/>
                </a:ext>
              </a:extLst>
            </p:cNvPr>
            <p:cNvSpPr txBox="1"/>
            <p:nvPr/>
          </p:nvSpPr>
          <p:spPr>
            <a:xfrm>
              <a:off x="1191719" y="3713216"/>
              <a:ext cx="3611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b="1">
                  <a:latin typeface="UTM Avo" panose="02040603050506020204" pitchFamily="18"/>
                </a:rPr>
                <a:t>3</a:t>
              </a:r>
              <a:endParaRPr lang="en-US" sz="2800" b="1">
                <a:latin typeface="UTM Avo" panose="02040603050506020204" pitchFamily="18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901CF29-AA91-71EB-E6B1-7EE9F37C41DB}"/>
              </a:ext>
            </a:extLst>
          </p:cNvPr>
          <p:cNvSpPr txBox="1"/>
          <p:nvPr/>
        </p:nvSpPr>
        <p:spPr>
          <a:xfrm>
            <a:off x="2997868" y="1761174"/>
            <a:ext cx="61962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3000" b="1" kern="1200" dirty="0">
                <a:solidFill>
                  <a:schemeClr val="tx1"/>
                </a:solidFill>
                <a:latin typeface="UTM Avo" panose="02040603050506020204" pitchFamily="18"/>
                <a:ea typeface="+mn-ea"/>
                <a:cs typeface="Arial" panose="020B0604020202020204" pitchFamily="34" charset="0"/>
              </a:rPr>
              <a:t>NHIỆM VỤ VỀ NHÀ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5B69BC8-6C34-EF78-6EEB-22E7AEE8C642}"/>
              </a:ext>
            </a:extLst>
          </p:cNvPr>
          <p:cNvSpPr/>
          <p:nvPr/>
        </p:nvSpPr>
        <p:spPr>
          <a:xfrm>
            <a:off x="4725772" y="3285985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8B717E-72DD-362E-4B1C-D8DF63EE7C16}"/>
              </a:ext>
            </a:extLst>
          </p:cNvPr>
          <p:cNvSpPr txBox="1"/>
          <p:nvPr/>
        </p:nvSpPr>
        <p:spPr>
          <a:xfrm>
            <a:off x="412459" y="613545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F04571C-A03A-4BF2-58C7-8F6EEAB5E5F0}"/>
              </a:ext>
            </a:extLst>
          </p:cNvPr>
          <p:cNvSpPr/>
          <p:nvPr/>
        </p:nvSpPr>
        <p:spPr>
          <a:xfrm>
            <a:off x="2392262" y="1700839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7B750040-975A-CA5A-4752-39AD44D748ED}"/>
              </a:ext>
            </a:extLst>
          </p:cNvPr>
          <p:cNvSpPr txBox="1"/>
          <p:nvPr/>
        </p:nvSpPr>
        <p:spPr>
          <a:xfrm>
            <a:off x="2594971" y="1700839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183035-6723-8A39-3E60-CC11260046F9}"/>
              </a:ext>
            </a:extLst>
          </p:cNvPr>
          <p:cNvSpPr txBox="1"/>
          <p:nvPr/>
        </p:nvSpPr>
        <p:spPr>
          <a:xfrm>
            <a:off x="3961680" y="2082156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7" name="Picture 6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316A2B35-CE38-2406-A2FC-ABEE319CE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29440" y="2552784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45FA19-8801-71E8-9EF4-C5B7BDF7D2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5774" y="3422954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1512</Words>
  <Application>Microsoft Office PowerPoint</Application>
  <PresentationFormat>Widescreen</PresentationFormat>
  <Paragraphs>286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Barlow Light</vt:lpstr>
      <vt:lpstr>Calibri</vt:lpstr>
      <vt:lpstr>Times New Roman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 3 Các thể của chất</dc:title>
  <dc:creator>Huy Nguyễn</dc:creator>
  <cp:lastModifiedBy>Huy Nguyễn</cp:lastModifiedBy>
  <cp:revision>12</cp:revision>
  <dcterms:created xsi:type="dcterms:W3CDTF">2023-10-18T06:55:26Z</dcterms:created>
  <dcterms:modified xsi:type="dcterms:W3CDTF">2023-12-06T01:46:21Z</dcterms:modified>
</cp:coreProperties>
</file>