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4"/>
  </p:notesMasterIdLst>
  <p:sldIdLst>
    <p:sldId id="256" r:id="rId4"/>
    <p:sldId id="257" r:id="rId5"/>
    <p:sldId id="270" r:id="rId6"/>
    <p:sldId id="272" r:id="rId7"/>
    <p:sldId id="259" r:id="rId8"/>
    <p:sldId id="273" r:id="rId9"/>
    <p:sldId id="290" r:id="rId10"/>
    <p:sldId id="291" r:id="rId11"/>
    <p:sldId id="292" r:id="rId12"/>
    <p:sldId id="293" r:id="rId13"/>
    <p:sldId id="294" r:id="rId14"/>
    <p:sldId id="283" r:id="rId15"/>
    <p:sldId id="287" r:id="rId16"/>
    <p:sldId id="295" r:id="rId17"/>
    <p:sldId id="296" r:id="rId18"/>
    <p:sldId id="297" r:id="rId19"/>
    <p:sldId id="298" r:id="rId20"/>
    <p:sldId id="299" r:id="rId21"/>
    <p:sldId id="268" r:id="rId22"/>
    <p:sldId id="269" r:id="rId23"/>
  </p:sldIdLst>
  <p:sldSz cx="12192000" cy="6858000"/>
  <p:notesSz cx="6858000" cy="9144000"/>
  <p:custDataLst>
    <p:tags r:id="rId2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ZLzWSRdYUparwZvLJ5BVI+z0b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74" autoAdjust="0"/>
    <p:restoredTop sz="86752" autoAdjust="0"/>
  </p:normalViewPr>
  <p:slideViewPr>
    <p:cSldViewPr snapToGrid="0">
      <p:cViewPr varScale="1">
        <p:scale>
          <a:sx n="106" d="100"/>
          <a:sy n="106" d="100"/>
        </p:scale>
        <p:origin x="25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customschemas.google.com/relationships/presentationmetadata" Target="meta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6" name="Google Shape;1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5" name="Google Shape;1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a:spLocks noGrp="1"/>
          </p:cNvSpPr>
          <p:nvPr>
            <p:ph type="pic" idx="2"/>
          </p:nvPr>
        </p:nvSpPr>
        <p:spPr>
          <a:xfrm>
            <a:off x="5183188" y="987425"/>
            <a:ext cx="6172200" cy="4873625"/>
          </a:xfrm>
          <a:prstGeom prst="rect">
            <a:avLst/>
          </a:prstGeom>
          <a:noFill/>
          <a:ln>
            <a:noFill/>
          </a:ln>
        </p:spPr>
      </p:sp>
      <p:sp>
        <p:nvSpPr>
          <p:cNvPr id="65" name="Google Shape;65;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0" name="Google Shape;9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1" name="Google Shape;9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2"/>
        <p:cNvGrpSpPr/>
        <p:nvPr/>
      </p:nvGrpSpPr>
      <p:grpSpPr>
        <a:xfrm>
          <a:off x="0" y="0"/>
          <a:ext cx="0" cy="0"/>
          <a:chOff x="0" y="0"/>
          <a:chExt cx="0" cy="0"/>
        </a:xfrm>
      </p:grpSpPr>
      <p:sp>
        <p:nvSpPr>
          <p:cNvPr id="93" name="Google Shape;93;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7" name="Google Shape;9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2" name="Google Shape;10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3" name="Google Shape;10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7" name="Google Shape;10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8" name="Google Shape;10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9" name="Google Shape;10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5" name="Google Shape;11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6" name="Google Shape;11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4" name="Google Shape;1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5" name="Google Shape;1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9" name="Google Shape;12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0" name="Google Shape;13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4" name="Google Shape;134;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6" name="Google Shape;1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7" name="Google Shape;1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6"/>
          <p:cNvSpPr>
            <a:spLocks noGrp="1"/>
          </p:cNvSpPr>
          <p:nvPr>
            <p:ph type="pic" idx="2"/>
          </p:nvPr>
        </p:nvSpPr>
        <p:spPr>
          <a:xfrm>
            <a:off x="5183188" y="987425"/>
            <a:ext cx="6172200" cy="4873625"/>
          </a:xfrm>
          <a:prstGeom prst="rect">
            <a:avLst/>
          </a:prstGeom>
          <a:noFill/>
          <a:ln>
            <a:noFill/>
          </a:ln>
        </p:spPr>
      </p:sp>
      <p:sp>
        <p:nvSpPr>
          <p:cNvPr id="141" name="Google Shape;141;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3" name="Google Shape;1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4" name="Google Shape;1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9" name="Google Shape;14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0" name="Google Shape;15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5" name="Google Shape;15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6" name="Google Shape;15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419481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126517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709557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90697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200710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37393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71034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69714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46063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03300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2902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9"/>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83" name="Google Shape;8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6" name="Google Shape;8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7" name="Google Shape;8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4F1C28E4-8A6E-3BF7-7425-4BC792BF32C8}"/>
              </a:ext>
            </a:extLst>
          </p:cNvPr>
          <p:cNvSpPr txBox="1"/>
          <p:nvPr userDrawn="1"/>
        </p:nvSpPr>
        <p:spPr>
          <a:xfrm>
            <a:off x="0" y="-1946421"/>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751827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38/"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5.svg"/><Relationship Id="rId3" Type="http://schemas.openxmlformats.org/officeDocument/2006/relationships/video" Target="../media/media1.wmv"/><Relationship Id="rId7" Type="http://schemas.openxmlformats.org/officeDocument/2006/relationships/image" Target="../media/image11.svg"/><Relationship Id="rId12" Type="http://schemas.openxmlformats.org/officeDocument/2006/relationships/image" Target="../media/image14.png"/><Relationship Id="rId2" Type="http://schemas.microsoft.com/office/2007/relationships/media" Target="../media/media1.wmv"/><Relationship Id="rId1" Type="http://schemas.openxmlformats.org/officeDocument/2006/relationships/tags" Target="../tags/tag4.xml"/><Relationship Id="rId6" Type="http://schemas.openxmlformats.org/officeDocument/2006/relationships/image" Target="../media/image10.png"/><Relationship Id="rId11" Type="http://schemas.openxmlformats.org/officeDocument/2006/relationships/image" Target="../media/image13.svg"/><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slideLayout" Target="../slideLayouts/slideLayout28.xml"/><Relationship Id="rId9" Type="http://schemas.openxmlformats.org/officeDocument/2006/relationships/image" Target="../media/image6.sv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38/"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slideLayout" Target="../slideLayouts/slideLayout28.xml"/><Relationship Id="rId1" Type="http://schemas.openxmlformats.org/officeDocument/2006/relationships/tags" Target="../tags/tag5.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8.png"/><Relationship Id="rId7" Type="http://schemas.openxmlformats.org/officeDocument/2006/relationships/image" Target="../media/image30.PNG"/><Relationship Id="rId2" Type="http://schemas.openxmlformats.org/officeDocument/2006/relationships/slideLayout" Target="../slideLayouts/slideLayout28.xml"/><Relationship Id="rId1" Type="http://schemas.openxmlformats.org/officeDocument/2006/relationships/tags" Target="../tags/tag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7.xml"/><Relationship Id="rId5" Type="http://schemas.openxmlformats.org/officeDocument/2006/relationships/image" Target="../media/image27.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8.xml"/><Relationship Id="rId5" Type="http://schemas.openxmlformats.org/officeDocument/2006/relationships/image" Target="../media/image27.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9.xml"/><Relationship Id="rId5" Type="http://schemas.openxmlformats.org/officeDocument/2006/relationships/image" Target="../media/image27.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png"/><Relationship Id="rId1" Type="http://schemas.openxmlformats.org/officeDocument/2006/relationships/slideLayout" Target="../slideLayouts/slideLayout28.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10.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1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1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13.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8.png"/><Relationship Id="rId7" Type="http://schemas.openxmlformats.org/officeDocument/2006/relationships/image" Target="../media/image35.png"/><Relationship Id="rId2" Type="http://schemas.openxmlformats.org/officeDocument/2006/relationships/slideLayout" Target="../slideLayouts/slideLayout28.xml"/><Relationship Id="rId1" Type="http://schemas.openxmlformats.org/officeDocument/2006/relationships/tags" Target="../tags/tag14.xml"/><Relationship Id="rId6" Type="http://schemas.openxmlformats.org/officeDocument/2006/relationships/image" Target="../media/image34.png"/><Relationship Id="rId5" Type="http://schemas.openxmlformats.org/officeDocument/2006/relationships/image" Target="../media/image6.svg"/><Relationship Id="rId10" Type="http://schemas.openxmlformats.org/officeDocument/2006/relationships/image" Target="../media/image38.svg"/><Relationship Id="rId4" Type="http://schemas.openxmlformats.org/officeDocument/2006/relationships/image" Target="../media/image5.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8.xml"/><Relationship Id="rId1" Type="http://schemas.openxmlformats.org/officeDocument/2006/relationships/tags" Target="../tags/tag15.xml"/><Relationship Id="rId6" Type="http://schemas.openxmlformats.org/officeDocument/2006/relationships/image" Target="../media/image34.png"/><Relationship Id="rId5" Type="http://schemas.openxmlformats.org/officeDocument/2006/relationships/image" Target="../media/image36.sv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39.png"/><Relationship Id="rId7" Type="http://schemas.openxmlformats.org/officeDocument/2006/relationships/image" Target="../media/image43.svg"/><Relationship Id="rId12" Type="http://schemas.openxmlformats.org/officeDocument/2006/relationships/image" Target="../media/image48.png"/><Relationship Id="rId2" Type="http://schemas.openxmlformats.org/officeDocument/2006/relationships/slideLayout" Target="../slideLayouts/slideLayout28.xml"/><Relationship Id="rId1" Type="http://schemas.openxmlformats.org/officeDocument/2006/relationships/tags" Target="../tags/tag16.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svg"/></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53.png"/><Relationship Id="rId2" Type="http://schemas.openxmlformats.org/officeDocument/2006/relationships/slideLayout" Target="../slideLayouts/slideLayout11.xml"/><Relationship Id="rId1" Type="http://schemas.openxmlformats.org/officeDocument/2006/relationships/tags" Target="../tags/tag17.xml"/><Relationship Id="rId6" Type="http://schemas.openxmlformats.org/officeDocument/2006/relationships/image" Target="../media/image52.png"/><Relationship Id="rId5" Type="http://schemas.openxmlformats.org/officeDocument/2006/relationships/hyperlink" Target="https://www.facebook.com/hoc10fb/" TargetMode="External"/><Relationship Id="rId4" Type="http://schemas.openxmlformats.org/officeDocument/2006/relationships/image" Target="../media/image5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0"/>
        <p:cNvGrpSpPr/>
        <p:nvPr/>
      </p:nvGrpSpPr>
      <p:grpSpPr>
        <a:xfrm>
          <a:off x="0" y="0"/>
          <a:ext cx="0" cy="0"/>
          <a:chOff x="0" y="0"/>
          <a:chExt cx="0" cy="0"/>
        </a:xfrm>
      </p:grpSpPr>
      <p:sp>
        <p:nvSpPr>
          <p:cNvPr id="161" name="Google Shape;161;p1"/>
          <p:cNvSpPr txBox="1"/>
          <p:nvPr/>
        </p:nvSpPr>
        <p:spPr>
          <a:xfrm>
            <a:off x="9431045" y="209464"/>
            <a:ext cx="26810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dirty="0" err="1">
                <a:solidFill>
                  <a:schemeClr val="lt1"/>
                </a:solidFill>
                <a:latin typeface="UTM Avo" panose="02040603050506020204" pitchFamily="18" charset="0"/>
                <a:sym typeface="Arial"/>
              </a:rPr>
              <a:t>Mĩ</a:t>
            </a:r>
            <a:r>
              <a:rPr lang="en-US" sz="2800" b="0" i="0" u="none" strike="noStrike" cap="none" dirty="0">
                <a:solidFill>
                  <a:schemeClr val="lt1"/>
                </a:solidFill>
                <a:latin typeface="UTM Avo" panose="02040603050506020204" pitchFamily="18" charset="0"/>
                <a:sym typeface="Arial"/>
              </a:rPr>
              <a:t> </a:t>
            </a:r>
            <a:r>
              <a:rPr lang="en-US" sz="2800" b="0" i="0" u="none" strike="noStrike" cap="none" dirty="0" err="1">
                <a:solidFill>
                  <a:schemeClr val="lt1"/>
                </a:solidFill>
                <a:latin typeface="UTM Avo" panose="02040603050506020204" pitchFamily="18" charset="0"/>
                <a:sym typeface="Arial"/>
              </a:rPr>
              <a:t>thuật</a:t>
            </a:r>
            <a:r>
              <a:rPr lang="en-US" sz="2800" b="0" i="0" u="none" strike="noStrike" cap="none" dirty="0">
                <a:solidFill>
                  <a:schemeClr val="lt1"/>
                </a:solidFill>
                <a:latin typeface="UTM Avo" panose="02040603050506020204" pitchFamily="18" charset="0"/>
                <a:sym typeface="Arial"/>
              </a:rPr>
              <a:t> 7</a:t>
            </a:r>
            <a:endParaRPr dirty="0">
              <a:latin typeface="UTM Avo" panose="02040603050506020204" pitchFamily="18" charset="0"/>
            </a:endParaRPr>
          </a:p>
        </p:txBody>
      </p:sp>
      <p:sp>
        <p:nvSpPr>
          <p:cNvPr id="162" name="Google Shape;162;p1"/>
          <p:cNvSpPr txBox="1"/>
          <p:nvPr/>
        </p:nvSpPr>
        <p:spPr>
          <a:xfrm>
            <a:off x="685769" y="1140725"/>
            <a:ext cx="10820462" cy="1964184"/>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mn-lt"/>
                <a:sym typeface="Arial"/>
              </a:rPr>
              <a:t>Chủ</a:t>
            </a:r>
            <a:r>
              <a:rPr lang="en-US" sz="4400" b="1" i="0" u="none" strike="noStrike" cap="none" dirty="0">
                <a:solidFill>
                  <a:srgbClr val="002060"/>
                </a:solidFill>
                <a:latin typeface="+mn-lt"/>
                <a:sym typeface="Arial"/>
              </a:rPr>
              <a:t> </a:t>
            </a:r>
            <a:r>
              <a:rPr lang="en-US" sz="4400" b="1" i="0" u="none" strike="noStrike" cap="none" dirty="0" err="1">
                <a:solidFill>
                  <a:srgbClr val="002060"/>
                </a:solidFill>
                <a:latin typeface="+mn-lt"/>
                <a:sym typeface="Arial"/>
              </a:rPr>
              <a:t>đề</a:t>
            </a:r>
            <a:endParaRPr dirty="0">
              <a:latin typeface="+mn-lt"/>
            </a:endParaRPr>
          </a:p>
          <a:p>
            <a:pPr marL="0" marR="0" lvl="0" indent="0" algn="ctr" rtl="0">
              <a:lnSpc>
                <a:spcPct val="150000"/>
              </a:lnSpc>
              <a:spcBef>
                <a:spcPts val="0"/>
              </a:spcBef>
              <a:spcAft>
                <a:spcPts val="0"/>
              </a:spcAft>
              <a:buClr>
                <a:schemeClr val="dk1"/>
              </a:buClr>
              <a:buSzPts val="990"/>
              <a:buFont typeface="Arial"/>
              <a:buNone/>
            </a:pPr>
            <a:r>
              <a:rPr lang="en-US" sz="4400" b="1" dirty="0" err="1">
                <a:solidFill>
                  <a:srgbClr val="002060"/>
                </a:solidFill>
                <a:latin typeface="+mn-lt"/>
              </a:rPr>
              <a:t>Động</a:t>
            </a:r>
            <a:r>
              <a:rPr lang="en-US" sz="4400" b="1" dirty="0">
                <a:solidFill>
                  <a:srgbClr val="002060"/>
                </a:solidFill>
                <a:latin typeface="+mn-lt"/>
              </a:rPr>
              <a:t> </a:t>
            </a:r>
            <a:r>
              <a:rPr lang="en-US" sz="4400" b="1" dirty="0" err="1">
                <a:solidFill>
                  <a:srgbClr val="002060"/>
                </a:solidFill>
                <a:latin typeface="+mn-lt"/>
              </a:rPr>
              <a:t>vật</a:t>
            </a:r>
            <a:r>
              <a:rPr lang="en-US" sz="4400" b="1" dirty="0">
                <a:solidFill>
                  <a:srgbClr val="002060"/>
                </a:solidFill>
                <a:latin typeface="+mn-lt"/>
              </a:rPr>
              <a:t> </a:t>
            </a:r>
            <a:r>
              <a:rPr lang="en-US" sz="4400" b="1" dirty="0" err="1">
                <a:solidFill>
                  <a:srgbClr val="002060"/>
                </a:solidFill>
                <a:latin typeface="+mn-lt"/>
              </a:rPr>
              <a:t>quanh</a:t>
            </a:r>
            <a:r>
              <a:rPr lang="en-US" sz="4400" b="1" dirty="0">
                <a:solidFill>
                  <a:srgbClr val="002060"/>
                </a:solidFill>
                <a:latin typeface="+mn-lt"/>
              </a:rPr>
              <a:t> </a:t>
            </a:r>
            <a:r>
              <a:rPr lang="en-US" sz="4400" b="1" dirty="0" err="1">
                <a:solidFill>
                  <a:srgbClr val="002060"/>
                </a:solidFill>
                <a:latin typeface="+mn-lt"/>
              </a:rPr>
              <a:t>em</a:t>
            </a:r>
            <a:endParaRPr dirty="0">
              <a:latin typeface="+mn-lt"/>
            </a:endParaRPr>
          </a:p>
        </p:txBody>
      </p:sp>
      <p:sp>
        <p:nvSpPr>
          <p:cNvPr id="163" name="Google Shape;163;p1"/>
          <p:cNvSpPr txBox="1"/>
          <p:nvPr/>
        </p:nvSpPr>
        <p:spPr>
          <a:xfrm>
            <a:off x="2245716" y="3512950"/>
            <a:ext cx="7700568"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vi-VN" sz="4400" b="1" i="0" u="none" strike="noStrike" cap="none" dirty="0">
                <a:solidFill>
                  <a:srgbClr val="FF0000"/>
                </a:solidFill>
                <a:latin typeface="+mn-lt"/>
                <a:sym typeface="Arial"/>
              </a:rPr>
              <a:t>Bài 9</a:t>
            </a:r>
            <a:r>
              <a:rPr lang="en-US" sz="4400" b="1" i="0" u="none" strike="noStrike" cap="none" dirty="0">
                <a:solidFill>
                  <a:srgbClr val="FF0000"/>
                </a:solidFill>
                <a:latin typeface="+mn-lt"/>
                <a:sym typeface="Arial"/>
              </a:rPr>
              <a:t>:</a:t>
            </a:r>
            <a:r>
              <a:rPr lang="vi-VN" sz="4400" b="1" i="0" u="none" strike="noStrike" cap="none" dirty="0">
                <a:solidFill>
                  <a:srgbClr val="FF0000"/>
                </a:solidFill>
                <a:latin typeface="+mn-lt"/>
                <a:sym typeface="Arial"/>
              </a:rPr>
              <a:t> Mười hai con giáp (Khám phá)</a:t>
            </a:r>
            <a:endParaRPr sz="4400" b="1" i="0" u="none" strike="noStrike" cap="none" dirty="0">
              <a:solidFill>
                <a:srgbClr val="FF0000"/>
              </a:solidFill>
              <a:latin typeface="+mn-lt"/>
              <a:sym typeface="Aria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2">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893737" y="1936680"/>
            <a:ext cx="8219331" cy="3548089"/>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788636" y="3244303"/>
            <a:ext cx="3614329" cy="3406674"/>
          </a:xfrm>
          <a:prstGeom prst="rect">
            <a:avLst/>
          </a:prstGeom>
        </p:spPr>
      </p:pic>
      <p:pic>
        <p:nvPicPr>
          <p:cNvPr id="7" name="Picture 7"/>
          <p:cNvPicPr>
            <a:picLocks noChangeAspect="1"/>
          </p:cNvPicPr>
          <p:nvPr/>
        </p:nvPicPr>
        <p:blipFill>
          <a:blip r:embed="rId8"/>
          <a:srcRect/>
          <a:stretch>
            <a:fillRect/>
          </a:stretch>
        </p:blipFill>
        <p:spPr>
          <a:xfrm>
            <a:off x="161702" y="3710725"/>
            <a:ext cx="3276598" cy="2473831"/>
          </a:xfrm>
          <a:prstGeom prst="rect">
            <a:avLst/>
          </a:prstGeom>
        </p:spPr>
      </p:pic>
      <p:sp>
        <p:nvSpPr>
          <p:cNvPr id="10" name="TextBox 10"/>
          <p:cNvSpPr txBox="1"/>
          <p:nvPr/>
        </p:nvSpPr>
        <p:spPr>
          <a:xfrm>
            <a:off x="2460354" y="2550632"/>
            <a:ext cx="7121034" cy="3245504"/>
          </a:xfrm>
          <a:prstGeom prst="rect">
            <a:avLst/>
          </a:prstGeom>
        </p:spPr>
        <p:txBody>
          <a:bodyPr wrap="square" lIns="0" tIns="0" rIns="0" bIns="0" rtlCol="0" anchor="t">
            <a:spAutoFit/>
          </a:bodyPr>
          <a:lstStyle/>
          <a:p>
            <a:pPr defTabSz="609630">
              <a:lnSpc>
                <a:spcPct val="150000"/>
              </a:lnSpc>
              <a:buClrTx/>
            </a:pPr>
            <a:r>
              <a:rPr lang="en-US" sz="2400" kern="1200" dirty="0" err="1">
                <a:solidFill>
                  <a:srgbClr val="EEECE1">
                    <a:lumMod val="10000"/>
                  </a:srgbClr>
                </a:solidFill>
                <a:latin typeface="+mn-lt"/>
                <a:ea typeface="+mn-ea"/>
                <a:cs typeface="Arial" panose="020B0604020202020204" pitchFamily="34" charset="0"/>
              </a:rPr>
              <a:t>Em</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hãy</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quan</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sát</a:t>
            </a:r>
            <a:r>
              <a:rPr lang="en-US" sz="2400" kern="1200" dirty="0">
                <a:solidFill>
                  <a:srgbClr val="EEECE1">
                    <a:lumMod val="10000"/>
                  </a:srgbClr>
                </a:solidFill>
                <a:latin typeface="+mn-lt"/>
                <a:ea typeface="+mn-ea"/>
                <a:cs typeface="Arial" panose="020B0604020202020204" pitchFamily="34" charset="0"/>
              </a:rPr>
              <a:t> video </a:t>
            </a:r>
            <a:r>
              <a:rPr lang="en-US" sz="2400" kern="1200" dirty="0" err="1">
                <a:solidFill>
                  <a:srgbClr val="EEECE1">
                    <a:lumMod val="10000"/>
                  </a:srgbClr>
                </a:solidFill>
                <a:latin typeface="+mn-lt"/>
                <a:ea typeface="+mn-ea"/>
                <a:cs typeface="Arial" panose="020B0604020202020204" pitchFamily="34" charset="0"/>
              </a:rPr>
              <a:t>và</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cho</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biết</a:t>
            </a:r>
            <a:r>
              <a:rPr lang="en-US" sz="2400" kern="1200" dirty="0">
                <a:solidFill>
                  <a:srgbClr val="EEECE1">
                    <a:lumMod val="10000"/>
                  </a:srgbClr>
                </a:solidFill>
                <a:latin typeface="+mn-lt"/>
                <a:ea typeface="+mn-ea"/>
                <a:cs typeface="Arial" panose="020B0604020202020204" pitchFamily="34" charset="0"/>
              </a:rPr>
              <a:t>:</a:t>
            </a:r>
          </a:p>
          <a:p>
            <a:pPr marL="381019" indent="-381019" defTabSz="609630">
              <a:lnSpc>
                <a:spcPct val="150000"/>
              </a:lnSpc>
              <a:buClrTx/>
              <a:buFont typeface="Arial" panose="020B0604020202020204" pitchFamily="34" charset="0"/>
              <a:buChar char="•"/>
            </a:pPr>
            <a:r>
              <a:rPr lang="en-US" sz="2400" kern="1200" dirty="0" err="1">
                <a:solidFill>
                  <a:srgbClr val="EEECE1">
                    <a:lumMod val="10000"/>
                  </a:srgbClr>
                </a:solidFill>
                <a:latin typeface="+mn-lt"/>
                <a:ea typeface="+mn-ea"/>
                <a:cs typeface="Arial" panose="020B0604020202020204" pitchFamily="34" charset="0"/>
              </a:rPr>
              <a:t>Em</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biết</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những</a:t>
            </a:r>
            <a:r>
              <a:rPr lang="en-US" sz="2400" kern="1200" dirty="0">
                <a:solidFill>
                  <a:srgbClr val="EEECE1">
                    <a:lumMod val="10000"/>
                  </a:srgbClr>
                </a:solidFill>
                <a:latin typeface="+mn-lt"/>
                <a:ea typeface="+mn-ea"/>
                <a:cs typeface="Arial" panose="020B0604020202020204" pitchFamily="34" charset="0"/>
              </a:rPr>
              <a:t> con </a:t>
            </a:r>
            <a:r>
              <a:rPr lang="en-US" sz="2400" kern="1200" dirty="0" err="1">
                <a:solidFill>
                  <a:srgbClr val="EEECE1">
                    <a:lumMod val="10000"/>
                  </a:srgbClr>
                </a:solidFill>
                <a:latin typeface="+mn-lt"/>
                <a:ea typeface="+mn-ea"/>
                <a:cs typeface="Arial" panose="020B0604020202020204" pitchFamily="34" charset="0"/>
              </a:rPr>
              <a:t>vật</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nào</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trong</a:t>
            </a:r>
            <a:r>
              <a:rPr lang="en-US" sz="2400" kern="1200" dirty="0">
                <a:solidFill>
                  <a:srgbClr val="EEECE1">
                    <a:lumMod val="10000"/>
                  </a:srgbClr>
                </a:solidFill>
                <a:latin typeface="+mn-lt"/>
                <a:ea typeface="+mn-ea"/>
                <a:cs typeface="Arial" panose="020B0604020202020204" pitchFamily="34" charset="0"/>
              </a:rPr>
              <a:t> video/clip?</a:t>
            </a:r>
          </a:p>
          <a:p>
            <a:pPr marL="381019" indent="-381019" defTabSz="609630">
              <a:lnSpc>
                <a:spcPct val="150000"/>
              </a:lnSpc>
              <a:buClrTx/>
              <a:buFont typeface="Arial" panose="020B0604020202020204" pitchFamily="34" charset="0"/>
              <a:buChar char="•"/>
            </a:pPr>
            <a:r>
              <a:rPr lang="en-US" sz="2400" kern="1200" dirty="0" err="1">
                <a:solidFill>
                  <a:srgbClr val="EEECE1">
                    <a:lumMod val="10000"/>
                  </a:srgbClr>
                </a:solidFill>
                <a:latin typeface="+mn-lt"/>
                <a:ea typeface="+mn-ea"/>
                <a:cs typeface="Arial" panose="020B0604020202020204" pitchFamily="34" charset="0"/>
              </a:rPr>
              <a:t>Kể</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tên</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một</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số</a:t>
            </a:r>
            <a:r>
              <a:rPr lang="en-US" sz="2400" kern="1200" dirty="0">
                <a:solidFill>
                  <a:srgbClr val="EEECE1">
                    <a:lumMod val="10000"/>
                  </a:srgbClr>
                </a:solidFill>
                <a:latin typeface="+mn-lt"/>
                <a:ea typeface="+mn-ea"/>
                <a:cs typeface="Arial" panose="020B0604020202020204" pitchFamily="34" charset="0"/>
              </a:rPr>
              <a:t> con </a:t>
            </a:r>
            <a:r>
              <a:rPr lang="en-US" sz="2400" kern="1200" dirty="0" err="1">
                <a:solidFill>
                  <a:srgbClr val="EEECE1">
                    <a:lumMod val="10000"/>
                  </a:srgbClr>
                </a:solidFill>
                <a:latin typeface="+mn-lt"/>
                <a:ea typeface="+mn-ea"/>
                <a:cs typeface="Arial" panose="020B0604020202020204" pitchFamily="34" charset="0"/>
              </a:rPr>
              <a:t>vật</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trong</a:t>
            </a:r>
            <a:r>
              <a:rPr lang="en-US" sz="2400" kern="1200" dirty="0">
                <a:solidFill>
                  <a:srgbClr val="EEECE1">
                    <a:lumMod val="10000"/>
                  </a:srgbClr>
                </a:solidFill>
                <a:latin typeface="+mn-lt"/>
                <a:ea typeface="+mn-ea"/>
                <a:cs typeface="Arial" panose="020B0604020202020204" pitchFamily="34" charset="0"/>
              </a:rPr>
              <a:t> m</a:t>
            </a:r>
            <a:r>
              <a:rPr lang="vi-VN" sz="2400" kern="1200" dirty="0">
                <a:solidFill>
                  <a:srgbClr val="EEECE1">
                    <a:lumMod val="10000"/>
                  </a:srgbClr>
                </a:solidFill>
                <a:latin typeface="+mn-lt"/>
                <a:ea typeface="+mn-ea"/>
                <a:cs typeface="Arial" panose="020B0604020202020204" pitchFamily="34" charset="0"/>
              </a:rPr>
              <a:t>ư</a:t>
            </a:r>
            <a:r>
              <a:rPr lang="en-US" sz="2400" kern="1200" dirty="0" err="1">
                <a:solidFill>
                  <a:srgbClr val="EEECE1">
                    <a:lumMod val="10000"/>
                  </a:srgbClr>
                </a:solidFill>
                <a:latin typeface="+mn-lt"/>
                <a:ea typeface="+mn-ea"/>
                <a:cs typeface="Arial" panose="020B0604020202020204" pitchFamily="34" charset="0"/>
              </a:rPr>
              <a:t>ời</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hai</a:t>
            </a:r>
            <a:r>
              <a:rPr lang="en-US" sz="2400" kern="1200" dirty="0">
                <a:solidFill>
                  <a:srgbClr val="EEECE1">
                    <a:lumMod val="10000"/>
                  </a:srgbClr>
                </a:solidFill>
                <a:latin typeface="+mn-lt"/>
                <a:ea typeface="+mn-ea"/>
                <a:cs typeface="Arial" panose="020B0604020202020204" pitchFamily="34" charset="0"/>
              </a:rPr>
              <a:t> con </a:t>
            </a:r>
            <a:r>
              <a:rPr lang="en-US" sz="2400" kern="1200" dirty="0" err="1">
                <a:solidFill>
                  <a:srgbClr val="EEECE1">
                    <a:lumMod val="10000"/>
                  </a:srgbClr>
                </a:solidFill>
                <a:latin typeface="+mn-lt"/>
                <a:ea typeface="+mn-ea"/>
                <a:cs typeface="Arial" panose="020B0604020202020204" pitchFamily="34" charset="0"/>
              </a:rPr>
              <a:t>giáp</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của</a:t>
            </a:r>
            <a:r>
              <a:rPr lang="en-US" sz="2400" kern="1200" dirty="0">
                <a:solidFill>
                  <a:srgbClr val="EEECE1">
                    <a:lumMod val="10000"/>
                  </a:srgbClr>
                </a:solidFill>
                <a:latin typeface="+mn-lt"/>
                <a:ea typeface="+mn-ea"/>
                <a:cs typeface="Arial" panose="020B0604020202020204" pitchFamily="34" charset="0"/>
              </a:rPr>
              <a:t> </a:t>
            </a:r>
            <a:r>
              <a:rPr lang="en-US" sz="2400" kern="1200" dirty="0" err="1">
                <a:solidFill>
                  <a:srgbClr val="EEECE1">
                    <a:lumMod val="10000"/>
                  </a:srgbClr>
                </a:solidFill>
                <a:latin typeface="+mn-lt"/>
                <a:ea typeface="+mn-ea"/>
                <a:cs typeface="Arial" panose="020B0604020202020204" pitchFamily="34" charset="0"/>
              </a:rPr>
              <a:t>đoạn</a:t>
            </a:r>
            <a:r>
              <a:rPr lang="en-US" sz="2400" kern="1200" dirty="0">
                <a:solidFill>
                  <a:srgbClr val="EEECE1">
                    <a:lumMod val="10000"/>
                  </a:srgbClr>
                </a:solidFill>
                <a:latin typeface="+mn-lt"/>
                <a:ea typeface="+mn-ea"/>
                <a:cs typeface="Arial" panose="020B0604020202020204" pitchFamily="34" charset="0"/>
              </a:rPr>
              <a:t> video/clip.</a:t>
            </a:r>
          </a:p>
          <a:p>
            <a:pPr defTabSz="609630">
              <a:lnSpc>
                <a:spcPct val="150000"/>
              </a:lnSpc>
              <a:buClrTx/>
            </a:pPr>
            <a:endParaRPr lang="en-US" sz="2400" kern="1200" dirty="0">
              <a:solidFill>
                <a:prstClr val="black"/>
              </a:solidFill>
              <a:latin typeface="+mn-lt"/>
              <a:ea typeface="+mn-ea"/>
              <a:cs typeface="+mn-cs"/>
            </a:endParaRPr>
          </a:p>
          <a:p>
            <a:pPr defTabSz="609630">
              <a:lnSpc>
                <a:spcPct val="150000"/>
              </a:lnSpc>
              <a:buClrTx/>
            </a:pPr>
            <a:endParaRPr lang="en-US" sz="2400" kern="1200" dirty="0">
              <a:solidFill>
                <a:prstClr val="black"/>
              </a:solidFill>
              <a:latin typeface="+mn-lt"/>
              <a:ea typeface="+mn-ea"/>
              <a:cs typeface="+mn-cs"/>
            </a:endParaRPr>
          </a:p>
        </p:txBody>
      </p:sp>
    </p:spTree>
    <p:custDataLst>
      <p:tags r:id="rId1"/>
    </p:custData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7335" y="0"/>
            <a:ext cx="6797993" cy="6858000"/>
          </a:xfrm>
          <a:prstGeom prst="rect">
            <a:avLst/>
          </a:prstGeom>
        </p:spPr>
      </p:pic>
      <p:pic>
        <p:nvPicPr>
          <p:cNvPr id="3" name="Picture 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261343" y="0"/>
            <a:ext cx="6797993" cy="6858000"/>
          </a:xfrm>
          <a:prstGeom prst="rect">
            <a:avLst/>
          </a:prstGeom>
        </p:spPr>
      </p:pic>
      <p:pic>
        <p:nvPicPr>
          <p:cNvPr id="4" name="Picture 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784312" y="1033369"/>
            <a:ext cx="8623377" cy="4791263"/>
          </a:xfrm>
          <a:prstGeom prst="rect">
            <a:avLst/>
          </a:prstGeom>
        </p:spPr>
      </p:pic>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952288" y="-605507"/>
            <a:ext cx="3107825" cy="2273892"/>
          </a:xfrm>
          <a:prstGeom prst="rect">
            <a:avLst/>
          </a:prstGeom>
        </p:spPr>
      </p:pic>
      <p:pic>
        <p:nvPicPr>
          <p:cNvPr id="12" name="Picture 1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512653">
            <a:off x="-836331" y="-1194279"/>
            <a:ext cx="2516886" cy="2743200"/>
          </a:xfrm>
          <a:prstGeom prst="rect">
            <a:avLst/>
          </a:prstGeom>
        </p:spPr>
      </p:pic>
      <p:pic>
        <p:nvPicPr>
          <p:cNvPr id="14" name="yt1s.com - 12 CON GIÁP  Jang Mi ft Hoàng Rapper Official MV">
            <a:hlinkClick r:id="" action="ppaction://media"/>
            <a:extLst>
              <a:ext uri="{FF2B5EF4-FFF2-40B4-BE49-F238E27FC236}">
                <a16:creationId xmlns:a16="http://schemas.microsoft.com/office/drawing/2014/main" id="{4C1015F6-C988-4381-A979-2461B093CE09}"/>
              </a:ext>
            </a:extLst>
          </p:cNvPr>
          <p:cNvPicPr>
            <a:picLocks noChangeAspect="1"/>
          </p:cNvPicPr>
          <p:nvPr>
            <a:videoFile r:link="rId3"/>
            <p:extLst>
              <p:ext uri="{DAA4B4D4-6D71-4841-9C94-3DE7FCFB9230}">
                <p14:media xmlns:p14="http://schemas.microsoft.com/office/powerpoint/2010/main" r:embed="rId2"/>
              </p:ext>
            </p:extLst>
          </p:nvPr>
        </p:nvPicPr>
        <p:blipFill>
          <a:blip r:embed="rId14"/>
          <a:stretch>
            <a:fillRect/>
          </a:stretch>
        </p:blipFill>
        <p:spPr>
          <a:xfrm>
            <a:off x="0" y="-3629"/>
            <a:ext cx="12192000" cy="6861629"/>
          </a:xfrm>
          <a:prstGeom prst="rect">
            <a:avLst/>
          </a:prstGeom>
        </p:spPr>
      </p:pic>
    </p:spTree>
    <p:custDataLst>
      <p:tags r:id="rId1"/>
    </p:custDataLst>
    <p:extLst>
      <p:ext uri="{BB962C8B-B14F-4D97-AF65-F5344CB8AC3E}">
        <p14:creationId xmlns:p14="http://schemas.microsoft.com/office/powerpoint/2010/main" val="38192436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09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4">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 name="Picture 1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91764" y="4136068"/>
            <a:ext cx="5074451" cy="2324931"/>
          </a:xfrm>
          <a:prstGeom prst="rect">
            <a:avLst/>
          </a:prstGeom>
        </p:spPr>
      </p:pic>
      <p:sp>
        <p:nvSpPr>
          <p:cNvPr id="29" name="TextBox 28">
            <a:extLst>
              <a:ext uri="{FF2B5EF4-FFF2-40B4-BE49-F238E27FC236}">
                <a16:creationId xmlns:a16="http://schemas.microsoft.com/office/drawing/2014/main" id="{6C58768A-7748-4700-9E29-1660C21BC43C}"/>
              </a:ext>
            </a:extLst>
          </p:cNvPr>
          <p:cNvSpPr txBox="1"/>
          <p:nvPr/>
        </p:nvSpPr>
        <p:spPr>
          <a:xfrm>
            <a:off x="1403752" y="4419906"/>
            <a:ext cx="3098869" cy="1675843"/>
          </a:xfrm>
          <a:prstGeom prst="rect">
            <a:avLst/>
          </a:prstGeom>
          <a:noFill/>
        </p:spPr>
        <p:txBody>
          <a:bodyPr wrap="square" rtlCol="0">
            <a:spAutoFit/>
          </a:bodyPr>
          <a:lstStyle/>
          <a:p>
            <a:pPr defTabSz="609630">
              <a:lnSpc>
                <a:spcPct val="150000"/>
              </a:lnSpc>
              <a:buClrTx/>
            </a:pPr>
            <a:r>
              <a:rPr lang="en-US" sz="2400" kern="1200" dirty="0" err="1">
                <a:solidFill>
                  <a:prstClr val="black"/>
                </a:solidFill>
                <a:latin typeface="UTM Avo" panose="02040603050506020204" pitchFamily="18" charset="0"/>
                <a:ea typeface="+mn-ea"/>
                <a:cs typeface="Arial" panose="020B0604020202020204" pitchFamily="34" charset="0"/>
              </a:rPr>
              <a:t>Em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hãy</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quan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sát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ảnh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về</a:t>
            </a:r>
            <a:r>
              <a:rPr lang="en-US" sz="2400" kern="1200" dirty="0">
                <a:solidFill>
                  <a:prstClr val="black"/>
                </a:solidFill>
                <a:latin typeface="UTM Avo" panose="02040603050506020204" pitchFamily="18" charset="0"/>
                <a:ea typeface="+mn-ea"/>
                <a:cs typeface="Arial" panose="020B0604020202020204" pitchFamily="34" charset="0"/>
              </a:rPr>
              <a:t> 12 con </a:t>
            </a:r>
            <a:r>
              <a:rPr lang="en-US" sz="2400" kern="1200" dirty="0" err="1">
                <a:solidFill>
                  <a:prstClr val="black"/>
                </a:solidFill>
                <a:latin typeface="UTM Avo" panose="02040603050506020204" pitchFamily="18" charset="0"/>
                <a:ea typeface="+mn-ea"/>
                <a:cs typeface="Arial" panose="020B0604020202020204" pitchFamily="34" charset="0"/>
              </a:rPr>
              <a:t>giáp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cho</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biết</a:t>
            </a:r>
            <a:r>
              <a:rPr lang="en-US" sz="2400" kern="1200" dirty="0">
                <a:solidFill>
                  <a:prstClr val="black"/>
                </a:solidFill>
                <a:latin typeface="UTM Avo" panose="02040603050506020204" pitchFamily="18" charset="0"/>
                <a:ea typeface="+mn-ea"/>
                <a:cs typeface="Arial" panose="020B0604020202020204" pitchFamily="34" charset="0"/>
              </a:rPr>
              <a:t>:</a:t>
            </a:r>
          </a:p>
        </p:txBody>
      </p:sp>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300674" y="720044"/>
            <a:ext cx="4306862" cy="3436099"/>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972751" y="763092"/>
            <a:ext cx="2794410" cy="2825231"/>
          </a:xfrm>
          <a:prstGeom prst="rect">
            <a:avLst/>
          </a:prstGeom>
        </p:spPr>
      </p:pic>
      <p:pic>
        <p:nvPicPr>
          <p:cNvPr id="6" name="Picture 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825786" y="3331891"/>
            <a:ext cx="3962462" cy="3409827"/>
          </a:xfrm>
          <a:prstGeom prst="rect">
            <a:avLst/>
          </a:prstGeom>
        </p:spPr>
      </p:pic>
      <p:sp>
        <p:nvSpPr>
          <p:cNvPr id="22" name="TextBox 22"/>
          <p:cNvSpPr txBox="1"/>
          <p:nvPr/>
        </p:nvSpPr>
        <p:spPr>
          <a:xfrm>
            <a:off x="3716810" y="1740238"/>
            <a:ext cx="3440218" cy="1591654"/>
          </a:xfrm>
          <a:prstGeom prst="rect">
            <a:avLst/>
          </a:prstGeom>
        </p:spPr>
        <p:txBody>
          <a:bodyPr wrap="square" lIns="0" tIns="0" rIns="0" bIns="0" rtlCol="0" anchor="t">
            <a:spAutoFit/>
          </a:bodyPr>
          <a:lstStyle/>
          <a:p>
            <a:pPr algn="ctr" defTabSz="609630">
              <a:lnSpc>
                <a:spcPct val="150000"/>
              </a:lnSpc>
              <a:buClrTx/>
            </a:pPr>
            <a:r>
              <a:rPr lang="en-US" sz="2400" kern="1200" dirty="0" err="1">
                <a:solidFill>
                  <a:prstClr val="black"/>
                </a:solidFill>
                <a:latin typeface="UTM Avo" panose="02040603050506020204" pitchFamily="18" charset="0"/>
                <a:ea typeface="+mn-ea"/>
                <a:cs typeface="Arial" panose="020B0604020202020204" pitchFamily="34" charset="0"/>
              </a:rPr>
              <a:t>Đặc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điểm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dáng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của</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các</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vật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trong</a:t>
            </a:r>
            <a:r>
              <a:rPr lang="en-US" sz="2400" kern="1200" dirty="0">
                <a:solidFill>
                  <a:prstClr val="black"/>
                </a:solidFill>
                <a:latin typeface="UTM Avo" panose="02040603050506020204" pitchFamily="18" charset="0"/>
                <a:ea typeface="+mn-ea"/>
                <a:cs typeface="Arial" panose="020B0604020202020204" pitchFamily="34" charset="0"/>
              </a:rPr>
              <a:t> m</a:t>
            </a:r>
            <a:r>
              <a:rPr lang="vi-VN" sz="2400" kern="1200" dirty="0">
                <a:solidFill>
                  <a:prstClr val="black"/>
                </a:solidFill>
                <a:latin typeface="Arial" panose="020B0604020202020204" pitchFamily="34" charset="0"/>
                <a:ea typeface="+mn-ea"/>
                <a:cs typeface="Arial" panose="020B0604020202020204" pitchFamily="34" charset="0"/>
              </a:rPr>
              <a:t>ư</a:t>
            </a:r>
            <a:r>
              <a:rPr lang="en-US" sz="2400" kern="1200" dirty="0" err="1">
                <a:solidFill>
                  <a:prstClr val="black"/>
                </a:solidFill>
                <a:latin typeface="UTM Avo" panose="02040603050506020204" pitchFamily="18" charset="0"/>
                <a:ea typeface="+mn-ea"/>
                <a:cs typeface="Arial" panose="020B0604020202020204" pitchFamily="34" charset="0"/>
              </a:rPr>
              <a:t>ời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hai</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giáp</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23" name="TextBox 23"/>
          <p:cNvSpPr txBox="1"/>
          <p:nvPr/>
        </p:nvSpPr>
        <p:spPr>
          <a:xfrm>
            <a:off x="9421792" y="1475697"/>
            <a:ext cx="1999068" cy="1593513"/>
          </a:xfrm>
          <a:prstGeom prst="rect">
            <a:avLst/>
          </a:prstGeom>
        </p:spPr>
        <p:txBody>
          <a:bodyPr wrap="square" lIns="0" tIns="0" rIns="0" bIns="0" rtlCol="0" anchor="t">
            <a:spAutoFit/>
          </a:bodyPr>
          <a:lstStyle/>
          <a:p>
            <a:pPr algn="ctr" defTabSz="609630">
              <a:lnSpc>
                <a:spcPct val="150000"/>
              </a:lnSpc>
              <a:buClrTx/>
            </a:pPr>
            <a:r>
              <a:rPr lang="en-US" sz="2400" kern="1200" dirty="0" err="1">
                <a:solidFill>
                  <a:prstClr val="black"/>
                </a:solidFill>
                <a:latin typeface="+mn-lt"/>
                <a:ea typeface="+mn-ea"/>
                <a:cs typeface="Arial" panose="020B0604020202020204" pitchFamily="34" charset="0"/>
              </a:rPr>
              <a:t>Kể</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tên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gọi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của</a:t>
            </a:r>
            <a:r>
              <a:rPr lang="en-US" sz="2400" kern="1200" dirty="0">
                <a:solidFill>
                  <a:prstClr val="black"/>
                </a:solidFill>
                <a:latin typeface="+mn-lt"/>
                <a:ea typeface="+mn-ea"/>
                <a:cs typeface="Arial" panose="020B0604020202020204" pitchFamily="34" charset="0"/>
              </a:rPr>
              <a:t> m</a:t>
            </a:r>
            <a:r>
              <a:rPr lang="vi-VN" sz="2400" kern="1200" dirty="0">
                <a:solidFill>
                  <a:prstClr val="black"/>
                </a:solidFill>
                <a:latin typeface="+mn-lt"/>
                <a:ea typeface="+mn-ea"/>
                <a:cs typeface="Arial" panose="020B0604020202020204" pitchFamily="34" charset="0"/>
              </a:rPr>
              <a:t>ư</a:t>
            </a:r>
            <a:r>
              <a:rPr lang="en-US" sz="2400" kern="1200" dirty="0" err="1">
                <a:solidFill>
                  <a:prstClr val="black"/>
                </a:solidFill>
                <a:latin typeface="+mn-lt"/>
                <a:ea typeface="+mn-ea"/>
                <a:cs typeface="Arial" panose="020B0604020202020204" pitchFamily="34" charset="0"/>
              </a:rPr>
              <a:t>ời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hai</a:t>
            </a:r>
            <a:r>
              <a:rPr lang="en-US" sz="2400" kern="1200" dirty="0">
                <a:solidFill>
                  <a:prstClr val="black"/>
                </a:solidFill>
                <a:latin typeface="+mn-lt"/>
                <a:ea typeface="+mn-ea"/>
                <a:cs typeface="Arial" panose="020B0604020202020204" pitchFamily="34" charset="0"/>
              </a:rPr>
              <a:t> con </a:t>
            </a:r>
            <a:r>
              <a:rPr lang="en-US" sz="2400" kern="1200" dirty="0" err="1">
                <a:solidFill>
                  <a:prstClr val="black"/>
                </a:solidFill>
                <a:latin typeface="+mn-lt"/>
                <a:ea typeface="+mn-ea"/>
                <a:cs typeface="Arial" panose="020B0604020202020204" pitchFamily="34" charset="0"/>
              </a:rPr>
              <a:t>giáp</a:t>
            </a:r>
            <a:endParaRPr lang="en-US" sz="2400" kern="1200" dirty="0">
              <a:solidFill>
                <a:prstClr val="black"/>
              </a:solidFill>
              <a:latin typeface="+mn-lt"/>
              <a:ea typeface="+mn-ea"/>
              <a:cs typeface="Arial" panose="020B0604020202020204" pitchFamily="34" charset="0"/>
            </a:endParaRPr>
          </a:p>
        </p:txBody>
      </p:sp>
      <p:sp>
        <p:nvSpPr>
          <p:cNvPr id="24" name="TextBox 24"/>
          <p:cNvSpPr txBox="1"/>
          <p:nvPr/>
        </p:nvSpPr>
        <p:spPr>
          <a:xfrm>
            <a:off x="7245634" y="4136068"/>
            <a:ext cx="3122765" cy="2137508"/>
          </a:xfrm>
          <a:prstGeom prst="rect">
            <a:avLst/>
          </a:prstGeom>
        </p:spPr>
        <p:txBody>
          <a:bodyPr wrap="square" lIns="0" tIns="0" rIns="0" bIns="0" rtlCol="0" anchor="t">
            <a:spAutoFit/>
          </a:bodyPr>
          <a:lstStyle/>
          <a:p>
            <a:pPr algn="ctr" defTabSz="609630">
              <a:lnSpc>
                <a:spcPct val="150000"/>
              </a:lnSpc>
              <a:buClrTx/>
            </a:pPr>
            <a:r>
              <a:rPr lang="en-US" sz="2400" kern="1200" dirty="0">
                <a:solidFill>
                  <a:prstClr val="black"/>
                </a:solidFill>
                <a:latin typeface="UTM Avo" panose="02040603050506020204" pitchFamily="18" charset="0"/>
                <a:ea typeface="+mn-ea"/>
                <a:cs typeface="Arial" panose="020B0604020202020204" pitchFamily="34" charset="0"/>
              </a:rPr>
              <a:t>Chia </a:t>
            </a:r>
            <a:r>
              <a:rPr lang="en-US" sz="2400" kern="1200" dirty="0" err="1">
                <a:solidFill>
                  <a:prstClr val="black"/>
                </a:solidFill>
                <a:latin typeface="UTM Avo" panose="02040603050506020204" pitchFamily="18" charset="0"/>
                <a:ea typeface="+mn-ea"/>
                <a:cs typeface="Arial" panose="020B0604020202020204" pitchFamily="34" charset="0"/>
              </a:rPr>
              <a:t>sẻ</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một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câu</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chuyện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về</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vật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trong</a:t>
            </a:r>
            <a:r>
              <a:rPr lang="en-US" sz="2400" kern="1200" dirty="0">
                <a:solidFill>
                  <a:prstClr val="black"/>
                </a:solidFill>
                <a:latin typeface="UTM Avo" panose="02040603050506020204" pitchFamily="18" charset="0"/>
                <a:ea typeface="+mn-ea"/>
                <a:cs typeface="Arial" panose="020B0604020202020204" pitchFamily="34" charset="0"/>
              </a:rPr>
              <a:t> m</a:t>
            </a:r>
            <a:r>
              <a:rPr lang="vi-VN" sz="2400" kern="1200" dirty="0">
                <a:solidFill>
                  <a:prstClr val="black"/>
                </a:solidFill>
                <a:latin typeface="Arial" panose="020B0604020202020204" pitchFamily="34" charset="0"/>
                <a:ea typeface="+mn-ea"/>
                <a:cs typeface="Arial" panose="020B0604020202020204" pitchFamily="34" charset="0"/>
              </a:rPr>
              <a:t>ư</a:t>
            </a:r>
            <a:r>
              <a:rPr lang="en-US" sz="2400" kern="1200" dirty="0" err="1">
                <a:solidFill>
                  <a:prstClr val="black"/>
                </a:solidFill>
                <a:latin typeface="UTM Avo" panose="02040603050506020204" pitchFamily="18" charset="0"/>
                <a:ea typeface="+mn-ea"/>
                <a:cs typeface="Arial" panose="020B0604020202020204" pitchFamily="34" charset="0"/>
              </a:rPr>
              <a:t>ời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hai</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giáp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mà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em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thích</a:t>
            </a:r>
            <a:endParaRPr lang="en-US" sz="2400" kern="1200" dirty="0">
              <a:solidFill>
                <a:prstClr val="black"/>
              </a:solidFill>
              <a:latin typeface="UTM Avo" panose="02040603050506020204" pitchFamily="18" charset="0"/>
              <a:ea typeface="+mn-ea"/>
              <a:cs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4"/>
          <p:cNvPicPr>
            <a:picLocks noChangeAspect="1"/>
          </p:cNvPicPr>
          <p:nvPr/>
        </p:nvPicPr>
        <p:blipFill>
          <a:blip r:embed="rId4"/>
          <a:srcRect/>
          <a:stretch>
            <a:fillRect/>
          </a:stretch>
        </p:blipFill>
        <p:spPr>
          <a:xfrm rot="741576">
            <a:off x="657616" y="3156505"/>
            <a:ext cx="3406737" cy="3708013"/>
          </a:xfrm>
          <a:prstGeom prst="rect">
            <a:avLst/>
          </a:prstGeom>
        </p:spPr>
      </p:pic>
      <p:pic>
        <p:nvPicPr>
          <p:cNvPr id="23" name="Picture 22">
            <a:extLst>
              <a:ext uri="{FF2B5EF4-FFF2-40B4-BE49-F238E27FC236}">
                <a16:creationId xmlns:a16="http://schemas.microsoft.com/office/drawing/2014/main" id="{68D38F78-2EC2-4336-A2F4-859A678D0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9101" y="1089863"/>
            <a:ext cx="2597088" cy="24513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24">
            <a:extLst>
              <a:ext uri="{FF2B5EF4-FFF2-40B4-BE49-F238E27FC236}">
                <a16:creationId xmlns:a16="http://schemas.microsoft.com/office/drawing/2014/main" id="{828B471A-53D4-45B2-B3B9-E44E243B5A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0927" y="1089864"/>
            <a:ext cx="3027149" cy="24513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a:extLst>
              <a:ext uri="{FF2B5EF4-FFF2-40B4-BE49-F238E27FC236}">
                <a16:creationId xmlns:a16="http://schemas.microsoft.com/office/drawing/2014/main" id="{C57639C6-91F3-420D-866A-1BA7EA1521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9608" y="4023126"/>
            <a:ext cx="3071949" cy="25139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28">
            <a:extLst>
              <a:ext uri="{FF2B5EF4-FFF2-40B4-BE49-F238E27FC236}">
                <a16:creationId xmlns:a16="http://schemas.microsoft.com/office/drawing/2014/main" id="{AA6FA482-E100-413F-9C51-2777BE2B3D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6127" y="4177349"/>
            <a:ext cx="3525623" cy="23597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1010656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in)">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circle(in)">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8D38F78-2EC2-4336-A2F4-859A678D0F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0396" y="2087499"/>
            <a:ext cx="3228251" cy="30471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8175745C-1E9B-4BBE-BD15-9A601BE2D9E7}"/>
              </a:ext>
            </a:extLst>
          </p:cNvPr>
          <p:cNvSpPr txBox="1"/>
          <p:nvPr/>
        </p:nvSpPr>
        <p:spPr>
          <a:xfrm>
            <a:off x="5715686" y="1796815"/>
            <a:ext cx="5958828" cy="3337837"/>
          </a:xfrm>
          <a:prstGeom prst="rect">
            <a:avLst/>
          </a:prstGeom>
          <a:noFill/>
        </p:spPr>
        <p:txBody>
          <a:bodyPr wrap="square" rtlCol="0">
            <a:spAutoFit/>
          </a:bodyPr>
          <a:lstStyle/>
          <a:p>
            <a:pPr algn="just" defTabSz="609630">
              <a:lnSpc>
                <a:spcPct val="150000"/>
              </a:lnSpc>
              <a:buClrTx/>
            </a:pPr>
            <a:r>
              <a:rPr lang="en-US" sz="2400" b="1" kern="1200" dirty="0">
                <a:solidFill>
                  <a:sysClr val="windowText" lastClr="000000"/>
                </a:solidFill>
                <a:latin typeface="+mn-lt"/>
                <a:ea typeface="+mn-ea"/>
                <a:cs typeface="Arial" panose="020B0604020202020204" pitchFamily="34" charset="0"/>
              </a:rPr>
              <a:t>Con </a:t>
            </a:r>
            <a:r>
              <a:rPr lang="en-US" sz="2400" b="1" kern="1200" dirty="0" err="1">
                <a:solidFill>
                  <a:sysClr val="windowText" lastClr="000000"/>
                </a:solidFill>
                <a:latin typeface="+mn-lt"/>
                <a:ea typeface="+mn-ea"/>
                <a:cs typeface="Arial" panose="020B0604020202020204" pitchFamily="34" charset="0"/>
              </a:rPr>
              <a:t>gà</a:t>
            </a:r>
            <a:r>
              <a:rPr lang="en-US" sz="2400" b="1" kern="1200" dirty="0">
                <a:solidFill>
                  <a:sysClr val="windowText" lastClr="000000"/>
                </a:solidFill>
                <a:latin typeface="+mn-lt"/>
                <a:ea typeface="+mn-ea"/>
                <a:cs typeface="Arial" panose="020B0604020202020204" pitchFamily="34" charset="0"/>
              </a:rPr>
              <a:t> </a:t>
            </a:r>
            <a:r>
              <a:rPr lang="en-US" sz="2400" b="1" kern="1200" dirty="0" err="1">
                <a:solidFill>
                  <a:sysClr val="windowText" lastClr="000000"/>
                </a:solidFill>
                <a:latin typeface="+mn-lt"/>
                <a:ea typeface="+mn-ea"/>
                <a:cs typeface="Arial" panose="020B0604020202020204" pitchFamily="34" charset="0"/>
              </a:rPr>
              <a:t>trống</a:t>
            </a:r>
            <a:endParaRPr lang="en-US" sz="2400" b="1"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Lông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sặc</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sỡ</a:t>
            </a:r>
            <a:r>
              <a:rPr lang="en-US" sz="2400" kern="1200" dirty="0">
                <a:solidFill>
                  <a:sysClr val="windowText" lastClr="000000"/>
                </a:solidFill>
                <a:latin typeface="+mn-lt"/>
                <a:ea typeface="+mn-ea"/>
                <a:cs typeface="Arial" panose="020B0604020202020204" pitchFamily="34" charset="0"/>
              </a:rPr>
              <a:t>.</a:t>
            </a: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Đuôi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dài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và</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bóng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lọng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nhọn</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cổ</a:t>
            </a:r>
            <a:r>
              <a:rPr lang="en-US" sz="2400" kern="1200" dirty="0">
                <a:solidFill>
                  <a:sysClr val="windowText" lastClr="000000"/>
                </a:solidFill>
                <a:latin typeface="+mn-lt"/>
                <a:ea typeface="+mn-ea"/>
                <a:cs typeface="Arial" panose="020B0604020202020204" pitchFamily="34" charset="0"/>
              </a:rPr>
              <a:t>, l</a:t>
            </a:r>
            <a:r>
              <a:rPr lang="vi-VN" sz="2400" kern="1200" dirty="0">
                <a:solidFill>
                  <a:sysClr val="windowText" lastClr="000000"/>
                </a:solidFill>
                <a:latin typeface="+mn-lt"/>
                <a:ea typeface="+mn-ea"/>
                <a:cs typeface="Arial" panose="020B0604020202020204" pitchFamily="34" charset="0"/>
              </a:rPr>
              <a:t>ư</a:t>
            </a:r>
            <a:r>
              <a:rPr lang="en-US" sz="2400" kern="1200" dirty="0">
                <a:solidFill>
                  <a:sysClr val="windowText" lastClr="000000"/>
                </a:solidFill>
                <a:latin typeface="+mn-lt"/>
                <a:ea typeface="+mn-ea"/>
                <a:cs typeface="Arial" panose="020B0604020202020204" pitchFamily="34" charset="0"/>
              </a:rPr>
              <a:t>ng) </a:t>
            </a:r>
            <a:r>
              <a:rPr lang="en-US" sz="2400" kern="1200" dirty="0" err="1">
                <a:solidFill>
                  <a:sysClr val="windowText" lastClr="000000"/>
                </a:solidFill>
                <a:latin typeface="+mn-lt"/>
                <a:ea typeface="+mn-ea"/>
                <a:cs typeface="Arial" panose="020B0604020202020204" pitchFamily="34" charset="0"/>
              </a:rPr>
              <a:t>sáng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và</a:t>
            </a:r>
            <a:r>
              <a:rPr lang="en-US" sz="2400" kern="1200" dirty="0">
                <a:solidFill>
                  <a:sysClr val="windowText" lastClr="000000"/>
                </a:solidFill>
                <a:latin typeface="+mn-lt"/>
                <a:ea typeface="+mn-ea"/>
                <a:cs typeface="Arial" panose="020B0604020202020204" pitchFamily="34" charset="0"/>
              </a:rPr>
              <a:t> </a:t>
            </a:r>
            <a:r>
              <a:rPr lang="en-US" sz="2400" kern="1200" err="1">
                <a:solidFill>
                  <a:sysClr val="windowText" lastClr="000000"/>
                </a:solidFill>
                <a:latin typeface="+mn-lt"/>
                <a:ea typeface="+mn-ea"/>
                <a:cs typeface="Arial" panose="020B0604020202020204" pitchFamily="34" charset="0"/>
              </a:rPr>
              <a:t>đậm</a:t>
            </a:r>
            <a:r>
              <a:rPr lang="en-US" sz="2400" kern="1200">
                <a:solidFill>
                  <a:sysClr val="windowText" lastClr="000000"/>
                </a:solidFill>
                <a:latin typeface="+mn-lt"/>
                <a:ea typeface="+mn-ea"/>
                <a:cs typeface="Arial" panose="020B0604020202020204" pitchFamily="34" charset="0"/>
              </a:rPr>
              <a:t> màu.</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Cất</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tiếng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gáy</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canh</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giữ</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không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cho</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gà</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trống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khác</a:t>
            </a:r>
            <a:r>
              <a:rPr lang="en-US" sz="2400" kern="1200" dirty="0">
                <a:solidFill>
                  <a:sysClr val="windowText" lastClr="000000"/>
                </a:solidFill>
                <a:latin typeface="+mn-lt"/>
                <a:ea typeface="+mn-ea"/>
                <a:cs typeface="Arial" panose="020B0604020202020204" pitchFamily="34" charset="0"/>
              </a:rPr>
              <a:t> </a:t>
            </a:r>
            <a:r>
              <a:rPr lang="en-US" sz="2400" kern="1200" err="1">
                <a:solidFill>
                  <a:sysClr val="windowText" lastClr="000000"/>
                </a:solidFill>
                <a:latin typeface="+mn-lt"/>
                <a:ea typeface="+mn-ea"/>
                <a:cs typeface="Arial" panose="020B0604020202020204" pitchFamily="34" charset="0"/>
              </a:rPr>
              <a:t>xâm</a:t>
            </a:r>
            <a:r>
              <a:rPr lang="en-US" sz="2400" kern="1200">
                <a:solidFill>
                  <a:sysClr val="windowText" lastClr="000000"/>
                </a:solidFill>
                <a:latin typeface="+mn-lt"/>
                <a:ea typeface="+mn-ea"/>
                <a:cs typeface="Arial" panose="020B0604020202020204" pitchFamily="34" charset="0"/>
              </a:rPr>
              <a:t> phạm.</a:t>
            </a:r>
            <a:endParaRPr lang="en-US" sz="2400" kern="1200" dirty="0">
              <a:solidFill>
                <a:sysClr val="windowText" lastClr="000000"/>
              </a:solidFill>
              <a:latin typeface="+mn-lt"/>
              <a:ea typeface="+mn-ea"/>
              <a:cs typeface="Arial" panose="020B0604020202020204" pitchFamily="34" charset="0"/>
            </a:endParaRPr>
          </a:p>
        </p:txBody>
      </p:sp>
      <p:pic>
        <p:nvPicPr>
          <p:cNvPr id="14" name="Picture 14"/>
          <p:cNvPicPr>
            <a:picLocks noChangeAspect="1"/>
          </p:cNvPicPr>
          <p:nvPr/>
        </p:nvPicPr>
        <p:blipFill>
          <a:blip r:embed="rId5"/>
          <a:srcRect/>
          <a:stretch>
            <a:fillRect/>
          </a:stretch>
        </p:blipFill>
        <p:spPr>
          <a:xfrm rot="741576">
            <a:off x="-44231" y="4601024"/>
            <a:ext cx="2217216" cy="241329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828B471A-53D4-45B2-B3B9-E44E243B5A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5740" y="2078340"/>
            <a:ext cx="4181769" cy="33864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4"/>
          <p:cNvPicPr>
            <a:picLocks noChangeAspect="1"/>
          </p:cNvPicPr>
          <p:nvPr/>
        </p:nvPicPr>
        <p:blipFill>
          <a:blip r:embed="rId5"/>
          <a:srcRect/>
          <a:stretch>
            <a:fillRect/>
          </a:stretch>
        </p:blipFill>
        <p:spPr>
          <a:xfrm rot="741576">
            <a:off x="-29155" y="4697593"/>
            <a:ext cx="2232008" cy="2429397"/>
          </a:xfrm>
          <a:prstGeom prst="rect">
            <a:avLst/>
          </a:prstGeom>
        </p:spPr>
      </p:pic>
      <p:sp>
        <p:nvSpPr>
          <p:cNvPr id="2" name="TextBox 1">
            <a:extLst>
              <a:ext uri="{FF2B5EF4-FFF2-40B4-BE49-F238E27FC236}">
                <a16:creationId xmlns:a16="http://schemas.microsoft.com/office/drawing/2014/main" id="{10DE1698-B180-4671-B5CD-FC400D355CD5}"/>
              </a:ext>
            </a:extLst>
          </p:cNvPr>
          <p:cNvSpPr txBox="1"/>
          <p:nvPr/>
        </p:nvSpPr>
        <p:spPr>
          <a:xfrm>
            <a:off x="5791200" y="2379626"/>
            <a:ext cx="6400800" cy="2783839"/>
          </a:xfrm>
          <a:prstGeom prst="rect">
            <a:avLst/>
          </a:prstGeom>
          <a:noFill/>
        </p:spPr>
        <p:txBody>
          <a:bodyPr wrap="square" rtlCol="0">
            <a:spAutoFit/>
          </a:bodyPr>
          <a:lstStyle/>
          <a:p>
            <a:pPr algn="just" defTabSz="609630">
              <a:lnSpc>
                <a:spcPct val="150000"/>
              </a:lnSpc>
              <a:buClrTx/>
            </a:pPr>
            <a:r>
              <a:rPr lang="en-US" sz="2400" b="1" kern="1200" dirty="0">
                <a:solidFill>
                  <a:sysClr val="windowText" lastClr="000000"/>
                </a:solidFill>
                <a:latin typeface="+mn-lt"/>
                <a:ea typeface="+mn-ea"/>
                <a:cs typeface="Arial" panose="020B0604020202020204" pitchFamily="34" charset="0"/>
              </a:rPr>
              <a:t>Con </a:t>
            </a:r>
            <a:r>
              <a:rPr lang="en-US" sz="2400" b="1" kern="1200" dirty="0" err="1">
                <a:solidFill>
                  <a:sysClr val="windowText" lastClr="000000"/>
                </a:solidFill>
                <a:latin typeface="+mn-lt"/>
                <a:ea typeface="+mn-ea"/>
                <a:cs typeface="Arial" panose="020B0604020202020204" pitchFamily="34" charset="0"/>
              </a:rPr>
              <a:t>dê</a:t>
            </a:r>
            <a:endParaRPr lang="en-US" sz="2400" b="1"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a:solidFill>
                  <a:sysClr val="windowText" lastClr="000000"/>
                </a:solidFill>
                <a:latin typeface="+mn-lt"/>
                <a:ea typeface="+mn-ea"/>
                <a:cs typeface="Arial" panose="020B0604020202020204" pitchFamily="34" charset="0"/>
              </a:rPr>
              <a:t>Hay </a:t>
            </a:r>
            <a:r>
              <a:rPr lang="en-US" sz="2400" kern="1200" dirty="0" err="1">
                <a:solidFill>
                  <a:sysClr val="windowText" lastClr="000000"/>
                </a:solidFill>
                <a:latin typeface="+mn-lt"/>
                <a:ea typeface="+mn-ea"/>
                <a:cs typeface="Arial" panose="020B0604020202020204" pitchFamily="34" charset="0"/>
              </a:rPr>
              <a:t>chạy</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hiếu</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động</a:t>
            </a:r>
            <a:r>
              <a:rPr lang="en-US" sz="2400" kern="1200" dirty="0">
                <a:solidFill>
                  <a:sysClr val="windowText" lastClr="000000"/>
                </a:solidFill>
                <a:latin typeface="+mn-lt"/>
                <a:ea typeface="+mn-ea"/>
                <a:cs typeface="Arial" panose="020B0604020202020204" pitchFamily="34" charset="0"/>
              </a:rPr>
              <a:t>, di </a:t>
            </a:r>
            <a:r>
              <a:rPr lang="en-US" sz="2400" kern="1200" dirty="0" err="1">
                <a:solidFill>
                  <a:sysClr val="windowText" lastClr="000000"/>
                </a:solidFill>
                <a:latin typeface="+mn-lt"/>
                <a:ea typeface="+mn-ea"/>
                <a:cs typeface="Arial" panose="020B0604020202020204" pitchFamily="34" charset="0"/>
              </a:rPr>
              <a:t>chuyển</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nhanh</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Tập</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tính</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bầy</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đàn</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cao</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Ngủ</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nhiều</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lần</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trong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ngày</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Khứu</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giác</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và</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thính</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giác</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nhạy</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bén</a:t>
            </a:r>
            <a:endParaRPr lang="en-US" sz="2400" kern="1200" dirty="0">
              <a:solidFill>
                <a:sysClr val="windowText" lastClr="000000"/>
              </a:solidFill>
              <a:latin typeface="+mn-lt"/>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24017267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C57639C6-91F3-420D-866A-1BA7EA152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248" y="1995662"/>
            <a:ext cx="3904997" cy="31956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4"/>
          <p:cNvPicPr>
            <a:picLocks noChangeAspect="1"/>
          </p:cNvPicPr>
          <p:nvPr/>
        </p:nvPicPr>
        <p:blipFill>
          <a:blip r:embed="rId5"/>
          <a:srcRect/>
          <a:stretch>
            <a:fillRect/>
          </a:stretch>
        </p:blipFill>
        <p:spPr>
          <a:xfrm rot="741576">
            <a:off x="-273950" y="4607483"/>
            <a:ext cx="2151760" cy="2342052"/>
          </a:xfrm>
          <a:prstGeom prst="rect">
            <a:avLst/>
          </a:prstGeom>
        </p:spPr>
      </p:pic>
      <p:sp>
        <p:nvSpPr>
          <p:cNvPr id="2" name="TextBox 1">
            <a:extLst>
              <a:ext uri="{FF2B5EF4-FFF2-40B4-BE49-F238E27FC236}">
                <a16:creationId xmlns:a16="http://schemas.microsoft.com/office/drawing/2014/main" id="{08ACD94E-BB33-4E99-B18C-0F3793665D28}"/>
              </a:ext>
            </a:extLst>
          </p:cNvPr>
          <p:cNvSpPr txBox="1"/>
          <p:nvPr/>
        </p:nvSpPr>
        <p:spPr>
          <a:xfrm>
            <a:off x="5607012" y="1920414"/>
            <a:ext cx="5803766" cy="3346172"/>
          </a:xfrm>
          <a:prstGeom prst="rect">
            <a:avLst/>
          </a:prstGeom>
          <a:noFill/>
        </p:spPr>
        <p:txBody>
          <a:bodyPr wrap="square" rtlCol="0">
            <a:spAutoFit/>
          </a:bodyPr>
          <a:lstStyle/>
          <a:p>
            <a:pPr algn="just" defTabSz="609630">
              <a:lnSpc>
                <a:spcPct val="150000"/>
              </a:lnSpc>
              <a:buClrTx/>
            </a:pPr>
            <a:r>
              <a:rPr lang="en-US" sz="2400" b="1" kern="1200" dirty="0">
                <a:solidFill>
                  <a:sysClr val="windowText" lastClr="000000"/>
                </a:solidFill>
                <a:latin typeface="+mn-lt"/>
                <a:ea typeface="+mn-ea"/>
                <a:cs typeface="Arial" panose="020B0604020202020204" pitchFamily="34" charset="0"/>
              </a:rPr>
              <a:t>Con </a:t>
            </a:r>
            <a:r>
              <a:rPr lang="en-US" sz="2400" b="1" kern="1200" dirty="0" err="1">
                <a:solidFill>
                  <a:sysClr val="windowText" lastClr="000000"/>
                </a:solidFill>
                <a:latin typeface="+mn-lt"/>
                <a:ea typeface="+mn-ea"/>
                <a:cs typeface="Arial" panose="020B0604020202020204" pitchFamily="34" charset="0"/>
              </a:rPr>
              <a:t>trâu</a:t>
            </a:r>
            <a:endParaRPr lang="en-US" sz="2400" b="1"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Động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vật</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nhai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lại</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Đôi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sừng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dài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cong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hình</a:t>
            </a:r>
            <a:r>
              <a:rPr lang="en-US" sz="2400" kern="1200" dirty="0">
                <a:solidFill>
                  <a:sysClr val="windowText" lastClr="000000"/>
                </a:solidFill>
                <a:latin typeface="+mn-lt"/>
                <a:ea typeface="+mn-ea"/>
                <a:cs typeface="Arial" panose="020B0604020202020204" pitchFamily="34" charset="0"/>
              </a:rPr>
              <a:t> l</a:t>
            </a:r>
            <a:r>
              <a:rPr lang="vi-VN" sz="2400" kern="1200" dirty="0">
                <a:solidFill>
                  <a:sysClr val="windowText" lastClr="000000"/>
                </a:solidFill>
                <a:latin typeface="+mn-lt"/>
                <a:ea typeface="+mn-ea"/>
                <a:cs typeface="Arial" panose="020B0604020202020204" pitchFamily="34" charset="0"/>
              </a:rPr>
              <a:t>ư</a:t>
            </a:r>
            <a:r>
              <a:rPr lang="en-US" sz="2400" kern="1200" dirty="0" err="1">
                <a:solidFill>
                  <a:sysClr val="windowText" lastClr="000000"/>
                </a:solidFill>
                <a:latin typeface="+mn-lt"/>
                <a:ea typeface="+mn-ea"/>
                <a:cs typeface="Arial" panose="020B0604020202020204" pitchFamily="34" charset="0"/>
              </a:rPr>
              <a:t>ỡi</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liềm</a:t>
            </a:r>
            <a:r>
              <a:rPr lang="en-US" sz="2400" kern="1200" dirty="0">
                <a:solidFill>
                  <a:sysClr val="windowText" lastClr="000000"/>
                </a:solidFill>
                <a:latin typeface="+mn-lt"/>
                <a:ea typeface="+mn-ea"/>
                <a:cs typeface="Arial" panose="020B0604020202020204" pitchFamily="34" charset="0"/>
              </a:rPr>
              <a:t> </a:t>
            </a:r>
          </a:p>
          <a:p>
            <a:pPr algn="just" defTabSz="609630">
              <a:lnSpc>
                <a:spcPct val="150000"/>
              </a:lnSpc>
              <a:buClrTx/>
            </a:pP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chống</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kẻ</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thù</a:t>
            </a:r>
            <a:endParaRPr lang="en-US" sz="2400" kern="1200" dirty="0">
              <a:solidFill>
                <a:sysClr val="windowText" lastClr="000000"/>
              </a:solidFill>
              <a:latin typeface="+mn-lt"/>
              <a:ea typeface="+mn-ea"/>
              <a:cs typeface="Arial" panose="020B0604020202020204" pitchFamily="34" charset="0"/>
              <a:sym typeface="Wingdings" panose="05000000000000000000" pitchFamily="2" charset="2"/>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Chăm</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chỉ</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hiền</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lành</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khỏe</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mạnh</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p>
          <a:p>
            <a:pPr algn="just" defTabSz="609630">
              <a:lnSpc>
                <a:spcPct val="150000"/>
              </a:lnSpc>
              <a:buClrTx/>
            </a:pP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hình</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ảnh</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nông</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thôn</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Việt</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Nam</a:t>
            </a:r>
            <a:endParaRPr lang="en-US" sz="2400" kern="1200" dirty="0">
              <a:solidFill>
                <a:sysClr val="windowText" lastClr="000000"/>
              </a:solidFill>
              <a:latin typeface="+mn-lt"/>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2077611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A6FA482-E100-413F-9C51-2777BE2B3D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016" y="2179385"/>
            <a:ext cx="5095984" cy="34107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4"/>
          <p:cNvPicPr>
            <a:picLocks noChangeAspect="1"/>
          </p:cNvPicPr>
          <p:nvPr/>
        </p:nvPicPr>
        <p:blipFill>
          <a:blip r:embed="rId4"/>
          <a:srcRect/>
          <a:stretch>
            <a:fillRect/>
          </a:stretch>
        </p:blipFill>
        <p:spPr>
          <a:xfrm rot="741576">
            <a:off x="53122" y="5109995"/>
            <a:ext cx="1893787" cy="2061265"/>
          </a:xfrm>
          <a:prstGeom prst="rect">
            <a:avLst/>
          </a:prstGeom>
        </p:spPr>
      </p:pic>
      <p:sp>
        <p:nvSpPr>
          <p:cNvPr id="2" name="TextBox 1">
            <a:extLst>
              <a:ext uri="{FF2B5EF4-FFF2-40B4-BE49-F238E27FC236}">
                <a16:creationId xmlns:a16="http://schemas.microsoft.com/office/drawing/2014/main" id="{D9044628-AF9D-4E88-B981-A4402D88436E}"/>
              </a:ext>
            </a:extLst>
          </p:cNvPr>
          <p:cNvSpPr txBox="1"/>
          <p:nvPr/>
        </p:nvSpPr>
        <p:spPr>
          <a:xfrm>
            <a:off x="6340389" y="1694797"/>
            <a:ext cx="4990757" cy="4445832"/>
          </a:xfrm>
          <a:prstGeom prst="rect">
            <a:avLst/>
          </a:prstGeom>
          <a:noFill/>
        </p:spPr>
        <p:txBody>
          <a:bodyPr wrap="square" rtlCol="0">
            <a:spAutoFit/>
          </a:bodyPr>
          <a:lstStyle/>
          <a:p>
            <a:pPr algn="just" defTabSz="609630">
              <a:lnSpc>
                <a:spcPct val="150000"/>
              </a:lnSpc>
              <a:buClrTx/>
            </a:pPr>
            <a:r>
              <a:rPr lang="en-US" sz="2400" b="1" kern="1200" dirty="0">
                <a:solidFill>
                  <a:sysClr val="windowText" lastClr="000000"/>
                </a:solidFill>
                <a:latin typeface="+mn-lt"/>
                <a:ea typeface="+mn-ea"/>
                <a:cs typeface="Arial" panose="020B0604020202020204" pitchFamily="34" charset="0"/>
              </a:rPr>
              <a:t>Con </a:t>
            </a:r>
            <a:r>
              <a:rPr lang="en-US" sz="2400" b="1" kern="1200" dirty="0" err="1">
                <a:solidFill>
                  <a:sysClr val="windowText" lastClr="000000"/>
                </a:solidFill>
                <a:latin typeface="+mn-lt"/>
                <a:ea typeface="+mn-ea"/>
                <a:cs typeface="Arial" panose="020B0604020202020204" pitchFamily="34" charset="0"/>
              </a:rPr>
              <a:t>hổ</a:t>
            </a:r>
            <a:endParaRPr lang="en-US" sz="2400" b="1"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Họ</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Mèo</a:t>
            </a:r>
            <a:r>
              <a:rPr lang="en-US" sz="2400" kern="1200" dirty="0">
                <a:solidFill>
                  <a:sysClr val="windowText" lastClr="000000"/>
                </a:solidFill>
                <a:latin typeface="+mn-lt"/>
                <a:ea typeface="+mn-ea"/>
                <a:cs typeface="Arial" panose="020B0604020202020204" pitchFamily="34" charset="0"/>
              </a:rPr>
              <a:t>, to, </a:t>
            </a:r>
            <a:r>
              <a:rPr lang="en-US" sz="2400" kern="1200" dirty="0" err="1">
                <a:solidFill>
                  <a:sysClr val="windowText" lastClr="000000"/>
                </a:solidFill>
                <a:latin typeface="+mn-lt"/>
                <a:ea typeface="+mn-ea"/>
                <a:cs typeface="Arial" panose="020B0604020202020204" pitchFamily="34" charset="0"/>
              </a:rPr>
              <a:t>khỏe</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Đầu</a:t>
            </a:r>
            <a:r>
              <a:rPr lang="en-US" sz="2400" kern="1200" dirty="0">
                <a:solidFill>
                  <a:sysClr val="windowText" lastClr="000000"/>
                </a:solidFill>
                <a:latin typeface="+mn-lt"/>
                <a:ea typeface="+mn-ea"/>
                <a:cs typeface="Arial" panose="020B0604020202020204" pitchFamily="34" charset="0"/>
              </a:rPr>
              <a:t> to, </a:t>
            </a:r>
            <a:r>
              <a:rPr lang="en-US" sz="2400" kern="1200" dirty="0" err="1">
                <a:solidFill>
                  <a:sysClr val="windowText" lastClr="000000"/>
                </a:solidFill>
                <a:latin typeface="+mn-lt"/>
                <a:ea typeface="+mn-ea"/>
                <a:cs typeface="Arial" panose="020B0604020202020204" pitchFamily="34" charset="0"/>
              </a:rPr>
              <a:t>tròn</a:t>
            </a:r>
            <a:r>
              <a:rPr lang="en-US" sz="2400" kern="1200" dirty="0">
                <a:solidFill>
                  <a:sysClr val="windowText" lastClr="000000"/>
                </a:solidFill>
                <a:latin typeface="+mn-lt"/>
                <a:ea typeface="+mn-ea"/>
                <a:cs typeface="Arial" panose="020B0604020202020204" pitchFamily="34" charset="0"/>
              </a:rPr>
              <a:t>.</a:t>
            </a: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Cổ</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ngắn</a:t>
            </a:r>
            <a:r>
              <a:rPr lang="en-US" sz="2400" kern="1200" dirty="0">
                <a:solidFill>
                  <a:sysClr val="windowText" lastClr="000000"/>
                </a:solidFill>
                <a:latin typeface="+mn-lt"/>
                <a:ea typeface="+mn-ea"/>
                <a:cs typeface="Arial" panose="020B0604020202020204" pitchFamily="34" charset="0"/>
              </a:rPr>
              <a:t>, tai </a:t>
            </a:r>
            <a:r>
              <a:rPr lang="en-US" sz="2400" kern="1200" dirty="0" err="1">
                <a:solidFill>
                  <a:sysClr val="windowText" lastClr="000000"/>
                </a:solidFill>
                <a:latin typeface="+mn-lt"/>
                <a:ea typeface="+mn-ea"/>
                <a:cs typeface="Arial" panose="020B0604020202020204" pitchFamily="34" charset="0"/>
              </a:rPr>
              <a:t>nhỏ</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ngắn</a:t>
            </a:r>
            <a:endParaRPr lang="en-US" sz="2400" kern="1200" dirty="0">
              <a:solidFill>
                <a:sysClr val="windowText" lastClr="000000"/>
              </a:solidFill>
              <a:latin typeface="+mn-lt"/>
              <a:ea typeface="+mn-ea"/>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Chân</a:t>
            </a:r>
            <a:r>
              <a:rPr lang="en-US" sz="2400" kern="1200" dirty="0">
                <a:solidFill>
                  <a:sysClr val="windowText" lastClr="000000"/>
                </a:solidFill>
                <a:latin typeface="+mn-lt"/>
                <a:ea typeface="+mn-ea"/>
                <a:cs typeface="Arial" panose="020B0604020202020204" pitchFamily="34" charset="0"/>
              </a:rPr>
              <a:t> to, </a:t>
            </a:r>
            <a:r>
              <a:rPr lang="en-US" sz="2400" kern="1200" dirty="0" err="1">
                <a:solidFill>
                  <a:sysClr val="windowText" lastClr="000000"/>
                </a:solidFill>
                <a:latin typeface="+mn-lt"/>
                <a:ea typeface="+mn-ea"/>
                <a:cs typeface="Arial" panose="020B0604020202020204" pitchFamily="34" charset="0"/>
              </a:rPr>
              <a:t>khỏe</a:t>
            </a:r>
            <a:r>
              <a:rPr lang="en-US" sz="2400" kern="1200" dirty="0">
                <a:solidFill>
                  <a:sysClr val="windowText" lastClr="000000"/>
                </a:solidFill>
                <a:latin typeface="+mn-lt"/>
                <a:ea typeface="+mn-ea"/>
                <a:cs typeface="Arial" panose="020B0604020202020204" pitchFamily="34" charset="0"/>
              </a:rPr>
              <a:t>.</a:t>
            </a:r>
          </a:p>
          <a:p>
            <a:pPr marL="381019" indent="-381019" algn="just" defTabSz="609630">
              <a:lnSpc>
                <a:spcPct val="150000"/>
              </a:lnSpc>
              <a:buClrTx/>
              <a:buFont typeface="Arial" panose="020B0604020202020204" pitchFamily="34" charset="0"/>
              <a:buChar char="•"/>
            </a:pPr>
            <a:r>
              <a:rPr lang="en-US" sz="2400" kern="1200" dirty="0" err="1">
                <a:solidFill>
                  <a:sysClr val="windowText" lastClr="000000"/>
                </a:solidFill>
                <a:latin typeface="+mn-lt"/>
                <a:ea typeface="+mn-ea"/>
                <a:cs typeface="Arial" panose="020B0604020202020204" pitchFamily="34" charset="0"/>
              </a:rPr>
              <a:t>Móng</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nhọn</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sắc</a:t>
            </a:r>
            <a:endParaRPr lang="en-US" sz="2400" kern="1200" dirty="0">
              <a:solidFill>
                <a:sysClr val="windowText" lastClr="000000"/>
              </a:solidFill>
              <a:latin typeface="+mn-lt"/>
              <a:ea typeface="+mn-ea"/>
              <a:cs typeface="Arial" panose="020B0604020202020204" pitchFamily="34" charset="0"/>
            </a:endParaRPr>
          </a:p>
          <a:p>
            <a:pPr algn="just" defTabSz="609630">
              <a:lnSpc>
                <a:spcPct val="150000"/>
              </a:lnSpc>
              <a:buClrTx/>
            </a:pP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Biểu</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t</a:t>
            </a:r>
            <a:r>
              <a:rPr lang="vi-VN" sz="2400" kern="1200" dirty="0">
                <a:solidFill>
                  <a:sysClr val="windowText" lastClr="000000"/>
                </a:solidFill>
                <a:latin typeface="+mn-lt"/>
                <a:ea typeface="+mn-ea"/>
                <a:cs typeface="Arial" panose="020B0604020202020204" pitchFamily="34" charset="0"/>
                <a:sym typeface="Wingdings" panose="05000000000000000000" pitchFamily="2" charset="2"/>
              </a:rPr>
              <a:t>ư</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ợng</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cho</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sức</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mạnh</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chúa</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 s</a:t>
            </a:r>
            <a:r>
              <a:rPr lang="vi-VN" sz="2400" kern="1200" dirty="0">
                <a:solidFill>
                  <a:sysClr val="windowText" lastClr="000000"/>
                </a:solidFill>
                <a:latin typeface="+mn-lt"/>
                <a:ea typeface="+mn-ea"/>
                <a:cs typeface="Arial" panose="020B0604020202020204" pitchFamily="34" charset="0"/>
                <a:sym typeface="Wingdings" panose="05000000000000000000" pitchFamily="2" charset="2"/>
              </a:rPr>
              <a:t>ơ</a:t>
            </a:r>
            <a:r>
              <a:rPr lang="en-US" sz="2400" kern="1200" dirty="0">
                <a:solidFill>
                  <a:sysClr val="windowText" lastClr="000000"/>
                </a:solidFill>
                <a:latin typeface="+mn-lt"/>
                <a:ea typeface="+mn-ea"/>
                <a:cs typeface="Arial" panose="020B0604020202020204" pitchFamily="34" charset="0"/>
                <a:sym typeface="Wingdings" panose="05000000000000000000" pitchFamily="2" charset="2"/>
              </a:rPr>
              <a:t>n </a:t>
            </a:r>
            <a:r>
              <a:rPr lang="en-US" sz="2400" kern="1200" dirty="0" err="1">
                <a:solidFill>
                  <a:sysClr val="windowText" lastClr="000000"/>
                </a:solidFill>
                <a:latin typeface="+mn-lt"/>
                <a:ea typeface="+mn-ea"/>
                <a:cs typeface="Arial" panose="020B0604020202020204" pitchFamily="34" charset="0"/>
                <a:sym typeface="Wingdings" panose="05000000000000000000" pitchFamily="2" charset="2"/>
              </a:rPr>
              <a:t>lâm</a:t>
            </a:r>
            <a:endParaRPr lang="en-US" sz="2400" kern="1200" dirty="0">
              <a:solidFill>
                <a:sysClr val="windowText" lastClr="000000"/>
              </a:solidFill>
              <a:latin typeface="+mn-lt"/>
              <a:ea typeface="+mn-ea"/>
              <a:cs typeface="Arial" panose="020B0604020202020204" pitchFamily="34" charset="0"/>
            </a:endParaRPr>
          </a:p>
        </p:txBody>
      </p:sp>
    </p:spTree>
    <p:extLst>
      <p:ext uri="{BB962C8B-B14F-4D97-AF65-F5344CB8AC3E}">
        <p14:creationId xmlns:p14="http://schemas.microsoft.com/office/powerpoint/2010/main" val="1522760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4"/>
          <a:srcRect/>
          <a:stretch>
            <a:fillRect/>
          </a:stretch>
        </p:blipFill>
        <p:spPr>
          <a:xfrm>
            <a:off x="6600077" y="1212973"/>
            <a:ext cx="4454521" cy="1859763"/>
          </a:xfrm>
          <a:prstGeom prst="rect">
            <a:avLst/>
          </a:prstGeom>
        </p:spPr>
      </p:pic>
      <p:graphicFrame>
        <p:nvGraphicFramePr>
          <p:cNvPr id="9" name="Table 8">
            <a:extLst>
              <a:ext uri="{FF2B5EF4-FFF2-40B4-BE49-F238E27FC236}">
                <a16:creationId xmlns:a16="http://schemas.microsoft.com/office/drawing/2014/main" id="{6BFF11AE-6A62-4603-97D0-A32A2D906775}"/>
              </a:ext>
            </a:extLst>
          </p:cNvPr>
          <p:cNvGraphicFramePr>
            <a:graphicFrameLocks noGrp="1"/>
          </p:cNvGraphicFramePr>
          <p:nvPr>
            <p:extLst>
              <p:ext uri="{D42A27DB-BD31-4B8C-83A1-F6EECF244321}">
                <p14:modId xmlns:p14="http://schemas.microsoft.com/office/powerpoint/2010/main" val="3149398592"/>
              </p:ext>
            </p:extLst>
          </p:nvPr>
        </p:nvGraphicFramePr>
        <p:xfrm>
          <a:off x="260072" y="3785265"/>
          <a:ext cx="11671856" cy="1772512"/>
        </p:xfrm>
        <a:graphic>
          <a:graphicData uri="http://schemas.openxmlformats.org/drawingml/2006/table">
            <a:tbl>
              <a:tblPr/>
              <a:tblGrid>
                <a:gridCol w="1098662">
                  <a:extLst>
                    <a:ext uri="{9D8B030D-6E8A-4147-A177-3AD203B41FA5}">
                      <a16:colId xmlns:a16="http://schemas.microsoft.com/office/drawing/2014/main" val="2022618910"/>
                    </a:ext>
                  </a:extLst>
                </a:gridCol>
                <a:gridCol w="1063190">
                  <a:extLst>
                    <a:ext uri="{9D8B030D-6E8A-4147-A177-3AD203B41FA5}">
                      <a16:colId xmlns:a16="http://schemas.microsoft.com/office/drawing/2014/main" val="1104355802"/>
                    </a:ext>
                  </a:extLst>
                </a:gridCol>
                <a:gridCol w="849672">
                  <a:extLst>
                    <a:ext uri="{9D8B030D-6E8A-4147-A177-3AD203B41FA5}">
                      <a16:colId xmlns:a16="http://schemas.microsoft.com/office/drawing/2014/main" val="3237310114"/>
                    </a:ext>
                  </a:extLst>
                </a:gridCol>
                <a:gridCol w="926151">
                  <a:extLst>
                    <a:ext uri="{9D8B030D-6E8A-4147-A177-3AD203B41FA5}">
                      <a16:colId xmlns:a16="http://schemas.microsoft.com/office/drawing/2014/main" val="2798239908"/>
                    </a:ext>
                  </a:extLst>
                </a:gridCol>
                <a:gridCol w="926151">
                  <a:extLst>
                    <a:ext uri="{9D8B030D-6E8A-4147-A177-3AD203B41FA5}">
                      <a16:colId xmlns:a16="http://schemas.microsoft.com/office/drawing/2014/main" val="856963853"/>
                    </a:ext>
                  </a:extLst>
                </a:gridCol>
                <a:gridCol w="926151">
                  <a:extLst>
                    <a:ext uri="{9D8B030D-6E8A-4147-A177-3AD203B41FA5}">
                      <a16:colId xmlns:a16="http://schemas.microsoft.com/office/drawing/2014/main" val="577588419"/>
                    </a:ext>
                  </a:extLst>
                </a:gridCol>
                <a:gridCol w="763671">
                  <a:extLst>
                    <a:ext uri="{9D8B030D-6E8A-4147-A177-3AD203B41FA5}">
                      <a16:colId xmlns:a16="http://schemas.microsoft.com/office/drawing/2014/main" val="757841185"/>
                    </a:ext>
                  </a:extLst>
                </a:gridCol>
                <a:gridCol w="926151">
                  <a:extLst>
                    <a:ext uri="{9D8B030D-6E8A-4147-A177-3AD203B41FA5}">
                      <a16:colId xmlns:a16="http://schemas.microsoft.com/office/drawing/2014/main" val="4010435071"/>
                    </a:ext>
                  </a:extLst>
                </a:gridCol>
                <a:gridCol w="763671">
                  <a:extLst>
                    <a:ext uri="{9D8B030D-6E8A-4147-A177-3AD203B41FA5}">
                      <a16:colId xmlns:a16="http://schemas.microsoft.com/office/drawing/2014/main" val="511405328"/>
                    </a:ext>
                  </a:extLst>
                </a:gridCol>
                <a:gridCol w="926151">
                  <a:extLst>
                    <a:ext uri="{9D8B030D-6E8A-4147-A177-3AD203B41FA5}">
                      <a16:colId xmlns:a16="http://schemas.microsoft.com/office/drawing/2014/main" val="2773251338"/>
                    </a:ext>
                  </a:extLst>
                </a:gridCol>
                <a:gridCol w="763671">
                  <a:extLst>
                    <a:ext uri="{9D8B030D-6E8A-4147-A177-3AD203B41FA5}">
                      <a16:colId xmlns:a16="http://schemas.microsoft.com/office/drawing/2014/main" val="216437303"/>
                    </a:ext>
                  </a:extLst>
                </a:gridCol>
                <a:gridCol w="926151">
                  <a:extLst>
                    <a:ext uri="{9D8B030D-6E8A-4147-A177-3AD203B41FA5}">
                      <a16:colId xmlns:a16="http://schemas.microsoft.com/office/drawing/2014/main" val="2750264078"/>
                    </a:ext>
                  </a:extLst>
                </a:gridCol>
                <a:gridCol w="812413">
                  <a:extLst>
                    <a:ext uri="{9D8B030D-6E8A-4147-A177-3AD203B41FA5}">
                      <a16:colId xmlns:a16="http://schemas.microsoft.com/office/drawing/2014/main" val="3175710249"/>
                    </a:ext>
                  </a:extLst>
                </a:gridCol>
              </a:tblGrid>
              <a:tr h="877109">
                <a:tc>
                  <a:txBody>
                    <a:bodyPr/>
                    <a:lstStyle/>
                    <a:p>
                      <a:pPr algn="ctr" fontAlgn="t"/>
                      <a:r>
                        <a:rPr lang="en-US" sz="2400" b="1" dirty="0">
                          <a:effectLst/>
                          <a:latin typeface="UTM Avo" panose="02040603050506020204" pitchFamily="18" charset="0"/>
                          <a:cs typeface="Arial" panose="020B0604020202020204" pitchFamily="34" charset="0"/>
                        </a:rPr>
                        <a:t>Con </a:t>
                      </a:r>
                      <a:r>
                        <a:rPr lang="en-US" sz="2400" b="1" dirty="0" err="1">
                          <a:effectLst/>
                          <a:latin typeface="UTM Avo" panose="02040603050506020204" pitchFamily="18" charset="0"/>
                          <a:cs typeface="Arial" panose="020B0604020202020204" pitchFamily="34" charset="0"/>
                        </a:rPr>
                        <a:t>vật</a:t>
                      </a:r>
                      <a:endParaRPr lang="en-US" sz="2400" b="1"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Chuột</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Trâu</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Hổ</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Mèo</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Rồng</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Rắn</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Ngựa</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Dê</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Khỉ</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Gà</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Chó</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Lợn</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F06DF8"/>
                      </a:solidFill>
                      <a:prstDash val="solid"/>
                      <a:round/>
                      <a:headEnd type="none" w="med" len="med"/>
                      <a:tailEnd type="none" w="med" len="med"/>
                    </a:lnL>
                    <a:lnR w="12700" cap="flat" cmpd="sng" algn="ctr">
                      <a:solidFill>
                        <a:srgbClr val="F06DF8"/>
                      </a:solidFill>
                      <a:prstDash val="solid"/>
                      <a:round/>
                      <a:headEnd type="none" w="med" len="med"/>
                      <a:tailEnd type="none" w="med" len="med"/>
                    </a:lnR>
                    <a:lnT w="12700" cap="flat" cmpd="sng" algn="ctr">
                      <a:solidFill>
                        <a:srgbClr val="F06D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extLst>
                  <a:ext uri="{0D108BD9-81ED-4DB2-BD59-A6C34878D82A}">
                    <a16:rowId xmlns:a16="http://schemas.microsoft.com/office/drawing/2014/main" val="2528780546"/>
                  </a:ext>
                </a:extLst>
              </a:tr>
              <a:tr h="895403">
                <a:tc>
                  <a:txBody>
                    <a:bodyPr/>
                    <a:lstStyle/>
                    <a:p>
                      <a:pPr algn="ctr" fontAlgn="t"/>
                      <a:r>
                        <a:rPr lang="en-US" sz="2400" b="1" dirty="0" err="1">
                          <a:effectLst/>
                          <a:latin typeface="UTM Avo" panose="02040603050506020204" pitchFamily="18" charset="0"/>
                          <a:cs typeface="Arial" panose="020B0604020202020204" pitchFamily="34" charset="0"/>
                        </a:rPr>
                        <a:t>Tên</a:t>
                      </a:r>
                      <a:r>
                        <a:rPr lang="en-US" sz="2400" b="1" dirty="0">
                          <a:effectLst/>
                          <a:latin typeface="UTM Avo" panose="02040603050506020204" pitchFamily="18" charset="0"/>
                          <a:cs typeface="Arial" panose="020B0604020202020204" pitchFamily="34" charset="0"/>
                        </a:rPr>
                        <a:t> </a:t>
                      </a:r>
                      <a:r>
                        <a:rPr lang="en-US" sz="2400" b="1" dirty="0" err="1">
                          <a:effectLst/>
                          <a:latin typeface="UTM Avo" panose="02040603050506020204" pitchFamily="18" charset="0"/>
                          <a:cs typeface="Arial" panose="020B0604020202020204" pitchFamily="34" charset="0"/>
                        </a:rPr>
                        <a:t>gọi</a:t>
                      </a:r>
                      <a:endParaRPr lang="en-US" sz="2400" b="1"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Tý</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Sửu</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Dần</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Mão</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Thìn</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Tỵ</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Ngọ</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Mùi</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Thân</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Dậu</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Tuất</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tc>
                  <a:txBody>
                    <a:bodyPr/>
                    <a:lstStyle/>
                    <a:p>
                      <a:pPr algn="ctr" fontAlgn="t"/>
                      <a:r>
                        <a:rPr lang="en-US" sz="2400" dirty="0" err="1">
                          <a:effectLst/>
                          <a:latin typeface="UTM Avo" panose="02040603050506020204" pitchFamily="18" charset="0"/>
                          <a:cs typeface="Arial" panose="020B0604020202020204" pitchFamily="34" charset="0"/>
                        </a:rPr>
                        <a:t>Hợi</a:t>
                      </a:r>
                      <a:endParaRPr lang="en-US" sz="2400" dirty="0">
                        <a:effectLst/>
                        <a:latin typeface="UTM Avo" panose="02040603050506020204" pitchFamily="18" charset="0"/>
                        <a:cs typeface="Arial" panose="020B0604020202020204" pitchFamily="34" charset="0"/>
                      </a:endParaRPr>
                    </a:p>
                  </a:txBody>
                  <a:tcPr marL="31750" marR="31750" marT="31750" marB="31750" anchor="ctr">
                    <a:lnL w="12700" cap="flat" cmpd="sng" algn="ctr">
                      <a:solidFill>
                        <a:srgbClr val="506EF8"/>
                      </a:solidFill>
                      <a:prstDash val="solid"/>
                      <a:round/>
                      <a:headEnd type="none" w="med" len="med"/>
                      <a:tailEnd type="none" w="med" len="med"/>
                    </a:lnL>
                    <a:lnR w="12700" cap="flat" cmpd="sng" algn="ctr">
                      <a:solidFill>
                        <a:srgbClr val="506EF8"/>
                      </a:solidFill>
                      <a:prstDash val="solid"/>
                      <a:round/>
                      <a:headEnd type="none" w="med" len="med"/>
                      <a:tailEnd type="none" w="med" len="med"/>
                    </a:lnR>
                    <a:lnT w="12700" cap="flat" cmpd="sng" algn="ctr">
                      <a:solidFill>
                        <a:srgbClr val="506EF8"/>
                      </a:solidFill>
                      <a:prstDash val="solid"/>
                      <a:round/>
                      <a:headEnd type="none" w="med" len="med"/>
                      <a:tailEnd type="none" w="med" len="med"/>
                    </a:lnT>
                    <a:lnB w="12700" cap="flat" cmpd="sng" algn="ctr">
                      <a:solidFill>
                        <a:srgbClr val="506EF8"/>
                      </a:solidFill>
                      <a:prstDash val="solid"/>
                      <a:round/>
                      <a:headEnd type="none" w="med" len="med"/>
                      <a:tailEnd type="none" w="med" len="med"/>
                    </a:lnB>
                    <a:solidFill>
                      <a:srgbClr val="FFFFFF"/>
                    </a:solidFill>
                  </a:tcPr>
                </a:tc>
                <a:extLst>
                  <a:ext uri="{0D108BD9-81ED-4DB2-BD59-A6C34878D82A}">
                    <a16:rowId xmlns:a16="http://schemas.microsoft.com/office/drawing/2014/main" val="320353160"/>
                  </a:ext>
                </a:extLst>
              </a:tr>
            </a:tbl>
          </a:graphicData>
        </a:graphic>
      </p:graphicFrame>
      <p:sp>
        <p:nvSpPr>
          <p:cNvPr id="11" name="TextBox 10">
            <a:extLst>
              <a:ext uri="{FF2B5EF4-FFF2-40B4-BE49-F238E27FC236}">
                <a16:creationId xmlns:a16="http://schemas.microsoft.com/office/drawing/2014/main" id="{5086E585-175E-4410-8E5D-7E65B3E1391F}"/>
              </a:ext>
            </a:extLst>
          </p:cNvPr>
          <p:cNvSpPr txBox="1"/>
          <p:nvPr/>
        </p:nvSpPr>
        <p:spPr>
          <a:xfrm>
            <a:off x="260072" y="2857465"/>
            <a:ext cx="3950255" cy="1143070"/>
          </a:xfrm>
          <a:prstGeom prst="rect">
            <a:avLst/>
          </a:prstGeom>
          <a:noFill/>
        </p:spPr>
        <p:txBody>
          <a:bodyPr wrap="square" rtlCol="0">
            <a:spAutoFit/>
          </a:bodyPr>
          <a:lstStyle/>
          <a:p>
            <a:pPr defTabSz="609630">
              <a:lnSpc>
                <a:spcPct val="150000"/>
              </a:lnSpc>
              <a:buClrTx/>
            </a:pPr>
            <a:r>
              <a:rPr lang="en-US" sz="2400" kern="1200" dirty="0" err="1">
                <a:solidFill>
                  <a:prstClr val="black"/>
                </a:solidFill>
                <a:latin typeface="UTM Avo" panose="02040603050506020204" pitchFamily="18" charset="0"/>
                <a:ea typeface="+mn-ea"/>
                <a:cs typeface="Arial" panose="020B0604020202020204" pitchFamily="34" charset="0"/>
              </a:rPr>
              <a:t>Tên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gọi</a:t>
            </a:r>
            <a:r>
              <a:rPr lang="en-US" sz="2400" kern="1200" dirty="0">
                <a:solidFill>
                  <a:prstClr val="black"/>
                </a:solidFill>
                <a:latin typeface="UTM Avo" panose="02040603050506020204" pitchFamily="18" charset="0"/>
                <a:ea typeface="+mn-ea"/>
                <a:cs typeface="Arial" panose="020B0604020202020204" pitchFamily="34" charset="0"/>
              </a:rPr>
              <a:t> 12 con </a:t>
            </a:r>
            <a:r>
              <a:rPr lang="en-US" sz="2400" kern="1200" dirty="0" err="1">
                <a:solidFill>
                  <a:prstClr val="black"/>
                </a:solidFill>
                <a:latin typeface="UTM Avo" panose="02040603050506020204" pitchFamily="18" charset="0"/>
                <a:ea typeface="+mn-ea"/>
                <a:cs typeface="Arial" panose="020B0604020202020204" pitchFamily="34" charset="0"/>
              </a:rPr>
              <a:t>giáp</a:t>
            </a:r>
            <a:r>
              <a:rPr lang="en-US" sz="2400" kern="1200" dirty="0">
                <a:solidFill>
                  <a:prstClr val="black"/>
                </a:solidFill>
                <a:latin typeface="UTM Avo" panose="02040603050506020204" pitchFamily="18" charset="0"/>
                <a:ea typeface="+mn-ea"/>
                <a:cs typeface="Arial" panose="020B0604020202020204" pitchFamily="34" charset="0"/>
              </a:rPr>
              <a:t>:</a:t>
            </a:r>
          </a:p>
          <a:p>
            <a:pPr defTabSz="609630">
              <a:lnSpc>
                <a:spcPct val="150000"/>
              </a:lnSpc>
              <a:buClrTx/>
            </a:pPr>
            <a:endParaRPr lang="en-US" sz="2400" kern="1200" dirty="0">
              <a:solidFill>
                <a:prstClr val="black"/>
              </a:solidFill>
              <a:latin typeface="Calibri"/>
              <a:ea typeface="+mn-ea"/>
              <a:cs typeface="+mn-cs"/>
            </a:endParaRPr>
          </a:p>
        </p:txBody>
      </p:sp>
    </p:spTree>
    <p:custDataLst>
      <p:tags r:id="rId1"/>
    </p:custDataLst>
    <p:extLst>
      <p:ext uri="{BB962C8B-B14F-4D97-AF65-F5344CB8AC3E}">
        <p14:creationId xmlns:p14="http://schemas.microsoft.com/office/powerpoint/2010/main" val="248051147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6C58768A-7748-4700-9E29-1660C21BC43C}"/>
              </a:ext>
            </a:extLst>
          </p:cNvPr>
          <p:cNvSpPr txBox="1"/>
          <p:nvPr/>
        </p:nvSpPr>
        <p:spPr>
          <a:xfrm>
            <a:off x="3952618" y="2135850"/>
            <a:ext cx="4584953" cy="3337837"/>
          </a:xfrm>
          <a:prstGeom prst="rect">
            <a:avLst/>
          </a:prstGeom>
          <a:noFill/>
        </p:spPr>
        <p:txBody>
          <a:bodyPr wrap="square" rtlCol="0">
            <a:spAutoFit/>
          </a:bodyPr>
          <a:lstStyle/>
          <a:p>
            <a:pPr defTabSz="609630">
              <a:lnSpc>
                <a:spcPct val="150000"/>
              </a:lnSpc>
              <a:buClrTx/>
            </a:pPr>
            <a:r>
              <a:rPr lang="en-US" sz="2400" kern="1200" dirty="0" err="1">
                <a:solidFill>
                  <a:prstClr val="black"/>
                </a:solidFill>
                <a:latin typeface="UTM Avo" panose="02040603050506020204" pitchFamily="18" charset="0"/>
                <a:ea typeface="+mn-ea"/>
                <a:cs typeface="Arial" panose="020B0604020202020204" pitchFamily="34" charset="0"/>
              </a:rPr>
              <a:t>Em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hãy</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quan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sát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bức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tranh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về</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đề</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tài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mười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hai</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giáp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cho</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biết</a:t>
            </a:r>
            <a:r>
              <a:rPr lang="en-US" sz="2400" kern="1200" dirty="0">
                <a:solidFill>
                  <a:prstClr val="black"/>
                </a:solidFill>
                <a:latin typeface="UTM Avo" panose="02040603050506020204" pitchFamily="18" charset="0"/>
                <a:ea typeface="+mn-ea"/>
                <a:cs typeface="Arial" panose="020B0604020202020204" pitchFamily="34" charset="0"/>
              </a:rPr>
              <a:t>:</a:t>
            </a:r>
          </a:p>
          <a:p>
            <a:pPr marL="304815" indent="-304815"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ảnh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chính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trong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tranh</a:t>
            </a:r>
            <a:r>
              <a:rPr lang="en-US" sz="2400" kern="1200" dirty="0">
                <a:solidFill>
                  <a:prstClr val="black"/>
                </a:solidFill>
                <a:latin typeface="UTM Avo" panose="02040603050506020204" pitchFamily="18" charset="0"/>
                <a:ea typeface="+mn-ea"/>
                <a:cs typeface="Arial" panose="020B0604020202020204" pitchFamily="34" charset="0"/>
              </a:rPr>
              <a:t>.</a:t>
            </a:r>
          </a:p>
          <a:p>
            <a:pPr marL="304815" indent="-304815"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mn-ea"/>
                <a:cs typeface="Arial" panose="020B0604020202020204" pitchFamily="34" charset="0"/>
              </a:rPr>
              <a:t>Màu</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sắc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cách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sắp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xếp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bố</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cục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của</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tranh</a:t>
            </a:r>
            <a:r>
              <a:rPr lang="en-US" sz="2400" kern="1200" dirty="0">
                <a:solidFill>
                  <a:prstClr val="black"/>
                </a:solidFill>
                <a:latin typeface="UTM Avo" panose="02040603050506020204" pitchFamily="18" charset="0"/>
                <a:ea typeface="+mn-ea"/>
                <a:cs typeface="Arial" panose="020B0604020202020204" pitchFamily="34" charset="0"/>
              </a:rPr>
              <a:t>.</a:t>
            </a:r>
          </a:p>
        </p:txBody>
      </p:sp>
      <p:pic>
        <p:nvPicPr>
          <p:cNvPr id="3" name="Picture 2">
            <a:extLst>
              <a:ext uri="{FF2B5EF4-FFF2-40B4-BE49-F238E27FC236}">
                <a16:creationId xmlns:a16="http://schemas.microsoft.com/office/drawing/2014/main" id="{1C6E4508-3D4E-46DD-8259-55B5DD1AC4AC}"/>
              </a:ext>
            </a:extLst>
          </p:cNvPr>
          <p:cNvPicPr>
            <a:picLocks noChangeAspect="1"/>
          </p:cNvPicPr>
          <p:nvPr/>
        </p:nvPicPr>
        <p:blipFill rotWithShape="1">
          <a:blip r:embed="rId4">
            <a:extLst>
              <a:ext uri="{28A0092B-C50C-407E-A947-70E740481C1C}">
                <a14:useLocalDpi xmlns:a14="http://schemas.microsoft.com/office/drawing/2010/main" val="0"/>
              </a:ext>
            </a:extLst>
          </a:blip>
          <a:srcRect r="51462"/>
          <a:stretch/>
        </p:blipFill>
        <p:spPr>
          <a:xfrm>
            <a:off x="301313" y="2128841"/>
            <a:ext cx="3353118" cy="3425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51927521-1F56-4440-B409-569E5B327E1E}"/>
              </a:ext>
            </a:extLst>
          </p:cNvPr>
          <p:cNvPicPr>
            <a:picLocks noChangeAspect="1"/>
          </p:cNvPicPr>
          <p:nvPr/>
        </p:nvPicPr>
        <p:blipFill rotWithShape="1">
          <a:blip r:embed="rId4">
            <a:extLst>
              <a:ext uri="{28A0092B-C50C-407E-A947-70E740481C1C}">
                <a14:useLocalDpi xmlns:a14="http://schemas.microsoft.com/office/drawing/2010/main" val="0"/>
              </a:ext>
            </a:extLst>
          </a:blip>
          <a:srcRect l="52518"/>
          <a:stretch/>
        </p:blipFill>
        <p:spPr>
          <a:xfrm>
            <a:off x="8734165" y="2098861"/>
            <a:ext cx="3156522" cy="34118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3974824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1904A7-DF48-433A-9F6D-A77E5F327E6A}"/>
              </a:ext>
            </a:extLst>
          </p:cNvPr>
          <p:cNvSpPr txBox="1"/>
          <p:nvPr/>
        </p:nvSpPr>
        <p:spPr>
          <a:xfrm>
            <a:off x="5434227" y="2166299"/>
            <a:ext cx="5962138" cy="3891835"/>
          </a:xfrm>
          <a:prstGeom prst="rect">
            <a:avLst/>
          </a:prstGeom>
          <a:noFill/>
        </p:spPr>
        <p:txBody>
          <a:bodyPr wrap="square" rtlCol="0">
            <a:spAutoFit/>
          </a:bodyPr>
          <a:lstStyle/>
          <a:p>
            <a:pPr algn="just" defTabSz="609630">
              <a:lnSpc>
                <a:spcPct val="150000"/>
              </a:lnSpc>
              <a:buClrTx/>
            </a:pPr>
            <a:r>
              <a:rPr lang="vi-VN" sz="2400" kern="1200" dirty="0">
                <a:solidFill>
                  <a:prstClr val="black"/>
                </a:solidFill>
                <a:latin typeface="+mn-lt"/>
                <a:ea typeface="+mn-ea"/>
                <a:cs typeface="+mn-cs"/>
              </a:rPr>
              <a:t>Mèo đôi:</a:t>
            </a:r>
          </a:p>
          <a:p>
            <a:pPr marL="304815" indent="-304815" algn="just" defTabSz="609630">
              <a:lnSpc>
                <a:spcPct val="150000"/>
              </a:lnSpc>
              <a:buClrTx/>
              <a:buFont typeface="Arial" panose="020B0604020202020204" pitchFamily="34" charset="0"/>
              <a:buChar char="•"/>
            </a:pPr>
            <a:r>
              <a:rPr lang="vi-VN" sz="2400" kern="1200" dirty="0">
                <a:solidFill>
                  <a:prstClr val="black"/>
                </a:solidFill>
                <a:latin typeface="+mn-lt"/>
                <a:ea typeface="+mn-ea"/>
                <a:cs typeface="+mn-cs"/>
              </a:rPr>
              <a:t>Hình ảnh chính trong tranh là hai con mèo.</a:t>
            </a:r>
          </a:p>
          <a:p>
            <a:pPr marL="304815" indent="-304815" algn="just" defTabSz="609630">
              <a:lnSpc>
                <a:spcPct val="150000"/>
              </a:lnSpc>
              <a:buClrTx/>
              <a:buFont typeface="Arial" panose="020B0604020202020204" pitchFamily="34" charset="0"/>
              <a:buChar char="•"/>
            </a:pPr>
            <a:r>
              <a:rPr lang="vi-VN" sz="2400" kern="1200" dirty="0">
                <a:solidFill>
                  <a:prstClr val="black"/>
                </a:solidFill>
                <a:latin typeface="+mn-lt"/>
                <a:ea typeface="+mn-ea"/>
                <a:cs typeface="+mn-cs"/>
              </a:rPr>
              <a:t>Màu sắc: 3 màu chủ đạo: đen, đỏ, vàng. Hai con mèo được vẽ với nét thô khỏe cách điệu quấn, cuộn lấy nhau dàn đầy trong khung sơn mài.</a:t>
            </a:r>
          </a:p>
        </p:txBody>
      </p:sp>
      <p:pic>
        <p:nvPicPr>
          <p:cNvPr id="3" name="Picture 2">
            <a:extLst>
              <a:ext uri="{FF2B5EF4-FFF2-40B4-BE49-F238E27FC236}">
                <a16:creationId xmlns:a16="http://schemas.microsoft.com/office/drawing/2014/main" id="{5FDD3474-B2F4-D7F0-62CF-A7AF2560E96C}"/>
              </a:ext>
            </a:extLst>
          </p:cNvPr>
          <p:cNvPicPr>
            <a:picLocks noChangeAspect="1"/>
          </p:cNvPicPr>
          <p:nvPr/>
        </p:nvPicPr>
        <p:blipFill rotWithShape="1">
          <a:blip r:embed="rId4">
            <a:extLst>
              <a:ext uri="{28A0092B-C50C-407E-A947-70E740481C1C}">
                <a14:useLocalDpi xmlns:a14="http://schemas.microsoft.com/office/drawing/2010/main" val="0"/>
              </a:ext>
            </a:extLst>
          </a:blip>
          <a:srcRect r="51462"/>
          <a:stretch/>
        </p:blipFill>
        <p:spPr>
          <a:xfrm>
            <a:off x="508000" y="1905000"/>
            <a:ext cx="4320659" cy="4414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856888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1904A7-DF48-433A-9F6D-A77E5F327E6A}"/>
              </a:ext>
            </a:extLst>
          </p:cNvPr>
          <p:cNvSpPr txBox="1"/>
          <p:nvPr/>
        </p:nvSpPr>
        <p:spPr>
          <a:xfrm>
            <a:off x="1271569" y="2564614"/>
            <a:ext cx="5588000" cy="2783839"/>
          </a:xfrm>
          <a:prstGeom prst="rect">
            <a:avLst/>
          </a:prstGeom>
          <a:noFill/>
        </p:spPr>
        <p:txBody>
          <a:bodyPr wrap="square" rtlCol="0">
            <a:spAutoFit/>
          </a:bodyPr>
          <a:lstStyle/>
          <a:p>
            <a:pPr algn="just" defTabSz="609630">
              <a:lnSpc>
                <a:spcPct val="150000"/>
              </a:lnSpc>
              <a:buClrTx/>
            </a:pPr>
            <a:r>
              <a:rPr lang="vi-VN" sz="2400" kern="1200" dirty="0">
                <a:solidFill>
                  <a:prstClr val="black"/>
                </a:solidFill>
                <a:latin typeface="+mn-lt"/>
                <a:ea typeface="+mn-ea"/>
                <a:cs typeface="+mn-cs"/>
              </a:rPr>
              <a:t>Rồng: </a:t>
            </a:r>
          </a:p>
          <a:p>
            <a:pPr marL="304815" indent="-304815" algn="just" defTabSz="609630">
              <a:lnSpc>
                <a:spcPct val="150000"/>
              </a:lnSpc>
              <a:buClrTx/>
              <a:buFont typeface="Arial" panose="020B0604020202020204" pitchFamily="34" charset="0"/>
              <a:buChar char="•"/>
            </a:pPr>
            <a:r>
              <a:rPr lang="vi-VN" sz="2400" kern="1200" dirty="0">
                <a:solidFill>
                  <a:prstClr val="black"/>
                </a:solidFill>
                <a:latin typeface="+mn-lt"/>
                <a:ea typeface="+mn-ea"/>
                <a:cs typeface="+mn-cs"/>
              </a:rPr>
              <a:t>Hình ảnh chính là hình con rồng.</a:t>
            </a:r>
          </a:p>
          <a:p>
            <a:pPr marL="304815" indent="-304815" algn="just" defTabSz="609630">
              <a:lnSpc>
                <a:spcPct val="150000"/>
              </a:lnSpc>
              <a:buClrTx/>
              <a:buFont typeface="Arial" panose="020B0604020202020204" pitchFamily="34" charset="0"/>
              <a:buChar char="•"/>
            </a:pPr>
            <a:r>
              <a:rPr lang="vi-VN" sz="2400" kern="1200" dirty="0">
                <a:solidFill>
                  <a:prstClr val="black"/>
                </a:solidFill>
                <a:latin typeface="+mn-lt"/>
                <a:ea typeface="+mn-ea"/>
                <a:cs typeface="+mn-cs"/>
              </a:rPr>
              <a:t>Màu sắc: màu vàng là màu chủ đạo, con rồng được vẽ chính giữa bức tranh.</a:t>
            </a:r>
          </a:p>
        </p:txBody>
      </p:sp>
      <p:pic>
        <p:nvPicPr>
          <p:cNvPr id="4" name="Picture 3">
            <a:extLst>
              <a:ext uri="{FF2B5EF4-FFF2-40B4-BE49-F238E27FC236}">
                <a16:creationId xmlns:a16="http://schemas.microsoft.com/office/drawing/2014/main" id="{82B6B7F1-5723-ED62-CB28-358D764EEF9A}"/>
              </a:ext>
            </a:extLst>
          </p:cNvPr>
          <p:cNvPicPr>
            <a:picLocks noChangeAspect="1"/>
          </p:cNvPicPr>
          <p:nvPr/>
        </p:nvPicPr>
        <p:blipFill rotWithShape="1">
          <a:blip r:embed="rId4">
            <a:extLst>
              <a:ext uri="{28A0092B-C50C-407E-A947-70E740481C1C}">
                <a14:useLocalDpi xmlns:a14="http://schemas.microsoft.com/office/drawing/2010/main" val="0"/>
              </a:ext>
            </a:extLst>
          </a:blip>
          <a:srcRect l="52518"/>
          <a:stretch/>
        </p:blipFill>
        <p:spPr>
          <a:xfrm>
            <a:off x="7402285" y="1895687"/>
            <a:ext cx="4081849" cy="4411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0280059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809026" y="2150075"/>
            <a:ext cx="8623377" cy="3830595"/>
          </a:xfrm>
          <a:prstGeom prst="rect">
            <a:avLst/>
          </a:prstGeom>
        </p:spPr>
      </p:pic>
      <p:pic>
        <p:nvPicPr>
          <p:cNvPr id="6" name="Picture 6"/>
          <p:cNvPicPr>
            <a:picLocks noChangeAspect="1"/>
          </p:cNvPicPr>
          <p:nvPr/>
        </p:nvPicPr>
        <p:blipFill>
          <a:blip r:embed="rId6"/>
          <a:srcRect/>
          <a:stretch>
            <a:fillRect/>
          </a:stretch>
        </p:blipFill>
        <p:spPr>
          <a:xfrm>
            <a:off x="978371" y="1727591"/>
            <a:ext cx="2588791" cy="2772466"/>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914990" y="1420414"/>
            <a:ext cx="2528299" cy="1783505"/>
          </a:xfrm>
          <a:prstGeom prst="rect">
            <a:avLst/>
          </a:prstGeom>
        </p:spPr>
      </p:pic>
      <p:pic>
        <p:nvPicPr>
          <p:cNvPr id="9" name="Picture 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707798">
            <a:off x="9443054" y="4664964"/>
            <a:ext cx="2718793" cy="1935564"/>
          </a:xfrm>
          <a:prstGeom prst="rect">
            <a:avLst/>
          </a:prstGeom>
        </p:spPr>
      </p:pic>
      <p:sp>
        <p:nvSpPr>
          <p:cNvPr id="11" name="TextBox 11"/>
          <p:cNvSpPr txBox="1"/>
          <p:nvPr/>
        </p:nvSpPr>
        <p:spPr>
          <a:xfrm>
            <a:off x="3012860" y="2369838"/>
            <a:ext cx="5916725" cy="743986"/>
          </a:xfrm>
          <a:prstGeom prst="rect">
            <a:avLst/>
          </a:prstGeom>
        </p:spPr>
        <p:txBody>
          <a:bodyPr lIns="0" tIns="0" rIns="0" bIns="0" rtlCol="0" anchor="t">
            <a:spAutoFit/>
          </a:bodyPr>
          <a:lstStyle/>
          <a:p>
            <a:pPr algn="ctr" defTabSz="609630">
              <a:lnSpc>
                <a:spcPts val="6400"/>
              </a:lnSpc>
              <a:buClrTx/>
            </a:pPr>
            <a:r>
              <a:rPr lang="en-US" sz="4400" b="1" kern="1200" dirty="0" err="1">
                <a:solidFill>
                  <a:srgbClr val="4F3B20"/>
                </a:solidFill>
                <a:latin typeface="UTM Avo" panose="02040603050506020204" pitchFamily="18" charset="0"/>
                <a:ea typeface="+mn-ea"/>
                <a:cs typeface="Arial" panose="020B0604020202020204" pitchFamily="34" charset="0"/>
              </a:rPr>
              <a:t>Kết</a:t>
            </a:r>
            <a:r>
              <a:rPr lang="en-US" sz="4400" b="1" kern="1200" dirty="0">
                <a:solidFill>
                  <a:srgbClr val="4F3B20"/>
                </a:solidFill>
                <a:latin typeface="UTM Avo" panose="02040603050506020204" pitchFamily="18" charset="0"/>
                <a:ea typeface="+mn-ea"/>
                <a:cs typeface="Arial" panose="020B0604020202020204" pitchFamily="34" charset="0"/>
              </a:rPr>
              <a:t> </a:t>
            </a:r>
            <a:r>
              <a:rPr lang="en-US" sz="4400" b="1" kern="1200" dirty="0" err="1">
                <a:solidFill>
                  <a:srgbClr val="4F3B20"/>
                </a:solidFill>
                <a:latin typeface="UTM Avo" panose="02040603050506020204" pitchFamily="18" charset="0"/>
                <a:ea typeface="+mn-ea"/>
                <a:cs typeface="Arial" panose="020B0604020202020204" pitchFamily="34" charset="0"/>
              </a:rPr>
              <a:t>luận</a:t>
            </a:r>
            <a:endParaRPr lang="en-US" sz="4400" b="1" kern="1200" dirty="0">
              <a:solidFill>
                <a:srgbClr val="4F3B20"/>
              </a:solidFill>
              <a:latin typeface="UTM Avo" panose="02040603050506020204" pitchFamily="18"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10EBC295-C724-426D-A75A-01CE10F78548}"/>
              </a:ext>
            </a:extLst>
          </p:cNvPr>
          <p:cNvSpPr/>
          <p:nvPr/>
        </p:nvSpPr>
        <p:spPr>
          <a:xfrm>
            <a:off x="2636875" y="3476544"/>
            <a:ext cx="7055435" cy="2239844"/>
          </a:xfrm>
          <a:prstGeom prst="rect">
            <a:avLst/>
          </a:prstGeom>
        </p:spPr>
        <p:txBody>
          <a:bodyPr wrap="square">
            <a:spAutoFit/>
          </a:bodyPr>
          <a:lstStyle/>
          <a:p>
            <a:pPr algn="just" defTabSz="609630">
              <a:lnSpc>
                <a:spcPct val="150000"/>
              </a:lnSpc>
              <a:spcBef>
                <a:spcPts val="67"/>
              </a:spcBef>
              <a:spcAft>
                <a:spcPts val="67"/>
              </a:spcAft>
              <a:buClrTx/>
            </a:pP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mười</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hai</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giáp</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Rồng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là con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duy</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nhất</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do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xưa</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tưởng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ra.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Rồng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là con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biểu</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trưng</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cho</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quyền</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lực</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sức</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mạnh</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quyền</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uy</a:t>
            </a:r>
            <a:r>
              <a:rPr lang="fr-FR"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en-US" sz="2133"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Tree>
    <p:custDataLst>
      <p:tags r:id="rId1"/>
    </p:custData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75230" y="852715"/>
            <a:ext cx="2528299" cy="1783505"/>
          </a:xfrm>
          <a:prstGeom prst="rect">
            <a:avLst/>
          </a:prstGeom>
        </p:spPr>
      </p:pic>
      <p:sp>
        <p:nvSpPr>
          <p:cNvPr id="11" name="TextBox 11"/>
          <p:cNvSpPr txBox="1"/>
          <p:nvPr/>
        </p:nvSpPr>
        <p:spPr>
          <a:xfrm>
            <a:off x="3416770" y="1187186"/>
            <a:ext cx="5358460" cy="704360"/>
          </a:xfrm>
          <a:prstGeom prst="rect">
            <a:avLst/>
          </a:prstGeom>
        </p:spPr>
        <p:txBody>
          <a:bodyPr wrap="square" lIns="0" tIns="0" rIns="0" bIns="0" rtlCol="0" anchor="t">
            <a:spAutoFit/>
          </a:bodyPr>
          <a:lstStyle/>
          <a:p>
            <a:pPr algn="ctr" defTabSz="609630">
              <a:lnSpc>
                <a:spcPts val="6400"/>
              </a:lnSpc>
              <a:buClrTx/>
            </a:pPr>
            <a:r>
              <a:rPr lang="en-US" sz="3200" b="1" kern="1200" dirty="0">
                <a:solidFill>
                  <a:srgbClr val="C00000"/>
                </a:solidFill>
                <a:latin typeface="+mn-lt"/>
                <a:ea typeface="+mn-ea"/>
                <a:cs typeface="Arial" panose="020B0604020202020204" pitchFamily="34" charset="0"/>
              </a:rPr>
              <a:t>Em </a:t>
            </a:r>
            <a:r>
              <a:rPr lang="en-US" sz="3200" b="1" kern="1200" dirty="0" err="1">
                <a:solidFill>
                  <a:srgbClr val="C00000"/>
                </a:solidFill>
                <a:latin typeface="+mn-lt"/>
                <a:ea typeface="+mn-ea"/>
                <a:cs typeface="Arial" panose="020B0604020202020204" pitchFamily="34" charset="0"/>
              </a:rPr>
              <a:t>có</a:t>
            </a:r>
            <a:r>
              <a:rPr lang="en-US" sz="3200" b="1" kern="1200" dirty="0">
                <a:solidFill>
                  <a:srgbClr val="C00000"/>
                </a:solidFill>
                <a:latin typeface="+mn-lt"/>
                <a:ea typeface="+mn-ea"/>
                <a:cs typeface="Arial" panose="020B0604020202020204" pitchFamily="34" charset="0"/>
              </a:rPr>
              <a:t> </a:t>
            </a:r>
            <a:r>
              <a:rPr lang="en-US" sz="3200" b="1" kern="1200" dirty="0" err="1">
                <a:solidFill>
                  <a:srgbClr val="C00000"/>
                </a:solidFill>
                <a:latin typeface="+mn-lt"/>
                <a:ea typeface="+mn-ea"/>
                <a:cs typeface="Arial" panose="020B0604020202020204" pitchFamily="34" charset="0"/>
              </a:rPr>
              <a:t>biết</a:t>
            </a:r>
            <a:endParaRPr lang="en-US" sz="3200" b="1" kern="1200" dirty="0">
              <a:solidFill>
                <a:srgbClr val="C00000"/>
              </a:solidFill>
              <a:latin typeface="+mn-lt"/>
              <a:ea typeface="+mn-ea"/>
              <a:cs typeface="Arial" panose="020B0604020202020204" pitchFamily="34" charset="0"/>
            </a:endParaRPr>
          </a:p>
        </p:txBody>
      </p:sp>
      <p:sp>
        <p:nvSpPr>
          <p:cNvPr id="14" name="Rectangle 13">
            <a:extLst>
              <a:ext uri="{FF2B5EF4-FFF2-40B4-BE49-F238E27FC236}">
                <a16:creationId xmlns:a16="http://schemas.microsoft.com/office/drawing/2014/main" id="{10EBC295-C724-426D-A75A-01CE10F78548}"/>
              </a:ext>
            </a:extLst>
          </p:cNvPr>
          <p:cNvSpPr/>
          <p:nvPr/>
        </p:nvSpPr>
        <p:spPr>
          <a:xfrm>
            <a:off x="1171504" y="2177851"/>
            <a:ext cx="10673585" cy="4497129"/>
          </a:xfrm>
          <a:prstGeom prst="rect">
            <a:avLst/>
          </a:prstGeom>
          <a:solidFill>
            <a:schemeClr val="accent3">
              <a:lumMod val="20000"/>
              <a:lumOff val="80000"/>
            </a:schemeClr>
          </a:solidFill>
        </p:spPr>
        <p:txBody>
          <a:bodyPr wrap="square">
            <a:spAutoFit/>
          </a:bodyPr>
          <a:lstStyle/>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prstClr val="black"/>
                </a:solidFill>
                <a:latin typeface="+mn-lt"/>
                <a:ea typeface="+mn-ea"/>
                <a:cs typeface="+mn-cs"/>
              </a:rPr>
              <a:t>Mười hai con vật tượng trưng cho mười hai giờ trong ngày, mười hai tháng trong năm, mười hai năm trong một giáp. Đây là một trong những cơ sở quan trọng để tạo ra lịch trong văn hoá phương Đông.</a:t>
            </a:r>
            <a:endParaRPr lang="en-US" sz="2400" kern="1200" dirty="0">
              <a:solidFill>
                <a:prstClr val="black"/>
              </a:solidFill>
              <a:latin typeface="+mn-lt"/>
              <a:ea typeface="+mn-ea"/>
              <a:cs typeface="+mn-cs"/>
            </a:endParaRPr>
          </a:p>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prstClr val="black"/>
                </a:solidFill>
                <a:latin typeface="+mn-lt"/>
                <a:ea typeface="+mn-ea"/>
                <a:cs typeface="+mn-cs"/>
              </a:rPr>
              <a:t>Trong mười hai con giáp, rồng là con vật duy nhất do người xưa tưởng tượng ra. Rồng biểu trưng cho sự quyền uy. </a:t>
            </a:r>
            <a:endParaRPr lang="en-US" sz="2400" kern="1200" dirty="0">
              <a:solidFill>
                <a:prstClr val="black"/>
              </a:solidFill>
              <a:latin typeface="+mn-lt"/>
              <a:ea typeface="+mn-ea"/>
              <a:cs typeface="+mn-cs"/>
            </a:endParaRPr>
          </a:p>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prstClr val="black"/>
                </a:solidFill>
                <a:latin typeface="+mn-lt"/>
                <a:ea typeface="+mn-ea"/>
                <a:cs typeface="+mn-cs"/>
              </a:rPr>
              <a:t>Trong nền hội hoạ Việt Nam đương đại, nhiều hoạ sĩ như: Bùi Xuân Phái, Nguyễn Tư Nghiêm,... có các tác phẩm nổi tiếng về các con giáp. </a:t>
            </a:r>
            <a:endParaRPr lang="en-US" sz="2400" kern="1200" dirty="0">
              <a:solidFill>
                <a:prstClr val="black"/>
              </a:solidFill>
              <a:latin typeface="+mn-lt"/>
              <a:ea typeface="Calibri" panose="020F0502020204030204" pitchFamily="34" charset="0"/>
              <a:cs typeface="Arial" panose="020B0604020202020204" pitchFamily="34" charset="0"/>
            </a:endParaRPr>
          </a:p>
        </p:txBody>
      </p:sp>
      <p:pic>
        <p:nvPicPr>
          <p:cNvPr id="6" name="Picture 6"/>
          <p:cNvPicPr>
            <a:picLocks noChangeAspect="1"/>
          </p:cNvPicPr>
          <p:nvPr/>
        </p:nvPicPr>
        <p:blipFill>
          <a:blip r:embed="rId6"/>
          <a:srcRect/>
          <a:stretch>
            <a:fillRect/>
          </a:stretch>
        </p:blipFill>
        <p:spPr>
          <a:xfrm>
            <a:off x="564480" y="1605240"/>
            <a:ext cx="1325375" cy="1419410"/>
          </a:xfrm>
          <a:prstGeom prst="rect">
            <a:avLst/>
          </a:prstGeom>
        </p:spPr>
      </p:pic>
    </p:spTree>
    <p:custDataLst>
      <p:tags r:id="rId1"/>
    </p:custDataLst>
    <p:extLst>
      <p:ext uri="{BB962C8B-B14F-4D97-AF65-F5344CB8AC3E}">
        <p14:creationId xmlns:p14="http://schemas.microsoft.com/office/powerpoint/2010/main" val="21202263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53846">
            <a:off x="428825" y="754815"/>
            <a:ext cx="4588512" cy="3445555"/>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014828" y="780436"/>
            <a:ext cx="3086900" cy="2345241"/>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313497" y="3732323"/>
            <a:ext cx="4506903" cy="2185877"/>
          </a:xfrm>
          <a:prstGeom prst="rect">
            <a:avLst/>
          </a:prstGeom>
        </p:spPr>
      </p:pic>
      <p:pic>
        <p:nvPicPr>
          <p:cNvPr id="13" name="Picture 1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3082" y="4206446"/>
            <a:ext cx="2057965" cy="2542790"/>
          </a:xfrm>
          <a:prstGeom prst="rect">
            <a:avLst/>
          </a:prstGeom>
        </p:spPr>
      </p:pic>
      <p:pic>
        <p:nvPicPr>
          <p:cNvPr id="14" name="Picture 14"/>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143971" y="4321597"/>
            <a:ext cx="1920514" cy="2499869"/>
          </a:xfrm>
          <a:prstGeom prst="rect">
            <a:avLst/>
          </a:prstGeom>
        </p:spPr>
      </p:pic>
      <p:sp>
        <p:nvSpPr>
          <p:cNvPr id="15" name="TextBox 15"/>
          <p:cNvSpPr txBox="1"/>
          <p:nvPr/>
        </p:nvSpPr>
        <p:spPr>
          <a:xfrm>
            <a:off x="834507" y="1944594"/>
            <a:ext cx="3738897" cy="1385187"/>
          </a:xfrm>
          <a:prstGeom prst="rect">
            <a:avLst/>
          </a:prstGeom>
        </p:spPr>
        <p:txBody>
          <a:bodyPr wrap="square" lIns="0" tIns="0" rIns="0" bIns="0" rtlCol="0" anchor="t">
            <a:spAutoFit/>
          </a:bodyPr>
          <a:lstStyle/>
          <a:p>
            <a:pPr algn="ctr" defTabSz="609630">
              <a:lnSpc>
                <a:spcPts val="5626"/>
              </a:lnSpc>
              <a:buClrTx/>
            </a:pPr>
            <a:r>
              <a:rPr lang="en-US" sz="4400" b="1" kern="1200" dirty="0">
                <a:solidFill>
                  <a:srgbClr val="4F3B20"/>
                </a:solidFill>
                <a:latin typeface="UTM Avo" panose="02040603050506020204" pitchFamily="18" charset="0"/>
                <a:ea typeface="+mn-ea"/>
                <a:cs typeface="Arial" panose="020B0604020202020204" pitchFamily="34" charset="0"/>
              </a:rPr>
              <a:t>H</a:t>
            </a:r>
            <a:r>
              <a:rPr lang="vi-VN" sz="4400" b="1" kern="1200" dirty="0">
                <a:solidFill>
                  <a:srgbClr val="4F3B20"/>
                </a:solidFill>
                <a:latin typeface="Arial" panose="020B0604020202020204" pitchFamily="34" charset="0"/>
                <a:ea typeface="+mn-ea"/>
                <a:cs typeface="Arial" panose="020B0604020202020204" pitchFamily="34" charset="0"/>
              </a:rPr>
              <a:t>Ư</a:t>
            </a:r>
            <a:r>
              <a:rPr lang="en-US" sz="4400" b="1" kern="1200" dirty="0">
                <a:solidFill>
                  <a:srgbClr val="4F3B20"/>
                </a:solidFill>
                <a:latin typeface="UTM Avo" panose="02040603050506020204" pitchFamily="18" charset="0"/>
                <a:ea typeface="+mn-ea"/>
                <a:cs typeface="Arial" panose="020B0604020202020204" pitchFamily="34" charset="0"/>
              </a:rPr>
              <a:t>ỚNG DẪN VỀ NHÀ</a:t>
            </a:r>
          </a:p>
        </p:txBody>
      </p:sp>
      <p:sp>
        <p:nvSpPr>
          <p:cNvPr id="22" name="TextBox 22"/>
          <p:cNvSpPr txBox="1"/>
          <p:nvPr/>
        </p:nvSpPr>
        <p:spPr>
          <a:xfrm>
            <a:off x="5489244" y="1322232"/>
            <a:ext cx="2040179" cy="1029513"/>
          </a:xfrm>
          <a:prstGeom prst="rect">
            <a:avLst/>
          </a:prstGeom>
        </p:spPr>
        <p:txBody>
          <a:bodyPr wrap="square" lIns="0" tIns="0" rIns="0" bIns="0" rtlCol="0" anchor="t">
            <a:spAutoFit/>
          </a:bodyPr>
          <a:lstStyle/>
          <a:p>
            <a:pPr algn="ctr" defTabSz="609630">
              <a:lnSpc>
                <a:spcPct val="150000"/>
              </a:lnSpc>
              <a:buClrTx/>
            </a:pPr>
            <a:r>
              <a:rPr lang="en-US" sz="2400" kern="1200" dirty="0" err="1">
                <a:solidFill>
                  <a:prstClr val="black"/>
                </a:solidFill>
                <a:latin typeface="+mn-lt"/>
                <a:ea typeface="+mn-ea"/>
                <a:cs typeface="Arial" panose="020B0604020202020204" pitchFamily="34" charset="0"/>
              </a:rPr>
              <a:t>Ôn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lại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kiến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thức</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bài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học</a:t>
            </a:r>
            <a:endParaRPr lang="en-US" sz="2400" kern="1200" dirty="0">
              <a:solidFill>
                <a:prstClr val="black"/>
              </a:solidFill>
              <a:latin typeface="+mn-lt"/>
              <a:ea typeface="+mn-ea"/>
              <a:cs typeface="Arial" panose="020B0604020202020204" pitchFamily="34" charset="0"/>
            </a:endParaRPr>
          </a:p>
        </p:txBody>
      </p:sp>
      <p:sp>
        <p:nvSpPr>
          <p:cNvPr id="23" name="TextBox 23"/>
          <p:cNvSpPr txBox="1"/>
          <p:nvPr/>
        </p:nvSpPr>
        <p:spPr>
          <a:xfrm>
            <a:off x="6389700" y="4028504"/>
            <a:ext cx="4354496" cy="1593513"/>
          </a:xfrm>
          <a:prstGeom prst="rect">
            <a:avLst/>
          </a:prstGeom>
        </p:spPr>
        <p:txBody>
          <a:bodyPr wrap="square" lIns="0" tIns="0" rIns="0" bIns="0" rtlCol="0" anchor="t">
            <a:spAutoFit/>
          </a:bodyPr>
          <a:lstStyle/>
          <a:p>
            <a:pPr algn="ctr" defTabSz="609630">
              <a:lnSpc>
                <a:spcPct val="150000"/>
              </a:lnSpc>
              <a:buClrTx/>
            </a:pPr>
            <a:r>
              <a:rPr lang="en-US" sz="2400" kern="1200" dirty="0" err="1">
                <a:solidFill>
                  <a:prstClr val="black"/>
                </a:solidFill>
                <a:latin typeface="+mn-lt"/>
                <a:ea typeface="+mn-ea"/>
                <a:cs typeface="Arial" panose="020B0604020202020204" pitchFamily="34" charset="0"/>
              </a:rPr>
              <a:t>Học</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và</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chuẩn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bị</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bài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mới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Phần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Sáng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tạo</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thảo</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luận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ứng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dụng</a:t>
            </a:r>
            <a:endParaRPr lang="en-US" sz="2400" kern="1200" dirty="0">
              <a:solidFill>
                <a:prstClr val="black"/>
              </a:solidFill>
              <a:latin typeface="+mn-lt"/>
              <a:ea typeface="+mn-ea"/>
              <a:cs typeface="Arial" panose="020B0604020202020204" pitchFamily="34" charset="0"/>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circle(in)">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in)">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circle(in)">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21"/>
        <p:cNvGrpSpPr/>
        <p:nvPr/>
      </p:nvGrpSpPr>
      <p:grpSpPr>
        <a:xfrm>
          <a:off x="0" y="0"/>
          <a:ext cx="0" cy="0"/>
          <a:chOff x="0" y="0"/>
          <a:chExt cx="0" cy="0"/>
        </a:xfrm>
      </p:grpSpPr>
      <p:sp>
        <p:nvSpPr>
          <p:cNvPr id="222" name="Google Shape;222;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3" name="Google Shape;223;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24" name="Google Shape;224;p1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14">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226" name="Google Shape;22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Hoặc</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27" name="Google Shape;227;p14"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679086" y="2851979"/>
            <a:ext cx="1053311" cy="749021"/>
          </a:xfrm>
          <a:prstGeom prst="rect">
            <a:avLst/>
          </a:prstGeom>
          <a:noFill/>
          <a:ln>
            <a:noFill/>
          </a:ln>
        </p:spPr>
      </p:pic>
      <p:pic>
        <p:nvPicPr>
          <p:cNvPr id="228" name="Google Shape;228;p14"/>
          <p:cNvPicPr preferRelativeResize="0"/>
          <p:nvPr/>
        </p:nvPicPr>
        <p:blipFill rotWithShape="1">
          <a:blip r:embed="rId7">
            <a:alphaModFix/>
          </a:blip>
          <a:srcRect/>
          <a:stretch/>
        </p:blipFill>
        <p:spPr>
          <a:xfrm>
            <a:off x="4905420" y="3722149"/>
            <a:ext cx="2684532" cy="2684532"/>
          </a:xfrm>
          <a:prstGeom prst="roundRect">
            <a:avLst>
              <a:gd name="adj" fmla="val 12957"/>
            </a:avLst>
          </a:prstGeom>
          <a:noFill/>
          <a:ln>
            <a:noFill/>
          </a:ln>
        </p:spPr>
      </p:pic>
    </p:spTree>
    <p:custDataLst>
      <p:tags r:id="rId1"/>
    </p:custData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615</Words>
  <Application>Microsoft Office PowerPoint</Application>
  <PresentationFormat>Widescreen</PresentationFormat>
  <Paragraphs>82</Paragraphs>
  <Slides>20</Slides>
  <Notes>5</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20</vt:i4>
      </vt:variant>
    </vt:vector>
  </HeadingPairs>
  <TitlesOfParts>
    <vt:vector size="26" baseType="lpstr">
      <vt:lpstr>Arial</vt:lpstr>
      <vt:lpstr>Calibri</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3</cp:revision>
  <dcterms:modified xsi:type="dcterms:W3CDTF">2023-12-12T10:19:46Z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5E779CA6-F095-491C-9B6C-7E1887E306A7</vt:lpwstr>
  </property>
  <property fmtid="{D5CDD505-2E9C-101B-9397-08002B2CF9AE}" pid="3" name="ArticulatePath">
    <vt:lpwstr>Bài 9. Mười hai con giáp (Khám phá)_1</vt:lpwstr>
  </property>
</Properties>
</file>