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5"/>
  </p:notesMasterIdLst>
  <p:sldIdLst>
    <p:sldId id="256" r:id="rId4"/>
    <p:sldId id="257" r:id="rId5"/>
    <p:sldId id="270" r:id="rId6"/>
    <p:sldId id="271" r:id="rId7"/>
    <p:sldId id="272" r:id="rId8"/>
    <p:sldId id="273" r:id="rId9"/>
    <p:sldId id="259" r:id="rId10"/>
    <p:sldId id="274" r:id="rId11"/>
    <p:sldId id="275" r:id="rId12"/>
    <p:sldId id="292" r:id="rId13"/>
    <p:sldId id="288" r:id="rId14"/>
    <p:sldId id="276" r:id="rId15"/>
    <p:sldId id="277" r:id="rId16"/>
    <p:sldId id="278" r:id="rId17"/>
    <p:sldId id="279" r:id="rId18"/>
    <p:sldId id="280" r:id="rId19"/>
    <p:sldId id="289" r:id="rId20"/>
    <p:sldId id="290" r:id="rId21"/>
    <p:sldId id="291" r:id="rId22"/>
    <p:sldId id="268" r:id="rId23"/>
    <p:sldId id="269" r:id="rId24"/>
  </p:sldIdLst>
  <p:sldSz cx="12192000" cy="6858000"/>
  <p:notesSz cx="6858000" cy="9144000"/>
  <p:custDataLst>
    <p:tags r:id="rId2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jZLzWSRdYUparwZvLJ5BVI+z0b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772" autoAdjust="0"/>
    <p:restoredTop sz="80057" autoAdjust="0"/>
  </p:normalViewPr>
  <p:slideViewPr>
    <p:cSldViewPr snapToGrid="0">
      <p:cViewPr varScale="1">
        <p:scale>
          <a:sx n="106" d="100"/>
          <a:sy n="106" d="100"/>
        </p:scale>
        <p:origin x="288"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59" name="Google Shape;1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66" name="Google Shape;16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75" name="Google Shape;17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UTM Avo" panose="020406030505060202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4AA484-61E3-40C8-BCA8-8E60001F65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36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0" name="Google Shape;2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6"/>
          <p:cNvSpPr>
            <a:spLocks noGrp="1"/>
          </p:cNvSpPr>
          <p:nvPr>
            <p:ph type="pic" idx="2"/>
          </p:nvPr>
        </p:nvSpPr>
        <p:spPr>
          <a:xfrm>
            <a:off x="5183188" y="987425"/>
            <a:ext cx="6172200" cy="4873625"/>
          </a:xfrm>
          <a:prstGeom prst="rect">
            <a:avLst/>
          </a:prstGeom>
          <a:noFill/>
          <a:ln>
            <a:noFill/>
          </a:ln>
        </p:spPr>
      </p:sp>
      <p:sp>
        <p:nvSpPr>
          <p:cNvPr id="65" name="Google Shape;65;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0" name="Google Shape;9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1" name="Google Shape;9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2"/>
        <p:cNvGrpSpPr/>
        <p:nvPr/>
      </p:nvGrpSpPr>
      <p:grpSpPr>
        <a:xfrm>
          <a:off x="0" y="0"/>
          <a:ext cx="0" cy="0"/>
          <a:chOff x="0" y="0"/>
          <a:chExt cx="0" cy="0"/>
        </a:xfrm>
      </p:grpSpPr>
      <p:sp>
        <p:nvSpPr>
          <p:cNvPr id="93" name="Google Shape;93;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7" name="Google Shape;9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2" name="Google Shape;10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3" name="Google Shape;10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4"/>
        <p:cNvGrpSpPr/>
        <p:nvPr/>
      </p:nvGrpSpPr>
      <p:grpSpPr>
        <a:xfrm>
          <a:off x="0" y="0"/>
          <a:ext cx="0" cy="0"/>
          <a:chOff x="0" y="0"/>
          <a:chExt cx="0" cy="0"/>
        </a:xfrm>
      </p:grpSpPr>
      <p:sp>
        <p:nvSpPr>
          <p:cNvPr id="105" name="Google Shape;105;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7" name="Google Shape;10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8" name="Google Shape;10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9" name="Google Shape;10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5" name="Google Shape;11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6" name="Google Shape;11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4" name="Google Shape;1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5" name="Google Shape;1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9" name="Google Shape;12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0" name="Google Shape;13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4" name="Google Shape;134;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6" name="Google Shape;1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7" name="Google Shape;1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36"/>
          <p:cNvSpPr>
            <a:spLocks noGrp="1"/>
          </p:cNvSpPr>
          <p:nvPr>
            <p:ph type="pic" idx="2"/>
          </p:nvPr>
        </p:nvSpPr>
        <p:spPr>
          <a:xfrm>
            <a:off x="5183188" y="987425"/>
            <a:ext cx="6172200" cy="4873625"/>
          </a:xfrm>
          <a:prstGeom prst="rect">
            <a:avLst/>
          </a:prstGeom>
          <a:noFill/>
          <a:ln>
            <a:noFill/>
          </a:ln>
        </p:spPr>
      </p:sp>
      <p:sp>
        <p:nvSpPr>
          <p:cNvPr id="141" name="Google Shape;141;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2" name="Google Shape;1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3" name="Google Shape;1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4" name="Google Shape;1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5"/>
        <p:cNvGrpSpPr/>
        <p:nvPr/>
      </p:nvGrpSpPr>
      <p:grpSpPr>
        <a:xfrm>
          <a:off x="0" y="0"/>
          <a:ext cx="0" cy="0"/>
          <a:chOff x="0" y="0"/>
          <a:chExt cx="0" cy="0"/>
        </a:xfrm>
      </p:grpSpPr>
      <p:sp>
        <p:nvSpPr>
          <p:cNvPr id="146" name="Google Shape;1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9" name="Google Shape;14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0" name="Google Shape;15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5" name="Google Shape;15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6" name="Google Shape;15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02255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97397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54858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5176742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439023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233769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486010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725320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9073842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6309379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14616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7" name="Google Shape;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9"/>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83" name="Google Shape;8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6" name="Google Shape;8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7" name="Google Shape;8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Slide.vn - 2019">
            <a:extLst>
              <a:ext uri="{FF2B5EF4-FFF2-40B4-BE49-F238E27FC236}">
                <a16:creationId xmlns:a16="http://schemas.microsoft.com/office/drawing/2014/main" id="{7F3C24E7-17F3-4DBD-1AEF-A0CD2D35BEED}"/>
              </a:ext>
            </a:extLst>
          </p:cNvPr>
          <p:cNvSpPr txBox="1"/>
          <p:nvPr userDrawn="1"/>
        </p:nvSpPr>
        <p:spPr>
          <a:xfrm>
            <a:off x="0" y="-1946421"/>
            <a:ext cx="12192000" cy="461665"/>
          </a:xfrm>
          <a:prstGeom prst="rect">
            <a:avLst/>
          </a:prstGeom>
          <a:noFill/>
        </p:spPr>
        <p:txBody>
          <a:bodyPr vert="horz" rtlCol="0">
            <a:spAutoFit/>
          </a:bodyPr>
          <a:lstStyle/>
          <a:p>
            <a:pPr algn="ctr"/>
            <a:r>
              <a:rPr lang="en-US" sz="2400" dirty="0">
                <a:solidFill>
                  <a:srgbClr val="CFCFCF"/>
                </a:solidFill>
                <a:latin typeface="UTM Avo" panose="02040603050506020204" pitchFamily="18" charset="0"/>
              </a:rPr>
              <a:t>www.9slide.vn</a:t>
            </a:r>
          </a:p>
        </p:txBody>
      </p:sp>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12/12/2023</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167247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42/"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slideLayout" Target="../slideLayouts/slideLayout28.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6.svg"/><Relationship Id="rId10" Type="http://schemas.openxmlformats.org/officeDocument/2006/relationships/image" Target="../media/image11.jpg"/><Relationship Id="rId4" Type="http://schemas.openxmlformats.org/officeDocument/2006/relationships/image" Target="../media/image5.pn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28.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slideLayout" Target="../slideLayouts/slideLayout28.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slideLayout" Target="../slideLayouts/slideLayout28.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42/"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4.png"/><Relationship Id="rId7" Type="http://schemas.openxmlformats.org/officeDocument/2006/relationships/image" Target="../media/image8.svg"/><Relationship Id="rId12" Type="http://schemas.openxmlformats.org/officeDocument/2006/relationships/image" Target="../media/image19.png"/><Relationship Id="rId2" Type="http://schemas.openxmlformats.org/officeDocument/2006/relationships/slideLayout" Target="../slideLayouts/slideLayout28.xml"/><Relationship Id="rId1" Type="http://schemas.openxmlformats.org/officeDocument/2006/relationships/tags" Target="../tags/tag6.xml"/><Relationship Id="rId6" Type="http://schemas.openxmlformats.org/officeDocument/2006/relationships/image" Target="../media/image7.png"/><Relationship Id="rId11" Type="http://schemas.openxmlformats.org/officeDocument/2006/relationships/image" Target="../media/image18.svg"/><Relationship Id="rId5" Type="http://schemas.openxmlformats.org/officeDocument/2006/relationships/image" Target="../media/image6.sv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16.sv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8.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4.png"/><Relationship Id="rId7" Type="http://schemas.openxmlformats.org/officeDocument/2006/relationships/image" Target="../media/image29.svg"/><Relationship Id="rId2" Type="http://schemas.openxmlformats.org/officeDocument/2006/relationships/slideLayout" Target="../slideLayouts/slideLayout28.xml"/><Relationship Id="rId1" Type="http://schemas.openxmlformats.org/officeDocument/2006/relationships/tags" Target="../tags/tag9.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10.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11.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1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13.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8.xml"/><Relationship Id="rId1" Type="http://schemas.openxmlformats.org/officeDocument/2006/relationships/tags" Target="../tags/tag14.xml"/><Relationship Id="rId5" Type="http://schemas.openxmlformats.org/officeDocument/2006/relationships/image" Target="../media/image38.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svg"/><Relationship Id="rId3" Type="http://schemas.openxmlformats.org/officeDocument/2006/relationships/image" Target="../media/image14.png"/><Relationship Id="rId7" Type="http://schemas.openxmlformats.org/officeDocument/2006/relationships/image" Target="../media/image42.svg"/><Relationship Id="rId12" Type="http://schemas.openxmlformats.org/officeDocument/2006/relationships/image" Target="../media/image45.png"/><Relationship Id="rId17" Type="http://schemas.openxmlformats.org/officeDocument/2006/relationships/image" Target="../media/image6.svg"/><Relationship Id="rId2" Type="http://schemas.openxmlformats.org/officeDocument/2006/relationships/slideLayout" Target="../slideLayouts/slideLayout28.xml"/><Relationship Id="rId16" Type="http://schemas.openxmlformats.org/officeDocument/2006/relationships/image" Target="../media/image5.png"/><Relationship Id="rId1" Type="http://schemas.openxmlformats.org/officeDocument/2006/relationships/tags" Target="../tags/tag15.xml"/><Relationship Id="rId6" Type="http://schemas.openxmlformats.org/officeDocument/2006/relationships/image" Target="../media/image41.png"/><Relationship Id="rId11" Type="http://schemas.openxmlformats.org/officeDocument/2006/relationships/image" Target="../media/image8.svg"/><Relationship Id="rId5" Type="http://schemas.openxmlformats.org/officeDocument/2006/relationships/image" Target="../media/image40.svg"/><Relationship Id="rId15" Type="http://schemas.openxmlformats.org/officeDocument/2006/relationships/image" Target="../media/image48.svg"/><Relationship Id="rId10" Type="http://schemas.openxmlformats.org/officeDocument/2006/relationships/image" Target="../media/image7.png"/><Relationship Id="rId4" Type="http://schemas.openxmlformats.org/officeDocument/2006/relationships/image" Target="../media/image39.png"/><Relationship Id="rId9" Type="http://schemas.openxmlformats.org/officeDocument/2006/relationships/image" Target="../media/image44.svg"/><Relationship Id="rId1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8.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svg"/><Relationship Id="rId2" Type="http://schemas.openxmlformats.org/officeDocument/2006/relationships/slideLayout" Target="../slideLayouts/slideLayout28.xml"/><Relationship Id="rId1" Type="http://schemas.openxmlformats.org/officeDocument/2006/relationships/tags" Target="../tags/tag1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0"/>
        <p:cNvGrpSpPr/>
        <p:nvPr/>
      </p:nvGrpSpPr>
      <p:grpSpPr>
        <a:xfrm>
          <a:off x="0" y="0"/>
          <a:ext cx="0" cy="0"/>
          <a:chOff x="0" y="0"/>
          <a:chExt cx="0" cy="0"/>
        </a:xfrm>
      </p:grpSpPr>
      <p:sp>
        <p:nvSpPr>
          <p:cNvPr id="161" name="Google Shape;161;p1"/>
          <p:cNvSpPr txBox="1"/>
          <p:nvPr/>
        </p:nvSpPr>
        <p:spPr>
          <a:xfrm>
            <a:off x="9431045" y="209464"/>
            <a:ext cx="268105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dirty="0" err="1">
                <a:solidFill>
                  <a:schemeClr val="lt1"/>
                </a:solidFill>
                <a:latin typeface="UTM Avo" panose="02040603050506020204" pitchFamily="18" charset="0"/>
                <a:sym typeface="Arial"/>
              </a:rPr>
              <a:t>Mĩ</a:t>
            </a:r>
            <a:r>
              <a:rPr lang="en-US" sz="2800" b="0" i="0" u="none" strike="noStrike" cap="none" dirty="0">
                <a:solidFill>
                  <a:schemeClr val="lt1"/>
                </a:solidFill>
                <a:latin typeface="UTM Avo" panose="02040603050506020204" pitchFamily="18" charset="0"/>
                <a:sym typeface="Arial"/>
              </a:rPr>
              <a:t> </a:t>
            </a:r>
            <a:r>
              <a:rPr lang="en-US" sz="2800" b="0" i="0" u="none" strike="noStrike" cap="none" dirty="0" err="1">
                <a:solidFill>
                  <a:schemeClr val="lt1"/>
                </a:solidFill>
                <a:latin typeface="UTM Avo" panose="02040603050506020204" pitchFamily="18" charset="0"/>
                <a:sym typeface="Arial"/>
              </a:rPr>
              <a:t>thuật</a:t>
            </a:r>
            <a:r>
              <a:rPr lang="en-US" sz="2800" b="0" i="0" u="none" strike="noStrike" cap="none" dirty="0">
                <a:solidFill>
                  <a:schemeClr val="lt1"/>
                </a:solidFill>
                <a:latin typeface="UTM Avo" panose="02040603050506020204" pitchFamily="18" charset="0"/>
                <a:sym typeface="Arial"/>
              </a:rPr>
              <a:t> 7</a:t>
            </a:r>
            <a:endParaRPr dirty="0">
              <a:latin typeface="UTM Avo" panose="02040603050506020204" pitchFamily="18" charset="0"/>
            </a:endParaRPr>
          </a:p>
        </p:txBody>
      </p:sp>
      <p:sp>
        <p:nvSpPr>
          <p:cNvPr id="162" name="Google Shape;162;p1"/>
          <p:cNvSpPr txBox="1"/>
          <p:nvPr/>
        </p:nvSpPr>
        <p:spPr>
          <a:xfrm>
            <a:off x="685769" y="1140534"/>
            <a:ext cx="10820462" cy="1964184"/>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002060"/>
                </a:solidFill>
                <a:latin typeface="UTM Avo" panose="02040603050506020204" pitchFamily="18" charset="0"/>
                <a:sym typeface="Arial"/>
              </a:rPr>
              <a:t>Chủ</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đề</a:t>
            </a:r>
            <a:endParaRPr dirty="0">
              <a:latin typeface="UTM Avo" panose="02040603050506020204" pitchFamily="18" charset="0"/>
            </a:endParaRPr>
          </a:p>
          <a:p>
            <a:pPr marL="0" marR="0" lvl="0" indent="0" algn="ctr" rtl="0">
              <a:lnSpc>
                <a:spcPct val="150000"/>
              </a:lnSpc>
              <a:spcBef>
                <a:spcPts val="0"/>
              </a:spcBef>
              <a:spcAft>
                <a:spcPts val="0"/>
              </a:spcAft>
              <a:buClr>
                <a:schemeClr val="dk1"/>
              </a:buClr>
              <a:buSzPts val="990"/>
              <a:buFont typeface="Arial"/>
              <a:buNone/>
            </a:pPr>
            <a:r>
              <a:rPr lang="en-US" sz="4400" b="1" dirty="0" err="1">
                <a:solidFill>
                  <a:srgbClr val="002060"/>
                </a:solidFill>
                <a:latin typeface="UTM Avo" panose="02040603050506020204" pitchFamily="18" charset="0"/>
              </a:rPr>
              <a:t>Động</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vật</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quanh</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em</a:t>
            </a:r>
            <a:endParaRPr dirty="0">
              <a:latin typeface="UTM Avo" panose="02040603050506020204" pitchFamily="18" charset="0"/>
            </a:endParaRPr>
          </a:p>
        </p:txBody>
      </p:sp>
      <p:sp>
        <p:nvSpPr>
          <p:cNvPr id="163" name="Google Shape;163;p1"/>
          <p:cNvSpPr txBox="1"/>
          <p:nvPr/>
        </p:nvSpPr>
        <p:spPr>
          <a:xfrm>
            <a:off x="1508209" y="3512568"/>
            <a:ext cx="9338546" cy="144844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vi-VN" sz="4400" b="1" i="0" u="none" strike="noStrike" cap="none" dirty="0">
                <a:solidFill>
                  <a:srgbClr val="FF0000"/>
                </a:solidFill>
                <a:latin typeface="+mn-lt"/>
                <a:sym typeface="Arial"/>
              </a:rPr>
              <a:t>Bài 10</a:t>
            </a:r>
            <a:r>
              <a:rPr lang="en-US" sz="4400" b="1" i="0" u="none" strike="noStrike" cap="none" dirty="0">
                <a:solidFill>
                  <a:srgbClr val="FF0000"/>
                </a:solidFill>
                <a:latin typeface="+mn-lt"/>
                <a:sym typeface="Arial"/>
              </a:rPr>
              <a:t>:</a:t>
            </a:r>
            <a:r>
              <a:rPr lang="vi-VN" sz="4400" b="1" i="0" u="none" strike="noStrike" cap="none" dirty="0">
                <a:solidFill>
                  <a:srgbClr val="FF0000"/>
                </a:solidFill>
                <a:latin typeface="+mn-lt"/>
                <a:sym typeface="Arial"/>
              </a:rPr>
              <a:t> </a:t>
            </a:r>
            <a:r>
              <a:rPr lang="vi-VN" sz="4400" b="1" i="0" u="none" strike="noStrike" cap="none">
                <a:solidFill>
                  <a:srgbClr val="FF0000"/>
                </a:solidFill>
                <a:latin typeface="+mn-lt"/>
                <a:sym typeface="Arial"/>
              </a:rPr>
              <a:t>Tượng thú </a:t>
            </a:r>
            <a:r>
              <a:rPr lang="vi-VN" sz="4400" b="1" i="0" u="none" strike="noStrike" cap="none" dirty="0">
                <a:solidFill>
                  <a:srgbClr val="FF0000"/>
                </a:solidFill>
                <a:latin typeface="+mn-lt"/>
                <a:sym typeface="Arial"/>
              </a:rPr>
              <a:t>(Khám phá)</a:t>
            </a:r>
            <a:endParaRPr sz="4400" b="1" i="0" u="none" strike="noStrike" cap="none" dirty="0">
              <a:solidFill>
                <a:srgbClr val="FF0000"/>
              </a:solidFill>
              <a:latin typeface="+mn-lt"/>
              <a:sym typeface="Aria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p2">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33855" b="49388"/>
          <a:stretch>
            <a:fillRect/>
          </a:stretch>
        </p:blipFill>
        <p:spPr>
          <a:xfrm flipH="1">
            <a:off x="-985491" y="4476079"/>
            <a:ext cx="5328012" cy="3392243"/>
          </a:xfrm>
          <a:prstGeom prst="rect">
            <a:avLst/>
          </a:prstGeom>
        </p:spPr>
      </p:pic>
      <p:pic>
        <p:nvPicPr>
          <p:cNvPr id="3"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48732" b="27596"/>
          <a:stretch>
            <a:fillRect/>
          </a:stretch>
        </p:blipFill>
        <p:spPr>
          <a:xfrm rot="-139838">
            <a:off x="8739276" y="4394954"/>
            <a:ext cx="4196985" cy="5327144"/>
          </a:xfrm>
          <a:prstGeom prst="rect">
            <a:avLst/>
          </a:prstGeom>
        </p:spPr>
      </p:pic>
      <p:sp>
        <p:nvSpPr>
          <p:cNvPr id="7" name="TextBox 7"/>
          <p:cNvSpPr txBox="1"/>
          <p:nvPr/>
        </p:nvSpPr>
        <p:spPr>
          <a:xfrm>
            <a:off x="1442789" y="1659654"/>
            <a:ext cx="9306422" cy="677108"/>
          </a:xfrm>
          <a:prstGeom prst="rect">
            <a:avLst/>
          </a:prstGeom>
        </p:spPr>
        <p:txBody>
          <a:bodyPr wrap="square" lIns="0" tIns="0" rIns="0" bIns="0" rtlCol="0" anchor="t">
            <a:spAutoFit/>
          </a:bodyPr>
          <a:lstStyle/>
          <a:p>
            <a:pPr algn="ctr" defTabSz="609630">
              <a:spcBef>
                <a:spcPct val="0"/>
              </a:spcBef>
              <a:buClrTx/>
            </a:pPr>
            <a:r>
              <a:rPr lang="en-US" sz="4400" b="1" kern="1200" dirty="0">
                <a:solidFill>
                  <a:srgbClr val="C00000"/>
                </a:solidFill>
                <a:latin typeface="UTM Avo" panose="02040603050506020204" pitchFamily="18" charset="0"/>
                <a:ea typeface="+mn-ea"/>
                <a:cs typeface="Arial" panose="020B0604020202020204" pitchFamily="34" charset="0"/>
              </a:rPr>
              <a:t>TRÒ CHƠI ĐUỔI HÌNH BẮT CHỮ</a:t>
            </a:r>
          </a:p>
        </p:txBody>
      </p:sp>
      <p:sp>
        <p:nvSpPr>
          <p:cNvPr id="12" name="Rectangle 11">
            <a:extLst>
              <a:ext uri="{FF2B5EF4-FFF2-40B4-BE49-F238E27FC236}">
                <a16:creationId xmlns:a16="http://schemas.microsoft.com/office/drawing/2014/main" id="{AC648C4D-841A-424E-A555-98A84108A5CA}"/>
              </a:ext>
            </a:extLst>
          </p:cNvPr>
          <p:cNvSpPr/>
          <p:nvPr/>
        </p:nvSpPr>
        <p:spPr>
          <a:xfrm>
            <a:off x="3260400" y="2163471"/>
            <a:ext cx="6096000" cy="1388457"/>
          </a:xfrm>
          <a:prstGeom prst="rect">
            <a:avLst/>
          </a:prstGeom>
        </p:spPr>
        <p:txBody>
          <a:bodyPr>
            <a:spAutoFit/>
          </a:bodyPr>
          <a:lstStyle/>
          <a:p>
            <a:pPr marL="381019" indent="-381019" algn="just" defTabSz="609630">
              <a:lnSpc>
                <a:spcPct val="150000"/>
              </a:lnSpc>
              <a:spcBef>
                <a:spcPts val="67"/>
              </a:spcBef>
              <a:spcAft>
                <a:spcPts val="67"/>
              </a:spcAft>
              <a:buClrTx/>
              <a:buFont typeface="Arial" panose="020B0604020202020204" pitchFamily="34" charset="0"/>
              <a:buChar char="•"/>
            </a:pP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Tên</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tranh</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381019" indent="-381019" algn="just" defTabSz="609630">
              <a:lnSpc>
                <a:spcPct val="150000"/>
              </a:lnSpc>
              <a:spcBef>
                <a:spcPts val="67"/>
              </a:spcBef>
              <a:spcAft>
                <a:spcPts val="67"/>
              </a:spcAft>
              <a:buClrTx/>
              <a:buFont typeface="Arial" panose="020B0604020202020204" pitchFamily="34" charset="0"/>
              <a:buChar char="•"/>
            </a:pP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Nêu</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được</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đặc</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điểm</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 con </a:t>
            </a:r>
            <a:r>
              <a:rPr lang="en-US" sz="2933"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933"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p:pic>
        <p:nvPicPr>
          <p:cNvPr id="14" name="Picture 13">
            <a:extLst>
              <a:ext uri="{FF2B5EF4-FFF2-40B4-BE49-F238E27FC236}">
                <a16:creationId xmlns:a16="http://schemas.microsoft.com/office/drawing/2014/main" id="{3AC57A0C-1627-4785-A92F-6F028EDEC9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4487" y="3649635"/>
            <a:ext cx="3534175" cy="2732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FD73EFB4-E593-464A-9053-614CC495390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79732" y="3660088"/>
            <a:ext cx="4028034" cy="2722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id="{4773F36B-48F3-4A8C-9BCC-B90710E091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38836" y="3649635"/>
            <a:ext cx="3738677" cy="2722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r="33855" b="49388"/>
          <a:stretch>
            <a:fillRect/>
          </a:stretch>
        </p:blipFill>
        <p:spPr>
          <a:xfrm flipH="1">
            <a:off x="-985490" y="5023470"/>
            <a:ext cx="4468254" cy="2844852"/>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48732" b="27596"/>
          <a:stretch>
            <a:fillRect/>
          </a:stretch>
        </p:blipFill>
        <p:spPr>
          <a:xfrm rot="-139838">
            <a:off x="9340059" y="5437615"/>
            <a:ext cx="3688625" cy="4681894"/>
          </a:xfrm>
          <a:prstGeom prst="rect">
            <a:avLst/>
          </a:prstGeom>
        </p:spPr>
      </p:pic>
      <p:pic>
        <p:nvPicPr>
          <p:cNvPr id="14" name="Picture 13">
            <a:extLst>
              <a:ext uri="{FF2B5EF4-FFF2-40B4-BE49-F238E27FC236}">
                <a16:creationId xmlns:a16="http://schemas.microsoft.com/office/drawing/2014/main" id="{3AC57A0C-1627-4785-A92F-6F028EDEC9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9113" y="2146470"/>
            <a:ext cx="4609158" cy="3248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2AE54950-F8BD-4FCE-ADBA-A1DF83836CD3}"/>
              </a:ext>
            </a:extLst>
          </p:cNvPr>
          <p:cNvSpPr txBox="1"/>
          <p:nvPr/>
        </p:nvSpPr>
        <p:spPr>
          <a:xfrm>
            <a:off x="5697639" y="1652475"/>
            <a:ext cx="5747827" cy="3901837"/>
          </a:xfrm>
          <a:prstGeom prst="rect">
            <a:avLst/>
          </a:prstGeom>
          <a:noFill/>
        </p:spPr>
        <p:txBody>
          <a:bodyPr wrap="square" rtlCol="0">
            <a:spAutoFit/>
          </a:bodyPr>
          <a:lstStyle/>
          <a:p>
            <a:pPr defTabSz="609630">
              <a:lnSpc>
                <a:spcPct val="150000"/>
              </a:lnSpc>
              <a:buClrTx/>
            </a:pPr>
            <a:r>
              <a:rPr lang="en-US" sz="2400" b="1" kern="1200" dirty="0">
                <a:solidFill>
                  <a:prstClr val="black"/>
                </a:solidFill>
                <a:latin typeface="+mn-lt"/>
                <a:ea typeface="+mn-ea"/>
                <a:cs typeface="Arial" panose="020B0604020202020204" pitchFamily="34" charset="0"/>
              </a:rPr>
              <a:t>Con </a:t>
            </a:r>
            <a:r>
              <a:rPr lang="en-US" sz="2400" b="1" kern="1200" dirty="0" err="1">
                <a:solidFill>
                  <a:prstClr val="black"/>
                </a:solidFill>
                <a:latin typeface="+mn-lt"/>
                <a:ea typeface="+mn-ea"/>
                <a:cs typeface="Arial" panose="020B0604020202020204" pitchFamily="34" charset="0"/>
              </a:rPr>
              <a:t>chuột</a:t>
            </a:r>
            <a:endParaRPr lang="en-US" sz="2400" b="1"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Mõm</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nhọn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mắt</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đen</a:t>
            </a:r>
            <a:r>
              <a:rPr lang="en-US" sz="2400" kern="1200" dirty="0">
                <a:solidFill>
                  <a:prstClr val="black"/>
                </a:solidFill>
                <a:latin typeface="+mn-lt"/>
                <a:ea typeface="+mn-ea"/>
                <a:cs typeface="Arial" panose="020B0604020202020204" pitchFamily="34" charset="0"/>
              </a:rPr>
              <a:t>, to </a:t>
            </a: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Lông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mềm</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đuôi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dài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và</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có</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một</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lớp</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vẩy</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ngắn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nhỏ</a:t>
            </a:r>
            <a:endParaRPr lang="en-US" sz="2400"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Bộ</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răng</a:t>
            </a:r>
            <a:r>
              <a:rPr lang="en-US" sz="2400" kern="1200" dirty="0">
                <a:solidFill>
                  <a:prstClr val="black"/>
                </a:solidFill>
                <a:latin typeface="+mn-lt"/>
                <a:ea typeface="+mn-ea"/>
                <a:cs typeface="Arial" panose="020B0604020202020204" pitchFamily="34" charset="0"/>
              </a:rPr>
              <a:t>: 4 </a:t>
            </a:r>
            <a:r>
              <a:rPr lang="en-US" sz="2400" kern="1200" dirty="0" err="1">
                <a:solidFill>
                  <a:prstClr val="black"/>
                </a:solidFill>
                <a:latin typeface="+mn-lt"/>
                <a:ea typeface="+mn-ea"/>
                <a:cs typeface="Arial" panose="020B0604020202020204" pitchFamily="34" charset="0"/>
              </a:rPr>
              <a:t>chiếc</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răng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cửa</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và</a:t>
            </a:r>
            <a:r>
              <a:rPr lang="en-US" sz="2400" kern="1200" dirty="0">
                <a:solidFill>
                  <a:prstClr val="black"/>
                </a:solidFill>
                <a:latin typeface="+mn-lt"/>
                <a:ea typeface="+mn-ea"/>
                <a:cs typeface="Arial" panose="020B0604020202020204" pitchFamily="34" charset="0"/>
              </a:rPr>
              <a:t> 12 </a:t>
            </a:r>
            <a:r>
              <a:rPr lang="en-US" sz="2400" kern="1200" dirty="0" err="1">
                <a:solidFill>
                  <a:prstClr val="black"/>
                </a:solidFill>
                <a:latin typeface="+mn-lt"/>
                <a:ea typeface="+mn-ea"/>
                <a:cs typeface="Arial" panose="020B0604020202020204" pitchFamily="34" charset="0"/>
              </a:rPr>
              <a:t>răng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hàm</a:t>
            </a:r>
            <a:r>
              <a:rPr lang="en-US" sz="2400" kern="1200" dirty="0">
                <a:solidFill>
                  <a:prstClr val="black"/>
                </a:solidFill>
                <a:latin typeface="+mn-lt"/>
                <a:ea typeface="+mn-ea"/>
                <a:cs typeface="Arial" panose="020B0604020202020204" pitchFamily="34" charset="0"/>
              </a:rPr>
              <a:t> </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răng</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phát</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triển</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nhanh</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là</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động</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vật</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gặm</a:t>
            </a:r>
            <a:r>
              <a:rPr lang="en-US" sz="2400" kern="1200" dirty="0">
                <a:solidFill>
                  <a:prstClr val="black"/>
                </a:solidFill>
                <a:latin typeface="+mn-lt"/>
                <a:ea typeface="+mn-ea"/>
                <a:cs typeface="Arial" panose="020B0604020202020204" pitchFamily="34" charset="0"/>
                <a:sym typeface="Wingdings" panose="05000000000000000000" pitchFamily="2" charset="2"/>
              </a:rPr>
              <a:t> </a:t>
            </a:r>
            <a:r>
              <a:rPr lang="en-US" sz="2400" kern="1200" dirty="0" err="1">
                <a:solidFill>
                  <a:prstClr val="black"/>
                </a:solidFill>
                <a:latin typeface="+mn-lt"/>
                <a:ea typeface="+mn-ea"/>
                <a:cs typeface="Arial" panose="020B0604020202020204" pitchFamily="34" charset="0"/>
                <a:sym typeface="Wingdings" panose="05000000000000000000" pitchFamily="2" charset="2"/>
              </a:rPr>
              <a:t>nhấm</a:t>
            </a:r>
            <a:endParaRPr lang="en-US" sz="2400" kern="1200" dirty="0">
              <a:solidFill>
                <a:prstClr val="black"/>
              </a:solidFill>
              <a:latin typeface="+mn-lt"/>
              <a:ea typeface="+mn-ea"/>
              <a:cs typeface="Arial" panose="020B0604020202020204" pitchFamily="34" charset="0"/>
            </a:endParaRPr>
          </a:p>
        </p:txBody>
      </p:sp>
      <p:pic>
        <p:nvPicPr>
          <p:cNvPr id="6" name="Picture 5">
            <a:extLst>
              <a:ext uri="{FF2B5EF4-FFF2-40B4-BE49-F238E27FC236}">
                <a16:creationId xmlns:a16="http://schemas.microsoft.com/office/drawing/2014/main" id="{B084D5E4-24FD-DDAA-A093-428535493FD1}"/>
              </a:ext>
            </a:extLst>
          </p:cNvPr>
          <p:cNvPicPr>
            <a:picLocks noChangeAspect="1"/>
          </p:cNvPicPr>
          <p:nvPr/>
        </p:nvPicPr>
        <p:blipFill>
          <a:blip r:embed="rId8"/>
          <a:srcRect/>
          <a:stretch>
            <a:fillRect/>
          </a:stretch>
        </p:blipFill>
        <p:spPr>
          <a:xfrm>
            <a:off x="2588586" y="5042728"/>
            <a:ext cx="2568781" cy="1815272"/>
          </a:xfrm>
          <a:prstGeom prst="rect">
            <a:avLst/>
          </a:prstGeom>
        </p:spPr>
      </p:pic>
    </p:spTree>
    <p:extLst>
      <p:ext uri="{BB962C8B-B14F-4D97-AF65-F5344CB8AC3E}">
        <p14:creationId xmlns:p14="http://schemas.microsoft.com/office/powerpoint/2010/main" val="37369265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r="33855" b="49388"/>
          <a:stretch>
            <a:fillRect/>
          </a:stretch>
        </p:blipFill>
        <p:spPr>
          <a:xfrm flipH="1">
            <a:off x="-985491" y="4991867"/>
            <a:ext cx="4517892" cy="2876455"/>
          </a:xfrm>
          <a:prstGeom prst="rect">
            <a:avLst/>
          </a:prstGeom>
        </p:spPr>
      </p:pic>
      <p:pic>
        <p:nvPicPr>
          <p:cNvPr id="3"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48732" b="27596"/>
          <a:stretch>
            <a:fillRect/>
          </a:stretch>
        </p:blipFill>
        <p:spPr>
          <a:xfrm rot="-139838">
            <a:off x="9774301" y="5655101"/>
            <a:ext cx="3187593" cy="4045943"/>
          </a:xfrm>
          <a:prstGeom prst="rect">
            <a:avLst/>
          </a:prstGeom>
        </p:spPr>
      </p:pic>
      <p:pic>
        <p:nvPicPr>
          <p:cNvPr id="7" name="Picture 6">
            <a:extLst>
              <a:ext uri="{FF2B5EF4-FFF2-40B4-BE49-F238E27FC236}">
                <a16:creationId xmlns:a16="http://schemas.microsoft.com/office/drawing/2014/main" id="{59E70E26-2D8D-4C8B-A67B-CFC7BA5ACC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0887" y="2133601"/>
            <a:ext cx="4943861" cy="34583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B37C39A5-2536-4374-92B5-4A00E104A0A8}"/>
              </a:ext>
            </a:extLst>
          </p:cNvPr>
          <p:cNvSpPr txBox="1"/>
          <p:nvPr/>
        </p:nvSpPr>
        <p:spPr>
          <a:xfrm>
            <a:off x="5740400" y="1493449"/>
            <a:ext cx="5562600" cy="4445832"/>
          </a:xfrm>
          <a:prstGeom prst="rect">
            <a:avLst/>
          </a:prstGeom>
          <a:noFill/>
        </p:spPr>
        <p:txBody>
          <a:bodyPr wrap="square" rtlCol="0">
            <a:spAutoFit/>
          </a:bodyPr>
          <a:lstStyle/>
          <a:p>
            <a:pPr defTabSz="609630">
              <a:lnSpc>
                <a:spcPct val="150000"/>
              </a:lnSpc>
              <a:buClrTx/>
            </a:pPr>
            <a:r>
              <a:rPr lang="en-US" sz="2400" b="1" kern="1200" dirty="0">
                <a:solidFill>
                  <a:prstClr val="black"/>
                </a:solidFill>
                <a:latin typeface="+mn-lt"/>
                <a:ea typeface="+mn-ea"/>
                <a:cs typeface="Arial" panose="020B0604020202020204" pitchFamily="34" charset="0"/>
              </a:rPr>
              <a:t>Con </a:t>
            </a:r>
            <a:r>
              <a:rPr lang="en-US" sz="2400" b="1" kern="1200" dirty="0" err="1">
                <a:solidFill>
                  <a:prstClr val="black"/>
                </a:solidFill>
                <a:latin typeface="+mn-lt"/>
                <a:ea typeface="+mn-ea"/>
                <a:cs typeface="Arial" panose="020B0604020202020204" pitchFamily="34" charset="0"/>
              </a:rPr>
              <a:t>khỉ</a:t>
            </a:r>
            <a:endParaRPr lang="en-US" sz="2400" b="1"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Loài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thú</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cao</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cấp</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cấu</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tạo</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cơ</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thể</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gần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giống</a:t>
            </a:r>
            <a:r>
              <a:rPr lang="en-US" sz="2400" kern="1200" dirty="0">
                <a:solidFill>
                  <a:prstClr val="black"/>
                </a:solidFill>
                <a:latin typeface="+mn-lt"/>
                <a:ea typeface="+mn-ea"/>
                <a:cs typeface="Arial" panose="020B0604020202020204" pitchFamily="34" charset="0"/>
              </a:rPr>
              <a:t> ng</a:t>
            </a:r>
            <a:r>
              <a:rPr lang="vi-VN" sz="2400" kern="1200" dirty="0">
                <a:solidFill>
                  <a:prstClr val="black"/>
                </a:solidFill>
                <a:latin typeface="+mn-lt"/>
                <a:ea typeface="+mn-ea"/>
                <a:cs typeface="Arial" panose="020B0604020202020204" pitchFamily="34" charset="0"/>
              </a:rPr>
              <a:t>ư</a:t>
            </a:r>
            <a:r>
              <a:rPr lang="en-US" sz="2400" kern="1200" dirty="0" err="1">
                <a:solidFill>
                  <a:prstClr val="black"/>
                </a:solidFill>
                <a:latin typeface="+mn-lt"/>
                <a:ea typeface="+mn-ea"/>
                <a:cs typeface="Arial" panose="020B0604020202020204" pitchFamily="34" charset="0"/>
              </a:rPr>
              <a:t>ời</a:t>
            </a:r>
            <a:endParaRPr lang="en-US" sz="2400"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Bộ</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lông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ngắn</a:t>
            </a:r>
            <a:r>
              <a:rPr lang="en-US" sz="2400" kern="1200" dirty="0">
                <a:solidFill>
                  <a:prstClr val="black"/>
                </a:solidFill>
                <a:latin typeface="+mn-lt"/>
                <a:ea typeface="+mn-ea"/>
                <a:cs typeface="Arial" panose="020B0604020202020204" pitchFamily="34" charset="0"/>
              </a:rPr>
              <a:t>, 2 </a:t>
            </a:r>
            <a:r>
              <a:rPr lang="en-US" sz="2400" kern="1200" dirty="0" err="1">
                <a:solidFill>
                  <a:prstClr val="black"/>
                </a:solidFill>
                <a:latin typeface="+mn-lt"/>
                <a:ea typeface="+mn-ea"/>
                <a:cs typeface="Arial" panose="020B0604020202020204" pitchFamily="34" charset="0"/>
              </a:rPr>
              <a:t>tay</a:t>
            </a:r>
            <a:r>
              <a:rPr lang="en-US" sz="2400" kern="1200" dirty="0">
                <a:solidFill>
                  <a:prstClr val="black"/>
                </a:solidFill>
                <a:latin typeface="+mn-lt"/>
                <a:ea typeface="+mn-ea"/>
                <a:cs typeface="Arial" panose="020B0604020202020204" pitchFamily="34" charset="0"/>
              </a:rPr>
              <a:t>, 2 </a:t>
            </a:r>
            <a:r>
              <a:rPr lang="en-US" sz="2400" kern="1200" dirty="0" err="1">
                <a:solidFill>
                  <a:prstClr val="black"/>
                </a:solidFill>
                <a:latin typeface="+mn-lt"/>
                <a:ea typeface="+mn-ea"/>
                <a:cs typeface="Arial" panose="020B0604020202020204" pitchFamily="34" charset="0"/>
              </a:rPr>
              <a:t>chân</a:t>
            </a:r>
            <a:endParaRPr lang="en-US" sz="2400"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a:solidFill>
                  <a:prstClr val="black"/>
                </a:solidFill>
                <a:latin typeface="+mn-lt"/>
                <a:ea typeface="+mn-ea"/>
                <a:cs typeface="Arial" panose="020B0604020202020204" pitchFamily="34" charset="0"/>
              </a:rPr>
              <a:t>Di </a:t>
            </a:r>
            <a:r>
              <a:rPr lang="en-US" sz="2400" kern="1200" dirty="0" err="1">
                <a:solidFill>
                  <a:prstClr val="black"/>
                </a:solidFill>
                <a:latin typeface="+mn-lt"/>
                <a:ea typeface="+mn-ea"/>
                <a:cs typeface="Arial" panose="020B0604020202020204" pitchFamily="34" charset="0"/>
              </a:rPr>
              <a:t>chuyển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bằng</a:t>
            </a:r>
            <a:r>
              <a:rPr lang="en-US" sz="2400" kern="1200" dirty="0">
                <a:solidFill>
                  <a:prstClr val="black"/>
                </a:solidFill>
                <a:latin typeface="+mn-lt"/>
                <a:ea typeface="+mn-ea"/>
                <a:cs typeface="Arial" panose="020B0604020202020204" pitchFamily="34" charset="0"/>
              </a:rPr>
              <a:t> 3 </a:t>
            </a:r>
            <a:r>
              <a:rPr lang="en-US" sz="2400" kern="1200" dirty="0" err="1">
                <a:solidFill>
                  <a:prstClr val="black"/>
                </a:solidFill>
                <a:latin typeface="+mn-lt"/>
                <a:ea typeface="+mn-ea"/>
                <a:cs typeface="Arial" panose="020B0604020202020204" pitchFamily="34" charset="0"/>
              </a:rPr>
              <a:t>cách</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đi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chạy</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leo</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trèo</a:t>
            </a:r>
            <a:endParaRPr lang="en-US" sz="2400"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Đuôi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giúp</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khỉ</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giữ</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thăng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bằng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khi</a:t>
            </a:r>
            <a:r>
              <a:rPr lang="en-US" sz="2400" kern="1200" dirty="0">
                <a:solidFill>
                  <a:prstClr val="black"/>
                </a:solidFill>
                <a:latin typeface="+mn-lt"/>
                <a:ea typeface="+mn-ea"/>
                <a:cs typeface="Arial" panose="020B0604020202020204" pitchFamily="34" charset="0"/>
              </a:rPr>
              <a:t> di </a:t>
            </a:r>
            <a:r>
              <a:rPr lang="en-US" sz="2400" kern="1200" dirty="0" err="1">
                <a:solidFill>
                  <a:prstClr val="black"/>
                </a:solidFill>
                <a:latin typeface="+mn-lt"/>
                <a:ea typeface="+mn-ea"/>
                <a:cs typeface="Arial" panose="020B0604020202020204" pitchFamily="34" charset="0"/>
              </a:rPr>
              <a:t>chuyển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trên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cây</a:t>
            </a:r>
            <a:endParaRPr lang="en-US" sz="2400" kern="1200" dirty="0">
              <a:solidFill>
                <a:prstClr val="black"/>
              </a:solidFill>
              <a:latin typeface="+mn-lt"/>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0394389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r="33855" b="49388"/>
          <a:stretch>
            <a:fillRect/>
          </a:stretch>
        </p:blipFill>
        <p:spPr>
          <a:xfrm flipH="1">
            <a:off x="-985491" y="5156200"/>
            <a:ext cx="4259783" cy="2712122"/>
          </a:xfrm>
          <a:prstGeom prst="rect">
            <a:avLst/>
          </a:prstGeom>
        </p:spPr>
      </p:pic>
      <p:pic>
        <p:nvPicPr>
          <p:cNvPr id="3"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48732" b="27596"/>
          <a:stretch>
            <a:fillRect/>
          </a:stretch>
        </p:blipFill>
        <p:spPr>
          <a:xfrm rot="-139838">
            <a:off x="9521758" y="5150182"/>
            <a:ext cx="3523785" cy="4472666"/>
          </a:xfrm>
          <a:prstGeom prst="rect">
            <a:avLst/>
          </a:prstGeom>
        </p:spPr>
      </p:pic>
      <p:pic>
        <p:nvPicPr>
          <p:cNvPr id="8" name="Picture 7">
            <a:extLst>
              <a:ext uri="{FF2B5EF4-FFF2-40B4-BE49-F238E27FC236}">
                <a16:creationId xmlns:a16="http://schemas.microsoft.com/office/drawing/2014/main" id="{6FA1F810-6072-4CF9-9E92-C7EF01CA13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0498" y="2038895"/>
            <a:ext cx="4675957" cy="31173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B40BE6F4-FA33-47D6-97CF-8BE5CAE7A3D9}"/>
              </a:ext>
            </a:extLst>
          </p:cNvPr>
          <p:cNvSpPr txBox="1"/>
          <p:nvPr/>
        </p:nvSpPr>
        <p:spPr>
          <a:xfrm>
            <a:off x="5359904" y="1201082"/>
            <a:ext cx="6031996" cy="4445832"/>
          </a:xfrm>
          <a:prstGeom prst="rect">
            <a:avLst/>
          </a:prstGeom>
          <a:noFill/>
        </p:spPr>
        <p:txBody>
          <a:bodyPr wrap="square" rtlCol="0">
            <a:spAutoFit/>
          </a:bodyPr>
          <a:lstStyle/>
          <a:p>
            <a:pPr defTabSz="609630">
              <a:lnSpc>
                <a:spcPct val="150000"/>
              </a:lnSpc>
              <a:buClrTx/>
            </a:pPr>
            <a:r>
              <a:rPr lang="en-US" sz="2400" b="1" kern="1200" dirty="0">
                <a:solidFill>
                  <a:prstClr val="black"/>
                </a:solidFill>
                <a:latin typeface="+mn-lt"/>
                <a:ea typeface="+mn-ea"/>
                <a:cs typeface="Arial" panose="020B0604020202020204" pitchFamily="34" charset="0"/>
              </a:rPr>
              <a:t>Con </a:t>
            </a:r>
            <a:r>
              <a:rPr lang="en-US" sz="2400" b="1" kern="1200" dirty="0" err="1">
                <a:solidFill>
                  <a:prstClr val="black"/>
                </a:solidFill>
                <a:latin typeface="+mn-lt"/>
                <a:ea typeface="+mn-ea"/>
                <a:cs typeface="Arial" panose="020B0604020202020204" pitchFamily="34" charset="0"/>
              </a:rPr>
              <a:t>lợn</a:t>
            </a:r>
            <a:endParaRPr lang="en-US" sz="2400" b="1"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Đầu</a:t>
            </a:r>
            <a:r>
              <a:rPr lang="en-US" sz="2400" kern="1200" dirty="0">
                <a:solidFill>
                  <a:prstClr val="black"/>
                </a:solidFill>
                <a:latin typeface="+mn-lt"/>
                <a:ea typeface="+mn-ea"/>
                <a:cs typeface="Arial" panose="020B0604020202020204" pitchFamily="34" charset="0"/>
              </a:rPr>
              <a:t> to </a:t>
            </a:r>
            <a:r>
              <a:rPr lang="en-US" sz="2400" kern="1200" dirty="0" err="1">
                <a:solidFill>
                  <a:prstClr val="black"/>
                </a:solidFill>
                <a:latin typeface="+mn-lt"/>
                <a:ea typeface="+mn-ea"/>
                <a:cs typeface="Arial" panose="020B0604020202020204" pitchFamily="34" charset="0"/>
              </a:rPr>
              <a:t>vừa</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mõm</a:t>
            </a:r>
            <a:r>
              <a:rPr lang="en-US" sz="2400" kern="1200" dirty="0">
                <a:solidFill>
                  <a:prstClr val="black"/>
                </a:solidFill>
                <a:latin typeface="+mn-lt"/>
                <a:ea typeface="+mn-ea"/>
                <a:cs typeface="Arial" panose="020B0604020202020204" pitchFamily="34" charset="0"/>
              </a:rPr>
              <a:t> h</a:t>
            </a:r>
            <a:r>
              <a:rPr lang="vi-VN" sz="2400" kern="1200" dirty="0">
                <a:solidFill>
                  <a:prstClr val="black"/>
                </a:solidFill>
                <a:latin typeface="+mn-lt"/>
                <a:ea typeface="+mn-ea"/>
                <a:cs typeface="Arial" panose="020B0604020202020204" pitchFamily="34" charset="0"/>
              </a:rPr>
              <a:t>ơ</a:t>
            </a:r>
            <a:r>
              <a:rPr lang="en-US" sz="2400" kern="1200" dirty="0" err="1">
                <a:solidFill>
                  <a:prstClr val="black"/>
                </a:solidFill>
                <a:latin typeface="+mn-lt"/>
                <a:ea typeface="+mn-ea"/>
                <a:cs typeface="Arial" panose="020B0604020202020204" pitchFamily="34" charset="0"/>
              </a:rPr>
              <a:t>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cong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mũi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thẳng</a:t>
            </a:r>
            <a:r>
              <a:rPr lang="en-US" sz="2400" kern="1200" dirty="0">
                <a:solidFill>
                  <a:prstClr val="black"/>
                </a:solidFill>
                <a:latin typeface="+mn-lt"/>
                <a:ea typeface="+mn-ea"/>
                <a:cs typeface="Arial" panose="020B0604020202020204" pitchFamily="34" charset="0"/>
              </a:rPr>
              <a:t> thon</a:t>
            </a:r>
          </a:p>
          <a:p>
            <a:pPr marL="381019" indent="-381019" defTabSz="609630">
              <a:lnSpc>
                <a:spcPct val="150000"/>
              </a:lnSpc>
              <a:buClrTx/>
              <a:buFont typeface="Arial" panose="020B0604020202020204" pitchFamily="34" charset="0"/>
              <a:buChar char="•"/>
            </a:pPr>
            <a:r>
              <a:rPr lang="en-US" sz="2400" kern="1200" dirty="0">
                <a:solidFill>
                  <a:prstClr val="black"/>
                </a:solidFill>
                <a:latin typeface="+mn-lt"/>
                <a:ea typeface="+mn-ea"/>
                <a:cs typeface="Arial" panose="020B0604020202020204" pitchFamily="34" charset="0"/>
              </a:rPr>
              <a:t>Tai </a:t>
            </a:r>
            <a:r>
              <a:rPr lang="en-US" sz="2400" kern="1200" dirty="0" err="1">
                <a:solidFill>
                  <a:prstClr val="black"/>
                </a:solidFill>
                <a:latin typeface="+mn-lt"/>
                <a:ea typeface="+mn-ea"/>
                <a:cs typeface="Arial" panose="020B0604020202020204" pitchFamily="34" charset="0"/>
              </a:rPr>
              <a:t>nhỏ</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ngắn</a:t>
            </a:r>
            <a:r>
              <a:rPr lang="en-US" sz="2400" kern="1200" dirty="0">
                <a:solidFill>
                  <a:prstClr val="black"/>
                </a:solidFill>
                <a:latin typeface="+mn-lt"/>
                <a:ea typeface="+mn-ea"/>
                <a:cs typeface="Arial" panose="020B0604020202020204" pitchFamily="34" charset="0"/>
              </a:rPr>
              <a:t>, h</a:t>
            </a:r>
            <a:r>
              <a:rPr lang="vi-VN" sz="2400" kern="1200" dirty="0">
                <a:solidFill>
                  <a:prstClr val="black"/>
                </a:solidFill>
                <a:latin typeface="+mn-lt"/>
                <a:ea typeface="+mn-ea"/>
                <a:cs typeface="Arial" panose="020B0604020202020204" pitchFamily="34" charset="0"/>
              </a:rPr>
              <a:t>ơ</a:t>
            </a:r>
            <a:r>
              <a:rPr lang="en-US" sz="2400" kern="1200" dirty="0" err="1">
                <a:solidFill>
                  <a:prstClr val="black"/>
                </a:solidFill>
                <a:latin typeface="+mn-lt"/>
                <a:ea typeface="+mn-ea"/>
                <a:cs typeface="Arial" panose="020B0604020202020204" pitchFamily="34" charset="0"/>
              </a:rPr>
              <a:t>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nhô</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về</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phía</a:t>
            </a:r>
            <a:r>
              <a:rPr lang="en-US" sz="2400" kern="1200" dirty="0">
                <a:solidFill>
                  <a:prstClr val="black"/>
                </a:solidFill>
                <a:latin typeface="+mn-lt"/>
                <a:ea typeface="+mn-ea"/>
                <a:cs typeface="Arial" panose="020B0604020202020204" pitchFamily="34" charset="0"/>
              </a:rPr>
              <a:t> tr</a:t>
            </a:r>
            <a:r>
              <a:rPr lang="vi-VN" sz="2400" kern="1200" dirty="0">
                <a:solidFill>
                  <a:prstClr val="black"/>
                </a:solidFill>
                <a:latin typeface="+mn-lt"/>
                <a:ea typeface="+mn-ea"/>
                <a:cs typeface="Arial" panose="020B0604020202020204" pitchFamily="34" charset="0"/>
              </a:rPr>
              <a:t>ư</a:t>
            </a:r>
            <a:r>
              <a:rPr lang="en-US" sz="2400" kern="1200" dirty="0" err="1">
                <a:solidFill>
                  <a:prstClr val="black"/>
                </a:solidFill>
                <a:latin typeface="+mn-lt"/>
                <a:ea typeface="+mn-ea"/>
                <a:cs typeface="Arial" panose="020B0604020202020204" pitchFamily="34" charset="0"/>
              </a:rPr>
              <a:t>ớc</a:t>
            </a:r>
            <a:endParaRPr lang="en-US" sz="2400"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Đa</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số</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lợn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có</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thể</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chất</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thanh</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sổi</a:t>
            </a:r>
            <a:endParaRPr lang="en-US" sz="2400" kern="1200" dirty="0">
              <a:solidFill>
                <a:prstClr val="black"/>
              </a:solidFill>
              <a:latin typeface="+mn-lt"/>
              <a:ea typeface="+mn-ea"/>
              <a:cs typeface="Arial" panose="020B0604020202020204" pitchFamily="34" charset="0"/>
            </a:endParaRPr>
          </a:p>
          <a:p>
            <a:pPr marL="381019" indent="-381019" defTabSz="609630">
              <a:lnSpc>
                <a:spcPct val="150000"/>
              </a:lnSpc>
              <a:buClrTx/>
              <a:buFont typeface="Arial" panose="020B0604020202020204" pitchFamily="34" charset="0"/>
              <a:buChar char="•"/>
            </a:pPr>
            <a:r>
              <a:rPr lang="en-US" sz="2400" kern="1200" dirty="0" err="1">
                <a:solidFill>
                  <a:prstClr val="black"/>
                </a:solidFill>
                <a:latin typeface="+mn-lt"/>
                <a:ea typeface="+mn-ea"/>
                <a:cs typeface="Arial" panose="020B0604020202020204" pitchFamily="34" charset="0"/>
              </a:rPr>
              <a:t>Thân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vuông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thấp</a:t>
            </a:r>
            <a:r>
              <a:rPr lang="en-US" sz="2400" kern="1200" dirty="0">
                <a:solidFill>
                  <a:prstClr val="black"/>
                </a:solidFill>
                <a:latin typeface="+mn-lt"/>
                <a:ea typeface="+mn-ea"/>
                <a:cs typeface="Arial" panose="020B0604020202020204" pitchFamily="34" charset="0"/>
              </a:rPr>
              <a:t>, l</a:t>
            </a:r>
            <a:r>
              <a:rPr lang="vi-VN" sz="2400" kern="1200" dirty="0">
                <a:solidFill>
                  <a:prstClr val="black"/>
                </a:solidFill>
                <a:latin typeface="+mn-lt"/>
                <a:ea typeface="+mn-ea"/>
                <a:cs typeface="Arial" panose="020B0604020202020204" pitchFamily="34" charset="0"/>
              </a:rPr>
              <a:t>ư</a:t>
            </a:r>
            <a:r>
              <a:rPr lang="en-US" sz="2400" kern="1200" dirty="0">
                <a:solidFill>
                  <a:prstClr val="black"/>
                </a:solidFill>
                <a:latin typeface="+mn-lt"/>
                <a:ea typeface="+mn-ea"/>
                <a:cs typeface="Arial" panose="020B0604020202020204" pitchFamily="34" charset="0"/>
              </a:rPr>
              <a:t>ng </a:t>
            </a:r>
            <a:r>
              <a:rPr lang="en-US" sz="2400" kern="1200" dirty="0" err="1">
                <a:solidFill>
                  <a:prstClr val="black"/>
                </a:solidFill>
                <a:latin typeface="+mn-lt"/>
                <a:ea typeface="+mn-ea"/>
                <a:cs typeface="Arial" panose="020B0604020202020204" pitchFamily="34" charset="0"/>
              </a:rPr>
              <a:t>oằn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mông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vai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nở</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chân</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thấp</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yếu</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móng</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xòe</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đuôi</a:t>
            </a:r>
            <a:r>
              <a:rPr lang="en-US" sz="2400" kern="1200" dirty="0">
                <a:solidFill>
                  <a:prstClr val="black"/>
                </a:solidFill>
                <a:latin typeface="+mn-lt"/>
                <a:ea typeface="+mn-ea"/>
                <a:cs typeface="Arial" panose="020B0604020202020204" pitchFamily="34" charset="0"/>
              </a:rPr>
              <a:t> </a:t>
            </a:r>
            <a:r>
              <a:rPr lang="en-US" sz="2400" kern="1200" dirty="0" err="1">
                <a:solidFill>
                  <a:prstClr val="black"/>
                </a:solidFill>
                <a:latin typeface="+mn-lt"/>
                <a:ea typeface="+mn-ea"/>
                <a:cs typeface="Arial" panose="020B0604020202020204" pitchFamily="34" charset="0"/>
              </a:rPr>
              <a:t>ngắn</a:t>
            </a:r>
            <a:endParaRPr lang="en-US" sz="2400" kern="1200" dirty="0">
              <a:solidFill>
                <a:prstClr val="black"/>
              </a:solidFill>
              <a:latin typeface="+mn-lt"/>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5393637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pic>
        <p:nvPicPr>
          <p:cNvPr id="177" name="Google Shape;177;p4">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33855" b="49388"/>
          <a:stretch>
            <a:fillRect/>
          </a:stretch>
        </p:blipFill>
        <p:spPr>
          <a:xfrm flipH="1">
            <a:off x="-717950" y="4527276"/>
            <a:ext cx="5328012" cy="3392243"/>
          </a:xfrm>
          <a:prstGeom prst="rect">
            <a:avLst/>
          </a:prstGeom>
        </p:spPr>
      </p:pic>
      <p:pic>
        <p:nvPicPr>
          <p:cNvPr id="3"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48732" b="27596"/>
          <a:stretch>
            <a:fillRect/>
          </a:stretch>
        </p:blipFill>
        <p:spPr>
          <a:xfrm rot="-139838">
            <a:off x="8739276" y="4394954"/>
            <a:ext cx="4196985" cy="5327144"/>
          </a:xfrm>
          <a:prstGeom prst="rect">
            <a:avLst/>
          </a:prstGeom>
        </p:spPr>
      </p:pic>
      <p:pic>
        <p:nvPicPr>
          <p:cNvPr id="8" name="Picture 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295956">
            <a:off x="1286690" y="3402897"/>
            <a:ext cx="3283231" cy="742071"/>
          </a:xfrm>
          <a:prstGeom prst="rect">
            <a:avLst/>
          </a:prstGeom>
        </p:spPr>
      </p:pic>
      <p:grpSp>
        <p:nvGrpSpPr>
          <p:cNvPr id="14" name="Group 13">
            <a:extLst>
              <a:ext uri="{FF2B5EF4-FFF2-40B4-BE49-F238E27FC236}">
                <a16:creationId xmlns:a16="http://schemas.microsoft.com/office/drawing/2014/main" id="{4AB5B4AD-F967-5EC4-0FBA-ECE2EC12AA75}"/>
              </a:ext>
            </a:extLst>
          </p:cNvPr>
          <p:cNvGrpSpPr/>
          <p:nvPr/>
        </p:nvGrpSpPr>
        <p:grpSpPr>
          <a:xfrm>
            <a:off x="5010862" y="3152701"/>
            <a:ext cx="3013455" cy="3141158"/>
            <a:chOff x="7516295" y="4729051"/>
            <a:chExt cx="3973680" cy="4711737"/>
          </a:xfrm>
        </p:grpSpPr>
        <p:pic>
          <p:nvPicPr>
            <p:cNvPr id="6" name="Picture 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409597">
              <a:off x="7516295" y="5365220"/>
              <a:ext cx="3973680" cy="4075568"/>
            </a:xfrm>
            <a:prstGeom prst="rect">
              <a:avLst/>
            </a:prstGeom>
          </p:spPr>
        </p:pic>
        <p:sp>
          <p:nvSpPr>
            <p:cNvPr id="10" name="TextBox 10"/>
            <p:cNvSpPr txBox="1"/>
            <p:nvPr/>
          </p:nvSpPr>
          <p:spPr>
            <a:xfrm>
              <a:off x="7908541" y="6207837"/>
              <a:ext cx="3188664" cy="2387481"/>
            </a:xfrm>
            <a:prstGeom prst="rect">
              <a:avLst/>
            </a:prstGeom>
          </p:spPr>
          <p:txBody>
            <a:bodyPr wrap="square" lIns="0" tIns="0" rIns="0" bIns="0" rtlCol="0" anchor="t">
              <a:spAutoFit/>
            </a:bodyPr>
            <a:lstStyle/>
            <a:p>
              <a:pPr algn="ctr" defTabSz="609630">
                <a:lnSpc>
                  <a:spcPct val="150000"/>
                </a:lnSpc>
                <a:buClrTx/>
              </a:pPr>
              <a:r>
                <a:rPr lang="en-US" sz="2400" kern="1200" dirty="0">
                  <a:solidFill>
                    <a:prstClr val="black"/>
                  </a:solidFill>
                  <a:latin typeface="UTM Avo" panose="02040603050506020204" pitchFamily="18" charset="0"/>
                  <a:ea typeface="+mn-ea"/>
                  <a:cs typeface="Arial" panose="020B0604020202020204" pitchFamily="34" charset="0"/>
                </a:rPr>
                <a:t>a) </a:t>
              </a:r>
              <a:r>
                <a:rPr lang="en-US" sz="2400" kern="1200" dirty="0" err="1">
                  <a:solidFill>
                    <a:prstClr val="black"/>
                  </a:solidFill>
                  <a:latin typeface="UTM Avo" panose="02040603050506020204" pitchFamily="18" charset="0"/>
                  <a:ea typeface="+mn-ea"/>
                  <a:cs typeface="Arial" panose="020B0604020202020204" pitchFamily="34" charset="0"/>
                </a:rPr>
                <a:t>Chỉ</a:t>
              </a:r>
              <a:r>
                <a:rPr lang="en-US" sz="2400" kern="1200" dirty="0">
                  <a:solidFill>
                    <a:prstClr val="black"/>
                  </a:solidFill>
                  <a:latin typeface="UTM Avo" panose="02040603050506020204" pitchFamily="18" charset="0"/>
                  <a:ea typeface="+mn-ea"/>
                  <a:cs typeface="Arial" panose="020B0604020202020204" pitchFamily="34" charset="0"/>
                </a:rPr>
                <a:t> ra </a:t>
              </a:r>
              <a:r>
                <a:rPr lang="en-US" sz="2400" kern="1200" dirty="0" err="1">
                  <a:solidFill>
                    <a:prstClr val="black"/>
                  </a:solidFill>
                  <a:latin typeface="UTM Avo" panose="02040603050506020204" pitchFamily="18" charset="0"/>
                  <a:ea typeface="+mn-ea"/>
                  <a:cs typeface="Arial" panose="020B0604020202020204" pitchFamily="34" charset="0"/>
                </a:rPr>
                <a:t>chất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liệu</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của</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những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err="1">
                  <a:solidFill>
                    <a:prstClr val="black"/>
                  </a:solidFill>
                  <a:latin typeface="UTM Avo" panose="02040603050506020204" pitchFamily="18" charset="0"/>
                  <a:ea typeface="+mn-ea"/>
                  <a:cs typeface="Arial" panose="020B0604020202020204" pitchFamily="34" charset="0"/>
                </a:rPr>
                <a:t>bức</a:t>
              </a:r>
              <a:r>
                <a:rPr lang="en-US" sz="2400" kern="1200">
                  <a:solidFill>
                    <a:prstClr val="black"/>
                  </a:solidFill>
                  <a:latin typeface="UTM Avo" panose="02040603050506020204" pitchFamily="18" charset="0"/>
                  <a:ea typeface="+mn-ea"/>
                  <a:cs typeface="Arial" panose="020B0604020202020204" pitchFamily="34" charset="0"/>
                </a:rPr>
                <a:t> tượng</a:t>
              </a:r>
              <a:r>
                <a:rPr lang="en-US" sz="2400" kern="1200" dirty="0">
                  <a:solidFill>
                    <a:prstClr val="black"/>
                  </a:solidFill>
                  <a:latin typeface="UTM Avo" panose="02040603050506020204" pitchFamily="18" charset="0"/>
                  <a:ea typeface="+mn-ea"/>
                  <a:cs typeface="Arial" panose="020B0604020202020204" pitchFamily="34" charset="0"/>
                </a:rPr>
                <a:t>.</a:t>
              </a:r>
            </a:p>
          </p:txBody>
        </p:sp>
        <p:pic>
          <p:nvPicPr>
            <p:cNvPr id="12" name="Picture 12"/>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8978769" y="4729051"/>
              <a:ext cx="1075663" cy="1210310"/>
            </a:xfrm>
            <a:prstGeom prst="rect">
              <a:avLst/>
            </a:prstGeom>
          </p:spPr>
        </p:pic>
      </p:grpSp>
      <p:grpSp>
        <p:nvGrpSpPr>
          <p:cNvPr id="16" name="Group 15">
            <a:extLst>
              <a:ext uri="{FF2B5EF4-FFF2-40B4-BE49-F238E27FC236}">
                <a16:creationId xmlns:a16="http://schemas.microsoft.com/office/drawing/2014/main" id="{C5A444B0-926F-AF87-29C6-EC45F60DE5B8}"/>
              </a:ext>
            </a:extLst>
          </p:cNvPr>
          <p:cNvGrpSpPr/>
          <p:nvPr/>
        </p:nvGrpSpPr>
        <p:grpSpPr>
          <a:xfrm>
            <a:off x="8444541" y="1823793"/>
            <a:ext cx="2972759" cy="3255613"/>
            <a:chOff x="12666811" y="2735689"/>
            <a:chExt cx="4054615" cy="4883419"/>
          </a:xfrm>
        </p:grpSpPr>
        <p:pic>
          <p:nvPicPr>
            <p:cNvPr id="7"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409597">
              <a:off x="12666811" y="3460529"/>
              <a:ext cx="4054615" cy="4158579"/>
            </a:xfrm>
            <a:prstGeom prst="rect">
              <a:avLst/>
            </a:prstGeom>
          </p:spPr>
        </p:pic>
        <p:sp>
          <p:nvSpPr>
            <p:cNvPr id="11" name="TextBox 11"/>
            <p:cNvSpPr txBox="1"/>
            <p:nvPr/>
          </p:nvSpPr>
          <p:spPr>
            <a:xfrm>
              <a:off x="13025893" y="4253306"/>
              <a:ext cx="3439425" cy="3221266"/>
            </a:xfrm>
            <a:prstGeom prst="rect">
              <a:avLst/>
            </a:prstGeom>
          </p:spPr>
          <p:txBody>
            <a:bodyPr wrap="square" lIns="0" tIns="0" rIns="0" bIns="0" rtlCol="0" anchor="t">
              <a:spAutoFit/>
            </a:bodyPr>
            <a:lstStyle/>
            <a:p>
              <a:pPr algn="ctr" defTabSz="609630">
                <a:lnSpc>
                  <a:spcPct val="150000"/>
                </a:lnSpc>
                <a:buClrTx/>
              </a:pPr>
              <a:r>
                <a:rPr lang="en-US" sz="2400" kern="1200" dirty="0">
                  <a:solidFill>
                    <a:prstClr val="black"/>
                  </a:solidFill>
                  <a:latin typeface="UTM Avo" panose="02040603050506020204" pitchFamily="18" charset="0"/>
                  <a:ea typeface="+mn-ea"/>
                  <a:cs typeface="Arial" panose="020B0604020202020204" pitchFamily="34" charset="0"/>
                </a:rPr>
                <a:t>b) </a:t>
              </a:r>
              <a:r>
                <a:rPr lang="en-US" sz="2400" kern="1200" dirty="0" err="1">
                  <a:solidFill>
                    <a:prstClr val="black"/>
                  </a:solidFill>
                  <a:latin typeface="UTM Avo" panose="02040603050506020204" pitchFamily="18" charset="0"/>
                  <a:ea typeface="+mn-ea"/>
                  <a:cs typeface="Arial" panose="020B0604020202020204" pitchFamily="34" charset="0"/>
                </a:rPr>
                <a:t>Nhận</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xét</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hình</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dáng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của</a:t>
              </a:r>
              <a:r>
                <a:rPr lang="en-US" sz="2400" kern="1200" dirty="0">
                  <a:solidFill>
                    <a:prstClr val="black"/>
                  </a:solidFill>
                  <a:latin typeface="UTM Avo" panose="02040603050506020204" pitchFamily="18" charset="0"/>
                  <a:ea typeface="+mn-ea"/>
                  <a:cs typeface="Arial" panose="020B0604020202020204" pitchFamily="34" charset="0"/>
                </a:rPr>
                <a:t> t</a:t>
              </a:r>
              <a:r>
                <a:rPr lang="vi-VN" sz="2400" kern="1200" dirty="0">
                  <a:solidFill>
                    <a:prstClr val="black"/>
                  </a:solidFill>
                  <a:latin typeface="Arial" panose="020B0604020202020204" pitchFamily="34" charset="0"/>
                  <a:ea typeface="+mn-ea"/>
                  <a:cs typeface="Arial" panose="020B0604020202020204" pitchFamily="34" charset="0"/>
                </a:rPr>
                <a:t>ư</a:t>
              </a:r>
              <a:r>
                <a:rPr lang="en-US" sz="2400" kern="1200" dirty="0" err="1">
                  <a:solidFill>
                    <a:prstClr val="black"/>
                  </a:solidFill>
                  <a:latin typeface="UTM Avo" panose="02040603050506020204" pitchFamily="18" charset="0"/>
                  <a:ea typeface="+mn-ea"/>
                  <a:cs typeface="Arial" panose="020B0604020202020204" pitchFamily="34" charset="0"/>
                </a:rPr>
                <a:t>ợng</a:t>
              </a:r>
              <a:r>
                <a:rPr lang="en-US" sz="2400" kern="1200" dirty="0">
                  <a:solidFill>
                    <a:prstClr val="black"/>
                  </a:solidFill>
                  <a:latin typeface="UTM Avo" panose="02040603050506020204" pitchFamily="18" charset="0"/>
                  <a:ea typeface="+mn-ea"/>
                  <a:cs typeface="Arial" panose="020B0604020202020204" pitchFamily="34" charset="0"/>
                </a:rPr>
                <a:t> </a:t>
              </a:r>
              <a:r>
                <a:rPr lang="en-US" sz="2400" kern="1200" dirty="0" err="1">
                  <a:solidFill>
                    <a:prstClr val="black"/>
                  </a:solidFill>
                  <a:latin typeface="UTM Avo" panose="02040603050506020204" pitchFamily="18" charset="0"/>
                  <a:ea typeface="+mn-ea"/>
                  <a:cs typeface="Arial" panose="020B0604020202020204" pitchFamily="34" charset="0"/>
                </a:rPr>
                <a:t>các</a:t>
              </a:r>
              <a:r>
                <a:rPr lang="en-US" sz="2400" kern="1200" dirty="0">
                  <a:solidFill>
                    <a:prstClr val="black"/>
                  </a:solidFill>
                  <a:latin typeface="UTM Avo" panose="02040603050506020204" pitchFamily="18" charset="0"/>
                  <a:ea typeface="+mn-ea"/>
                  <a:cs typeface="Arial" panose="020B0604020202020204" pitchFamily="34" charset="0"/>
                </a:rPr>
                <a:t> con </a:t>
              </a:r>
              <a:r>
                <a:rPr lang="en-US" sz="2400" kern="1200" dirty="0" err="1">
                  <a:solidFill>
                    <a:prstClr val="black"/>
                  </a:solidFill>
                  <a:latin typeface="UTM Avo" panose="02040603050506020204" pitchFamily="18" charset="0"/>
                  <a:ea typeface="+mn-ea"/>
                  <a:cs typeface="Arial" panose="020B0604020202020204" pitchFamily="34" charset="0"/>
                </a:rPr>
                <a:t>thú</a:t>
              </a:r>
              <a:r>
                <a:rPr lang="en-US" sz="2400" kern="1200" dirty="0">
                  <a:solidFill>
                    <a:prstClr val="black"/>
                  </a:solidFill>
                  <a:latin typeface="UTM Avo" panose="02040603050506020204" pitchFamily="18" charset="0"/>
                  <a:ea typeface="+mn-ea"/>
                  <a:cs typeface="Arial" panose="020B0604020202020204" pitchFamily="34" charset="0"/>
                </a:rPr>
                <a:t>.</a:t>
              </a:r>
            </a:p>
          </p:txBody>
        </p:sp>
        <p:pic>
          <p:nvPicPr>
            <p:cNvPr id="13" name="Picture 13"/>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4156288" y="2735689"/>
              <a:ext cx="1075663" cy="1210310"/>
            </a:xfrm>
            <a:prstGeom prst="rect">
              <a:avLst/>
            </a:prstGeom>
          </p:spPr>
        </p:pic>
      </p:grpSp>
      <p:sp>
        <p:nvSpPr>
          <p:cNvPr id="15" name="TextBox 14">
            <a:extLst>
              <a:ext uri="{FF2B5EF4-FFF2-40B4-BE49-F238E27FC236}">
                <a16:creationId xmlns:a16="http://schemas.microsoft.com/office/drawing/2014/main" id="{B4A3D7A5-A6AB-49D6-BA5C-0258BBA825C7}"/>
              </a:ext>
            </a:extLst>
          </p:cNvPr>
          <p:cNvSpPr txBox="1"/>
          <p:nvPr/>
        </p:nvSpPr>
        <p:spPr>
          <a:xfrm>
            <a:off x="679963" y="1608950"/>
            <a:ext cx="3320088" cy="1236557"/>
          </a:xfrm>
          <a:prstGeom prst="rect">
            <a:avLst/>
          </a:prstGeom>
          <a:noFill/>
        </p:spPr>
        <p:txBody>
          <a:bodyPr wrap="square" rtlCol="0">
            <a:spAutoFit/>
          </a:bodyPr>
          <a:lstStyle/>
          <a:p>
            <a:pPr defTabSz="609630">
              <a:lnSpc>
                <a:spcPct val="150000"/>
              </a:lnSpc>
              <a:buClrTx/>
            </a:pPr>
            <a:r>
              <a:rPr lang="en-US" sz="2667" kern="1200" dirty="0" err="1">
                <a:solidFill>
                  <a:schemeClr val="tx1"/>
                </a:solidFill>
                <a:latin typeface="UTM Avo" panose="02040603050506020204" pitchFamily="18" charset="0"/>
                <a:ea typeface="+mn-ea"/>
                <a:cs typeface="Arial" panose="020B0604020202020204" pitchFamily="34" charset="0"/>
              </a:rPr>
              <a:t>Tìm</a:t>
            </a:r>
            <a:r>
              <a:rPr lang="en-US" sz="2667" kern="1200" dirty="0">
                <a:solidFill>
                  <a:schemeClr val="tx1"/>
                </a:solidFill>
                <a:latin typeface="UTM Avo" panose="02040603050506020204" pitchFamily="18" charset="0"/>
                <a:ea typeface="+mn-ea"/>
                <a:cs typeface="Arial" panose="020B0604020202020204" pitchFamily="34" charset="0"/>
              </a:rPr>
              <a:t> </a:t>
            </a:r>
            <a:r>
              <a:rPr lang="en-US" sz="2667" kern="1200" dirty="0" err="1">
                <a:solidFill>
                  <a:schemeClr val="tx1"/>
                </a:solidFill>
                <a:latin typeface="UTM Avo" panose="02040603050506020204" pitchFamily="18" charset="0"/>
                <a:ea typeface="+mn-ea"/>
                <a:cs typeface="Arial" panose="020B0604020202020204" pitchFamily="34" charset="0"/>
              </a:rPr>
              <a:t>hiểu</a:t>
            </a:r>
            <a:r>
              <a:rPr lang="en-US" sz="2667" kern="1200" dirty="0">
                <a:solidFill>
                  <a:schemeClr val="tx1"/>
                </a:solidFill>
                <a:latin typeface="UTM Avo" panose="02040603050506020204" pitchFamily="18" charset="0"/>
                <a:ea typeface="+mn-ea"/>
                <a:cs typeface="Arial" panose="020B0604020202020204" pitchFamily="34" charset="0"/>
              </a:rPr>
              <a:t> </a:t>
            </a:r>
            <a:r>
              <a:rPr lang="en-US" sz="2667" kern="1200" dirty="0" err="1">
                <a:solidFill>
                  <a:schemeClr val="tx1"/>
                </a:solidFill>
                <a:latin typeface="UTM Avo" panose="02040603050506020204" pitchFamily="18" charset="0"/>
                <a:ea typeface="+mn-ea"/>
                <a:cs typeface="Arial" panose="020B0604020202020204" pitchFamily="34" charset="0"/>
              </a:rPr>
              <a:t>hình</a:t>
            </a:r>
            <a:r>
              <a:rPr lang="en-US" sz="2667" kern="1200" dirty="0">
                <a:solidFill>
                  <a:schemeClr val="tx1"/>
                </a:solidFill>
                <a:latin typeface="UTM Avo" panose="02040603050506020204" pitchFamily="18" charset="0"/>
                <a:ea typeface="+mn-ea"/>
                <a:cs typeface="Arial" panose="020B0604020202020204" pitchFamily="34" charset="0"/>
              </a:rPr>
              <a:t> </a:t>
            </a:r>
            <a:r>
              <a:rPr lang="en-US" sz="2667" kern="1200" dirty="0" err="1">
                <a:solidFill>
                  <a:schemeClr val="tx1"/>
                </a:solidFill>
                <a:latin typeface="UTM Avo" panose="02040603050506020204" pitchFamily="18" charset="0"/>
                <a:ea typeface="+mn-ea"/>
                <a:cs typeface="Arial" panose="020B0604020202020204" pitchFamily="34" charset="0"/>
              </a:rPr>
              <a:t>ảnh</a:t>
            </a:r>
            <a:r>
              <a:rPr lang="en-US" sz="2667" kern="1200" dirty="0">
                <a:solidFill>
                  <a:schemeClr val="tx1"/>
                </a:solidFill>
                <a:latin typeface="UTM Avo" panose="02040603050506020204" pitchFamily="18" charset="0"/>
                <a:ea typeface="+mn-ea"/>
                <a:cs typeface="Arial" panose="020B0604020202020204" pitchFamily="34" charset="0"/>
              </a:rPr>
              <a:t> </a:t>
            </a:r>
            <a:r>
              <a:rPr lang="en-US" sz="2667" kern="1200" dirty="0" err="1">
                <a:solidFill>
                  <a:schemeClr val="tx1"/>
                </a:solidFill>
                <a:latin typeface="UTM Avo" panose="02040603050506020204" pitchFamily="18" charset="0"/>
                <a:ea typeface="+mn-ea"/>
                <a:cs typeface="Arial" panose="020B0604020202020204" pitchFamily="34" charset="0"/>
              </a:rPr>
              <a:t>theo</a:t>
            </a:r>
            <a:r>
              <a:rPr lang="en-US" sz="2667" kern="1200" dirty="0">
                <a:solidFill>
                  <a:schemeClr val="tx1"/>
                </a:solidFill>
                <a:latin typeface="UTM Avo" panose="02040603050506020204" pitchFamily="18" charset="0"/>
                <a:ea typeface="+mn-ea"/>
                <a:cs typeface="Arial" panose="020B0604020202020204" pitchFamily="34" charset="0"/>
              </a:rPr>
              <a:t> </a:t>
            </a:r>
            <a:r>
              <a:rPr lang="en-US" sz="2667" kern="1200" dirty="0" err="1">
                <a:solidFill>
                  <a:schemeClr val="tx1"/>
                </a:solidFill>
                <a:latin typeface="UTM Avo" panose="02040603050506020204" pitchFamily="18" charset="0"/>
                <a:ea typeface="+mn-ea"/>
                <a:cs typeface="Arial" panose="020B0604020202020204" pitchFamily="34" charset="0"/>
              </a:rPr>
              <a:t>gợi</a:t>
            </a:r>
            <a:r>
              <a:rPr lang="en-US" sz="2667" kern="1200" dirty="0">
                <a:solidFill>
                  <a:schemeClr val="tx1"/>
                </a:solidFill>
                <a:latin typeface="UTM Avo" panose="02040603050506020204" pitchFamily="18" charset="0"/>
                <a:ea typeface="+mn-ea"/>
                <a:cs typeface="Arial" panose="020B0604020202020204" pitchFamily="34" charset="0"/>
              </a:rPr>
              <a:t> ý </a:t>
            </a:r>
            <a:r>
              <a:rPr lang="en-US" sz="2667" kern="1200" dirty="0" err="1">
                <a:solidFill>
                  <a:schemeClr val="tx1"/>
                </a:solidFill>
                <a:latin typeface="UTM Avo" panose="02040603050506020204" pitchFamily="18" charset="0"/>
                <a:ea typeface="+mn-ea"/>
                <a:cs typeface="Arial" panose="020B0604020202020204" pitchFamily="34" charset="0"/>
              </a:rPr>
              <a:t>sau</a:t>
            </a:r>
            <a:r>
              <a:rPr lang="en-US" sz="2667" kern="1200" dirty="0">
                <a:solidFill>
                  <a:schemeClr val="tx1"/>
                </a:solidFill>
                <a:latin typeface="UTM Avo" panose="02040603050506020204" pitchFamily="18" charset="0"/>
                <a:ea typeface="+mn-ea"/>
                <a:cs typeface="Arial" panose="020B0604020202020204" pitchFamily="34" charset="0"/>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rippl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A5C747-3944-4D49-77A1-63961CD24394}"/>
              </a:ext>
            </a:extLst>
          </p:cNvPr>
          <p:cNvPicPr>
            <a:picLocks noChangeAspect="1"/>
          </p:cNvPicPr>
          <p:nvPr/>
        </p:nvPicPr>
        <p:blipFill>
          <a:blip r:embed="rId4"/>
          <a:stretch>
            <a:fillRect/>
          </a:stretch>
        </p:blipFill>
        <p:spPr>
          <a:xfrm>
            <a:off x="296052" y="1747137"/>
            <a:ext cx="3688486" cy="4864100"/>
          </a:xfrm>
          <a:prstGeom prst="rect">
            <a:avLst/>
          </a:prstGeom>
        </p:spPr>
      </p:pic>
      <p:pic>
        <p:nvPicPr>
          <p:cNvPr id="3" name="Picture 2">
            <a:extLst>
              <a:ext uri="{FF2B5EF4-FFF2-40B4-BE49-F238E27FC236}">
                <a16:creationId xmlns:a16="http://schemas.microsoft.com/office/drawing/2014/main" id="{B55C5112-1834-F534-6982-21F6C67A7B38}"/>
              </a:ext>
            </a:extLst>
          </p:cNvPr>
          <p:cNvPicPr>
            <a:picLocks noChangeAspect="1"/>
          </p:cNvPicPr>
          <p:nvPr/>
        </p:nvPicPr>
        <p:blipFill>
          <a:blip r:embed="rId5"/>
          <a:stretch>
            <a:fillRect/>
          </a:stretch>
        </p:blipFill>
        <p:spPr>
          <a:xfrm>
            <a:off x="3832369" y="635000"/>
            <a:ext cx="4121252" cy="3873500"/>
          </a:xfrm>
          <a:prstGeom prst="rect">
            <a:avLst/>
          </a:prstGeom>
        </p:spPr>
      </p:pic>
      <p:pic>
        <p:nvPicPr>
          <p:cNvPr id="4" name="Picture 3">
            <a:extLst>
              <a:ext uri="{FF2B5EF4-FFF2-40B4-BE49-F238E27FC236}">
                <a16:creationId xmlns:a16="http://schemas.microsoft.com/office/drawing/2014/main" id="{72BAEEA7-255C-38E3-D55E-4414509E2191}"/>
              </a:ext>
            </a:extLst>
          </p:cNvPr>
          <p:cNvPicPr>
            <a:picLocks noChangeAspect="1"/>
          </p:cNvPicPr>
          <p:nvPr/>
        </p:nvPicPr>
        <p:blipFill>
          <a:blip r:embed="rId6"/>
          <a:stretch>
            <a:fillRect/>
          </a:stretch>
        </p:blipFill>
        <p:spPr>
          <a:xfrm>
            <a:off x="7767789" y="2520950"/>
            <a:ext cx="4230856" cy="4330700"/>
          </a:xfrm>
          <a:prstGeom prst="rect">
            <a:avLst/>
          </a:prstGeom>
        </p:spPr>
      </p:pic>
    </p:spTree>
    <p:custDataLst>
      <p:tags r:id="rId1"/>
    </p:custDataLst>
    <p:extLst>
      <p:ext uri="{BB962C8B-B14F-4D97-AF65-F5344CB8AC3E}">
        <p14:creationId xmlns:p14="http://schemas.microsoft.com/office/powerpoint/2010/main" val="197501582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BDB54D-3F46-93C8-F004-449E689BC833}"/>
              </a:ext>
            </a:extLst>
          </p:cNvPr>
          <p:cNvPicPr>
            <a:picLocks noChangeAspect="1"/>
          </p:cNvPicPr>
          <p:nvPr/>
        </p:nvPicPr>
        <p:blipFill>
          <a:blip r:embed="rId4"/>
          <a:stretch>
            <a:fillRect/>
          </a:stretch>
        </p:blipFill>
        <p:spPr>
          <a:xfrm>
            <a:off x="796379" y="2197100"/>
            <a:ext cx="5299621" cy="4038600"/>
          </a:xfrm>
          <a:prstGeom prst="rect">
            <a:avLst/>
          </a:prstGeom>
        </p:spPr>
      </p:pic>
      <p:pic>
        <p:nvPicPr>
          <p:cNvPr id="6" name="Picture 5">
            <a:extLst>
              <a:ext uri="{FF2B5EF4-FFF2-40B4-BE49-F238E27FC236}">
                <a16:creationId xmlns:a16="http://schemas.microsoft.com/office/drawing/2014/main" id="{8BDE7C37-6726-BA23-9083-E2538703DBD8}"/>
              </a:ext>
            </a:extLst>
          </p:cNvPr>
          <p:cNvPicPr>
            <a:picLocks noChangeAspect="1"/>
          </p:cNvPicPr>
          <p:nvPr/>
        </p:nvPicPr>
        <p:blipFill>
          <a:blip r:embed="rId5"/>
          <a:stretch>
            <a:fillRect/>
          </a:stretch>
        </p:blipFill>
        <p:spPr>
          <a:xfrm>
            <a:off x="6420684" y="2197100"/>
            <a:ext cx="5381613" cy="4419600"/>
          </a:xfrm>
          <a:prstGeom prst="rect">
            <a:avLst/>
          </a:prstGeom>
        </p:spPr>
      </p:pic>
    </p:spTree>
    <p:custDataLst>
      <p:tags r:id="rId1"/>
    </p:custDataLst>
    <p:extLst>
      <p:ext uri="{BB962C8B-B14F-4D97-AF65-F5344CB8AC3E}">
        <p14:creationId xmlns:p14="http://schemas.microsoft.com/office/powerpoint/2010/main" val="224005829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50398">
            <a:off x="4581154" y="5102039"/>
            <a:ext cx="9438910" cy="3186771"/>
          </a:xfrm>
          <a:prstGeom prst="rect">
            <a:avLst/>
          </a:prstGeom>
        </p:spPr>
      </p:pic>
      <p:pic>
        <p:nvPicPr>
          <p:cNvPr id="3" name="Picture 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78699" flipH="1">
            <a:off x="-2349282" y="4061088"/>
            <a:ext cx="8690593" cy="5268672"/>
          </a:xfrm>
          <a:prstGeom prst="rect">
            <a:avLst/>
          </a:prstGeom>
        </p:spPr>
      </p:pic>
      <p:sp>
        <p:nvSpPr>
          <p:cNvPr id="8" name="TextBox 8"/>
          <p:cNvSpPr txBox="1"/>
          <p:nvPr/>
        </p:nvSpPr>
        <p:spPr>
          <a:xfrm>
            <a:off x="1996014" y="2330393"/>
            <a:ext cx="3721079" cy="728341"/>
          </a:xfrm>
          <a:prstGeom prst="rect">
            <a:avLst/>
          </a:prstGeom>
        </p:spPr>
        <p:txBody>
          <a:bodyPr wrap="square" lIns="0" tIns="0" rIns="0" bIns="0" rtlCol="0" anchor="t">
            <a:spAutoFit/>
          </a:bodyPr>
          <a:lstStyle/>
          <a:p>
            <a:pPr algn="ctr" defTabSz="609630">
              <a:lnSpc>
                <a:spcPct val="150000"/>
              </a:lnSpc>
              <a:buClrTx/>
            </a:pPr>
            <a:r>
              <a:rPr lang="en-US" sz="3600" b="1" kern="1200" dirty="0" err="1">
                <a:solidFill>
                  <a:srgbClr val="C00000"/>
                </a:solidFill>
                <a:latin typeface="UTM Avo" panose="02040603050506020204" pitchFamily="18" charset="0"/>
                <a:ea typeface="+mn-ea"/>
                <a:cs typeface="Arial" panose="020B0604020202020204" pitchFamily="34" charset="0"/>
              </a:rPr>
              <a:t>Trả</a:t>
            </a:r>
            <a:r>
              <a:rPr lang="en-US" sz="3600" b="1" kern="1200" dirty="0">
                <a:solidFill>
                  <a:srgbClr val="C00000"/>
                </a:solidFill>
                <a:latin typeface="UTM Avo" panose="02040603050506020204" pitchFamily="18" charset="0"/>
                <a:ea typeface="+mn-ea"/>
                <a:cs typeface="Arial" panose="020B0604020202020204" pitchFamily="34" charset="0"/>
              </a:rPr>
              <a:t> </a:t>
            </a:r>
            <a:r>
              <a:rPr lang="en-US" sz="3600" b="1" kern="1200" dirty="0" err="1">
                <a:solidFill>
                  <a:srgbClr val="C00000"/>
                </a:solidFill>
                <a:latin typeface="UTM Avo" panose="02040603050506020204" pitchFamily="18" charset="0"/>
                <a:ea typeface="+mn-ea"/>
                <a:cs typeface="Arial" panose="020B0604020202020204" pitchFamily="34" charset="0"/>
              </a:rPr>
              <a:t>lời</a:t>
            </a:r>
            <a:endParaRPr lang="en-US" sz="3600" b="1" kern="1200" dirty="0">
              <a:solidFill>
                <a:srgbClr val="C00000"/>
              </a:solidFill>
              <a:latin typeface="UTM Avo" panose="02040603050506020204" pitchFamily="18"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C62AB5F5-976A-49C8-6DB5-ADEC1EA3FE03}"/>
              </a:ext>
            </a:extLst>
          </p:cNvPr>
          <p:cNvGrpSpPr/>
          <p:nvPr/>
        </p:nvGrpSpPr>
        <p:grpSpPr>
          <a:xfrm>
            <a:off x="5085253" y="1375569"/>
            <a:ext cx="6270347" cy="4515523"/>
            <a:chOff x="8286132" y="1756858"/>
            <a:chExt cx="8561776" cy="6773285"/>
          </a:xfrm>
        </p:grpSpPr>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411601">
              <a:off x="8286132" y="1756858"/>
              <a:ext cx="8561776" cy="6773285"/>
            </a:xfrm>
            <a:prstGeom prst="rect">
              <a:avLst/>
            </a:prstGeom>
          </p:spPr>
        </p:pic>
        <p:sp>
          <p:nvSpPr>
            <p:cNvPr id="6" name="Rectangle 5">
              <a:extLst>
                <a:ext uri="{FF2B5EF4-FFF2-40B4-BE49-F238E27FC236}">
                  <a16:creationId xmlns:a16="http://schemas.microsoft.com/office/drawing/2014/main" id="{F1C515B6-9332-88DC-E011-3387C6B32517}"/>
                </a:ext>
              </a:extLst>
            </p:cNvPr>
            <p:cNvSpPr/>
            <p:nvPr/>
          </p:nvSpPr>
          <p:spPr>
            <a:xfrm>
              <a:off x="9074976" y="3071058"/>
              <a:ext cx="7181692" cy="3344762"/>
            </a:xfrm>
            <a:prstGeom prst="rect">
              <a:avLst/>
            </a:prstGeom>
          </p:spPr>
          <p:txBody>
            <a:bodyPr wrap="square">
              <a:spAutoFit/>
            </a:bodyPr>
            <a:lstStyle/>
            <a:p>
              <a:pPr marL="457223" indent="-457223" algn="just" defTabSz="609630">
                <a:lnSpc>
                  <a:spcPct val="150000"/>
                </a:lnSpc>
                <a:buClrTx/>
                <a:buFont typeface="Arial" panose="020B0604020202020204" pitchFamily="34" charset="0"/>
                <a:buChar char="•"/>
              </a:pPr>
              <a:r>
                <a:rPr lang="en-US" sz="2400" kern="1200" dirty="0">
                  <a:solidFill>
                    <a:prstClr val="black"/>
                  </a:solidFill>
                  <a:latin typeface="+mn-lt"/>
                  <a:ea typeface="+mn-ea"/>
                  <a:cs typeface="+mn-cs"/>
                </a:rPr>
                <a:t> </a:t>
              </a:r>
              <a:r>
                <a:rPr lang="vi-VN" sz="2400" kern="1200" dirty="0">
                  <a:solidFill>
                    <a:prstClr val="black"/>
                  </a:solidFill>
                  <a:latin typeface="+mn-lt"/>
                  <a:ea typeface="+mn-ea"/>
                  <a:cs typeface="+mn-cs"/>
                </a:rPr>
                <a:t>Chất liệu: đá, gỗ</a:t>
              </a:r>
            </a:p>
            <a:p>
              <a:pPr marL="457223" indent="-457223" algn="just" defTabSz="609630">
                <a:lnSpc>
                  <a:spcPct val="150000"/>
                </a:lnSpc>
                <a:buClrTx/>
                <a:buFont typeface="Arial" panose="020B0604020202020204" pitchFamily="34" charset="0"/>
                <a:buChar char="•"/>
              </a:pPr>
              <a:r>
                <a:rPr lang="en-US" sz="2400" kern="1200" dirty="0">
                  <a:solidFill>
                    <a:prstClr val="black"/>
                  </a:solidFill>
                  <a:latin typeface="+mn-lt"/>
                  <a:ea typeface="+mn-ea"/>
                  <a:cs typeface="+mn-cs"/>
                </a:rPr>
                <a:t> </a:t>
              </a:r>
              <a:r>
                <a:rPr lang="vi-VN" sz="2400" kern="1200" dirty="0">
                  <a:solidFill>
                    <a:prstClr val="black"/>
                  </a:solidFill>
                  <a:latin typeface="+mn-lt"/>
                  <a:ea typeface="+mn-ea"/>
                  <a:cs typeface="+mn-cs"/>
                </a:rPr>
                <a:t>Hình dáng tượng của các con thú:</a:t>
              </a:r>
              <a:r>
                <a:rPr lang="en-US" sz="2400" kern="1200" dirty="0">
                  <a:solidFill>
                    <a:prstClr val="black"/>
                  </a:solidFill>
                  <a:latin typeface="+mn-lt"/>
                  <a:ea typeface="+mn-ea"/>
                  <a:cs typeface="+mn-cs"/>
                </a:rPr>
                <a:t> </a:t>
              </a:r>
              <a:r>
                <a:rPr lang="vi-VN" sz="2400" kern="1200" dirty="0">
                  <a:solidFill>
                    <a:prstClr val="black"/>
                  </a:solidFill>
                  <a:latin typeface="+mn-lt"/>
                  <a:ea typeface="+mn-ea"/>
                  <a:cs typeface="+mn-cs"/>
                </a:rPr>
                <a:t>chân thực, sinh động.</a:t>
              </a:r>
            </a:p>
          </p:txBody>
        </p:sp>
      </p:grpSp>
      <p:pic>
        <p:nvPicPr>
          <p:cNvPr id="13" name="Picture 5">
            <a:extLst>
              <a:ext uri="{FF2B5EF4-FFF2-40B4-BE49-F238E27FC236}">
                <a16:creationId xmlns:a16="http://schemas.microsoft.com/office/drawing/2014/main" id="{9D2449F8-7B58-976A-A007-12CBDD08D77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6605" y="3601721"/>
            <a:ext cx="5024195" cy="2932874"/>
          </a:xfrm>
          <a:prstGeom prst="rect">
            <a:avLst/>
          </a:prstGeom>
        </p:spPr>
      </p:pic>
    </p:spTree>
    <p:custDataLst>
      <p:tags r:id="rId1"/>
    </p:custDataLst>
    <p:extLst>
      <p:ext uri="{BB962C8B-B14F-4D97-AF65-F5344CB8AC3E}">
        <p14:creationId xmlns:p14="http://schemas.microsoft.com/office/powerpoint/2010/main" val="3604710349"/>
      </p:ext>
    </p:extLst>
  </p:cSld>
  <p:clrMapOvr>
    <a:masterClrMapping/>
  </p:clrMapOvr>
  <mc:AlternateContent xmlns:mc="http://schemas.openxmlformats.org/markup-compatibility/2006" xmlns:p15="http://schemas.microsoft.com/office/powerpoint/2012/main">
    <mc:Choice Requires="p15">
      <p:transition spd="med">
        <p15:prstTrans prst="fractur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17">
                                          <p:stCondLst>
                                            <p:cond delay="0"/>
                                          </p:stCondLst>
                                        </p:cTn>
                                        <p:tgtEl>
                                          <p:spTgt spid="8"/>
                                        </p:tgtEl>
                                      </p:cBhvr>
                                    </p:animEffect>
                                    <p:anim calcmode="lin" valueType="num">
                                      <p:cBhvr>
                                        <p:cTn id="8"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11"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12"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13" dur="10">
                                          <p:stCondLst>
                                            <p:cond delay="244"/>
                                          </p:stCondLst>
                                        </p:cTn>
                                        <p:tgtEl>
                                          <p:spTgt spid="8"/>
                                        </p:tgtEl>
                                      </p:cBhvr>
                                      <p:to x="100000" y="60000"/>
                                    </p:animScale>
                                    <p:animScale>
                                      <p:cBhvr>
                                        <p:cTn id="14" dur="62" decel="50000">
                                          <p:stCondLst>
                                            <p:cond delay="254"/>
                                          </p:stCondLst>
                                        </p:cTn>
                                        <p:tgtEl>
                                          <p:spTgt spid="8"/>
                                        </p:tgtEl>
                                      </p:cBhvr>
                                      <p:to x="100000" y="100000"/>
                                    </p:animScale>
                                    <p:animScale>
                                      <p:cBhvr>
                                        <p:cTn id="15" dur="10">
                                          <p:stCondLst>
                                            <p:cond delay="492"/>
                                          </p:stCondLst>
                                        </p:cTn>
                                        <p:tgtEl>
                                          <p:spTgt spid="8"/>
                                        </p:tgtEl>
                                      </p:cBhvr>
                                      <p:to x="100000" y="80000"/>
                                    </p:animScale>
                                    <p:animScale>
                                      <p:cBhvr>
                                        <p:cTn id="16" dur="62" decel="50000">
                                          <p:stCondLst>
                                            <p:cond delay="502"/>
                                          </p:stCondLst>
                                        </p:cTn>
                                        <p:tgtEl>
                                          <p:spTgt spid="8"/>
                                        </p:tgtEl>
                                      </p:cBhvr>
                                      <p:to x="100000" y="100000"/>
                                    </p:animScale>
                                    <p:animScale>
                                      <p:cBhvr>
                                        <p:cTn id="17" dur="10">
                                          <p:stCondLst>
                                            <p:cond delay="616"/>
                                          </p:stCondLst>
                                        </p:cTn>
                                        <p:tgtEl>
                                          <p:spTgt spid="8"/>
                                        </p:tgtEl>
                                      </p:cBhvr>
                                      <p:to x="100000" y="90000"/>
                                    </p:animScale>
                                    <p:animScale>
                                      <p:cBhvr>
                                        <p:cTn id="18" dur="62" decel="50000">
                                          <p:stCondLst>
                                            <p:cond delay="625"/>
                                          </p:stCondLst>
                                        </p:cTn>
                                        <p:tgtEl>
                                          <p:spTgt spid="8"/>
                                        </p:tgtEl>
                                      </p:cBhvr>
                                      <p:to x="100000" y="100000"/>
                                    </p:animScale>
                                    <p:animScale>
                                      <p:cBhvr>
                                        <p:cTn id="19" dur="10">
                                          <p:stCondLst>
                                            <p:cond delay="678"/>
                                          </p:stCondLst>
                                        </p:cTn>
                                        <p:tgtEl>
                                          <p:spTgt spid="8"/>
                                        </p:tgtEl>
                                      </p:cBhvr>
                                      <p:to x="100000" y="95000"/>
                                    </p:animScale>
                                    <p:animScale>
                                      <p:cBhvr>
                                        <p:cTn id="20" dur="62" decel="50000">
                                          <p:stCondLst>
                                            <p:cond delay="688"/>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p:nvPr/>
        </p:nvSpPr>
        <p:spPr>
          <a:xfrm>
            <a:off x="1877689" y="1555785"/>
            <a:ext cx="6691548" cy="474489"/>
          </a:xfrm>
          <a:prstGeom prst="rect">
            <a:avLst/>
          </a:prstGeom>
        </p:spPr>
        <p:txBody>
          <a:bodyPr wrap="square" lIns="0" tIns="0" rIns="0" bIns="0" rtlCol="0" anchor="t">
            <a:spAutoFit/>
          </a:bodyPr>
          <a:lstStyle/>
          <a:p>
            <a:pPr marL="571529" indent="-571529" algn="ctr" defTabSz="609630">
              <a:lnSpc>
                <a:spcPts val="3666"/>
              </a:lnSpc>
              <a:buClrTx/>
              <a:buFont typeface="Arial" panose="020B0604020202020204" pitchFamily="34" charset="0"/>
              <a:buChar char="•"/>
            </a:pPr>
            <a:r>
              <a:rPr lang="en-US" sz="3200" b="1" kern="1200" dirty="0" err="1">
                <a:solidFill>
                  <a:schemeClr val="tx1"/>
                </a:solidFill>
                <a:latin typeface="UTM Avo" panose="02040603050506020204" pitchFamily="18" charset="0"/>
                <a:ea typeface="+mn-ea"/>
                <a:cs typeface="Arial" panose="020B0604020202020204" pitchFamily="34" charset="0"/>
              </a:rPr>
              <a:t>Mở</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rộng</a:t>
            </a:r>
            <a:endParaRPr lang="en-US" sz="3200" b="1" kern="1200" dirty="0">
              <a:solidFill>
                <a:schemeClr val="tx1"/>
              </a:solidFill>
              <a:latin typeface="UTM Avo" panose="02040603050506020204" pitchFamily="18"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19DE8764-44D8-4928-A1A0-9AE768154BF3}"/>
              </a:ext>
            </a:extLst>
          </p:cNvPr>
          <p:cNvSpPr/>
          <p:nvPr/>
        </p:nvSpPr>
        <p:spPr>
          <a:xfrm>
            <a:off x="4010288" y="2307719"/>
            <a:ext cx="7788012" cy="3891835"/>
          </a:xfrm>
          <a:prstGeom prst="rect">
            <a:avLst/>
          </a:prstGeom>
        </p:spPr>
        <p:txBody>
          <a:bodyPr wrap="square">
            <a:spAutoFit/>
          </a:bodyPr>
          <a:lstStyle/>
          <a:p>
            <a:pPr algn="just" defTabSz="609630">
              <a:lnSpc>
                <a:spcPct val="150000"/>
              </a:lnSpc>
              <a:buClrTx/>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khỉ</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bịt</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tai -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Khỉ</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Tam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Không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Thời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Lý</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thế</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kỉ</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XI - XIII,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Tháp</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Chương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Sơn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Yên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Nam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Định</a:t>
            </a:r>
            <a:endPar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Gồm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chú</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khỉ</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khỉ</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che</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khỉ</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che</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mắt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khỉ</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che</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miệng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không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nghe</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không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thấy</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không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nói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Triết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lí</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sâu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sắc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giá</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trị</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kiến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trúc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Phật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giáo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ý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nghĩa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tâm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sự</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giáo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dưỡng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đạo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người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p>
        </p:txBody>
      </p:sp>
      <p:pic>
        <p:nvPicPr>
          <p:cNvPr id="2" name="Picture 1">
            <a:extLst>
              <a:ext uri="{FF2B5EF4-FFF2-40B4-BE49-F238E27FC236}">
                <a16:creationId xmlns:a16="http://schemas.microsoft.com/office/drawing/2014/main" id="{84B3BCBB-96F7-0FE1-954A-D492CB860BCA}"/>
              </a:ext>
            </a:extLst>
          </p:cNvPr>
          <p:cNvPicPr>
            <a:picLocks noChangeAspect="1"/>
          </p:cNvPicPr>
          <p:nvPr/>
        </p:nvPicPr>
        <p:blipFill>
          <a:blip r:embed="rId4"/>
          <a:stretch>
            <a:fillRect/>
          </a:stretch>
        </p:blipFill>
        <p:spPr>
          <a:xfrm>
            <a:off x="228600" y="2030274"/>
            <a:ext cx="3540388" cy="4446726"/>
          </a:xfrm>
          <a:prstGeom prst="rect">
            <a:avLst/>
          </a:prstGeom>
        </p:spPr>
      </p:pic>
    </p:spTree>
    <p:custDataLst>
      <p:tags r:id="rId1"/>
    </p:custDataLst>
    <p:extLst>
      <p:ext uri="{BB962C8B-B14F-4D97-AF65-F5344CB8AC3E}">
        <p14:creationId xmlns:p14="http://schemas.microsoft.com/office/powerpoint/2010/main" val="209519856"/>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E2193C-E2FF-4F14-B2BC-1CC3CF6A6DEC}"/>
              </a:ext>
            </a:extLst>
          </p:cNvPr>
          <p:cNvSpPr/>
          <p:nvPr/>
        </p:nvSpPr>
        <p:spPr>
          <a:xfrm>
            <a:off x="4506405" y="2555301"/>
            <a:ext cx="7685595" cy="2229841"/>
          </a:xfrm>
          <a:prstGeom prst="rect">
            <a:avLst/>
          </a:prstGeom>
        </p:spPr>
        <p:txBody>
          <a:bodyPr wrap="square">
            <a:spAutoFit/>
          </a:bodyPr>
          <a:lstStyle/>
          <a:p>
            <a:pPr algn="just" defTabSz="609630">
              <a:lnSpc>
                <a:spcPct val="150000"/>
              </a:lnSpc>
              <a:buClrTx/>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sư</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tử</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thời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Lý</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thế</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kỉ</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XI – XIII</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Hình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chữ</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nhật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màu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đỏ</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gạch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cao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16,4 cm.</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đất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nung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thời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Lý</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rất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hiếm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đến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ngày</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nay</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Quanh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thân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sư</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tử</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chấm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dải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dải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xoắn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p:sp>
        <p:nvSpPr>
          <p:cNvPr id="14" name="TextBox 7">
            <a:extLst>
              <a:ext uri="{FF2B5EF4-FFF2-40B4-BE49-F238E27FC236}">
                <a16:creationId xmlns:a16="http://schemas.microsoft.com/office/drawing/2014/main" id="{E36E0DED-6F81-4319-CD1A-444FAA7C0AB1}"/>
              </a:ext>
            </a:extLst>
          </p:cNvPr>
          <p:cNvSpPr txBox="1"/>
          <p:nvPr/>
        </p:nvSpPr>
        <p:spPr>
          <a:xfrm>
            <a:off x="3204065" y="1934920"/>
            <a:ext cx="5145137" cy="474489"/>
          </a:xfrm>
          <a:prstGeom prst="rect">
            <a:avLst/>
          </a:prstGeom>
        </p:spPr>
        <p:txBody>
          <a:bodyPr lIns="0" tIns="0" rIns="0" bIns="0" rtlCol="0" anchor="t">
            <a:spAutoFit/>
          </a:bodyPr>
          <a:lstStyle/>
          <a:p>
            <a:pPr marL="571529" indent="-571529" algn="ctr" defTabSz="609630">
              <a:lnSpc>
                <a:spcPts val="3666"/>
              </a:lnSpc>
              <a:buClrTx/>
              <a:buFont typeface="Arial" panose="020B0604020202020204" pitchFamily="34" charset="0"/>
              <a:buChar char="•"/>
            </a:pPr>
            <a:r>
              <a:rPr lang="en-US" sz="3200" b="1" kern="1200" dirty="0" err="1">
                <a:solidFill>
                  <a:schemeClr val="tx1"/>
                </a:solidFill>
                <a:latin typeface="UTM Avo" panose="02040603050506020204" pitchFamily="18" charset="0"/>
                <a:ea typeface="+mn-ea"/>
                <a:cs typeface="Arial" panose="020B0604020202020204" pitchFamily="34" charset="0"/>
              </a:rPr>
              <a:t>Mở</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rộng</a:t>
            </a:r>
            <a:endParaRPr lang="en-US" sz="3200" b="1" kern="1200" dirty="0">
              <a:solidFill>
                <a:schemeClr val="tx1"/>
              </a:solidFill>
              <a:latin typeface="UTM Avo" panose="02040603050506020204" pitchFamily="18" charset="0"/>
              <a:ea typeface="+mn-ea"/>
              <a:cs typeface="Arial" panose="020B0604020202020204" pitchFamily="34" charset="0"/>
            </a:endParaRPr>
          </a:p>
        </p:txBody>
      </p:sp>
      <p:pic>
        <p:nvPicPr>
          <p:cNvPr id="2" name="Picture 1">
            <a:extLst>
              <a:ext uri="{FF2B5EF4-FFF2-40B4-BE49-F238E27FC236}">
                <a16:creationId xmlns:a16="http://schemas.microsoft.com/office/drawing/2014/main" id="{3EC7663D-20CE-91A0-A31E-F7FCFB364ABD}"/>
              </a:ext>
            </a:extLst>
          </p:cNvPr>
          <p:cNvPicPr>
            <a:picLocks noChangeAspect="1"/>
          </p:cNvPicPr>
          <p:nvPr/>
        </p:nvPicPr>
        <p:blipFill>
          <a:blip r:embed="rId4"/>
          <a:stretch>
            <a:fillRect/>
          </a:stretch>
        </p:blipFill>
        <p:spPr>
          <a:xfrm>
            <a:off x="0" y="2409409"/>
            <a:ext cx="4116469" cy="4092991"/>
          </a:xfrm>
          <a:prstGeom prst="rect">
            <a:avLst/>
          </a:prstGeom>
        </p:spPr>
      </p:pic>
    </p:spTree>
    <p:custDataLst>
      <p:tags r:id="rId1"/>
    </p:custDataLst>
    <p:extLst>
      <p:ext uri="{BB962C8B-B14F-4D97-AF65-F5344CB8AC3E}">
        <p14:creationId xmlns:p14="http://schemas.microsoft.com/office/powerpoint/2010/main" val="1702074391"/>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21BAEC-AEC4-4F49-8F54-47ED5EF01C79}"/>
              </a:ext>
            </a:extLst>
          </p:cNvPr>
          <p:cNvSpPr/>
          <p:nvPr/>
        </p:nvSpPr>
        <p:spPr>
          <a:xfrm>
            <a:off x="4699000" y="1491792"/>
            <a:ext cx="7226115" cy="4999830"/>
          </a:xfrm>
          <a:prstGeom prst="rect">
            <a:avLst/>
          </a:prstGeom>
        </p:spPr>
        <p:txBody>
          <a:bodyPr wrap="square">
            <a:spAutoFit/>
          </a:bodyPr>
          <a:lstStyle/>
          <a:p>
            <a:pPr algn="just" defTabSz="609630">
              <a:lnSpc>
                <a:spcPct val="150000"/>
              </a:lnSpc>
              <a:buClrTx/>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voi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văn</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hoá</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Chăm</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-pa,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thế</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kỉ</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X,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tại</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Quảng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Nam</a:t>
            </a:r>
          </a:p>
          <a:p>
            <a:pPr marL="304815" indent="-304815" algn="just" defTabSz="609630">
              <a:lnSpc>
                <a:spcPct val="150000"/>
              </a:lnSpc>
              <a:buClrTx/>
              <a:buFont typeface="Arial" panose="020B0604020202020204" pitchFamily="34" charset="0"/>
              <a:buChar char="•"/>
            </a:pP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Hindu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giáo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voi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cưỡi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của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thần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Indra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Thần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Sấm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Sét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Văn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hoá</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Chăm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-pa,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voi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linh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vật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trong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điêu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khắc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nghệ</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thuật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cao</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trang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trí</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ở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đền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tháp</a:t>
            </a:r>
            <a:endPar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Kinh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thành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cổ</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Chăm</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-pa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như</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Simhapura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Quảng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Nam)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Vijaya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Bình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Định</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những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nơi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voi</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đá</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điêu</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khắc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p>
        </p:txBody>
      </p:sp>
      <p:sp>
        <p:nvSpPr>
          <p:cNvPr id="6" name="TextBox 7">
            <a:extLst>
              <a:ext uri="{FF2B5EF4-FFF2-40B4-BE49-F238E27FC236}">
                <a16:creationId xmlns:a16="http://schemas.microsoft.com/office/drawing/2014/main" id="{A73A3048-7B26-7E0C-2505-FDB4CF8F7C13}"/>
              </a:ext>
            </a:extLst>
          </p:cNvPr>
          <p:cNvSpPr txBox="1"/>
          <p:nvPr/>
        </p:nvSpPr>
        <p:spPr>
          <a:xfrm>
            <a:off x="3221328" y="927100"/>
            <a:ext cx="5145137" cy="474489"/>
          </a:xfrm>
          <a:prstGeom prst="rect">
            <a:avLst/>
          </a:prstGeom>
        </p:spPr>
        <p:txBody>
          <a:bodyPr lIns="0" tIns="0" rIns="0" bIns="0" rtlCol="0" anchor="t">
            <a:spAutoFit/>
          </a:bodyPr>
          <a:lstStyle/>
          <a:p>
            <a:pPr marL="571529" indent="-571529" algn="ctr" defTabSz="609630">
              <a:lnSpc>
                <a:spcPts val="3666"/>
              </a:lnSpc>
              <a:buClrTx/>
              <a:buFont typeface="Arial" panose="020B0604020202020204" pitchFamily="34" charset="0"/>
              <a:buChar char="•"/>
            </a:pPr>
            <a:r>
              <a:rPr lang="en-US" sz="3200" b="1" kern="1200" dirty="0" err="1">
                <a:solidFill>
                  <a:schemeClr val="tx1"/>
                </a:solidFill>
                <a:latin typeface="UTM Avo" panose="02040603050506020204" pitchFamily="18" charset="0"/>
                <a:ea typeface="+mn-ea"/>
                <a:cs typeface="Arial" panose="020B0604020202020204" pitchFamily="34" charset="0"/>
              </a:rPr>
              <a:t>Mở</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rộng</a:t>
            </a:r>
            <a:endParaRPr lang="en-US" sz="3200" b="1" kern="1200" dirty="0">
              <a:solidFill>
                <a:schemeClr val="tx1"/>
              </a:solidFill>
              <a:latin typeface="UTM Avo" panose="02040603050506020204" pitchFamily="18" charset="0"/>
              <a:ea typeface="+mn-ea"/>
              <a:cs typeface="Arial" panose="020B0604020202020204" pitchFamily="34" charset="0"/>
            </a:endParaRPr>
          </a:p>
        </p:txBody>
      </p:sp>
      <p:pic>
        <p:nvPicPr>
          <p:cNvPr id="2" name="Picture 1">
            <a:extLst>
              <a:ext uri="{FF2B5EF4-FFF2-40B4-BE49-F238E27FC236}">
                <a16:creationId xmlns:a16="http://schemas.microsoft.com/office/drawing/2014/main" id="{1D1C5F1F-CB51-F77F-FA6F-87AEA93D9177}"/>
              </a:ext>
            </a:extLst>
          </p:cNvPr>
          <p:cNvPicPr>
            <a:picLocks noChangeAspect="1"/>
          </p:cNvPicPr>
          <p:nvPr/>
        </p:nvPicPr>
        <p:blipFill>
          <a:blip r:embed="rId4"/>
          <a:stretch>
            <a:fillRect/>
          </a:stretch>
        </p:blipFill>
        <p:spPr>
          <a:xfrm>
            <a:off x="266885" y="2273853"/>
            <a:ext cx="4432115" cy="4217769"/>
          </a:xfrm>
          <a:prstGeom prst="rect">
            <a:avLst/>
          </a:prstGeom>
        </p:spPr>
      </p:pic>
    </p:spTree>
    <p:custDataLst>
      <p:tags r:id="rId1"/>
    </p:custDataLst>
    <p:extLst>
      <p:ext uri="{BB962C8B-B14F-4D97-AF65-F5344CB8AC3E}">
        <p14:creationId xmlns:p14="http://schemas.microsoft.com/office/powerpoint/2010/main" val="4249774576"/>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98E6FF-ABAC-4F57-AC14-1D0E2707DA4D}"/>
              </a:ext>
            </a:extLst>
          </p:cNvPr>
          <p:cNvSpPr/>
          <p:nvPr/>
        </p:nvSpPr>
        <p:spPr>
          <a:xfrm>
            <a:off x="4590190" y="2373925"/>
            <a:ext cx="7004910" cy="3337837"/>
          </a:xfrm>
          <a:prstGeom prst="rect">
            <a:avLst/>
          </a:prstGeom>
        </p:spPr>
        <p:txBody>
          <a:bodyPr wrap="square">
            <a:spAutoFit/>
          </a:bodyPr>
          <a:lstStyle/>
          <a:p>
            <a:pPr algn="just" defTabSz="609630">
              <a:lnSpc>
                <a:spcPct val="150000"/>
              </a:lnSpc>
              <a:buClrTx/>
            </a:pP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chim</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ó,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nhà</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mồ</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Tây</a:t>
            </a:r>
            <a:r>
              <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b="1"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Nguyên</a:t>
            </a:r>
            <a:endParaRPr lang="en-US" sz="2400" b="1" kern="1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marL="381019" indent="-381019"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mồ</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mồ</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là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văn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hoá</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đặc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sắc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Tây</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Nguyên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(Nam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Trung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Bộ</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Việt</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Nam)</a:t>
            </a:r>
          </a:p>
          <a:p>
            <a:pPr marL="381019" indent="-381019" algn="just" defTabSz="609630">
              <a:lnSpc>
                <a:spcPct val="150000"/>
              </a:lnSpc>
              <a:buClrTx/>
              <a:buFont typeface="Arial" panose="020B0604020202020204" pitchFamily="34" charset="0"/>
              <a:buChar char="•"/>
            </a:pP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Ngày</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nay,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truyền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thống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dựng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nhà</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mồ</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tượng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mồ</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chỉ</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còn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tập</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trung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ở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dân</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tộc</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Ba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na</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Ê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đê</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Gia rai,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Mnông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Xơ</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kern="1200" dirty="0" err="1">
                <a:solidFill>
                  <a:prstClr val="black"/>
                </a:solidFill>
                <a:latin typeface="UTM Avo" panose="02040603050506020204" pitchFamily="18" charset="0"/>
                <a:ea typeface="Calibri" panose="020F0502020204030204" pitchFamily="34" charset="0"/>
                <a:cs typeface="Arial" panose="020B0604020202020204" pitchFamily="34" charset="0"/>
              </a:rPr>
              <a:t>Đăng</a:t>
            </a:r>
            <a:r>
              <a:rPr lang="en-US" sz="2400" kern="12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p:sp>
        <p:nvSpPr>
          <p:cNvPr id="15" name="TextBox 7">
            <a:extLst>
              <a:ext uri="{FF2B5EF4-FFF2-40B4-BE49-F238E27FC236}">
                <a16:creationId xmlns:a16="http://schemas.microsoft.com/office/drawing/2014/main" id="{A7831903-1A81-EA0E-49F2-D6038853A4EF}"/>
              </a:ext>
            </a:extLst>
          </p:cNvPr>
          <p:cNvSpPr txBox="1"/>
          <p:nvPr/>
        </p:nvSpPr>
        <p:spPr>
          <a:xfrm>
            <a:off x="3244032" y="1785136"/>
            <a:ext cx="5145137" cy="474489"/>
          </a:xfrm>
          <a:prstGeom prst="rect">
            <a:avLst/>
          </a:prstGeom>
        </p:spPr>
        <p:txBody>
          <a:bodyPr lIns="0" tIns="0" rIns="0" bIns="0" rtlCol="0" anchor="t">
            <a:spAutoFit/>
          </a:bodyPr>
          <a:lstStyle/>
          <a:p>
            <a:pPr marL="571529" indent="-571529" algn="ctr" defTabSz="609630">
              <a:lnSpc>
                <a:spcPts val="3666"/>
              </a:lnSpc>
              <a:buClrTx/>
              <a:buFont typeface="Arial" panose="020B0604020202020204" pitchFamily="34" charset="0"/>
              <a:buChar char="•"/>
            </a:pPr>
            <a:r>
              <a:rPr lang="en-US" sz="3200" b="1" kern="1200" dirty="0" err="1">
                <a:solidFill>
                  <a:schemeClr val="tx1"/>
                </a:solidFill>
                <a:latin typeface="UTM Avo" panose="02040603050506020204" pitchFamily="18" charset="0"/>
                <a:ea typeface="+mn-ea"/>
                <a:cs typeface="Arial" panose="020B0604020202020204" pitchFamily="34" charset="0"/>
              </a:rPr>
              <a:t>Mở</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rộng</a:t>
            </a:r>
            <a:endParaRPr lang="en-US" sz="3200" b="1" kern="1200" dirty="0">
              <a:solidFill>
                <a:schemeClr val="tx1"/>
              </a:solidFill>
              <a:latin typeface="UTM Avo" panose="02040603050506020204" pitchFamily="18" charset="0"/>
              <a:ea typeface="+mn-ea"/>
              <a:cs typeface="Arial" panose="020B0604020202020204" pitchFamily="34" charset="0"/>
            </a:endParaRPr>
          </a:p>
        </p:txBody>
      </p:sp>
      <p:pic>
        <p:nvPicPr>
          <p:cNvPr id="2" name="Picture 1">
            <a:extLst>
              <a:ext uri="{FF2B5EF4-FFF2-40B4-BE49-F238E27FC236}">
                <a16:creationId xmlns:a16="http://schemas.microsoft.com/office/drawing/2014/main" id="{94317AF4-2817-1A95-8CFB-DC6E245532CD}"/>
              </a:ext>
            </a:extLst>
          </p:cNvPr>
          <p:cNvPicPr>
            <a:picLocks noChangeAspect="1"/>
          </p:cNvPicPr>
          <p:nvPr/>
        </p:nvPicPr>
        <p:blipFill>
          <a:blip r:embed="rId4"/>
          <a:stretch>
            <a:fillRect/>
          </a:stretch>
        </p:blipFill>
        <p:spPr>
          <a:xfrm>
            <a:off x="297580" y="2525037"/>
            <a:ext cx="3949709" cy="3035614"/>
          </a:xfrm>
          <a:prstGeom prst="rect">
            <a:avLst/>
          </a:prstGeom>
        </p:spPr>
      </p:pic>
    </p:spTree>
    <p:custDataLst>
      <p:tags r:id="rId1"/>
    </p:custDataLst>
    <p:extLst>
      <p:ext uri="{BB962C8B-B14F-4D97-AF65-F5344CB8AC3E}">
        <p14:creationId xmlns:p14="http://schemas.microsoft.com/office/powerpoint/2010/main" val="917777586"/>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0B1EF7D-A67A-495C-AE6D-B1F455AA1772}"/>
              </a:ext>
            </a:extLst>
          </p:cNvPr>
          <p:cNvPicPr>
            <a:picLocks noChangeAspect="1"/>
          </p:cNvPicPr>
          <p:nvPr/>
        </p:nvPicPr>
        <p:blipFill>
          <a:blip r:embed="rId5"/>
          <a:stretch>
            <a:fillRect/>
          </a:stretch>
        </p:blipFill>
        <p:spPr>
          <a:xfrm>
            <a:off x="40856" y="1651000"/>
            <a:ext cx="6185745" cy="4805454"/>
          </a:xfrm>
          <a:prstGeom prst="rect">
            <a:avLst/>
          </a:prstGeom>
        </p:spPr>
      </p:pic>
      <p:sp>
        <p:nvSpPr>
          <p:cNvPr id="12" name="Rectangle 11">
            <a:extLst>
              <a:ext uri="{FF2B5EF4-FFF2-40B4-BE49-F238E27FC236}">
                <a16:creationId xmlns:a16="http://schemas.microsoft.com/office/drawing/2014/main" id="{765F15CA-3320-49E2-924D-A27D62F69460}"/>
              </a:ext>
            </a:extLst>
          </p:cNvPr>
          <p:cNvSpPr/>
          <p:nvPr/>
        </p:nvSpPr>
        <p:spPr>
          <a:xfrm>
            <a:off x="6095999" y="1803400"/>
            <a:ext cx="5936055" cy="4445832"/>
          </a:xfrm>
          <a:prstGeom prst="rect">
            <a:avLst/>
          </a:prstGeom>
        </p:spPr>
        <p:txBody>
          <a:bodyPr wrap="square">
            <a:spAutoFit/>
          </a:bodyPr>
          <a:lstStyle/>
          <a:p>
            <a:pPr algn="just" defTabSz="609630">
              <a:lnSpc>
                <a:spcPct val="150000"/>
              </a:lnSpc>
              <a:buClrTx/>
            </a:pPr>
            <a:r>
              <a:rPr lang="en-US" sz="2400" b="1" kern="1200" dirty="0" err="1">
                <a:solidFill>
                  <a:prstClr val="black"/>
                </a:solidFill>
                <a:latin typeface="+mn-lt"/>
                <a:ea typeface="Calibri" panose="020F0502020204030204" pitchFamily="34" charset="0"/>
                <a:cs typeface="Arial" panose="020B0604020202020204" pitchFamily="34" charset="0"/>
              </a:rPr>
              <a:t>Nhóm</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tượng</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linh</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thú</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chùa</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Phật</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Tích</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thời</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Lý</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Bắc</a:t>
            </a:r>
            <a:r>
              <a:rPr lang="en-US" sz="2400" b="1" kern="1200" dirty="0">
                <a:solidFill>
                  <a:prstClr val="black"/>
                </a:solidFill>
                <a:latin typeface="+mn-lt"/>
                <a:ea typeface="Calibri" panose="020F0502020204030204" pitchFamily="34" charset="0"/>
                <a:cs typeface="Arial" panose="020B0604020202020204" pitchFamily="34" charset="0"/>
              </a:rPr>
              <a:t> </a:t>
            </a:r>
            <a:r>
              <a:rPr lang="en-US" sz="2400" b="1" kern="1200" dirty="0" err="1">
                <a:solidFill>
                  <a:prstClr val="black"/>
                </a:solidFill>
                <a:latin typeface="+mn-lt"/>
                <a:ea typeface="Calibri" panose="020F0502020204030204" pitchFamily="34" charset="0"/>
                <a:cs typeface="Arial" panose="020B0604020202020204" pitchFamily="34" charset="0"/>
              </a:rPr>
              <a:t>Ninh</a:t>
            </a:r>
            <a:endParaRPr lang="en-US" sz="2400" b="1" kern="1200" dirty="0">
              <a:solidFill>
                <a:prstClr val="black"/>
              </a:solidFill>
              <a:latin typeface="+mn-lt"/>
              <a:ea typeface="Calibri" panose="020F0502020204030204" pitchFamily="34" charset="0"/>
              <a:cs typeface="Arial" panose="020B0604020202020204" pitchFamily="34" charset="0"/>
            </a:endParaRPr>
          </a:p>
          <a:p>
            <a:pPr marL="304815" indent="-304815" algn="just" defTabSz="609630">
              <a:lnSpc>
                <a:spcPct val="150000"/>
              </a:lnSpc>
              <a:buClrTx/>
              <a:buFont typeface="Arial" panose="020B0604020202020204" pitchFamily="34" charset="0"/>
              <a:buChar char="•"/>
            </a:pPr>
            <a:r>
              <a:rPr lang="en-US" sz="2400" kern="1200" dirty="0">
                <a:solidFill>
                  <a:prstClr val="black"/>
                </a:solidFill>
                <a:latin typeface="+mn-lt"/>
                <a:ea typeface="Calibri" panose="020F0502020204030204" pitchFamily="34" charset="0"/>
                <a:cs typeface="Arial" panose="020B0604020202020204" pitchFamily="34" charset="0"/>
              </a:rPr>
              <a:t>T</a:t>
            </a:r>
            <a:r>
              <a:rPr lang="vi-VN" sz="2400" kern="1200" dirty="0">
                <a:solidFill>
                  <a:prstClr val="black"/>
                </a:solidFill>
                <a:latin typeface="+mn-lt"/>
                <a:ea typeface="Calibri" panose="020F0502020204030204" pitchFamily="34" charset="0"/>
                <a:cs typeface="Arial" panose="020B0604020202020204" pitchFamily="34" charset="0"/>
              </a:rPr>
              <a:t>ư</a:t>
            </a:r>
            <a:r>
              <a:rPr lang="en-US" sz="2400" kern="1200" dirty="0" err="1">
                <a:solidFill>
                  <a:prstClr val="black"/>
                </a:solidFill>
                <a:latin typeface="+mn-lt"/>
                <a:ea typeface="Calibri" panose="020F0502020204030204" pitchFamily="34" charset="0"/>
                <a:cs typeface="Arial" panose="020B0604020202020204" pitchFamily="34" charset="0"/>
              </a:rPr>
              <a:t>ợng</a:t>
            </a:r>
            <a:r>
              <a:rPr lang="en-US" sz="2400" kern="1200" dirty="0">
                <a:solidFill>
                  <a:prstClr val="black"/>
                </a:solidFill>
                <a:latin typeface="+mn-lt"/>
                <a:ea typeface="Calibri" panose="020F0502020204030204" pitchFamily="34" charset="0"/>
                <a:cs typeface="Arial" panose="020B0604020202020204" pitchFamily="34" charset="0"/>
              </a:rPr>
              <a:t> 10 </a:t>
            </a:r>
            <a:r>
              <a:rPr lang="en-US" sz="2400" kern="1200" dirty="0" err="1">
                <a:solidFill>
                  <a:prstClr val="black"/>
                </a:solidFill>
                <a:latin typeface="+mn-lt"/>
                <a:ea typeface="Calibri" panose="020F0502020204030204" pitchFamily="34" charset="0"/>
                <a:cs typeface="Arial" panose="020B0604020202020204" pitchFamily="34" charset="0"/>
              </a:rPr>
              <a:t>linh</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thú</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là</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một</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trong</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ba</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nhóm</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cổ</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vật</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của</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tỉnh</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Bắc</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Ninh</a:t>
            </a:r>
            <a:r>
              <a:rPr lang="en-US" sz="2400" kern="1200" dirty="0">
                <a:solidFill>
                  <a:prstClr val="black"/>
                </a:solidFill>
                <a:latin typeface="+mn-lt"/>
                <a:ea typeface="Calibri" panose="020F0502020204030204" pitchFamily="34" charset="0"/>
                <a:cs typeface="Arial" panose="020B0604020202020204" pitchFamily="34" charset="0"/>
              </a:rPr>
              <a:t> - </a:t>
            </a:r>
            <a:r>
              <a:rPr lang="en-US" sz="2400" kern="1200" dirty="0" err="1">
                <a:solidFill>
                  <a:prstClr val="black"/>
                </a:solidFill>
                <a:latin typeface="+mn-lt"/>
                <a:ea typeface="Calibri" panose="020F0502020204030204" pitchFamily="34" charset="0"/>
                <a:cs typeface="Arial" panose="020B0604020202020204" pitchFamily="34" charset="0"/>
              </a:rPr>
              <a:t>bảo</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vật</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quốc</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gia</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đợt</a:t>
            </a:r>
            <a:r>
              <a:rPr lang="en-US" sz="2400" kern="1200" dirty="0">
                <a:solidFill>
                  <a:prstClr val="black"/>
                </a:solidFill>
                <a:latin typeface="+mn-lt"/>
                <a:ea typeface="Calibri" panose="020F0502020204030204" pitchFamily="34" charset="0"/>
                <a:cs typeface="Arial" panose="020B0604020202020204" pitchFamily="34" charset="0"/>
              </a:rPr>
              <a:t> 6, 2017)</a:t>
            </a:r>
          </a:p>
          <a:p>
            <a:pPr marL="304815" indent="-304815" algn="just" defTabSz="609630">
              <a:lnSpc>
                <a:spcPct val="150000"/>
              </a:lnSpc>
              <a:buClrTx/>
              <a:buFont typeface="Arial" panose="020B0604020202020204" pitchFamily="34" charset="0"/>
              <a:buChar char="•"/>
            </a:pPr>
            <a:r>
              <a:rPr lang="en-US" sz="2400" kern="1200" dirty="0" err="1">
                <a:solidFill>
                  <a:prstClr val="black"/>
                </a:solidFill>
                <a:latin typeface="+mn-lt"/>
                <a:ea typeface="Calibri" panose="020F0502020204030204" pitchFamily="34" charset="0"/>
                <a:cs typeface="Arial" panose="020B0604020202020204" pitchFamily="34" charset="0"/>
              </a:rPr>
              <a:t>Giá</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trị</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đặc</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biệt</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gắn</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với</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lịch</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sử</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thời</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Lý</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thế</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kỉ</a:t>
            </a:r>
            <a:r>
              <a:rPr lang="en-US" sz="2400" kern="1200" dirty="0">
                <a:solidFill>
                  <a:prstClr val="black"/>
                </a:solidFill>
                <a:latin typeface="+mn-lt"/>
                <a:ea typeface="Calibri" panose="020F0502020204030204" pitchFamily="34" charset="0"/>
                <a:cs typeface="Arial" panose="020B0604020202020204" pitchFamily="34" charset="0"/>
              </a:rPr>
              <a:t> XI), </a:t>
            </a:r>
            <a:r>
              <a:rPr lang="en-US" sz="2400" kern="1200" dirty="0" err="1">
                <a:solidFill>
                  <a:prstClr val="black"/>
                </a:solidFill>
                <a:latin typeface="+mn-lt"/>
                <a:ea typeface="Calibri" panose="020F0502020204030204" pitchFamily="34" charset="0"/>
                <a:cs typeface="Arial" panose="020B0604020202020204" pitchFamily="34" charset="0"/>
              </a:rPr>
              <a:t>cùng</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thời</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điểm</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xây</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dựng</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chùa</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Phật</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Tích</a:t>
            </a:r>
            <a:r>
              <a:rPr lang="en-US" sz="2400" kern="1200" dirty="0">
                <a:solidFill>
                  <a:prstClr val="black"/>
                </a:solidFill>
                <a:latin typeface="+mn-lt"/>
                <a:ea typeface="Calibri" panose="020F0502020204030204" pitchFamily="34" charset="0"/>
                <a:cs typeface="Arial" panose="020B0604020202020204" pitchFamily="34" charset="0"/>
              </a:rPr>
              <a:t>. </a:t>
            </a:r>
            <a:endParaRPr lang="en-US" sz="2400" kern="1200" dirty="0">
              <a:solidFill>
                <a:prstClr val="black"/>
              </a:solidFill>
              <a:latin typeface="+mn-lt"/>
              <a:ea typeface="+mn-ea"/>
              <a:cs typeface="Arial" panose="020B0604020202020204" pitchFamily="34" charset="0"/>
            </a:endParaRPr>
          </a:p>
        </p:txBody>
      </p:sp>
      <p:sp>
        <p:nvSpPr>
          <p:cNvPr id="6" name="TextBox 7">
            <a:extLst>
              <a:ext uri="{FF2B5EF4-FFF2-40B4-BE49-F238E27FC236}">
                <a16:creationId xmlns:a16="http://schemas.microsoft.com/office/drawing/2014/main" id="{ABCED957-3D04-5A07-A74D-803F1F0129A5}"/>
              </a:ext>
            </a:extLst>
          </p:cNvPr>
          <p:cNvSpPr txBox="1"/>
          <p:nvPr/>
        </p:nvSpPr>
        <p:spPr>
          <a:xfrm>
            <a:off x="4768032" y="1176511"/>
            <a:ext cx="5145137" cy="474489"/>
          </a:xfrm>
          <a:prstGeom prst="rect">
            <a:avLst/>
          </a:prstGeom>
        </p:spPr>
        <p:txBody>
          <a:bodyPr lIns="0" tIns="0" rIns="0" bIns="0" rtlCol="0" anchor="t">
            <a:spAutoFit/>
          </a:bodyPr>
          <a:lstStyle/>
          <a:p>
            <a:pPr marL="571529" indent="-571529" algn="ctr" defTabSz="609630">
              <a:lnSpc>
                <a:spcPts val="3666"/>
              </a:lnSpc>
              <a:buClrTx/>
              <a:buFont typeface="Arial" panose="020B0604020202020204" pitchFamily="34" charset="0"/>
              <a:buChar char="•"/>
            </a:pPr>
            <a:r>
              <a:rPr lang="en-US" sz="3200" b="1" kern="1200" dirty="0" err="1">
                <a:solidFill>
                  <a:schemeClr val="tx1"/>
                </a:solidFill>
                <a:latin typeface="UTM Avo" panose="02040603050506020204" pitchFamily="18" charset="0"/>
                <a:ea typeface="+mn-ea"/>
                <a:cs typeface="Arial" panose="020B0604020202020204" pitchFamily="34" charset="0"/>
              </a:rPr>
              <a:t>Mở</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rộng</a:t>
            </a:r>
            <a:endParaRPr lang="en-US" sz="3200" b="1" kern="1200" dirty="0">
              <a:solidFill>
                <a:schemeClr val="tx1"/>
              </a:solidFill>
              <a:latin typeface="UTM Avo" panose="02040603050506020204" pitchFamily="18"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3407798729"/>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11806">
            <a:off x="1197310" y="1918590"/>
            <a:ext cx="10613286" cy="4172241"/>
          </a:xfrm>
          <a:prstGeom prst="rect">
            <a:avLst/>
          </a:prstGeom>
        </p:spPr>
      </p:pic>
      <p:sp>
        <p:nvSpPr>
          <p:cNvPr id="7" name="TextBox 7"/>
          <p:cNvSpPr txBox="1"/>
          <p:nvPr/>
        </p:nvSpPr>
        <p:spPr>
          <a:xfrm>
            <a:off x="3565318" y="1513252"/>
            <a:ext cx="5145137" cy="474489"/>
          </a:xfrm>
          <a:prstGeom prst="rect">
            <a:avLst/>
          </a:prstGeom>
        </p:spPr>
        <p:txBody>
          <a:bodyPr lIns="0" tIns="0" rIns="0" bIns="0" rtlCol="0" anchor="t">
            <a:spAutoFit/>
          </a:bodyPr>
          <a:lstStyle/>
          <a:p>
            <a:pPr algn="ctr" defTabSz="609630">
              <a:lnSpc>
                <a:spcPts val="3666"/>
              </a:lnSpc>
              <a:buClrTx/>
            </a:pPr>
            <a:r>
              <a:rPr lang="en-US" sz="3200" b="1" kern="1200" dirty="0" err="1">
                <a:solidFill>
                  <a:schemeClr val="tx1"/>
                </a:solidFill>
                <a:latin typeface="UTM Avo" panose="02040603050506020204" pitchFamily="18" charset="0"/>
                <a:ea typeface="+mn-ea"/>
                <a:cs typeface="Arial" panose="020B0604020202020204" pitchFamily="34" charset="0"/>
              </a:rPr>
              <a:t>Kết</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luận</a:t>
            </a:r>
            <a:endParaRPr lang="en-US" sz="3200" b="1" kern="1200" dirty="0">
              <a:solidFill>
                <a:schemeClr val="tx1"/>
              </a:solidFill>
              <a:latin typeface="UTM Avo" panose="02040603050506020204" pitchFamily="18"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E29EF900-2A82-4F49-AC10-38F3C747DA51}"/>
              </a:ext>
            </a:extLst>
          </p:cNvPr>
          <p:cNvSpPr/>
          <p:nvPr/>
        </p:nvSpPr>
        <p:spPr>
          <a:xfrm>
            <a:off x="1604848" y="2292997"/>
            <a:ext cx="9297905" cy="2229841"/>
          </a:xfrm>
          <a:prstGeom prst="rect">
            <a:avLst/>
          </a:prstGeom>
        </p:spPr>
        <p:txBody>
          <a:bodyPr wrap="square">
            <a:spAutoFit/>
          </a:bodyPr>
          <a:lstStyle/>
          <a:p>
            <a:pPr algn="just" defTabSz="609630">
              <a:lnSpc>
                <a:spcPct val="150000"/>
              </a:lnSpc>
              <a:buClrTx/>
            </a:pPr>
            <a:r>
              <a:rPr lang="en-US" sz="2400" kern="1200" dirty="0" err="1">
                <a:solidFill>
                  <a:srgbClr val="EEECE1">
                    <a:lumMod val="10000"/>
                  </a:srgbClr>
                </a:solidFill>
                <a:latin typeface="+mn-lt"/>
                <a:ea typeface="Calibri" panose="020F0502020204030204" pitchFamily="34" charset="0"/>
                <a:cs typeface="Arial" panose="020B0604020202020204" pitchFamily="34" charset="0"/>
              </a:rPr>
              <a:t>Tượng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con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thú</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đa</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dạng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và</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phong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phú</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như</a:t>
            </a:r>
            <a:r>
              <a:rPr lang="vi-VN" sz="2400" kern="1200" dirty="0">
                <a:solidFill>
                  <a:srgbClr val="EEECE1">
                    <a:lumMod val="10000"/>
                  </a:srgbClr>
                </a:solidFill>
                <a:latin typeface="+mn-lt"/>
                <a:ea typeface="Calibri" panose="020F0502020204030204" pitchFamily="34" charset="0"/>
                <a:cs typeface="Arial" panose="020B0604020202020204" pitchFamily="34" charset="0"/>
              </a:rPr>
              <a:t>:</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đá</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đất</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nung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g</a:t>
            </a:r>
            <a:r>
              <a:rPr lang="vi-VN" sz="2400" kern="1200" dirty="0">
                <a:solidFill>
                  <a:srgbClr val="EEECE1">
                    <a:lumMod val="10000"/>
                  </a:srgbClr>
                </a:solidFill>
                <a:latin typeface="+mn-lt"/>
                <a:ea typeface="Calibri" panose="020F0502020204030204" pitchFamily="34" charset="0"/>
                <a:cs typeface="Arial" panose="020B0604020202020204" pitchFamily="34" charset="0"/>
              </a:rPr>
              <a:t>ỗ…</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với</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nhiều</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nét</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độc</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đáo</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tinh</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xảo</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Điêu</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khắc</a:t>
            </a:r>
            <a:r>
              <a:rPr lang="en-US" sz="2400" kern="1200" dirty="0">
                <a:solidFill>
                  <a:srgbClr val="EEECE1">
                    <a:lumMod val="10000"/>
                  </a:srgbClr>
                </a:solidFill>
                <a:latin typeface="+mn-lt"/>
                <a:ea typeface="Calibri" panose="020F0502020204030204" pitchFamily="34" charset="0"/>
                <a:cs typeface="Arial" panose="020B0604020202020204" pitchFamily="34" charset="0"/>
              </a:rPr>
              <a:t> đ</a:t>
            </a:r>
            <a:r>
              <a:rPr lang="vi-VN" sz="2400" kern="1200" dirty="0">
                <a:solidFill>
                  <a:srgbClr val="EEECE1">
                    <a:lumMod val="10000"/>
                  </a:srgbClr>
                </a:solidFill>
                <a:latin typeface="+mn-lt"/>
                <a:ea typeface="Calibri" panose="020F0502020204030204" pitchFamily="34" charset="0"/>
                <a:cs typeface="Arial" panose="020B0604020202020204" pitchFamily="34" charset="0"/>
              </a:rPr>
              <a:t>á</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thường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c</a:t>
            </a:r>
            <a:r>
              <a:rPr lang="vi-VN" sz="2400" kern="1200" dirty="0">
                <a:solidFill>
                  <a:srgbClr val="EEECE1">
                    <a:lumMod val="10000"/>
                  </a:srgbClr>
                </a:solidFill>
                <a:latin typeface="+mn-lt"/>
                <a:ea typeface="Calibri" panose="020F0502020204030204" pitchFamily="34" charset="0"/>
                <a:cs typeface="Arial" panose="020B0604020202020204" pitchFamily="34" charset="0"/>
              </a:rPr>
              <a:t>ô</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đọng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đơn</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giản</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về</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hình</a:t>
            </a:r>
            <a:r>
              <a:rPr lang="vi-VN" sz="2400" kern="1200" dirty="0">
                <a:solidFill>
                  <a:srgbClr val="EEECE1">
                    <a:lumMod val="10000"/>
                  </a:srgbClr>
                </a:solidFill>
                <a:latin typeface="+mn-lt"/>
                <a:ea typeface="Calibri" panose="020F0502020204030204" pitchFamily="34" charset="0"/>
                <a:cs typeface="Arial" panose="020B0604020202020204" pitchFamily="34" charset="0"/>
              </a:rPr>
              <a:t> khối</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Điêu</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khắc</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đình</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làng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Bắc</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Bộ</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và</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tượng</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nhà</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mồ</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Tây</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Nguyên</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lại</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có</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nét</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mộc</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mạc</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dân</a:t>
            </a:r>
            <a:r>
              <a:rPr lang="en-US" sz="2400" kern="1200" dirty="0">
                <a:solidFill>
                  <a:srgbClr val="EEECE1">
                    <a:lumMod val="10000"/>
                  </a:srgbClr>
                </a:solidFill>
                <a:latin typeface="+mn-lt"/>
                <a:ea typeface="Calibri" panose="020F0502020204030204" pitchFamily="34" charset="0"/>
                <a:cs typeface="Arial" panose="020B0604020202020204" pitchFamily="34" charset="0"/>
              </a:rPr>
              <a:t> </a:t>
            </a:r>
            <a:r>
              <a:rPr lang="en-US" sz="2400" kern="1200" dirty="0" err="1">
                <a:solidFill>
                  <a:srgbClr val="EEECE1">
                    <a:lumMod val="10000"/>
                  </a:srgbClr>
                </a:solidFill>
                <a:latin typeface="+mn-lt"/>
                <a:ea typeface="Calibri" panose="020F0502020204030204" pitchFamily="34" charset="0"/>
                <a:cs typeface="Arial" panose="020B0604020202020204" pitchFamily="34" charset="0"/>
              </a:rPr>
              <a:t>dã</a:t>
            </a:r>
            <a:r>
              <a:rPr lang="en-US" sz="2400" kern="1200" dirty="0">
                <a:solidFill>
                  <a:srgbClr val="EEECE1">
                    <a:lumMod val="10000"/>
                  </a:srgbClr>
                </a:solidFill>
                <a:latin typeface="+mn-lt"/>
                <a:ea typeface="Calibri" panose="020F0502020204030204" pitchFamily="34" charset="0"/>
                <a:cs typeface="Arial" panose="020B0604020202020204" pitchFamily="34" charset="0"/>
              </a:rPr>
              <a:t>.</a:t>
            </a:r>
            <a:endParaRPr lang="en-US" sz="2400" kern="1200" dirty="0">
              <a:solidFill>
                <a:srgbClr val="EEECE1">
                  <a:lumMod val="10000"/>
                </a:srgbClr>
              </a:solidFill>
              <a:latin typeface="+mn-lt"/>
              <a:ea typeface="+mn-ea"/>
              <a:cs typeface="Arial" panose="020B0604020202020204" pitchFamily="34" charset="0"/>
            </a:endParaRPr>
          </a:p>
        </p:txBody>
      </p:sp>
      <p:pic>
        <p:nvPicPr>
          <p:cNvPr id="13" name="Picture 4">
            <a:extLst>
              <a:ext uri="{FF2B5EF4-FFF2-40B4-BE49-F238E27FC236}">
                <a16:creationId xmlns:a16="http://schemas.microsoft.com/office/drawing/2014/main" id="{53790B77-0016-B57E-6799-9BE848C5AED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flipV="1">
            <a:off x="6571697" y="5489408"/>
            <a:ext cx="2452087" cy="2329483"/>
          </a:xfrm>
          <a:prstGeom prst="rect">
            <a:avLst/>
          </a:prstGeom>
        </p:spPr>
      </p:pic>
      <p:pic>
        <p:nvPicPr>
          <p:cNvPr id="15" name="Picture 6">
            <a:extLst>
              <a:ext uri="{FF2B5EF4-FFF2-40B4-BE49-F238E27FC236}">
                <a16:creationId xmlns:a16="http://schemas.microsoft.com/office/drawing/2014/main" id="{1C300A4F-562E-9862-2A64-E704EDEED5F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4770115" y="5842023"/>
            <a:ext cx="1712272" cy="1626659"/>
          </a:xfrm>
          <a:prstGeom prst="rect">
            <a:avLst/>
          </a:prstGeom>
        </p:spPr>
      </p:pic>
      <p:pic>
        <p:nvPicPr>
          <p:cNvPr id="16" name="Picture 7">
            <a:extLst>
              <a:ext uri="{FF2B5EF4-FFF2-40B4-BE49-F238E27FC236}">
                <a16:creationId xmlns:a16="http://schemas.microsoft.com/office/drawing/2014/main" id="{4CA0CF32-3485-79D8-3405-F34D9694B48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750317" y="5472312"/>
            <a:ext cx="1996044" cy="1759013"/>
          </a:xfrm>
          <a:prstGeom prst="rect">
            <a:avLst/>
          </a:prstGeom>
        </p:spPr>
      </p:pic>
      <p:pic>
        <p:nvPicPr>
          <p:cNvPr id="17" name="Picture 8">
            <a:extLst>
              <a:ext uri="{FF2B5EF4-FFF2-40B4-BE49-F238E27FC236}">
                <a16:creationId xmlns:a16="http://schemas.microsoft.com/office/drawing/2014/main" id="{16A26D56-33A6-B88C-D87B-6D08E36010D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2861399" y="5781688"/>
            <a:ext cx="1712272" cy="1626659"/>
          </a:xfrm>
          <a:prstGeom prst="rect">
            <a:avLst/>
          </a:prstGeom>
        </p:spPr>
      </p:pic>
      <p:pic>
        <p:nvPicPr>
          <p:cNvPr id="19" name="Picture 11">
            <a:extLst>
              <a:ext uri="{FF2B5EF4-FFF2-40B4-BE49-F238E27FC236}">
                <a16:creationId xmlns:a16="http://schemas.microsoft.com/office/drawing/2014/main" id="{C25E3419-3247-E0DC-BAA0-3AE274609D5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l="45468" b="22987"/>
          <a:stretch>
            <a:fillRect/>
          </a:stretch>
        </p:blipFill>
        <p:spPr>
          <a:xfrm rot="-139838" flipH="1">
            <a:off x="8573983" y="4963714"/>
            <a:ext cx="3743225" cy="4751195"/>
          </a:xfrm>
          <a:prstGeom prst="rect">
            <a:avLst/>
          </a:prstGeom>
        </p:spPr>
      </p:pic>
      <p:pic>
        <p:nvPicPr>
          <p:cNvPr id="20" name="Picture 13">
            <a:extLst>
              <a:ext uri="{FF2B5EF4-FFF2-40B4-BE49-F238E27FC236}">
                <a16:creationId xmlns:a16="http://schemas.microsoft.com/office/drawing/2014/main" id="{ACF4B09D-64FF-F253-E6C8-78FB78B9E211}"/>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4857955" y="5555510"/>
            <a:ext cx="1279931" cy="1672202"/>
          </a:xfrm>
          <a:prstGeom prst="rect">
            <a:avLst/>
          </a:prstGeom>
        </p:spPr>
      </p:pic>
      <p:pic>
        <p:nvPicPr>
          <p:cNvPr id="21" name="Picture 14">
            <a:extLst>
              <a:ext uri="{FF2B5EF4-FFF2-40B4-BE49-F238E27FC236}">
                <a16:creationId xmlns:a16="http://schemas.microsoft.com/office/drawing/2014/main" id="{BE89CBCD-075D-EBFC-268A-C3FA70FEB557}"/>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3223628" y="5608064"/>
            <a:ext cx="987813" cy="1498577"/>
          </a:xfrm>
          <a:prstGeom prst="rect">
            <a:avLst/>
          </a:prstGeom>
        </p:spPr>
      </p:pic>
      <p:pic>
        <p:nvPicPr>
          <p:cNvPr id="22" name="Picture 10">
            <a:extLst>
              <a:ext uri="{FF2B5EF4-FFF2-40B4-BE49-F238E27FC236}">
                <a16:creationId xmlns:a16="http://schemas.microsoft.com/office/drawing/2014/main" id="{8161AF86-3237-B87A-2A5D-370E679BB749}"/>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l="33855" b="45116"/>
          <a:stretch>
            <a:fillRect/>
          </a:stretch>
        </p:blipFill>
        <p:spPr>
          <a:xfrm>
            <a:off x="-2216733" y="5140021"/>
            <a:ext cx="4773471" cy="3295744"/>
          </a:xfrm>
          <a:prstGeom prst="rect">
            <a:avLst/>
          </a:prstGeom>
        </p:spPr>
      </p:pic>
    </p:spTree>
    <p:custDataLst>
      <p:tags r:id="rId1"/>
    </p:custData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arn(inVertic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TextBox 8"/>
          <p:cNvSpPr txBox="1"/>
          <p:nvPr/>
        </p:nvSpPr>
        <p:spPr>
          <a:xfrm>
            <a:off x="3805850" y="965796"/>
            <a:ext cx="5145137" cy="642805"/>
          </a:xfrm>
          <a:prstGeom prst="rect">
            <a:avLst/>
          </a:prstGeom>
        </p:spPr>
        <p:txBody>
          <a:bodyPr lIns="0" tIns="0" rIns="0" bIns="0" rtlCol="0" anchor="t">
            <a:spAutoFit/>
          </a:bodyPr>
          <a:lstStyle/>
          <a:p>
            <a:pPr defTabSz="609630">
              <a:lnSpc>
                <a:spcPct val="150000"/>
              </a:lnSpc>
              <a:buClrTx/>
              <a:defRPr/>
            </a:pPr>
            <a:r>
              <a:rPr lang="en-US" sz="3200" b="1" kern="1200" dirty="0">
                <a:solidFill>
                  <a:schemeClr val="tx1"/>
                </a:solidFill>
                <a:latin typeface="UTM Avo" panose="02040603050506020204" pitchFamily="18" charset="0"/>
                <a:ea typeface="+mn-ea"/>
                <a:cs typeface="Arial" panose="020B0604020202020204" pitchFamily="34" charset="0"/>
              </a:rPr>
              <a:t>Em </a:t>
            </a:r>
            <a:r>
              <a:rPr lang="en-US" sz="3200" b="1" kern="1200" dirty="0" err="1">
                <a:solidFill>
                  <a:schemeClr val="tx1"/>
                </a:solidFill>
                <a:latin typeface="UTM Avo" panose="02040603050506020204" pitchFamily="18" charset="0"/>
                <a:ea typeface="+mn-ea"/>
                <a:cs typeface="Arial" panose="020B0604020202020204" pitchFamily="34" charset="0"/>
              </a:rPr>
              <a:t>có</a:t>
            </a:r>
            <a:r>
              <a:rPr lang="en-US" sz="3200" b="1" kern="1200" dirty="0">
                <a:solidFill>
                  <a:schemeClr val="tx1"/>
                </a:solidFill>
                <a:latin typeface="UTM Avo" panose="02040603050506020204" pitchFamily="18" charset="0"/>
                <a:ea typeface="+mn-ea"/>
                <a:cs typeface="Arial" panose="020B0604020202020204" pitchFamily="34" charset="0"/>
              </a:rPr>
              <a:t> </a:t>
            </a:r>
            <a:r>
              <a:rPr lang="en-US" sz="3200" b="1" kern="1200" dirty="0" err="1">
                <a:solidFill>
                  <a:schemeClr val="tx1"/>
                </a:solidFill>
                <a:latin typeface="UTM Avo" panose="02040603050506020204" pitchFamily="18" charset="0"/>
                <a:ea typeface="+mn-ea"/>
                <a:cs typeface="Arial" panose="020B0604020202020204" pitchFamily="34" charset="0"/>
              </a:rPr>
              <a:t>biết</a:t>
            </a:r>
            <a:endParaRPr lang="en-US" sz="3200" b="1" kern="1200" dirty="0">
              <a:solidFill>
                <a:schemeClr val="tx1"/>
              </a:solidFill>
              <a:latin typeface="UTM Avo" panose="02040603050506020204" pitchFamily="18" charset="0"/>
              <a:ea typeface="+mn-ea"/>
              <a:cs typeface="Arial" panose="020B0604020202020204" pitchFamily="34" charset="0"/>
            </a:endParaRPr>
          </a:p>
        </p:txBody>
      </p:sp>
      <p:sp>
        <p:nvSpPr>
          <p:cNvPr id="3" name="TextBox 9">
            <a:extLst>
              <a:ext uri="{FF2B5EF4-FFF2-40B4-BE49-F238E27FC236}">
                <a16:creationId xmlns:a16="http://schemas.microsoft.com/office/drawing/2014/main" id="{58772A75-277D-680E-881E-ED79C0A8BE41}"/>
              </a:ext>
            </a:extLst>
          </p:cNvPr>
          <p:cNvSpPr txBox="1"/>
          <p:nvPr/>
        </p:nvSpPr>
        <p:spPr>
          <a:xfrm>
            <a:off x="1364824" y="1851402"/>
            <a:ext cx="9633376" cy="4353499"/>
          </a:xfrm>
          <a:prstGeom prst="rect">
            <a:avLst/>
          </a:prstGeom>
          <a:solidFill>
            <a:schemeClr val="accent3">
              <a:lumMod val="20000"/>
              <a:lumOff val="80000"/>
            </a:schemeClr>
          </a:solidFill>
        </p:spPr>
        <p:txBody>
          <a:bodyPr wrap="square" lIns="0" tIns="0" rIns="0" bIns="0" rtlCol="0" anchor="t">
            <a:spAutoFit/>
          </a:bodyPr>
          <a:lstStyle/>
          <a:p>
            <a:pPr algn="just" defTabSz="609630">
              <a:lnSpc>
                <a:spcPct val="150000"/>
              </a:lnSpc>
              <a:buClrTx/>
              <a:defRPr/>
            </a:pPr>
            <a:r>
              <a:rPr lang="vi-VN" sz="2400" kern="1200" dirty="0">
                <a:solidFill>
                  <a:prstClr val="black"/>
                </a:solidFill>
                <a:latin typeface="+mn-lt"/>
                <a:ea typeface="+mn-ea"/>
                <a:cs typeface="+mn-cs"/>
              </a:rPr>
              <a:t>• Một số con vật được con người tưởng tượng, sáng tạo và sử dụng như những biểu tượng để truyền đạt ý tưởng, niềm tin hay đặc trưng của mỗi nền văn hoá hoặc tôn giáo khác nhau.</a:t>
            </a:r>
            <a:endParaRPr lang="en-US" sz="2400" kern="1200" dirty="0">
              <a:solidFill>
                <a:prstClr val="black"/>
              </a:solidFill>
              <a:latin typeface="+mn-lt"/>
              <a:ea typeface="+mn-ea"/>
              <a:cs typeface="+mn-cs"/>
            </a:endParaRPr>
          </a:p>
          <a:p>
            <a:pPr algn="just" defTabSz="609630">
              <a:lnSpc>
                <a:spcPct val="150000"/>
              </a:lnSpc>
              <a:buClrTx/>
              <a:defRPr/>
            </a:pPr>
            <a:r>
              <a:rPr lang="vi-VN" sz="2400" kern="1200" dirty="0">
                <a:solidFill>
                  <a:prstClr val="black"/>
                </a:solidFill>
                <a:latin typeface="+mn-lt"/>
                <a:ea typeface="+mn-ea"/>
                <a:cs typeface="+mn-cs"/>
              </a:rPr>
              <a:t>• Trong nghệ thuật điêu khắc dân gian Việt Nam, tượng con thú có nhiều nét tạo hình độc đáo. Điêu khắc gỗ thường có chi tiết tinh xảo. Điêu khắc đá thường cô đọng, đơn giản về hình khối. Điêu khắc đình, làng Bắc Bộ và tượng nhà mồ Tây Nguyên lại có nét mộc mạc, dân dã.</a:t>
            </a:r>
            <a:endParaRPr lang="en-US" sz="2400" kern="1200" dirty="0">
              <a:latin typeface="+mn-lt"/>
              <a:ea typeface="+mn-ea"/>
              <a:cs typeface="Arial" panose="020B0604020202020204" pitchFamily="34" charset="0"/>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spd="med">
        <p15:prstTrans prst="prestig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3302000" y="2534033"/>
            <a:ext cx="5832551" cy="0"/>
          </a:xfrm>
          <a:prstGeom prst="line">
            <a:avLst/>
          </a:prstGeom>
          <a:ln w="47625" cap="rnd">
            <a:solidFill>
              <a:schemeClr val="accent1"/>
            </a:solidFill>
            <a:prstDash val="sysDash"/>
            <a:headEnd type="none" w="sm" len="sm"/>
            <a:tailEnd type="none" w="sm" len="sm"/>
          </a:ln>
        </p:spPr>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5410676" y="-1777966"/>
            <a:ext cx="1370649" cy="6612963"/>
          </a:xfrm>
          <a:prstGeom prst="rect">
            <a:avLst/>
          </a:prstGeom>
        </p:spPr>
      </p:pic>
      <p:sp>
        <p:nvSpPr>
          <p:cNvPr id="8" name="AutoShape 8"/>
          <p:cNvSpPr/>
          <p:nvPr/>
        </p:nvSpPr>
        <p:spPr>
          <a:xfrm rot="-5400000">
            <a:off x="8857734" y="2779100"/>
            <a:ext cx="521884" cy="0"/>
          </a:xfrm>
          <a:prstGeom prst="line">
            <a:avLst/>
          </a:prstGeom>
          <a:ln w="47625" cap="rnd">
            <a:solidFill>
              <a:schemeClr val="accent1"/>
            </a:solidFill>
            <a:prstDash val="sysDash"/>
            <a:headEnd type="none" w="sm" len="sm"/>
            <a:tailEnd type="none" w="sm" len="sm"/>
          </a:ln>
        </p:spPr>
      </p:sp>
      <p:pic>
        <p:nvPicPr>
          <p:cNvPr id="9" name="Picture 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V="1">
            <a:off x="2022144" y="2980231"/>
            <a:ext cx="2591461" cy="3108199"/>
          </a:xfrm>
          <a:prstGeom prst="rect">
            <a:avLst/>
          </a:prstGeom>
        </p:spPr>
      </p:pic>
      <p:sp>
        <p:nvSpPr>
          <p:cNvPr id="10" name="AutoShape 10"/>
          <p:cNvSpPr/>
          <p:nvPr/>
        </p:nvSpPr>
        <p:spPr>
          <a:xfrm rot="-5400000">
            <a:off x="3064871" y="2771163"/>
            <a:ext cx="506009" cy="0"/>
          </a:xfrm>
          <a:prstGeom prst="line">
            <a:avLst/>
          </a:prstGeom>
          <a:ln w="47625" cap="rnd">
            <a:solidFill>
              <a:schemeClr val="accent1"/>
            </a:solidFill>
            <a:prstDash val="sysDash"/>
            <a:headEnd type="none" w="sm" len="sm"/>
            <a:tailEnd type="none" w="sm" len="sm"/>
          </a:ln>
        </p:spPr>
      </p:sp>
      <p:pic>
        <p:nvPicPr>
          <p:cNvPr id="11" name="Picture 1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V="1">
            <a:off x="7779766" y="3019233"/>
            <a:ext cx="2709566" cy="3249855"/>
          </a:xfrm>
          <a:prstGeom prst="rect">
            <a:avLst/>
          </a:prstGeom>
        </p:spPr>
      </p:pic>
      <p:sp>
        <p:nvSpPr>
          <p:cNvPr id="13" name="TextBox 13"/>
          <p:cNvSpPr txBox="1"/>
          <p:nvPr/>
        </p:nvSpPr>
        <p:spPr>
          <a:xfrm>
            <a:off x="3018150" y="1415981"/>
            <a:ext cx="6019769" cy="384721"/>
          </a:xfrm>
          <a:prstGeom prst="rect">
            <a:avLst/>
          </a:prstGeom>
        </p:spPr>
        <p:txBody>
          <a:bodyPr wrap="square" lIns="0" tIns="0" rIns="0" bIns="0" rtlCol="0" anchor="t">
            <a:spAutoFit/>
          </a:bodyPr>
          <a:lstStyle/>
          <a:p>
            <a:pPr algn="ctr" defTabSz="609630">
              <a:lnSpc>
                <a:spcPts val="3000"/>
              </a:lnSpc>
              <a:buClrTx/>
              <a:defRPr/>
            </a:pPr>
            <a:r>
              <a:rPr lang="en-US" sz="3200" b="1" kern="1200" dirty="0">
                <a:solidFill>
                  <a:srgbClr val="0F0E0C"/>
                </a:solidFill>
                <a:latin typeface="+mn-lt"/>
                <a:ea typeface="+mn-ea"/>
                <a:cs typeface="Arial" panose="020B0604020202020204" pitchFamily="34" charset="0"/>
              </a:rPr>
              <a:t>H</a:t>
            </a:r>
            <a:r>
              <a:rPr lang="vi-VN" sz="3200" b="1" kern="1200" dirty="0">
                <a:solidFill>
                  <a:srgbClr val="0F0E0C"/>
                </a:solidFill>
                <a:latin typeface="+mn-lt"/>
                <a:ea typeface="+mn-ea"/>
                <a:cs typeface="Arial" panose="020B0604020202020204" pitchFamily="34" charset="0"/>
              </a:rPr>
              <a:t>Ư</a:t>
            </a:r>
            <a:r>
              <a:rPr lang="en-US" sz="3200" b="1" kern="1200" dirty="0">
                <a:solidFill>
                  <a:srgbClr val="0F0E0C"/>
                </a:solidFill>
                <a:latin typeface="+mn-lt"/>
                <a:ea typeface="+mn-ea"/>
                <a:cs typeface="Arial" panose="020B0604020202020204" pitchFamily="34" charset="0"/>
              </a:rPr>
              <a:t>ỚNG DẪN VỀ NHÀ</a:t>
            </a:r>
          </a:p>
        </p:txBody>
      </p:sp>
      <p:sp>
        <p:nvSpPr>
          <p:cNvPr id="14" name="TextBox 14"/>
          <p:cNvSpPr txBox="1"/>
          <p:nvPr/>
        </p:nvSpPr>
        <p:spPr>
          <a:xfrm>
            <a:off x="2298574" y="3091232"/>
            <a:ext cx="2030385" cy="539635"/>
          </a:xfrm>
          <a:prstGeom prst="rect">
            <a:avLst/>
          </a:prstGeom>
        </p:spPr>
        <p:txBody>
          <a:bodyPr lIns="0" tIns="0" rIns="0" bIns="0" rtlCol="0" anchor="t">
            <a:spAutoFit/>
          </a:bodyPr>
          <a:lstStyle/>
          <a:p>
            <a:pPr algn="ctr" defTabSz="609630">
              <a:lnSpc>
                <a:spcPct val="150000"/>
              </a:lnSpc>
              <a:buClrTx/>
              <a:defRPr/>
            </a:pPr>
            <a:r>
              <a:rPr lang="en-US" sz="2667" b="1" kern="1200" dirty="0">
                <a:solidFill>
                  <a:srgbClr val="0F0E0C"/>
                </a:solidFill>
                <a:latin typeface="UTM Avo" panose="02040603050506020204" pitchFamily="18" charset="0"/>
                <a:ea typeface="+mn-ea"/>
                <a:cs typeface="Arial" panose="020B0604020202020204" pitchFamily="34" charset="0"/>
              </a:rPr>
              <a:t>1</a:t>
            </a:r>
          </a:p>
        </p:txBody>
      </p:sp>
      <p:sp>
        <p:nvSpPr>
          <p:cNvPr id="23" name="TextBox 23"/>
          <p:cNvSpPr txBox="1"/>
          <p:nvPr/>
        </p:nvSpPr>
        <p:spPr>
          <a:xfrm>
            <a:off x="2459962" y="3630739"/>
            <a:ext cx="1805374" cy="1591654"/>
          </a:xfrm>
          <a:prstGeom prst="rect">
            <a:avLst/>
          </a:prstGeom>
        </p:spPr>
        <p:txBody>
          <a:bodyPr lIns="0" tIns="0" rIns="0" bIns="0" rtlCol="0" anchor="t">
            <a:spAutoFit/>
          </a:bodyPr>
          <a:lstStyle/>
          <a:p>
            <a:pPr algn="ctr" defTabSz="609630">
              <a:lnSpc>
                <a:spcPct val="150000"/>
              </a:lnSpc>
              <a:buClrTx/>
              <a:defRPr/>
            </a:pPr>
            <a:r>
              <a:rPr lang="en-US" sz="2400" kern="1200" dirty="0" err="1">
                <a:latin typeface="UTM Avo" panose="02040603050506020204" pitchFamily="18" charset="0"/>
                <a:ea typeface="+mn-ea"/>
                <a:cs typeface="Arial" panose="020B0604020202020204" pitchFamily="34" charset="0"/>
              </a:rPr>
              <a:t>Ôn</a:t>
            </a:r>
            <a:r>
              <a:rPr lang="en-US" sz="2400" kern="1200" dirty="0">
                <a:latin typeface="UTM Avo" panose="02040603050506020204" pitchFamily="18" charset="0"/>
                <a:ea typeface="+mn-ea"/>
                <a:cs typeface="Arial" panose="020B0604020202020204" pitchFamily="34" charset="0"/>
              </a:rPr>
              <a:t> </a:t>
            </a:r>
            <a:r>
              <a:rPr lang="en-US" sz="2400" kern="1200" dirty="0" err="1">
                <a:latin typeface="UTM Avo" panose="02040603050506020204" pitchFamily="18" charset="0"/>
                <a:ea typeface="+mn-ea"/>
                <a:cs typeface="Arial" panose="020B0604020202020204" pitchFamily="34" charset="0"/>
              </a:rPr>
              <a:t>lại</a:t>
            </a:r>
            <a:r>
              <a:rPr lang="en-US" sz="2400" kern="1200" dirty="0">
                <a:latin typeface="UTM Avo" panose="02040603050506020204" pitchFamily="18" charset="0"/>
                <a:ea typeface="+mn-ea"/>
                <a:cs typeface="Arial" panose="020B0604020202020204" pitchFamily="34" charset="0"/>
              </a:rPr>
              <a:t> </a:t>
            </a:r>
            <a:r>
              <a:rPr lang="en-US" sz="2400" kern="1200" dirty="0" err="1">
                <a:latin typeface="UTM Avo" panose="02040603050506020204" pitchFamily="18" charset="0"/>
                <a:ea typeface="+mn-ea"/>
                <a:cs typeface="Arial" panose="020B0604020202020204" pitchFamily="34" charset="0"/>
              </a:rPr>
              <a:t>kiến</a:t>
            </a:r>
            <a:r>
              <a:rPr lang="en-US" sz="2400" kern="1200" dirty="0">
                <a:latin typeface="UTM Avo" panose="02040603050506020204" pitchFamily="18" charset="0"/>
                <a:ea typeface="+mn-ea"/>
                <a:cs typeface="Arial" panose="020B0604020202020204" pitchFamily="34" charset="0"/>
              </a:rPr>
              <a:t> </a:t>
            </a:r>
            <a:r>
              <a:rPr lang="en-US" sz="2400" kern="1200" dirty="0" err="1">
                <a:latin typeface="UTM Avo" panose="02040603050506020204" pitchFamily="18" charset="0"/>
                <a:ea typeface="+mn-ea"/>
                <a:cs typeface="Arial" panose="020B0604020202020204" pitchFamily="34" charset="0"/>
              </a:rPr>
              <a:t>thức</a:t>
            </a:r>
            <a:r>
              <a:rPr lang="en-US" sz="2400" kern="1200" dirty="0">
                <a:latin typeface="UTM Avo" panose="02040603050506020204" pitchFamily="18" charset="0"/>
                <a:ea typeface="+mn-ea"/>
                <a:cs typeface="Arial" panose="020B0604020202020204" pitchFamily="34" charset="0"/>
              </a:rPr>
              <a:t> </a:t>
            </a:r>
            <a:r>
              <a:rPr lang="en-US" sz="2400" kern="1200" dirty="0" err="1">
                <a:latin typeface="UTM Avo" panose="02040603050506020204" pitchFamily="18" charset="0"/>
                <a:ea typeface="+mn-ea"/>
                <a:cs typeface="Arial" panose="020B0604020202020204" pitchFamily="34" charset="0"/>
              </a:rPr>
              <a:t>bài</a:t>
            </a:r>
            <a:r>
              <a:rPr lang="en-US" sz="2400" kern="1200" dirty="0">
                <a:latin typeface="UTM Avo" panose="02040603050506020204" pitchFamily="18" charset="0"/>
                <a:ea typeface="+mn-ea"/>
                <a:cs typeface="Arial" panose="020B0604020202020204" pitchFamily="34" charset="0"/>
              </a:rPr>
              <a:t> </a:t>
            </a:r>
            <a:r>
              <a:rPr lang="en-US" sz="2400" kern="1200" dirty="0" err="1">
                <a:latin typeface="UTM Avo" panose="02040603050506020204" pitchFamily="18" charset="0"/>
                <a:ea typeface="+mn-ea"/>
                <a:cs typeface="Arial" panose="020B0604020202020204" pitchFamily="34" charset="0"/>
              </a:rPr>
              <a:t>học</a:t>
            </a:r>
            <a:endParaRPr lang="en-US" sz="2400" kern="1200" dirty="0">
              <a:latin typeface="UTM Avo" panose="02040603050506020204" pitchFamily="18" charset="0"/>
              <a:ea typeface="+mn-ea"/>
              <a:cs typeface="Arial" panose="020B0604020202020204" pitchFamily="34" charset="0"/>
            </a:endParaRPr>
          </a:p>
        </p:txBody>
      </p:sp>
      <p:sp>
        <p:nvSpPr>
          <p:cNvPr id="31" name="TextBox 14">
            <a:extLst>
              <a:ext uri="{FF2B5EF4-FFF2-40B4-BE49-F238E27FC236}">
                <a16:creationId xmlns:a16="http://schemas.microsoft.com/office/drawing/2014/main" id="{B19E16BE-25B7-4F10-BEEA-788685CFF263}"/>
              </a:ext>
            </a:extLst>
          </p:cNvPr>
          <p:cNvSpPr txBox="1"/>
          <p:nvPr/>
        </p:nvSpPr>
        <p:spPr>
          <a:xfrm>
            <a:off x="8055178" y="3196422"/>
            <a:ext cx="2030385" cy="539635"/>
          </a:xfrm>
          <a:prstGeom prst="rect">
            <a:avLst/>
          </a:prstGeom>
        </p:spPr>
        <p:txBody>
          <a:bodyPr lIns="0" tIns="0" rIns="0" bIns="0" rtlCol="0" anchor="t">
            <a:spAutoFit/>
          </a:bodyPr>
          <a:lstStyle/>
          <a:p>
            <a:pPr algn="ctr" defTabSz="609630">
              <a:lnSpc>
                <a:spcPct val="150000"/>
              </a:lnSpc>
              <a:buClrTx/>
              <a:defRPr/>
            </a:pPr>
            <a:r>
              <a:rPr lang="en-US" sz="2667" b="1" kern="1200" dirty="0">
                <a:solidFill>
                  <a:srgbClr val="0F0E0C"/>
                </a:solidFill>
                <a:latin typeface="UTM Avo" panose="02040603050506020204" pitchFamily="18" charset="0"/>
                <a:ea typeface="+mn-ea"/>
                <a:cs typeface="Arial" panose="020B0604020202020204" pitchFamily="34" charset="0"/>
              </a:rPr>
              <a:t>2</a:t>
            </a:r>
          </a:p>
        </p:txBody>
      </p:sp>
      <p:sp>
        <p:nvSpPr>
          <p:cNvPr id="32" name="TextBox 23">
            <a:extLst>
              <a:ext uri="{FF2B5EF4-FFF2-40B4-BE49-F238E27FC236}">
                <a16:creationId xmlns:a16="http://schemas.microsoft.com/office/drawing/2014/main" id="{F7700801-7324-43F6-92C8-EEFEEBE5EA9E}"/>
              </a:ext>
            </a:extLst>
          </p:cNvPr>
          <p:cNvSpPr txBox="1"/>
          <p:nvPr/>
        </p:nvSpPr>
        <p:spPr>
          <a:xfrm>
            <a:off x="7809441" y="3736057"/>
            <a:ext cx="2650217" cy="1583510"/>
          </a:xfrm>
          <a:prstGeom prst="rect">
            <a:avLst/>
          </a:prstGeom>
        </p:spPr>
        <p:txBody>
          <a:bodyPr wrap="square" lIns="0" tIns="0" rIns="0" bIns="0" rtlCol="0" anchor="t">
            <a:spAutoFit/>
          </a:bodyPr>
          <a:lstStyle/>
          <a:p>
            <a:pPr algn="ctr" defTabSz="609630">
              <a:lnSpc>
                <a:spcPct val="150000"/>
              </a:lnSpc>
              <a:buClrTx/>
              <a:defRPr/>
            </a:pPr>
            <a:r>
              <a:rPr lang="en-US" sz="2400" kern="1200" dirty="0" err="1">
                <a:latin typeface="+mn-lt"/>
                <a:ea typeface="+mn-ea"/>
                <a:cs typeface="Arial" panose="020B0604020202020204" pitchFamily="34" charset="0"/>
              </a:rPr>
              <a:t>Đọc</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trước</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phần</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sáng</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tạo</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thảo</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luận</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ứng</a:t>
            </a:r>
            <a:r>
              <a:rPr lang="en-US" sz="2400" kern="1200" dirty="0">
                <a:latin typeface="+mn-lt"/>
                <a:ea typeface="+mn-ea"/>
                <a:cs typeface="Arial" panose="020B0604020202020204" pitchFamily="34" charset="0"/>
              </a:rPr>
              <a:t> </a:t>
            </a:r>
            <a:r>
              <a:rPr lang="en-US" sz="2400" kern="1200" dirty="0" err="1">
                <a:latin typeface="+mn-lt"/>
                <a:ea typeface="+mn-ea"/>
                <a:cs typeface="Arial" panose="020B0604020202020204" pitchFamily="34" charset="0"/>
              </a:rPr>
              <a:t>dụng</a:t>
            </a:r>
            <a:endParaRPr lang="en-US" sz="2400" kern="1200" dirty="0">
              <a:latin typeface="+mn-lt"/>
              <a:ea typeface="+mn-ea"/>
              <a:cs typeface="Arial" panose="020B0604020202020204" pitchFamily="34" charset="0"/>
            </a:endParaRPr>
          </a:p>
        </p:txBody>
      </p:sp>
    </p:spTree>
    <p:custDataLst>
      <p:tags r:id="rId1"/>
    </p:custDataLst>
  </p:cSld>
  <p:clrMapOvr>
    <a:masterClrMapping/>
  </p:clrMapOvr>
  <mc:AlternateContent xmlns:mc="http://schemas.openxmlformats.org/markup-compatibility/2006" xmlns:p15="http://schemas.microsoft.com/office/powerpoint/2012/main">
    <mc:Choice Requires="p15">
      <p:transition spd="med">
        <p15:prstTrans prst="airplan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down)">
                                      <p:cBhvr>
                                        <p:cTn id="34" dur="500"/>
                                        <p:tgtEl>
                                          <p:spTgt spid="31"/>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3"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1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3" name="Google Shape;223;p14"/>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24" name="Google Shape;224;p14"/>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5" name="Google Shape;225;p14">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843C0C"/>
              </a:buClr>
              <a:buSzPts val="2400"/>
              <a:buFont typeface="Arial"/>
              <a:buNone/>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sz="2400" b="1" i="0" u="sng" strike="noStrike" cap="none" dirty="0">
              <a:solidFill>
                <a:srgbClr val="843C0C"/>
              </a:solidFill>
              <a:latin typeface="UTM Avo" panose="02040603050506020204" pitchFamily="18" charset="0"/>
              <a:sym typeface="Arial"/>
            </a:endParaRPr>
          </a:p>
        </p:txBody>
      </p:sp>
      <p:sp>
        <p:nvSpPr>
          <p:cNvPr id="226" name="Google Shape;226;p14"/>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Hoặc</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truy</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cập</a:t>
            </a:r>
            <a:r>
              <a:rPr lang="en-US" sz="2000" b="0" i="0" u="none" strike="noStrike" cap="none"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227" name="Google Shape;227;p14"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28" name="Google Shape;228;p14"/>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824</Words>
  <Application>Microsoft Office PowerPoint</Application>
  <PresentationFormat>Widescreen</PresentationFormat>
  <Paragraphs>65</Paragraphs>
  <Slides>21</Slides>
  <Notes>6</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21</vt:i4>
      </vt:variant>
    </vt:vector>
  </HeadingPairs>
  <TitlesOfParts>
    <vt:vector size="27" baseType="lpstr">
      <vt:lpstr>Arial</vt:lpstr>
      <vt:lpstr>Calibri</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Thuynt</cp:lastModifiedBy>
  <cp:revision>4</cp:revision>
  <dcterms:modified xsi:type="dcterms:W3CDTF">2023-12-12T10:22:18Z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F3A3C2D0-671F-45D5-9BD9-5EA5E63BD3FF</vt:lpwstr>
  </property>
  <property fmtid="{D5CDD505-2E9C-101B-9397-08002B2CF9AE}" pid="3" name="ArticulatePath">
    <vt:lpwstr>Bài 10. Tượng những con thú (Khám phá)_1</vt:lpwstr>
  </property>
</Properties>
</file>