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4"/>
  </p:notesMasterIdLst>
  <p:sldIdLst>
    <p:sldId id="256" r:id="rId3"/>
    <p:sldId id="280" r:id="rId4"/>
    <p:sldId id="374" r:id="rId5"/>
    <p:sldId id="281" r:id="rId6"/>
    <p:sldId id="302" r:id="rId7"/>
    <p:sldId id="323" r:id="rId8"/>
    <p:sldId id="406" r:id="rId9"/>
    <p:sldId id="407" r:id="rId10"/>
    <p:sldId id="421" r:id="rId11"/>
    <p:sldId id="410" r:id="rId12"/>
    <p:sldId id="392" r:id="rId13"/>
    <p:sldId id="403" r:id="rId14"/>
    <p:sldId id="422" r:id="rId15"/>
    <p:sldId id="423" r:id="rId16"/>
    <p:sldId id="420" r:id="rId17"/>
    <p:sldId id="424" r:id="rId18"/>
    <p:sldId id="425" r:id="rId19"/>
    <p:sldId id="284" r:id="rId20"/>
    <p:sldId id="293" r:id="rId21"/>
    <p:sldId id="278" r:id="rId22"/>
    <p:sldId id="313"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UTM Avo" panose="02040603050506020204" pitchFamily="18" charset="0"/>
      <p:regular r:id="rId31"/>
      <p:bold r:id="rId32"/>
      <p:italic r:id="rId33"/>
      <p:boldItalic r:id="rId34"/>
    </p:embeddedFont>
    <p:embeddedFont>
      <p:font typeface="Work Sans Light" pitchFamily="2" charset="0"/>
      <p:regular r:id="rId35"/>
      <p: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321"/>
    <a:srgbClr val="F0F0F0"/>
    <a:srgbClr val="BFAA9D"/>
    <a:srgbClr val="D5B3B3"/>
    <a:srgbClr val="FF9999"/>
    <a:srgbClr val="00CCC1"/>
    <a:srgbClr val="AAEEEA"/>
    <a:srgbClr val="1A1B1E"/>
    <a:srgbClr val="E1000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91" autoAdjust="0"/>
  </p:normalViewPr>
  <p:slideViewPr>
    <p:cSldViewPr snapToGrid="0">
      <p:cViewPr varScale="1">
        <p:scale>
          <a:sx n="88" d="100"/>
          <a:sy n="88" d="100"/>
        </p:scale>
        <p:origin x="102" y="1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12/12/2023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17/"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17/"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giao-duc-cong-dan-6/1/27/18/"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18/"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giao-duc-cong-dan-6/1/27/17/"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562303" y="2832846"/>
            <a:ext cx="11067393" cy="2128479"/>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7</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3: </a:t>
            </a:r>
            <a:r>
              <a:rPr lang="vi-VN" sz="5400" b="1" dirty="0">
                <a:solidFill>
                  <a:srgbClr val="FF0000"/>
                </a:solidFill>
                <a:latin typeface="UTM Avo" panose="02040603050506020204" pitchFamily="18" charset="0"/>
              </a:rPr>
              <a:t>Siêng năng, </a:t>
            </a:r>
            <a:r>
              <a:rPr lang="vi-VN" sz="5400" b="1">
                <a:solidFill>
                  <a:srgbClr val="FF0000"/>
                </a:solidFill>
                <a:latin typeface="UTM Avo" panose="02040603050506020204" pitchFamily="18" charset="0"/>
              </a:rPr>
              <a:t>kiên trì</a:t>
            </a:r>
            <a:endParaRPr lang="en-US" sz="5400" b="1">
              <a:solidFill>
                <a:srgbClr val="FF0000"/>
              </a:solidFill>
              <a:latin typeface="UTM Avo" panose="02040603050506020204" pitchFamily="18" charset="0"/>
            </a:endParaRPr>
          </a:p>
          <a:p>
            <a:pPr>
              <a:lnSpc>
                <a:spcPct val="125000"/>
              </a:lnSpc>
            </a:pPr>
            <a:r>
              <a:rPr lang="en-US" sz="5400" b="1">
                <a:solidFill>
                  <a:srgbClr val="FF0000"/>
                </a:solidFill>
                <a:latin typeface="UTM Avo" panose="02040603050506020204" pitchFamily="18" charset="0"/>
                <a:ea typeface="Arial"/>
                <a:cs typeface="Arial"/>
                <a:sym typeface="Arial"/>
              </a:rPr>
              <a:t>(Tiết 2)</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D3EB19-D234-BA9C-294F-6E1439D9A1C7}"/>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55E69D79-285B-4DE1-5950-CF4BA8E62B0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4F2E159A-05BB-E30C-0621-BC6DD1F5958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oogle Shape;13;p25">
            <a:extLst>
              <a:ext uri="{FF2B5EF4-FFF2-40B4-BE49-F238E27FC236}">
                <a16:creationId xmlns:a16="http://schemas.microsoft.com/office/drawing/2014/main" id="{365E6955-3AF2-C2CD-8663-FBDF23DDE916}"/>
              </a:ext>
            </a:extLst>
          </p:cNvPr>
          <p:cNvPicPr preferRelativeResize="0"/>
          <p:nvPr/>
        </p:nvPicPr>
        <p:blipFill rotWithShape="1">
          <a:blip r:embed="rId3">
            <a:alphaModFix/>
          </a:blip>
          <a:srcRect/>
          <a:stretch/>
        </p:blipFill>
        <p:spPr>
          <a:xfrm>
            <a:off x="8894617" y="595744"/>
            <a:ext cx="3297383" cy="6132315"/>
          </a:xfrm>
          <a:prstGeom prst="rect">
            <a:avLst/>
          </a:prstGeom>
          <a:noFill/>
          <a:ln>
            <a:noFill/>
          </a:ln>
        </p:spPr>
      </p:pic>
      <p:sp>
        <p:nvSpPr>
          <p:cNvPr id="2" name="Google Shape;98;p16">
            <a:extLst>
              <a:ext uri="{FF2B5EF4-FFF2-40B4-BE49-F238E27FC236}">
                <a16:creationId xmlns:a16="http://schemas.microsoft.com/office/drawing/2014/main" id="{6CFEED40-1B7C-A88B-AE67-D289C1EA4FA7}"/>
              </a:ext>
            </a:extLst>
          </p:cNvPr>
          <p:cNvSpPr txBox="1">
            <a:spLocks/>
          </p:cNvSpPr>
          <p:nvPr/>
        </p:nvSpPr>
        <p:spPr>
          <a:xfrm>
            <a:off x="187418" y="1937759"/>
            <a:ext cx="8837066" cy="607987"/>
          </a:xfrm>
          <a:prstGeom prst="rect">
            <a:avLst/>
          </a:prstGeom>
        </p:spPr>
        <p:txBody>
          <a:bodyPr wrap="square">
            <a:spAutoFit/>
          </a:bodyPr>
          <a:lstStyle>
            <a:defPPr marR="0" lvl="0" algn="l" rtl="0">
              <a:lnSpc>
                <a:spcPct val="100000"/>
              </a:lnSpc>
              <a:spcBef>
                <a:spcPts val="0"/>
              </a:spcBef>
              <a:spcAft>
                <a:spcPts val="0"/>
              </a:spcAft>
            </a:defPPr>
            <a:lvl1pPr defTabSz="1219170">
              <a:lnSpc>
                <a:spcPct val="115000"/>
              </a:lnSpc>
              <a:spcBef>
                <a:spcPts val="800"/>
              </a:spcBef>
              <a:buSzPts val="3200"/>
              <a:defRPr sz="3200" kern="0">
                <a:solidFill>
                  <a:schemeClr val="tx1"/>
                </a:solidFill>
                <a:latin typeface="UTM Avo" panose="02040603050506020204" pitchFamily="18" charset="0"/>
              </a:defRPr>
            </a:lvl1pPr>
            <a:lvl2pPr marL="914400" marR="0" lvl="1"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2pPr>
            <a:lvl3pPr marL="1371600" marR="0" lvl="2"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3pPr>
            <a:lvl4pPr marL="1828800" marR="0" lvl="3"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4pPr>
            <a:lvl5pPr marL="2286000" marR="0" lvl="4"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5pPr>
            <a:lvl6pPr marL="2743200" marR="0" lvl="5"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6pPr>
            <a:lvl7pPr marL="3200400" marR="0" lvl="6"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7pPr>
            <a:lvl8pPr marL="3657600" marR="0" lvl="7" indent="-406400" algn="l" rtl="0">
              <a:lnSpc>
                <a:spcPct val="115000"/>
              </a:lnSpc>
              <a:spcBef>
                <a:spcPts val="600"/>
              </a:spcBef>
              <a:spcAft>
                <a:spcPts val="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8pPr>
            <a:lvl9pPr marL="4114800" marR="0" lvl="8" indent="-406400" algn="l" rtl="0">
              <a:lnSpc>
                <a:spcPct val="115000"/>
              </a:lnSpc>
              <a:spcBef>
                <a:spcPts val="600"/>
              </a:spcBef>
              <a:spcAft>
                <a:spcPts val="600"/>
              </a:spcAft>
              <a:buClr>
                <a:schemeClr val="lt1"/>
              </a:buClr>
              <a:buSzPts val="2800"/>
              <a:buFont typeface="Inter-Regular"/>
              <a:buChar char="■"/>
              <a:defRPr sz="2800" b="0" i="0" u="none" strike="noStrike" cap="none">
                <a:solidFill>
                  <a:schemeClr val="lt1"/>
                </a:solidFill>
                <a:latin typeface="Inter-Regular"/>
                <a:ea typeface="Inter-Regular"/>
                <a:cs typeface="Inter-Regular"/>
                <a:sym typeface="Inter-Regular"/>
              </a:defRPr>
            </a:lvl9pPr>
          </a:lstStyle>
          <a:p>
            <a:pPr algn="ctr"/>
            <a:r>
              <a:rPr lang="vi-VN" dirty="0"/>
              <a:t>Nghị lực và sự kiên trì đánh bại mọi thứ</a:t>
            </a:r>
          </a:p>
        </p:txBody>
      </p:sp>
      <p:sp>
        <p:nvSpPr>
          <p:cNvPr id="3" name="Rectangle 2">
            <a:extLst>
              <a:ext uri="{FF2B5EF4-FFF2-40B4-BE49-F238E27FC236}">
                <a16:creationId xmlns:a16="http://schemas.microsoft.com/office/drawing/2014/main" id="{DA1D6D2E-3586-4C04-02EA-2BBC26474A1B}"/>
              </a:ext>
            </a:extLst>
          </p:cNvPr>
          <p:cNvSpPr/>
          <p:nvPr/>
        </p:nvSpPr>
        <p:spPr>
          <a:xfrm>
            <a:off x="338851" y="2581956"/>
            <a:ext cx="4170935" cy="534057"/>
          </a:xfrm>
          <a:prstGeom prst="rect">
            <a:avLst/>
          </a:prstGeom>
        </p:spPr>
        <p:txBody>
          <a:bodyPr wrap="square">
            <a:spAutoFit/>
          </a:bodyPr>
          <a:lstStyle/>
          <a:p>
            <a:pPr algn="ctr" defTabSz="1219170">
              <a:lnSpc>
                <a:spcPct val="115000"/>
              </a:lnSpc>
              <a:spcBef>
                <a:spcPts val="800"/>
              </a:spcBef>
              <a:buSzPts val="3200"/>
            </a:pPr>
            <a:r>
              <a:rPr lang="en-US" sz="2800" i="1" dirty="0">
                <a:solidFill>
                  <a:schemeClr val="tx1"/>
                </a:solidFill>
                <a:latin typeface="UTM Avo" panose="02040603050506020204" pitchFamily="18" charset="0"/>
                <a:sym typeface="Work Sans Light"/>
              </a:rPr>
              <a:t>- Benjamin Franklin -</a:t>
            </a:r>
          </a:p>
        </p:txBody>
      </p:sp>
      <p:sp>
        <p:nvSpPr>
          <p:cNvPr id="6" name="Speech Bubble: Rectangle with Corners Rounded 5">
            <a:extLst>
              <a:ext uri="{FF2B5EF4-FFF2-40B4-BE49-F238E27FC236}">
                <a16:creationId xmlns:a16="http://schemas.microsoft.com/office/drawing/2014/main" id="{B1381B1B-3EC4-477D-75D5-84D8B3CD31A9}"/>
              </a:ext>
            </a:extLst>
          </p:cNvPr>
          <p:cNvSpPr/>
          <p:nvPr/>
        </p:nvSpPr>
        <p:spPr>
          <a:xfrm>
            <a:off x="3228113" y="3392523"/>
            <a:ext cx="3822937" cy="1239560"/>
          </a:xfrm>
          <a:prstGeom prst="wedgeRoundRectCallout">
            <a:avLst>
              <a:gd name="adj1" fmla="val -61422"/>
              <a:gd name="adj2" fmla="val 46852"/>
              <a:gd name="adj3" fmla="val 16667"/>
            </a:avLst>
          </a:prstGeom>
          <a:solidFill>
            <a:schemeClr val="accent2">
              <a:lumMod val="20000"/>
              <a:lumOff val="80000"/>
            </a:schemeClr>
          </a:solidFill>
        </p:spPr>
        <p:txBody>
          <a:bodyPr wrap="square">
            <a:spAutoFit/>
          </a:bodyPr>
          <a:lstStyle/>
          <a:p>
            <a:pPr algn="ctr" defTabSz="1219170">
              <a:lnSpc>
                <a:spcPct val="125000"/>
              </a:lnSpc>
              <a:spcBef>
                <a:spcPts val="800"/>
              </a:spcBef>
              <a:buClr>
                <a:srgbClr val="000000"/>
              </a:buClr>
              <a:buSzPts val="3200"/>
            </a:pPr>
            <a:r>
              <a:rPr lang="en-US" sz="2800" kern="0" dirty="0" err="1">
                <a:solidFill>
                  <a:schemeClr val="tx1"/>
                </a:solidFill>
                <a:latin typeface="UTM Avo" panose="02040603050506020204" pitchFamily="18" charset="0"/>
                <a:cs typeface="Arial"/>
                <a:sym typeface="Work Sans Light"/>
              </a:rPr>
              <a:t>Em</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có</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suy</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nghĩ</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gì</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về</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câu</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nói</a:t>
            </a:r>
            <a:r>
              <a:rPr lang="en-US" sz="2800" kern="0" dirty="0">
                <a:solidFill>
                  <a:schemeClr val="tx1"/>
                </a:solidFill>
                <a:latin typeface="UTM Avo" panose="02040603050506020204" pitchFamily="18" charset="0"/>
                <a:cs typeface="Arial"/>
                <a:sym typeface="Work Sans Light"/>
              </a:rPr>
              <a:t> </a:t>
            </a:r>
            <a:r>
              <a:rPr lang="en-US" sz="2800" kern="0" dirty="0" err="1">
                <a:solidFill>
                  <a:schemeClr val="tx1"/>
                </a:solidFill>
                <a:latin typeface="UTM Avo" panose="02040603050506020204" pitchFamily="18" charset="0"/>
                <a:cs typeface="Arial"/>
                <a:sym typeface="Work Sans Light"/>
              </a:rPr>
              <a:t>trên</a:t>
            </a:r>
            <a:r>
              <a:rPr lang="en-US" sz="2800" kern="0" dirty="0">
                <a:solidFill>
                  <a:schemeClr val="tx1"/>
                </a:solidFill>
                <a:latin typeface="UTM Avo" panose="02040603050506020204" pitchFamily="18" charset="0"/>
                <a:cs typeface="Arial"/>
                <a:sym typeface="Work Sans Light"/>
              </a:rPr>
              <a:t>?</a:t>
            </a:r>
            <a:endParaRPr lang="vi-VN" sz="2800" i="1" kern="0" dirty="0">
              <a:solidFill>
                <a:schemeClr val="tx1"/>
              </a:solidFill>
              <a:latin typeface="Work Sans Light"/>
              <a:cs typeface="Arial"/>
              <a:sym typeface="Work Sans Light"/>
            </a:endParaRPr>
          </a:p>
        </p:txBody>
      </p:sp>
      <p:pic>
        <p:nvPicPr>
          <p:cNvPr id="1026" name="Picture 2" descr="Quote icon">
            <a:extLst>
              <a:ext uri="{FF2B5EF4-FFF2-40B4-BE49-F238E27FC236}">
                <a16:creationId xmlns:a16="http://schemas.microsoft.com/office/drawing/2014/main" id="{99733C5A-D593-5FCB-941C-241D9953CF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61" y="1692022"/>
            <a:ext cx="644197" cy="6441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uble quotes icon">
            <a:extLst>
              <a:ext uri="{FF2B5EF4-FFF2-40B4-BE49-F238E27FC236}">
                <a16:creationId xmlns:a16="http://schemas.microsoft.com/office/drawing/2014/main" id="{510EDD02-9F6B-0461-6688-820A75891C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6432" y="2126692"/>
            <a:ext cx="644197" cy="64419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eacher Clipart, Download Free Transparent PNG Format Clipart Images on  Pngtree">
            <a:extLst>
              <a:ext uri="{FF2B5EF4-FFF2-40B4-BE49-F238E27FC236}">
                <a16:creationId xmlns:a16="http://schemas.microsoft.com/office/drawing/2014/main" id="{3797D7FD-419A-60D0-3E18-A34EE705BB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1" y="3392523"/>
            <a:ext cx="3674505" cy="3674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childTnLst>
                                </p:cTn>
                              </p:par>
                              <p:par>
                                <p:cTn id="14" presetID="10" presetClass="entr" presetSubtype="0"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fade">
                                      <p:cBhvr>
                                        <p:cTn id="16" dur="500"/>
                                        <p:tgtEl>
                                          <p:spTgt spid="102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1030"/>
                                        </p:tgtEl>
                                        <p:attrNameLst>
                                          <p:attrName>style.visibility</p:attrName>
                                        </p:attrNameLst>
                                      </p:cBhvr>
                                      <p:to>
                                        <p:strVal val="visible"/>
                                      </p:to>
                                    </p:set>
                                    <p:animEffect transition="in" filter="fade">
                                      <p:cBhvr>
                                        <p:cTn id="24"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E1AD3B-DE69-D50D-1E03-F3A8482280C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CB461B9-78AF-22F5-8629-2C1F5739F33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A793761-52EB-3560-6DC7-128F7CF02D2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943950" y="251037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2860169" y="348425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5749850" y="4484288"/>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864876" y="2667209"/>
            <a:ext cx="5822087" cy="492388"/>
          </a:xfrm>
          <a:prstGeom prst="rect">
            <a:avLst/>
          </a:prstGeom>
          <a:noFill/>
          <a:ln>
            <a:noFill/>
          </a:ln>
        </p:spPr>
        <p:txBody>
          <a:bodyPr spcFirstLastPara="1" wrap="square" lIns="121900" tIns="60933" rIns="121900" bIns="60933" anchor="t" anchorCtr="0">
            <a:spAutoFit/>
          </a:bodyPr>
          <a:lstStyle/>
          <a:p>
            <a:pPr algn="just"/>
            <a:r>
              <a:rPr lang="vi-VN" sz="2400" b="1">
                <a:solidFill>
                  <a:schemeClr val="tx1"/>
                </a:solidFill>
                <a:latin typeface="UTM Avo" panose="02040603050506020204" pitchFamily="18" charset="0"/>
              </a:rPr>
              <a:t>Thế nào là siêng năng, kiên trì?</a:t>
            </a:r>
          </a:p>
        </p:txBody>
      </p:sp>
      <p:sp>
        <p:nvSpPr>
          <p:cNvPr id="16" name="Google Shape;373;p5">
            <a:extLst>
              <a:ext uri="{FF2B5EF4-FFF2-40B4-BE49-F238E27FC236}">
                <a16:creationId xmlns:a16="http://schemas.microsoft.com/office/drawing/2014/main" id="{EFB12811-D11C-F985-40D3-F108F67782D7}"/>
              </a:ext>
            </a:extLst>
          </p:cNvPr>
          <p:cNvSpPr/>
          <p:nvPr/>
        </p:nvSpPr>
        <p:spPr>
          <a:xfrm>
            <a:off x="6670777" y="4641123"/>
            <a:ext cx="5521223" cy="492388"/>
          </a:xfrm>
          <a:prstGeom prst="rect">
            <a:avLst/>
          </a:prstGeom>
          <a:noFill/>
          <a:ln>
            <a:noFill/>
          </a:ln>
        </p:spPr>
        <p:txBody>
          <a:bodyPr spcFirstLastPara="1" wrap="square" lIns="121900" tIns="60933" rIns="121900" bIns="60933" anchor="t" anchorCtr="0">
            <a:spAutoFit/>
          </a:bodyPr>
          <a:lstStyle/>
          <a:p>
            <a:pPr algn="just"/>
            <a:r>
              <a:rPr lang="vi-VN" sz="2400" b="1">
                <a:solidFill>
                  <a:schemeClr val="tx1"/>
                </a:solidFill>
                <a:latin typeface="UTM Avo" panose="02040603050506020204" pitchFamily="18" charset="0"/>
              </a:rPr>
              <a:t>Ý nghĩa của siêng năng, kiên trì</a:t>
            </a:r>
            <a:endParaRPr lang="vi-VN" sz="2400" b="1" dirty="0">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3781096" y="3641094"/>
            <a:ext cx="5709264" cy="492388"/>
          </a:xfrm>
          <a:prstGeom prst="rect">
            <a:avLst/>
          </a:prstGeom>
          <a:noFill/>
          <a:ln>
            <a:noFill/>
          </a:ln>
        </p:spPr>
        <p:txBody>
          <a:bodyPr spcFirstLastPara="1" wrap="square" lIns="121900" tIns="60933" rIns="121900" bIns="60933" anchor="t" anchorCtr="0">
            <a:spAutoFit/>
          </a:bodyPr>
          <a:lstStyle/>
          <a:p>
            <a:pPr algn="just"/>
            <a:r>
              <a:rPr lang="en-US" sz="2400" b="1" dirty="0" err="1">
                <a:solidFill>
                  <a:schemeClr val="tx1"/>
                </a:solidFill>
                <a:latin typeface="UTM Avo" panose="02040603050506020204" pitchFamily="18" charset="0"/>
              </a:rPr>
              <a:t>Biểu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siêng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năng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kiên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trì</a:t>
            </a:r>
            <a:endParaRPr lang="en-US" sz="2400" b="1" dirty="0">
              <a:solidFill>
                <a:schemeClr val="tx1"/>
              </a:solidFill>
              <a:latin typeface="UTM Avo" panose="02040603050506020204" pitchFamily="18" charset="0"/>
            </a:endParaRPr>
          </a:p>
        </p:txBody>
      </p:sp>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2719445" y="1996873"/>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3</a:t>
            </a:r>
          </a:p>
        </p:txBody>
      </p:sp>
      <p:sp>
        <p:nvSpPr>
          <p:cNvPr id="4" name="Rectangle 3">
            <a:extLst>
              <a:ext uri="{FF2B5EF4-FFF2-40B4-BE49-F238E27FC236}">
                <a16:creationId xmlns:a16="http://schemas.microsoft.com/office/drawing/2014/main" id="{59596190-5598-EF9A-0196-2DFBA357837A}"/>
              </a:ext>
            </a:extLst>
          </p:cNvPr>
          <p:cNvSpPr/>
          <p:nvPr/>
        </p:nvSpPr>
        <p:spPr>
          <a:xfrm>
            <a:off x="283617" y="3159272"/>
            <a:ext cx="6034056" cy="1695592"/>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Ý nghĩa của </a:t>
            </a:r>
          </a:p>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siêng năng, kiên trì?</a:t>
            </a:r>
          </a:p>
        </p:txBody>
      </p:sp>
      <p:pic>
        <p:nvPicPr>
          <p:cNvPr id="3" name="Google Shape;62;p10">
            <a:extLst>
              <a:ext uri="{FF2B5EF4-FFF2-40B4-BE49-F238E27FC236}">
                <a16:creationId xmlns:a16="http://schemas.microsoft.com/office/drawing/2014/main" id="{53555E07-6A70-5554-C34E-0A6466AB6C9D}"/>
              </a:ext>
            </a:extLst>
          </p:cNvPr>
          <p:cNvPicPr preferRelativeResize="0"/>
          <p:nvPr/>
        </p:nvPicPr>
        <p:blipFill>
          <a:blip r:embed="rId3">
            <a:alphaModFix/>
          </a:blip>
          <a:stretch>
            <a:fillRect/>
          </a:stretch>
        </p:blipFill>
        <p:spPr>
          <a:xfrm>
            <a:off x="8585495" y="568036"/>
            <a:ext cx="3606490" cy="5259479"/>
          </a:xfrm>
          <a:prstGeom prst="rect">
            <a:avLst/>
          </a:prstGeom>
          <a:noFill/>
          <a:ln>
            <a:noFill/>
          </a:ln>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96;p6">
            <a:extLst>
              <a:ext uri="{FF2B5EF4-FFF2-40B4-BE49-F238E27FC236}">
                <a16:creationId xmlns:a16="http://schemas.microsoft.com/office/drawing/2014/main" id="{AFB3E3D0-92FF-C859-1534-DAFECA36975D}"/>
              </a:ext>
            </a:extLst>
          </p:cNvPr>
          <p:cNvSpPr/>
          <p:nvPr/>
        </p:nvSpPr>
        <p:spPr>
          <a:xfrm>
            <a:off x="95250" y="2118295"/>
            <a:ext cx="8356023" cy="4739705"/>
          </a:xfrm>
          <a:prstGeom prst="rect">
            <a:avLst/>
          </a:prstGeom>
          <a:noFill/>
          <a:ln>
            <a:noFill/>
          </a:ln>
        </p:spPr>
        <p:txBody>
          <a:bodyPr spcFirstLastPara="1" wrap="square" lIns="121900" tIns="60933" rIns="121900" bIns="60933" anchor="t" anchorCtr="0">
            <a:spAutoFit/>
          </a:bodyPr>
          <a:lstStyle/>
          <a:p>
            <a:pPr indent="457200" algn="just">
              <a:lnSpc>
                <a:spcPct val="125000"/>
              </a:lnSpc>
            </a:pPr>
            <a:r>
              <a:rPr lang="vi-VN" sz="2400" dirty="0">
                <a:latin typeface="UTM Avo" panose="02040603050506020204" pitchFamily="18" charset="0"/>
              </a:rPr>
              <a:t>Tho-mát Ê-đi-xơn (Thomas Edison) là nhà phát minh vĩ đại. Để làm ra bóng đèn điện, Ê-đi-xơn đã thực hiện hàng nghìn thí nghiệm. Khi liên tiếp gặp thất bại, bị công kích là “người hoang tưởng”, Ê-đi-xơn vẫn không nản chí, luôn trung thành với khát vọng của bản thân. </a:t>
            </a:r>
          </a:p>
          <a:p>
            <a:pPr indent="457200" algn="just">
              <a:lnSpc>
                <a:spcPct val="125000"/>
              </a:lnSpc>
            </a:pPr>
            <a:r>
              <a:rPr lang="vi-VN" sz="2400" dirty="0">
                <a:latin typeface="UTM Avo" panose="02040603050506020204" pitchFamily="18" charset="0"/>
              </a:rPr>
              <a:t>Ê-đi-xơn đã miệt mài làm việc và cuối cùng đã thành công. </a:t>
            </a:r>
          </a:p>
          <a:p>
            <a:pPr indent="457200" algn="just">
              <a:lnSpc>
                <a:spcPct val="125000"/>
              </a:lnSpc>
            </a:pPr>
            <a:r>
              <a:rPr lang="vi-VN" sz="2400" dirty="0">
                <a:latin typeface="UTM Avo" panose="02040603050506020204" pitchFamily="18" charset="0"/>
              </a:rPr>
              <a:t>Nhờ sự nỗ lực, kiên trì không ngừng nghỉ của Ê-đi-xơn, nhân loại đã có được ánh sáng của đèn điện như ngày hôm nay.</a:t>
            </a:r>
            <a:endParaRPr sz="2400" dirty="0">
              <a:latin typeface="UTM Avo" panose="02040603050506020204" pitchFamily="18" charset="0"/>
            </a:endParaRPr>
          </a:p>
        </p:txBody>
      </p:sp>
      <p:sp>
        <p:nvSpPr>
          <p:cNvPr id="9" name="Google Shape;197;p6">
            <a:extLst>
              <a:ext uri="{FF2B5EF4-FFF2-40B4-BE49-F238E27FC236}">
                <a16:creationId xmlns:a16="http://schemas.microsoft.com/office/drawing/2014/main" id="{40D2C381-74ED-3699-8076-608FE67D035C}"/>
              </a:ext>
            </a:extLst>
          </p:cNvPr>
          <p:cNvSpPr/>
          <p:nvPr/>
        </p:nvSpPr>
        <p:spPr>
          <a:xfrm>
            <a:off x="95250" y="1625907"/>
            <a:ext cx="6556739" cy="492388"/>
          </a:xfrm>
          <a:prstGeom prst="rect">
            <a:avLst/>
          </a:prstGeom>
          <a:noFill/>
          <a:ln>
            <a:noFill/>
          </a:ln>
        </p:spPr>
        <p:txBody>
          <a:bodyPr spcFirstLastPara="1" wrap="square" lIns="121900" tIns="60933" rIns="121900" bIns="60933" anchor="t" anchorCtr="0">
            <a:spAutoFit/>
          </a:bodyPr>
          <a:lstStyle/>
          <a:p>
            <a:r>
              <a:rPr lang="en-US" sz="2400" b="1" i="1" dirty="0" err="1">
                <a:latin typeface="UTM Avo" panose="02040603050506020204" pitchFamily="18" charset="0"/>
              </a:rPr>
              <a:t>Đọc</a:t>
            </a:r>
            <a:r>
              <a:rPr lang="en-US" sz="2400" b="1" i="1" dirty="0">
                <a:latin typeface="UTM Avo" panose="02040603050506020204" pitchFamily="18" charset="0"/>
              </a:rPr>
              <a:t> </a:t>
            </a:r>
            <a:r>
              <a:rPr lang="en-US" sz="2400" b="1" i="1" dirty="0" err="1">
                <a:latin typeface="UTM Avo" panose="02040603050506020204" pitchFamily="18" charset="0"/>
              </a:rPr>
              <a:t>thông</a:t>
            </a:r>
            <a:r>
              <a:rPr lang="en-US" sz="2400" b="1" i="1" dirty="0">
                <a:latin typeface="UTM Avo" panose="02040603050506020204" pitchFamily="18" charset="0"/>
              </a:rPr>
              <a:t> tin </a:t>
            </a:r>
            <a:r>
              <a:rPr lang="en-US" sz="2400" b="1" i="1" dirty="0" err="1">
                <a:latin typeface="UTM Avo" panose="02040603050506020204" pitchFamily="18" charset="0"/>
              </a:rPr>
              <a:t>và</a:t>
            </a:r>
            <a:r>
              <a:rPr lang="en-US" sz="2400" b="1" i="1" dirty="0">
                <a:latin typeface="UTM Avo" panose="02040603050506020204" pitchFamily="18" charset="0"/>
              </a:rPr>
              <a:t> </a:t>
            </a:r>
            <a:r>
              <a:rPr lang="en-US" sz="2400" b="1" i="1" dirty="0" err="1">
                <a:latin typeface="UTM Avo" panose="02040603050506020204" pitchFamily="18" charset="0"/>
              </a:rPr>
              <a:t>trả</a:t>
            </a:r>
            <a:r>
              <a:rPr lang="en-US" sz="2400" b="1" i="1" dirty="0">
                <a:latin typeface="UTM Avo" panose="02040603050506020204" pitchFamily="18" charset="0"/>
              </a:rPr>
              <a:t> </a:t>
            </a:r>
            <a:r>
              <a:rPr lang="en-US" sz="2400" b="1" i="1" dirty="0" err="1">
                <a:latin typeface="UTM Avo" panose="02040603050506020204" pitchFamily="18" charset="0"/>
              </a:rPr>
              <a:t>lời</a:t>
            </a:r>
            <a:r>
              <a:rPr lang="en-US" sz="2400" b="1" i="1" dirty="0">
                <a:latin typeface="UTM Avo" panose="02040603050506020204" pitchFamily="18" charset="0"/>
              </a:rPr>
              <a:t> </a:t>
            </a:r>
            <a:r>
              <a:rPr lang="en-US" sz="2400" b="1" i="1" dirty="0" err="1">
                <a:latin typeface="UTM Avo" panose="02040603050506020204" pitchFamily="18" charset="0"/>
              </a:rPr>
              <a:t>câu</a:t>
            </a:r>
            <a:r>
              <a:rPr lang="en-US" sz="2400" b="1" i="1" dirty="0">
                <a:latin typeface="UTM Avo" panose="02040603050506020204" pitchFamily="18" charset="0"/>
              </a:rPr>
              <a:t> </a:t>
            </a:r>
            <a:r>
              <a:rPr lang="en-US" sz="2400" b="1" i="1" dirty="0" err="1">
                <a:latin typeface="UTM Avo" panose="02040603050506020204" pitchFamily="18" charset="0"/>
              </a:rPr>
              <a:t>hỏi</a:t>
            </a:r>
            <a:r>
              <a:rPr lang="en-US" sz="2400" b="1" i="1" dirty="0">
                <a:latin typeface="UTM Avo" panose="02040603050506020204" pitchFamily="18" charset="0"/>
              </a:rPr>
              <a:t>:</a:t>
            </a:r>
            <a:endParaRPr sz="2400" dirty="0">
              <a:latin typeface="UTM Avo" panose="02040603050506020204" pitchFamily="18" charset="0"/>
            </a:endParaRPr>
          </a:p>
        </p:txBody>
      </p:sp>
      <p:pic>
        <p:nvPicPr>
          <p:cNvPr id="2" name="Picture 3">
            <a:extLst>
              <a:ext uri="{FF2B5EF4-FFF2-40B4-BE49-F238E27FC236}">
                <a16:creationId xmlns:a16="http://schemas.microsoft.com/office/drawing/2014/main" id="{61189027-29E2-D0EB-5C5C-C4903223D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2645" y="4433037"/>
            <a:ext cx="3358342" cy="2234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a:extLst>
              <a:ext uri="{FF2B5EF4-FFF2-40B4-BE49-F238E27FC236}">
                <a16:creationId xmlns:a16="http://schemas.microsoft.com/office/drawing/2014/main" id="{3C8477D1-1923-BCE7-AAA9-B636B7E86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6557" y="2004307"/>
            <a:ext cx="1875259" cy="223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descr="Câu chuyện thành công của Thomas Edison">
            <a:extLst>
              <a:ext uri="{FF2B5EF4-FFF2-40B4-BE49-F238E27FC236}">
                <a16:creationId xmlns:a16="http://schemas.microsoft.com/office/drawing/2014/main" id="{EAB26AB1-12B6-A669-5FA1-420EA05C3A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1816" y="1986401"/>
            <a:ext cx="1804934" cy="2256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30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C13A51-B6DD-C055-7FB1-D87606F32EDA}"/>
              </a:ext>
            </a:extLst>
          </p:cNvPr>
          <p:cNvSpPr/>
          <p:nvPr/>
        </p:nvSpPr>
        <p:spPr>
          <a:xfrm>
            <a:off x="513829" y="2462197"/>
            <a:ext cx="7419783" cy="966803"/>
          </a:xfrm>
          <a:prstGeom prst="rect">
            <a:avLst/>
          </a:prstGeom>
        </p:spPr>
        <p:txBody>
          <a:bodyPr wrap="square">
            <a:spAutoFit/>
          </a:bodyPr>
          <a:lstStyle/>
          <a:p>
            <a:pPr algn="just" defTabSz="1219170">
              <a:lnSpc>
                <a:spcPct val="125000"/>
              </a:lnSpc>
            </a:pPr>
            <a:r>
              <a:rPr lang="vi-VN" sz="2400" b="1" dirty="0">
                <a:solidFill>
                  <a:schemeClr val="tx1"/>
                </a:solidFill>
                <a:latin typeface="UTM Avo" panose="02040603050506020204" pitchFamily="18" charset="0"/>
                <a:ea typeface="+mn-ea"/>
                <a:cs typeface="+mn-cs"/>
              </a:rPr>
              <a:t>a. Qua thông tin trên, theo em siêng năng, kiên trì đã mang lại kết quả gì cho Ê-đi-xơn?</a:t>
            </a:r>
          </a:p>
        </p:txBody>
      </p:sp>
      <p:sp>
        <p:nvSpPr>
          <p:cNvPr id="3" name="Up Arrow Callout 9">
            <a:extLst>
              <a:ext uri="{FF2B5EF4-FFF2-40B4-BE49-F238E27FC236}">
                <a16:creationId xmlns:a16="http://schemas.microsoft.com/office/drawing/2014/main" id="{67807995-DD7B-CCA3-FF6A-A037E3CA61DE}"/>
              </a:ext>
            </a:extLst>
          </p:cNvPr>
          <p:cNvSpPr/>
          <p:nvPr/>
        </p:nvSpPr>
        <p:spPr>
          <a:xfrm>
            <a:off x="336029" y="3545114"/>
            <a:ext cx="7419783" cy="2884714"/>
          </a:xfrm>
          <a:prstGeom prst="flowChartAlternateProcess">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25000"/>
              </a:lnSpc>
            </a:pPr>
            <a:r>
              <a:rPr lang="vi-VN" sz="2400" dirty="0">
                <a:solidFill>
                  <a:schemeClr val="tx1"/>
                </a:solidFill>
                <a:latin typeface="UTM Avo" panose="02040603050506020204" pitchFamily="18" charset="0"/>
              </a:rPr>
              <a:t>Nhờ tính cách siêng năng làm việc miệt mài, liên tục, dù phải qua nhiều lần thất bại, nhưng với sự quyết tâm, không nản chí, không lùi bước trước khó khăn mà Ê-đi-xơn đã nghiên cứu thành công bóng đèn điện, mang lại ánh sáng đầu tiên cho toàn thể nhân loại.</a:t>
            </a:r>
          </a:p>
        </p:txBody>
      </p:sp>
      <p:pic>
        <p:nvPicPr>
          <p:cNvPr id="17" name="Picture 16">
            <a:extLst>
              <a:ext uri="{FF2B5EF4-FFF2-40B4-BE49-F238E27FC236}">
                <a16:creationId xmlns:a16="http://schemas.microsoft.com/office/drawing/2014/main" id="{24D3BAD8-5D08-809C-A6C1-3ECAF2A89B1C}"/>
              </a:ext>
            </a:extLst>
          </p:cNvPr>
          <p:cNvPicPr>
            <a:picLocks noChangeAspect="1"/>
          </p:cNvPicPr>
          <p:nvPr/>
        </p:nvPicPr>
        <p:blipFill>
          <a:blip r:embed="rId3"/>
          <a:stretch>
            <a:fillRect/>
          </a:stretch>
        </p:blipFill>
        <p:spPr>
          <a:xfrm>
            <a:off x="3405078" y="1183420"/>
            <a:ext cx="1281686" cy="1281686"/>
          </a:xfrm>
          <a:prstGeom prst="rect">
            <a:avLst/>
          </a:prstGeom>
        </p:spPr>
      </p:pic>
      <p:pic>
        <p:nvPicPr>
          <p:cNvPr id="5" name="Picture 4">
            <a:extLst>
              <a:ext uri="{FF2B5EF4-FFF2-40B4-BE49-F238E27FC236}">
                <a16:creationId xmlns:a16="http://schemas.microsoft.com/office/drawing/2014/main" id="{9B5E8BE4-4D7A-A07E-286C-943D52827250}"/>
              </a:ext>
            </a:extLst>
          </p:cNvPr>
          <p:cNvPicPr>
            <a:picLocks noChangeAspect="1"/>
          </p:cNvPicPr>
          <p:nvPr/>
        </p:nvPicPr>
        <p:blipFill>
          <a:blip r:embed="rId4"/>
          <a:stretch>
            <a:fillRect/>
          </a:stretch>
        </p:blipFill>
        <p:spPr>
          <a:xfrm>
            <a:off x="7933612" y="1183420"/>
            <a:ext cx="3643349" cy="5566229"/>
          </a:xfrm>
          <a:prstGeom prst="rect">
            <a:avLst/>
          </a:prstGeom>
        </p:spPr>
      </p:pic>
    </p:spTree>
    <p:extLst>
      <p:ext uri="{BB962C8B-B14F-4D97-AF65-F5344CB8AC3E}">
        <p14:creationId xmlns:p14="http://schemas.microsoft.com/office/powerpoint/2010/main" val="3212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C13A51-B6DD-C055-7FB1-D87606F32EDA}"/>
              </a:ext>
            </a:extLst>
          </p:cNvPr>
          <p:cNvSpPr/>
          <p:nvPr/>
        </p:nvSpPr>
        <p:spPr>
          <a:xfrm>
            <a:off x="513829" y="2462197"/>
            <a:ext cx="7419783" cy="966803"/>
          </a:xfrm>
          <a:prstGeom prst="rect">
            <a:avLst/>
          </a:prstGeom>
        </p:spPr>
        <p:txBody>
          <a:bodyPr wrap="square">
            <a:spAutoFit/>
          </a:bodyPr>
          <a:lstStyle/>
          <a:p>
            <a:pPr algn="just" defTabSz="1219170">
              <a:lnSpc>
                <a:spcPct val="125000"/>
              </a:lnSpc>
            </a:pPr>
            <a:r>
              <a:rPr lang="vi-VN" sz="2400" b="1">
                <a:solidFill>
                  <a:schemeClr val="tx1"/>
                </a:solidFill>
                <a:latin typeface="UTM Avo" panose="02040603050506020204" pitchFamily="18" charset="0"/>
                <a:ea typeface="+mn-ea"/>
                <a:cs typeface="+mn-cs"/>
              </a:rPr>
              <a:t>b. Siêng năng, kiên trì có ý nghĩa như thế nào với mỗi cá nhân và xã hội?</a:t>
            </a:r>
            <a:endParaRPr lang="vi-VN" sz="2400" b="1" dirty="0">
              <a:solidFill>
                <a:schemeClr val="tx1"/>
              </a:solidFill>
              <a:latin typeface="UTM Avo" panose="02040603050506020204" pitchFamily="18" charset="0"/>
              <a:ea typeface="+mn-ea"/>
              <a:cs typeface="+mn-cs"/>
            </a:endParaRPr>
          </a:p>
        </p:txBody>
      </p:sp>
      <p:sp>
        <p:nvSpPr>
          <p:cNvPr id="3" name="Up Arrow Callout 9">
            <a:extLst>
              <a:ext uri="{FF2B5EF4-FFF2-40B4-BE49-F238E27FC236}">
                <a16:creationId xmlns:a16="http://schemas.microsoft.com/office/drawing/2014/main" id="{67807995-DD7B-CCA3-FF6A-A037E3CA61DE}"/>
              </a:ext>
            </a:extLst>
          </p:cNvPr>
          <p:cNvSpPr/>
          <p:nvPr/>
        </p:nvSpPr>
        <p:spPr>
          <a:xfrm>
            <a:off x="336029" y="3545114"/>
            <a:ext cx="7419783" cy="1767115"/>
          </a:xfrm>
          <a:prstGeom prst="flowChartAlternateProcess">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25000"/>
              </a:lnSpc>
            </a:pPr>
            <a:r>
              <a:rPr lang="vi-VN" sz="2400">
                <a:solidFill>
                  <a:schemeClr val="tx1"/>
                </a:solidFill>
                <a:latin typeface="UTM Avo" panose="02040603050506020204" pitchFamily="18" charset="0"/>
              </a:rPr>
              <a:t>Người siêng năng, kiên trì sẽ thành công trong mọi công việc, từ đó mà có được hạnh phúc trong cuộc sống.</a:t>
            </a:r>
            <a:endParaRPr lang="vi-VN" sz="2400" dirty="0">
              <a:solidFill>
                <a:schemeClr val="tx1"/>
              </a:solidFill>
              <a:latin typeface="UTM Avo" panose="02040603050506020204" pitchFamily="18" charset="0"/>
            </a:endParaRPr>
          </a:p>
        </p:txBody>
      </p:sp>
      <p:pic>
        <p:nvPicPr>
          <p:cNvPr id="17" name="Picture 16">
            <a:extLst>
              <a:ext uri="{FF2B5EF4-FFF2-40B4-BE49-F238E27FC236}">
                <a16:creationId xmlns:a16="http://schemas.microsoft.com/office/drawing/2014/main" id="{24D3BAD8-5D08-809C-A6C1-3ECAF2A89B1C}"/>
              </a:ext>
            </a:extLst>
          </p:cNvPr>
          <p:cNvPicPr>
            <a:picLocks noChangeAspect="1"/>
          </p:cNvPicPr>
          <p:nvPr/>
        </p:nvPicPr>
        <p:blipFill>
          <a:blip r:embed="rId3"/>
          <a:stretch>
            <a:fillRect/>
          </a:stretch>
        </p:blipFill>
        <p:spPr>
          <a:xfrm>
            <a:off x="3405078" y="1183420"/>
            <a:ext cx="1281686" cy="1281686"/>
          </a:xfrm>
          <a:prstGeom prst="rect">
            <a:avLst/>
          </a:prstGeom>
        </p:spPr>
      </p:pic>
      <p:pic>
        <p:nvPicPr>
          <p:cNvPr id="5" name="Picture 4">
            <a:extLst>
              <a:ext uri="{FF2B5EF4-FFF2-40B4-BE49-F238E27FC236}">
                <a16:creationId xmlns:a16="http://schemas.microsoft.com/office/drawing/2014/main" id="{9B5E8BE4-4D7A-A07E-286C-943D52827250}"/>
              </a:ext>
            </a:extLst>
          </p:cNvPr>
          <p:cNvPicPr>
            <a:picLocks noChangeAspect="1"/>
          </p:cNvPicPr>
          <p:nvPr/>
        </p:nvPicPr>
        <p:blipFill>
          <a:blip r:embed="rId4"/>
          <a:stretch>
            <a:fillRect/>
          </a:stretch>
        </p:blipFill>
        <p:spPr>
          <a:xfrm>
            <a:off x="7933612" y="1183420"/>
            <a:ext cx="3643349" cy="5566229"/>
          </a:xfrm>
          <a:prstGeom prst="rect">
            <a:avLst/>
          </a:prstGeom>
        </p:spPr>
      </p:pic>
    </p:spTree>
    <p:extLst>
      <p:ext uri="{BB962C8B-B14F-4D97-AF65-F5344CB8AC3E}">
        <p14:creationId xmlns:p14="http://schemas.microsoft.com/office/powerpoint/2010/main" val="19793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E360DE7-86EF-4CB4-90D8-8A6B4AE9DC2A}"/>
              </a:ext>
            </a:extLst>
          </p:cNvPr>
          <p:cNvGrpSpPr/>
          <p:nvPr/>
        </p:nvGrpSpPr>
        <p:grpSpPr>
          <a:xfrm>
            <a:off x="4907642" y="1439304"/>
            <a:ext cx="2434774" cy="553944"/>
            <a:chOff x="4598534" y="2207778"/>
            <a:chExt cx="2434774" cy="553944"/>
          </a:xfrm>
        </p:grpSpPr>
        <p:sp>
          <p:nvSpPr>
            <p:cNvPr id="6" name="Google Shape;434;p13">
              <a:extLst>
                <a:ext uri="{FF2B5EF4-FFF2-40B4-BE49-F238E27FC236}">
                  <a16:creationId xmlns:a16="http://schemas.microsoft.com/office/drawing/2014/main" id="{71EDB9DB-B40D-9CD3-A6BF-9BBD7EB55EB5}"/>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7" name="Picture 2" descr="Writing ">
              <a:extLst>
                <a:ext uri="{FF2B5EF4-FFF2-40B4-BE49-F238E27FC236}">
                  <a16:creationId xmlns:a16="http://schemas.microsoft.com/office/drawing/2014/main" id="{B5354320-831F-81D2-0A94-BC8E79A25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2">
            <a:extLst>
              <a:ext uri="{FF2B5EF4-FFF2-40B4-BE49-F238E27FC236}">
                <a16:creationId xmlns:a16="http://schemas.microsoft.com/office/drawing/2014/main" id="{BE94DD12-A0F9-E74F-099F-77BDE336866E}"/>
              </a:ext>
            </a:extLst>
          </p:cNvPr>
          <p:cNvSpPr txBox="1"/>
          <p:nvPr/>
        </p:nvSpPr>
        <p:spPr>
          <a:xfrm>
            <a:off x="2768069" y="2177792"/>
            <a:ext cx="7134679" cy="873316"/>
          </a:xfrm>
          <a:prstGeom prst="rect">
            <a:avLst/>
          </a:prstGeom>
        </p:spPr>
        <p:txBody>
          <a:bodyPr wrap="square" lIns="0" tIns="0" rIns="0" bIns="0" rtlCol="0" anchor="t">
            <a:spAutoFit/>
          </a:bodyPr>
          <a:lstStyle/>
          <a:p>
            <a:pPr algn="ctr">
              <a:lnSpc>
                <a:spcPct val="125000"/>
              </a:lnSpc>
              <a:buClrTx/>
            </a:pPr>
            <a:r>
              <a:rPr lang="vi-VN" sz="2400" kern="1200" dirty="0">
                <a:solidFill>
                  <a:schemeClr val="tx1"/>
                </a:solidFill>
                <a:latin typeface="UTM Avo" panose="02040603050506020204" pitchFamily="18" charset="0"/>
                <a:ea typeface="+mn-ea"/>
                <a:cs typeface="Arial" pitchFamily="34" charset="0"/>
                <a:sym typeface="Wingdings" panose="05000000000000000000" pitchFamily="2" charset="2"/>
              </a:rPr>
              <a:t>Siêng năng, kiên trì giúp con người thành công, hạnh phúc trong cuộc sống.</a:t>
            </a:r>
            <a:endParaRPr lang="vi-VN" sz="2400" kern="1200" dirty="0">
              <a:solidFill>
                <a:schemeClr val="tx1"/>
              </a:solidFill>
              <a:latin typeface="UTM Avo" panose="02040603050506020204" pitchFamily="18" charset="0"/>
              <a:ea typeface="+mn-ea"/>
              <a:cs typeface="Arial" pitchFamily="34" charset="0"/>
            </a:endParaRPr>
          </a:p>
        </p:txBody>
      </p:sp>
      <p:pic>
        <p:nvPicPr>
          <p:cNvPr id="4" name="Picture 3">
            <a:extLst>
              <a:ext uri="{FF2B5EF4-FFF2-40B4-BE49-F238E27FC236}">
                <a16:creationId xmlns:a16="http://schemas.microsoft.com/office/drawing/2014/main" id="{5DB080AA-DA20-43FB-B071-139BD7595BD1}"/>
              </a:ext>
            </a:extLst>
          </p:cNvPr>
          <p:cNvPicPr>
            <a:picLocks noChangeAspect="1"/>
          </p:cNvPicPr>
          <p:nvPr/>
        </p:nvPicPr>
        <p:blipFill>
          <a:blip r:embed="rId4"/>
          <a:stretch>
            <a:fillRect/>
          </a:stretch>
        </p:blipFill>
        <p:spPr>
          <a:xfrm>
            <a:off x="3409040" y="2177793"/>
            <a:ext cx="5373920" cy="5373920"/>
          </a:xfrm>
          <a:prstGeom prst="rect">
            <a:avLst/>
          </a:prstGeom>
        </p:spPr>
      </p:pic>
    </p:spTree>
    <p:extLst>
      <p:ext uri="{BB962C8B-B14F-4D97-AF65-F5344CB8AC3E}">
        <p14:creationId xmlns:p14="http://schemas.microsoft.com/office/powerpoint/2010/main" val="52833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A10B1E1-FAA8-5B70-F51C-8F4B3514150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7C070F32-372E-FA4B-1CFA-865F4110F3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8AEFE8D-F57A-667D-589F-C1982C655770}"/>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10250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3F18EA5-0066-F88B-FD7A-4F6AE84EB846}"/>
              </a:ext>
            </a:extLst>
          </p:cNvPr>
          <p:cNvSpPr txBox="1"/>
          <p:nvPr/>
        </p:nvSpPr>
        <p:spPr>
          <a:xfrm>
            <a:off x="787915" y="2387363"/>
            <a:ext cx="10616170" cy="3182794"/>
          </a:xfrm>
          <a:prstGeom prst="rect">
            <a:avLst/>
          </a:prstGeom>
        </p:spPr>
        <p:txBody>
          <a:bodyPr wrap="square" lIns="0" tIns="0" rIns="0" bIns="0" rtlCol="0" anchor="t">
            <a:spAutoFit/>
          </a:bodyPr>
          <a:lstStyle/>
          <a:p>
            <a:pPr indent="465138" algn="just">
              <a:lnSpc>
                <a:spcPct val="125000"/>
              </a:lnSpc>
              <a:spcBef>
                <a:spcPct val="0"/>
              </a:spcBef>
              <a:buClrTx/>
              <a:buFontTx/>
              <a:buNone/>
            </a:pPr>
            <a:r>
              <a:rPr lang="vi-VN" sz="2400" kern="1200" dirty="0">
                <a:latin typeface="UTM Avo" panose="02040603050506020204" pitchFamily="18" charset="0"/>
                <a:ea typeface="+mn-ea"/>
                <a:cs typeface="Arial" pitchFamily="34" charset="0"/>
              </a:rPr>
              <a:t>Buổi tối, Hải làm bài tập Tiếng Anh. Những bài đầu Hải giải rất nhanh, nhưng đến các bài </a:t>
            </a:r>
            <a:r>
              <a:rPr lang="vi-VN" sz="2400" kern="1200">
                <a:latin typeface="UTM Avo" panose="02040603050506020204" pitchFamily="18" charset="0"/>
                <a:ea typeface="+mn-ea"/>
                <a:cs typeface="Arial" pitchFamily="34" charset="0"/>
              </a:rPr>
              <a:t>sau </a:t>
            </a:r>
            <a:r>
              <a:rPr lang="en-US" sz="2400" kern="1200">
                <a:latin typeface="UTM Avo" panose="02040603050506020204" pitchFamily="18" charset="0"/>
                <a:ea typeface="+mn-ea"/>
                <a:cs typeface="Arial" pitchFamily="34" charset="0"/>
              </a:rPr>
              <a:t>H</a:t>
            </a:r>
            <a:r>
              <a:rPr lang="vi-VN" sz="2400" kern="1200">
                <a:latin typeface="UTM Avo" panose="02040603050506020204" pitchFamily="18" charset="0"/>
                <a:ea typeface="+mn-ea"/>
                <a:cs typeface="Arial" pitchFamily="34" charset="0"/>
              </a:rPr>
              <a:t>ải </a:t>
            </a:r>
            <a:r>
              <a:rPr lang="vi-VN" sz="2400" kern="1200" dirty="0">
                <a:latin typeface="UTM Avo" panose="02040603050506020204" pitchFamily="18" charset="0"/>
                <a:ea typeface="+mn-ea"/>
                <a:cs typeface="Arial" pitchFamily="34" charset="0"/>
              </a:rPr>
              <a:t>đọc thấy khó quá bèn suy nghĩ: “Mình sẽ không làm nữa, sang nhờ bạn Hoàng giải hộ”. Nhưng rồi, Hải lại băn khoăn: “Liệu Hoàng có ở nhà không? Thôi, giờ sang nhà Liên chép bài vẫn chưa muộn, vì Liên ở gần ngay nhà mình”.</a:t>
            </a:r>
          </a:p>
          <a:p>
            <a:pPr lvl="1" algn="just">
              <a:lnSpc>
                <a:spcPct val="125000"/>
              </a:lnSpc>
              <a:spcBef>
                <a:spcPct val="0"/>
              </a:spcBef>
              <a:buClrTx/>
              <a:buFontTx/>
              <a:buNone/>
            </a:pPr>
            <a:r>
              <a:rPr lang="en-US" sz="2400" kern="1200" dirty="0">
                <a:latin typeface="UTM Avo" panose="02040603050506020204" pitchFamily="18" charset="0"/>
                <a:ea typeface="+mn-ea"/>
                <a:cs typeface="Arial" pitchFamily="34" charset="0"/>
              </a:rPr>
              <a:t>	</a:t>
            </a:r>
            <a:r>
              <a:rPr lang="vi-VN" sz="2400" i="1" kern="1200" dirty="0">
                <a:latin typeface="UTM Avo" panose="02040603050506020204" pitchFamily="18" charset="0"/>
                <a:ea typeface="+mn-ea"/>
                <a:cs typeface="Arial" pitchFamily="34" charset="0"/>
              </a:rPr>
              <a:t>a) Em có đồng ý với suy nghĩ của Hải không?  Vì sao?</a:t>
            </a:r>
          </a:p>
          <a:p>
            <a:pPr algn="just">
              <a:lnSpc>
                <a:spcPct val="125000"/>
              </a:lnSpc>
              <a:spcBef>
                <a:spcPct val="0"/>
              </a:spcBef>
              <a:buClrTx/>
              <a:buFontTx/>
              <a:buNone/>
            </a:pPr>
            <a:r>
              <a:rPr lang="en-US" sz="2400" i="1" kern="1200" dirty="0">
                <a:latin typeface="UTM Avo" panose="02040603050506020204" pitchFamily="18" charset="0"/>
                <a:ea typeface="+mn-ea"/>
                <a:cs typeface="Arial" pitchFamily="34" charset="0"/>
              </a:rPr>
              <a:t>	</a:t>
            </a:r>
            <a:r>
              <a:rPr lang="vi-VN" sz="2400" i="1" kern="1200" dirty="0">
                <a:latin typeface="UTM Avo" panose="02040603050506020204" pitchFamily="18" charset="0"/>
                <a:ea typeface="+mn-ea"/>
                <a:cs typeface="Arial" pitchFamily="34" charset="0"/>
              </a:rPr>
              <a:t>b) Nếu em là bạn của Hải, em có thể khuyên Hải điều gì?</a:t>
            </a:r>
          </a:p>
        </p:txBody>
      </p:sp>
      <p:sp>
        <p:nvSpPr>
          <p:cNvPr id="3" name="Rectangle 7">
            <a:extLst>
              <a:ext uri="{FF2B5EF4-FFF2-40B4-BE49-F238E27FC236}">
                <a16:creationId xmlns:a16="http://schemas.microsoft.com/office/drawing/2014/main" id="{FF409FD3-145E-EC19-8228-0C5AF205839F}"/>
              </a:ext>
            </a:extLst>
          </p:cNvPr>
          <p:cNvSpPr>
            <a:spLocks noChangeArrowheads="1"/>
          </p:cNvSpPr>
          <p:nvPr/>
        </p:nvSpPr>
        <p:spPr bwMode="auto">
          <a:xfrm>
            <a:off x="2699656" y="1582341"/>
            <a:ext cx="7116535" cy="735747"/>
          </a:xfrm>
          <a:prstGeom prst="roundRect">
            <a:avLst>
              <a:gd name="adj" fmla="val 50000"/>
            </a:avLst>
          </a:prstGeom>
          <a:solidFill>
            <a:schemeClr val="accent4">
              <a:lumMod val="20000"/>
              <a:lumOff val="80000"/>
            </a:schemeClr>
          </a:solidFill>
          <a:ln>
            <a:noFill/>
          </a:ln>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defTabSz="914377" fontAlgn="base">
              <a:spcBef>
                <a:spcPct val="0"/>
              </a:spcBef>
              <a:spcAft>
                <a:spcPct val="0"/>
              </a:spcAft>
              <a:buNone/>
            </a:pPr>
            <a:r>
              <a:rPr lang="en-US" altLang="en-US" sz="2800" b="1" dirty="0">
                <a:solidFill>
                  <a:srgbClr val="C00000"/>
                </a:solidFill>
                <a:latin typeface="UTM Avo" panose="02040603050506020204" pitchFamily="18" charset="0"/>
                <a:sym typeface="Arial"/>
              </a:rPr>
              <a:t>ĐÓNG VAI GIẢI QUYẾT TÌNH HUỐNG</a:t>
            </a:r>
            <a:endParaRPr lang="vi-VN" altLang="en-US" sz="2800" b="1" dirty="0">
              <a:solidFill>
                <a:srgbClr val="C00000"/>
              </a:solidFill>
              <a:sym typeface="Arial"/>
            </a:endParaRPr>
          </a:p>
        </p:txBody>
      </p:sp>
      <p:sp>
        <p:nvSpPr>
          <p:cNvPr id="4" name="Rectangle 2">
            <a:extLst>
              <a:ext uri="{FF2B5EF4-FFF2-40B4-BE49-F238E27FC236}">
                <a16:creationId xmlns:a16="http://schemas.microsoft.com/office/drawing/2014/main" id="{3F5A266F-FE34-1890-4210-DB432B5664A8}"/>
              </a:ext>
            </a:extLst>
          </p:cNvPr>
          <p:cNvSpPr>
            <a:spLocks noChangeArrowheads="1"/>
          </p:cNvSpPr>
          <p:nvPr/>
        </p:nvSpPr>
        <p:spPr bwMode="auto">
          <a:xfrm>
            <a:off x="5222079" y="1120676"/>
            <a:ext cx="2071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defTabSz="914377" eaLnBrk="0" fontAlgn="base" hangingPunct="0">
              <a:spcBef>
                <a:spcPct val="0"/>
              </a:spcBef>
              <a:spcAft>
                <a:spcPct val="0"/>
              </a:spcAft>
              <a:buNone/>
            </a:pPr>
            <a:r>
              <a:rPr lang="en-US" altLang="en-US" sz="2400" b="1" dirty="0" err="1">
                <a:latin typeface="UTM Avo" panose="02040603050506020204" pitchFamily="18" charset="0"/>
                <a:cs typeface="Times New Roman" panose="02020603050405020304" pitchFamily="18" charset="0"/>
                <a:sym typeface="Arial"/>
              </a:rPr>
              <a:t>Bài</a:t>
            </a:r>
            <a:r>
              <a:rPr lang="en-US" altLang="en-US" sz="2400" b="1" dirty="0">
                <a:latin typeface="UTM Avo" panose="02040603050506020204" pitchFamily="18" charset="0"/>
                <a:cs typeface="Times New Roman" panose="02020603050405020304" pitchFamily="18" charset="0"/>
                <a:sym typeface="Arial"/>
              </a:rPr>
              <a:t> </a:t>
            </a:r>
            <a:r>
              <a:rPr lang="en-US" altLang="en-US" sz="2400" b="1" dirty="0" err="1">
                <a:latin typeface="UTM Avo" panose="02040603050506020204" pitchFamily="18" charset="0"/>
                <a:cs typeface="Times New Roman" panose="02020603050405020304" pitchFamily="18" charset="0"/>
                <a:sym typeface="Arial"/>
              </a:rPr>
              <a:t>tập</a:t>
            </a:r>
            <a:r>
              <a:rPr lang="en-US" altLang="en-US" sz="2400" b="1" dirty="0">
                <a:latin typeface="UTM Avo" panose="02040603050506020204" pitchFamily="18" charset="0"/>
                <a:cs typeface="Times New Roman" panose="02020603050405020304" pitchFamily="18" charset="0"/>
                <a:sym typeface="Arial"/>
              </a:rPr>
              <a:t> 1 </a:t>
            </a:r>
            <a:endParaRPr lang="vi-VN" altLang="en-US" sz="2400" dirty="0">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6910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FF409FD3-145E-EC19-8228-0C5AF205839F}"/>
              </a:ext>
            </a:extLst>
          </p:cNvPr>
          <p:cNvSpPr>
            <a:spLocks noChangeArrowheads="1"/>
          </p:cNvSpPr>
          <p:nvPr/>
        </p:nvSpPr>
        <p:spPr bwMode="auto">
          <a:xfrm>
            <a:off x="609599" y="2744541"/>
            <a:ext cx="6542315" cy="1612702"/>
          </a:xfrm>
          <a:prstGeom prst="roundRect">
            <a:avLst>
              <a:gd name="adj" fmla="val 24661"/>
            </a:avLst>
          </a:prstGeom>
          <a:solidFill>
            <a:schemeClr val="accent2">
              <a:lumMod val="20000"/>
              <a:lumOff val="80000"/>
            </a:schemeClr>
          </a:solidFill>
          <a:ln w="57150">
            <a:solidFill>
              <a:schemeClr val="accent2"/>
            </a:solidFill>
          </a:ln>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defTabSz="914377" fontAlgn="base">
              <a:spcBef>
                <a:spcPct val="0"/>
              </a:spcBef>
              <a:spcAft>
                <a:spcPct val="0"/>
              </a:spcAft>
              <a:buNone/>
            </a:pPr>
            <a:r>
              <a:rPr lang="vi-VN" altLang="en-US" sz="2800" dirty="0">
                <a:latin typeface="UTM Avo" panose="02040603050506020204" pitchFamily="18" charset="0"/>
                <a:sym typeface="Arial"/>
              </a:rPr>
              <a:t>Kể về một tấm gương siêng năng, kiên trì mà em biết. Hãy chia sẻ với các bạn trong lớp.</a:t>
            </a:r>
          </a:p>
        </p:txBody>
      </p:sp>
      <p:sp>
        <p:nvSpPr>
          <p:cNvPr id="4" name="Rectangle 2">
            <a:extLst>
              <a:ext uri="{FF2B5EF4-FFF2-40B4-BE49-F238E27FC236}">
                <a16:creationId xmlns:a16="http://schemas.microsoft.com/office/drawing/2014/main" id="{3F5A266F-FE34-1890-4210-DB432B5664A8}"/>
              </a:ext>
            </a:extLst>
          </p:cNvPr>
          <p:cNvSpPr>
            <a:spLocks noChangeArrowheads="1"/>
          </p:cNvSpPr>
          <p:nvPr/>
        </p:nvSpPr>
        <p:spPr bwMode="auto">
          <a:xfrm>
            <a:off x="344604" y="2039093"/>
            <a:ext cx="2071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defTabSz="914377" eaLnBrk="0" fontAlgn="base" hangingPunct="0">
              <a:spcBef>
                <a:spcPct val="0"/>
              </a:spcBef>
              <a:spcAft>
                <a:spcPct val="0"/>
              </a:spcAft>
              <a:buNone/>
            </a:pPr>
            <a:r>
              <a:rPr lang="en-US" altLang="en-US" sz="2400" b="1" dirty="0" err="1">
                <a:latin typeface="UTM Avo" panose="02040603050506020204" pitchFamily="18" charset="0"/>
                <a:cs typeface="Times New Roman" panose="02020603050405020304" pitchFamily="18" charset="0"/>
                <a:sym typeface="Arial"/>
              </a:rPr>
              <a:t>Bài</a:t>
            </a:r>
            <a:r>
              <a:rPr lang="en-US" altLang="en-US" sz="2400" b="1" dirty="0">
                <a:latin typeface="UTM Avo" panose="02040603050506020204" pitchFamily="18" charset="0"/>
                <a:cs typeface="Times New Roman" panose="02020603050405020304" pitchFamily="18" charset="0"/>
                <a:sym typeface="Arial"/>
              </a:rPr>
              <a:t> </a:t>
            </a:r>
            <a:r>
              <a:rPr lang="en-US" altLang="en-US" sz="2400" b="1" dirty="0" err="1">
                <a:latin typeface="UTM Avo" panose="02040603050506020204" pitchFamily="18" charset="0"/>
                <a:cs typeface="Times New Roman" panose="02020603050405020304" pitchFamily="18" charset="0"/>
                <a:sym typeface="Arial"/>
              </a:rPr>
              <a:t>tập</a:t>
            </a:r>
            <a:r>
              <a:rPr lang="en-US" altLang="en-US" sz="2400" b="1" dirty="0">
                <a:latin typeface="UTM Avo" panose="02040603050506020204" pitchFamily="18" charset="0"/>
                <a:cs typeface="Times New Roman" panose="02020603050405020304" pitchFamily="18" charset="0"/>
                <a:sym typeface="Arial"/>
              </a:rPr>
              <a:t> </a:t>
            </a:r>
            <a:r>
              <a:rPr lang="en-US" altLang="en-US" sz="2400" b="1" dirty="0">
                <a:latin typeface="UTM Avo" panose="02040603050506020204" pitchFamily="18" charset="0"/>
                <a:cs typeface="Times New Roman" panose="02020603050405020304" pitchFamily="18" charset="0"/>
              </a:rPr>
              <a:t>2</a:t>
            </a:r>
            <a:r>
              <a:rPr lang="en-US" altLang="en-US" sz="2400" b="1" dirty="0">
                <a:latin typeface="UTM Avo" panose="02040603050506020204" pitchFamily="18" charset="0"/>
                <a:cs typeface="Times New Roman" panose="02020603050405020304" pitchFamily="18" charset="0"/>
                <a:sym typeface="Arial"/>
              </a:rPr>
              <a:t> </a:t>
            </a:r>
            <a:endParaRPr lang="vi-VN" altLang="en-US" sz="2400" dirty="0">
              <a:latin typeface="Times New Roman" panose="02020603050405020304" pitchFamily="18" charset="0"/>
              <a:cs typeface="Times New Roman" panose="02020603050405020304" pitchFamily="18" charset="0"/>
              <a:sym typeface="Arial"/>
            </a:endParaRPr>
          </a:p>
        </p:txBody>
      </p:sp>
      <p:pic>
        <p:nvPicPr>
          <p:cNvPr id="6" name="Picture 5">
            <a:extLst>
              <a:ext uri="{FF2B5EF4-FFF2-40B4-BE49-F238E27FC236}">
                <a16:creationId xmlns:a16="http://schemas.microsoft.com/office/drawing/2014/main" id="{88047978-80AD-6231-C7F6-BEFFEB05E210}"/>
              </a:ext>
            </a:extLst>
          </p:cNvPr>
          <p:cNvPicPr>
            <a:picLocks noChangeAspect="1"/>
          </p:cNvPicPr>
          <p:nvPr/>
        </p:nvPicPr>
        <p:blipFill>
          <a:blip r:embed="rId3"/>
          <a:stretch>
            <a:fillRect/>
          </a:stretch>
        </p:blipFill>
        <p:spPr>
          <a:xfrm flipH="1">
            <a:off x="7293766" y="2039093"/>
            <a:ext cx="4818742" cy="2779814"/>
          </a:xfrm>
          <a:prstGeom prst="rect">
            <a:avLst/>
          </a:prstGeom>
        </p:spPr>
      </p:pic>
    </p:spTree>
    <p:extLst>
      <p:ext uri="{BB962C8B-B14F-4D97-AF65-F5344CB8AC3E}">
        <p14:creationId xmlns:p14="http://schemas.microsoft.com/office/powerpoint/2010/main" val="287519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FF409FD3-145E-EC19-8228-0C5AF205839F}"/>
              </a:ext>
            </a:extLst>
          </p:cNvPr>
          <p:cNvSpPr>
            <a:spLocks noChangeArrowheads="1"/>
          </p:cNvSpPr>
          <p:nvPr/>
        </p:nvSpPr>
        <p:spPr bwMode="auto">
          <a:xfrm>
            <a:off x="111122" y="2635297"/>
            <a:ext cx="6246136" cy="975658"/>
          </a:xfrm>
          <a:prstGeom prst="roundRect">
            <a:avLst>
              <a:gd name="adj" fmla="val 26200"/>
            </a:avLst>
          </a:prstGeom>
          <a:solidFill>
            <a:schemeClr val="accent6">
              <a:lumMod val="20000"/>
              <a:lumOff val="80000"/>
            </a:schemeClr>
          </a:solidFill>
          <a:ln w="57150">
            <a:solidFill>
              <a:schemeClr val="accent6"/>
            </a:solidFill>
          </a:ln>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defTabSz="914377" fontAlgn="base">
              <a:spcBef>
                <a:spcPct val="0"/>
              </a:spcBef>
              <a:spcAft>
                <a:spcPct val="0"/>
              </a:spcAft>
              <a:buNone/>
            </a:pPr>
            <a:r>
              <a:rPr lang="vi-VN" altLang="en-US" sz="2400" dirty="0">
                <a:latin typeface="UTM Avo" panose="02040603050506020204" pitchFamily="18" charset="0"/>
              </a:rPr>
              <a:t>Em hiểu thế nào về câu nói</a:t>
            </a:r>
            <a:endParaRPr lang="en-US" altLang="en-US" sz="2400" dirty="0">
              <a:latin typeface="UTM Avo" panose="02040603050506020204" pitchFamily="18" charset="0"/>
            </a:endParaRPr>
          </a:p>
          <a:p>
            <a:pPr algn="ctr" defTabSz="914377" fontAlgn="base">
              <a:spcBef>
                <a:spcPct val="0"/>
              </a:spcBef>
              <a:spcAft>
                <a:spcPct val="0"/>
              </a:spcAft>
              <a:buNone/>
            </a:pPr>
            <a:r>
              <a:rPr lang="vi-VN" altLang="en-US" sz="2400" i="1" dirty="0">
                <a:latin typeface="UTM Avo" panose="02040603050506020204" pitchFamily="18" charset="0"/>
              </a:rPr>
              <a:t>“Có công mài sắt, có ngày nên kim”?</a:t>
            </a:r>
          </a:p>
        </p:txBody>
      </p:sp>
      <p:sp>
        <p:nvSpPr>
          <p:cNvPr id="4" name="Rectangle 2">
            <a:extLst>
              <a:ext uri="{FF2B5EF4-FFF2-40B4-BE49-F238E27FC236}">
                <a16:creationId xmlns:a16="http://schemas.microsoft.com/office/drawing/2014/main" id="{3F5A266F-FE34-1890-4210-DB432B5664A8}"/>
              </a:ext>
            </a:extLst>
          </p:cNvPr>
          <p:cNvSpPr>
            <a:spLocks noChangeArrowheads="1"/>
          </p:cNvSpPr>
          <p:nvPr/>
        </p:nvSpPr>
        <p:spPr bwMode="auto">
          <a:xfrm>
            <a:off x="111121" y="2015506"/>
            <a:ext cx="2071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defTabSz="914377" eaLnBrk="0" fontAlgn="base" hangingPunct="0">
              <a:spcBef>
                <a:spcPct val="0"/>
              </a:spcBef>
              <a:spcAft>
                <a:spcPct val="0"/>
              </a:spcAft>
              <a:buNone/>
            </a:pPr>
            <a:r>
              <a:rPr lang="en-US" altLang="en-US" sz="2400" b="1" dirty="0" err="1">
                <a:latin typeface="UTM Avo" panose="02040603050506020204" pitchFamily="18" charset="0"/>
                <a:cs typeface="Times New Roman" panose="02020603050405020304" pitchFamily="18" charset="0"/>
                <a:sym typeface="Arial"/>
              </a:rPr>
              <a:t>Bài</a:t>
            </a:r>
            <a:r>
              <a:rPr lang="en-US" altLang="en-US" sz="2400" b="1" dirty="0">
                <a:latin typeface="UTM Avo" panose="02040603050506020204" pitchFamily="18" charset="0"/>
                <a:cs typeface="Times New Roman" panose="02020603050405020304" pitchFamily="18" charset="0"/>
                <a:sym typeface="Arial"/>
              </a:rPr>
              <a:t> </a:t>
            </a:r>
            <a:r>
              <a:rPr lang="en-US" altLang="en-US" sz="2400" b="1" dirty="0" err="1">
                <a:latin typeface="UTM Avo" panose="02040603050506020204" pitchFamily="18" charset="0"/>
                <a:cs typeface="Times New Roman" panose="02020603050405020304" pitchFamily="18" charset="0"/>
                <a:sym typeface="Arial"/>
              </a:rPr>
              <a:t>tập</a:t>
            </a:r>
            <a:r>
              <a:rPr lang="en-US" altLang="en-US" sz="2400" b="1" dirty="0">
                <a:latin typeface="UTM Avo" panose="02040603050506020204" pitchFamily="18" charset="0"/>
                <a:cs typeface="Times New Roman" panose="02020603050405020304" pitchFamily="18" charset="0"/>
                <a:sym typeface="Arial"/>
              </a:rPr>
              <a:t> </a:t>
            </a:r>
            <a:r>
              <a:rPr lang="en-US" altLang="en-US" sz="2400" b="1" dirty="0">
                <a:latin typeface="UTM Avo" panose="02040603050506020204" pitchFamily="18" charset="0"/>
                <a:cs typeface="Times New Roman" panose="02020603050405020304" pitchFamily="18" charset="0"/>
              </a:rPr>
              <a:t>3</a:t>
            </a:r>
            <a:r>
              <a:rPr lang="en-US" altLang="en-US" sz="2400" b="1" dirty="0">
                <a:latin typeface="UTM Avo" panose="02040603050506020204" pitchFamily="18" charset="0"/>
                <a:cs typeface="Times New Roman" panose="02020603050405020304" pitchFamily="18" charset="0"/>
                <a:sym typeface="Arial"/>
              </a:rPr>
              <a:t> </a:t>
            </a:r>
            <a:endParaRPr lang="vi-VN" altLang="en-US" sz="2400" dirty="0">
              <a:latin typeface="Times New Roman" panose="02020603050405020304" pitchFamily="18" charset="0"/>
              <a:cs typeface="Times New Roman" panose="02020603050405020304" pitchFamily="18" charset="0"/>
              <a:sym typeface="Arial"/>
            </a:endParaRPr>
          </a:p>
        </p:txBody>
      </p:sp>
      <p:pic>
        <p:nvPicPr>
          <p:cNvPr id="3074" name="Picture 2" descr="Văn mẫu lớp 7: Chứng minh tính đúng đắn của câu tục ngữ Có công mài sắt có  ngày nên kim Dàn ý &amp; 14 bài văn mẫu lớp 7">
            <a:extLst>
              <a:ext uri="{FF2B5EF4-FFF2-40B4-BE49-F238E27FC236}">
                <a16:creationId xmlns:a16="http://schemas.microsoft.com/office/drawing/2014/main" id="{EBBFF935-E755-5CB4-881E-8AA840034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8253" y="1769830"/>
            <a:ext cx="4667497" cy="2447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E302616C-2D31-254C-B270-28B9B379F73B}"/>
              </a:ext>
            </a:extLst>
          </p:cNvPr>
          <p:cNvSpPr txBox="1"/>
          <p:nvPr/>
        </p:nvSpPr>
        <p:spPr>
          <a:xfrm>
            <a:off x="1465944" y="4605198"/>
            <a:ext cx="9506856" cy="968407"/>
          </a:xfrm>
          <a:prstGeom prst="rect">
            <a:avLst/>
          </a:prstGeom>
          <a:noFill/>
        </p:spPr>
        <p:txBody>
          <a:bodyPr wrap="square">
            <a:spAutoFit/>
          </a:bodyPr>
          <a:lstStyle/>
          <a:p>
            <a:pPr algn="just" defTabSz="914377" fontAlgn="base">
              <a:lnSpc>
                <a:spcPct val="125000"/>
              </a:lnSpc>
              <a:spcBef>
                <a:spcPct val="0"/>
              </a:spcBef>
              <a:spcAft>
                <a:spcPct val="0"/>
              </a:spcAft>
              <a:buNone/>
            </a:pPr>
            <a:r>
              <a:rPr lang="en-US" altLang="en-US" sz="2400" dirty="0">
                <a:solidFill>
                  <a:srgbClr val="000000"/>
                </a:solidFill>
                <a:latin typeface="UTM Avo" panose="02040603050506020204" pitchFamily="18" charset="0"/>
                <a:sym typeface="Wingdings" panose="05000000000000000000" pitchFamily="2" charset="2"/>
              </a:rPr>
              <a:t> </a:t>
            </a:r>
            <a:r>
              <a:rPr lang="en-US" altLang="en-US" sz="2400" dirty="0" err="1">
                <a:solidFill>
                  <a:srgbClr val="000000"/>
                </a:solidFill>
                <a:latin typeface="UTM Avo" panose="02040603050506020204" pitchFamily="18" charset="0"/>
                <a:sym typeface="Arial"/>
              </a:rPr>
              <a:t>Người</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siêng</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năng</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chăm</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chỉ</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kiên</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trì</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quyết</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tâm</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phấn</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đấu</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sẽ</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hoàn</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thành</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nhiệm</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vụ</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đạt</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được</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nguyện</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vọng</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của</a:t>
            </a:r>
            <a:r>
              <a:rPr lang="en-US" altLang="en-US" sz="2400" dirty="0">
                <a:solidFill>
                  <a:srgbClr val="000000"/>
                </a:solidFill>
                <a:latin typeface="UTM Avo" panose="02040603050506020204" pitchFamily="18" charset="0"/>
                <a:sym typeface="Arial"/>
              </a:rPr>
              <a:t> </a:t>
            </a:r>
            <a:r>
              <a:rPr lang="en-US" altLang="en-US" sz="2400" dirty="0" err="1">
                <a:solidFill>
                  <a:srgbClr val="000000"/>
                </a:solidFill>
                <a:latin typeface="UTM Avo" panose="02040603050506020204" pitchFamily="18" charset="0"/>
                <a:sym typeface="Arial"/>
              </a:rPr>
              <a:t>mình</a:t>
            </a:r>
            <a:r>
              <a:rPr lang="en-US" altLang="en-US" sz="2400" dirty="0">
                <a:solidFill>
                  <a:srgbClr val="000000"/>
                </a:solidFill>
                <a:latin typeface="UTM Avo" panose="02040603050506020204" pitchFamily="18" charset="0"/>
                <a:sym typeface="Arial"/>
              </a:rPr>
              <a:t>.</a:t>
            </a:r>
            <a:endParaRPr lang="vi-VN" altLang="en-US" sz="2400" dirty="0">
              <a:solidFill>
                <a:srgbClr val="000000"/>
              </a:solidFill>
              <a:sym typeface="Arial"/>
            </a:endParaRPr>
          </a:p>
        </p:txBody>
      </p:sp>
    </p:spTree>
    <p:extLst>
      <p:ext uri="{BB962C8B-B14F-4D97-AF65-F5344CB8AC3E}">
        <p14:creationId xmlns:p14="http://schemas.microsoft.com/office/powerpoint/2010/main" val="357654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2155DD6-1DCC-DE47-8011-9EEB710CFDAB}"/>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6867F404-981B-B7F5-B476-AE8AD04CDE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EC2879F6-7B14-01F3-3B8A-BA876C35329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570200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4BE07CD-BE5A-E10E-671F-9D251DC20949}"/>
              </a:ext>
            </a:extLst>
          </p:cNvPr>
          <p:cNvSpPr txBox="1">
            <a:spLocks/>
          </p:cNvSpPr>
          <p:nvPr/>
        </p:nvSpPr>
        <p:spPr>
          <a:xfrm>
            <a:off x="602343" y="1615960"/>
            <a:ext cx="10987314" cy="5075126"/>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5000"/>
              </a:lnSpc>
            </a:pPr>
            <a:r>
              <a:rPr lang="vi-VN" sz="2400" dirty="0">
                <a:latin typeface="UTM Avo" panose="02040603050506020204" pitchFamily="18" charset="0"/>
              </a:rPr>
              <a:t>1. Phát động chiến dịch </a:t>
            </a:r>
            <a:r>
              <a:rPr lang="vi-VN" sz="2400" i="1" dirty="0">
                <a:latin typeface="UTM Avo" panose="02040603050506020204" pitchFamily="18" charset="0"/>
              </a:rPr>
              <a:t>“Kiên trì không bỏ cuộc”.</a:t>
            </a:r>
          </a:p>
          <a:p>
            <a:pPr marL="342900" indent="-342900">
              <a:lnSpc>
                <a:spcPct val="125000"/>
              </a:lnSpc>
              <a:buFont typeface="UTM Avo" panose="02040603050506020204" pitchFamily="18" charset="0"/>
              <a:buChar char="-"/>
            </a:pPr>
            <a:r>
              <a:rPr lang="vi-VN" sz="2400" dirty="0">
                <a:latin typeface="UTM Avo" panose="02040603050506020204" pitchFamily="18" charset="0"/>
              </a:rPr>
              <a:t>Cả lớp lập một bản cam kết từ đầu năm học về việc tập thể dục 10 phút mỗi buổi sáng. Bản cam kết ghi rõ:</a:t>
            </a:r>
          </a:p>
          <a:p>
            <a:pPr marL="914400" indent="-508000">
              <a:lnSpc>
                <a:spcPct val="125000"/>
              </a:lnSpc>
              <a:buFont typeface="Arial" panose="020B0604020202020204" pitchFamily="34" charset="0"/>
              <a:buChar char="•"/>
            </a:pPr>
            <a:r>
              <a:rPr lang="vi-VN" sz="2400" dirty="0">
                <a:latin typeface="UTM Avo" panose="02040603050506020204" pitchFamily="18" charset="0"/>
              </a:rPr>
              <a:t>Nội dung cam kết;</a:t>
            </a:r>
          </a:p>
          <a:p>
            <a:pPr marL="914400" indent="-508000">
              <a:lnSpc>
                <a:spcPct val="125000"/>
              </a:lnSpc>
              <a:buFont typeface="Arial" panose="020B0604020202020204" pitchFamily="34" charset="0"/>
              <a:buChar char="•"/>
            </a:pPr>
            <a:r>
              <a:rPr lang="vi-VN" sz="2400" dirty="0">
                <a:latin typeface="UTM Avo" panose="02040603050506020204" pitchFamily="18" charset="0"/>
              </a:rPr>
              <a:t>Thời gian;</a:t>
            </a:r>
          </a:p>
          <a:p>
            <a:pPr marL="914400" indent="-508000">
              <a:lnSpc>
                <a:spcPct val="125000"/>
              </a:lnSpc>
              <a:buFont typeface="Arial" panose="020B0604020202020204" pitchFamily="34" charset="0"/>
              <a:buChar char="•"/>
            </a:pPr>
            <a:r>
              <a:rPr lang="vi-VN" sz="2400" dirty="0">
                <a:latin typeface="UTM Avo" panose="02040603050506020204" pitchFamily="18" charset="0"/>
              </a:rPr>
              <a:t>Điều kiện;</a:t>
            </a:r>
          </a:p>
          <a:p>
            <a:pPr marL="914400" indent="-508000">
              <a:lnSpc>
                <a:spcPct val="125000"/>
              </a:lnSpc>
              <a:buFont typeface="Arial" panose="020B0604020202020204" pitchFamily="34" charset="0"/>
              <a:buChar char="•"/>
            </a:pPr>
            <a:r>
              <a:rPr lang="vi-VN" sz="2400" dirty="0">
                <a:latin typeface="UTM Avo" panose="02040603050506020204" pitchFamily="18" charset="0"/>
              </a:rPr>
              <a:t>Thành phần tham gia.</a:t>
            </a:r>
          </a:p>
          <a:p>
            <a:pPr marL="342900" indent="-342900">
              <a:lnSpc>
                <a:spcPct val="125000"/>
              </a:lnSpc>
              <a:buFont typeface="UTM Avo" panose="02040603050506020204" pitchFamily="18" charset="0"/>
              <a:buChar char="-"/>
            </a:pPr>
            <a:r>
              <a:rPr lang="vi-VN" sz="2400" dirty="0">
                <a:latin typeface="UTM Avo" panose="02040603050506020204" pitchFamily="18" charset="0"/>
              </a:rPr>
              <a:t>Người lập cam kết ghi rõ họ, tên và kí; người tham gia cam kết cũng ghi rõ họ tên và kí; bố mẹ kí người làm chứng.</a:t>
            </a:r>
          </a:p>
          <a:p>
            <a:pPr marL="342900" indent="-342900">
              <a:lnSpc>
                <a:spcPct val="125000"/>
              </a:lnSpc>
              <a:buFont typeface="UTM Avo" panose="02040603050506020204" pitchFamily="18" charset="0"/>
              <a:buChar char="-"/>
            </a:pPr>
            <a:r>
              <a:rPr lang="vi-VN" sz="2400" dirty="0">
                <a:latin typeface="UTM Avo" panose="02040603050506020204" pitchFamily="18" charset="0"/>
              </a:rPr>
              <a:t>Cuối mỗi tuần thống kê, tổng kết xem ai là người kiên trì thực hiện được đúng cam kết.</a:t>
            </a:r>
          </a:p>
        </p:txBody>
      </p:sp>
    </p:spTree>
    <p:extLst>
      <p:ext uri="{BB962C8B-B14F-4D97-AF65-F5344CB8AC3E}">
        <p14:creationId xmlns:p14="http://schemas.microsoft.com/office/powerpoint/2010/main" val="64621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4BE07CD-BE5A-E10E-671F-9D251DC20949}"/>
              </a:ext>
            </a:extLst>
          </p:cNvPr>
          <p:cNvSpPr txBox="1">
            <a:spLocks/>
          </p:cNvSpPr>
          <p:nvPr/>
        </p:nvSpPr>
        <p:spPr>
          <a:xfrm>
            <a:off x="602343" y="1615960"/>
            <a:ext cx="10987314" cy="96758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5000"/>
              </a:lnSpc>
            </a:pPr>
            <a:r>
              <a:rPr lang="vi-VN" sz="2400" dirty="0">
                <a:latin typeface="UTM Avo" panose="02040603050506020204" pitchFamily="18" charset="0"/>
              </a:rPr>
              <a:t>2. Em hãy lập kế hoạch rèn luyện tính siêng năng, kiên trì của cá nhân và tự đánh giá việc thực hiện của mình.</a:t>
            </a:r>
          </a:p>
        </p:txBody>
      </p:sp>
      <p:pic>
        <p:nvPicPr>
          <p:cNvPr id="4098" name="Picture 2" descr="3d Business Target Planning illustration 10872714 PNG">
            <a:extLst>
              <a:ext uri="{FF2B5EF4-FFF2-40B4-BE49-F238E27FC236}">
                <a16:creationId xmlns:a16="http://schemas.microsoft.com/office/drawing/2014/main" id="{5BDB6CE2-91BF-45C5-67E4-4EAE8899D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4985" y="2253341"/>
            <a:ext cx="4982029" cy="4982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16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260600"/>
            <a:ext cx="1116314" cy="10667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3891835"/>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C88BB70-D68A-6640-D40C-78867ACF4A2C}"/>
              </a:ext>
            </a:extLst>
          </p:cNvPr>
          <p:cNvSpPr/>
          <p:nvPr/>
        </p:nvSpPr>
        <p:spPr>
          <a:xfrm>
            <a:off x="4142918" y="2159000"/>
            <a:ext cx="6067881" cy="1270000"/>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Ôn lại các kiến thức đã </a:t>
            </a:r>
            <a:r>
              <a:rPr lang="vi-VN" sz="2400">
                <a:latin typeface="UTM Avo" panose="02040603050506020204" pitchFamily="18" charset="0"/>
              </a:rPr>
              <a:t>học </a:t>
            </a:r>
            <a:endParaRPr lang="en-US" sz="2400">
              <a:latin typeface="UTM Avo" panose="02040603050506020204" pitchFamily="18" charset="0"/>
            </a:endParaRPr>
          </a:p>
          <a:p>
            <a:pPr algn="ctr">
              <a:lnSpc>
                <a:spcPct val="150000"/>
              </a:lnSpc>
            </a:pPr>
            <a:r>
              <a:rPr lang="vi-VN" sz="2400">
                <a:latin typeface="UTM Avo" panose="02040603050506020204" pitchFamily="18" charset="0"/>
              </a:rPr>
              <a:t>trong </a:t>
            </a:r>
            <a:r>
              <a:rPr lang="vi-VN" sz="2400" dirty="0">
                <a:latin typeface="UTM Avo" panose="02040603050506020204" pitchFamily="18" charset="0"/>
              </a:rPr>
              <a:t>bài hôm nay</a:t>
            </a:r>
          </a:p>
        </p:txBody>
      </p:sp>
      <p:sp>
        <p:nvSpPr>
          <p:cNvPr id="8" name="Rectangle: Rounded Corners 7">
            <a:extLst>
              <a:ext uri="{FF2B5EF4-FFF2-40B4-BE49-F238E27FC236}">
                <a16:creationId xmlns:a16="http://schemas.microsoft.com/office/drawing/2014/main" id="{B3AFF542-872A-A597-8976-D7F284A955D5}"/>
              </a:ext>
            </a:extLst>
          </p:cNvPr>
          <p:cNvSpPr/>
          <p:nvPr/>
        </p:nvSpPr>
        <p:spPr>
          <a:xfrm>
            <a:off x="4142917" y="3790235"/>
            <a:ext cx="6067881" cy="127000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bài:</a:t>
            </a:r>
          </a:p>
          <a:p>
            <a:pPr algn="ctr">
              <a:lnSpc>
                <a:spcPct val="150000"/>
              </a:lnSpc>
            </a:pPr>
            <a:r>
              <a:rPr lang="vi-VN" sz="2400" b="1" dirty="0">
                <a:latin typeface="UTM Avo" panose="02040603050506020204" pitchFamily="18" charset="0"/>
              </a:rPr>
              <a:t>Bài 4: Tôn trọng sự thật</a:t>
            </a:r>
          </a:p>
        </p:txBody>
      </p:sp>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6_Siêng năng kiên trì (Tiết 1)</Template>
  <TotalTime>31</TotalTime>
  <Words>761</Words>
  <Application>Microsoft Office PowerPoint</Application>
  <PresentationFormat>Widescreen</PresentationFormat>
  <Paragraphs>59</Paragraphs>
  <Slides>21</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Work Sans Light</vt:lpstr>
      <vt:lpstr>Times New Roman</vt:lpstr>
      <vt:lpstr>Calibri</vt:lpstr>
      <vt:lpstr>Arial</vt:lpstr>
      <vt:lpstr>UTM Avo</vt:lpstr>
      <vt:lpstr>Calibri Light</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10</cp:revision>
  <dcterms:created xsi:type="dcterms:W3CDTF">2023-12-04T07:38:17Z</dcterms:created>
  <dcterms:modified xsi:type="dcterms:W3CDTF">2023-12-12T02:49:33Z</dcterms:modified>
</cp:coreProperties>
</file>