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7"/>
  </p:notesMasterIdLst>
  <p:sldIdLst>
    <p:sldId id="256" r:id="rId3"/>
    <p:sldId id="280" r:id="rId4"/>
    <p:sldId id="374" r:id="rId5"/>
    <p:sldId id="429" r:id="rId6"/>
    <p:sldId id="430" r:id="rId7"/>
    <p:sldId id="281" r:id="rId8"/>
    <p:sldId id="302" r:id="rId9"/>
    <p:sldId id="406" r:id="rId10"/>
    <p:sldId id="431" r:id="rId11"/>
    <p:sldId id="436" r:id="rId12"/>
    <p:sldId id="432" r:id="rId13"/>
    <p:sldId id="407" r:id="rId14"/>
    <p:sldId id="421" r:id="rId15"/>
    <p:sldId id="410" r:id="rId16"/>
    <p:sldId id="392" r:id="rId17"/>
    <p:sldId id="427" r:id="rId18"/>
    <p:sldId id="428" r:id="rId19"/>
    <p:sldId id="433" r:id="rId20"/>
    <p:sldId id="434" r:id="rId21"/>
    <p:sldId id="435" r:id="rId22"/>
    <p:sldId id="284" r:id="rId23"/>
    <p:sldId id="293" r:id="rId24"/>
    <p:sldId id="278" r:id="rId25"/>
    <p:sldId id="313" r:id="rId26"/>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UTM Avo" panose="02040603050506020204" pitchFamily="18"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321"/>
    <a:srgbClr val="F0F0F0"/>
    <a:srgbClr val="BFAA9D"/>
    <a:srgbClr val="D5B3B3"/>
    <a:srgbClr val="FF9999"/>
    <a:srgbClr val="00CCC1"/>
    <a:srgbClr val="AAEEEA"/>
    <a:srgbClr val="1A1B1E"/>
    <a:srgbClr val="E10000"/>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23" autoAdjust="0"/>
    <p:restoredTop sz="94291" autoAdjust="0"/>
  </p:normalViewPr>
  <p:slideViewPr>
    <p:cSldViewPr snapToGrid="0">
      <p:cViewPr varScale="1">
        <p:scale>
          <a:sx n="89" d="100"/>
          <a:sy n="89" d="100"/>
        </p:scale>
        <p:origin x="102"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font" Target="fonts/font7.fntdata"/><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8" Type="http://customschemas.google.com/relationships/presentationmetadata" Target="meta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12/13/2023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24/"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giao-duc-cong-dan-6/1/27/24/" TargetMode="External"/><Relationship Id="rId2" Type="http://schemas.openxmlformats.org/officeDocument/2006/relationships/image" Target="../media/image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giao-duc-cong-dan-6/1/27/26/" TargetMode="External"/><Relationship Id="rId2" Type="http://schemas.openxmlformats.org/officeDocument/2006/relationships/image" Target="../media/image1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giao-duc-cong-dan-6/1/27/24/" TargetMode="External"/><Relationship Id="rId2" Type="http://schemas.openxmlformats.org/officeDocument/2006/relationships/image" Target="../media/image1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5.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4.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
        <p:nvSpPr>
          <p:cNvPr id="5" name="Google Shape;235;p1">
            <a:extLst>
              <a:ext uri="{FF2B5EF4-FFF2-40B4-BE49-F238E27FC236}">
                <a16:creationId xmlns:a16="http://schemas.microsoft.com/office/drawing/2014/main" id="{396F2C50-D7FE-2521-F57F-12E98A5D3EE1}"/>
              </a:ext>
            </a:extLst>
          </p:cNvPr>
          <p:cNvSpPr txBox="1">
            <a:spLocks/>
          </p:cNvSpPr>
          <p:nvPr/>
        </p:nvSpPr>
        <p:spPr>
          <a:xfrm>
            <a:off x="562303" y="2364760"/>
            <a:ext cx="11067393" cy="212847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12</a:t>
            </a:r>
            <a:br>
              <a:rPr lang="en-US" sz="5400" b="1" dirty="0">
                <a:solidFill>
                  <a:srgbClr val="002060"/>
                </a:solidFill>
                <a:latin typeface="UTM Avo" panose="02040603050506020204" pitchFamily="18" charset="0"/>
              </a:rPr>
            </a:br>
            <a:r>
              <a:rPr lang="en-US" sz="5400" b="1" dirty="0" err="1">
                <a:solidFill>
                  <a:srgbClr val="FF0000"/>
                </a:solidFill>
                <a:latin typeface="UTM Avo" panose="02040603050506020204" pitchFamily="18" charset="0"/>
              </a:rPr>
              <a:t>Bài</a:t>
            </a:r>
            <a:r>
              <a:rPr lang="en-US" sz="5400" b="1" dirty="0">
                <a:solidFill>
                  <a:srgbClr val="FF0000"/>
                </a:solidFill>
                <a:latin typeface="UTM Avo" panose="02040603050506020204" pitchFamily="18" charset="0"/>
              </a:rPr>
              <a:t> 5: </a:t>
            </a:r>
            <a:r>
              <a:rPr lang="en-US" sz="5400" b="1" err="1">
                <a:solidFill>
                  <a:srgbClr val="FF0000"/>
                </a:solidFill>
                <a:latin typeface="UTM Avo" panose="02040603050506020204" pitchFamily="18" charset="0"/>
              </a:rPr>
              <a:t>Tự</a:t>
            </a:r>
            <a:r>
              <a:rPr lang="en-US" sz="5400" b="1">
                <a:solidFill>
                  <a:srgbClr val="FF0000"/>
                </a:solidFill>
                <a:latin typeface="UTM Avo" panose="02040603050506020204" pitchFamily="18" charset="0"/>
              </a:rPr>
              <a:t> lập (Tiết 2)</a:t>
            </a:r>
            <a:endParaRPr lang="en-US" b="1" dirty="0">
              <a:latin typeface="UTM Avo" panose="02040603050506020204" pitchFamily="18" charset="0"/>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41E0900-B7CD-5F3C-B465-6FD7223945C2}"/>
              </a:ext>
            </a:extLst>
          </p:cNvPr>
          <p:cNvGrpSpPr/>
          <p:nvPr/>
        </p:nvGrpSpPr>
        <p:grpSpPr>
          <a:xfrm>
            <a:off x="10866032" y="746200"/>
            <a:ext cx="1216041" cy="1432566"/>
            <a:chOff x="930253" y="1555705"/>
            <a:chExt cx="1279160" cy="1432566"/>
          </a:xfrm>
        </p:grpSpPr>
        <p:pic>
          <p:nvPicPr>
            <p:cNvPr id="5" name="Picture 4">
              <a:hlinkClick r:id="rId3"/>
              <a:extLst>
                <a:ext uri="{FF2B5EF4-FFF2-40B4-BE49-F238E27FC236}">
                  <a16:creationId xmlns:a16="http://schemas.microsoft.com/office/drawing/2014/main" id="{4596E04D-2A04-3118-B9FE-5CDF4644BFB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31CF2332-19F4-B350-53C6-1DAF22948BC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8;p2">
            <a:extLst>
              <a:ext uri="{FF2B5EF4-FFF2-40B4-BE49-F238E27FC236}">
                <a16:creationId xmlns:a16="http://schemas.microsoft.com/office/drawing/2014/main" id="{E598F4E9-8D06-57B6-4AE9-57C3F264594B}"/>
              </a:ext>
            </a:extLst>
          </p:cNvPr>
          <p:cNvSpPr txBox="1"/>
          <p:nvPr/>
        </p:nvSpPr>
        <p:spPr>
          <a:xfrm>
            <a:off x="235528" y="1783414"/>
            <a:ext cx="4807527" cy="461624"/>
          </a:xfrm>
          <a:prstGeom prst="rect">
            <a:avLst/>
          </a:prstGeom>
          <a:noFill/>
          <a:ln>
            <a:noFill/>
          </a:ln>
        </p:spPr>
        <p:txBody>
          <a:bodyPr spcFirstLastPara="1" wrap="square" lIns="91425" tIns="45700" rIns="91425" bIns="45700" anchor="t" anchorCtr="0">
            <a:spAutoFit/>
          </a:bodyPr>
          <a:lstStyle/>
          <a:p>
            <a:pPr algn="ctr"/>
            <a:r>
              <a:rPr lang="en-US" sz="2400" b="1" dirty="0">
                <a:solidFill>
                  <a:schemeClr val="tx1"/>
                </a:solidFill>
                <a:latin typeface="UTM Avo" panose="02040603050506020204" pitchFamily="18" charset="0"/>
              </a:rPr>
              <a:t>TẤM GƯƠNG VỀ TÍNH TỰ LẬP</a:t>
            </a:r>
            <a:endParaRPr sz="1100" dirty="0">
              <a:solidFill>
                <a:schemeClr val="tx1"/>
              </a:solidFill>
              <a:latin typeface="UTM Avo" panose="02040603050506020204" pitchFamily="18" charset="0"/>
            </a:endParaRPr>
          </a:p>
        </p:txBody>
      </p:sp>
      <p:pic>
        <p:nvPicPr>
          <p:cNvPr id="3" name="Google Shape;189;p2">
            <a:extLst>
              <a:ext uri="{FF2B5EF4-FFF2-40B4-BE49-F238E27FC236}">
                <a16:creationId xmlns:a16="http://schemas.microsoft.com/office/drawing/2014/main" id="{F1FB5910-E6C5-0085-2E6E-25AEE82BE586}"/>
              </a:ext>
            </a:extLst>
          </p:cNvPr>
          <p:cNvPicPr preferRelativeResize="0"/>
          <p:nvPr/>
        </p:nvPicPr>
        <p:blipFill rotWithShape="1">
          <a:blip r:embed="rId3">
            <a:alphaModFix/>
          </a:blip>
          <a:srcRect/>
          <a:stretch/>
        </p:blipFill>
        <p:spPr>
          <a:xfrm>
            <a:off x="1137401" y="2369729"/>
            <a:ext cx="3003780" cy="3816650"/>
          </a:xfrm>
          <a:prstGeom prst="rect">
            <a:avLst/>
          </a:prstGeom>
          <a:noFill/>
          <a:ln>
            <a:noFill/>
          </a:ln>
        </p:spPr>
      </p:pic>
      <p:sp>
        <p:nvSpPr>
          <p:cNvPr id="4" name="Google Shape;190;p2">
            <a:extLst>
              <a:ext uri="{FF2B5EF4-FFF2-40B4-BE49-F238E27FC236}">
                <a16:creationId xmlns:a16="http://schemas.microsoft.com/office/drawing/2014/main" id="{3B42CE1D-F77A-3A50-FC0F-CB28403FE9B4}"/>
              </a:ext>
            </a:extLst>
          </p:cNvPr>
          <p:cNvSpPr txBox="1"/>
          <p:nvPr/>
        </p:nvSpPr>
        <p:spPr>
          <a:xfrm>
            <a:off x="5043055" y="3135676"/>
            <a:ext cx="6553202" cy="1477287"/>
          </a:xfrm>
          <a:prstGeom prst="rect">
            <a:avLst/>
          </a:prstGeom>
          <a:noFill/>
          <a:ln>
            <a:noFill/>
          </a:ln>
        </p:spPr>
        <p:txBody>
          <a:bodyPr spcFirstLastPara="1" wrap="square" lIns="91425" tIns="45700" rIns="91425" bIns="45700" anchor="t" anchorCtr="0">
            <a:spAutoFit/>
          </a:bodyPr>
          <a:lstStyle/>
          <a:p>
            <a:pPr algn="just">
              <a:lnSpc>
                <a:spcPct val="125000"/>
              </a:lnSpc>
            </a:pPr>
            <a:r>
              <a:rPr lang="en-US" sz="2400" dirty="0" err="1">
                <a:latin typeface="UTM Avo" panose="02040603050506020204" pitchFamily="18" charset="0"/>
              </a:rPr>
              <a:t>Bác</a:t>
            </a:r>
            <a:r>
              <a:rPr lang="en-US" sz="2400" dirty="0">
                <a:latin typeface="UTM Avo" panose="02040603050506020204" pitchFamily="18" charset="0"/>
              </a:rPr>
              <a:t> </a:t>
            </a:r>
            <a:r>
              <a:rPr lang="en-US" sz="2400" dirty="0" err="1">
                <a:latin typeface="UTM Avo" panose="02040603050506020204" pitchFamily="18" charset="0"/>
              </a:rPr>
              <a:t>Hồ</a:t>
            </a:r>
            <a:r>
              <a:rPr lang="en-US" sz="2400" dirty="0">
                <a:latin typeface="UTM Avo" panose="02040603050506020204" pitchFamily="18" charset="0"/>
              </a:rPr>
              <a:t> -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đi</a:t>
            </a:r>
            <a:r>
              <a:rPr lang="en-US" sz="2400" dirty="0">
                <a:latin typeface="UTM Avo" panose="02040603050506020204" pitchFamily="18" charset="0"/>
              </a:rPr>
              <a:t> </a:t>
            </a:r>
            <a:r>
              <a:rPr lang="en-US" sz="2400" dirty="0" err="1">
                <a:latin typeface="UTM Avo" panose="02040603050506020204" pitchFamily="18" charset="0"/>
              </a:rPr>
              <a:t>tìm</a:t>
            </a:r>
            <a:r>
              <a:rPr lang="en-US" sz="2400" dirty="0">
                <a:latin typeface="UTM Avo" panose="02040603050506020204" pitchFamily="18" charset="0"/>
              </a:rPr>
              <a:t> </a:t>
            </a:r>
            <a:r>
              <a:rPr lang="en-US" sz="2400" dirty="0" err="1">
                <a:latin typeface="UTM Avo" panose="02040603050506020204" pitchFamily="18" charset="0"/>
              </a:rPr>
              <a:t>đường</a:t>
            </a:r>
            <a:r>
              <a:rPr lang="en-US" sz="2400" dirty="0">
                <a:latin typeface="UTM Avo" panose="02040603050506020204" pitchFamily="18" charset="0"/>
              </a:rPr>
              <a:t> </a:t>
            </a:r>
            <a:r>
              <a:rPr lang="en-US" sz="2400" dirty="0" err="1">
                <a:latin typeface="UTM Avo" panose="02040603050506020204" pitchFamily="18" charset="0"/>
              </a:rPr>
              <a:t>cứu</a:t>
            </a:r>
            <a:r>
              <a:rPr lang="en-US" sz="2400" dirty="0">
                <a:latin typeface="UTM Avo" panose="02040603050506020204" pitchFamily="18" charset="0"/>
              </a:rPr>
              <a:t> </a:t>
            </a:r>
            <a:r>
              <a:rPr lang="en-US" sz="2400" dirty="0" err="1">
                <a:latin typeface="UTM Avo" panose="02040603050506020204" pitchFamily="18" charset="0"/>
              </a:rPr>
              <a:t>nước</a:t>
            </a:r>
            <a:r>
              <a:rPr lang="en-US" sz="2400" dirty="0">
                <a:latin typeface="UTM Avo" panose="02040603050506020204" pitchFamily="18" charset="0"/>
              </a:rPr>
              <a:t> </a:t>
            </a:r>
            <a:r>
              <a:rPr lang="en-US" sz="2400" dirty="0" err="1">
                <a:latin typeface="UTM Avo" panose="02040603050506020204" pitchFamily="18" charset="0"/>
              </a:rPr>
              <a:t>ngày</a:t>
            </a:r>
            <a:r>
              <a:rPr lang="en-US" sz="2400" dirty="0">
                <a:latin typeface="UTM Avo" panose="02040603050506020204" pitchFamily="18" charset="0"/>
              </a:rPr>
              <a:t> 5 - 6 - 1911, </a:t>
            </a:r>
            <a:r>
              <a:rPr lang="en-US" sz="2400" dirty="0" err="1">
                <a:latin typeface="UTM Avo" panose="02040603050506020204" pitchFamily="18" charset="0"/>
              </a:rPr>
              <a:t>trên</a:t>
            </a:r>
            <a:r>
              <a:rPr lang="en-US" sz="2400" dirty="0">
                <a:latin typeface="UTM Avo" panose="02040603050506020204" pitchFamily="18" charset="0"/>
              </a:rPr>
              <a:t> con </a:t>
            </a:r>
            <a:r>
              <a:rPr lang="en-US" sz="2400" dirty="0" err="1">
                <a:latin typeface="UTM Avo" panose="02040603050506020204" pitchFamily="18" charset="0"/>
              </a:rPr>
              <a:t>tàu</a:t>
            </a:r>
            <a:r>
              <a:rPr lang="en-US" sz="2400" dirty="0">
                <a:latin typeface="UTM Avo" panose="02040603050506020204" pitchFamily="18" charset="0"/>
              </a:rPr>
              <a:t> </a:t>
            </a:r>
            <a:r>
              <a:rPr lang="en-US" sz="2400" dirty="0" err="1">
                <a:latin typeface="UTM Avo" panose="02040603050506020204" pitchFamily="18" charset="0"/>
              </a:rPr>
              <a:t>Amiral</a:t>
            </a:r>
            <a:r>
              <a:rPr lang="en-US" sz="2400" dirty="0">
                <a:latin typeface="UTM Avo" panose="02040603050506020204" pitchFamily="18" charset="0"/>
              </a:rPr>
              <a:t> </a:t>
            </a:r>
            <a:r>
              <a:rPr lang="en-US" sz="2400" dirty="0" err="1">
                <a:latin typeface="UTM Avo" panose="02040603050506020204" pitchFamily="18" charset="0"/>
              </a:rPr>
              <a:t>Latouche</a:t>
            </a:r>
            <a:r>
              <a:rPr lang="en-US" sz="2400" dirty="0">
                <a:latin typeface="UTM Avo" panose="02040603050506020204" pitchFamily="18" charset="0"/>
              </a:rPr>
              <a:t> </a:t>
            </a:r>
            <a:r>
              <a:rPr lang="en-US" sz="2400" dirty="0" err="1">
                <a:latin typeface="UTM Avo" panose="02040603050506020204" pitchFamily="18" charset="0"/>
              </a:rPr>
              <a:t>Tréville</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cảng</a:t>
            </a:r>
            <a:r>
              <a:rPr lang="en-US" sz="2400" dirty="0">
                <a:latin typeface="UTM Avo" panose="02040603050506020204" pitchFamily="18" charset="0"/>
              </a:rPr>
              <a:t> </a:t>
            </a:r>
            <a:r>
              <a:rPr lang="en-US" sz="2400" dirty="0" err="1">
                <a:latin typeface="UTM Avo" panose="02040603050506020204" pitchFamily="18" charset="0"/>
              </a:rPr>
              <a:t>Sài</a:t>
            </a:r>
            <a:r>
              <a:rPr lang="en-US" sz="2400" dirty="0">
                <a:latin typeface="UTM Avo" panose="02040603050506020204" pitchFamily="18" charset="0"/>
              </a:rPr>
              <a:t> </a:t>
            </a:r>
            <a:r>
              <a:rPr lang="en-US" sz="2400" dirty="0" err="1">
                <a:latin typeface="UTM Avo" panose="02040603050506020204" pitchFamily="18" charset="0"/>
              </a:rPr>
              <a:t>Gòn</a:t>
            </a:r>
            <a:r>
              <a:rPr lang="en-US" sz="2400" dirty="0">
                <a:latin typeface="UTM Avo" panose="02040603050506020204" pitchFamily="18" charset="0"/>
              </a:rPr>
              <a:t>.</a:t>
            </a:r>
            <a:endParaRPr sz="1200" dirty="0">
              <a:latin typeface="UTM Avo" panose="02040603050506020204" pitchFamily="18" charset="0"/>
            </a:endParaRPr>
          </a:p>
        </p:txBody>
      </p:sp>
    </p:spTree>
    <p:extLst>
      <p:ext uri="{BB962C8B-B14F-4D97-AF65-F5344CB8AC3E}">
        <p14:creationId xmlns:p14="http://schemas.microsoft.com/office/powerpoint/2010/main" val="85569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90;p2">
            <a:extLst>
              <a:ext uri="{FF2B5EF4-FFF2-40B4-BE49-F238E27FC236}">
                <a16:creationId xmlns:a16="http://schemas.microsoft.com/office/drawing/2014/main" id="{3B42CE1D-F77A-3A50-FC0F-CB28403FE9B4}"/>
              </a:ext>
            </a:extLst>
          </p:cNvPr>
          <p:cNvSpPr txBox="1"/>
          <p:nvPr/>
        </p:nvSpPr>
        <p:spPr>
          <a:xfrm>
            <a:off x="5043055" y="3135676"/>
            <a:ext cx="6553202" cy="1015622"/>
          </a:xfrm>
          <a:prstGeom prst="rect">
            <a:avLst/>
          </a:prstGeom>
          <a:noFill/>
          <a:ln>
            <a:noFill/>
          </a:ln>
        </p:spPr>
        <p:txBody>
          <a:bodyPr spcFirstLastPara="1" wrap="square" lIns="91425" tIns="45700" rIns="91425" bIns="45700" anchor="t" anchorCtr="0">
            <a:spAutoFit/>
          </a:bodyPr>
          <a:lstStyle/>
          <a:p>
            <a:pPr algn="just">
              <a:lnSpc>
                <a:spcPct val="125000"/>
              </a:lnSpc>
            </a:pPr>
            <a:r>
              <a:rPr lang="vi-VN" sz="2400" dirty="0">
                <a:latin typeface="UTM Avo" panose="02040603050506020204" pitchFamily="18" charset="0"/>
              </a:rPr>
              <a:t>Thầy Nguyễn Ngọc Ký - Tấm gương sáng ngời về nghị lực vượt lên </a:t>
            </a:r>
            <a:r>
              <a:rPr lang="vi-VN" sz="2400">
                <a:latin typeface="UTM Avo" panose="02040603050506020204" pitchFamily="18" charset="0"/>
              </a:rPr>
              <a:t>số phận</a:t>
            </a:r>
            <a:r>
              <a:rPr lang="en-US" sz="2400">
                <a:latin typeface="UTM Avo" panose="02040603050506020204" pitchFamily="18" charset="0"/>
              </a:rPr>
              <a:t>.</a:t>
            </a:r>
            <a:endParaRPr lang="vi-VN" sz="2400" dirty="0">
              <a:latin typeface="UTM Avo" panose="02040603050506020204" pitchFamily="18" charset="0"/>
            </a:endParaRPr>
          </a:p>
        </p:txBody>
      </p:sp>
      <p:pic>
        <p:nvPicPr>
          <p:cNvPr id="5" name="Google Shape;197;p3">
            <a:extLst>
              <a:ext uri="{FF2B5EF4-FFF2-40B4-BE49-F238E27FC236}">
                <a16:creationId xmlns:a16="http://schemas.microsoft.com/office/drawing/2014/main" id="{A66D60AA-4FB7-F434-120F-C5C4447C48EA}"/>
              </a:ext>
            </a:extLst>
          </p:cNvPr>
          <p:cNvPicPr preferRelativeResize="0"/>
          <p:nvPr/>
        </p:nvPicPr>
        <p:blipFill rotWithShape="1">
          <a:blip r:embed="rId3">
            <a:alphaModFix/>
          </a:blip>
          <a:srcRect/>
          <a:stretch/>
        </p:blipFill>
        <p:spPr>
          <a:xfrm>
            <a:off x="1162541" y="2282186"/>
            <a:ext cx="2916618" cy="3738224"/>
          </a:xfrm>
          <a:prstGeom prst="rect">
            <a:avLst/>
          </a:prstGeom>
          <a:noFill/>
          <a:ln>
            <a:noFill/>
          </a:ln>
        </p:spPr>
      </p:pic>
      <p:sp>
        <p:nvSpPr>
          <p:cNvPr id="6" name="Google Shape;188;p2">
            <a:extLst>
              <a:ext uri="{FF2B5EF4-FFF2-40B4-BE49-F238E27FC236}">
                <a16:creationId xmlns:a16="http://schemas.microsoft.com/office/drawing/2014/main" id="{8A1AC018-CF93-1C82-5EF6-EB52986F7E8C}"/>
              </a:ext>
            </a:extLst>
          </p:cNvPr>
          <p:cNvSpPr txBox="1"/>
          <p:nvPr/>
        </p:nvSpPr>
        <p:spPr>
          <a:xfrm>
            <a:off x="235528" y="1783414"/>
            <a:ext cx="4807527" cy="461624"/>
          </a:xfrm>
          <a:prstGeom prst="rect">
            <a:avLst/>
          </a:prstGeom>
          <a:noFill/>
          <a:ln>
            <a:noFill/>
          </a:ln>
        </p:spPr>
        <p:txBody>
          <a:bodyPr spcFirstLastPara="1" wrap="square" lIns="91425" tIns="45700" rIns="91425" bIns="45700" anchor="t" anchorCtr="0">
            <a:spAutoFit/>
          </a:bodyPr>
          <a:lstStyle/>
          <a:p>
            <a:pPr algn="ctr"/>
            <a:r>
              <a:rPr lang="en-US" sz="2400" b="1" dirty="0">
                <a:solidFill>
                  <a:schemeClr val="tx1"/>
                </a:solidFill>
                <a:latin typeface="UTM Avo" panose="02040603050506020204" pitchFamily="18" charset="0"/>
              </a:rPr>
              <a:t>TẤM GƯƠNG VỀ TÍNH TỰ LẬP</a:t>
            </a:r>
            <a:endParaRPr sz="11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184229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90;p2">
            <a:extLst>
              <a:ext uri="{FF2B5EF4-FFF2-40B4-BE49-F238E27FC236}">
                <a16:creationId xmlns:a16="http://schemas.microsoft.com/office/drawing/2014/main" id="{3B42CE1D-F77A-3A50-FC0F-CB28403FE9B4}"/>
              </a:ext>
            </a:extLst>
          </p:cNvPr>
          <p:cNvSpPr txBox="1"/>
          <p:nvPr/>
        </p:nvSpPr>
        <p:spPr>
          <a:xfrm>
            <a:off x="4655779" y="3298167"/>
            <a:ext cx="7148945" cy="1015622"/>
          </a:xfrm>
          <a:prstGeom prst="rect">
            <a:avLst/>
          </a:prstGeom>
          <a:noFill/>
          <a:ln>
            <a:noFill/>
          </a:ln>
        </p:spPr>
        <p:txBody>
          <a:bodyPr spcFirstLastPara="1" wrap="square" lIns="91425" tIns="45700" rIns="91425" bIns="45700" anchor="t" anchorCtr="0">
            <a:spAutoFit/>
          </a:bodyPr>
          <a:lstStyle/>
          <a:p>
            <a:pPr algn="just">
              <a:lnSpc>
                <a:spcPct val="125000"/>
              </a:lnSpc>
            </a:pPr>
            <a:r>
              <a:rPr lang="vi-VN" sz="2400">
                <a:latin typeface="UTM Avo" panose="02040603050506020204" pitchFamily="18" charset="0"/>
              </a:rPr>
              <a:t>Nguyễn Tuấn Anh nhận Giải thưởng Kim Đồng năm học 2018</a:t>
            </a:r>
            <a:r>
              <a:rPr lang="en-US" sz="2400">
                <a:latin typeface="UTM Avo" panose="02040603050506020204" pitchFamily="18" charset="0"/>
              </a:rPr>
              <a:t> </a:t>
            </a:r>
            <a:r>
              <a:rPr lang="vi-VN" sz="2400">
                <a:latin typeface="UTM Avo" panose="02040603050506020204" pitchFamily="18" charset="0"/>
              </a:rPr>
              <a:t>-</a:t>
            </a:r>
            <a:r>
              <a:rPr lang="en-US" sz="2400">
                <a:latin typeface="UTM Avo" panose="02040603050506020204" pitchFamily="18" charset="0"/>
              </a:rPr>
              <a:t> </a:t>
            </a:r>
            <a:r>
              <a:rPr lang="vi-VN" sz="2400">
                <a:latin typeface="UTM Avo" panose="02040603050506020204" pitchFamily="18" charset="0"/>
              </a:rPr>
              <a:t>2019 tại tỉnh Điện Biên</a:t>
            </a:r>
            <a:r>
              <a:rPr lang="en-US" sz="2400">
                <a:latin typeface="UTM Avo" panose="02040603050506020204" pitchFamily="18" charset="0"/>
              </a:rPr>
              <a:t>.</a:t>
            </a:r>
            <a:endParaRPr lang="vi-VN" sz="2400" dirty="0">
              <a:latin typeface="UTM Avo" panose="02040603050506020204" pitchFamily="18" charset="0"/>
            </a:endParaRPr>
          </a:p>
        </p:txBody>
      </p:sp>
      <p:sp>
        <p:nvSpPr>
          <p:cNvPr id="6" name="Google Shape;188;p2">
            <a:extLst>
              <a:ext uri="{FF2B5EF4-FFF2-40B4-BE49-F238E27FC236}">
                <a16:creationId xmlns:a16="http://schemas.microsoft.com/office/drawing/2014/main" id="{8A1AC018-CF93-1C82-5EF6-EB52986F7E8C}"/>
              </a:ext>
            </a:extLst>
          </p:cNvPr>
          <p:cNvSpPr txBox="1"/>
          <p:nvPr/>
        </p:nvSpPr>
        <p:spPr>
          <a:xfrm>
            <a:off x="235528" y="1783414"/>
            <a:ext cx="4807527" cy="461624"/>
          </a:xfrm>
          <a:prstGeom prst="rect">
            <a:avLst/>
          </a:prstGeom>
          <a:noFill/>
          <a:ln>
            <a:noFill/>
          </a:ln>
        </p:spPr>
        <p:txBody>
          <a:bodyPr spcFirstLastPara="1" wrap="square" lIns="91425" tIns="45700" rIns="91425" bIns="45700" anchor="t" anchorCtr="0">
            <a:spAutoFit/>
          </a:bodyPr>
          <a:lstStyle/>
          <a:p>
            <a:pPr algn="ctr"/>
            <a:r>
              <a:rPr lang="en-US" sz="2400" b="1" dirty="0">
                <a:solidFill>
                  <a:schemeClr val="tx1"/>
                </a:solidFill>
                <a:latin typeface="UTM Avo" panose="02040603050506020204" pitchFamily="18" charset="0"/>
              </a:rPr>
              <a:t>TẤM GƯƠNG VỀ TÍNH TỰ LẬP</a:t>
            </a:r>
            <a:endParaRPr sz="1100" dirty="0">
              <a:solidFill>
                <a:schemeClr val="tx1"/>
              </a:solidFill>
              <a:latin typeface="UTM Avo" panose="02040603050506020204" pitchFamily="18" charset="0"/>
            </a:endParaRPr>
          </a:p>
        </p:txBody>
      </p:sp>
      <p:pic>
        <p:nvPicPr>
          <p:cNvPr id="2" name="Google Shape;206;p4">
            <a:extLst>
              <a:ext uri="{FF2B5EF4-FFF2-40B4-BE49-F238E27FC236}">
                <a16:creationId xmlns:a16="http://schemas.microsoft.com/office/drawing/2014/main" id="{823386F3-B538-2C45-8A4A-25C96BC3134E}"/>
              </a:ext>
            </a:extLst>
          </p:cNvPr>
          <p:cNvPicPr preferRelativeResize="0"/>
          <p:nvPr/>
        </p:nvPicPr>
        <p:blipFill rotWithShape="1">
          <a:blip r:embed="rId3">
            <a:alphaModFix/>
          </a:blip>
          <a:srcRect/>
          <a:stretch/>
        </p:blipFill>
        <p:spPr>
          <a:xfrm>
            <a:off x="935182" y="2306400"/>
            <a:ext cx="3323160" cy="3689795"/>
          </a:xfrm>
          <a:prstGeom prst="rect">
            <a:avLst/>
          </a:prstGeom>
          <a:noFill/>
          <a:ln>
            <a:noFill/>
          </a:ln>
        </p:spPr>
      </p:pic>
    </p:spTree>
    <p:extLst>
      <p:ext uri="{BB962C8B-B14F-4D97-AF65-F5344CB8AC3E}">
        <p14:creationId xmlns:p14="http://schemas.microsoft.com/office/powerpoint/2010/main" val="93273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67E4CF7-4A8E-E130-2A10-20B8CB0AC0AC}"/>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1279F1D1-7461-2C72-0E84-8958A62B654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3EBEB753-A55E-C490-27EB-5F683C11549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361;p5">
            <a:extLst>
              <a:ext uri="{FF2B5EF4-FFF2-40B4-BE49-F238E27FC236}">
                <a16:creationId xmlns:a16="http://schemas.microsoft.com/office/drawing/2014/main" id="{414581E8-033C-72B7-40FE-E80E4EE395B5}"/>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12" name="Google Shape;364;p5">
            <a:extLst>
              <a:ext uri="{FF2B5EF4-FFF2-40B4-BE49-F238E27FC236}">
                <a16:creationId xmlns:a16="http://schemas.microsoft.com/office/drawing/2014/main" id="{CD14FC7F-60B3-2D2D-8064-EB402AC045CC}"/>
              </a:ext>
            </a:extLst>
          </p:cNvPr>
          <p:cNvSpPr/>
          <p:nvPr/>
        </p:nvSpPr>
        <p:spPr>
          <a:xfrm>
            <a:off x="4684677" y="3025971"/>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13" name="Google Shape;367;p5">
            <a:extLst>
              <a:ext uri="{FF2B5EF4-FFF2-40B4-BE49-F238E27FC236}">
                <a16:creationId xmlns:a16="http://schemas.microsoft.com/office/drawing/2014/main" id="{F1836B03-C80D-652C-2608-5F613A2169D6}"/>
              </a:ext>
            </a:extLst>
          </p:cNvPr>
          <p:cNvSpPr/>
          <p:nvPr/>
        </p:nvSpPr>
        <p:spPr>
          <a:xfrm>
            <a:off x="5175073" y="3955990"/>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15" name="Google Shape;372;p5">
            <a:extLst>
              <a:ext uri="{FF2B5EF4-FFF2-40B4-BE49-F238E27FC236}">
                <a16:creationId xmlns:a16="http://schemas.microsoft.com/office/drawing/2014/main" id="{524C59BE-E5C0-2219-D831-A80C78F2E902}"/>
              </a:ext>
            </a:extLst>
          </p:cNvPr>
          <p:cNvSpPr/>
          <p:nvPr/>
        </p:nvSpPr>
        <p:spPr>
          <a:xfrm>
            <a:off x="5605604" y="3182805"/>
            <a:ext cx="2291487" cy="492388"/>
          </a:xfrm>
          <a:prstGeom prst="rect">
            <a:avLst/>
          </a:prstGeom>
          <a:noFill/>
          <a:ln>
            <a:noFill/>
          </a:ln>
        </p:spPr>
        <p:txBody>
          <a:bodyPr spcFirstLastPara="1" wrap="square" lIns="121900" tIns="60933" rIns="121900" bIns="60933" anchor="t" anchorCtr="0">
            <a:spAutoFit/>
          </a:bodyPr>
          <a:lstStyle/>
          <a:p>
            <a:pPr algn="just"/>
            <a:r>
              <a:rPr lang="vi-VN" sz="2400" b="1" dirty="0">
                <a:solidFill>
                  <a:schemeClr val="tx1"/>
                </a:solidFill>
                <a:latin typeface="UTM Avo" panose="02040603050506020204" pitchFamily="18" charset="0"/>
              </a:rPr>
              <a:t>Sống tự lập</a:t>
            </a:r>
          </a:p>
        </p:txBody>
      </p:sp>
      <p:sp>
        <p:nvSpPr>
          <p:cNvPr id="17" name="Google Shape;374;p5">
            <a:extLst>
              <a:ext uri="{FF2B5EF4-FFF2-40B4-BE49-F238E27FC236}">
                <a16:creationId xmlns:a16="http://schemas.microsoft.com/office/drawing/2014/main" id="{9D9B268D-ECA1-7BB8-3D2F-E216E61A8F26}"/>
              </a:ext>
            </a:extLst>
          </p:cNvPr>
          <p:cNvSpPr/>
          <p:nvPr/>
        </p:nvSpPr>
        <p:spPr>
          <a:xfrm>
            <a:off x="6096000" y="4112825"/>
            <a:ext cx="4298578" cy="492388"/>
          </a:xfrm>
          <a:prstGeom prst="rect">
            <a:avLst/>
          </a:prstGeom>
          <a:noFill/>
          <a:ln>
            <a:noFill/>
          </a:ln>
        </p:spPr>
        <p:txBody>
          <a:bodyPr spcFirstLastPara="1" wrap="square" lIns="121900" tIns="60933" rIns="121900" bIns="60933" anchor="t" anchorCtr="0">
            <a:spAutoFit/>
          </a:bodyPr>
          <a:lstStyle/>
          <a:p>
            <a:pPr algn="just"/>
            <a:r>
              <a:rPr lang="en-US" sz="2400" b="1">
                <a:solidFill>
                  <a:schemeClr val="tx1"/>
                </a:solidFill>
                <a:latin typeface="UTM Avo" panose="02040603050506020204" pitchFamily="18" charset="0"/>
              </a:rPr>
              <a:t>Biểu hiện của tự lập</a:t>
            </a:r>
            <a:endParaRPr lang="en-US" sz="2400" b="1" dirty="0" err="1">
              <a:solidFill>
                <a:schemeClr val="tx1"/>
              </a:solidFill>
              <a:latin typeface="UTM Avo" panose="02040603050506020204" pitchFamily="18" charset="0"/>
            </a:endParaRPr>
          </a:p>
        </p:txBody>
      </p:sp>
      <p:pic>
        <p:nvPicPr>
          <p:cNvPr id="2" name="Google Shape;514;p5">
            <a:extLst>
              <a:ext uri="{FF2B5EF4-FFF2-40B4-BE49-F238E27FC236}">
                <a16:creationId xmlns:a16="http://schemas.microsoft.com/office/drawing/2014/main" id="{C3AC4009-4611-BBAE-6A1C-03AD6BD95732}"/>
              </a:ext>
            </a:extLst>
          </p:cNvPr>
          <p:cNvPicPr preferRelativeResize="0"/>
          <p:nvPr/>
        </p:nvPicPr>
        <p:blipFill rotWithShape="1">
          <a:blip r:embed="rId3">
            <a:alphaModFix/>
          </a:blip>
          <a:srcRect/>
          <a:stretch/>
        </p:blipFill>
        <p:spPr>
          <a:xfrm flipH="1">
            <a:off x="605571" y="2498981"/>
            <a:ext cx="4262909" cy="4359019"/>
          </a:xfrm>
          <a:prstGeom prst="rect">
            <a:avLst/>
          </a:prstGeom>
          <a:noFill/>
          <a:ln>
            <a:noFill/>
          </a:ln>
        </p:spPr>
      </p:pic>
      <p:sp>
        <p:nvSpPr>
          <p:cNvPr id="3" name="Google Shape;367;p5">
            <a:extLst>
              <a:ext uri="{FF2B5EF4-FFF2-40B4-BE49-F238E27FC236}">
                <a16:creationId xmlns:a16="http://schemas.microsoft.com/office/drawing/2014/main" id="{FBEC3166-D17B-14E1-723F-BA3E7A06A242}"/>
              </a:ext>
            </a:extLst>
          </p:cNvPr>
          <p:cNvSpPr/>
          <p:nvPr/>
        </p:nvSpPr>
        <p:spPr>
          <a:xfrm>
            <a:off x="5616581" y="4895950"/>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4" name="Google Shape;374;p5">
            <a:extLst>
              <a:ext uri="{FF2B5EF4-FFF2-40B4-BE49-F238E27FC236}">
                <a16:creationId xmlns:a16="http://schemas.microsoft.com/office/drawing/2014/main" id="{2F8501E4-CEF9-DEF8-A84E-7743B7EABB80}"/>
              </a:ext>
            </a:extLst>
          </p:cNvPr>
          <p:cNvSpPr/>
          <p:nvPr/>
        </p:nvSpPr>
        <p:spPr>
          <a:xfrm>
            <a:off x="6537508" y="5052785"/>
            <a:ext cx="4298578" cy="492388"/>
          </a:xfrm>
          <a:prstGeom prst="rect">
            <a:avLst/>
          </a:prstGeom>
          <a:noFill/>
          <a:ln>
            <a:noFill/>
          </a:ln>
        </p:spPr>
        <p:txBody>
          <a:bodyPr spcFirstLastPara="1" wrap="square" lIns="121900" tIns="60933" rIns="121900" bIns="60933" anchor="t" anchorCtr="0">
            <a:spAutoFit/>
          </a:bodyPr>
          <a:lstStyle/>
          <a:p>
            <a:pPr algn="just"/>
            <a:r>
              <a:rPr lang="en-US" sz="2400" b="1" dirty="0">
                <a:solidFill>
                  <a:schemeClr val="tx1"/>
                </a:solidFill>
                <a:latin typeface="UTM Avo" panose="02040603050506020204" pitchFamily="18" charset="0"/>
              </a:rPr>
              <a:t>Ý </a:t>
            </a:r>
            <a:r>
              <a:rPr lang="en-US" sz="2400" b="1" dirty="0" err="1">
                <a:solidFill>
                  <a:schemeClr val="tx1"/>
                </a:solidFill>
                <a:latin typeface="UTM Avo" panose="02040603050506020204" pitchFamily="18" charset="0"/>
              </a:rPr>
              <a:t>nghĩa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của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tự</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lập</a:t>
            </a:r>
            <a:endParaRPr lang="en-US" sz="2400" b="1" dirty="0">
              <a:solidFill>
                <a:schemeClr val="tx1"/>
              </a:solidFill>
              <a:latin typeface="UTM Avo" panose="02040603050506020204" pitchFamily="18" charset="0"/>
            </a:endParaRPr>
          </a:p>
        </p:txBody>
      </p:sp>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521;p7">
            <a:extLst>
              <a:ext uri="{FF2B5EF4-FFF2-40B4-BE49-F238E27FC236}">
                <a16:creationId xmlns:a16="http://schemas.microsoft.com/office/drawing/2014/main" id="{86D8C833-3CB4-AD8D-E58A-70D72FA936ED}"/>
              </a:ext>
            </a:extLst>
          </p:cNvPr>
          <p:cNvSpPr/>
          <p:nvPr/>
        </p:nvSpPr>
        <p:spPr>
          <a:xfrm>
            <a:off x="2949286" y="2240909"/>
            <a:ext cx="6293427" cy="492388"/>
          </a:xfrm>
          <a:prstGeom prst="rect">
            <a:avLst/>
          </a:prstGeom>
          <a:noFill/>
          <a:ln>
            <a:noFill/>
          </a:ln>
        </p:spPr>
        <p:txBody>
          <a:bodyPr spcFirstLastPara="1" wrap="square" lIns="121900" tIns="60933" rIns="121900" bIns="60933" anchor="t" anchorCtr="0">
            <a:spAutoFit/>
          </a:bodyPr>
          <a:lstStyle/>
          <a:p>
            <a:pPr algn="ctr">
              <a:buClr>
                <a:srgbClr val="002060"/>
              </a:buClr>
              <a:buSzPts val="2000"/>
            </a:pPr>
            <a:r>
              <a:rPr lang="en-US" sz="2400" b="1" dirty="0">
                <a:solidFill>
                  <a:schemeClr val="tx1"/>
                </a:solidFill>
                <a:latin typeface="UTM Avo" panose="02040603050506020204" pitchFamily="18" charset="0"/>
              </a:rPr>
              <a:t>Quan </a:t>
            </a:r>
            <a:r>
              <a:rPr lang="en-US" sz="2400" b="1" dirty="0" err="1">
                <a:solidFill>
                  <a:schemeClr val="tx1"/>
                </a:solidFill>
                <a:latin typeface="UTM Avo" panose="02040603050506020204" pitchFamily="18" charset="0"/>
              </a:rPr>
              <a:t>sát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tranh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và</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trả</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lời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hỏi</a:t>
            </a:r>
            <a:r>
              <a:rPr lang="en-US" sz="2400" b="1" dirty="0">
                <a:solidFill>
                  <a:schemeClr val="tx1"/>
                </a:solidFill>
                <a:latin typeface="UTM Avo" panose="02040603050506020204" pitchFamily="18" charset="0"/>
              </a:rPr>
              <a:t>:</a:t>
            </a:r>
          </a:p>
        </p:txBody>
      </p:sp>
      <p:sp>
        <p:nvSpPr>
          <p:cNvPr id="10" name="Google Shape;522;p7">
            <a:extLst>
              <a:ext uri="{FF2B5EF4-FFF2-40B4-BE49-F238E27FC236}">
                <a16:creationId xmlns:a16="http://schemas.microsoft.com/office/drawing/2014/main" id="{66DB67D1-A6BE-1318-05D1-67AEAB695E66}"/>
              </a:ext>
            </a:extLst>
          </p:cNvPr>
          <p:cNvSpPr txBox="1"/>
          <p:nvPr/>
        </p:nvSpPr>
        <p:spPr>
          <a:xfrm>
            <a:off x="99333" y="1725061"/>
            <a:ext cx="6064925" cy="401548"/>
          </a:xfrm>
          <a:prstGeom prst="rect">
            <a:avLst/>
          </a:prstGeom>
          <a:noFill/>
          <a:ln>
            <a:noFill/>
          </a:ln>
        </p:spPr>
        <p:txBody>
          <a:bodyPr spcFirstLastPara="1" wrap="square" lIns="121900" tIns="60933" rIns="121900" bIns="60933" anchor="t" anchorCtr="0">
            <a:noAutofit/>
          </a:bodyPr>
          <a:lstStyle/>
          <a:p>
            <a:pPr>
              <a:buClr>
                <a:srgbClr val="0070C0"/>
              </a:buClr>
              <a:buSzPts val="1400"/>
            </a:pPr>
            <a:r>
              <a:rPr lang="en-US" sz="2400" b="1" dirty="0">
                <a:solidFill>
                  <a:schemeClr val="tx1"/>
                </a:solidFill>
                <a:latin typeface="UTM Avo" panose="02040603050506020204" pitchFamily="18" charset="0"/>
              </a:rPr>
              <a:t>2. </a:t>
            </a:r>
            <a:r>
              <a:rPr lang="en-US" sz="2400" b="1" dirty="0" err="1">
                <a:solidFill>
                  <a:schemeClr val="tx1"/>
                </a:solidFill>
                <a:latin typeface="UTM Avo" panose="02040603050506020204" pitchFamily="18" charset="0"/>
              </a:rPr>
              <a:t>Biểu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hiện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của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tính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tự</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lập</a:t>
            </a:r>
            <a:endParaRPr lang="en-US" sz="2400" b="1" dirty="0">
              <a:solidFill>
                <a:schemeClr val="tx1"/>
              </a:solidFill>
              <a:latin typeface="UTM Avo" panose="02040603050506020204" pitchFamily="18" charset="0"/>
            </a:endParaRPr>
          </a:p>
        </p:txBody>
      </p:sp>
      <p:pic>
        <p:nvPicPr>
          <p:cNvPr id="3" name="Picture 2">
            <a:extLst>
              <a:ext uri="{FF2B5EF4-FFF2-40B4-BE49-F238E27FC236}">
                <a16:creationId xmlns:a16="http://schemas.microsoft.com/office/drawing/2014/main" id="{79793218-8159-9CB7-884F-04DE96494C52}"/>
              </a:ext>
            </a:extLst>
          </p:cNvPr>
          <p:cNvPicPr>
            <a:picLocks noChangeAspect="1"/>
          </p:cNvPicPr>
          <p:nvPr/>
        </p:nvPicPr>
        <p:blipFill>
          <a:blip r:embed="rId3"/>
          <a:stretch>
            <a:fillRect/>
          </a:stretch>
        </p:blipFill>
        <p:spPr>
          <a:xfrm>
            <a:off x="3131795" y="2691517"/>
            <a:ext cx="6293427" cy="4166483"/>
          </a:xfrm>
          <a:prstGeom prst="rect">
            <a:avLst/>
          </a:prstGeom>
        </p:spPr>
      </p:pic>
    </p:spTree>
    <p:extLst>
      <p:ext uri="{BB962C8B-B14F-4D97-AF65-F5344CB8AC3E}">
        <p14:creationId xmlns:p14="http://schemas.microsoft.com/office/powerpoint/2010/main" val="123430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230;p7">
            <a:extLst>
              <a:ext uri="{FF2B5EF4-FFF2-40B4-BE49-F238E27FC236}">
                <a16:creationId xmlns:a16="http://schemas.microsoft.com/office/drawing/2014/main" id="{BD55BA2C-B25C-63F3-A90A-0CC32B3D50B7}"/>
              </a:ext>
            </a:extLst>
          </p:cNvPr>
          <p:cNvSpPr/>
          <p:nvPr/>
        </p:nvSpPr>
        <p:spPr>
          <a:xfrm>
            <a:off x="1467681" y="4786812"/>
            <a:ext cx="10225555" cy="1477287"/>
          </a:xfrm>
          <a:prstGeom prst="rect">
            <a:avLst/>
          </a:prstGeom>
          <a:noFill/>
          <a:ln>
            <a:noFill/>
          </a:ln>
        </p:spPr>
        <p:txBody>
          <a:bodyPr spcFirstLastPara="1" wrap="square" lIns="91425" tIns="45700" rIns="91425" bIns="45700" anchor="t" anchorCtr="0">
            <a:spAutoFit/>
          </a:bodyPr>
          <a:lstStyle/>
          <a:p>
            <a:pPr marL="342900" marR="0" lvl="0" indent="-342900" algn="l" rtl="0">
              <a:lnSpc>
                <a:spcPct val="125000"/>
              </a:lnSpc>
              <a:spcBef>
                <a:spcPts val="0"/>
              </a:spcBef>
              <a:spcAft>
                <a:spcPts val="0"/>
              </a:spcAft>
              <a:buClr>
                <a:srgbClr val="000000"/>
              </a:buClr>
              <a:buSzPct val="100000"/>
              <a:buFont typeface="UTM Avo" panose="02040603050506020204" pitchFamily="18" charset="0"/>
              <a:buChar char="-"/>
            </a:pPr>
            <a:r>
              <a:rPr lang="en-US" sz="2400" dirty="0" err="1">
                <a:solidFill>
                  <a:srgbClr val="000000"/>
                </a:solidFill>
                <a:latin typeface="UTM Avo" panose="02040603050506020204" pitchFamily="18" charset="0"/>
                <a:ea typeface="Times New Roman"/>
                <a:cs typeface="Times New Roman"/>
                <a:sym typeface="Times New Roman"/>
              </a:rPr>
              <a:t>Em</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hãy</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quan</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sát</a:t>
            </a:r>
            <a:r>
              <a:rPr lang="en-US" sz="2400" dirty="0">
                <a:solidFill>
                  <a:srgbClr val="000000"/>
                </a:solidFill>
                <a:latin typeface="UTM Avo" panose="02040603050506020204" pitchFamily="18" charset="0"/>
                <a:ea typeface="Times New Roman"/>
                <a:cs typeface="Times New Roman"/>
                <a:sym typeface="Times New Roman"/>
              </a:rPr>
              <a:t> 4 </a:t>
            </a:r>
            <a:r>
              <a:rPr lang="en-US" sz="2400" dirty="0" err="1">
                <a:solidFill>
                  <a:srgbClr val="000000"/>
                </a:solidFill>
                <a:latin typeface="UTM Avo" panose="02040603050506020204" pitchFamily="18" charset="0"/>
                <a:ea typeface="Times New Roman"/>
                <a:cs typeface="Times New Roman"/>
                <a:sym typeface="Times New Roman"/>
              </a:rPr>
              <a:t>bức</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tranh</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và</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cho</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biết</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các</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bạn</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trong</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tranh</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đang</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làm</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các</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công</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việc</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gì</a:t>
            </a:r>
            <a:r>
              <a:rPr lang="en-US" sz="2400" dirty="0">
                <a:solidFill>
                  <a:srgbClr val="000000"/>
                </a:solidFill>
                <a:latin typeface="UTM Avo" panose="02040603050506020204" pitchFamily="18" charset="0"/>
                <a:ea typeface="Times New Roman"/>
                <a:cs typeface="Times New Roman"/>
                <a:sym typeface="Times New Roman"/>
              </a:rPr>
              <a:t>?</a:t>
            </a:r>
            <a:endParaRPr sz="2400" dirty="0">
              <a:solidFill>
                <a:srgbClr val="000000"/>
              </a:solidFill>
              <a:latin typeface="UTM Avo" panose="02040603050506020204" pitchFamily="18" charset="0"/>
              <a:ea typeface="Times New Roman"/>
              <a:cs typeface="Times New Roman"/>
              <a:sym typeface="Times New Roman"/>
            </a:endParaRPr>
          </a:p>
          <a:p>
            <a:pPr marL="342900" marR="0" lvl="0" indent="-342900" algn="l" rtl="0">
              <a:lnSpc>
                <a:spcPct val="125000"/>
              </a:lnSpc>
              <a:spcBef>
                <a:spcPts val="0"/>
              </a:spcBef>
              <a:spcAft>
                <a:spcPts val="0"/>
              </a:spcAft>
              <a:buClr>
                <a:srgbClr val="000000"/>
              </a:buClr>
              <a:buSzPct val="100000"/>
              <a:buFont typeface="UTM Avo" panose="02040603050506020204" pitchFamily="18" charset="0"/>
              <a:buChar char="-"/>
            </a:pPr>
            <a:r>
              <a:rPr lang="en-US" sz="2400" dirty="0" err="1">
                <a:solidFill>
                  <a:srgbClr val="000000"/>
                </a:solidFill>
                <a:latin typeface="UTM Avo" panose="02040603050506020204" pitchFamily="18" charset="0"/>
                <a:ea typeface="Times New Roman"/>
                <a:cs typeface="Times New Roman"/>
                <a:sym typeface="Times New Roman"/>
              </a:rPr>
              <a:t>Từ</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các</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bức</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tranh</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trên</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em</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hãy</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rút</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ra</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biểu</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hiện</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của</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tính</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tự</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lập</a:t>
            </a:r>
            <a:r>
              <a:rPr lang="en-US" sz="2400" dirty="0">
                <a:solidFill>
                  <a:srgbClr val="000000"/>
                </a:solidFill>
                <a:latin typeface="UTM Avo" panose="02040603050506020204" pitchFamily="18" charset="0"/>
                <a:ea typeface="Times New Roman"/>
                <a:cs typeface="Times New Roman"/>
                <a:sym typeface="Times New Roman"/>
              </a:rPr>
              <a:t>? </a:t>
            </a:r>
            <a:endParaRPr sz="2400" dirty="0">
              <a:solidFill>
                <a:srgbClr val="000000"/>
              </a:solidFill>
              <a:latin typeface="UTM Avo" panose="02040603050506020204" pitchFamily="18" charset="0"/>
              <a:ea typeface="Times New Roman"/>
              <a:cs typeface="Times New Roman"/>
              <a:sym typeface="Times New Roman"/>
            </a:endParaRPr>
          </a:p>
        </p:txBody>
      </p:sp>
      <p:sp>
        <p:nvSpPr>
          <p:cNvPr id="7" name="Google Shape;231;p7">
            <a:extLst>
              <a:ext uri="{FF2B5EF4-FFF2-40B4-BE49-F238E27FC236}">
                <a16:creationId xmlns:a16="http://schemas.microsoft.com/office/drawing/2014/main" id="{8EAECF43-96AF-C67D-6ED3-598668627A81}"/>
              </a:ext>
            </a:extLst>
          </p:cNvPr>
          <p:cNvSpPr txBox="1"/>
          <p:nvPr/>
        </p:nvSpPr>
        <p:spPr>
          <a:xfrm>
            <a:off x="587679" y="4919160"/>
            <a:ext cx="762901"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7030A0"/>
              </a:buClr>
              <a:buSzPts val="7200"/>
              <a:buFont typeface="Arial"/>
              <a:buNone/>
            </a:pPr>
            <a:r>
              <a:rPr lang="en-US" sz="7200" b="1" dirty="0">
                <a:solidFill>
                  <a:srgbClr val="7030A0"/>
                </a:solidFill>
                <a:latin typeface="UTM Avo" panose="02040603050506020204" pitchFamily="18" charset="0"/>
                <a:sym typeface="Arial"/>
              </a:rPr>
              <a:t>?</a:t>
            </a:r>
            <a:endParaRPr dirty="0">
              <a:latin typeface="UTM Avo" panose="02040603050506020204" pitchFamily="18" charset="0"/>
            </a:endParaRPr>
          </a:p>
        </p:txBody>
      </p:sp>
      <p:sp>
        <p:nvSpPr>
          <p:cNvPr id="9" name="Google Shape;521;p7">
            <a:extLst>
              <a:ext uri="{FF2B5EF4-FFF2-40B4-BE49-F238E27FC236}">
                <a16:creationId xmlns:a16="http://schemas.microsoft.com/office/drawing/2014/main" id="{5D16912E-41D0-8114-726B-609D32E6F0DB}"/>
              </a:ext>
            </a:extLst>
          </p:cNvPr>
          <p:cNvSpPr/>
          <p:nvPr/>
        </p:nvSpPr>
        <p:spPr>
          <a:xfrm>
            <a:off x="2976129" y="2165950"/>
            <a:ext cx="6293427" cy="492388"/>
          </a:xfrm>
          <a:prstGeom prst="rect">
            <a:avLst/>
          </a:prstGeom>
          <a:noFill/>
          <a:ln>
            <a:noFill/>
          </a:ln>
        </p:spPr>
        <p:txBody>
          <a:bodyPr spcFirstLastPara="1" wrap="square" lIns="121900" tIns="60933" rIns="121900" bIns="60933" anchor="t" anchorCtr="0">
            <a:spAutoFit/>
          </a:bodyPr>
          <a:lstStyle/>
          <a:p>
            <a:pPr algn="ctr">
              <a:buClr>
                <a:srgbClr val="002060"/>
              </a:buClr>
              <a:buSzPts val="2000"/>
            </a:pPr>
            <a:r>
              <a:rPr lang="en-US" sz="2400" b="1" dirty="0">
                <a:solidFill>
                  <a:schemeClr val="tx1"/>
                </a:solidFill>
                <a:latin typeface="UTM Avo" panose="02040603050506020204" pitchFamily="18" charset="0"/>
              </a:rPr>
              <a:t>Quan </a:t>
            </a:r>
            <a:r>
              <a:rPr lang="en-US" sz="2400" b="1" dirty="0" err="1">
                <a:solidFill>
                  <a:schemeClr val="tx1"/>
                </a:solidFill>
                <a:latin typeface="UTM Avo" panose="02040603050506020204" pitchFamily="18" charset="0"/>
              </a:rPr>
              <a:t>sát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tranh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và</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trả</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lời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hỏi</a:t>
            </a:r>
            <a:r>
              <a:rPr lang="en-US" sz="2400" b="1" dirty="0">
                <a:solidFill>
                  <a:schemeClr val="tx1"/>
                </a:solidFill>
                <a:latin typeface="UTM Avo" panose="02040603050506020204" pitchFamily="18" charset="0"/>
              </a:rPr>
              <a:t>:</a:t>
            </a:r>
          </a:p>
        </p:txBody>
      </p:sp>
      <p:pic>
        <p:nvPicPr>
          <p:cNvPr id="11" name="Picture 10">
            <a:extLst>
              <a:ext uri="{FF2B5EF4-FFF2-40B4-BE49-F238E27FC236}">
                <a16:creationId xmlns:a16="http://schemas.microsoft.com/office/drawing/2014/main" id="{5D3C9B01-C972-57AC-94E2-65E53831907A}"/>
              </a:ext>
            </a:extLst>
          </p:cNvPr>
          <p:cNvPicPr>
            <a:picLocks noChangeAspect="1"/>
          </p:cNvPicPr>
          <p:nvPr/>
        </p:nvPicPr>
        <p:blipFill rotWithShape="1">
          <a:blip r:embed="rId3"/>
          <a:srcRect t="1267" r="56457" b="51095"/>
          <a:stretch/>
        </p:blipFill>
        <p:spPr>
          <a:xfrm>
            <a:off x="1127392" y="2671946"/>
            <a:ext cx="2444483" cy="1770568"/>
          </a:xfrm>
          <a:prstGeom prst="rect">
            <a:avLst/>
          </a:prstGeom>
        </p:spPr>
      </p:pic>
      <p:pic>
        <p:nvPicPr>
          <p:cNvPr id="12" name="Picture 11">
            <a:extLst>
              <a:ext uri="{FF2B5EF4-FFF2-40B4-BE49-F238E27FC236}">
                <a16:creationId xmlns:a16="http://schemas.microsoft.com/office/drawing/2014/main" id="{E6470C8D-9D55-5F0F-348F-EB651DAB1A51}"/>
              </a:ext>
            </a:extLst>
          </p:cNvPr>
          <p:cNvPicPr>
            <a:picLocks noChangeAspect="1"/>
          </p:cNvPicPr>
          <p:nvPr/>
        </p:nvPicPr>
        <p:blipFill rotWithShape="1">
          <a:blip r:embed="rId3"/>
          <a:srcRect l="-454" t="51094" r="56910" b="1"/>
          <a:stretch/>
        </p:blipFill>
        <p:spPr>
          <a:xfrm>
            <a:off x="6221408" y="2624877"/>
            <a:ext cx="2444484" cy="1817637"/>
          </a:xfrm>
          <a:prstGeom prst="rect">
            <a:avLst/>
          </a:prstGeom>
        </p:spPr>
      </p:pic>
      <p:pic>
        <p:nvPicPr>
          <p:cNvPr id="13" name="Picture 12">
            <a:extLst>
              <a:ext uri="{FF2B5EF4-FFF2-40B4-BE49-F238E27FC236}">
                <a16:creationId xmlns:a16="http://schemas.microsoft.com/office/drawing/2014/main" id="{719A7D90-9E81-2051-1B70-0D0B54C8005B}"/>
              </a:ext>
            </a:extLst>
          </p:cNvPr>
          <p:cNvPicPr>
            <a:picLocks noChangeAspect="1"/>
          </p:cNvPicPr>
          <p:nvPr/>
        </p:nvPicPr>
        <p:blipFill rotWithShape="1">
          <a:blip r:embed="rId3"/>
          <a:srcRect l="56301" t="1794" r="156" b="50568"/>
          <a:stretch/>
        </p:blipFill>
        <p:spPr>
          <a:xfrm>
            <a:off x="3678360" y="2671946"/>
            <a:ext cx="2444483" cy="1770568"/>
          </a:xfrm>
          <a:prstGeom prst="rect">
            <a:avLst/>
          </a:prstGeom>
        </p:spPr>
      </p:pic>
      <p:pic>
        <p:nvPicPr>
          <p:cNvPr id="14" name="Picture 13">
            <a:extLst>
              <a:ext uri="{FF2B5EF4-FFF2-40B4-BE49-F238E27FC236}">
                <a16:creationId xmlns:a16="http://schemas.microsoft.com/office/drawing/2014/main" id="{D06F6CA9-856E-2757-BCB8-B761BE9F6EFA}"/>
              </a:ext>
            </a:extLst>
          </p:cNvPr>
          <p:cNvPicPr>
            <a:picLocks noChangeAspect="1"/>
          </p:cNvPicPr>
          <p:nvPr/>
        </p:nvPicPr>
        <p:blipFill rotWithShape="1">
          <a:blip r:embed="rId3"/>
          <a:srcRect l="55167" t="52391" r="1289" b="-1296"/>
          <a:stretch/>
        </p:blipFill>
        <p:spPr>
          <a:xfrm>
            <a:off x="8764457" y="2671946"/>
            <a:ext cx="2444484" cy="1817637"/>
          </a:xfrm>
          <a:prstGeom prst="rect">
            <a:avLst/>
          </a:prstGeom>
        </p:spPr>
      </p:pic>
      <p:sp>
        <p:nvSpPr>
          <p:cNvPr id="15" name="Google Shape;532;p8">
            <a:extLst>
              <a:ext uri="{FF2B5EF4-FFF2-40B4-BE49-F238E27FC236}">
                <a16:creationId xmlns:a16="http://schemas.microsoft.com/office/drawing/2014/main" id="{B259F6B9-EFE5-2857-4C3C-C68D0CF01162}"/>
              </a:ext>
            </a:extLst>
          </p:cNvPr>
          <p:cNvSpPr txBox="1"/>
          <p:nvPr/>
        </p:nvSpPr>
        <p:spPr>
          <a:xfrm>
            <a:off x="143221" y="1681433"/>
            <a:ext cx="4412824" cy="492388"/>
          </a:xfrm>
          <a:prstGeom prst="rect">
            <a:avLst/>
          </a:prstGeom>
          <a:noFill/>
          <a:ln>
            <a:noFill/>
          </a:ln>
        </p:spPr>
        <p:txBody>
          <a:bodyPr spcFirstLastPara="1" wrap="square" lIns="121900" tIns="60933" rIns="121900" bIns="60933" anchor="t" anchorCtr="0">
            <a:spAutoFit/>
          </a:bodyPr>
          <a:lstStyle/>
          <a:p>
            <a:pPr>
              <a:buSzPts val="1400"/>
            </a:pPr>
            <a:r>
              <a:rPr lang="en-US" sz="2400" dirty="0">
                <a:latin typeface="UTM Avo" panose="02040603050506020204" pitchFamily="18" charset="0"/>
              </a:rPr>
              <a:t>a. </a:t>
            </a:r>
            <a:r>
              <a:rPr lang="en-US" sz="2400" dirty="0" err="1">
                <a:latin typeface="UTM Avo" panose="02040603050506020204" pitchFamily="18" charset="0"/>
              </a:rPr>
              <a:t>Biểu</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tự</a:t>
            </a:r>
            <a:r>
              <a:rPr lang="en-US" sz="2400" dirty="0">
                <a:latin typeface="UTM Avo" panose="02040603050506020204" pitchFamily="18" charset="0"/>
              </a:rPr>
              <a:t> </a:t>
            </a:r>
            <a:r>
              <a:rPr lang="en-US" sz="2400" dirty="0" err="1">
                <a:latin typeface="UTM Avo" panose="02040603050506020204" pitchFamily="18" charset="0"/>
              </a:rPr>
              <a:t>lập</a:t>
            </a:r>
            <a:endParaRPr lang="en-US" sz="2400" dirty="0">
              <a:latin typeface="UTM Avo" panose="02040603050506020204" pitchFamily="18" charset="0"/>
            </a:endParaRPr>
          </a:p>
        </p:txBody>
      </p:sp>
    </p:spTree>
    <p:extLst>
      <p:ext uri="{BB962C8B-B14F-4D97-AF65-F5344CB8AC3E}">
        <p14:creationId xmlns:p14="http://schemas.microsoft.com/office/powerpoint/2010/main" val="206180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521;p7">
            <a:extLst>
              <a:ext uri="{FF2B5EF4-FFF2-40B4-BE49-F238E27FC236}">
                <a16:creationId xmlns:a16="http://schemas.microsoft.com/office/drawing/2014/main" id="{86D8C833-3CB4-AD8D-E58A-70D72FA936ED}"/>
              </a:ext>
            </a:extLst>
          </p:cNvPr>
          <p:cNvSpPr/>
          <p:nvPr/>
        </p:nvSpPr>
        <p:spPr>
          <a:xfrm>
            <a:off x="2976129" y="2165950"/>
            <a:ext cx="6293427" cy="492388"/>
          </a:xfrm>
          <a:prstGeom prst="rect">
            <a:avLst/>
          </a:prstGeom>
          <a:noFill/>
          <a:ln>
            <a:noFill/>
          </a:ln>
        </p:spPr>
        <p:txBody>
          <a:bodyPr spcFirstLastPara="1" wrap="square" lIns="121900" tIns="60933" rIns="121900" bIns="60933" anchor="t" anchorCtr="0">
            <a:spAutoFit/>
          </a:bodyPr>
          <a:lstStyle/>
          <a:p>
            <a:pPr algn="ctr">
              <a:buClr>
                <a:srgbClr val="002060"/>
              </a:buClr>
              <a:buSzPts val="2000"/>
            </a:pPr>
            <a:r>
              <a:rPr lang="en-US" sz="2400" b="1" dirty="0">
                <a:solidFill>
                  <a:schemeClr val="tx1"/>
                </a:solidFill>
                <a:latin typeface="UTM Avo" panose="02040603050506020204" pitchFamily="18" charset="0"/>
              </a:rPr>
              <a:t>Quan </a:t>
            </a:r>
            <a:r>
              <a:rPr lang="en-US" sz="2400" b="1" dirty="0" err="1">
                <a:solidFill>
                  <a:schemeClr val="tx1"/>
                </a:solidFill>
                <a:latin typeface="UTM Avo" panose="02040603050506020204" pitchFamily="18" charset="0"/>
              </a:rPr>
              <a:t>sát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tranh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và</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trả</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lời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hỏi</a:t>
            </a:r>
            <a:r>
              <a:rPr lang="en-US" sz="2400" b="1" dirty="0">
                <a:solidFill>
                  <a:schemeClr val="tx1"/>
                </a:solidFill>
                <a:latin typeface="UTM Avo" panose="02040603050506020204" pitchFamily="18" charset="0"/>
              </a:rPr>
              <a:t>:</a:t>
            </a:r>
          </a:p>
        </p:txBody>
      </p:sp>
      <p:pic>
        <p:nvPicPr>
          <p:cNvPr id="3" name="Picture 2">
            <a:extLst>
              <a:ext uri="{FF2B5EF4-FFF2-40B4-BE49-F238E27FC236}">
                <a16:creationId xmlns:a16="http://schemas.microsoft.com/office/drawing/2014/main" id="{79793218-8159-9CB7-884F-04DE96494C52}"/>
              </a:ext>
            </a:extLst>
          </p:cNvPr>
          <p:cNvPicPr>
            <a:picLocks noChangeAspect="1"/>
          </p:cNvPicPr>
          <p:nvPr/>
        </p:nvPicPr>
        <p:blipFill rotWithShape="1">
          <a:blip r:embed="rId3"/>
          <a:srcRect t="1267" r="56457" b="51095"/>
          <a:stretch/>
        </p:blipFill>
        <p:spPr>
          <a:xfrm>
            <a:off x="1127392" y="2671946"/>
            <a:ext cx="2444483" cy="1770568"/>
          </a:xfrm>
          <a:prstGeom prst="rect">
            <a:avLst/>
          </a:prstGeom>
        </p:spPr>
      </p:pic>
      <p:pic>
        <p:nvPicPr>
          <p:cNvPr id="2" name="Picture 1">
            <a:extLst>
              <a:ext uri="{FF2B5EF4-FFF2-40B4-BE49-F238E27FC236}">
                <a16:creationId xmlns:a16="http://schemas.microsoft.com/office/drawing/2014/main" id="{5527C27E-2520-5C9D-E8EA-6A85A781C364}"/>
              </a:ext>
            </a:extLst>
          </p:cNvPr>
          <p:cNvPicPr>
            <a:picLocks noChangeAspect="1"/>
          </p:cNvPicPr>
          <p:nvPr/>
        </p:nvPicPr>
        <p:blipFill rotWithShape="1">
          <a:blip r:embed="rId3"/>
          <a:srcRect l="-454" t="51094" r="56910" b="1"/>
          <a:stretch/>
        </p:blipFill>
        <p:spPr>
          <a:xfrm>
            <a:off x="6221408" y="2624877"/>
            <a:ext cx="2444484" cy="1817637"/>
          </a:xfrm>
          <a:prstGeom prst="rect">
            <a:avLst/>
          </a:prstGeom>
        </p:spPr>
      </p:pic>
      <p:pic>
        <p:nvPicPr>
          <p:cNvPr id="4" name="Picture 3">
            <a:extLst>
              <a:ext uri="{FF2B5EF4-FFF2-40B4-BE49-F238E27FC236}">
                <a16:creationId xmlns:a16="http://schemas.microsoft.com/office/drawing/2014/main" id="{3AA9F03E-7244-2855-8AF5-45AEFAD1891F}"/>
              </a:ext>
            </a:extLst>
          </p:cNvPr>
          <p:cNvPicPr>
            <a:picLocks noChangeAspect="1"/>
          </p:cNvPicPr>
          <p:nvPr/>
        </p:nvPicPr>
        <p:blipFill rotWithShape="1">
          <a:blip r:embed="rId3"/>
          <a:srcRect l="56301" t="1794" r="156" b="50568"/>
          <a:stretch/>
        </p:blipFill>
        <p:spPr>
          <a:xfrm>
            <a:off x="3678360" y="2671946"/>
            <a:ext cx="2444483" cy="1770568"/>
          </a:xfrm>
          <a:prstGeom prst="rect">
            <a:avLst/>
          </a:prstGeom>
        </p:spPr>
      </p:pic>
      <p:pic>
        <p:nvPicPr>
          <p:cNvPr id="5" name="Picture 4">
            <a:extLst>
              <a:ext uri="{FF2B5EF4-FFF2-40B4-BE49-F238E27FC236}">
                <a16:creationId xmlns:a16="http://schemas.microsoft.com/office/drawing/2014/main" id="{762170B7-ECFE-9ABB-7BAF-6FC37D15312E}"/>
              </a:ext>
            </a:extLst>
          </p:cNvPr>
          <p:cNvPicPr>
            <a:picLocks noChangeAspect="1"/>
          </p:cNvPicPr>
          <p:nvPr/>
        </p:nvPicPr>
        <p:blipFill rotWithShape="1">
          <a:blip r:embed="rId3"/>
          <a:srcRect l="55167" t="52391" r="1289" b="-1296"/>
          <a:stretch/>
        </p:blipFill>
        <p:spPr>
          <a:xfrm>
            <a:off x="8764457" y="2671946"/>
            <a:ext cx="2444484" cy="1817637"/>
          </a:xfrm>
          <a:prstGeom prst="rect">
            <a:avLst/>
          </a:prstGeom>
        </p:spPr>
      </p:pic>
      <p:sp>
        <p:nvSpPr>
          <p:cNvPr id="9" name="Google Shape;242;p8">
            <a:extLst>
              <a:ext uri="{FF2B5EF4-FFF2-40B4-BE49-F238E27FC236}">
                <a16:creationId xmlns:a16="http://schemas.microsoft.com/office/drawing/2014/main" id="{C3219499-CA38-15C2-2F44-0FB71A3546A7}"/>
              </a:ext>
            </a:extLst>
          </p:cNvPr>
          <p:cNvSpPr txBox="1"/>
          <p:nvPr/>
        </p:nvSpPr>
        <p:spPr>
          <a:xfrm>
            <a:off x="1026387" y="4368989"/>
            <a:ext cx="2687936"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2000" dirty="0" err="1">
                <a:solidFill>
                  <a:srgbClr val="000000"/>
                </a:solidFill>
                <a:latin typeface="UTM Avo" panose="02040603050506020204" pitchFamily="18" charset="0"/>
                <a:sym typeface="Arial"/>
              </a:rPr>
              <a:t>Bạn</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nam</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đang</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hút</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bụi</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lau</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dọn</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nhà</a:t>
            </a:r>
            <a:r>
              <a:rPr lang="en-US" sz="2000" dirty="0">
                <a:solidFill>
                  <a:srgbClr val="000000"/>
                </a:solidFill>
                <a:latin typeface="UTM Avo" panose="02040603050506020204" pitchFamily="18" charset="0"/>
                <a:sym typeface="Arial"/>
              </a:rPr>
              <a:t>.</a:t>
            </a:r>
            <a:endParaRPr sz="2000" dirty="0">
              <a:latin typeface="UTM Avo" panose="02040603050506020204" pitchFamily="18" charset="0"/>
            </a:endParaRPr>
          </a:p>
        </p:txBody>
      </p:sp>
      <p:sp>
        <p:nvSpPr>
          <p:cNvPr id="11" name="Google Shape;243;p8">
            <a:extLst>
              <a:ext uri="{FF2B5EF4-FFF2-40B4-BE49-F238E27FC236}">
                <a16:creationId xmlns:a16="http://schemas.microsoft.com/office/drawing/2014/main" id="{6802386F-DB80-5AAA-7C7B-89058399A464}"/>
              </a:ext>
            </a:extLst>
          </p:cNvPr>
          <p:cNvSpPr txBox="1"/>
          <p:nvPr/>
        </p:nvSpPr>
        <p:spPr>
          <a:xfrm>
            <a:off x="3882769" y="4368989"/>
            <a:ext cx="2069430"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2000" dirty="0" err="1">
                <a:solidFill>
                  <a:srgbClr val="000000"/>
                </a:solidFill>
                <a:latin typeface="UTM Avo" panose="02040603050506020204" pitchFamily="18" charset="0"/>
                <a:sym typeface="Arial"/>
              </a:rPr>
              <a:t>Bạn</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nữ</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đang</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nấu</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cơm</a:t>
            </a:r>
            <a:r>
              <a:rPr lang="en-US" sz="2000" dirty="0">
                <a:solidFill>
                  <a:srgbClr val="000000"/>
                </a:solidFill>
                <a:latin typeface="UTM Avo" panose="02040603050506020204" pitchFamily="18" charset="0"/>
                <a:sym typeface="Arial"/>
              </a:rPr>
              <a:t>.</a:t>
            </a:r>
            <a:endParaRPr sz="2000" dirty="0">
              <a:latin typeface="UTM Avo" panose="02040603050506020204" pitchFamily="18" charset="0"/>
            </a:endParaRPr>
          </a:p>
        </p:txBody>
      </p:sp>
      <p:sp>
        <p:nvSpPr>
          <p:cNvPr id="12" name="Google Shape;244;p8">
            <a:extLst>
              <a:ext uri="{FF2B5EF4-FFF2-40B4-BE49-F238E27FC236}">
                <a16:creationId xmlns:a16="http://schemas.microsoft.com/office/drawing/2014/main" id="{9D2C7126-753A-366A-168B-6236437A01A8}"/>
              </a:ext>
            </a:extLst>
          </p:cNvPr>
          <p:cNvSpPr txBox="1"/>
          <p:nvPr/>
        </p:nvSpPr>
        <p:spPr>
          <a:xfrm>
            <a:off x="6408935" y="4368989"/>
            <a:ext cx="2069430"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2000" dirty="0" err="1">
                <a:solidFill>
                  <a:srgbClr val="000000"/>
                </a:solidFill>
                <a:latin typeface="UTM Avo" panose="02040603050506020204" pitchFamily="18" charset="0"/>
                <a:sym typeface="Arial"/>
              </a:rPr>
              <a:t>Bạn</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nam</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đang</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học</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bài</a:t>
            </a:r>
            <a:r>
              <a:rPr lang="en-US" sz="2000" dirty="0">
                <a:solidFill>
                  <a:srgbClr val="000000"/>
                </a:solidFill>
                <a:latin typeface="UTM Avo" panose="02040603050506020204" pitchFamily="18" charset="0"/>
                <a:sym typeface="Arial"/>
              </a:rPr>
              <a:t>.</a:t>
            </a:r>
            <a:endParaRPr sz="2000" dirty="0">
              <a:latin typeface="UTM Avo" panose="02040603050506020204" pitchFamily="18" charset="0"/>
            </a:endParaRPr>
          </a:p>
        </p:txBody>
      </p:sp>
      <p:sp>
        <p:nvSpPr>
          <p:cNvPr id="13" name="Google Shape;245;p8">
            <a:extLst>
              <a:ext uri="{FF2B5EF4-FFF2-40B4-BE49-F238E27FC236}">
                <a16:creationId xmlns:a16="http://schemas.microsoft.com/office/drawing/2014/main" id="{29E42DD5-55CE-1D29-CDAE-FB40F3DDD4C1}"/>
              </a:ext>
            </a:extLst>
          </p:cNvPr>
          <p:cNvSpPr txBox="1"/>
          <p:nvPr/>
        </p:nvSpPr>
        <p:spPr>
          <a:xfrm>
            <a:off x="8693217" y="4368989"/>
            <a:ext cx="258150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2000" dirty="0" err="1">
                <a:solidFill>
                  <a:srgbClr val="000000"/>
                </a:solidFill>
                <a:latin typeface="UTM Avo" panose="02040603050506020204" pitchFamily="18" charset="0"/>
                <a:sym typeface="Arial"/>
              </a:rPr>
              <a:t>Bạn</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nữ</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đang</a:t>
            </a:r>
            <a:r>
              <a:rPr lang="en-US" sz="2000" dirty="0">
                <a:solidFill>
                  <a:srgbClr val="000000"/>
                </a:solidFill>
                <a:latin typeface="UTM Avo" panose="02040603050506020204" pitchFamily="18" charset="0"/>
                <a:sym typeface="Arial"/>
              </a:rPr>
              <a:t> </a:t>
            </a:r>
            <a:endParaRPr sz="2000" dirty="0">
              <a:latin typeface="UTM Avo" panose="02040603050506020204" pitchFamily="18" charset="0"/>
            </a:endParaRPr>
          </a:p>
          <a:p>
            <a:pPr marL="0" marR="0" lvl="0" indent="0" algn="ctr" rtl="0">
              <a:lnSpc>
                <a:spcPct val="100000"/>
              </a:lnSpc>
              <a:spcBef>
                <a:spcPts val="0"/>
              </a:spcBef>
              <a:spcAft>
                <a:spcPts val="0"/>
              </a:spcAft>
              <a:buClr>
                <a:srgbClr val="000000"/>
              </a:buClr>
              <a:buSzPts val="1500"/>
              <a:buFont typeface="Arial"/>
              <a:buNone/>
            </a:pPr>
            <a:r>
              <a:rPr lang="en-US" sz="2000" dirty="0" err="1">
                <a:solidFill>
                  <a:srgbClr val="000000"/>
                </a:solidFill>
                <a:latin typeface="UTM Avo" panose="02040603050506020204" pitchFamily="18" charset="0"/>
                <a:sym typeface="Arial"/>
              </a:rPr>
              <a:t>giặt</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quần</a:t>
            </a:r>
            <a:r>
              <a:rPr lang="en-US" sz="2000" dirty="0">
                <a:solidFill>
                  <a:srgbClr val="000000"/>
                </a:solidFill>
                <a:latin typeface="UTM Avo" panose="02040603050506020204" pitchFamily="18" charset="0"/>
                <a:sym typeface="Arial"/>
              </a:rPr>
              <a:t> </a:t>
            </a:r>
            <a:r>
              <a:rPr lang="en-US" sz="2000" dirty="0" err="1">
                <a:solidFill>
                  <a:srgbClr val="000000"/>
                </a:solidFill>
                <a:latin typeface="UTM Avo" panose="02040603050506020204" pitchFamily="18" charset="0"/>
                <a:sym typeface="Arial"/>
              </a:rPr>
              <a:t>áo</a:t>
            </a:r>
            <a:r>
              <a:rPr lang="en-US" sz="2000" dirty="0">
                <a:solidFill>
                  <a:srgbClr val="000000"/>
                </a:solidFill>
                <a:latin typeface="UTM Avo" panose="02040603050506020204" pitchFamily="18" charset="0"/>
                <a:sym typeface="Arial"/>
              </a:rPr>
              <a:t>.</a:t>
            </a:r>
            <a:endParaRPr sz="2000" dirty="0">
              <a:latin typeface="UTM Avo" panose="02040603050506020204" pitchFamily="18" charset="0"/>
            </a:endParaRPr>
          </a:p>
        </p:txBody>
      </p:sp>
      <p:sp>
        <p:nvSpPr>
          <p:cNvPr id="33" name="Google Shape;532;p8">
            <a:extLst>
              <a:ext uri="{FF2B5EF4-FFF2-40B4-BE49-F238E27FC236}">
                <a16:creationId xmlns:a16="http://schemas.microsoft.com/office/drawing/2014/main" id="{EF5CED74-1AC5-5472-37FD-16A0C49156C5}"/>
              </a:ext>
            </a:extLst>
          </p:cNvPr>
          <p:cNvSpPr txBox="1"/>
          <p:nvPr/>
        </p:nvSpPr>
        <p:spPr>
          <a:xfrm>
            <a:off x="143221" y="1681433"/>
            <a:ext cx="4412824" cy="492388"/>
          </a:xfrm>
          <a:prstGeom prst="rect">
            <a:avLst/>
          </a:prstGeom>
          <a:noFill/>
          <a:ln>
            <a:noFill/>
          </a:ln>
        </p:spPr>
        <p:txBody>
          <a:bodyPr spcFirstLastPara="1" wrap="square" lIns="121900" tIns="60933" rIns="121900" bIns="60933" anchor="t" anchorCtr="0">
            <a:spAutoFit/>
          </a:bodyPr>
          <a:lstStyle/>
          <a:p>
            <a:pPr>
              <a:buSzPts val="1400"/>
            </a:pPr>
            <a:r>
              <a:rPr lang="en-US" sz="2400" dirty="0">
                <a:latin typeface="UTM Avo" panose="02040603050506020204" pitchFamily="18" charset="0"/>
              </a:rPr>
              <a:t>a. </a:t>
            </a:r>
            <a:r>
              <a:rPr lang="en-US" sz="2400" dirty="0" err="1">
                <a:latin typeface="UTM Avo" panose="02040603050506020204" pitchFamily="18" charset="0"/>
              </a:rPr>
              <a:t>Biểu</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tự</a:t>
            </a:r>
            <a:r>
              <a:rPr lang="en-US" sz="2400" dirty="0">
                <a:latin typeface="UTM Avo" panose="02040603050506020204" pitchFamily="18" charset="0"/>
              </a:rPr>
              <a:t> </a:t>
            </a:r>
            <a:r>
              <a:rPr lang="en-US" sz="2400" dirty="0" err="1">
                <a:latin typeface="UTM Avo" panose="02040603050506020204" pitchFamily="18" charset="0"/>
              </a:rPr>
              <a:t>lập</a:t>
            </a:r>
            <a:endParaRPr lang="en-US" sz="2400" dirty="0">
              <a:latin typeface="UTM Avo" panose="02040603050506020204" pitchFamily="18" charset="0"/>
            </a:endParaRPr>
          </a:p>
        </p:txBody>
      </p:sp>
    </p:spTree>
    <p:extLst>
      <p:ext uri="{BB962C8B-B14F-4D97-AF65-F5344CB8AC3E}">
        <p14:creationId xmlns:p14="http://schemas.microsoft.com/office/powerpoint/2010/main" val="130213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5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521;p7">
            <a:extLst>
              <a:ext uri="{FF2B5EF4-FFF2-40B4-BE49-F238E27FC236}">
                <a16:creationId xmlns:a16="http://schemas.microsoft.com/office/drawing/2014/main" id="{86D8C833-3CB4-AD8D-E58A-70D72FA936ED}"/>
              </a:ext>
            </a:extLst>
          </p:cNvPr>
          <p:cNvSpPr/>
          <p:nvPr/>
        </p:nvSpPr>
        <p:spPr>
          <a:xfrm>
            <a:off x="2976129" y="2165950"/>
            <a:ext cx="6293427" cy="492388"/>
          </a:xfrm>
          <a:prstGeom prst="rect">
            <a:avLst/>
          </a:prstGeom>
          <a:noFill/>
          <a:ln>
            <a:noFill/>
          </a:ln>
        </p:spPr>
        <p:txBody>
          <a:bodyPr spcFirstLastPara="1" wrap="square" lIns="121900" tIns="60933" rIns="121900" bIns="60933" anchor="t" anchorCtr="0">
            <a:spAutoFit/>
          </a:bodyPr>
          <a:lstStyle/>
          <a:p>
            <a:pPr algn="ctr">
              <a:buClr>
                <a:srgbClr val="002060"/>
              </a:buClr>
              <a:buSzPts val="2000"/>
            </a:pPr>
            <a:r>
              <a:rPr lang="en-US" sz="2400" b="1" dirty="0">
                <a:solidFill>
                  <a:schemeClr val="tx1"/>
                </a:solidFill>
                <a:latin typeface="UTM Avo" panose="02040603050506020204" pitchFamily="18" charset="0"/>
              </a:rPr>
              <a:t>Quan </a:t>
            </a:r>
            <a:r>
              <a:rPr lang="en-US" sz="2400" b="1" dirty="0" err="1">
                <a:solidFill>
                  <a:schemeClr val="tx1"/>
                </a:solidFill>
                <a:latin typeface="UTM Avo" panose="02040603050506020204" pitchFamily="18" charset="0"/>
              </a:rPr>
              <a:t>sát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tranh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và</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trả</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lời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hỏi</a:t>
            </a:r>
            <a:r>
              <a:rPr lang="en-US" sz="2400" b="1" dirty="0">
                <a:solidFill>
                  <a:schemeClr val="tx1"/>
                </a:solidFill>
                <a:latin typeface="UTM Avo" panose="02040603050506020204" pitchFamily="18" charset="0"/>
              </a:rPr>
              <a:t>:</a:t>
            </a:r>
          </a:p>
        </p:txBody>
      </p:sp>
      <p:pic>
        <p:nvPicPr>
          <p:cNvPr id="3" name="Picture 2">
            <a:extLst>
              <a:ext uri="{FF2B5EF4-FFF2-40B4-BE49-F238E27FC236}">
                <a16:creationId xmlns:a16="http://schemas.microsoft.com/office/drawing/2014/main" id="{79793218-8159-9CB7-884F-04DE96494C52}"/>
              </a:ext>
            </a:extLst>
          </p:cNvPr>
          <p:cNvPicPr>
            <a:picLocks noChangeAspect="1"/>
          </p:cNvPicPr>
          <p:nvPr/>
        </p:nvPicPr>
        <p:blipFill rotWithShape="1">
          <a:blip r:embed="rId3"/>
          <a:srcRect t="1267" r="56457" b="51095"/>
          <a:stretch/>
        </p:blipFill>
        <p:spPr>
          <a:xfrm>
            <a:off x="1127392" y="2671946"/>
            <a:ext cx="2444483" cy="1770568"/>
          </a:xfrm>
          <a:prstGeom prst="rect">
            <a:avLst/>
          </a:prstGeom>
        </p:spPr>
      </p:pic>
      <p:pic>
        <p:nvPicPr>
          <p:cNvPr id="2" name="Picture 1">
            <a:extLst>
              <a:ext uri="{FF2B5EF4-FFF2-40B4-BE49-F238E27FC236}">
                <a16:creationId xmlns:a16="http://schemas.microsoft.com/office/drawing/2014/main" id="{5527C27E-2520-5C9D-E8EA-6A85A781C364}"/>
              </a:ext>
            </a:extLst>
          </p:cNvPr>
          <p:cNvPicPr>
            <a:picLocks noChangeAspect="1"/>
          </p:cNvPicPr>
          <p:nvPr/>
        </p:nvPicPr>
        <p:blipFill rotWithShape="1">
          <a:blip r:embed="rId3"/>
          <a:srcRect l="-454" t="51094" r="56910" b="1"/>
          <a:stretch/>
        </p:blipFill>
        <p:spPr>
          <a:xfrm>
            <a:off x="6221408" y="2624877"/>
            <a:ext cx="2444484" cy="1817637"/>
          </a:xfrm>
          <a:prstGeom prst="rect">
            <a:avLst/>
          </a:prstGeom>
        </p:spPr>
      </p:pic>
      <p:pic>
        <p:nvPicPr>
          <p:cNvPr id="4" name="Picture 3">
            <a:extLst>
              <a:ext uri="{FF2B5EF4-FFF2-40B4-BE49-F238E27FC236}">
                <a16:creationId xmlns:a16="http://schemas.microsoft.com/office/drawing/2014/main" id="{3AA9F03E-7244-2855-8AF5-45AEFAD1891F}"/>
              </a:ext>
            </a:extLst>
          </p:cNvPr>
          <p:cNvPicPr>
            <a:picLocks noChangeAspect="1"/>
          </p:cNvPicPr>
          <p:nvPr/>
        </p:nvPicPr>
        <p:blipFill rotWithShape="1">
          <a:blip r:embed="rId3"/>
          <a:srcRect l="56301" t="1794" r="156" b="50568"/>
          <a:stretch/>
        </p:blipFill>
        <p:spPr>
          <a:xfrm>
            <a:off x="3678360" y="2671946"/>
            <a:ext cx="2444483" cy="1770568"/>
          </a:xfrm>
          <a:prstGeom prst="rect">
            <a:avLst/>
          </a:prstGeom>
        </p:spPr>
      </p:pic>
      <p:pic>
        <p:nvPicPr>
          <p:cNvPr id="5" name="Picture 4">
            <a:extLst>
              <a:ext uri="{FF2B5EF4-FFF2-40B4-BE49-F238E27FC236}">
                <a16:creationId xmlns:a16="http://schemas.microsoft.com/office/drawing/2014/main" id="{762170B7-ECFE-9ABB-7BAF-6FC37D15312E}"/>
              </a:ext>
            </a:extLst>
          </p:cNvPr>
          <p:cNvPicPr>
            <a:picLocks noChangeAspect="1"/>
          </p:cNvPicPr>
          <p:nvPr/>
        </p:nvPicPr>
        <p:blipFill rotWithShape="1">
          <a:blip r:embed="rId3"/>
          <a:srcRect l="55167" t="52391" r="1289" b="-1296"/>
          <a:stretch/>
        </p:blipFill>
        <p:spPr>
          <a:xfrm>
            <a:off x="8764457" y="2671946"/>
            <a:ext cx="2444484" cy="1817637"/>
          </a:xfrm>
          <a:prstGeom prst="rect">
            <a:avLst/>
          </a:prstGeom>
        </p:spPr>
      </p:pic>
      <p:sp>
        <p:nvSpPr>
          <p:cNvPr id="14" name="Google Shape;246;p8">
            <a:extLst>
              <a:ext uri="{FF2B5EF4-FFF2-40B4-BE49-F238E27FC236}">
                <a16:creationId xmlns:a16="http://schemas.microsoft.com/office/drawing/2014/main" id="{72099384-EF8D-AA30-6D83-13F6D70796EC}"/>
              </a:ext>
            </a:extLst>
          </p:cNvPr>
          <p:cNvSpPr/>
          <p:nvPr/>
        </p:nvSpPr>
        <p:spPr>
          <a:xfrm>
            <a:off x="143221" y="5091097"/>
            <a:ext cx="1776302" cy="715745"/>
          </a:xfrm>
          <a:prstGeom prst="roundRect">
            <a:avLst/>
          </a:prstGeom>
          <a:solidFill>
            <a:schemeClr val="accent2">
              <a:lumMod val="20000"/>
              <a:lumOff val="80000"/>
            </a:schemeClr>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dirty="0" err="1">
                <a:solidFill>
                  <a:srgbClr val="000000"/>
                </a:solidFill>
                <a:latin typeface="UTM Avo" panose="02040603050506020204" pitchFamily="18" charset="0"/>
                <a:ea typeface="Calibri"/>
                <a:cs typeface="Calibri"/>
                <a:sym typeface="Calibri"/>
              </a:rPr>
              <a:t>Biểu</a:t>
            </a:r>
            <a:r>
              <a:rPr lang="en-US" sz="2000" b="1" dirty="0">
                <a:solidFill>
                  <a:srgbClr val="000000"/>
                </a:solidFill>
                <a:latin typeface="UTM Avo" panose="02040603050506020204" pitchFamily="18" charset="0"/>
                <a:ea typeface="Calibri"/>
                <a:cs typeface="Calibri"/>
                <a:sym typeface="Calibri"/>
              </a:rPr>
              <a:t> </a:t>
            </a:r>
            <a:r>
              <a:rPr lang="en-US" sz="2000" b="1" dirty="0" err="1">
                <a:solidFill>
                  <a:srgbClr val="000000"/>
                </a:solidFill>
                <a:latin typeface="UTM Avo" panose="02040603050506020204" pitchFamily="18" charset="0"/>
                <a:ea typeface="Calibri"/>
                <a:cs typeface="Calibri"/>
                <a:sym typeface="Calibri"/>
              </a:rPr>
              <a:t>hiện</a:t>
            </a:r>
            <a:r>
              <a:rPr lang="en-US" sz="2000" b="1" dirty="0">
                <a:solidFill>
                  <a:srgbClr val="000000"/>
                </a:solidFill>
                <a:latin typeface="UTM Avo" panose="02040603050506020204" pitchFamily="18" charset="0"/>
                <a:ea typeface="Calibri"/>
                <a:cs typeface="Calibri"/>
                <a:sym typeface="Calibri"/>
              </a:rPr>
              <a:t> </a:t>
            </a:r>
            <a:r>
              <a:rPr lang="en-US" sz="2000" b="1" dirty="0" err="1">
                <a:solidFill>
                  <a:srgbClr val="000000"/>
                </a:solidFill>
                <a:latin typeface="UTM Avo" panose="02040603050506020204" pitchFamily="18" charset="0"/>
                <a:ea typeface="Calibri"/>
                <a:cs typeface="Calibri"/>
                <a:sym typeface="Calibri"/>
              </a:rPr>
              <a:t>của</a:t>
            </a:r>
            <a:r>
              <a:rPr lang="en-US" sz="2000" b="1" dirty="0">
                <a:solidFill>
                  <a:srgbClr val="000000"/>
                </a:solidFill>
                <a:latin typeface="UTM Avo" panose="02040603050506020204" pitchFamily="18" charset="0"/>
                <a:ea typeface="Calibri"/>
                <a:cs typeface="Calibri"/>
                <a:sym typeface="Calibri"/>
              </a:rPr>
              <a:t> </a:t>
            </a:r>
            <a:r>
              <a:rPr lang="en-US" sz="2000" b="1" dirty="0" err="1">
                <a:solidFill>
                  <a:srgbClr val="000000"/>
                </a:solidFill>
                <a:latin typeface="UTM Avo" panose="02040603050506020204" pitchFamily="18" charset="0"/>
                <a:ea typeface="Calibri"/>
                <a:cs typeface="Calibri"/>
                <a:sym typeface="Calibri"/>
              </a:rPr>
              <a:t>tự</a:t>
            </a:r>
            <a:r>
              <a:rPr lang="en-US" sz="2000" b="1" dirty="0">
                <a:solidFill>
                  <a:srgbClr val="000000"/>
                </a:solidFill>
                <a:latin typeface="UTM Avo" panose="02040603050506020204" pitchFamily="18" charset="0"/>
                <a:ea typeface="Calibri"/>
                <a:cs typeface="Calibri"/>
                <a:sym typeface="Calibri"/>
              </a:rPr>
              <a:t> </a:t>
            </a:r>
            <a:r>
              <a:rPr lang="en-US" sz="2000" b="1" dirty="0" err="1">
                <a:solidFill>
                  <a:srgbClr val="000000"/>
                </a:solidFill>
                <a:latin typeface="UTM Avo" panose="02040603050506020204" pitchFamily="18" charset="0"/>
                <a:ea typeface="Calibri"/>
                <a:cs typeface="Calibri"/>
                <a:sym typeface="Calibri"/>
              </a:rPr>
              <a:t>lập</a:t>
            </a:r>
            <a:endParaRPr sz="2000" b="1" dirty="0">
              <a:solidFill>
                <a:srgbClr val="000000"/>
              </a:solidFill>
              <a:latin typeface="UTM Avo" panose="02040603050506020204" pitchFamily="18" charset="0"/>
              <a:ea typeface="Calibri"/>
              <a:cs typeface="Calibri"/>
              <a:sym typeface="Calibri"/>
            </a:endParaRPr>
          </a:p>
        </p:txBody>
      </p:sp>
      <p:sp>
        <p:nvSpPr>
          <p:cNvPr id="15" name="Google Shape;247;p8">
            <a:extLst>
              <a:ext uri="{FF2B5EF4-FFF2-40B4-BE49-F238E27FC236}">
                <a16:creationId xmlns:a16="http://schemas.microsoft.com/office/drawing/2014/main" id="{F8BC214A-C052-5446-F456-ACCF0CA4F02E}"/>
              </a:ext>
            </a:extLst>
          </p:cNvPr>
          <p:cNvSpPr/>
          <p:nvPr/>
        </p:nvSpPr>
        <p:spPr>
          <a:xfrm>
            <a:off x="2462796" y="4708651"/>
            <a:ext cx="4240903" cy="467916"/>
          </a:xfrm>
          <a:prstGeom prst="roundRect">
            <a:avLst/>
          </a:prstGeom>
          <a:solidFill>
            <a:schemeClr val="bg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dirty="0" err="1">
                <a:solidFill>
                  <a:srgbClr val="000000"/>
                </a:solidFill>
                <a:latin typeface="UTM Avo" panose="02040603050506020204" pitchFamily="18" charset="0"/>
                <a:ea typeface="Calibri"/>
                <a:cs typeface="Calibri"/>
                <a:sym typeface="Calibri"/>
              </a:rPr>
              <a:t>Tự</a:t>
            </a:r>
            <a:r>
              <a:rPr lang="en-US" sz="2000" dirty="0">
                <a:solidFill>
                  <a:srgbClr val="000000"/>
                </a:solidFill>
                <a:latin typeface="UTM Avo" panose="02040603050506020204" pitchFamily="18" charset="0"/>
                <a:ea typeface="Calibri"/>
                <a:cs typeface="Calibri"/>
                <a:sym typeface="Calibri"/>
              </a:rPr>
              <a:t> tin, </a:t>
            </a:r>
            <a:r>
              <a:rPr lang="en-US" sz="2000" dirty="0" err="1">
                <a:solidFill>
                  <a:srgbClr val="000000"/>
                </a:solidFill>
                <a:latin typeface="UTM Avo" panose="02040603050506020204" pitchFamily="18" charset="0"/>
                <a:ea typeface="Calibri"/>
                <a:cs typeface="Calibri"/>
                <a:sym typeface="Calibri"/>
              </a:rPr>
              <a:t>tự</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làm</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lấy</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việc</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của</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mình</a:t>
            </a:r>
            <a:r>
              <a:rPr lang="en-US" sz="2000" dirty="0">
                <a:solidFill>
                  <a:srgbClr val="000000"/>
                </a:solidFill>
                <a:latin typeface="UTM Avo" panose="02040603050506020204" pitchFamily="18" charset="0"/>
                <a:ea typeface="Calibri"/>
                <a:cs typeface="Calibri"/>
                <a:sym typeface="Calibri"/>
              </a:rPr>
              <a:t>.</a:t>
            </a:r>
            <a:endParaRPr sz="1600" dirty="0">
              <a:latin typeface="UTM Avo" panose="02040603050506020204" pitchFamily="18" charset="0"/>
            </a:endParaRPr>
          </a:p>
        </p:txBody>
      </p:sp>
      <p:sp>
        <p:nvSpPr>
          <p:cNvPr id="16" name="Google Shape;248;p8">
            <a:extLst>
              <a:ext uri="{FF2B5EF4-FFF2-40B4-BE49-F238E27FC236}">
                <a16:creationId xmlns:a16="http://schemas.microsoft.com/office/drawing/2014/main" id="{6FF19F83-79C2-44B3-F992-532B28C764EF}"/>
              </a:ext>
            </a:extLst>
          </p:cNvPr>
          <p:cNvSpPr/>
          <p:nvPr/>
        </p:nvSpPr>
        <p:spPr>
          <a:xfrm>
            <a:off x="2462796" y="5226323"/>
            <a:ext cx="6159657" cy="445294"/>
          </a:xfrm>
          <a:prstGeom prst="roundRect">
            <a:avLst/>
          </a:prstGeom>
          <a:solidFill>
            <a:schemeClr val="bg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dirty="0" err="1">
                <a:solidFill>
                  <a:srgbClr val="000000"/>
                </a:solidFill>
                <a:latin typeface="UTM Avo" panose="02040603050506020204" pitchFamily="18" charset="0"/>
                <a:ea typeface="Calibri"/>
                <a:cs typeface="Calibri"/>
                <a:sym typeface="Calibri"/>
              </a:rPr>
              <a:t>Bản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lĩnh</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tự</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mình</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tìm</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cách</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vượt</a:t>
            </a:r>
            <a:r>
              <a:rPr lang="en-US" sz="2000" dirty="0">
                <a:solidFill>
                  <a:srgbClr val="000000"/>
                </a:solidFill>
                <a:latin typeface="UTM Avo" panose="02040603050506020204" pitchFamily="18" charset="0"/>
                <a:ea typeface="Calibri"/>
                <a:cs typeface="Calibri"/>
                <a:sym typeface="Calibri"/>
              </a:rPr>
              <a:t> qua </a:t>
            </a:r>
            <a:r>
              <a:rPr lang="en-US" sz="2000" dirty="0" err="1">
                <a:solidFill>
                  <a:srgbClr val="000000"/>
                </a:solidFill>
                <a:latin typeface="UTM Avo" panose="02040603050506020204" pitchFamily="18" charset="0"/>
                <a:ea typeface="Calibri"/>
                <a:cs typeface="Calibri"/>
                <a:sym typeface="Calibri"/>
              </a:rPr>
              <a:t>khó</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khăn</a:t>
            </a:r>
            <a:endParaRPr sz="2000" dirty="0">
              <a:solidFill>
                <a:srgbClr val="000000"/>
              </a:solidFill>
              <a:latin typeface="UTM Avo" panose="02040603050506020204" pitchFamily="18" charset="0"/>
              <a:ea typeface="Calibri"/>
              <a:cs typeface="Calibri"/>
              <a:sym typeface="Calibri"/>
            </a:endParaRPr>
          </a:p>
        </p:txBody>
      </p:sp>
      <p:sp>
        <p:nvSpPr>
          <p:cNvPr id="17" name="Google Shape;249;p8">
            <a:extLst>
              <a:ext uri="{FF2B5EF4-FFF2-40B4-BE49-F238E27FC236}">
                <a16:creationId xmlns:a16="http://schemas.microsoft.com/office/drawing/2014/main" id="{55C2F4EC-6C99-10BB-A692-CCDB78344092}"/>
              </a:ext>
            </a:extLst>
          </p:cNvPr>
          <p:cNvSpPr/>
          <p:nvPr/>
        </p:nvSpPr>
        <p:spPr>
          <a:xfrm>
            <a:off x="2462796" y="5752288"/>
            <a:ext cx="9076286" cy="526256"/>
          </a:xfrm>
          <a:prstGeom prst="roundRect">
            <a:avLst/>
          </a:prstGeom>
          <a:solidFill>
            <a:schemeClr val="bg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dirty="0" err="1">
                <a:solidFill>
                  <a:srgbClr val="000000"/>
                </a:solidFill>
                <a:latin typeface="UTM Avo" panose="02040603050506020204" pitchFamily="18" charset="0"/>
                <a:ea typeface="Calibri"/>
                <a:cs typeface="Calibri"/>
                <a:sym typeface="Calibri"/>
              </a:rPr>
              <a:t>Có</a:t>
            </a:r>
            <a:r>
              <a:rPr lang="en-US" sz="2000" dirty="0">
                <a:solidFill>
                  <a:srgbClr val="000000"/>
                </a:solidFill>
                <a:latin typeface="UTM Avo" panose="02040603050506020204" pitchFamily="18" charset="0"/>
                <a:ea typeface="Calibri"/>
                <a:cs typeface="Calibri"/>
                <a:sym typeface="Calibri"/>
              </a:rPr>
              <a:t> ý </a:t>
            </a:r>
            <a:r>
              <a:rPr lang="en-US" sz="2000" dirty="0" err="1">
                <a:solidFill>
                  <a:srgbClr val="000000"/>
                </a:solidFill>
                <a:latin typeface="UTM Avo" panose="02040603050506020204" pitchFamily="18" charset="0"/>
                <a:ea typeface="Calibri"/>
                <a:cs typeface="Calibri"/>
                <a:sym typeface="Calibri"/>
              </a:rPr>
              <a:t>chí</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nỗ</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lực</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phấn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đấu</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kiên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trì</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bền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bỉ</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thực</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hiện</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kế</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hoạch</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đã</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đề</a:t>
            </a:r>
            <a:r>
              <a:rPr lang="en-US" sz="2000" dirty="0">
                <a:solidFill>
                  <a:srgbClr val="000000"/>
                </a:solidFill>
                <a:latin typeface="UTM Avo" panose="02040603050506020204" pitchFamily="18" charset="0"/>
                <a:ea typeface="Calibri"/>
                <a:cs typeface="Calibri"/>
                <a:sym typeface="Calibri"/>
              </a:rPr>
              <a:t> </a:t>
            </a:r>
            <a:r>
              <a:rPr lang="en-US" sz="2000" dirty="0" err="1">
                <a:solidFill>
                  <a:srgbClr val="000000"/>
                </a:solidFill>
                <a:latin typeface="UTM Avo" panose="02040603050506020204" pitchFamily="18" charset="0"/>
                <a:ea typeface="Calibri"/>
                <a:cs typeface="Calibri"/>
                <a:sym typeface="Calibri"/>
              </a:rPr>
              <a:t>ra.</a:t>
            </a:r>
            <a:endParaRPr sz="2000" dirty="0">
              <a:solidFill>
                <a:srgbClr val="000000"/>
              </a:solidFill>
              <a:latin typeface="UTM Avo" panose="02040603050506020204" pitchFamily="18" charset="0"/>
              <a:ea typeface="Calibri"/>
              <a:cs typeface="Calibri"/>
              <a:sym typeface="Calibri"/>
            </a:endParaRPr>
          </a:p>
        </p:txBody>
      </p:sp>
      <p:cxnSp>
        <p:nvCxnSpPr>
          <p:cNvPr id="19" name="Straight Arrow Connector 18">
            <a:extLst>
              <a:ext uri="{FF2B5EF4-FFF2-40B4-BE49-F238E27FC236}">
                <a16:creationId xmlns:a16="http://schemas.microsoft.com/office/drawing/2014/main" id="{3FB24AE7-EA7A-138F-B7F1-3D8BCA49B76F}"/>
              </a:ext>
            </a:extLst>
          </p:cNvPr>
          <p:cNvCxnSpPr>
            <a:cxnSpLocks/>
            <a:stCxn id="14" idx="3"/>
            <a:endCxn id="15" idx="1"/>
          </p:cNvCxnSpPr>
          <p:nvPr/>
        </p:nvCxnSpPr>
        <p:spPr>
          <a:xfrm flipV="1">
            <a:off x="1919523" y="4942609"/>
            <a:ext cx="543273" cy="506361"/>
          </a:xfrm>
          <a:prstGeom prst="straightConnector1">
            <a:avLst/>
          </a:prstGeom>
          <a:ln w="28575">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1C380FD-E0A2-1287-6720-0692B5BBD2B9}"/>
              </a:ext>
            </a:extLst>
          </p:cNvPr>
          <p:cNvCxnSpPr>
            <a:cxnSpLocks/>
            <a:stCxn id="14" idx="3"/>
            <a:endCxn id="17" idx="1"/>
          </p:cNvCxnSpPr>
          <p:nvPr/>
        </p:nvCxnSpPr>
        <p:spPr>
          <a:xfrm>
            <a:off x="1919523" y="5448970"/>
            <a:ext cx="543273" cy="566446"/>
          </a:xfrm>
          <a:prstGeom prst="straightConnector1">
            <a:avLst/>
          </a:prstGeom>
          <a:ln w="28575">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22FD38A-61CF-1711-47FB-E8448C825EB9}"/>
              </a:ext>
            </a:extLst>
          </p:cNvPr>
          <p:cNvCxnSpPr>
            <a:stCxn id="14" idx="3"/>
            <a:endCxn id="16" idx="1"/>
          </p:cNvCxnSpPr>
          <p:nvPr/>
        </p:nvCxnSpPr>
        <p:spPr>
          <a:xfrm>
            <a:off x="1919523" y="5448970"/>
            <a:ext cx="543273" cy="0"/>
          </a:xfrm>
          <a:prstGeom prst="straightConnector1">
            <a:avLst/>
          </a:prstGeom>
          <a:ln w="28575">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Google Shape;532;p8">
            <a:extLst>
              <a:ext uri="{FF2B5EF4-FFF2-40B4-BE49-F238E27FC236}">
                <a16:creationId xmlns:a16="http://schemas.microsoft.com/office/drawing/2014/main" id="{EF5CED74-1AC5-5472-37FD-16A0C49156C5}"/>
              </a:ext>
            </a:extLst>
          </p:cNvPr>
          <p:cNvSpPr txBox="1"/>
          <p:nvPr/>
        </p:nvSpPr>
        <p:spPr>
          <a:xfrm>
            <a:off x="143221" y="1681433"/>
            <a:ext cx="4412824" cy="492388"/>
          </a:xfrm>
          <a:prstGeom prst="rect">
            <a:avLst/>
          </a:prstGeom>
          <a:noFill/>
          <a:ln>
            <a:noFill/>
          </a:ln>
        </p:spPr>
        <p:txBody>
          <a:bodyPr spcFirstLastPara="1" wrap="square" lIns="121900" tIns="60933" rIns="121900" bIns="60933" anchor="t" anchorCtr="0">
            <a:spAutoFit/>
          </a:bodyPr>
          <a:lstStyle/>
          <a:p>
            <a:pPr>
              <a:buSzPts val="1400"/>
            </a:pPr>
            <a:r>
              <a:rPr lang="en-US" sz="2400" dirty="0">
                <a:latin typeface="UTM Avo" panose="02040603050506020204" pitchFamily="18" charset="0"/>
              </a:rPr>
              <a:t>a. </a:t>
            </a:r>
            <a:r>
              <a:rPr lang="en-US" sz="2400" dirty="0" err="1">
                <a:latin typeface="UTM Avo" panose="02040603050506020204" pitchFamily="18" charset="0"/>
              </a:rPr>
              <a:t>Biểu</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tự</a:t>
            </a:r>
            <a:r>
              <a:rPr lang="en-US" sz="2400" dirty="0">
                <a:latin typeface="UTM Avo" panose="02040603050506020204" pitchFamily="18" charset="0"/>
              </a:rPr>
              <a:t> </a:t>
            </a:r>
            <a:r>
              <a:rPr lang="en-US" sz="2400" dirty="0" err="1">
                <a:latin typeface="UTM Avo" panose="02040603050506020204" pitchFamily="18" charset="0"/>
              </a:rPr>
              <a:t>lập</a:t>
            </a:r>
            <a:endParaRPr lang="en-US" sz="2400" dirty="0">
              <a:latin typeface="UTM Avo" panose="02040603050506020204" pitchFamily="18" charset="0"/>
            </a:endParaRPr>
          </a:p>
        </p:txBody>
      </p:sp>
    </p:spTree>
    <p:extLst>
      <p:ext uri="{BB962C8B-B14F-4D97-AF65-F5344CB8AC3E}">
        <p14:creationId xmlns:p14="http://schemas.microsoft.com/office/powerpoint/2010/main" val="411504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0BF880E-BD5E-F257-F51C-4E58A51AF6EB}"/>
              </a:ext>
            </a:extLst>
          </p:cNvPr>
          <p:cNvGraphicFramePr>
            <a:graphicFrameLocks noGrp="1"/>
          </p:cNvGraphicFramePr>
          <p:nvPr>
            <p:extLst>
              <p:ext uri="{D42A27DB-BD31-4B8C-83A1-F6EECF244321}">
                <p14:modId xmlns:p14="http://schemas.microsoft.com/office/powerpoint/2010/main" val="2656813947"/>
              </p:ext>
            </p:extLst>
          </p:nvPr>
        </p:nvGraphicFramePr>
        <p:xfrm>
          <a:off x="485775" y="2680341"/>
          <a:ext cx="11220450" cy="2496226"/>
        </p:xfrm>
        <a:graphic>
          <a:graphicData uri="http://schemas.openxmlformats.org/drawingml/2006/table">
            <a:tbl>
              <a:tblPr firstRow="1" bandRow="1">
                <a:noFill/>
              </a:tblPr>
              <a:tblGrid>
                <a:gridCol w="990600">
                  <a:extLst>
                    <a:ext uri="{9D8B030D-6E8A-4147-A177-3AD203B41FA5}">
                      <a16:colId xmlns:a16="http://schemas.microsoft.com/office/drawing/2014/main" val="1125674776"/>
                    </a:ext>
                  </a:extLst>
                </a:gridCol>
                <a:gridCol w="2495550">
                  <a:extLst>
                    <a:ext uri="{9D8B030D-6E8A-4147-A177-3AD203B41FA5}">
                      <a16:colId xmlns:a16="http://schemas.microsoft.com/office/drawing/2014/main" val="868492925"/>
                    </a:ext>
                  </a:extLst>
                </a:gridCol>
                <a:gridCol w="3829050">
                  <a:extLst>
                    <a:ext uri="{9D8B030D-6E8A-4147-A177-3AD203B41FA5}">
                      <a16:colId xmlns:a16="http://schemas.microsoft.com/office/drawing/2014/main" val="3357790882"/>
                    </a:ext>
                  </a:extLst>
                </a:gridCol>
                <a:gridCol w="3905250">
                  <a:extLst>
                    <a:ext uri="{9D8B030D-6E8A-4147-A177-3AD203B41FA5}">
                      <a16:colId xmlns:a16="http://schemas.microsoft.com/office/drawing/2014/main" val="3291194072"/>
                    </a:ext>
                  </a:extLst>
                </a:gridCol>
              </a:tblGrid>
              <a:tr h="520049">
                <a:tc>
                  <a:txBody>
                    <a:bodyPr/>
                    <a:lstStyle/>
                    <a:p>
                      <a:pPr marL="0" marR="0" lvl="0" indent="0" algn="ctr" rtl="0">
                        <a:lnSpc>
                          <a:spcPct val="100000"/>
                        </a:lnSpc>
                        <a:spcBef>
                          <a:spcPts val="0"/>
                        </a:spcBef>
                        <a:spcAft>
                          <a:spcPts val="0"/>
                        </a:spcAft>
                        <a:buClr>
                          <a:schemeClr val="dk1"/>
                        </a:buClr>
                        <a:buSzPts val="1800"/>
                        <a:buFont typeface="Calibri"/>
                        <a:buNone/>
                      </a:pPr>
                      <a:r>
                        <a:rPr lang="en-US" sz="2400" b="1" dirty="0">
                          <a:latin typeface="UTM Avo" panose="02040603050506020204" pitchFamily="18" charset="0"/>
                        </a:rPr>
                        <a:t>STT</a:t>
                      </a:r>
                      <a:endParaRPr sz="2400" b="1" dirty="0">
                        <a:latin typeface="UTM Avo" panose="02040603050506020204" pitchFamily="18" charset="0"/>
                      </a:endParaRPr>
                    </a:p>
                  </a:txBody>
                  <a:tcPr marL="91450" marR="91450" marT="45725" marB="45725" anchor="ctr">
                    <a:solidFill>
                      <a:schemeClr val="accent2">
                        <a:lumMod val="60000"/>
                        <a:lumOff val="40000"/>
                      </a:schemeClr>
                    </a:solidFill>
                  </a:tcPr>
                </a:tc>
                <a:tc>
                  <a:txBody>
                    <a:bodyPr/>
                    <a:lstStyle/>
                    <a:p>
                      <a:pPr marL="0" marR="0" lvl="0" indent="0" algn="ctr" rtl="0">
                        <a:lnSpc>
                          <a:spcPct val="100000"/>
                        </a:lnSpc>
                        <a:spcBef>
                          <a:spcPts val="0"/>
                        </a:spcBef>
                        <a:spcAft>
                          <a:spcPts val="0"/>
                        </a:spcAft>
                        <a:buClr>
                          <a:schemeClr val="dk1"/>
                        </a:buClr>
                        <a:buSzPts val="1800"/>
                        <a:buFont typeface="Calibri"/>
                        <a:buNone/>
                      </a:pPr>
                      <a:r>
                        <a:rPr lang="en-US" sz="2400" b="1" dirty="0" err="1">
                          <a:latin typeface="UTM Avo" panose="02040603050506020204" pitchFamily="18" charset="0"/>
                        </a:rPr>
                        <a:t>Lĩnh</a:t>
                      </a:r>
                      <a:r>
                        <a:rPr lang="en-US" sz="2400" b="1" dirty="0">
                          <a:latin typeface="UTM Avo" panose="02040603050506020204" pitchFamily="18" charset="0"/>
                        </a:rPr>
                        <a:t> </a:t>
                      </a:r>
                      <a:r>
                        <a:rPr lang="en-US" sz="2400" b="1" dirty="0" err="1">
                          <a:latin typeface="UTM Avo" panose="02040603050506020204" pitchFamily="18" charset="0"/>
                        </a:rPr>
                        <a:t>vực</a:t>
                      </a:r>
                      <a:endParaRPr sz="2400" b="1" dirty="0">
                        <a:latin typeface="UTM Avo" panose="02040603050506020204" pitchFamily="18" charset="0"/>
                      </a:endParaRPr>
                    </a:p>
                  </a:txBody>
                  <a:tcPr marL="91450" marR="91450" marT="45725" marB="45725" anchor="ctr">
                    <a:solidFill>
                      <a:schemeClr val="accent2">
                        <a:lumMod val="60000"/>
                        <a:lumOff val="40000"/>
                      </a:schemeClr>
                    </a:solidFill>
                  </a:tcPr>
                </a:tc>
                <a:tc>
                  <a:txBody>
                    <a:bodyPr/>
                    <a:lstStyle/>
                    <a:p>
                      <a:pPr marL="0" marR="0" lvl="0" indent="0" algn="ctr" rtl="0">
                        <a:spcBef>
                          <a:spcPts val="0"/>
                        </a:spcBef>
                        <a:spcAft>
                          <a:spcPts val="0"/>
                        </a:spcAft>
                        <a:buNone/>
                      </a:pPr>
                      <a:r>
                        <a:rPr lang="en-US" sz="2400" b="1" dirty="0" err="1">
                          <a:latin typeface="UTM Avo" panose="02040603050506020204" pitchFamily="18" charset="0"/>
                        </a:rPr>
                        <a:t>Biểu</a:t>
                      </a:r>
                      <a:r>
                        <a:rPr lang="en-US" sz="2400" b="1" dirty="0">
                          <a:latin typeface="UTM Avo" panose="02040603050506020204" pitchFamily="18" charset="0"/>
                        </a:rPr>
                        <a:t> </a:t>
                      </a:r>
                      <a:r>
                        <a:rPr lang="en-US" sz="2400" b="1" dirty="0" err="1">
                          <a:latin typeface="UTM Avo" panose="02040603050506020204" pitchFamily="18" charset="0"/>
                        </a:rPr>
                        <a:t>hiện</a:t>
                      </a:r>
                      <a:r>
                        <a:rPr lang="en-US" sz="2400" b="1" dirty="0">
                          <a:latin typeface="UTM Avo" panose="02040603050506020204" pitchFamily="18" charset="0"/>
                        </a:rPr>
                        <a:t> </a:t>
                      </a:r>
                      <a:r>
                        <a:rPr lang="en-US" sz="2400" b="1" dirty="0" err="1">
                          <a:latin typeface="UTM Avo" panose="02040603050506020204" pitchFamily="18" charset="0"/>
                        </a:rPr>
                        <a:t>của</a:t>
                      </a:r>
                      <a:r>
                        <a:rPr lang="en-US" sz="2400" b="1" dirty="0">
                          <a:latin typeface="UTM Avo" panose="02040603050506020204" pitchFamily="18" charset="0"/>
                        </a:rPr>
                        <a:t> </a:t>
                      </a:r>
                      <a:r>
                        <a:rPr lang="en-US" sz="2400" b="1" dirty="0" err="1">
                          <a:latin typeface="UTM Avo" panose="02040603050506020204" pitchFamily="18" charset="0"/>
                        </a:rPr>
                        <a:t>tự</a:t>
                      </a:r>
                      <a:r>
                        <a:rPr lang="en-US" sz="2400" b="1" dirty="0">
                          <a:latin typeface="UTM Avo" panose="02040603050506020204" pitchFamily="18" charset="0"/>
                        </a:rPr>
                        <a:t> </a:t>
                      </a:r>
                      <a:r>
                        <a:rPr lang="en-US" sz="2400" b="1" dirty="0" err="1">
                          <a:latin typeface="UTM Avo" panose="02040603050506020204" pitchFamily="18" charset="0"/>
                        </a:rPr>
                        <a:t>lập</a:t>
                      </a:r>
                      <a:endParaRPr sz="2400" b="1" dirty="0">
                        <a:latin typeface="UTM Avo" panose="02040603050506020204" pitchFamily="18" charset="0"/>
                      </a:endParaRPr>
                    </a:p>
                  </a:txBody>
                  <a:tcPr marL="91450" marR="91450" marT="45725" marB="45725" anchor="ctr">
                    <a:solidFill>
                      <a:schemeClr val="accent2">
                        <a:lumMod val="60000"/>
                        <a:lumOff val="40000"/>
                      </a:schemeClr>
                    </a:solidFill>
                  </a:tcPr>
                </a:tc>
                <a:tc>
                  <a:txBody>
                    <a:bodyPr/>
                    <a:lstStyle/>
                    <a:p>
                      <a:pPr marL="0" marR="0" lvl="0" indent="0" algn="ctr" rtl="0">
                        <a:spcBef>
                          <a:spcPts val="0"/>
                        </a:spcBef>
                        <a:spcAft>
                          <a:spcPts val="0"/>
                        </a:spcAft>
                        <a:buNone/>
                      </a:pPr>
                      <a:r>
                        <a:rPr lang="en-US" sz="2400" b="1" dirty="0" err="1">
                          <a:latin typeface="UTM Avo" panose="02040603050506020204" pitchFamily="18" charset="0"/>
                        </a:rPr>
                        <a:t>Biểu</a:t>
                      </a:r>
                      <a:r>
                        <a:rPr lang="en-US" sz="2400" b="1" dirty="0">
                          <a:latin typeface="UTM Avo" panose="02040603050506020204" pitchFamily="18" charset="0"/>
                        </a:rPr>
                        <a:t> </a:t>
                      </a:r>
                      <a:r>
                        <a:rPr lang="en-US" sz="2400" b="1" dirty="0" err="1">
                          <a:latin typeface="UTM Avo" panose="02040603050506020204" pitchFamily="18" charset="0"/>
                        </a:rPr>
                        <a:t>hiện</a:t>
                      </a:r>
                      <a:r>
                        <a:rPr lang="en-US" sz="2400" b="1" dirty="0">
                          <a:latin typeface="UTM Avo" panose="02040603050506020204" pitchFamily="18" charset="0"/>
                        </a:rPr>
                        <a:t> </a:t>
                      </a:r>
                      <a:r>
                        <a:rPr lang="en-US" sz="2400" b="1" dirty="0" err="1">
                          <a:latin typeface="UTM Avo" panose="02040603050506020204" pitchFamily="18" charset="0"/>
                        </a:rPr>
                        <a:t>trái</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tự</a:t>
                      </a:r>
                      <a:r>
                        <a:rPr lang="en-US" sz="2400" b="1" dirty="0">
                          <a:latin typeface="UTM Avo" panose="02040603050506020204" pitchFamily="18" charset="0"/>
                        </a:rPr>
                        <a:t> </a:t>
                      </a:r>
                      <a:r>
                        <a:rPr lang="en-US" sz="2400" b="1" dirty="0" err="1">
                          <a:latin typeface="UTM Avo" panose="02040603050506020204" pitchFamily="18" charset="0"/>
                        </a:rPr>
                        <a:t>lập</a:t>
                      </a:r>
                      <a:r>
                        <a:rPr lang="en-US" sz="2400" b="1" dirty="0">
                          <a:latin typeface="UTM Avo" panose="02040603050506020204" pitchFamily="18" charset="0"/>
                        </a:rPr>
                        <a:t> </a:t>
                      </a:r>
                      <a:endParaRPr sz="2400" b="1" dirty="0">
                        <a:latin typeface="UTM Avo" panose="02040603050506020204" pitchFamily="18" charset="0"/>
                      </a:endParaRPr>
                    </a:p>
                  </a:txBody>
                  <a:tcPr marL="91450" marR="91450" marT="45725" marB="45725" anchor="ctr">
                    <a:solidFill>
                      <a:schemeClr val="accent2">
                        <a:lumMod val="60000"/>
                        <a:lumOff val="40000"/>
                      </a:schemeClr>
                    </a:solidFill>
                  </a:tcPr>
                </a:tc>
                <a:extLst>
                  <a:ext uri="{0D108BD9-81ED-4DB2-BD59-A6C34878D82A}">
                    <a16:rowId xmlns:a16="http://schemas.microsoft.com/office/drawing/2014/main" val="908003535"/>
                  </a:ext>
                </a:extLst>
              </a:tr>
              <a:tr h="936079">
                <a:tc>
                  <a:txBody>
                    <a:bodyPr/>
                    <a:lstStyle/>
                    <a:p>
                      <a:pPr marL="0" marR="0" lvl="0" indent="0" algn="ctr" rtl="0">
                        <a:spcBef>
                          <a:spcPts val="0"/>
                        </a:spcBef>
                        <a:spcAft>
                          <a:spcPts val="0"/>
                        </a:spcAft>
                        <a:buNone/>
                      </a:pPr>
                      <a:r>
                        <a:rPr lang="en-US" sz="2400" b="1" dirty="0">
                          <a:latin typeface="UTM Avo" panose="02040603050506020204" pitchFamily="18" charset="0"/>
                        </a:rPr>
                        <a:t>1</a:t>
                      </a:r>
                      <a:endParaRPr sz="2400" b="1"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2400" dirty="0">
                          <a:latin typeface="UTM Avo" panose="02040603050506020204" pitchFamily="18" charset="0"/>
                        </a:rPr>
                        <a:t>Trong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hằng</a:t>
                      </a:r>
                      <a:r>
                        <a:rPr lang="en-US" sz="2400" dirty="0">
                          <a:latin typeface="UTM Avo" panose="02040603050506020204" pitchFamily="18" charset="0"/>
                        </a:rPr>
                        <a:t> </a:t>
                      </a:r>
                      <a:r>
                        <a:rPr lang="en-US" sz="2400" dirty="0" err="1">
                          <a:latin typeface="UTM Avo" panose="02040603050506020204" pitchFamily="18" charset="0"/>
                        </a:rPr>
                        <a:t>ngày</a:t>
                      </a:r>
                      <a:endParaRPr sz="2400"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l" rtl="0">
                        <a:spcBef>
                          <a:spcPts val="0"/>
                        </a:spcBef>
                        <a:spcAft>
                          <a:spcPts val="0"/>
                        </a:spcAft>
                        <a:buNone/>
                      </a:pPr>
                      <a:endParaRPr sz="2400" dirty="0">
                        <a:latin typeface="UTM Avo" panose="02040603050506020204" pitchFamily="18" charset="0"/>
                      </a:endParaRPr>
                    </a:p>
                  </a:txBody>
                  <a:tcPr marL="91450" marR="91450" marT="45725" marB="45725" anchor="ctr">
                    <a:solidFill>
                      <a:schemeClr val="accent2">
                        <a:lumMod val="20000"/>
                        <a:lumOff val="80000"/>
                      </a:schemeClr>
                    </a:solidFill>
                  </a:tcPr>
                </a:tc>
                <a:tc>
                  <a:txBody>
                    <a:bodyPr/>
                    <a:lstStyle/>
                    <a:p>
                      <a:pPr marL="0" marR="0" lvl="0" indent="0" algn="l" rtl="0">
                        <a:spcBef>
                          <a:spcPts val="0"/>
                        </a:spcBef>
                        <a:spcAft>
                          <a:spcPts val="0"/>
                        </a:spcAft>
                        <a:buNone/>
                      </a:pPr>
                      <a:endParaRPr sz="2400" dirty="0">
                        <a:latin typeface="UTM Avo" panose="02040603050506020204" pitchFamily="18" charset="0"/>
                      </a:endParaRPr>
                    </a:p>
                  </a:txBody>
                  <a:tcPr marL="91450" marR="91450" marT="45725" marB="45725" anchor="ctr">
                    <a:solidFill>
                      <a:schemeClr val="accent2">
                        <a:lumMod val="20000"/>
                        <a:lumOff val="80000"/>
                      </a:schemeClr>
                    </a:solidFill>
                  </a:tcPr>
                </a:tc>
                <a:extLst>
                  <a:ext uri="{0D108BD9-81ED-4DB2-BD59-A6C34878D82A}">
                    <a16:rowId xmlns:a16="http://schemas.microsoft.com/office/drawing/2014/main" val="1711554849"/>
                  </a:ext>
                </a:extLst>
              </a:tr>
              <a:tr h="520049">
                <a:tc>
                  <a:txBody>
                    <a:bodyPr/>
                    <a:lstStyle/>
                    <a:p>
                      <a:pPr marL="0" marR="0" lvl="0" indent="0" algn="ctr" rtl="0">
                        <a:spcBef>
                          <a:spcPts val="0"/>
                        </a:spcBef>
                        <a:spcAft>
                          <a:spcPts val="0"/>
                        </a:spcAft>
                        <a:buNone/>
                      </a:pPr>
                      <a:r>
                        <a:rPr lang="en-US" sz="2400" b="1" dirty="0">
                          <a:latin typeface="UTM Avo" panose="02040603050506020204" pitchFamily="18" charset="0"/>
                        </a:rPr>
                        <a:t>2</a:t>
                      </a:r>
                      <a:endParaRPr sz="2400" b="1"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2400" dirty="0">
                          <a:latin typeface="UTM Avo" panose="02040603050506020204" pitchFamily="18" charset="0"/>
                        </a:rPr>
                        <a:t>Trong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tập</a:t>
                      </a:r>
                      <a:endParaRPr sz="2400"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l" rtl="0">
                        <a:spcBef>
                          <a:spcPts val="0"/>
                        </a:spcBef>
                        <a:spcAft>
                          <a:spcPts val="0"/>
                        </a:spcAft>
                        <a:buNone/>
                      </a:pPr>
                      <a:endParaRPr sz="2400">
                        <a:latin typeface="UTM Avo" panose="02040603050506020204" pitchFamily="18" charset="0"/>
                      </a:endParaRPr>
                    </a:p>
                  </a:txBody>
                  <a:tcPr marL="91450" marR="91450" marT="45725" marB="45725" anchor="ctr">
                    <a:solidFill>
                      <a:schemeClr val="accent2">
                        <a:lumMod val="20000"/>
                        <a:lumOff val="80000"/>
                      </a:schemeClr>
                    </a:solidFill>
                  </a:tcPr>
                </a:tc>
                <a:tc>
                  <a:txBody>
                    <a:bodyPr/>
                    <a:lstStyle/>
                    <a:p>
                      <a:pPr marL="0" marR="0" lvl="0" indent="0" algn="l" rtl="0">
                        <a:spcBef>
                          <a:spcPts val="0"/>
                        </a:spcBef>
                        <a:spcAft>
                          <a:spcPts val="0"/>
                        </a:spcAft>
                        <a:buNone/>
                      </a:pPr>
                      <a:endParaRPr sz="2400" dirty="0">
                        <a:latin typeface="UTM Avo" panose="02040603050506020204" pitchFamily="18" charset="0"/>
                      </a:endParaRPr>
                    </a:p>
                  </a:txBody>
                  <a:tcPr marL="91450" marR="91450" marT="45725" marB="45725" anchor="ctr">
                    <a:solidFill>
                      <a:schemeClr val="accent2">
                        <a:lumMod val="20000"/>
                        <a:lumOff val="80000"/>
                      </a:schemeClr>
                    </a:solidFill>
                  </a:tcPr>
                </a:tc>
                <a:extLst>
                  <a:ext uri="{0D108BD9-81ED-4DB2-BD59-A6C34878D82A}">
                    <a16:rowId xmlns:a16="http://schemas.microsoft.com/office/drawing/2014/main" val="1362550878"/>
                  </a:ext>
                </a:extLst>
              </a:tr>
              <a:tr h="520049">
                <a:tc>
                  <a:txBody>
                    <a:bodyPr/>
                    <a:lstStyle/>
                    <a:p>
                      <a:pPr marL="0" marR="0" lvl="0" indent="0" algn="ctr" rtl="0">
                        <a:spcBef>
                          <a:spcPts val="0"/>
                        </a:spcBef>
                        <a:spcAft>
                          <a:spcPts val="0"/>
                        </a:spcAft>
                        <a:buNone/>
                      </a:pPr>
                      <a:r>
                        <a:rPr lang="en-US" sz="2400" b="1" dirty="0">
                          <a:latin typeface="UTM Avo" panose="02040603050506020204" pitchFamily="18" charset="0"/>
                        </a:rPr>
                        <a:t>3</a:t>
                      </a:r>
                      <a:endParaRPr sz="2400" b="1"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2400" dirty="0">
                          <a:latin typeface="UTM Avo" panose="02040603050506020204" pitchFamily="18" charset="0"/>
                        </a:rPr>
                        <a:t>Trong </a:t>
                      </a:r>
                      <a:r>
                        <a:rPr lang="en-US" sz="2400" dirty="0" err="1">
                          <a:latin typeface="UTM Avo" panose="02040603050506020204" pitchFamily="18" charset="0"/>
                        </a:rPr>
                        <a:t>lao</a:t>
                      </a:r>
                      <a:r>
                        <a:rPr lang="en-US" sz="2400" dirty="0">
                          <a:latin typeface="UTM Avo" panose="02040603050506020204" pitchFamily="18" charset="0"/>
                        </a:rPr>
                        <a:t> </a:t>
                      </a:r>
                      <a:r>
                        <a:rPr lang="en-US" sz="2400" dirty="0" err="1">
                          <a:latin typeface="UTM Avo" panose="02040603050506020204" pitchFamily="18" charset="0"/>
                        </a:rPr>
                        <a:t>động</a:t>
                      </a:r>
                      <a:endParaRPr sz="2400"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l" rtl="0">
                        <a:spcBef>
                          <a:spcPts val="0"/>
                        </a:spcBef>
                        <a:spcAft>
                          <a:spcPts val="0"/>
                        </a:spcAft>
                        <a:buNone/>
                      </a:pPr>
                      <a:endParaRPr sz="2400">
                        <a:latin typeface="UTM Avo" panose="02040603050506020204" pitchFamily="18" charset="0"/>
                      </a:endParaRPr>
                    </a:p>
                  </a:txBody>
                  <a:tcPr marL="91450" marR="91450" marT="45725" marB="45725" anchor="ctr">
                    <a:solidFill>
                      <a:schemeClr val="accent2">
                        <a:lumMod val="20000"/>
                        <a:lumOff val="80000"/>
                      </a:schemeClr>
                    </a:solidFill>
                  </a:tcPr>
                </a:tc>
                <a:tc>
                  <a:txBody>
                    <a:bodyPr/>
                    <a:lstStyle/>
                    <a:p>
                      <a:pPr marL="0" marR="0" lvl="0" indent="0" algn="l" rtl="0">
                        <a:spcBef>
                          <a:spcPts val="0"/>
                        </a:spcBef>
                        <a:spcAft>
                          <a:spcPts val="0"/>
                        </a:spcAft>
                        <a:buNone/>
                      </a:pPr>
                      <a:endParaRPr sz="2400" dirty="0">
                        <a:latin typeface="UTM Avo" panose="02040603050506020204" pitchFamily="18" charset="0"/>
                      </a:endParaRPr>
                    </a:p>
                  </a:txBody>
                  <a:tcPr marL="91450" marR="91450" marT="45725" marB="45725" anchor="ctr">
                    <a:solidFill>
                      <a:schemeClr val="accent2">
                        <a:lumMod val="20000"/>
                        <a:lumOff val="80000"/>
                      </a:schemeClr>
                    </a:solidFill>
                  </a:tcPr>
                </a:tc>
                <a:extLst>
                  <a:ext uri="{0D108BD9-81ED-4DB2-BD59-A6C34878D82A}">
                    <a16:rowId xmlns:a16="http://schemas.microsoft.com/office/drawing/2014/main" val="1362511661"/>
                  </a:ext>
                </a:extLst>
              </a:tr>
            </a:tbl>
          </a:graphicData>
        </a:graphic>
      </p:graphicFrame>
      <p:sp>
        <p:nvSpPr>
          <p:cNvPr id="10" name="Google Shape;532;p8">
            <a:extLst>
              <a:ext uri="{FF2B5EF4-FFF2-40B4-BE49-F238E27FC236}">
                <a16:creationId xmlns:a16="http://schemas.microsoft.com/office/drawing/2014/main" id="{A21BF305-074E-3E49-85B4-00B1F56CFC30}"/>
              </a:ext>
            </a:extLst>
          </p:cNvPr>
          <p:cNvSpPr txBox="1"/>
          <p:nvPr/>
        </p:nvSpPr>
        <p:spPr>
          <a:xfrm>
            <a:off x="143221" y="1544281"/>
            <a:ext cx="12048779" cy="861720"/>
          </a:xfrm>
          <a:prstGeom prst="rect">
            <a:avLst/>
          </a:prstGeom>
          <a:noFill/>
          <a:ln>
            <a:noFill/>
          </a:ln>
        </p:spPr>
        <p:txBody>
          <a:bodyPr spcFirstLastPara="1" wrap="square" lIns="121900" tIns="60933" rIns="121900" bIns="60933" anchor="t" anchorCtr="0">
            <a:spAutoFit/>
          </a:bodyPr>
          <a:lstStyle/>
          <a:p>
            <a:pPr>
              <a:buSzPts val="1400"/>
            </a:pPr>
            <a:r>
              <a:rPr lang="vi-VN" sz="2400" dirty="0">
                <a:latin typeface="UTM Avo" panose="02040603050506020204" pitchFamily="18" charset="0"/>
              </a:rPr>
              <a:t>b. Hãy kẻ bảng vào vở rồi liệt kê các biểu hiện của tính tự lập và trái với tự lập theo mẫu dưới đây:</a:t>
            </a:r>
          </a:p>
        </p:txBody>
      </p:sp>
    </p:spTree>
    <p:extLst>
      <p:ext uri="{BB962C8B-B14F-4D97-AF65-F5344CB8AC3E}">
        <p14:creationId xmlns:p14="http://schemas.microsoft.com/office/powerpoint/2010/main" val="32126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54982A5-E09E-6497-A42F-B9EBF53B93B1}"/>
              </a:ext>
            </a:extLst>
          </p:cNvPr>
          <p:cNvGraphicFramePr>
            <a:graphicFrameLocks noGrp="1"/>
          </p:cNvGraphicFramePr>
          <p:nvPr>
            <p:extLst>
              <p:ext uri="{D42A27DB-BD31-4B8C-83A1-F6EECF244321}">
                <p14:modId xmlns:p14="http://schemas.microsoft.com/office/powerpoint/2010/main" val="848469498"/>
              </p:ext>
            </p:extLst>
          </p:nvPr>
        </p:nvGraphicFramePr>
        <p:xfrm>
          <a:off x="314498" y="2408880"/>
          <a:ext cx="11563004" cy="4086239"/>
        </p:xfrm>
        <a:graphic>
          <a:graphicData uri="http://schemas.openxmlformats.org/drawingml/2006/table">
            <a:tbl>
              <a:tblPr firstRow="1" bandRow="1">
                <a:noFill/>
              </a:tblPr>
              <a:tblGrid>
                <a:gridCol w="1020842">
                  <a:extLst>
                    <a:ext uri="{9D8B030D-6E8A-4147-A177-3AD203B41FA5}">
                      <a16:colId xmlns:a16="http://schemas.microsoft.com/office/drawing/2014/main" val="1125674776"/>
                    </a:ext>
                  </a:extLst>
                </a:gridCol>
                <a:gridCol w="2512933">
                  <a:extLst>
                    <a:ext uri="{9D8B030D-6E8A-4147-A177-3AD203B41FA5}">
                      <a16:colId xmlns:a16="http://schemas.microsoft.com/office/drawing/2014/main" val="868492925"/>
                    </a:ext>
                  </a:extLst>
                </a:gridCol>
                <a:gridCol w="4004754">
                  <a:extLst>
                    <a:ext uri="{9D8B030D-6E8A-4147-A177-3AD203B41FA5}">
                      <a16:colId xmlns:a16="http://schemas.microsoft.com/office/drawing/2014/main" val="3357790882"/>
                    </a:ext>
                  </a:extLst>
                </a:gridCol>
                <a:gridCol w="4024475">
                  <a:extLst>
                    <a:ext uri="{9D8B030D-6E8A-4147-A177-3AD203B41FA5}">
                      <a16:colId xmlns:a16="http://schemas.microsoft.com/office/drawing/2014/main" val="3291194072"/>
                    </a:ext>
                  </a:extLst>
                </a:gridCol>
              </a:tblGrid>
              <a:tr h="520049">
                <a:tc>
                  <a:txBody>
                    <a:bodyPr/>
                    <a:lstStyle/>
                    <a:p>
                      <a:pPr marL="0" marR="0" lvl="0" indent="0" algn="ctr" rtl="0">
                        <a:lnSpc>
                          <a:spcPct val="100000"/>
                        </a:lnSpc>
                        <a:spcBef>
                          <a:spcPts val="0"/>
                        </a:spcBef>
                        <a:spcAft>
                          <a:spcPts val="0"/>
                        </a:spcAft>
                        <a:buClr>
                          <a:schemeClr val="dk1"/>
                        </a:buClr>
                        <a:buSzPts val="1800"/>
                        <a:buFont typeface="Calibri"/>
                        <a:buNone/>
                      </a:pPr>
                      <a:r>
                        <a:rPr lang="en-US" sz="2400" b="1" dirty="0">
                          <a:latin typeface="UTM Avo" panose="02040603050506020204" pitchFamily="18" charset="0"/>
                        </a:rPr>
                        <a:t>STT</a:t>
                      </a:r>
                      <a:endParaRPr sz="2400" b="1" dirty="0">
                        <a:latin typeface="UTM Avo" panose="02040603050506020204" pitchFamily="18" charset="0"/>
                      </a:endParaRPr>
                    </a:p>
                  </a:txBody>
                  <a:tcPr marL="91450" marR="91450" marT="45725" marB="45725" anchor="ctr">
                    <a:solidFill>
                      <a:schemeClr val="accent2">
                        <a:lumMod val="60000"/>
                        <a:lumOff val="40000"/>
                      </a:schemeClr>
                    </a:solidFill>
                  </a:tcPr>
                </a:tc>
                <a:tc>
                  <a:txBody>
                    <a:bodyPr/>
                    <a:lstStyle/>
                    <a:p>
                      <a:pPr marL="0" marR="0" lvl="0" indent="0" algn="ctr" rtl="0">
                        <a:lnSpc>
                          <a:spcPct val="100000"/>
                        </a:lnSpc>
                        <a:spcBef>
                          <a:spcPts val="0"/>
                        </a:spcBef>
                        <a:spcAft>
                          <a:spcPts val="0"/>
                        </a:spcAft>
                        <a:buClr>
                          <a:schemeClr val="dk1"/>
                        </a:buClr>
                        <a:buSzPts val="1800"/>
                        <a:buFont typeface="Calibri"/>
                        <a:buNone/>
                      </a:pPr>
                      <a:r>
                        <a:rPr lang="en-US" sz="2400" b="1" dirty="0" err="1">
                          <a:latin typeface="UTM Avo" panose="02040603050506020204" pitchFamily="18" charset="0"/>
                        </a:rPr>
                        <a:t>Lĩnh</a:t>
                      </a:r>
                      <a:r>
                        <a:rPr lang="en-US" sz="2400" b="1" dirty="0">
                          <a:latin typeface="UTM Avo" panose="02040603050506020204" pitchFamily="18" charset="0"/>
                        </a:rPr>
                        <a:t> </a:t>
                      </a:r>
                      <a:r>
                        <a:rPr lang="en-US" sz="2400" b="1" dirty="0" err="1">
                          <a:latin typeface="UTM Avo" panose="02040603050506020204" pitchFamily="18" charset="0"/>
                        </a:rPr>
                        <a:t>vực</a:t>
                      </a:r>
                      <a:endParaRPr sz="2400" b="1" dirty="0">
                        <a:latin typeface="UTM Avo" panose="02040603050506020204" pitchFamily="18" charset="0"/>
                      </a:endParaRPr>
                    </a:p>
                  </a:txBody>
                  <a:tcPr marL="91450" marR="91450" marT="45725" marB="45725" anchor="ctr">
                    <a:solidFill>
                      <a:schemeClr val="accent2">
                        <a:lumMod val="60000"/>
                        <a:lumOff val="40000"/>
                      </a:schemeClr>
                    </a:solidFill>
                  </a:tcPr>
                </a:tc>
                <a:tc>
                  <a:txBody>
                    <a:bodyPr/>
                    <a:lstStyle/>
                    <a:p>
                      <a:pPr marL="0" marR="0" lvl="0" indent="0" algn="ctr" rtl="0">
                        <a:spcBef>
                          <a:spcPts val="0"/>
                        </a:spcBef>
                        <a:spcAft>
                          <a:spcPts val="0"/>
                        </a:spcAft>
                        <a:buNone/>
                      </a:pPr>
                      <a:r>
                        <a:rPr lang="en-US" sz="2400" b="1" dirty="0" err="1">
                          <a:latin typeface="UTM Avo" panose="02040603050506020204" pitchFamily="18" charset="0"/>
                        </a:rPr>
                        <a:t>Biểu</a:t>
                      </a:r>
                      <a:r>
                        <a:rPr lang="en-US" sz="2400" b="1" dirty="0">
                          <a:latin typeface="UTM Avo" panose="02040603050506020204" pitchFamily="18" charset="0"/>
                        </a:rPr>
                        <a:t> </a:t>
                      </a:r>
                      <a:r>
                        <a:rPr lang="en-US" sz="2400" b="1" dirty="0" err="1">
                          <a:latin typeface="UTM Avo" panose="02040603050506020204" pitchFamily="18" charset="0"/>
                        </a:rPr>
                        <a:t>hiện</a:t>
                      </a:r>
                      <a:r>
                        <a:rPr lang="en-US" sz="2400" b="1" dirty="0">
                          <a:latin typeface="UTM Avo" panose="02040603050506020204" pitchFamily="18" charset="0"/>
                        </a:rPr>
                        <a:t> </a:t>
                      </a:r>
                      <a:r>
                        <a:rPr lang="en-US" sz="2400" b="1" dirty="0" err="1">
                          <a:latin typeface="UTM Avo" panose="02040603050506020204" pitchFamily="18" charset="0"/>
                        </a:rPr>
                        <a:t>của</a:t>
                      </a:r>
                      <a:r>
                        <a:rPr lang="en-US" sz="2400" b="1" dirty="0">
                          <a:latin typeface="UTM Avo" panose="02040603050506020204" pitchFamily="18" charset="0"/>
                        </a:rPr>
                        <a:t> </a:t>
                      </a:r>
                      <a:r>
                        <a:rPr lang="en-US" sz="2400" b="1" dirty="0" err="1">
                          <a:latin typeface="UTM Avo" panose="02040603050506020204" pitchFamily="18" charset="0"/>
                        </a:rPr>
                        <a:t>tự</a:t>
                      </a:r>
                      <a:r>
                        <a:rPr lang="en-US" sz="2400" b="1" dirty="0">
                          <a:latin typeface="UTM Avo" panose="02040603050506020204" pitchFamily="18" charset="0"/>
                        </a:rPr>
                        <a:t> </a:t>
                      </a:r>
                      <a:r>
                        <a:rPr lang="en-US" sz="2400" b="1" dirty="0" err="1">
                          <a:latin typeface="UTM Avo" panose="02040603050506020204" pitchFamily="18" charset="0"/>
                        </a:rPr>
                        <a:t>lập</a:t>
                      </a:r>
                      <a:endParaRPr sz="2400" b="1" dirty="0">
                        <a:latin typeface="UTM Avo" panose="02040603050506020204" pitchFamily="18" charset="0"/>
                      </a:endParaRPr>
                    </a:p>
                  </a:txBody>
                  <a:tcPr marL="91450" marR="91450" marT="45725" marB="45725" anchor="ctr">
                    <a:solidFill>
                      <a:schemeClr val="accent2">
                        <a:lumMod val="60000"/>
                        <a:lumOff val="40000"/>
                      </a:schemeClr>
                    </a:solidFill>
                  </a:tcPr>
                </a:tc>
                <a:tc>
                  <a:txBody>
                    <a:bodyPr/>
                    <a:lstStyle/>
                    <a:p>
                      <a:pPr marL="0" marR="0" lvl="0" indent="0" algn="ctr" rtl="0">
                        <a:spcBef>
                          <a:spcPts val="0"/>
                        </a:spcBef>
                        <a:spcAft>
                          <a:spcPts val="0"/>
                        </a:spcAft>
                        <a:buNone/>
                      </a:pPr>
                      <a:r>
                        <a:rPr lang="en-US" sz="2400" b="1" dirty="0" err="1">
                          <a:latin typeface="UTM Avo" panose="02040603050506020204" pitchFamily="18" charset="0"/>
                        </a:rPr>
                        <a:t>Biểu</a:t>
                      </a:r>
                      <a:r>
                        <a:rPr lang="en-US" sz="2400" b="1" dirty="0">
                          <a:latin typeface="UTM Avo" panose="02040603050506020204" pitchFamily="18" charset="0"/>
                        </a:rPr>
                        <a:t> </a:t>
                      </a:r>
                      <a:r>
                        <a:rPr lang="en-US" sz="2400" b="1" dirty="0" err="1">
                          <a:latin typeface="UTM Avo" panose="02040603050506020204" pitchFamily="18" charset="0"/>
                        </a:rPr>
                        <a:t>hiện</a:t>
                      </a:r>
                      <a:r>
                        <a:rPr lang="en-US" sz="2400" b="1" dirty="0">
                          <a:latin typeface="UTM Avo" panose="02040603050506020204" pitchFamily="18" charset="0"/>
                        </a:rPr>
                        <a:t> </a:t>
                      </a:r>
                      <a:r>
                        <a:rPr lang="en-US" sz="2400" b="1" dirty="0" err="1">
                          <a:latin typeface="UTM Avo" panose="02040603050506020204" pitchFamily="18" charset="0"/>
                        </a:rPr>
                        <a:t>trái</a:t>
                      </a:r>
                      <a:r>
                        <a:rPr lang="en-US" sz="2400" b="1" dirty="0">
                          <a:latin typeface="UTM Avo" panose="02040603050506020204" pitchFamily="18" charset="0"/>
                        </a:rPr>
                        <a:t> </a:t>
                      </a:r>
                      <a:r>
                        <a:rPr lang="en-US" sz="2400" b="1" dirty="0" err="1">
                          <a:latin typeface="UTM Avo" panose="02040603050506020204" pitchFamily="18" charset="0"/>
                        </a:rPr>
                        <a:t>với</a:t>
                      </a:r>
                      <a:r>
                        <a:rPr lang="en-US" sz="2400" b="1" dirty="0">
                          <a:latin typeface="UTM Avo" panose="02040603050506020204" pitchFamily="18" charset="0"/>
                        </a:rPr>
                        <a:t> </a:t>
                      </a:r>
                      <a:r>
                        <a:rPr lang="en-US" sz="2400" b="1" dirty="0" err="1">
                          <a:latin typeface="UTM Avo" panose="02040603050506020204" pitchFamily="18" charset="0"/>
                        </a:rPr>
                        <a:t>tự</a:t>
                      </a:r>
                      <a:r>
                        <a:rPr lang="en-US" sz="2400" b="1" dirty="0">
                          <a:latin typeface="UTM Avo" panose="02040603050506020204" pitchFamily="18" charset="0"/>
                        </a:rPr>
                        <a:t> </a:t>
                      </a:r>
                      <a:r>
                        <a:rPr lang="en-US" sz="2400" b="1" dirty="0" err="1">
                          <a:latin typeface="UTM Avo" panose="02040603050506020204" pitchFamily="18" charset="0"/>
                        </a:rPr>
                        <a:t>lập</a:t>
                      </a:r>
                      <a:r>
                        <a:rPr lang="en-US" sz="2400" b="1" dirty="0">
                          <a:latin typeface="UTM Avo" panose="02040603050506020204" pitchFamily="18" charset="0"/>
                        </a:rPr>
                        <a:t> </a:t>
                      </a:r>
                      <a:endParaRPr sz="2400" b="1" dirty="0">
                        <a:latin typeface="UTM Avo" panose="02040603050506020204" pitchFamily="18" charset="0"/>
                      </a:endParaRPr>
                    </a:p>
                  </a:txBody>
                  <a:tcPr marL="91450" marR="91450" marT="45725" marB="45725" anchor="ctr">
                    <a:solidFill>
                      <a:schemeClr val="accent2">
                        <a:lumMod val="60000"/>
                        <a:lumOff val="40000"/>
                      </a:schemeClr>
                    </a:solidFill>
                  </a:tcPr>
                </a:tc>
                <a:extLst>
                  <a:ext uri="{0D108BD9-81ED-4DB2-BD59-A6C34878D82A}">
                    <a16:rowId xmlns:a16="http://schemas.microsoft.com/office/drawing/2014/main" val="908003535"/>
                  </a:ext>
                </a:extLst>
              </a:tr>
              <a:tr h="936079">
                <a:tc>
                  <a:txBody>
                    <a:bodyPr/>
                    <a:lstStyle/>
                    <a:p>
                      <a:pPr marL="0" marR="0" lvl="0" indent="0" algn="ctr" rtl="0">
                        <a:spcBef>
                          <a:spcPts val="0"/>
                        </a:spcBef>
                        <a:spcAft>
                          <a:spcPts val="0"/>
                        </a:spcAft>
                        <a:buNone/>
                      </a:pPr>
                      <a:r>
                        <a:rPr lang="en-US" sz="2400" b="1" dirty="0">
                          <a:latin typeface="UTM Avo" panose="02040603050506020204" pitchFamily="18" charset="0"/>
                        </a:rPr>
                        <a:t>1</a:t>
                      </a:r>
                      <a:endParaRPr sz="2400" b="1"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2400" dirty="0">
                          <a:latin typeface="UTM Avo" panose="02040603050506020204" pitchFamily="18" charset="0"/>
                        </a:rPr>
                        <a:t>Trong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hằng</a:t>
                      </a:r>
                      <a:r>
                        <a:rPr lang="en-US" sz="2400" dirty="0">
                          <a:latin typeface="UTM Avo" panose="02040603050506020204" pitchFamily="18" charset="0"/>
                        </a:rPr>
                        <a:t> </a:t>
                      </a:r>
                      <a:r>
                        <a:rPr lang="en-US" sz="2400" dirty="0" err="1">
                          <a:latin typeface="UTM Avo" panose="02040603050506020204" pitchFamily="18" charset="0"/>
                        </a:rPr>
                        <a:t>ngày</a:t>
                      </a:r>
                      <a:endParaRPr sz="2400"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just" rtl="0">
                        <a:spcBef>
                          <a:spcPts val="0"/>
                        </a:spcBef>
                        <a:spcAft>
                          <a:spcPts val="0"/>
                        </a:spcAft>
                        <a:buNone/>
                      </a:pPr>
                      <a:r>
                        <a:rPr lang="en-US" sz="2400" dirty="0" err="1">
                          <a:latin typeface="UTM Avo" panose="02040603050506020204" pitchFamily="18" charset="0"/>
                        </a:rPr>
                        <a:t>Luôn</a:t>
                      </a:r>
                      <a:r>
                        <a:rPr lang="en-US" sz="2400" dirty="0">
                          <a:latin typeface="UTM Avo" panose="02040603050506020204" pitchFamily="18" charset="0"/>
                        </a:rPr>
                        <a:t> </a:t>
                      </a:r>
                      <a:r>
                        <a:rPr lang="en-US" sz="2400" dirty="0" err="1">
                          <a:latin typeface="UTM Avo" panose="02040603050506020204" pitchFamily="18" charset="0"/>
                        </a:rPr>
                        <a:t>tự</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việc</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thân</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cần</a:t>
                      </a:r>
                      <a:r>
                        <a:rPr lang="en-US" sz="2400" dirty="0">
                          <a:latin typeface="UTM Avo" panose="02040603050506020204" pitchFamily="18" charset="0"/>
                        </a:rPr>
                        <a:t> ai </a:t>
                      </a:r>
                      <a:r>
                        <a:rPr lang="en-US" sz="2400" dirty="0" err="1">
                          <a:latin typeface="UTM Avo" panose="02040603050506020204" pitchFamily="18" charset="0"/>
                        </a:rPr>
                        <a:t>nhắc</a:t>
                      </a:r>
                      <a:r>
                        <a:rPr lang="en-US" sz="2400" dirty="0">
                          <a:latin typeface="UTM Avo" panose="02040603050506020204" pitchFamily="18" charset="0"/>
                        </a:rPr>
                        <a:t> </a:t>
                      </a:r>
                      <a:r>
                        <a:rPr lang="en-US" sz="2400" dirty="0" err="1">
                          <a:latin typeface="UTM Avo" panose="02040603050506020204" pitchFamily="18" charset="0"/>
                        </a:rPr>
                        <a:t>nhở</a:t>
                      </a:r>
                      <a:r>
                        <a:rPr lang="en-US" sz="2400" dirty="0">
                          <a:latin typeface="UTM Avo" panose="02040603050506020204" pitchFamily="18" charset="0"/>
                        </a:rPr>
                        <a:t>.</a:t>
                      </a:r>
                    </a:p>
                  </a:txBody>
                  <a:tcPr marL="91450" marR="91450" marT="45725" marB="45725" anchor="ctr">
                    <a:solidFill>
                      <a:schemeClr val="accent2">
                        <a:lumMod val="20000"/>
                        <a:lumOff val="80000"/>
                      </a:schemeClr>
                    </a:solidFill>
                  </a:tcPr>
                </a:tc>
                <a:tc>
                  <a:txBody>
                    <a:bodyPr/>
                    <a:lstStyle/>
                    <a:p>
                      <a:pPr marL="0" marR="0" lvl="0" indent="0" algn="just" rtl="0">
                        <a:spcBef>
                          <a:spcPts val="0"/>
                        </a:spcBef>
                        <a:spcAft>
                          <a:spcPts val="0"/>
                        </a:spcAft>
                        <a:buNone/>
                      </a:pPr>
                      <a:r>
                        <a:rPr lang="vi-VN" sz="2400" dirty="0">
                          <a:latin typeface="UTM Avo" panose="02040603050506020204" pitchFamily="18" charset="0"/>
                        </a:rPr>
                        <a:t>Được nhắc nhở mới làm.</a:t>
                      </a:r>
                    </a:p>
                  </a:txBody>
                  <a:tcPr marL="91450" marR="91450" marT="45725" marB="45725" anchor="ctr">
                    <a:solidFill>
                      <a:schemeClr val="accent2">
                        <a:lumMod val="20000"/>
                        <a:lumOff val="80000"/>
                      </a:schemeClr>
                    </a:solidFill>
                  </a:tcPr>
                </a:tc>
                <a:extLst>
                  <a:ext uri="{0D108BD9-81ED-4DB2-BD59-A6C34878D82A}">
                    <a16:rowId xmlns:a16="http://schemas.microsoft.com/office/drawing/2014/main" val="1711554849"/>
                  </a:ext>
                </a:extLst>
              </a:tr>
              <a:tr h="520049">
                <a:tc>
                  <a:txBody>
                    <a:bodyPr/>
                    <a:lstStyle/>
                    <a:p>
                      <a:pPr marL="0" marR="0" lvl="0" indent="0" algn="ctr" rtl="0">
                        <a:spcBef>
                          <a:spcPts val="0"/>
                        </a:spcBef>
                        <a:spcAft>
                          <a:spcPts val="0"/>
                        </a:spcAft>
                        <a:buNone/>
                      </a:pPr>
                      <a:r>
                        <a:rPr lang="en-US" sz="2400" b="1" dirty="0">
                          <a:latin typeface="UTM Avo" panose="02040603050506020204" pitchFamily="18" charset="0"/>
                        </a:rPr>
                        <a:t>2</a:t>
                      </a:r>
                      <a:endParaRPr sz="2400" b="1"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2400" dirty="0">
                          <a:latin typeface="UTM Avo" panose="02040603050506020204" pitchFamily="18" charset="0"/>
                        </a:rPr>
                        <a:t>Trong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tập</a:t>
                      </a:r>
                      <a:endParaRPr sz="2400"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just" rtl="0">
                        <a:spcBef>
                          <a:spcPts val="0"/>
                        </a:spcBef>
                        <a:spcAft>
                          <a:spcPts val="0"/>
                        </a:spcAft>
                        <a:buNone/>
                      </a:pPr>
                      <a:r>
                        <a:rPr lang="en-US" sz="2400" dirty="0" err="1">
                          <a:latin typeface="UTM Avo" panose="02040603050506020204" pitchFamily="18" charset="0"/>
                        </a:rPr>
                        <a:t>Luôn</a:t>
                      </a:r>
                      <a:r>
                        <a:rPr lang="en-US" sz="2400" dirty="0">
                          <a:latin typeface="UTM Avo" panose="02040603050506020204" pitchFamily="18" charset="0"/>
                        </a:rPr>
                        <a:t> </a:t>
                      </a:r>
                      <a:r>
                        <a:rPr lang="en-US" sz="2400" dirty="0" err="1">
                          <a:latin typeface="UTM Avo" panose="02040603050506020204" pitchFamily="18" charset="0"/>
                        </a:rPr>
                        <a:t>tự</a:t>
                      </a:r>
                      <a:r>
                        <a:rPr lang="en-US" sz="2400" dirty="0">
                          <a:latin typeface="UTM Avo" panose="02040603050506020204" pitchFamily="18" charset="0"/>
                        </a:rPr>
                        <a:t> </a:t>
                      </a:r>
                      <a:r>
                        <a:rPr lang="en-US" sz="2400" dirty="0" err="1">
                          <a:latin typeface="UTM Avo" panose="02040603050506020204" pitchFamily="18" charset="0"/>
                        </a:rPr>
                        <a:t>giác</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bài</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bài</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ở </a:t>
                      </a:r>
                      <a:r>
                        <a:rPr lang="en-US" sz="2400" dirty="0" err="1">
                          <a:latin typeface="UTM Avo" panose="02040603050506020204" pitchFamily="18" charset="0"/>
                        </a:rPr>
                        <a:t>nhà</a:t>
                      </a:r>
                      <a:r>
                        <a:rPr lang="en-US" sz="2400" dirty="0">
                          <a:latin typeface="UTM Avo" panose="02040603050506020204" pitchFamily="18" charset="0"/>
                        </a:rPr>
                        <a:t>, </a:t>
                      </a:r>
                      <a:r>
                        <a:rPr lang="en-US" sz="2400" dirty="0" err="1">
                          <a:latin typeface="UTM Avo" panose="02040603050506020204" pitchFamily="18" charset="0"/>
                        </a:rPr>
                        <a:t>chuẩn</a:t>
                      </a:r>
                      <a:r>
                        <a:rPr lang="en-US" sz="2400" dirty="0">
                          <a:latin typeface="UTM Avo" panose="02040603050506020204" pitchFamily="18" charset="0"/>
                        </a:rPr>
                        <a:t> </a:t>
                      </a:r>
                      <a:r>
                        <a:rPr lang="en-US" sz="2400" dirty="0" err="1">
                          <a:latin typeface="UTM Avo" panose="02040603050506020204" pitchFamily="18" charset="0"/>
                        </a:rPr>
                        <a:t>bị</a:t>
                      </a:r>
                      <a:r>
                        <a:rPr lang="en-US" sz="2400" dirty="0">
                          <a:latin typeface="UTM Avo" panose="02040603050506020204" pitchFamily="18" charset="0"/>
                        </a:rPr>
                        <a:t> </a:t>
                      </a:r>
                      <a:r>
                        <a:rPr lang="en-US" sz="2400" dirty="0" err="1">
                          <a:latin typeface="UTM Avo" panose="02040603050506020204" pitchFamily="18" charset="0"/>
                        </a:rPr>
                        <a:t>đồ</a:t>
                      </a:r>
                      <a:r>
                        <a:rPr lang="en-US" sz="2400" dirty="0">
                          <a:latin typeface="UTM Avo" panose="02040603050506020204" pitchFamily="18" charset="0"/>
                        </a:rPr>
                        <a:t> </a:t>
                      </a:r>
                      <a:r>
                        <a:rPr lang="en-US" sz="2400" dirty="0" err="1">
                          <a:latin typeface="UTM Avo" panose="02040603050506020204" pitchFamily="18" charset="0"/>
                        </a:rPr>
                        <a:t>dùng</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endParaRPr sz="2400" dirty="0">
                        <a:latin typeface="UTM Avo" panose="02040603050506020204" pitchFamily="18" charset="0"/>
                      </a:endParaRPr>
                    </a:p>
                  </a:txBody>
                  <a:tcPr marL="91450" marR="91450" marT="45725" marB="45725" anchor="ctr">
                    <a:solidFill>
                      <a:schemeClr val="accent2">
                        <a:lumMod val="20000"/>
                        <a:lumOff val="80000"/>
                      </a:schemeClr>
                    </a:solidFill>
                  </a:tcPr>
                </a:tc>
                <a:tc>
                  <a:txBody>
                    <a:bodyPr/>
                    <a:lstStyle/>
                    <a:p>
                      <a:pPr marL="0" marR="0" lvl="0" indent="0" algn="just" rtl="0">
                        <a:spcBef>
                          <a:spcPts val="0"/>
                        </a:spcBef>
                        <a:spcAft>
                          <a:spcPts val="0"/>
                        </a:spcAft>
                        <a:buNone/>
                      </a:pP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tự</a:t>
                      </a:r>
                      <a:r>
                        <a:rPr lang="en-US" sz="2400" dirty="0">
                          <a:latin typeface="UTM Avo" panose="02040603050506020204" pitchFamily="18" charset="0"/>
                        </a:rPr>
                        <a:t> </a:t>
                      </a:r>
                      <a:r>
                        <a:rPr lang="en-US" sz="2400" dirty="0" err="1">
                          <a:latin typeface="UTM Avo" panose="02040603050506020204" pitchFamily="18" charset="0"/>
                        </a:rPr>
                        <a:t>giác</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bài</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nhà</a:t>
                      </a:r>
                      <a:r>
                        <a:rPr lang="en-US" sz="2400" dirty="0">
                          <a:latin typeface="UTM Avo" panose="02040603050506020204" pitchFamily="18" charset="0"/>
                        </a:rPr>
                        <a:t>, </a:t>
                      </a:r>
                      <a:r>
                        <a:rPr lang="en-US" sz="2400" dirty="0" err="1">
                          <a:latin typeface="UTM Avo" panose="02040603050506020204" pitchFamily="18" charset="0"/>
                        </a:rPr>
                        <a:t>chuẩn</a:t>
                      </a:r>
                      <a:r>
                        <a:rPr lang="en-US" sz="2400" dirty="0">
                          <a:latin typeface="UTM Avo" panose="02040603050506020204" pitchFamily="18" charset="0"/>
                        </a:rPr>
                        <a:t> </a:t>
                      </a:r>
                      <a:r>
                        <a:rPr lang="en-US" sz="2400" dirty="0" err="1">
                          <a:latin typeface="UTM Avo" panose="02040603050506020204" pitchFamily="18" charset="0"/>
                        </a:rPr>
                        <a:t>bị</a:t>
                      </a:r>
                      <a:r>
                        <a:rPr lang="en-US" sz="2400" dirty="0">
                          <a:latin typeface="UTM Avo" panose="02040603050506020204" pitchFamily="18" charset="0"/>
                        </a:rPr>
                        <a:t> </a:t>
                      </a:r>
                      <a:r>
                        <a:rPr lang="en-US" sz="2400" dirty="0" err="1">
                          <a:latin typeface="UTM Avo" panose="02040603050506020204" pitchFamily="18" charset="0"/>
                        </a:rPr>
                        <a:t>đồ</a:t>
                      </a:r>
                      <a:r>
                        <a:rPr lang="en-US" sz="2400" dirty="0">
                          <a:latin typeface="UTM Avo" panose="02040603050506020204" pitchFamily="18" charset="0"/>
                        </a:rPr>
                        <a:t> </a:t>
                      </a:r>
                      <a:r>
                        <a:rPr lang="en-US" sz="2400" dirty="0" err="1">
                          <a:latin typeface="UTM Avo" panose="02040603050506020204" pitchFamily="18" charset="0"/>
                        </a:rPr>
                        <a:t>dùng</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a:t>
                      </a:r>
                    </a:p>
                  </a:txBody>
                  <a:tcPr marL="91450" marR="91450" marT="45725" marB="45725" anchor="ctr">
                    <a:solidFill>
                      <a:schemeClr val="accent2">
                        <a:lumMod val="20000"/>
                        <a:lumOff val="80000"/>
                      </a:schemeClr>
                    </a:solidFill>
                  </a:tcPr>
                </a:tc>
                <a:extLst>
                  <a:ext uri="{0D108BD9-81ED-4DB2-BD59-A6C34878D82A}">
                    <a16:rowId xmlns:a16="http://schemas.microsoft.com/office/drawing/2014/main" val="1362550878"/>
                  </a:ext>
                </a:extLst>
              </a:tr>
              <a:tr h="520049">
                <a:tc>
                  <a:txBody>
                    <a:bodyPr/>
                    <a:lstStyle/>
                    <a:p>
                      <a:pPr marL="0" marR="0" lvl="0" indent="0" algn="ctr" rtl="0">
                        <a:spcBef>
                          <a:spcPts val="0"/>
                        </a:spcBef>
                        <a:spcAft>
                          <a:spcPts val="0"/>
                        </a:spcAft>
                        <a:buNone/>
                      </a:pPr>
                      <a:r>
                        <a:rPr lang="en-US" sz="2400" b="1" dirty="0">
                          <a:latin typeface="UTM Avo" panose="02040603050506020204" pitchFamily="18" charset="0"/>
                        </a:rPr>
                        <a:t>3</a:t>
                      </a:r>
                      <a:endParaRPr sz="2400" b="1"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l" rtl="0">
                        <a:lnSpc>
                          <a:spcPct val="100000"/>
                        </a:lnSpc>
                        <a:spcBef>
                          <a:spcPts val="0"/>
                        </a:spcBef>
                        <a:spcAft>
                          <a:spcPts val="0"/>
                        </a:spcAft>
                        <a:buClr>
                          <a:schemeClr val="dk1"/>
                        </a:buClr>
                        <a:buSzPts val="1800"/>
                        <a:buFont typeface="Calibri"/>
                        <a:buNone/>
                      </a:pPr>
                      <a:r>
                        <a:rPr lang="en-US" sz="2400" dirty="0">
                          <a:latin typeface="UTM Avo" panose="02040603050506020204" pitchFamily="18" charset="0"/>
                        </a:rPr>
                        <a:t>Trong </a:t>
                      </a:r>
                      <a:r>
                        <a:rPr lang="en-US" sz="2400" dirty="0" err="1">
                          <a:latin typeface="UTM Avo" panose="02040603050506020204" pitchFamily="18" charset="0"/>
                        </a:rPr>
                        <a:t>lao</a:t>
                      </a:r>
                      <a:r>
                        <a:rPr lang="en-US" sz="2400" dirty="0">
                          <a:latin typeface="UTM Avo" panose="02040603050506020204" pitchFamily="18" charset="0"/>
                        </a:rPr>
                        <a:t> </a:t>
                      </a:r>
                      <a:r>
                        <a:rPr lang="en-US" sz="2400" dirty="0" err="1">
                          <a:latin typeface="UTM Avo" panose="02040603050506020204" pitchFamily="18" charset="0"/>
                        </a:rPr>
                        <a:t>động</a:t>
                      </a:r>
                      <a:endParaRPr sz="2400" dirty="0">
                        <a:latin typeface="UTM Avo" panose="02040603050506020204" pitchFamily="18" charset="0"/>
                      </a:endParaRPr>
                    </a:p>
                  </a:txBody>
                  <a:tcPr marL="91450" marR="91450" marT="45725" marB="45725" anchor="ctr">
                    <a:solidFill>
                      <a:schemeClr val="accent2">
                        <a:lumMod val="40000"/>
                        <a:lumOff val="60000"/>
                      </a:schemeClr>
                    </a:solidFill>
                  </a:tcPr>
                </a:tc>
                <a:tc>
                  <a:txBody>
                    <a:bodyPr/>
                    <a:lstStyle/>
                    <a:p>
                      <a:pPr marL="0" marR="0" lvl="0" indent="0" algn="just" rtl="0">
                        <a:spcBef>
                          <a:spcPts val="0"/>
                        </a:spcBef>
                        <a:spcAft>
                          <a:spcPts val="0"/>
                        </a:spcAft>
                        <a:buNone/>
                      </a:pPr>
                      <a:r>
                        <a:rPr lang="vi-VN" sz="2400" dirty="0">
                          <a:latin typeface="UTM Avo" panose="02040603050506020204" pitchFamily="18" charset="0"/>
                        </a:rPr>
                        <a:t>Luôn học hỏi, tiếp thu hoàn thành tốt nhiệm vụ được giao. </a:t>
                      </a:r>
                      <a:endParaRPr sz="2400" dirty="0">
                        <a:latin typeface="UTM Avo" panose="02040603050506020204" pitchFamily="18" charset="0"/>
                      </a:endParaRPr>
                    </a:p>
                  </a:txBody>
                  <a:tcPr marL="91450" marR="91450" marT="45725" marB="45725" anchor="ctr">
                    <a:solidFill>
                      <a:schemeClr val="accent2">
                        <a:lumMod val="20000"/>
                        <a:lumOff val="80000"/>
                      </a:schemeClr>
                    </a:solidFill>
                  </a:tcPr>
                </a:tc>
                <a:tc>
                  <a:txBody>
                    <a:bodyPr/>
                    <a:lstStyle/>
                    <a:p>
                      <a:pPr marL="0" marR="0" lvl="0" indent="0" algn="just" rtl="0">
                        <a:spcBef>
                          <a:spcPts val="0"/>
                        </a:spcBef>
                        <a:spcAft>
                          <a:spcPts val="0"/>
                        </a:spcAft>
                        <a:buNone/>
                      </a:pP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tự</a:t>
                      </a:r>
                      <a:r>
                        <a:rPr lang="en-US" sz="2400" dirty="0">
                          <a:latin typeface="UTM Avo" panose="02040603050506020204" pitchFamily="18" charset="0"/>
                        </a:rPr>
                        <a:t> </a:t>
                      </a:r>
                      <a:r>
                        <a:rPr lang="en-US" sz="2400" dirty="0" err="1">
                          <a:latin typeface="UTM Avo" panose="02040603050506020204" pitchFamily="18" charset="0"/>
                        </a:rPr>
                        <a:t>giác</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việc</a:t>
                      </a:r>
                      <a:r>
                        <a:rPr lang="en-US" sz="2400" dirty="0">
                          <a:latin typeface="UTM Avo" panose="02040603050506020204" pitchFamily="18" charset="0"/>
                        </a:rPr>
                        <a:t>, </a:t>
                      </a:r>
                      <a:r>
                        <a:rPr lang="en-US" sz="2400" dirty="0" err="1">
                          <a:latin typeface="UTM Avo" panose="02040603050506020204" pitchFamily="18" charset="0"/>
                        </a:rPr>
                        <a:t>bảo</a:t>
                      </a:r>
                      <a:r>
                        <a:rPr lang="en-US" sz="2400" dirty="0">
                          <a:latin typeface="UTM Avo" panose="02040603050506020204" pitchFamily="18" charset="0"/>
                        </a:rPr>
                        <a:t> </a:t>
                      </a:r>
                      <a:r>
                        <a:rPr lang="en-US" sz="2400" dirty="0" err="1">
                          <a:latin typeface="UTM Avo" panose="02040603050506020204" pitchFamily="18" charset="0"/>
                        </a:rPr>
                        <a:t>mới</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a:t>
                      </a:r>
                    </a:p>
                  </a:txBody>
                  <a:tcPr marL="91450" marR="91450" marT="45725" marB="45725" anchor="ctr">
                    <a:solidFill>
                      <a:schemeClr val="accent2">
                        <a:lumMod val="20000"/>
                        <a:lumOff val="80000"/>
                      </a:schemeClr>
                    </a:solidFill>
                  </a:tcPr>
                </a:tc>
                <a:extLst>
                  <a:ext uri="{0D108BD9-81ED-4DB2-BD59-A6C34878D82A}">
                    <a16:rowId xmlns:a16="http://schemas.microsoft.com/office/drawing/2014/main" val="1362511661"/>
                  </a:ext>
                </a:extLst>
              </a:tr>
            </a:tbl>
          </a:graphicData>
        </a:graphic>
      </p:graphicFrame>
      <p:sp>
        <p:nvSpPr>
          <p:cNvPr id="5" name="Google Shape;532;p8">
            <a:extLst>
              <a:ext uri="{FF2B5EF4-FFF2-40B4-BE49-F238E27FC236}">
                <a16:creationId xmlns:a16="http://schemas.microsoft.com/office/drawing/2014/main" id="{08617AC2-3D3A-E000-A8EA-DBB7012B93E4}"/>
              </a:ext>
            </a:extLst>
          </p:cNvPr>
          <p:cNvSpPr txBox="1"/>
          <p:nvPr/>
        </p:nvSpPr>
        <p:spPr>
          <a:xfrm>
            <a:off x="143221" y="1544281"/>
            <a:ext cx="12048779" cy="861720"/>
          </a:xfrm>
          <a:prstGeom prst="rect">
            <a:avLst/>
          </a:prstGeom>
          <a:noFill/>
          <a:ln>
            <a:noFill/>
          </a:ln>
        </p:spPr>
        <p:txBody>
          <a:bodyPr spcFirstLastPara="1" wrap="square" lIns="121900" tIns="60933" rIns="121900" bIns="60933" anchor="t" anchorCtr="0">
            <a:spAutoFit/>
          </a:bodyPr>
          <a:lstStyle/>
          <a:p>
            <a:pPr>
              <a:buSzPts val="1400"/>
            </a:pPr>
            <a:r>
              <a:rPr lang="vi-VN" sz="2400" dirty="0">
                <a:latin typeface="UTM Avo" panose="02040603050506020204" pitchFamily="18" charset="0"/>
              </a:rPr>
              <a:t>b. Hãy kẻ bảng vào vở rồi liệt kê các biểu hiện của tính tự lập và trái với tự lập theo mẫu dưới đây:</a:t>
            </a:r>
          </a:p>
        </p:txBody>
      </p:sp>
    </p:spTree>
    <p:extLst>
      <p:ext uri="{BB962C8B-B14F-4D97-AF65-F5344CB8AC3E}">
        <p14:creationId xmlns:p14="http://schemas.microsoft.com/office/powerpoint/2010/main" val="19793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E360DE7-86EF-4CB4-90D8-8A6B4AE9DC2A}"/>
              </a:ext>
            </a:extLst>
          </p:cNvPr>
          <p:cNvGrpSpPr/>
          <p:nvPr/>
        </p:nvGrpSpPr>
        <p:grpSpPr>
          <a:xfrm>
            <a:off x="4907642" y="1439304"/>
            <a:ext cx="2434774" cy="553944"/>
            <a:chOff x="4598534" y="2207778"/>
            <a:chExt cx="2434774" cy="553944"/>
          </a:xfrm>
        </p:grpSpPr>
        <p:sp>
          <p:nvSpPr>
            <p:cNvPr id="6" name="Google Shape;434;p13">
              <a:extLst>
                <a:ext uri="{FF2B5EF4-FFF2-40B4-BE49-F238E27FC236}">
                  <a16:creationId xmlns:a16="http://schemas.microsoft.com/office/drawing/2014/main" id="{71EDB9DB-B40D-9CD3-A6BF-9BBD7EB55EB5}"/>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7" name="Picture 2" descr="Writing ">
              <a:extLst>
                <a:ext uri="{FF2B5EF4-FFF2-40B4-BE49-F238E27FC236}">
                  <a16:creationId xmlns:a16="http://schemas.microsoft.com/office/drawing/2014/main" id="{B5354320-831F-81D2-0A94-BC8E79A25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2">
            <a:extLst>
              <a:ext uri="{FF2B5EF4-FFF2-40B4-BE49-F238E27FC236}">
                <a16:creationId xmlns:a16="http://schemas.microsoft.com/office/drawing/2014/main" id="{BE94DD12-A0F9-E74F-099F-77BDE336866E}"/>
              </a:ext>
            </a:extLst>
          </p:cNvPr>
          <p:cNvSpPr txBox="1"/>
          <p:nvPr/>
        </p:nvSpPr>
        <p:spPr>
          <a:xfrm>
            <a:off x="874917" y="1935265"/>
            <a:ext cx="10969251" cy="1860509"/>
          </a:xfrm>
          <a:prstGeom prst="rect">
            <a:avLst/>
          </a:prstGeom>
        </p:spPr>
        <p:txBody>
          <a:bodyPr wrap="square" lIns="0" tIns="0" rIns="0" bIns="0" rtlCol="0" anchor="t">
            <a:spAutoFit/>
          </a:bodyPr>
          <a:lstStyle/>
          <a:p>
            <a:pPr algn="just">
              <a:lnSpc>
                <a:spcPct val="130000"/>
              </a:lnSpc>
              <a:buClrTx/>
            </a:pPr>
            <a:r>
              <a:rPr lang="vi-VN" sz="2400" b="1" kern="1200" dirty="0">
                <a:solidFill>
                  <a:schemeClr val="tx1"/>
                </a:solidFill>
                <a:latin typeface="UTM Avo" panose="02040603050506020204" pitchFamily="18" charset="0"/>
                <a:ea typeface="+mn-ea"/>
                <a:cs typeface="Arial" pitchFamily="34" charset="0"/>
                <a:sym typeface="Wingdings" panose="05000000000000000000" pitchFamily="2" charset="2"/>
              </a:rPr>
              <a:t>Biểu hiện của tự lập:</a:t>
            </a:r>
          </a:p>
          <a:p>
            <a:pPr marL="342900" indent="-342900" algn="just">
              <a:lnSpc>
                <a:spcPct val="130000"/>
              </a:lnSpc>
              <a:buClrTx/>
              <a:buFont typeface="UTM Avo" panose="02040603050506020204" pitchFamily="18" charset="0"/>
              <a:buChar char="-"/>
            </a:pPr>
            <a:r>
              <a:rPr lang="vi-VN" sz="2400" kern="1200" dirty="0">
                <a:solidFill>
                  <a:schemeClr val="tx1"/>
                </a:solidFill>
                <a:latin typeface="UTM Avo" panose="02040603050506020204" pitchFamily="18" charset="0"/>
                <a:ea typeface="+mn-ea"/>
                <a:cs typeface="Arial" pitchFamily="34" charset="0"/>
                <a:sym typeface="Wingdings" panose="05000000000000000000" pitchFamily="2" charset="2"/>
              </a:rPr>
              <a:t>Tự tin, tự làm lấy việc của mình. </a:t>
            </a:r>
          </a:p>
          <a:p>
            <a:pPr marL="342900" indent="-342900" algn="just">
              <a:lnSpc>
                <a:spcPct val="130000"/>
              </a:lnSpc>
              <a:buClrTx/>
              <a:buFont typeface="UTM Avo" panose="02040603050506020204" pitchFamily="18" charset="0"/>
              <a:buChar char="-"/>
            </a:pPr>
            <a:r>
              <a:rPr lang="vi-VN" sz="2400" kern="1200" dirty="0">
                <a:solidFill>
                  <a:schemeClr val="tx1"/>
                </a:solidFill>
                <a:latin typeface="UTM Avo" panose="02040603050506020204" pitchFamily="18" charset="0"/>
                <a:ea typeface="+mn-ea"/>
                <a:cs typeface="Arial" pitchFamily="34" charset="0"/>
                <a:sym typeface="Wingdings" panose="05000000000000000000" pitchFamily="2" charset="2"/>
              </a:rPr>
              <a:t>Bản lĩnh, tự mình tìm cách vượt qua khó khăn.</a:t>
            </a:r>
          </a:p>
          <a:p>
            <a:pPr marL="342900" indent="-342900" algn="just">
              <a:lnSpc>
                <a:spcPct val="130000"/>
              </a:lnSpc>
              <a:buClrTx/>
              <a:buFont typeface="UTM Avo" panose="02040603050506020204" pitchFamily="18" charset="0"/>
              <a:buChar char="-"/>
            </a:pPr>
            <a:r>
              <a:rPr lang="vi-VN" sz="2400" kern="1200" dirty="0">
                <a:solidFill>
                  <a:schemeClr val="tx1"/>
                </a:solidFill>
                <a:latin typeface="UTM Avo" panose="02040603050506020204" pitchFamily="18" charset="0"/>
                <a:ea typeface="+mn-ea"/>
                <a:cs typeface="Arial" pitchFamily="34" charset="0"/>
                <a:sym typeface="Wingdings" panose="05000000000000000000" pitchFamily="2" charset="2"/>
              </a:rPr>
              <a:t>Có ý chí nỗ lực phấn đấu, kiên trì, bền bỉ thực hiện kế hoạch đã đề ra.</a:t>
            </a:r>
          </a:p>
        </p:txBody>
      </p:sp>
      <p:sp>
        <p:nvSpPr>
          <p:cNvPr id="2" name="TextBox 2">
            <a:extLst>
              <a:ext uri="{FF2B5EF4-FFF2-40B4-BE49-F238E27FC236}">
                <a16:creationId xmlns:a16="http://schemas.microsoft.com/office/drawing/2014/main" id="{4B780054-984A-A131-67A8-076F6F70E669}"/>
              </a:ext>
            </a:extLst>
          </p:cNvPr>
          <p:cNvSpPr txBox="1"/>
          <p:nvPr/>
        </p:nvSpPr>
        <p:spPr>
          <a:xfrm>
            <a:off x="874917" y="4003067"/>
            <a:ext cx="9506212" cy="2340641"/>
          </a:xfrm>
          <a:prstGeom prst="rect">
            <a:avLst/>
          </a:prstGeom>
        </p:spPr>
        <p:txBody>
          <a:bodyPr wrap="square" lIns="0" tIns="0" rIns="0" bIns="0" rtlCol="0" anchor="t">
            <a:spAutoFit/>
          </a:bodyPr>
          <a:lstStyle/>
          <a:p>
            <a:pPr algn="just">
              <a:lnSpc>
                <a:spcPct val="130000"/>
              </a:lnSpc>
              <a:buClrTx/>
            </a:pPr>
            <a:r>
              <a:rPr lang="vi-VN" sz="2400" b="1" kern="1200" dirty="0">
                <a:solidFill>
                  <a:schemeClr val="tx1"/>
                </a:solidFill>
                <a:latin typeface="UTM Avo" panose="02040603050506020204" pitchFamily="18" charset="0"/>
                <a:ea typeface="+mn-ea"/>
                <a:cs typeface="Arial" pitchFamily="34" charset="0"/>
                <a:sym typeface="Wingdings" panose="05000000000000000000" pitchFamily="2" charset="2"/>
              </a:rPr>
              <a:t>Biểu hiện trái với tự lập:</a:t>
            </a:r>
          </a:p>
          <a:p>
            <a:pPr marL="342900" indent="-342900" algn="just">
              <a:lnSpc>
                <a:spcPct val="130000"/>
              </a:lnSpc>
              <a:buClrTx/>
              <a:buFont typeface="UTM Avo" panose="02040603050506020204" pitchFamily="18" charset="0"/>
              <a:buChar char="-"/>
            </a:pPr>
            <a:r>
              <a:rPr lang="vi-VN" sz="2400" kern="1200" dirty="0">
                <a:solidFill>
                  <a:schemeClr val="tx1"/>
                </a:solidFill>
                <a:latin typeface="UTM Avo" panose="02040603050506020204" pitchFamily="18" charset="0"/>
                <a:ea typeface="+mn-ea"/>
                <a:cs typeface="Arial" pitchFamily="34" charset="0"/>
                <a:sym typeface="Wingdings" panose="05000000000000000000" pitchFamily="2" charset="2"/>
              </a:rPr>
              <a:t>Ỷ lại, dựa dẫm vào người khác.</a:t>
            </a:r>
          </a:p>
          <a:p>
            <a:pPr marL="342900" indent="-342900" algn="just">
              <a:lnSpc>
                <a:spcPct val="130000"/>
              </a:lnSpc>
              <a:buClrTx/>
              <a:buFont typeface="UTM Avo" panose="02040603050506020204" pitchFamily="18" charset="0"/>
              <a:buChar char="-"/>
            </a:pPr>
            <a:r>
              <a:rPr lang="vi-VN" sz="2400" kern="1200" dirty="0">
                <a:solidFill>
                  <a:schemeClr val="tx1"/>
                </a:solidFill>
                <a:latin typeface="UTM Avo" panose="02040603050506020204" pitchFamily="18" charset="0"/>
                <a:ea typeface="+mn-ea"/>
                <a:cs typeface="Arial" pitchFamily="34" charset="0"/>
                <a:sym typeface="Wingdings" panose="05000000000000000000" pitchFamily="2" charset="2"/>
              </a:rPr>
              <a:t>Trông chờ vào may rủi.</a:t>
            </a:r>
          </a:p>
          <a:p>
            <a:pPr marL="342900" indent="-342900" algn="just">
              <a:lnSpc>
                <a:spcPct val="130000"/>
              </a:lnSpc>
              <a:buClrTx/>
              <a:buFont typeface="UTM Avo" panose="02040603050506020204" pitchFamily="18" charset="0"/>
              <a:buChar char="-"/>
            </a:pPr>
            <a:r>
              <a:rPr lang="vi-VN" sz="2400" kern="1200" dirty="0">
                <a:solidFill>
                  <a:schemeClr val="tx1"/>
                </a:solidFill>
                <a:latin typeface="UTM Avo" panose="02040603050506020204" pitchFamily="18" charset="0"/>
                <a:ea typeface="+mn-ea"/>
                <a:cs typeface="Arial" pitchFamily="34" charset="0"/>
                <a:sym typeface="Wingdings" panose="05000000000000000000" pitchFamily="2" charset="2"/>
              </a:rPr>
              <a:t>Sống biệt lập, chỉ biết đến mình, không cần quan hệ, không nhờ ai giúp đỡ việc gì.</a:t>
            </a:r>
          </a:p>
        </p:txBody>
      </p:sp>
    </p:spTree>
    <p:extLst>
      <p:ext uri="{BB962C8B-B14F-4D97-AF65-F5344CB8AC3E}">
        <p14:creationId xmlns:p14="http://schemas.microsoft.com/office/powerpoint/2010/main" val="52833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A10B1E1-FAA8-5B70-F51C-8F4B3514150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7C070F32-372E-FA4B-1CFA-865F4110F32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8AEFE8D-F57A-667D-589F-C1982C655770}"/>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010250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776C75-6F67-FF09-1A45-0D28429E13B8}"/>
              </a:ext>
            </a:extLst>
          </p:cNvPr>
          <p:cNvSpPr txBox="1"/>
          <p:nvPr/>
        </p:nvSpPr>
        <p:spPr>
          <a:xfrm>
            <a:off x="1022639" y="1560774"/>
            <a:ext cx="10146722" cy="960263"/>
          </a:xfrm>
          <a:prstGeom prst="rect">
            <a:avLst/>
          </a:prstGeom>
          <a:noFill/>
          <a:ln w="57150">
            <a:noFill/>
          </a:ln>
        </p:spPr>
        <p:txBody>
          <a:bodyPr wrap="square">
            <a:spAutoFit/>
          </a:bodyPr>
          <a:lstStyle/>
          <a:p>
            <a:pPr algn="just">
              <a:lnSpc>
                <a:spcPct val="125000"/>
              </a:lnSpc>
              <a:spcBef>
                <a:spcPct val="0"/>
              </a:spcBef>
              <a:buClrTx/>
            </a:pPr>
            <a:r>
              <a:rPr lang="en-US" sz="2400" b="1" kern="1200" dirty="0" err="1">
                <a:latin typeface="UTM Avo" panose="02040603050506020204" pitchFamily="18" charset="0"/>
                <a:ea typeface="+mn-ea"/>
                <a:cs typeface="Arial" pitchFamily="34" charset="0"/>
              </a:rPr>
              <a:t>Bài</a:t>
            </a:r>
            <a:r>
              <a:rPr lang="en-US" sz="2400" b="1" kern="1200" dirty="0">
                <a:latin typeface="UTM Avo" panose="02040603050506020204" pitchFamily="18" charset="0"/>
                <a:ea typeface="+mn-ea"/>
                <a:cs typeface="Arial" pitchFamily="34" charset="0"/>
              </a:rPr>
              <a:t> 1: </a:t>
            </a:r>
            <a:r>
              <a:rPr lang="vi-VN" sz="2400" kern="1200" dirty="0">
                <a:latin typeface="UTM Avo" panose="02040603050506020204" pitchFamily="18" charset="0"/>
                <a:ea typeface="+mn-ea"/>
                <a:cs typeface="Arial" pitchFamily="34" charset="0"/>
              </a:rPr>
              <a:t>Em hãy kể lại những việc làm của bản thân không thể hiện tính tự lập trong cuộc sống và nêu cách khắc phục.</a:t>
            </a:r>
          </a:p>
        </p:txBody>
      </p:sp>
      <p:pic>
        <p:nvPicPr>
          <p:cNvPr id="5" name="Picture 4">
            <a:extLst>
              <a:ext uri="{FF2B5EF4-FFF2-40B4-BE49-F238E27FC236}">
                <a16:creationId xmlns:a16="http://schemas.microsoft.com/office/drawing/2014/main" id="{6E3BA6D9-003A-6FAE-7000-E25CF8FF9EF0}"/>
              </a:ext>
            </a:extLst>
          </p:cNvPr>
          <p:cNvPicPr>
            <a:picLocks noChangeAspect="1"/>
          </p:cNvPicPr>
          <p:nvPr/>
        </p:nvPicPr>
        <p:blipFill>
          <a:blip r:embed="rId3"/>
          <a:stretch>
            <a:fillRect/>
          </a:stretch>
        </p:blipFill>
        <p:spPr>
          <a:xfrm>
            <a:off x="2646649" y="2667000"/>
            <a:ext cx="6307346" cy="3638550"/>
          </a:xfrm>
          <a:prstGeom prst="rect">
            <a:avLst/>
          </a:prstGeom>
        </p:spPr>
      </p:pic>
    </p:spTree>
    <p:extLst>
      <p:ext uri="{BB962C8B-B14F-4D97-AF65-F5344CB8AC3E}">
        <p14:creationId xmlns:p14="http://schemas.microsoft.com/office/powerpoint/2010/main" val="82493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BB2D7A2-D552-32DD-7442-10830587E23E}"/>
              </a:ext>
            </a:extLst>
          </p:cNvPr>
          <p:cNvGraphicFramePr>
            <a:graphicFrameLocks noGrp="1"/>
          </p:cNvGraphicFramePr>
          <p:nvPr>
            <p:extLst>
              <p:ext uri="{D42A27DB-BD31-4B8C-83A1-F6EECF244321}">
                <p14:modId xmlns:p14="http://schemas.microsoft.com/office/powerpoint/2010/main" val="3162788354"/>
              </p:ext>
            </p:extLst>
          </p:nvPr>
        </p:nvGraphicFramePr>
        <p:xfrm>
          <a:off x="352425" y="1893308"/>
          <a:ext cx="11487150" cy="4667244"/>
        </p:xfrm>
        <a:graphic>
          <a:graphicData uri="http://schemas.openxmlformats.org/drawingml/2006/table">
            <a:tbl>
              <a:tblPr>
                <a:noFill/>
              </a:tblPr>
              <a:tblGrid>
                <a:gridCol w="4205328">
                  <a:extLst>
                    <a:ext uri="{9D8B030D-6E8A-4147-A177-3AD203B41FA5}">
                      <a16:colId xmlns:a16="http://schemas.microsoft.com/office/drawing/2014/main" val="2370149666"/>
                    </a:ext>
                  </a:extLst>
                </a:gridCol>
                <a:gridCol w="7281822">
                  <a:extLst>
                    <a:ext uri="{9D8B030D-6E8A-4147-A177-3AD203B41FA5}">
                      <a16:colId xmlns:a16="http://schemas.microsoft.com/office/drawing/2014/main" val="2084146905"/>
                    </a:ext>
                  </a:extLst>
                </a:gridCol>
              </a:tblGrid>
              <a:tr h="670169">
                <a:tc>
                  <a:txBody>
                    <a:bodyPr/>
                    <a:lstStyle/>
                    <a:p>
                      <a:pPr marL="0" marR="0" lvl="0" indent="0" algn="ctr" rtl="0">
                        <a:spcBef>
                          <a:spcPts val="0"/>
                        </a:spcBef>
                        <a:spcAft>
                          <a:spcPts val="0"/>
                        </a:spcAft>
                        <a:buNone/>
                      </a:pPr>
                      <a:r>
                        <a:rPr lang="en-US" sz="2000" b="1" u="none" strike="noStrike" cap="none" dirty="0" err="1">
                          <a:solidFill>
                            <a:srgbClr val="000000"/>
                          </a:solidFill>
                          <a:latin typeface="UTM Avo" panose="02040603050506020204" pitchFamily="18" charset="0"/>
                        </a:rPr>
                        <a:t>Việc</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làm</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của</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bản</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thân</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không</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thể</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hiện</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tính</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tự</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lập</a:t>
                      </a:r>
                      <a:endParaRPr sz="2000" b="1" u="none" strike="noStrike" cap="none" dirty="0">
                        <a:solidFill>
                          <a:srgbClr val="000000"/>
                        </a:solidFill>
                        <a:latin typeface="UTM Avo" panose="02040603050506020204" pitchFamily="18" charset="0"/>
                      </a:endParaRPr>
                    </a:p>
                  </a:txBody>
                  <a:tcPr marL="0" marR="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40000"/>
                        <a:lumOff val="60000"/>
                      </a:schemeClr>
                    </a:solidFill>
                  </a:tcPr>
                </a:tc>
                <a:tc>
                  <a:txBody>
                    <a:bodyPr/>
                    <a:lstStyle/>
                    <a:p>
                      <a:pPr marL="0" marR="0" lvl="0" indent="0" algn="ctr" rtl="0">
                        <a:spcBef>
                          <a:spcPts val="0"/>
                        </a:spcBef>
                        <a:spcAft>
                          <a:spcPts val="0"/>
                        </a:spcAft>
                        <a:buNone/>
                      </a:pPr>
                      <a:r>
                        <a:rPr lang="en-US" sz="2000" b="1" u="none" strike="noStrike" cap="none" dirty="0" err="1">
                          <a:solidFill>
                            <a:srgbClr val="000000"/>
                          </a:solidFill>
                          <a:latin typeface="UTM Avo" panose="02040603050506020204" pitchFamily="18" charset="0"/>
                        </a:rPr>
                        <a:t>Cách</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khắc</a:t>
                      </a:r>
                      <a:r>
                        <a:rPr lang="en-US" sz="2000" b="1" u="none" strike="noStrike" cap="none" dirty="0">
                          <a:solidFill>
                            <a:srgbClr val="000000"/>
                          </a:solidFill>
                          <a:latin typeface="UTM Avo" panose="02040603050506020204" pitchFamily="18" charset="0"/>
                        </a:rPr>
                        <a:t> </a:t>
                      </a:r>
                      <a:r>
                        <a:rPr lang="en-US" sz="2000" b="1" u="none" strike="noStrike" cap="none" dirty="0" err="1">
                          <a:solidFill>
                            <a:srgbClr val="000000"/>
                          </a:solidFill>
                          <a:latin typeface="UTM Avo" panose="02040603050506020204" pitchFamily="18" charset="0"/>
                        </a:rPr>
                        <a:t>phục</a:t>
                      </a:r>
                      <a:endParaRPr sz="3600" b="1"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40000"/>
                        <a:lumOff val="60000"/>
                      </a:schemeClr>
                    </a:solidFill>
                  </a:tcPr>
                </a:tc>
                <a:extLst>
                  <a:ext uri="{0D108BD9-81ED-4DB2-BD59-A6C34878D82A}">
                    <a16:rowId xmlns:a16="http://schemas.microsoft.com/office/drawing/2014/main" val="1325328527"/>
                  </a:ext>
                </a:extLst>
              </a:tr>
              <a:tr h="670169">
                <a:tc>
                  <a:txBody>
                    <a:bodyPr/>
                    <a:lstStyle/>
                    <a:p>
                      <a:pPr marL="0" marR="0" lvl="0" indent="0" algn="just" rtl="0">
                        <a:spcBef>
                          <a:spcPts val="0"/>
                        </a:spcBef>
                        <a:spcAft>
                          <a:spcPts val="0"/>
                        </a:spcAft>
                        <a:buNone/>
                      </a:pPr>
                      <a:r>
                        <a:rPr lang="en-US" sz="2000" u="none" strike="noStrike" cap="none" dirty="0" err="1">
                          <a:solidFill>
                            <a:srgbClr val="000000"/>
                          </a:solidFill>
                          <a:latin typeface="UTM Avo" panose="02040603050506020204" pitchFamily="18" charset="0"/>
                        </a:rPr>
                        <a:t>Mải</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làm</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bài</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tập</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mà</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lười</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biếng</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làm</a:t>
                      </a:r>
                      <a:r>
                        <a:rPr lang="en-US" sz="2000" u="none" strike="noStrike" cap="none" dirty="0">
                          <a:solidFill>
                            <a:srgbClr val="000000"/>
                          </a:solidFill>
                          <a:latin typeface="UTM Avo" panose="02040603050506020204" pitchFamily="18" charset="0"/>
                        </a:rPr>
                        <a:t> </a:t>
                      </a:r>
                      <a:r>
                        <a:rPr lang="en-US" sz="2000" u="none" strike="noStrike" cap="none" err="1">
                          <a:solidFill>
                            <a:srgbClr val="000000"/>
                          </a:solidFill>
                          <a:latin typeface="UTM Avo" panose="02040603050506020204" pitchFamily="18" charset="0"/>
                        </a:rPr>
                        <a:t>việc</a:t>
                      </a:r>
                      <a:r>
                        <a:rPr lang="en-US" sz="2000" u="none" strike="noStrike" cap="none">
                          <a:solidFill>
                            <a:srgbClr val="000000"/>
                          </a:solidFill>
                          <a:latin typeface="UTM Avo" panose="02040603050506020204" pitchFamily="18" charset="0"/>
                        </a:rPr>
                        <a:t> nhà.</a:t>
                      </a:r>
                      <a:endParaRPr sz="3600"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just" rtl="0">
                        <a:spcBef>
                          <a:spcPts val="0"/>
                        </a:spcBef>
                        <a:spcAft>
                          <a:spcPts val="0"/>
                        </a:spcAft>
                        <a:buNone/>
                      </a:pPr>
                      <a:r>
                        <a:rPr lang="en-US" sz="2000" u="none" strike="noStrike" cap="none">
                          <a:solidFill>
                            <a:srgbClr val="000000"/>
                          </a:solidFill>
                          <a:latin typeface="UTM Avo" panose="02040603050506020204" pitchFamily="18" charset="0"/>
                        </a:rPr>
                        <a:t>Lập thời khóa biểu ghi rõ thời gian học và thời gian phụ giúp bố mẹ.</a:t>
                      </a:r>
                      <a:endParaRPr sz="3600"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966389245"/>
                  </a:ext>
                </a:extLst>
              </a:tr>
              <a:tr h="646230">
                <a:tc>
                  <a:txBody>
                    <a:bodyPr/>
                    <a:lstStyle/>
                    <a:p>
                      <a:pPr marL="0" marR="0" lvl="0" indent="0" algn="just" rtl="0">
                        <a:spcBef>
                          <a:spcPts val="0"/>
                        </a:spcBef>
                        <a:spcAft>
                          <a:spcPts val="0"/>
                        </a:spcAft>
                        <a:buNone/>
                      </a:pPr>
                      <a:r>
                        <a:rPr lang="en-US" sz="2000" u="none" strike="noStrike" cap="none">
                          <a:solidFill>
                            <a:srgbClr val="000000"/>
                          </a:solidFill>
                          <a:latin typeface="UTM Avo" panose="02040603050506020204" pitchFamily="18" charset="0"/>
                        </a:rPr>
                        <a:t>Không tự dậy sớm.</a:t>
                      </a:r>
                      <a:endParaRPr sz="3600"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just" rtl="0">
                        <a:spcBef>
                          <a:spcPts val="0"/>
                        </a:spcBef>
                        <a:spcAft>
                          <a:spcPts val="0"/>
                        </a:spcAft>
                        <a:buNone/>
                      </a:pPr>
                      <a:r>
                        <a:rPr lang="en-US" sz="2000" u="none" strike="noStrike" cap="none" dirty="0" err="1">
                          <a:solidFill>
                            <a:srgbClr val="000000"/>
                          </a:solidFill>
                          <a:latin typeface="UTM Avo" panose="02040603050506020204" pitchFamily="18" charset="0"/>
                        </a:rPr>
                        <a:t>Đặt</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đồng</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hồ</a:t>
                      </a:r>
                      <a:r>
                        <a:rPr lang="en-US" sz="2000" u="none" strike="noStrike" cap="none" dirty="0">
                          <a:solidFill>
                            <a:srgbClr val="000000"/>
                          </a:solidFill>
                          <a:latin typeface="UTM Avo" panose="02040603050506020204" pitchFamily="18" charset="0"/>
                        </a:rPr>
                        <a:t> </a:t>
                      </a:r>
                      <a:r>
                        <a:rPr lang="en-US" sz="2000" u="none" strike="noStrike" cap="none" err="1">
                          <a:solidFill>
                            <a:srgbClr val="000000"/>
                          </a:solidFill>
                          <a:latin typeface="UTM Avo" panose="02040603050506020204" pitchFamily="18" charset="0"/>
                        </a:rPr>
                        <a:t>báo</a:t>
                      </a:r>
                      <a:r>
                        <a:rPr lang="en-US" sz="2000" u="none" strike="noStrike" cap="none">
                          <a:solidFill>
                            <a:srgbClr val="000000"/>
                          </a:solidFill>
                          <a:latin typeface="UTM Avo" panose="02040603050506020204" pitchFamily="18" charset="0"/>
                        </a:rPr>
                        <a:t> thức.</a:t>
                      </a:r>
                      <a:endParaRPr sz="3600"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376261026"/>
                  </a:ext>
                </a:extLst>
              </a:tr>
              <a:tr h="670169">
                <a:tc>
                  <a:txBody>
                    <a:bodyPr/>
                    <a:lstStyle/>
                    <a:p>
                      <a:pPr marL="0" marR="0" lvl="0" indent="0" algn="just" rtl="0">
                        <a:spcBef>
                          <a:spcPts val="0"/>
                        </a:spcBef>
                        <a:spcAft>
                          <a:spcPts val="0"/>
                        </a:spcAft>
                        <a:buNone/>
                      </a:pPr>
                      <a:r>
                        <a:rPr lang="en-US" sz="2000" u="none" strike="noStrike" cap="none">
                          <a:solidFill>
                            <a:srgbClr val="000000"/>
                          </a:solidFill>
                          <a:latin typeface="UTM Avo" panose="02040603050506020204" pitchFamily="18" charset="0"/>
                        </a:rPr>
                        <a:t>Đùn đẩy trách nhiệm, trốn tránh công việc lao động ở lớp.</a:t>
                      </a:r>
                      <a:endParaRPr sz="3600"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just" rtl="0">
                        <a:spcBef>
                          <a:spcPts val="0"/>
                        </a:spcBef>
                        <a:spcAft>
                          <a:spcPts val="0"/>
                        </a:spcAft>
                        <a:buNone/>
                      </a:pPr>
                      <a:r>
                        <a:rPr lang="en-US" sz="2000" u="none" strike="noStrike" cap="none" dirty="0" err="1">
                          <a:solidFill>
                            <a:srgbClr val="000000"/>
                          </a:solidFill>
                          <a:latin typeface="UTM Avo" panose="02040603050506020204" pitchFamily="18" charset="0"/>
                        </a:rPr>
                        <a:t>Tự</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giác</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tham</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gia</a:t>
                      </a:r>
                      <a:r>
                        <a:rPr lang="en-US" sz="2000" u="none" strike="noStrike" cap="none" dirty="0">
                          <a:solidFill>
                            <a:srgbClr val="000000"/>
                          </a:solidFill>
                          <a:latin typeface="UTM Avo" panose="02040603050506020204" pitchFamily="18" charset="0"/>
                        </a:rPr>
                        <a:t> </a:t>
                      </a:r>
                      <a:r>
                        <a:rPr lang="en-US" sz="2000" u="none" strike="noStrike" cap="none" err="1">
                          <a:solidFill>
                            <a:srgbClr val="000000"/>
                          </a:solidFill>
                          <a:latin typeface="UTM Avo" panose="02040603050506020204" pitchFamily="18" charset="0"/>
                        </a:rPr>
                        <a:t>lao</a:t>
                      </a:r>
                      <a:r>
                        <a:rPr lang="en-US" sz="2000" u="none" strike="noStrike" cap="none">
                          <a:solidFill>
                            <a:srgbClr val="000000"/>
                          </a:solidFill>
                          <a:latin typeface="UTM Avo" panose="02040603050506020204" pitchFamily="18" charset="0"/>
                        </a:rPr>
                        <a:t> động.</a:t>
                      </a:r>
                      <a:endParaRPr sz="2000" u="none" strike="noStrike" cap="none" dirty="0">
                        <a:solidFill>
                          <a:srgbClr val="000000"/>
                        </a:solidFill>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593721169"/>
                  </a:ext>
                </a:extLst>
              </a:tr>
              <a:tr h="670169">
                <a:tc>
                  <a:txBody>
                    <a:bodyPr/>
                    <a:lstStyle/>
                    <a:p>
                      <a:pPr marL="0" marR="0" lvl="0" indent="0" algn="just" rtl="0">
                        <a:spcBef>
                          <a:spcPts val="0"/>
                        </a:spcBef>
                        <a:spcAft>
                          <a:spcPts val="0"/>
                        </a:spcAft>
                        <a:buNone/>
                      </a:pPr>
                      <a:r>
                        <a:rPr lang="en-US" sz="2000" u="none" strike="noStrike" cap="none">
                          <a:solidFill>
                            <a:srgbClr val="000000"/>
                          </a:solidFill>
                          <a:latin typeface="UTM Avo" panose="02040603050506020204" pitchFamily="18" charset="0"/>
                        </a:rPr>
                        <a:t>Đi nhờ xe đạp điện của bạn đến trường.</a:t>
                      </a:r>
                      <a:endParaRPr sz="3600"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just" rtl="0">
                        <a:spcBef>
                          <a:spcPts val="0"/>
                        </a:spcBef>
                        <a:spcAft>
                          <a:spcPts val="0"/>
                        </a:spcAft>
                        <a:buNone/>
                      </a:pPr>
                      <a:r>
                        <a:rPr lang="en-US" sz="2000" u="none" strike="noStrike" cap="none">
                          <a:solidFill>
                            <a:srgbClr val="000000"/>
                          </a:solidFill>
                          <a:latin typeface="UTM Avo" panose="02040603050506020204" pitchFamily="18" charset="0"/>
                        </a:rPr>
                        <a:t>Tự giác đi xe đạp đến trường.</a:t>
                      </a:r>
                      <a:endParaRPr sz="3600"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939201491"/>
                  </a:ext>
                </a:extLst>
              </a:tr>
              <a:tr h="670169">
                <a:tc>
                  <a:txBody>
                    <a:bodyPr/>
                    <a:lstStyle/>
                    <a:p>
                      <a:pPr marL="0" marR="0" lvl="0" indent="0" algn="just" rtl="0">
                        <a:spcBef>
                          <a:spcPts val="0"/>
                        </a:spcBef>
                        <a:spcAft>
                          <a:spcPts val="0"/>
                        </a:spcAft>
                        <a:buNone/>
                      </a:pPr>
                      <a:r>
                        <a:rPr lang="en-US" sz="2000" u="none" strike="noStrike" cap="none">
                          <a:solidFill>
                            <a:srgbClr val="000000"/>
                          </a:solidFill>
                          <a:latin typeface="UTM Avo" panose="02040603050506020204" pitchFamily="18" charset="0"/>
                        </a:rPr>
                        <a:t>Thỉnh thoảng quên gấp chăn.</a:t>
                      </a:r>
                      <a:endParaRPr sz="3600"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just" rtl="0">
                        <a:spcBef>
                          <a:spcPts val="0"/>
                        </a:spcBef>
                        <a:spcAft>
                          <a:spcPts val="0"/>
                        </a:spcAft>
                        <a:buNone/>
                      </a:pPr>
                      <a:r>
                        <a:rPr lang="en-US" sz="2000" u="none" strike="noStrike" cap="none" dirty="0" err="1">
                          <a:solidFill>
                            <a:srgbClr val="000000"/>
                          </a:solidFill>
                          <a:latin typeface="UTM Avo" panose="02040603050506020204" pitchFamily="18" charset="0"/>
                        </a:rPr>
                        <a:t>Mỗi</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sáng</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thức</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dậy</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là</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phải</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nhớ</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gấp</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chăn</a:t>
                      </a:r>
                      <a:r>
                        <a:rPr lang="en-US" sz="2000" u="none" strike="noStrike" cap="none" dirty="0">
                          <a:solidFill>
                            <a:srgbClr val="000000"/>
                          </a:solidFill>
                          <a:latin typeface="UTM Avo" panose="02040603050506020204" pitchFamily="18" charset="0"/>
                        </a:rPr>
                        <a:t> </a:t>
                      </a:r>
                      <a:r>
                        <a:rPr lang="en-US" sz="2000" u="none" strike="noStrike" cap="none" err="1">
                          <a:solidFill>
                            <a:srgbClr val="000000"/>
                          </a:solidFill>
                          <a:latin typeface="UTM Avo" panose="02040603050506020204" pitchFamily="18" charset="0"/>
                        </a:rPr>
                        <a:t>màn</a:t>
                      </a:r>
                      <a:r>
                        <a:rPr lang="en-US" sz="2000" u="none" strike="noStrike" cap="none">
                          <a:solidFill>
                            <a:srgbClr val="000000"/>
                          </a:solidFill>
                          <a:latin typeface="UTM Avo" panose="02040603050506020204" pitchFamily="18" charset="0"/>
                        </a:rPr>
                        <a:t> luôn.</a:t>
                      </a:r>
                      <a:endParaRPr sz="3600"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605273572"/>
                  </a:ext>
                </a:extLst>
              </a:tr>
              <a:tr h="670169">
                <a:tc>
                  <a:txBody>
                    <a:bodyPr/>
                    <a:lstStyle/>
                    <a:p>
                      <a:pPr marL="0" marR="0" lvl="0" indent="0" algn="just" rtl="0">
                        <a:spcBef>
                          <a:spcPts val="0"/>
                        </a:spcBef>
                        <a:spcAft>
                          <a:spcPts val="0"/>
                        </a:spcAft>
                        <a:buNone/>
                      </a:pPr>
                      <a:r>
                        <a:rPr lang="en-US" sz="2000" u="none" strike="noStrike" cap="none" dirty="0" err="1">
                          <a:solidFill>
                            <a:srgbClr val="000000"/>
                          </a:solidFill>
                          <a:latin typeface="UTM Avo" panose="02040603050506020204" pitchFamily="18" charset="0"/>
                        </a:rPr>
                        <a:t>Quên</a:t>
                      </a:r>
                      <a:r>
                        <a:rPr lang="en-US" sz="2000" u="none" strike="noStrike" cap="none" dirty="0">
                          <a:solidFill>
                            <a:srgbClr val="000000"/>
                          </a:solidFill>
                          <a:latin typeface="UTM Avo" panose="02040603050506020204" pitchFamily="18" charset="0"/>
                        </a:rPr>
                        <a:t> </a:t>
                      </a:r>
                      <a:r>
                        <a:rPr lang="en-US" sz="2000" u="none" strike="noStrike" cap="none" err="1">
                          <a:solidFill>
                            <a:srgbClr val="000000"/>
                          </a:solidFill>
                          <a:latin typeface="UTM Avo" panose="02040603050506020204" pitchFamily="18" charset="0"/>
                        </a:rPr>
                        <a:t>tưới</a:t>
                      </a:r>
                      <a:r>
                        <a:rPr lang="en-US" sz="2000" u="none" strike="noStrike" cap="none">
                          <a:solidFill>
                            <a:srgbClr val="000000"/>
                          </a:solidFill>
                          <a:latin typeface="UTM Avo" panose="02040603050506020204" pitchFamily="18" charset="0"/>
                        </a:rPr>
                        <a:t> rau.</a:t>
                      </a:r>
                      <a:endParaRPr sz="3600"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just" rtl="0">
                        <a:spcBef>
                          <a:spcPts val="0"/>
                        </a:spcBef>
                        <a:spcAft>
                          <a:spcPts val="0"/>
                        </a:spcAft>
                        <a:buNone/>
                      </a:pPr>
                      <a:r>
                        <a:rPr lang="en-US" sz="2000" u="none" strike="noStrike" cap="none" dirty="0" err="1">
                          <a:solidFill>
                            <a:srgbClr val="000000"/>
                          </a:solidFill>
                          <a:latin typeface="UTM Avo" panose="02040603050506020204" pitchFamily="18" charset="0"/>
                        </a:rPr>
                        <a:t>Đặt</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lịch</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hẹn</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trong</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điện</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thoại</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về</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ngày</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em</a:t>
                      </a:r>
                      <a:r>
                        <a:rPr lang="en-US" sz="2000" u="none" strike="noStrike" cap="none" dirty="0">
                          <a:solidFill>
                            <a:srgbClr val="000000"/>
                          </a:solidFill>
                          <a:latin typeface="UTM Avo" panose="02040603050506020204" pitchFamily="18" charset="0"/>
                        </a:rPr>
                        <a:t> </a:t>
                      </a:r>
                      <a:r>
                        <a:rPr lang="en-US" sz="2000" u="none" strike="noStrike" cap="none" dirty="0" err="1">
                          <a:solidFill>
                            <a:srgbClr val="000000"/>
                          </a:solidFill>
                          <a:latin typeface="UTM Avo" panose="02040603050506020204" pitchFamily="18" charset="0"/>
                        </a:rPr>
                        <a:t>cần</a:t>
                      </a:r>
                      <a:r>
                        <a:rPr lang="en-US" sz="2000" u="none" strike="noStrike" cap="none" dirty="0">
                          <a:solidFill>
                            <a:srgbClr val="000000"/>
                          </a:solidFill>
                          <a:latin typeface="UTM Avo" panose="02040603050506020204" pitchFamily="18" charset="0"/>
                        </a:rPr>
                        <a:t> </a:t>
                      </a:r>
                      <a:r>
                        <a:rPr lang="en-US" sz="2000" u="none" strike="noStrike" cap="none" err="1">
                          <a:solidFill>
                            <a:srgbClr val="000000"/>
                          </a:solidFill>
                          <a:latin typeface="UTM Avo" panose="02040603050506020204" pitchFamily="18" charset="0"/>
                        </a:rPr>
                        <a:t>tưới</a:t>
                      </a:r>
                      <a:r>
                        <a:rPr lang="en-US" sz="2000" u="none" strike="noStrike" cap="none">
                          <a:solidFill>
                            <a:srgbClr val="000000"/>
                          </a:solidFill>
                          <a:latin typeface="UTM Avo" panose="02040603050506020204" pitchFamily="18" charset="0"/>
                        </a:rPr>
                        <a:t> rau.</a:t>
                      </a:r>
                      <a:endParaRPr sz="3600" dirty="0">
                        <a:latin typeface="UTM Avo" panose="02040603050506020204" pitchFamily="18" charset="0"/>
                      </a:endParaRPr>
                    </a:p>
                  </a:txBody>
                  <a:tcPr marL="53300" marR="533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260626080"/>
                  </a:ext>
                </a:extLst>
              </a:tr>
            </a:tbl>
          </a:graphicData>
        </a:graphic>
      </p:graphicFrame>
    </p:spTree>
    <p:extLst>
      <p:ext uri="{BB962C8B-B14F-4D97-AF65-F5344CB8AC3E}">
        <p14:creationId xmlns:p14="http://schemas.microsoft.com/office/powerpoint/2010/main" val="429210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776C75-6F67-FF09-1A45-0D28429E13B8}"/>
              </a:ext>
            </a:extLst>
          </p:cNvPr>
          <p:cNvSpPr txBox="1"/>
          <p:nvPr/>
        </p:nvSpPr>
        <p:spPr>
          <a:xfrm>
            <a:off x="1022639" y="1560774"/>
            <a:ext cx="10146722" cy="1421928"/>
          </a:xfrm>
          <a:prstGeom prst="rect">
            <a:avLst/>
          </a:prstGeom>
          <a:noFill/>
          <a:ln w="57150">
            <a:noFill/>
          </a:ln>
        </p:spPr>
        <p:txBody>
          <a:bodyPr wrap="square">
            <a:spAutoFit/>
          </a:bodyPr>
          <a:lstStyle/>
          <a:p>
            <a:pPr algn="just">
              <a:lnSpc>
                <a:spcPct val="125000"/>
              </a:lnSpc>
              <a:spcBef>
                <a:spcPct val="0"/>
              </a:spcBef>
              <a:buClrTx/>
            </a:pPr>
            <a:r>
              <a:rPr lang="en-US" sz="2400" b="1" kern="1200" dirty="0" err="1">
                <a:latin typeface="UTM Avo" panose="02040603050506020204" pitchFamily="18" charset="0"/>
                <a:ea typeface="+mn-ea"/>
                <a:cs typeface="Arial" pitchFamily="34" charset="0"/>
              </a:rPr>
              <a:t>Bài</a:t>
            </a:r>
            <a:r>
              <a:rPr lang="en-US" sz="2400" b="1" kern="1200" dirty="0">
                <a:latin typeface="UTM Avo" panose="02040603050506020204" pitchFamily="18" charset="0"/>
                <a:ea typeface="+mn-ea"/>
                <a:cs typeface="Arial" pitchFamily="34" charset="0"/>
              </a:rPr>
              <a:t> 2: </a:t>
            </a:r>
            <a:r>
              <a:rPr lang="vi-VN" sz="2400" kern="1200" dirty="0">
                <a:latin typeface="UTM Avo" panose="02040603050506020204" pitchFamily="18" charset="0"/>
                <a:ea typeface="+mn-ea"/>
                <a:cs typeface="Arial" pitchFamily="34" charset="0"/>
              </a:rPr>
              <a:t>Trong giờ kiểm tra Toán, gặp bài khó, Nam loay hoay mãi vẫn chưa giải được. Thấy sắp hết giờ mà bạn vẫn chưa làm xong bài, Dũng ngồi bên cạnh đưa bài đã giải cho Nam chép.</a:t>
            </a:r>
          </a:p>
        </p:txBody>
      </p:sp>
      <p:sp>
        <p:nvSpPr>
          <p:cNvPr id="2" name="Google Shape;313;p15">
            <a:extLst>
              <a:ext uri="{FF2B5EF4-FFF2-40B4-BE49-F238E27FC236}">
                <a16:creationId xmlns:a16="http://schemas.microsoft.com/office/drawing/2014/main" id="{0948DFA6-6D31-25C4-F8EC-3D9690E4F848}"/>
              </a:ext>
            </a:extLst>
          </p:cNvPr>
          <p:cNvSpPr/>
          <p:nvPr/>
        </p:nvSpPr>
        <p:spPr>
          <a:xfrm>
            <a:off x="327423" y="3801478"/>
            <a:ext cx="8378426" cy="1477287"/>
          </a:xfrm>
          <a:prstGeom prst="rect">
            <a:avLst/>
          </a:prstGeom>
          <a:noFill/>
          <a:ln>
            <a:noFill/>
          </a:ln>
        </p:spPr>
        <p:txBody>
          <a:bodyPr spcFirstLastPara="1" wrap="square" lIns="91425" tIns="45700" rIns="91425" bIns="45700" anchor="t" anchorCtr="0">
            <a:spAutoFit/>
          </a:bodyPr>
          <a:lstStyle/>
          <a:p>
            <a:pPr marL="0" marR="0" lvl="0" indent="0" algn="just" rtl="0">
              <a:lnSpc>
                <a:spcPct val="125000"/>
              </a:lnSpc>
              <a:spcBef>
                <a:spcPts val="0"/>
              </a:spcBef>
              <a:spcAft>
                <a:spcPts val="0"/>
              </a:spcAft>
              <a:buClr>
                <a:srgbClr val="000000"/>
              </a:buClr>
              <a:buSzPts val="2100"/>
              <a:buFont typeface="Arial"/>
              <a:buNone/>
            </a:pPr>
            <a:r>
              <a:rPr lang="en-US" sz="2400">
                <a:solidFill>
                  <a:srgbClr val="000000"/>
                </a:solidFill>
                <a:latin typeface="UTM Avo" panose="02040603050506020204" pitchFamily="18" charset="0"/>
                <a:ea typeface="Times New Roman"/>
                <a:cs typeface="Times New Roman"/>
                <a:sym typeface="Times New Roman"/>
              </a:rPr>
              <a:t>a</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Em</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có</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nhận</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xét</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gì</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về</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việc</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làm</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của</a:t>
            </a:r>
            <a:r>
              <a:rPr lang="en-US" sz="2400" dirty="0">
                <a:solidFill>
                  <a:srgbClr val="000000"/>
                </a:solidFill>
                <a:latin typeface="UTM Avo" panose="02040603050506020204" pitchFamily="18" charset="0"/>
                <a:ea typeface="Times New Roman"/>
                <a:cs typeface="Times New Roman"/>
                <a:sym typeface="Times New Roman"/>
              </a:rPr>
              <a:t> Nam </a:t>
            </a:r>
            <a:r>
              <a:rPr lang="en-US" sz="2400" dirty="0" err="1">
                <a:solidFill>
                  <a:srgbClr val="000000"/>
                </a:solidFill>
                <a:latin typeface="UTM Avo" panose="02040603050506020204" pitchFamily="18" charset="0"/>
                <a:ea typeface="Times New Roman"/>
                <a:cs typeface="Times New Roman"/>
                <a:sym typeface="Times New Roman"/>
              </a:rPr>
              <a:t>và</a:t>
            </a:r>
            <a:r>
              <a:rPr lang="en-US" sz="2400" dirty="0">
                <a:solidFill>
                  <a:srgbClr val="000000"/>
                </a:solidFill>
                <a:latin typeface="UTM Avo" panose="02040603050506020204" pitchFamily="18" charset="0"/>
                <a:ea typeface="Times New Roman"/>
                <a:cs typeface="Times New Roman"/>
                <a:sym typeface="Times New Roman"/>
              </a:rPr>
              <a:t> Dũng?</a:t>
            </a:r>
            <a:endParaRPr sz="2400" dirty="0">
              <a:solidFill>
                <a:srgbClr val="000000"/>
              </a:solidFill>
              <a:latin typeface="UTM Avo" panose="02040603050506020204" pitchFamily="18" charset="0"/>
              <a:ea typeface="Times New Roman"/>
              <a:cs typeface="Times New Roman"/>
              <a:sym typeface="Times New Roman"/>
            </a:endParaRPr>
          </a:p>
          <a:p>
            <a:pPr marL="0" marR="0" lvl="0" indent="0" algn="just" rtl="0">
              <a:lnSpc>
                <a:spcPct val="125000"/>
              </a:lnSpc>
              <a:spcBef>
                <a:spcPts val="0"/>
              </a:spcBef>
              <a:spcAft>
                <a:spcPts val="0"/>
              </a:spcAft>
              <a:buClr>
                <a:srgbClr val="000000"/>
              </a:buClr>
              <a:buSzPts val="2100"/>
              <a:buFont typeface="Arial"/>
              <a:buNone/>
            </a:pPr>
            <a:r>
              <a:rPr lang="en-US" sz="2400" dirty="0">
                <a:solidFill>
                  <a:srgbClr val="000000"/>
                </a:solidFill>
                <a:latin typeface="UTM Avo" panose="02040603050506020204" pitchFamily="18" charset="0"/>
                <a:ea typeface="Times New Roman"/>
                <a:cs typeface="Times New Roman"/>
                <a:sym typeface="Times New Roman"/>
              </a:rPr>
              <a:t>b. </a:t>
            </a:r>
            <a:r>
              <a:rPr lang="en-US" sz="2400" dirty="0" err="1">
                <a:solidFill>
                  <a:srgbClr val="000000"/>
                </a:solidFill>
                <a:latin typeface="UTM Avo" panose="02040603050506020204" pitchFamily="18" charset="0"/>
                <a:ea typeface="Times New Roman"/>
                <a:cs typeface="Times New Roman"/>
                <a:sym typeface="Times New Roman"/>
              </a:rPr>
              <a:t>Nếu</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là</a:t>
            </a:r>
            <a:r>
              <a:rPr lang="en-US" sz="2400" dirty="0">
                <a:solidFill>
                  <a:srgbClr val="000000"/>
                </a:solidFill>
                <a:latin typeface="UTM Avo" panose="02040603050506020204" pitchFamily="18" charset="0"/>
                <a:ea typeface="Times New Roman"/>
                <a:cs typeface="Times New Roman"/>
                <a:sym typeface="Times New Roman"/>
              </a:rPr>
              <a:t> Nam, </a:t>
            </a:r>
            <a:r>
              <a:rPr lang="en-US" sz="2400" dirty="0" err="1">
                <a:solidFill>
                  <a:srgbClr val="000000"/>
                </a:solidFill>
                <a:latin typeface="UTM Avo" panose="02040603050506020204" pitchFamily="18" charset="0"/>
                <a:ea typeface="Times New Roman"/>
                <a:cs typeface="Times New Roman"/>
                <a:sym typeface="Times New Roman"/>
              </a:rPr>
              <a:t>em</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sẽ</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làm</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gì</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Vì</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sao</a:t>
            </a:r>
            <a:r>
              <a:rPr lang="en-US" sz="2400" dirty="0">
                <a:solidFill>
                  <a:srgbClr val="000000"/>
                </a:solidFill>
                <a:latin typeface="UTM Avo" panose="02040603050506020204" pitchFamily="18" charset="0"/>
                <a:ea typeface="Times New Roman"/>
                <a:cs typeface="Times New Roman"/>
                <a:sym typeface="Times New Roman"/>
              </a:rPr>
              <a:t>?</a:t>
            </a:r>
            <a:endParaRPr sz="2400" dirty="0">
              <a:solidFill>
                <a:srgbClr val="000000"/>
              </a:solidFill>
              <a:latin typeface="UTM Avo" panose="02040603050506020204" pitchFamily="18" charset="0"/>
              <a:ea typeface="Times New Roman"/>
              <a:cs typeface="Times New Roman"/>
              <a:sym typeface="Times New Roman"/>
            </a:endParaRPr>
          </a:p>
          <a:p>
            <a:pPr marL="0" marR="0" lvl="0" indent="0" algn="just" rtl="0">
              <a:lnSpc>
                <a:spcPct val="125000"/>
              </a:lnSpc>
              <a:spcBef>
                <a:spcPts val="0"/>
              </a:spcBef>
              <a:spcAft>
                <a:spcPts val="0"/>
              </a:spcAft>
              <a:buClr>
                <a:srgbClr val="000000"/>
              </a:buClr>
              <a:buSzPts val="2100"/>
              <a:buFont typeface="Arial"/>
              <a:buNone/>
            </a:pPr>
            <a:r>
              <a:rPr lang="en-US" sz="2400" dirty="0">
                <a:solidFill>
                  <a:srgbClr val="000000"/>
                </a:solidFill>
                <a:latin typeface="UTM Avo" panose="02040603050506020204" pitchFamily="18" charset="0"/>
                <a:ea typeface="Times New Roman"/>
                <a:cs typeface="Times New Roman"/>
                <a:sym typeface="Times New Roman"/>
              </a:rPr>
              <a:t>c. </a:t>
            </a:r>
            <a:r>
              <a:rPr lang="en-US" sz="2400" dirty="0" err="1">
                <a:solidFill>
                  <a:srgbClr val="000000"/>
                </a:solidFill>
                <a:latin typeface="UTM Avo" panose="02040603050506020204" pitchFamily="18" charset="0"/>
                <a:ea typeface="Times New Roman"/>
                <a:cs typeface="Times New Roman"/>
                <a:sym typeface="Times New Roman"/>
              </a:rPr>
              <a:t>Nếu</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là</a:t>
            </a:r>
            <a:r>
              <a:rPr lang="en-US" sz="2400" dirty="0">
                <a:solidFill>
                  <a:srgbClr val="000000"/>
                </a:solidFill>
                <a:latin typeface="UTM Avo" panose="02040603050506020204" pitchFamily="18" charset="0"/>
                <a:ea typeface="Times New Roman"/>
                <a:cs typeface="Times New Roman"/>
                <a:sym typeface="Times New Roman"/>
              </a:rPr>
              <a:t> Dũng, </a:t>
            </a:r>
            <a:r>
              <a:rPr lang="en-US" sz="2400" dirty="0" err="1">
                <a:solidFill>
                  <a:srgbClr val="000000"/>
                </a:solidFill>
                <a:latin typeface="UTM Avo" panose="02040603050506020204" pitchFamily="18" charset="0"/>
                <a:ea typeface="Times New Roman"/>
                <a:cs typeface="Times New Roman"/>
                <a:sym typeface="Times New Roman"/>
              </a:rPr>
              <a:t>em</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sẽ</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làm</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gì</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Vì</a:t>
            </a:r>
            <a:r>
              <a:rPr lang="en-US" sz="2400" dirty="0">
                <a:solidFill>
                  <a:srgbClr val="000000"/>
                </a:solidFill>
                <a:latin typeface="UTM Avo" panose="02040603050506020204" pitchFamily="18" charset="0"/>
                <a:ea typeface="Times New Roman"/>
                <a:cs typeface="Times New Roman"/>
                <a:sym typeface="Times New Roman"/>
              </a:rPr>
              <a:t> </a:t>
            </a:r>
            <a:r>
              <a:rPr lang="en-US" sz="2400" dirty="0" err="1">
                <a:solidFill>
                  <a:srgbClr val="000000"/>
                </a:solidFill>
                <a:latin typeface="UTM Avo" panose="02040603050506020204" pitchFamily="18" charset="0"/>
                <a:ea typeface="Times New Roman"/>
                <a:cs typeface="Times New Roman"/>
                <a:sym typeface="Times New Roman"/>
              </a:rPr>
              <a:t>sao</a:t>
            </a:r>
            <a:r>
              <a:rPr lang="en-US" sz="2400" dirty="0">
                <a:solidFill>
                  <a:srgbClr val="000000"/>
                </a:solidFill>
                <a:latin typeface="UTM Avo" panose="02040603050506020204" pitchFamily="18" charset="0"/>
                <a:ea typeface="Times New Roman"/>
                <a:cs typeface="Times New Roman"/>
                <a:sym typeface="Times New Roman"/>
              </a:rPr>
              <a:t>?</a:t>
            </a:r>
            <a:endParaRPr sz="2400" dirty="0">
              <a:solidFill>
                <a:srgbClr val="000000"/>
              </a:solidFill>
              <a:latin typeface="UTM Avo" panose="02040603050506020204" pitchFamily="18" charset="0"/>
              <a:ea typeface="Times New Roman"/>
              <a:cs typeface="Times New Roman"/>
              <a:sym typeface="Times New Roman"/>
            </a:endParaRPr>
          </a:p>
        </p:txBody>
      </p:sp>
      <p:sp>
        <p:nvSpPr>
          <p:cNvPr id="4" name="Google Shape;314;p15">
            <a:extLst>
              <a:ext uri="{FF2B5EF4-FFF2-40B4-BE49-F238E27FC236}">
                <a16:creationId xmlns:a16="http://schemas.microsoft.com/office/drawing/2014/main" id="{E5768BED-266B-C033-AF64-0F0EC11F5BE3}"/>
              </a:ext>
            </a:extLst>
          </p:cNvPr>
          <p:cNvSpPr txBox="1"/>
          <p:nvPr/>
        </p:nvSpPr>
        <p:spPr>
          <a:xfrm>
            <a:off x="2469952" y="3161278"/>
            <a:ext cx="4093369"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0000"/>
              </a:buClr>
              <a:buSzPts val="2100"/>
              <a:buFont typeface="Arial"/>
              <a:buNone/>
            </a:pPr>
            <a:r>
              <a:rPr lang="en-US" sz="2400" b="1">
                <a:solidFill>
                  <a:srgbClr val="C00000"/>
                </a:solidFill>
                <a:latin typeface="UTM Avo" panose="02040603050506020204" pitchFamily="18" charset="0"/>
                <a:sym typeface="Arial"/>
              </a:rPr>
              <a:t>TRÒ CHƠI SẮM VAI</a:t>
            </a:r>
            <a:endParaRPr sz="2400">
              <a:solidFill>
                <a:srgbClr val="C00000"/>
              </a:solidFill>
              <a:latin typeface="UTM Avo" panose="02040603050506020204" pitchFamily="18" charset="0"/>
            </a:endParaRPr>
          </a:p>
        </p:txBody>
      </p:sp>
      <p:pic>
        <p:nvPicPr>
          <p:cNvPr id="7" name="Picture 6">
            <a:extLst>
              <a:ext uri="{FF2B5EF4-FFF2-40B4-BE49-F238E27FC236}">
                <a16:creationId xmlns:a16="http://schemas.microsoft.com/office/drawing/2014/main" id="{13D7BCF4-8F36-FE3E-FBEE-9AEE4C363197}"/>
              </a:ext>
            </a:extLst>
          </p:cNvPr>
          <p:cNvPicPr>
            <a:picLocks noChangeAspect="1"/>
          </p:cNvPicPr>
          <p:nvPr/>
        </p:nvPicPr>
        <p:blipFill>
          <a:blip r:embed="rId3"/>
          <a:stretch>
            <a:fillRect/>
          </a:stretch>
        </p:blipFill>
        <p:spPr>
          <a:xfrm>
            <a:off x="8477250" y="2803584"/>
            <a:ext cx="2930466" cy="2930466"/>
          </a:xfrm>
          <a:prstGeom prst="rect">
            <a:avLst/>
          </a:prstGeom>
        </p:spPr>
      </p:pic>
    </p:spTree>
    <p:extLst>
      <p:ext uri="{BB962C8B-B14F-4D97-AF65-F5344CB8AC3E}">
        <p14:creationId xmlns:p14="http://schemas.microsoft.com/office/powerpoint/2010/main" val="309106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320;p16">
            <a:extLst>
              <a:ext uri="{FF2B5EF4-FFF2-40B4-BE49-F238E27FC236}">
                <a16:creationId xmlns:a16="http://schemas.microsoft.com/office/drawing/2014/main" id="{887B15B4-36BD-9E07-610A-B70A9CD4ED5D}"/>
              </a:ext>
            </a:extLst>
          </p:cNvPr>
          <p:cNvSpPr txBox="1"/>
          <p:nvPr/>
        </p:nvSpPr>
        <p:spPr>
          <a:xfrm>
            <a:off x="285750" y="1887300"/>
            <a:ext cx="11620499" cy="3631723"/>
          </a:xfrm>
          <a:prstGeom prst="rect">
            <a:avLst/>
          </a:prstGeom>
          <a:noFill/>
          <a:ln>
            <a:noFill/>
          </a:ln>
        </p:spPr>
        <p:txBody>
          <a:bodyPr spcFirstLastPara="1" wrap="square" lIns="91425" tIns="45700" rIns="91425" bIns="45700" anchor="t" anchorCtr="0">
            <a:spAutoFit/>
          </a:bodyPr>
          <a:lstStyle/>
          <a:p>
            <a:pPr marL="0" marR="0" lvl="0" indent="0" algn="just" rtl="0">
              <a:lnSpc>
                <a:spcPct val="125000"/>
              </a:lnSpc>
              <a:spcBef>
                <a:spcPts val="0"/>
              </a:spcBef>
              <a:spcAft>
                <a:spcPts val="0"/>
              </a:spcAft>
              <a:buClr>
                <a:srgbClr val="000000"/>
              </a:buClr>
              <a:buSzPts val="1800"/>
              <a:buFont typeface="Arial"/>
              <a:buNone/>
            </a:pPr>
            <a:r>
              <a:rPr lang="en-US" sz="2300" dirty="0">
                <a:solidFill>
                  <a:srgbClr val="000000"/>
                </a:solidFill>
                <a:latin typeface="UTM Avo" panose="02040603050506020204" pitchFamily="18" charset="0"/>
                <a:sym typeface="Arial"/>
              </a:rPr>
              <a:t>a. </a:t>
            </a:r>
            <a:r>
              <a:rPr lang="en-US" sz="2300" dirty="0" err="1">
                <a:solidFill>
                  <a:srgbClr val="000000"/>
                </a:solidFill>
                <a:latin typeface="UTM Avo" panose="02040603050506020204" pitchFamily="18" charset="0"/>
                <a:sym typeface="Arial"/>
              </a:rPr>
              <a:t>Việc</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làm</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của</a:t>
            </a:r>
            <a:r>
              <a:rPr lang="en-US" sz="2300" dirty="0">
                <a:solidFill>
                  <a:srgbClr val="000000"/>
                </a:solidFill>
                <a:latin typeface="UTM Avo" panose="02040603050506020204" pitchFamily="18" charset="0"/>
                <a:sym typeface="Arial"/>
              </a:rPr>
              <a:t> Nam </a:t>
            </a:r>
            <a:r>
              <a:rPr lang="en-US" sz="2300" dirty="0" err="1">
                <a:solidFill>
                  <a:srgbClr val="000000"/>
                </a:solidFill>
                <a:latin typeface="UTM Avo" panose="02040603050506020204" pitchFamily="18" charset="0"/>
                <a:sym typeface="Arial"/>
              </a:rPr>
              <a:t>và</a:t>
            </a:r>
            <a:r>
              <a:rPr lang="en-US" sz="2300" dirty="0">
                <a:solidFill>
                  <a:srgbClr val="000000"/>
                </a:solidFill>
                <a:latin typeface="UTM Avo" panose="02040603050506020204" pitchFamily="18" charset="0"/>
                <a:sym typeface="Arial"/>
              </a:rPr>
              <a:t> Dũng </a:t>
            </a:r>
            <a:r>
              <a:rPr lang="en-US" sz="2300" dirty="0" err="1">
                <a:solidFill>
                  <a:srgbClr val="000000"/>
                </a:solidFill>
                <a:latin typeface="UTM Avo" panose="02040603050506020204" pitchFamily="18" charset="0"/>
                <a:sym typeface="Arial"/>
              </a:rPr>
              <a:t>đều</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chưa</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đúng</a:t>
            </a:r>
            <a:r>
              <a:rPr lang="en-US" sz="2300" dirty="0">
                <a:solidFill>
                  <a:srgbClr val="000000"/>
                </a:solidFill>
                <a:latin typeface="UTM Avo" panose="02040603050506020204" pitchFamily="18" charset="0"/>
                <a:sym typeface="Arial"/>
              </a:rPr>
              <a:t>, Nam </a:t>
            </a:r>
            <a:r>
              <a:rPr lang="en-US" sz="2300" dirty="0" err="1">
                <a:solidFill>
                  <a:srgbClr val="000000"/>
                </a:solidFill>
                <a:latin typeface="UTM Avo" panose="02040603050506020204" pitchFamily="18" charset="0"/>
                <a:sym typeface="Arial"/>
              </a:rPr>
              <a:t>chưa</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tự</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giác</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tự</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lập</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trong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học</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tập</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còn</a:t>
            </a:r>
            <a:r>
              <a:rPr lang="en-US" sz="2300" dirty="0">
                <a:solidFill>
                  <a:srgbClr val="000000"/>
                </a:solidFill>
                <a:latin typeface="UTM Avo" panose="02040603050506020204" pitchFamily="18" charset="0"/>
                <a:sym typeface="Arial"/>
              </a:rPr>
              <a:t> Dũng </a:t>
            </a:r>
            <a:r>
              <a:rPr lang="en-US" sz="2300" dirty="0" err="1">
                <a:solidFill>
                  <a:srgbClr val="000000"/>
                </a:solidFill>
                <a:latin typeface="UTM Avo" panose="02040603050506020204" pitchFamily="18" charset="0"/>
                <a:sym typeface="Arial"/>
              </a:rPr>
              <a:t>muốn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giúp</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bạn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nhưng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cách</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giúp</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chưa</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đúng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đắn</a:t>
            </a:r>
            <a:r>
              <a:rPr lang="en-US" sz="2300" dirty="0">
                <a:solidFill>
                  <a:srgbClr val="000000"/>
                </a:solidFill>
                <a:latin typeface="UTM Avo" panose="02040603050506020204" pitchFamily="18" charset="0"/>
                <a:sym typeface="Arial"/>
              </a:rPr>
              <a:t>.</a:t>
            </a:r>
            <a:endParaRPr sz="2300" dirty="0">
              <a:latin typeface="UTM Avo" panose="02040603050506020204" pitchFamily="18" charset="0"/>
            </a:endParaRPr>
          </a:p>
          <a:p>
            <a:pPr marL="0" marR="0" lvl="0" indent="0" algn="just" rtl="0">
              <a:lnSpc>
                <a:spcPct val="125000"/>
              </a:lnSpc>
              <a:spcBef>
                <a:spcPts val="0"/>
              </a:spcBef>
              <a:spcAft>
                <a:spcPts val="0"/>
              </a:spcAft>
              <a:buClr>
                <a:srgbClr val="000000"/>
              </a:buClr>
              <a:buSzPts val="1800"/>
              <a:buFont typeface="Arial"/>
              <a:buNone/>
            </a:pPr>
            <a:r>
              <a:rPr lang="en-US" sz="2300" dirty="0">
                <a:solidFill>
                  <a:srgbClr val="000000"/>
                </a:solidFill>
                <a:latin typeface="UTM Avo" panose="02040603050506020204" pitchFamily="18" charset="0"/>
                <a:sym typeface="Arial"/>
              </a:rPr>
              <a:t>b. </a:t>
            </a:r>
            <a:r>
              <a:rPr lang="en-US" sz="2300" dirty="0" err="1">
                <a:solidFill>
                  <a:srgbClr val="000000"/>
                </a:solidFill>
                <a:latin typeface="UTM Avo" panose="02040603050506020204" pitchFamily="18" charset="0"/>
                <a:sym typeface="Arial"/>
              </a:rPr>
              <a:t>Nếu</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là</a:t>
            </a:r>
            <a:r>
              <a:rPr lang="en-US" sz="2300" dirty="0">
                <a:solidFill>
                  <a:srgbClr val="000000"/>
                </a:solidFill>
                <a:latin typeface="UTM Avo" panose="02040603050506020204" pitchFamily="18" charset="0"/>
                <a:sym typeface="Arial"/>
              </a:rPr>
              <a:t> Nam </a:t>
            </a:r>
            <a:r>
              <a:rPr lang="en-US" sz="2300" dirty="0" err="1">
                <a:solidFill>
                  <a:srgbClr val="000000"/>
                </a:solidFill>
                <a:latin typeface="UTM Avo" panose="02040603050506020204" pitchFamily="18" charset="0"/>
                <a:sym typeface="Arial"/>
              </a:rPr>
              <a:t>em</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sẽ</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cố</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gắng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suy</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nghĩ</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để</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tìm</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ra</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cách</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giải</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hoặc</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nhất</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quyết</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không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chép</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bài</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của</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bạn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coi</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đây</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là</a:t>
            </a:r>
            <a:r>
              <a:rPr lang="en-US" sz="2300" dirty="0">
                <a:solidFill>
                  <a:srgbClr val="000000"/>
                </a:solidFill>
                <a:latin typeface="UTM Avo" panose="02040603050506020204" pitchFamily="18" charset="0"/>
                <a:sym typeface="Arial"/>
              </a:rPr>
              <a:t> 1 </a:t>
            </a:r>
            <a:r>
              <a:rPr lang="en-US" sz="2300" dirty="0" err="1">
                <a:solidFill>
                  <a:srgbClr val="000000"/>
                </a:solidFill>
                <a:latin typeface="UTM Avo" panose="02040603050506020204" pitchFamily="18" charset="0"/>
                <a:sym typeface="Arial"/>
              </a:rPr>
              <a:t>bài</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học</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để</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lần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sau</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cố</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gắng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hơn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trong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học</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tập</a:t>
            </a:r>
            <a:r>
              <a:rPr lang="en-US" sz="2300" dirty="0">
                <a:solidFill>
                  <a:srgbClr val="000000"/>
                </a:solidFill>
                <a:latin typeface="UTM Avo" panose="02040603050506020204" pitchFamily="18" charset="0"/>
                <a:sym typeface="Arial"/>
              </a:rPr>
              <a:t>.</a:t>
            </a:r>
            <a:endParaRPr sz="2300" dirty="0">
              <a:latin typeface="UTM Avo" panose="02040603050506020204" pitchFamily="18" charset="0"/>
            </a:endParaRPr>
          </a:p>
          <a:p>
            <a:pPr marL="0" marR="0" lvl="0" indent="0" algn="just" rtl="0">
              <a:lnSpc>
                <a:spcPct val="125000"/>
              </a:lnSpc>
              <a:spcBef>
                <a:spcPts val="0"/>
              </a:spcBef>
              <a:spcAft>
                <a:spcPts val="0"/>
              </a:spcAft>
              <a:buClr>
                <a:srgbClr val="000000"/>
              </a:buClr>
              <a:buSzPts val="1800"/>
              <a:buFont typeface="Arial"/>
              <a:buNone/>
            </a:pPr>
            <a:r>
              <a:rPr lang="en-US" sz="2300" dirty="0">
                <a:solidFill>
                  <a:srgbClr val="000000"/>
                </a:solidFill>
                <a:latin typeface="UTM Avo" panose="02040603050506020204" pitchFamily="18" charset="0"/>
                <a:sym typeface="Arial"/>
              </a:rPr>
              <a:t>c. </a:t>
            </a:r>
            <a:r>
              <a:rPr lang="en-US" sz="2300" dirty="0" err="1">
                <a:solidFill>
                  <a:srgbClr val="000000"/>
                </a:solidFill>
                <a:latin typeface="UTM Avo" panose="02040603050506020204" pitchFamily="18" charset="0"/>
                <a:sym typeface="Arial"/>
              </a:rPr>
              <a:t>Nếu</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là</a:t>
            </a:r>
            <a:r>
              <a:rPr lang="en-US" sz="2300" dirty="0">
                <a:solidFill>
                  <a:srgbClr val="000000"/>
                </a:solidFill>
                <a:latin typeface="UTM Avo" panose="02040603050506020204" pitchFamily="18" charset="0"/>
                <a:sym typeface="Arial"/>
              </a:rPr>
              <a:t> Dũng, </a:t>
            </a:r>
            <a:r>
              <a:rPr lang="en-US" sz="2300" dirty="0" err="1">
                <a:solidFill>
                  <a:srgbClr val="000000"/>
                </a:solidFill>
                <a:latin typeface="UTM Avo" panose="02040603050506020204" pitchFamily="18" charset="0"/>
                <a:sym typeface="Arial"/>
              </a:rPr>
              <a:t>em</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sẽ</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không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cho</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bạn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chép</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bài</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chỉ</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nhắc</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nhở</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bạn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nên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cố</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gắng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tập</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trung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suy</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nghĩ</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để</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tìm</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lời</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giải</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trường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hợp</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hết</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giờ</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bạn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chưa</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giải</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được</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có</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thể</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hướng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dẫn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bạn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cách</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giải</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trong</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giở</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ra</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chơi</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để</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bạn</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rút</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kinh</a:t>
            </a:r>
            <a:r>
              <a:rPr lang="en-US" sz="2300" dirty="0">
                <a:solidFill>
                  <a:srgbClr val="000000"/>
                </a:solidFill>
                <a:latin typeface="UTM Avo" panose="02040603050506020204" pitchFamily="18" charset="0"/>
                <a:sym typeface="Arial"/>
              </a:rPr>
              <a:t> </a:t>
            </a:r>
            <a:r>
              <a:rPr lang="en-US" sz="2300" dirty="0" err="1">
                <a:solidFill>
                  <a:srgbClr val="000000"/>
                </a:solidFill>
                <a:latin typeface="UTM Avo" panose="02040603050506020204" pitchFamily="18" charset="0"/>
                <a:sym typeface="Arial"/>
              </a:rPr>
              <a:t>nghiệm</a:t>
            </a:r>
            <a:r>
              <a:rPr lang="en-US" sz="2300" dirty="0">
                <a:solidFill>
                  <a:srgbClr val="000000"/>
                </a:solidFill>
                <a:latin typeface="UTM Avo" panose="02040603050506020204" pitchFamily="18" charset="0"/>
                <a:sym typeface="Arial"/>
              </a:rPr>
              <a:t>. </a:t>
            </a:r>
            <a:endParaRPr sz="2300" dirty="0">
              <a:latin typeface="UTM Avo" panose="02040603050506020204" pitchFamily="18" charset="0"/>
            </a:endParaRPr>
          </a:p>
        </p:txBody>
      </p:sp>
      <p:sp>
        <p:nvSpPr>
          <p:cNvPr id="6" name="Google Shape;322;p16">
            <a:extLst>
              <a:ext uri="{FF2B5EF4-FFF2-40B4-BE49-F238E27FC236}">
                <a16:creationId xmlns:a16="http://schemas.microsoft.com/office/drawing/2014/main" id="{020C6E18-A15E-87A7-D4B2-736F792F2500}"/>
              </a:ext>
            </a:extLst>
          </p:cNvPr>
          <p:cNvSpPr txBox="1"/>
          <p:nvPr/>
        </p:nvSpPr>
        <p:spPr>
          <a:xfrm>
            <a:off x="4017169" y="1139705"/>
            <a:ext cx="4157662"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Clr>
                <a:srgbClr val="FF0000"/>
              </a:buClr>
              <a:buSzPts val="1800"/>
              <a:buFont typeface="Arial"/>
              <a:buNone/>
            </a:pPr>
            <a:r>
              <a:rPr lang="en-US" sz="2400" b="1" dirty="0">
                <a:solidFill>
                  <a:srgbClr val="C00000"/>
                </a:solidFill>
                <a:latin typeface="UTM Avo" panose="02040603050506020204" pitchFamily="18" charset="0"/>
                <a:sym typeface="Arial"/>
              </a:rPr>
              <a:t>PHÂN TÍCH TÌNH HUỐNG</a:t>
            </a:r>
            <a:endParaRPr sz="2400" dirty="0">
              <a:solidFill>
                <a:srgbClr val="C00000"/>
              </a:solidFill>
              <a:latin typeface="UTM Avo" panose="02040603050506020204" pitchFamily="18" charset="0"/>
            </a:endParaRPr>
          </a:p>
        </p:txBody>
      </p:sp>
    </p:spTree>
    <p:extLst>
      <p:ext uri="{BB962C8B-B14F-4D97-AF65-F5344CB8AC3E}">
        <p14:creationId xmlns:p14="http://schemas.microsoft.com/office/powerpoint/2010/main" val="22487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4F8F5A-41B1-B94B-277D-C7B978FFC1AE}"/>
              </a:ext>
            </a:extLst>
          </p:cNvPr>
          <p:cNvSpPr txBox="1"/>
          <p:nvPr/>
        </p:nvSpPr>
        <p:spPr>
          <a:xfrm>
            <a:off x="339869" y="1503624"/>
            <a:ext cx="11512261" cy="1200329"/>
          </a:xfrm>
          <a:prstGeom prst="rect">
            <a:avLst/>
          </a:prstGeom>
          <a:noFill/>
          <a:ln w="57150">
            <a:noFill/>
          </a:ln>
        </p:spPr>
        <p:txBody>
          <a:bodyPr wrap="square">
            <a:spAutoFit/>
          </a:bodyPr>
          <a:lstStyle/>
          <a:p>
            <a:pPr algn="just">
              <a:spcBef>
                <a:spcPct val="0"/>
              </a:spcBef>
              <a:buClrTx/>
            </a:pPr>
            <a:r>
              <a:rPr lang="vi-VN" sz="2400" b="1" kern="1200" dirty="0">
                <a:latin typeface="UTM Avo" panose="02040603050506020204" pitchFamily="18" charset="0"/>
                <a:ea typeface="+mn-ea"/>
                <a:cs typeface="Arial" pitchFamily="34" charset="0"/>
              </a:rPr>
              <a:t>Bài 3. </a:t>
            </a:r>
            <a:r>
              <a:rPr lang="vi-VN" sz="2400" kern="1200" dirty="0">
                <a:latin typeface="UTM Avo" panose="02040603050506020204" pitchFamily="18" charset="0"/>
                <a:ea typeface="+mn-ea"/>
                <a:cs typeface="Arial" pitchFamily="34" charset="0"/>
              </a:rPr>
              <a:t>Hãy kể lại những hoạt động, việc làm thể hiện tính tự lập của các bạn trong lớp, trong trường mà em đã quan sát hoặc tham gia. Em học tập được điều gì khi quan sát và tham gia các hoạt động đó?</a:t>
            </a:r>
          </a:p>
        </p:txBody>
      </p:sp>
      <p:sp>
        <p:nvSpPr>
          <p:cNvPr id="5" name="TextBox 4">
            <a:extLst>
              <a:ext uri="{FF2B5EF4-FFF2-40B4-BE49-F238E27FC236}">
                <a16:creationId xmlns:a16="http://schemas.microsoft.com/office/drawing/2014/main" id="{DD7FDD90-ECFE-6914-D9BC-74CE842481D0}"/>
              </a:ext>
            </a:extLst>
          </p:cNvPr>
          <p:cNvSpPr txBox="1"/>
          <p:nvPr/>
        </p:nvSpPr>
        <p:spPr>
          <a:xfrm>
            <a:off x="169934" y="2668578"/>
            <a:ext cx="11852130" cy="4170372"/>
          </a:xfrm>
          <a:prstGeom prst="rect">
            <a:avLst/>
          </a:prstGeom>
          <a:solidFill>
            <a:schemeClr val="accent2">
              <a:lumMod val="20000"/>
              <a:lumOff val="80000"/>
            </a:schemeClr>
          </a:solidFill>
        </p:spPr>
        <p:txBody>
          <a:bodyPr wrap="square">
            <a:spAutoFit/>
          </a:bodyPr>
          <a:lstStyle/>
          <a:p>
            <a:pPr marL="0" marR="0" lvl="0" indent="0" algn="ctr" rtl="0">
              <a:lnSpc>
                <a:spcPct val="100000"/>
              </a:lnSpc>
              <a:spcBef>
                <a:spcPts val="600"/>
              </a:spcBef>
              <a:spcAft>
                <a:spcPts val="0"/>
              </a:spcAft>
              <a:buClr>
                <a:srgbClr val="FF0000"/>
              </a:buClr>
              <a:buSzPts val="2400"/>
              <a:buFont typeface="Arial"/>
              <a:buNone/>
            </a:pPr>
            <a:r>
              <a:rPr lang="en-US" sz="2400" b="1" dirty="0">
                <a:solidFill>
                  <a:srgbClr val="C00000"/>
                </a:solidFill>
                <a:latin typeface="UTM Avo" panose="02040603050506020204" pitchFamily="18" charset="0"/>
                <a:ea typeface="Algerian"/>
                <a:cs typeface="Algerian"/>
                <a:sym typeface="Algerian"/>
              </a:rPr>
              <a:t>PHIẾU HỌC TẬP</a:t>
            </a:r>
            <a:endParaRPr lang="en-US" sz="2400" dirty="0">
              <a:solidFill>
                <a:srgbClr val="C00000"/>
              </a:solidFill>
              <a:latin typeface="UTM Avo" panose="02040603050506020204" pitchFamily="18" charset="0"/>
            </a:endParaRPr>
          </a:p>
          <a:p>
            <a:pPr marL="0" marR="0" lvl="0" indent="0" algn="ctr" rtl="0">
              <a:lnSpc>
                <a:spcPct val="100000"/>
              </a:lnSpc>
              <a:spcBef>
                <a:spcPts val="600"/>
              </a:spcBef>
              <a:spcAft>
                <a:spcPts val="0"/>
              </a:spcAft>
              <a:buClr>
                <a:srgbClr val="FF0000"/>
              </a:buClr>
              <a:buSzPts val="2100"/>
              <a:buFont typeface="Arial"/>
              <a:buNone/>
            </a:pPr>
            <a:r>
              <a:rPr lang="en-US" sz="2400" dirty="0" err="1">
                <a:solidFill>
                  <a:srgbClr val="C00000"/>
                </a:solidFill>
                <a:latin typeface="UTM Avo" panose="02040603050506020204" pitchFamily="18" charset="0"/>
                <a:sym typeface="Arial"/>
              </a:rPr>
              <a:t>Họ</a:t>
            </a:r>
            <a:r>
              <a:rPr lang="en-US" sz="2400" dirty="0">
                <a:solidFill>
                  <a:srgbClr val="C00000"/>
                </a:solidFill>
                <a:latin typeface="UTM Avo" panose="02040603050506020204" pitchFamily="18" charset="0"/>
                <a:sym typeface="Arial"/>
              </a:rPr>
              <a:t> </a:t>
            </a:r>
            <a:r>
              <a:rPr lang="en-US" sz="2400" dirty="0" err="1">
                <a:solidFill>
                  <a:srgbClr val="C00000"/>
                </a:solidFill>
                <a:latin typeface="UTM Avo" panose="02040603050506020204" pitchFamily="18" charset="0"/>
                <a:sym typeface="Arial"/>
              </a:rPr>
              <a:t>và</a:t>
            </a:r>
            <a:r>
              <a:rPr lang="en-US" sz="2400" dirty="0">
                <a:solidFill>
                  <a:srgbClr val="C00000"/>
                </a:solidFill>
                <a:latin typeface="UTM Avo" panose="02040603050506020204" pitchFamily="18" charset="0"/>
                <a:sym typeface="Arial"/>
              </a:rPr>
              <a:t> </a:t>
            </a:r>
            <a:r>
              <a:rPr lang="en-US" sz="2400" dirty="0" err="1">
                <a:solidFill>
                  <a:srgbClr val="C00000"/>
                </a:solidFill>
                <a:latin typeface="UTM Avo" panose="02040603050506020204" pitchFamily="18" charset="0"/>
                <a:sym typeface="Arial"/>
              </a:rPr>
              <a:t>tên</a:t>
            </a:r>
            <a:r>
              <a:rPr lang="en-US" sz="2400" dirty="0">
                <a:solidFill>
                  <a:srgbClr val="C00000"/>
                </a:solidFill>
                <a:latin typeface="UTM Avo" panose="02040603050506020204" pitchFamily="18" charset="0"/>
                <a:sym typeface="Arial"/>
              </a:rPr>
              <a:t>: ………………………….. </a:t>
            </a:r>
            <a:r>
              <a:rPr lang="en-US" sz="2400" dirty="0" err="1">
                <a:solidFill>
                  <a:srgbClr val="C00000"/>
                </a:solidFill>
                <a:latin typeface="UTM Avo" panose="02040603050506020204" pitchFamily="18" charset="0"/>
                <a:sym typeface="Arial"/>
              </a:rPr>
              <a:t>Lớp</a:t>
            </a:r>
            <a:r>
              <a:rPr lang="en-US" sz="2400" dirty="0">
                <a:solidFill>
                  <a:srgbClr val="C00000"/>
                </a:solidFill>
                <a:latin typeface="UTM Avo" panose="02040603050506020204" pitchFamily="18" charset="0"/>
                <a:sym typeface="Arial"/>
              </a:rPr>
              <a:t>:……………………………</a:t>
            </a:r>
            <a:endParaRPr lang="en-US" sz="2400" dirty="0">
              <a:solidFill>
                <a:srgbClr val="C00000"/>
              </a:solidFill>
              <a:latin typeface="UTM Avo" panose="02040603050506020204" pitchFamily="18" charset="0"/>
            </a:endParaRPr>
          </a:p>
          <a:p>
            <a:pPr marL="0" marR="0" lvl="0" indent="0" algn="l" rtl="0">
              <a:lnSpc>
                <a:spcPct val="100000"/>
              </a:lnSpc>
              <a:spcBef>
                <a:spcPts val="600"/>
              </a:spcBef>
              <a:spcAft>
                <a:spcPts val="0"/>
              </a:spcAft>
              <a:buClr>
                <a:srgbClr val="000000"/>
              </a:buClr>
              <a:buSzPts val="1800"/>
              <a:buFont typeface="Arial"/>
              <a:buNone/>
            </a:pP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Việc</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làm</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thể</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hiện</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tính</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tự</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lập</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của</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các</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bạn</a:t>
            </a:r>
            <a:r>
              <a:rPr lang="en-US" sz="2400" dirty="0">
                <a:solidFill>
                  <a:srgbClr val="000000"/>
                </a:solidFill>
                <a:latin typeface="UTM Avo" panose="02040603050506020204" pitchFamily="18" charset="0"/>
                <a:sym typeface="Arial"/>
              </a:rPr>
              <a:t>:</a:t>
            </a:r>
            <a:endParaRPr lang="en-US" sz="2400" dirty="0">
              <a:latin typeface="UTM Avo" panose="02040603050506020204" pitchFamily="18" charset="0"/>
            </a:endParaRPr>
          </a:p>
          <a:p>
            <a:pPr marL="0" marR="0" lvl="0" indent="0" algn="l" rtl="0">
              <a:lnSpc>
                <a:spcPct val="100000"/>
              </a:lnSpc>
              <a:spcBef>
                <a:spcPts val="600"/>
              </a:spcBef>
              <a:spcAft>
                <a:spcPts val="0"/>
              </a:spcAft>
              <a:buClr>
                <a:srgbClr val="000000"/>
              </a:buClr>
              <a:buSzPts val="1800"/>
              <a:buFont typeface="Arial"/>
              <a:buNone/>
            </a:pPr>
            <a:r>
              <a:rPr lang="en-US" sz="2400" dirty="0">
                <a:solidFill>
                  <a:srgbClr val="000000"/>
                </a:solidFill>
                <a:latin typeface="UTM Avo" panose="02040603050506020204" pitchFamily="18" charset="0"/>
                <a:sym typeface="Arial"/>
              </a:rPr>
              <a:t>……………………………………………………………………………………………………</a:t>
            </a:r>
            <a:r>
              <a:rPr lang="en-US" sz="2400" dirty="0">
                <a:latin typeface="UTM Avo" panose="02040603050506020204" pitchFamily="18" charset="0"/>
              </a:rPr>
              <a:t>…………………………………………………………………………………………………………………………………………………………………………………………………………</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Bài</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học</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từ</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những</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điều</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em</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quan</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sát</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tham</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gia</a:t>
            </a:r>
            <a:r>
              <a:rPr lang="en-US" sz="2400" dirty="0">
                <a:solidFill>
                  <a:srgbClr val="000000"/>
                </a:solidFill>
                <a:latin typeface="UTM Avo" panose="02040603050506020204" pitchFamily="18" charset="0"/>
                <a:sym typeface="Arial"/>
              </a:rPr>
              <a:t> </a:t>
            </a:r>
            <a:r>
              <a:rPr lang="en-US" sz="2400" dirty="0" err="1">
                <a:solidFill>
                  <a:srgbClr val="000000"/>
                </a:solidFill>
                <a:latin typeface="UTM Avo" panose="02040603050506020204" pitchFamily="18" charset="0"/>
                <a:sym typeface="Arial"/>
              </a:rPr>
              <a:t>đó</a:t>
            </a:r>
            <a:r>
              <a:rPr lang="en-US" sz="2400" dirty="0">
                <a:solidFill>
                  <a:srgbClr val="000000"/>
                </a:solidFill>
                <a:latin typeface="UTM Avo" panose="02040603050506020204" pitchFamily="18" charset="0"/>
                <a:sym typeface="Arial"/>
              </a:rPr>
              <a:t>:</a:t>
            </a:r>
            <a:endParaRPr lang="en-US" sz="2400" dirty="0">
              <a:latin typeface="UTM Avo" panose="02040603050506020204" pitchFamily="18" charset="0"/>
            </a:endParaRPr>
          </a:p>
          <a:p>
            <a:pPr marL="0" marR="0" lvl="0" indent="0" algn="l" rtl="0">
              <a:lnSpc>
                <a:spcPct val="100000"/>
              </a:lnSpc>
              <a:spcBef>
                <a:spcPts val="600"/>
              </a:spcBef>
              <a:spcAft>
                <a:spcPts val="0"/>
              </a:spcAft>
              <a:buClr>
                <a:srgbClr val="000000"/>
              </a:buClr>
              <a:buSzPts val="1800"/>
              <a:buFont typeface="Arial"/>
              <a:buNone/>
            </a:pPr>
            <a:r>
              <a:rPr lang="en-US" sz="2400" dirty="0">
                <a:solidFill>
                  <a:srgbClr val="000000"/>
                </a:solidFill>
                <a:latin typeface="UTM Avo" panose="02040603050506020204" pitchFamily="18" charset="0"/>
                <a:sym typeface="Arial"/>
              </a:rPr>
              <a:t>………………………………………………………………………………………………………………………………………………………………………………………..........................</a:t>
            </a:r>
            <a:endParaRPr lang="en-US" sz="2400" dirty="0">
              <a:latin typeface="UTM Avo" panose="02040603050506020204" pitchFamily="18" charset="0"/>
            </a:endParaRPr>
          </a:p>
          <a:p>
            <a:pPr marL="0" marR="0" lvl="0" indent="0" algn="l" rtl="0">
              <a:lnSpc>
                <a:spcPct val="100000"/>
              </a:lnSpc>
              <a:spcBef>
                <a:spcPts val="600"/>
              </a:spcBef>
              <a:spcAft>
                <a:spcPts val="0"/>
              </a:spcAft>
              <a:buClr>
                <a:srgbClr val="000000"/>
              </a:buClr>
              <a:buSzPts val="1800"/>
              <a:buFont typeface="Arial"/>
              <a:buNone/>
            </a:pPr>
            <a:r>
              <a:rPr lang="en-US" sz="2400" dirty="0">
                <a:solidFill>
                  <a:srgbClr val="000000"/>
                </a:solidFill>
                <a:latin typeface="UTM Avo" panose="02040603050506020204" pitchFamily="18" charset="0"/>
                <a:sym typeface="Arial"/>
              </a:rPr>
              <a:t>……………………………………………………………………………………………………</a:t>
            </a:r>
            <a:endParaRPr lang="en-US" sz="2400" dirty="0">
              <a:latin typeface="UTM Avo" panose="02040603050506020204" pitchFamily="18" charset="0"/>
            </a:endParaRPr>
          </a:p>
        </p:txBody>
      </p:sp>
    </p:spTree>
    <p:extLst>
      <p:ext uri="{BB962C8B-B14F-4D97-AF65-F5344CB8AC3E}">
        <p14:creationId xmlns:p14="http://schemas.microsoft.com/office/powerpoint/2010/main" val="1813917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2260600"/>
            <a:ext cx="1116314" cy="10667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3891835"/>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FC88BB70-D68A-6640-D40C-78867ACF4A2C}"/>
              </a:ext>
            </a:extLst>
          </p:cNvPr>
          <p:cNvSpPr/>
          <p:nvPr/>
        </p:nvSpPr>
        <p:spPr>
          <a:xfrm>
            <a:off x="4142918" y="2159000"/>
            <a:ext cx="6067881" cy="1270000"/>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50800" dist="38100" dir="2700000" algn="tl" rotWithShape="0">
              <a:prstClr val="black">
                <a:alpha val="40000"/>
              </a:prstClr>
            </a:outerShdw>
          </a:effectLst>
        </p:spPr>
        <p:txBody>
          <a:bodyPr rtlCol="0" anchor="ctr"/>
          <a:lstStyle/>
          <a:p>
            <a:pPr algn="ctr">
              <a:lnSpc>
                <a:spcPct val="150000"/>
              </a:lnSpc>
            </a:pPr>
            <a:r>
              <a:rPr lang="vi-VN" sz="2400" dirty="0">
                <a:latin typeface="UTM Avo" panose="02040603050506020204" pitchFamily="18" charset="0"/>
              </a:rPr>
              <a:t>Ôn lại các kiến thức đã </a:t>
            </a:r>
            <a:r>
              <a:rPr lang="vi-VN" sz="2400">
                <a:latin typeface="UTM Avo" panose="02040603050506020204" pitchFamily="18" charset="0"/>
              </a:rPr>
              <a:t>học </a:t>
            </a:r>
            <a:endParaRPr lang="en-US" sz="2400">
              <a:latin typeface="UTM Avo" panose="02040603050506020204" pitchFamily="18" charset="0"/>
            </a:endParaRPr>
          </a:p>
          <a:p>
            <a:pPr algn="ctr">
              <a:lnSpc>
                <a:spcPct val="150000"/>
              </a:lnSpc>
            </a:pPr>
            <a:r>
              <a:rPr lang="vi-VN" sz="2400">
                <a:latin typeface="UTM Avo" panose="02040603050506020204" pitchFamily="18" charset="0"/>
              </a:rPr>
              <a:t>trong </a:t>
            </a:r>
            <a:r>
              <a:rPr lang="vi-VN" sz="2400" dirty="0">
                <a:latin typeface="UTM Avo" panose="02040603050506020204" pitchFamily="18" charset="0"/>
              </a:rPr>
              <a:t>bài hôm nay</a:t>
            </a:r>
          </a:p>
        </p:txBody>
      </p:sp>
      <p:sp>
        <p:nvSpPr>
          <p:cNvPr id="8" name="Rectangle: Rounded Corners 7">
            <a:extLst>
              <a:ext uri="{FF2B5EF4-FFF2-40B4-BE49-F238E27FC236}">
                <a16:creationId xmlns:a16="http://schemas.microsoft.com/office/drawing/2014/main" id="{B3AFF542-872A-A597-8976-D7F284A955D5}"/>
              </a:ext>
            </a:extLst>
          </p:cNvPr>
          <p:cNvSpPr/>
          <p:nvPr/>
        </p:nvSpPr>
        <p:spPr>
          <a:xfrm>
            <a:off x="4142917" y="3790235"/>
            <a:ext cx="6067881" cy="1270001"/>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50800" dist="38100" dir="2700000" algn="tl" rotWithShape="0">
              <a:prstClr val="black">
                <a:alpha val="40000"/>
              </a:prstClr>
            </a:outerShdw>
          </a:effectLst>
        </p:spPr>
        <p:txBody>
          <a:bodyPr rtlCol="0" anchor="ctr"/>
          <a:lstStyle/>
          <a:p>
            <a:pPr algn="ctr">
              <a:lnSpc>
                <a:spcPct val="150000"/>
              </a:lnSpc>
            </a:pPr>
            <a:r>
              <a:rPr lang="vi-VN" sz="2400" dirty="0">
                <a:latin typeface="UTM Avo" panose="02040603050506020204" pitchFamily="18" charset="0"/>
              </a:rPr>
              <a:t>Chuẩn bị bài:</a:t>
            </a:r>
          </a:p>
          <a:p>
            <a:pPr algn="ctr">
              <a:lnSpc>
                <a:spcPct val="150000"/>
              </a:lnSpc>
            </a:pPr>
            <a:r>
              <a:rPr lang="en-US" sz="2400" b="1" dirty="0" err="1">
                <a:latin typeface="UTM Avo" panose="02040603050506020204" pitchFamily="18" charset="0"/>
              </a:rPr>
              <a:t>Bài</a:t>
            </a:r>
            <a:r>
              <a:rPr lang="en-US" sz="2400" b="1" dirty="0">
                <a:latin typeface="UTM Avo" panose="02040603050506020204" pitchFamily="18" charset="0"/>
              </a:rPr>
              <a:t> 5: </a:t>
            </a:r>
            <a:r>
              <a:rPr lang="en-US" sz="2400" b="1" dirty="0" err="1">
                <a:latin typeface="UTM Avo" panose="02040603050506020204" pitchFamily="18" charset="0"/>
              </a:rPr>
              <a:t>Tự</a:t>
            </a:r>
            <a:r>
              <a:rPr lang="en-US" sz="2400" b="1" dirty="0">
                <a:latin typeface="UTM Avo" panose="02040603050506020204" pitchFamily="18" charset="0"/>
              </a:rPr>
              <a:t> </a:t>
            </a:r>
            <a:r>
              <a:rPr lang="en-US" sz="2400" b="1" dirty="0" err="1">
                <a:latin typeface="UTM Avo" panose="02040603050506020204" pitchFamily="18" charset="0"/>
              </a:rPr>
              <a:t>lập</a:t>
            </a:r>
            <a:r>
              <a:rPr lang="en-US" sz="2400" b="1" dirty="0">
                <a:latin typeface="UTM Avo" panose="02040603050506020204" pitchFamily="18" charset="0"/>
              </a:rPr>
              <a:t> (</a:t>
            </a:r>
            <a:r>
              <a:rPr lang="en-US" sz="2400" b="1" dirty="0" err="1">
                <a:latin typeface="UTM Avo" panose="02040603050506020204" pitchFamily="18" charset="0"/>
              </a:rPr>
              <a:t>Tiết</a:t>
            </a:r>
            <a:r>
              <a:rPr lang="en-US" sz="2400" b="1" dirty="0">
                <a:latin typeface="UTM Avo" panose="02040603050506020204" pitchFamily="18" charset="0"/>
              </a:rPr>
              <a:t> 3)</a:t>
            </a:r>
            <a:endParaRPr lang="vi-VN" sz="2400" b="1" dirty="0">
              <a:latin typeface="UTM Avo" panose="02040603050506020204" pitchFamily="18" charset="0"/>
            </a:endParaRPr>
          </a:p>
        </p:txBody>
      </p:sp>
    </p:spTree>
    <p:extLst>
      <p:ext uri="{BB962C8B-B14F-4D97-AF65-F5344CB8AC3E}">
        <p14:creationId xmlns:p14="http://schemas.microsoft.com/office/powerpoint/2010/main" val="25794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8_ Bài 4_Tôn trọng sự thật (Tiết 1)</Template>
  <TotalTime>45</TotalTime>
  <Words>1132</Words>
  <Application>Microsoft Office PowerPoint</Application>
  <PresentationFormat>Widescreen</PresentationFormat>
  <Paragraphs>115</Paragraphs>
  <Slides>24</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UTM Avo</vt:lpstr>
      <vt:lpstr>Calibri Light</vt:lpstr>
      <vt:lpstr>Calibri</vt:lpstr>
      <vt:lpstr>Arial</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18</cp:revision>
  <dcterms:created xsi:type="dcterms:W3CDTF">2023-12-04T09:58:51Z</dcterms:created>
  <dcterms:modified xsi:type="dcterms:W3CDTF">2023-12-13T09:31:12Z</dcterms:modified>
</cp:coreProperties>
</file>