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4"/>
  </p:notesMasterIdLst>
  <p:sldIdLst>
    <p:sldId id="256" r:id="rId3"/>
    <p:sldId id="280" r:id="rId4"/>
    <p:sldId id="374" r:id="rId5"/>
    <p:sldId id="281" r:id="rId6"/>
    <p:sldId id="302" r:id="rId7"/>
    <p:sldId id="431" r:id="rId8"/>
    <p:sldId id="437" r:id="rId9"/>
    <p:sldId id="442" r:id="rId10"/>
    <p:sldId id="443" r:id="rId11"/>
    <p:sldId id="444" r:id="rId12"/>
    <p:sldId id="445" r:id="rId13"/>
    <p:sldId id="439" r:id="rId14"/>
    <p:sldId id="440" r:id="rId15"/>
    <p:sldId id="446" r:id="rId16"/>
    <p:sldId id="392" r:id="rId17"/>
    <p:sldId id="428" r:id="rId18"/>
    <p:sldId id="447" r:id="rId19"/>
    <p:sldId id="284" r:id="rId20"/>
    <p:sldId id="293" r:id="rId21"/>
    <p:sldId id="278" r:id="rId22"/>
    <p:sldId id="313" r:id="rId23"/>
  </p:sldIdLst>
  <p:sldSz cx="12192000" cy="6858000"/>
  <p:notesSz cx="6858000" cy="9144000"/>
  <p:embeddedFontLst>
    <p:embeddedFont>
      <p:font typeface="Calibri" panose="020F0502020204030204" pitchFamily="34" charset="0"/>
      <p:regular r:id="rId25"/>
      <p:bold r:id="rId26"/>
      <p:italic r:id="rId27"/>
      <p:boldItalic r:id="rId28"/>
    </p:embeddedFont>
    <p:embeddedFont>
      <p:font typeface="Calibri Light" panose="020F0302020204030204" pitchFamily="34" charset="0"/>
      <p:regular r:id="rId29"/>
      <p:italic r:id="rId30"/>
    </p:embeddedFont>
    <p:embeddedFont>
      <p:font typeface="UTM Avo" panose="02040603050506020204" pitchFamily="18"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8321"/>
    <a:srgbClr val="F0F0F0"/>
    <a:srgbClr val="BFAA9D"/>
    <a:srgbClr val="D5B3B3"/>
    <a:srgbClr val="FF9999"/>
    <a:srgbClr val="00CCC1"/>
    <a:srgbClr val="AAEEEA"/>
    <a:srgbClr val="1A1B1E"/>
    <a:srgbClr val="E10000"/>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291" autoAdjust="0"/>
  </p:normalViewPr>
  <p:slideViewPr>
    <p:cSldViewPr snapToGrid="0">
      <p:cViewPr varScale="1">
        <p:scale>
          <a:sx n="88" d="100"/>
          <a:sy n="88" d="100"/>
        </p:scale>
        <p:origin x="66"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21" Type="http://schemas.openxmlformats.org/officeDocument/2006/relationships/slide" Target="slides/slide19.xml"/><Relationship Id="rId34" Type="http://schemas.openxmlformats.org/officeDocument/2006/relationships/font" Target="fonts/font10.fntdata"/><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48" Type="http://customschemas.google.com/relationships/presentationmetadata" Target="metadata"/><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8751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81901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5008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429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61325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8181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9601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4538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63668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10465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010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E1350E87-713B-383D-F3CA-B9A8FB94F96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12/13/2023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7556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6/1/27/25/"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giao-duc-cong-dan-6/1/27/25/"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giao-duc-cong-dan-6/1/27/26/" TargetMode="External"/><Relationship Id="rId2" Type="http://schemas.openxmlformats.org/officeDocument/2006/relationships/image" Target="../media/image19.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giao-duc-cong-dan-6/1/27/25/" TargetMode="External"/><Relationship Id="rId2" Type="http://schemas.openxmlformats.org/officeDocument/2006/relationships/image" Target="../media/image2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29.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28.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TextBox 1">
            <a:extLst>
              <a:ext uri="{FF2B5EF4-FFF2-40B4-BE49-F238E27FC236}">
                <a16:creationId xmlns:a16="http://schemas.microsoft.com/office/drawing/2014/main" id="{C7ADD60E-AAF3-ADE9-FB95-9790A8A08D06}"/>
              </a:ext>
            </a:extLst>
          </p:cNvPr>
          <p:cNvSpPr txBox="1"/>
          <p:nvPr/>
        </p:nvSpPr>
        <p:spPr>
          <a:xfrm>
            <a:off x="9185292" y="212535"/>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GDCD 6</a:t>
            </a:r>
          </a:p>
        </p:txBody>
      </p:sp>
      <p:sp>
        <p:nvSpPr>
          <p:cNvPr id="5" name="Google Shape;235;p1">
            <a:extLst>
              <a:ext uri="{FF2B5EF4-FFF2-40B4-BE49-F238E27FC236}">
                <a16:creationId xmlns:a16="http://schemas.microsoft.com/office/drawing/2014/main" id="{396F2C50-D7FE-2521-F57F-12E98A5D3EE1}"/>
              </a:ext>
            </a:extLst>
          </p:cNvPr>
          <p:cNvSpPr txBox="1">
            <a:spLocks/>
          </p:cNvSpPr>
          <p:nvPr/>
        </p:nvSpPr>
        <p:spPr>
          <a:xfrm>
            <a:off x="562303" y="2364760"/>
            <a:ext cx="11067393" cy="2128479"/>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5000"/>
              </a:lnSpc>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13</a:t>
            </a:r>
            <a:br>
              <a:rPr lang="en-US" sz="5400" b="1" dirty="0">
                <a:solidFill>
                  <a:srgbClr val="002060"/>
                </a:solidFill>
                <a:latin typeface="UTM Avo" panose="02040603050506020204" pitchFamily="18" charset="0"/>
              </a:rPr>
            </a:br>
            <a:r>
              <a:rPr lang="en-US" sz="5400" b="1" dirty="0" err="1">
                <a:solidFill>
                  <a:srgbClr val="FF0000"/>
                </a:solidFill>
                <a:latin typeface="UTM Avo" panose="02040603050506020204" pitchFamily="18" charset="0"/>
              </a:rPr>
              <a:t>Bài</a:t>
            </a:r>
            <a:r>
              <a:rPr lang="en-US" sz="5400" b="1" dirty="0">
                <a:solidFill>
                  <a:srgbClr val="FF0000"/>
                </a:solidFill>
                <a:latin typeface="UTM Avo" panose="02040603050506020204" pitchFamily="18" charset="0"/>
              </a:rPr>
              <a:t> 5: </a:t>
            </a:r>
            <a:r>
              <a:rPr lang="en-US" sz="5400" b="1" err="1">
                <a:solidFill>
                  <a:srgbClr val="FF0000"/>
                </a:solidFill>
                <a:latin typeface="UTM Avo" panose="02040603050506020204" pitchFamily="18" charset="0"/>
              </a:rPr>
              <a:t>Tự</a:t>
            </a:r>
            <a:r>
              <a:rPr lang="en-US" sz="5400" b="1">
                <a:solidFill>
                  <a:srgbClr val="FF0000"/>
                </a:solidFill>
                <a:latin typeface="UTM Avo" panose="02040603050506020204" pitchFamily="18" charset="0"/>
              </a:rPr>
              <a:t> lập (Tiết 3)</a:t>
            </a:r>
            <a:endParaRPr lang="en-US" b="1" dirty="0">
              <a:latin typeface="UTM Avo" panose="02040603050506020204" pitchFamily="18" charset="0"/>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2A55081-640B-EAF6-4256-6EB509A1BCA4}"/>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C43D6060-B4F1-E34C-0BD3-7D23BCB9237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6130FC48-2893-6A85-4D4F-48432BFD0E1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97;p3">
            <a:extLst>
              <a:ext uri="{FF2B5EF4-FFF2-40B4-BE49-F238E27FC236}">
                <a16:creationId xmlns:a16="http://schemas.microsoft.com/office/drawing/2014/main" id="{2568112E-8C52-A4CD-1684-646F3C17506F}"/>
              </a:ext>
            </a:extLst>
          </p:cNvPr>
          <p:cNvSpPr txBox="1"/>
          <p:nvPr/>
        </p:nvSpPr>
        <p:spPr>
          <a:xfrm>
            <a:off x="6322412" y="2110423"/>
            <a:ext cx="3911599" cy="1754286"/>
          </a:xfrm>
          <a:prstGeom prst="wedgeRectCallout">
            <a:avLst>
              <a:gd name="adj1" fmla="val -65756"/>
              <a:gd name="adj2" fmla="val 45449"/>
            </a:avLst>
          </a:prstGeom>
          <a:solidFill>
            <a:schemeClr val="accent4">
              <a:lumMod val="20000"/>
              <a:lumOff val="80000"/>
            </a:schemeClr>
          </a:solidFill>
          <a:ln w="28575">
            <a:solidFill>
              <a:schemeClr val="accent4"/>
            </a:solidFill>
          </a:ln>
        </p:spPr>
        <p:txBody>
          <a:bodyPr spcFirstLastPara="1" wrap="square" lIns="91425" tIns="45700" rIns="91425" bIns="45700" anchor="t" anchorCtr="0">
            <a:spAutoFit/>
          </a:bodyPr>
          <a:lstStyle/>
          <a:p>
            <a:pPr lvl="0" algn="just">
              <a:lnSpc>
                <a:spcPct val="150000"/>
              </a:lnSpc>
            </a:pPr>
            <a:r>
              <a:rPr lang="en-US" sz="2400" b="1" dirty="0">
                <a:solidFill>
                  <a:schemeClr val="tx1"/>
                </a:solidFill>
                <a:latin typeface="UTM Avo" panose="02040603050506020204" pitchFamily="18" charset="0"/>
              </a:rPr>
              <a:t>Em </a:t>
            </a:r>
            <a:r>
              <a:rPr lang="en-US" sz="2400" b="1" dirty="0" err="1">
                <a:solidFill>
                  <a:schemeClr val="tx1"/>
                </a:solidFill>
                <a:latin typeface="UTM Avo" panose="02040603050506020204" pitchFamily="18" charset="0"/>
              </a:rPr>
              <a:t>hãy</a:t>
            </a:r>
            <a:r>
              <a:rPr lang="en-US" sz="2400" b="1" dirty="0">
                <a:solidFill>
                  <a:schemeClr val="tx1"/>
                </a:solidFill>
                <a:latin typeface="UTM Avo" panose="02040603050506020204" pitchFamily="18" charset="0"/>
              </a:rPr>
              <a:t> chia </a:t>
            </a:r>
            <a:r>
              <a:rPr lang="en-US" sz="2400" b="1" dirty="0" err="1">
                <a:solidFill>
                  <a:schemeClr val="tx1"/>
                </a:solidFill>
                <a:latin typeface="UTM Avo" panose="02040603050506020204" pitchFamily="18" charset="0"/>
              </a:rPr>
              <a:t>sẻ</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những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vấn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đề</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khó</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khăn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khi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tự</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làm</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một</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việc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nào</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đó</a:t>
            </a:r>
            <a:r>
              <a:rPr lang="en-US" sz="2400" b="1" dirty="0">
                <a:solidFill>
                  <a:schemeClr val="tx1"/>
                </a:solidFill>
                <a:latin typeface="UTM Avo" panose="02040603050506020204" pitchFamily="18" charset="0"/>
              </a:rPr>
              <a:t>.</a:t>
            </a:r>
          </a:p>
        </p:txBody>
      </p:sp>
      <p:pic>
        <p:nvPicPr>
          <p:cNvPr id="3" name="Picture 2">
            <a:extLst>
              <a:ext uri="{FF2B5EF4-FFF2-40B4-BE49-F238E27FC236}">
                <a16:creationId xmlns:a16="http://schemas.microsoft.com/office/drawing/2014/main" id="{CAC73DA3-BA02-A4ED-26A4-6DB91DE7441D}"/>
              </a:ext>
            </a:extLst>
          </p:cNvPr>
          <p:cNvPicPr>
            <a:picLocks noChangeAspect="1"/>
          </p:cNvPicPr>
          <p:nvPr/>
        </p:nvPicPr>
        <p:blipFill>
          <a:blip r:embed="rId3"/>
          <a:stretch>
            <a:fillRect/>
          </a:stretch>
        </p:blipFill>
        <p:spPr>
          <a:xfrm>
            <a:off x="2667000" y="2672256"/>
            <a:ext cx="3429000" cy="3429000"/>
          </a:xfrm>
          <a:prstGeom prst="rect">
            <a:avLst/>
          </a:prstGeom>
        </p:spPr>
      </p:pic>
    </p:spTree>
    <p:extLst>
      <p:ext uri="{BB962C8B-B14F-4D97-AF65-F5344CB8AC3E}">
        <p14:creationId xmlns:p14="http://schemas.microsoft.com/office/powerpoint/2010/main" val="85569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811144B-ED4D-65A2-29F7-F3F9190EACA4}"/>
              </a:ext>
            </a:extLst>
          </p:cNvPr>
          <p:cNvGrpSpPr/>
          <p:nvPr/>
        </p:nvGrpSpPr>
        <p:grpSpPr>
          <a:xfrm>
            <a:off x="10866032" y="746200"/>
            <a:ext cx="1216041" cy="1432566"/>
            <a:chOff x="930253" y="1555705"/>
            <a:chExt cx="1279160" cy="1432566"/>
          </a:xfrm>
        </p:grpSpPr>
        <p:pic>
          <p:nvPicPr>
            <p:cNvPr id="5" name="Picture 4">
              <a:hlinkClick r:id="rId3"/>
              <a:extLst>
                <a:ext uri="{FF2B5EF4-FFF2-40B4-BE49-F238E27FC236}">
                  <a16:creationId xmlns:a16="http://schemas.microsoft.com/office/drawing/2014/main" id="{E21A22AE-A535-2C43-FCAC-04B919F2CB0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6" name="TextBox 5">
              <a:extLst>
                <a:ext uri="{FF2B5EF4-FFF2-40B4-BE49-F238E27FC236}">
                  <a16:creationId xmlns:a16="http://schemas.microsoft.com/office/drawing/2014/main" id="{A14A4CA3-0744-CE1B-67EC-0DDDA07595B7}"/>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361;p5">
            <a:extLst>
              <a:ext uri="{FF2B5EF4-FFF2-40B4-BE49-F238E27FC236}">
                <a16:creationId xmlns:a16="http://schemas.microsoft.com/office/drawing/2014/main" id="{414581E8-033C-72B7-40FE-E80E4EE395B5}"/>
              </a:ext>
            </a:extLst>
          </p:cNvPr>
          <p:cNvSpPr txBox="1"/>
          <p:nvPr/>
        </p:nvSpPr>
        <p:spPr>
          <a:xfrm>
            <a:off x="3505198" y="1455086"/>
            <a:ext cx="5181599" cy="861317"/>
          </a:xfrm>
          <a:prstGeom prst="roundRect">
            <a:avLst>
              <a:gd name="adj" fmla="val 50000"/>
            </a:avLst>
          </a:prstGeom>
          <a:solidFill>
            <a:schemeClr val="accent2"/>
          </a:solidFill>
          <a:ln w="571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pPr algn="ctr"/>
            <a:r>
              <a:rPr lang="en-US" sz="2800" b="1" dirty="0">
                <a:solidFill>
                  <a:schemeClr val="bg1"/>
                </a:solidFill>
                <a:latin typeface="UTM Avo" panose="02040603050506020204" pitchFamily="18" charset="0"/>
              </a:rPr>
              <a:t>NỘI DUNG BÀI HỌC</a:t>
            </a:r>
            <a:endParaRPr sz="2800" b="1" dirty="0">
              <a:solidFill>
                <a:schemeClr val="bg1"/>
              </a:solidFill>
              <a:latin typeface="UTM Avo" panose="02040603050506020204" pitchFamily="18" charset="0"/>
            </a:endParaRPr>
          </a:p>
        </p:txBody>
      </p:sp>
      <p:sp>
        <p:nvSpPr>
          <p:cNvPr id="12" name="Google Shape;364;p5">
            <a:extLst>
              <a:ext uri="{FF2B5EF4-FFF2-40B4-BE49-F238E27FC236}">
                <a16:creationId xmlns:a16="http://schemas.microsoft.com/office/drawing/2014/main" id="{CD14FC7F-60B3-2D2D-8064-EB402AC045CC}"/>
              </a:ext>
            </a:extLst>
          </p:cNvPr>
          <p:cNvSpPr/>
          <p:nvPr/>
        </p:nvSpPr>
        <p:spPr>
          <a:xfrm>
            <a:off x="4684677" y="3025971"/>
            <a:ext cx="806058" cy="806058"/>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1</a:t>
            </a:r>
            <a:endParaRPr sz="2400" b="1" dirty="0">
              <a:solidFill>
                <a:schemeClr val="bg1"/>
              </a:solidFill>
              <a:latin typeface="UTM Avo" panose="02040603050506020204" pitchFamily="18" charset="0"/>
            </a:endParaRPr>
          </a:p>
        </p:txBody>
      </p:sp>
      <p:sp>
        <p:nvSpPr>
          <p:cNvPr id="13" name="Google Shape;367;p5">
            <a:extLst>
              <a:ext uri="{FF2B5EF4-FFF2-40B4-BE49-F238E27FC236}">
                <a16:creationId xmlns:a16="http://schemas.microsoft.com/office/drawing/2014/main" id="{F1836B03-C80D-652C-2608-5F613A2169D6}"/>
              </a:ext>
            </a:extLst>
          </p:cNvPr>
          <p:cNvSpPr/>
          <p:nvPr/>
        </p:nvSpPr>
        <p:spPr>
          <a:xfrm>
            <a:off x="5175073" y="3955990"/>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2</a:t>
            </a:r>
            <a:endParaRPr sz="2400" b="1" dirty="0">
              <a:solidFill>
                <a:schemeClr val="bg1"/>
              </a:solidFill>
              <a:latin typeface="UTM Avo" panose="02040603050506020204" pitchFamily="18" charset="0"/>
            </a:endParaRPr>
          </a:p>
        </p:txBody>
      </p:sp>
      <p:sp>
        <p:nvSpPr>
          <p:cNvPr id="15" name="Google Shape;372;p5">
            <a:extLst>
              <a:ext uri="{FF2B5EF4-FFF2-40B4-BE49-F238E27FC236}">
                <a16:creationId xmlns:a16="http://schemas.microsoft.com/office/drawing/2014/main" id="{524C59BE-E5C0-2219-D831-A80C78F2E902}"/>
              </a:ext>
            </a:extLst>
          </p:cNvPr>
          <p:cNvSpPr/>
          <p:nvPr/>
        </p:nvSpPr>
        <p:spPr>
          <a:xfrm>
            <a:off x="5605604" y="3182805"/>
            <a:ext cx="2291487" cy="492388"/>
          </a:xfrm>
          <a:prstGeom prst="rect">
            <a:avLst/>
          </a:prstGeom>
          <a:noFill/>
          <a:ln>
            <a:noFill/>
          </a:ln>
        </p:spPr>
        <p:txBody>
          <a:bodyPr spcFirstLastPara="1" wrap="square" lIns="121900" tIns="60933" rIns="121900" bIns="60933" anchor="t" anchorCtr="0">
            <a:spAutoFit/>
          </a:bodyPr>
          <a:lstStyle/>
          <a:p>
            <a:pPr algn="just"/>
            <a:r>
              <a:rPr lang="vi-VN" sz="2400" b="1" dirty="0">
                <a:solidFill>
                  <a:schemeClr val="tx1"/>
                </a:solidFill>
                <a:latin typeface="UTM Avo" panose="02040603050506020204" pitchFamily="18" charset="0"/>
              </a:rPr>
              <a:t>Sống tự lập</a:t>
            </a:r>
          </a:p>
        </p:txBody>
      </p:sp>
      <p:sp>
        <p:nvSpPr>
          <p:cNvPr id="17" name="Google Shape;374;p5">
            <a:extLst>
              <a:ext uri="{FF2B5EF4-FFF2-40B4-BE49-F238E27FC236}">
                <a16:creationId xmlns:a16="http://schemas.microsoft.com/office/drawing/2014/main" id="{9D9B268D-ECA1-7BB8-3D2F-E216E61A8F26}"/>
              </a:ext>
            </a:extLst>
          </p:cNvPr>
          <p:cNvSpPr/>
          <p:nvPr/>
        </p:nvSpPr>
        <p:spPr>
          <a:xfrm>
            <a:off x="6096000" y="4112825"/>
            <a:ext cx="4298578" cy="492388"/>
          </a:xfrm>
          <a:prstGeom prst="rect">
            <a:avLst/>
          </a:prstGeom>
          <a:noFill/>
          <a:ln>
            <a:noFill/>
          </a:ln>
        </p:spPr>
        <p:txBody>
          <a:bodyPr spcFirstLastPara="1" wrap="square" lIns="121900" tIns="60933" rIns="121900" bIns="60933" anchor="t" anchorCtr="0">
            <a:spAutoFit/>
          </a:bodyPr>
          <a:lstStyle/>
          <a:p>
            <a:pPr algn="just"/>
            <a:r>
              <a:rPr lang="en-US" sz="2400" b="1">
                <a:solidFill>
                  <a:schemeClr val="tx1"/>
                </a:solidFill>
                <a:latin typeface="UTM Avo" panose="02040603050506020204" pitchFamily="18" charset="0"/>
              </a:rPr>
              <a:t>Biểu hiện của tự lập</a:t>
            </a:r>
            <a:endParaRPr lang="en-US" sz="2400" b="1" dirty="0" err="1">
              <a:solidFill>
                <a:schemeClr val="tx1"/>
              </a:solidFill>
              <a:latin typeface="UTM Avo" panose="02040603050506020204" pitchFamily="18" charset="0"/>
            </a:endParaRPr>
          </a:p>
        </p:txBody>
      </p:sp>
      <p:pic>
        <p:nvPicPr>
          <p:cNvPr id="2" name="Google Shape;514;p5">
            <a:extLst>
              <a:ext uri="{FF2B5EF4-FFF2-40B4-BE49-F238E27FC236}">
                <a16:creationId xmlns:a16="http://schemas.microsoft.com/office/drawing/2014/main" id="{C3AC4009-4611-BBAE-6A1C-03AD6BD95732}"/>
              </a:ext>
            </a:extLst>
          </p:cNvPr>
          <p:cNvPicPr preferRelativeResize="0"/>
          <p:nvPr/>
        </p:nvPicPr>
        <p:blipFill rotWithShape="1">
          <a:blip r:embed="rId3">
            <a:alphaModFix/>
          </a:blip>
          <a:srcRect/>
          <a:stretch/>
        </p:blipFill>
        <p:spPr>
          <a:xfrm flipH="1">
            <a:off x="681771" y="2498981"/>
            <a:ext cx="4262909" cy="4359019"/>
          </a:xfrm>
          <a:prstGeom prst="rect">
            <a:avLst/>
          </a:prstGeom>
          <a:noFill/>
          <a:ln>
            <a:noFill/>
          </a:ln>
        </p:spPr>
      </p:pic>
      <p:sp>
        <p:nvSpPr>
          <p:cNvPr id="3" name="Google Shape;367;p5">
            <a:extLst>
              <a:ext uri="{FF2B5EF4-FFF2-40B4-BE49-F238E27FC236}">
                <a16:creationId xmlns:a16="http://schemas.microsoft.com/office/drawing/2014/main" id="{FBEC3166-D17B-14E1-723F-BA3E7A06A242}"/>
              </a:ext>
            </a:extLst>
          </p:cNvPr>
          <p:cNvSpPr/>
          <p:nvPr/>
        </p:nvSpPr>
        <p:spPr>
          <a:xfrm>
            <a:off x="5616581" y="4895950"/>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3</a:t>
            </a:r>
            <a:endParaRPr sz="2400" b="1" dirty="0">
              <a:solidFill>
                <a:schemeClr val="bg1"/>
              </a:solidFill>
              <a:latin typeface="UTM Avo" panose="02040603050506020204" pitchFamily="18" charset="0"/>
            </a:endParaRPr>
          </a:p>
        </p:txBody>
      </p:sp>
      <p:sp>
        <p:nvSpPr>
          <p:cNvPr id="4" name="Google Shape;374;p5">
            <a:extLst>
              <a:ext uri="{FF2B5EF4-FFF2-40B4-BE49-F238E27FC236}">
                <a16:creationId xmlns:a16="http://schemas.microsoft.com/office/drawing/2014/main" id="{2F8501E4-CEF9-DEF8-A84E-7743B7EABB80}"/>
              </a:ext>
            </a:extLst>
          </p:cNvPr>
          <p:cNvSpPr/>
          <p:nvPr/>
        </p:nvSpPr>
        <p:spPr>
          <a:xfrm>
            <a:off x="6537508" y="5052785"/>
            <a:ext cx="4298578" cy="492388"/>
          </a:xfrm>
          <a:prstGeom prst="rect">
            <a:avLst/>
          </a:prstGeom>
          <a:noFill/>
          <a:ln>
            <a:noFill/>
          </a:ln>
        </p:spPr>
        <p:txBody>
          <a:bodyPr spcFirstLastPara="1" wrap="square" lIns="121900" tIns="60933" rIns="121900" bIns="60933" anchor="t" anchorCtr="0">
            <a:spAutoFit/>
          </a:bodyPr>
          <a:lstStyle/>
          <a:p>
            <a:pPr algn="just"/>
            <a:r>
              <a:rPr lang="en-US" sz="2400" b="1" dirty="0">
                <a:solidFill>
                  <a:schemeClr val="tx1"/>
                </a:solidFill>
                <a:latin typeface="UTM Avo" panose="02040603050506020204" pitchFamily="18" charset="0"/>
              </a:rPr>
              <a:t>Ý </a:t>
            </a:r>
            <a:r>
              <a:rPr lang="en-US" sz="2400" b="1" dirty="0" err="1">
                <a:solidFill>
                  <a:schemeClr val="tx1"/>
                </a:solidFill>
                <a:latin typeface="UTM Avo" panose="02040603050506020204" pitchFamily="18" charset="0"/>
              </a:rPr>
              <a:t>nghĩa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của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tự</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lập</a:t>
            </a:r>
            <a:endParaRPr lang="en-US" sz="2400" b="1" dirty="0">
              <a:solidFill>
                <a:schemeClr val="tx1"/>
              </a:solidFill>
              <a:latin typeface="UTM Avo" panose="02040603050506020204" pitchFamily="18" charset="0"/>
            </a:endParaRPr>
          </a:p>
        </p:txBody>
      </p:sp>
    </p:spTree>
    <p:extLst>
      <p:ext uri="{BB962C8B-B14F-4D97-AF65-F5344CB8AC3E}">
        <p14:creationId xmlns:p14="http://schemas.microsoft.com/office/powerpoint/2010/main" val="281714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522;p7">
            <a:extLst>
              <a:ext uri="{FF2B5EF4-FFF2-40B4-BE49-F238E27FC236}">
                <a16:creationId xmlns:a16="http://schemas.microsoft.com/office/drawing/2014/main" id="{339124F8-7358-FDEE-96DE-4D0959557E64}"/>
              </a:ext>
            </a:extLst>
          </p:cNvPr>
          <p:cNvSpPr txBox="1"/>
          <p:nvPr/>
        </p:nvSpPr>
        <p:spPr>
          <a:xfrm>
            <a:off x="99333" y="1725061"/>
            <a:ext cx="6064925" cy="401548"/>
          </a:xfrm>
          <a:prstGeom prst="rect">
            <a:avLst/>
          </a:prstGeom>
          <a:noFill/>
          <a:ln>
            <a:noFill/>
          </a:ln>
        </p:spPr>
        <p:txBody>
          <a:bodyPr spcFirstLastPara="1" wrap="square" lIns="121900" tIns="60933" rIns="121900" bIns="60933" anchor="t" anchorCtr="0">
            <a:noAutofit/>
          </a:bodyPr>
          <a:lstStyle/>
          <a:p>
            <a:pPr>
              <a:buClr>
                <a:srgbClr val="0070C0"/>
              </a:buClr>
              <a:buSzPts val="1400"/>
            </a:pPr>
            <a:r>
              <a:rPr lang="en-US" sz="2400" b="1">
                <a:solidFill>
                  <a:schemeClr val="tx1"/>
                </a:solidFill>
                <a:latin typeface="UTM Avo" panose="02040603050506020204" pitchFamily="18" charset="0"/>
              </a:rPr>
              <a:t>3. Ý nghĩa của tính tự lập </a:t>
            </a:r>
            <a:endParaRPr lang="en-US" sz="2400" b="1" dirty="0">
              <a:solidFill>
                <a:schemeClr val="tx1"/>
              </a:solidFill>
              <a:latin typeface="UTM Avo" panose="02040603050506020204" pitchFamily="18" charset="0"/>
            </a:endParaRPr>
          </a:p>
        </p:txBody>
      </p:sp>
      <p:sp>
        <p:nvSpPr>
          <p:cNvPr id="7" name="Google Shape;219;p4">
            <a:extLst>
              <a:ext uri="{FF2B5EF4-FFF2-40B4-BE49-F238E27FC236}">
                <a16:creationId xmlns:a16="http://schemas.microsoft.com/office/drawing/2014/main" id="{E4CB6E42-F7B9-399B-02BB-41709E06BA25}"/>
              </a:ext>
            </a:extLst>
          </p:cNvPr>
          <p:cNvSpPr/>
          <p:nvPr/>
        </p:nvSpPr>
        <p:spPr>
          <a:xfrm>
            <a:off x="99333" y="2177409"/>
            <a:ext cx="6088299" cy="553957"/>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None/>
            </a:pPr>
            <a:r>
              <a:rPr lang="en-US" sz="2400" i="1" dirty="0">
                <a:solidFill>
                  <a:srgbClr val="000000"/>
                </a:solidFill>
                <a:latin typeface="UTM Avo" panose="02040603050506020204" pitchFamily="18" charset="0"/>
                <a:sym typeface="Arial"/>
              </a:rPr>
              <a:t>a. </a:t>
            </a:r>
            <a:r>
              <a:rPr lang="en-US" sz="2400" i="1" dirty="0" err="1">
                <a:solidFill>
                  <a:srgbClr val="000000"/>
                </a:solidFill>
                <a:latin typeface="UTM Avo" panose="02040603050506020204" pitchFamily="18" charset="0"/>
                <a:sym typeface="Arial"/>
              </a:rPr>
              <a:t>Đọc</a:t>
            </a:r>
            <a:r>
              <a:rPr lang="en-US" sz="2400" i="1" dirty="0">
                <a:solidFill>
                  <a:srgbClr val="000000"/>
                </a:solidFill>
                <a:latin typeface="UTM Avo" panose="02040603050506020204" pitchFamily="18" charset="0"/>
                <a:sym typeface="Arial"/>
              </a:rPr>
              <a:t> </a:t>
            </a:r>
            <a:r>
              <a:rPr lang="en-US" sz="2400" i="1" dirty="0" err="1">
                <a:solidFill>
                  <a:srgbClr val="000000"/>
                </a:solidFill>
                <a:latin typeface="UTM Avo" panose="02040603050506020204" pitchFamily="18" charset="0"/>
                <a:sym typeface="Arial"/>
              </a:rPr>
              <a:t>thông</a:t>
            </a:r>
            <a:r>
              <a:rPr lang="en-US" sz="2400" i="1" dirty="0">
                <a:solidFill>
                  <a:srgbClr val="000000"/>
                </a:solidFill>
                <a:latin typeface="UTM Avo" panose="02040603050506020204" pitchFamily="18" charset="0"/>
                <a:sym typeface="Arial"/>
              </a:rPr>
              <a:t> tin </a:t>
            </a:r>
            <a:r>
              <a:rPr lang="en-US" sz="2400" i="1" dirty="0" err="1">
                <a:solidFill>
                  <a:srgbClr val="000000"/>
                </a:solidFill>
                <a:latin typeface="UTM Avo" panose="02040603050506020204" pitchFamily="18" charset="0"/>
                <a:sym typeface="Arial"/>
              </a:rPr>
              <a:t>và</a:t>
            </a:r>
            <a:r>
              <a:rPr lang="en-US" sz="2400" i="1" dirty="0">
                <a:solidFill>
                  <a:srgbClr val="000000"/>
                </a:solidFill>
                <a:latin typeface="UTM Avo" panose="02040603050506020204" pitchFamily="18" charset="0"/>
                <a:sym typeface="Arial"/>
              </a:rPr>
              <a:t> </a:t>
            </a:r>
            <a:r>
              <a:rPr lang="en-US" sz="2400" i="1" dirty="0" err="1">
                <a:solidFill>
                  <a:srgbClr val="000000"/>
                </a:solidFill>
                <a:latin typeface="UTM Avo" panose="02040603050506020204" pitchFamily="18" charset="0"/>
                <a:sym typeface="Arial"/>
              </a:rPr>
              <a:t>trả</a:t>
            </a:r>
            <a:r>
              <a:rPr lang="en-US" sz="2400" i="1" dirty="0">
                <a:solidFill>
                  <a:srgbClr val="000000"/>
                </a:solidFill>
                <a:latin typeface="UTM Avo" panose="02040603050506020204" pitchFamily="18" charset="0"/>
                <a:sym typeface="Arial"/>
              </a:rPr>
              <a:t> </a:t>
            </a:r>
            <a:r>
              <a:rPr lang="en-US" sz="2400" i="1" dirty="0" err="1">
                <a:solidFill>
                  <a:srgbClr val="000000"/>
                </a:solidFill>
                <a:latin typeface="UTM Avo" panose="02040603050506020204" pitchFamily="18" charset="0"/>
                <a:sym typeface="Arial"/>
              </a:rPr>
              <a:t>lời</a:t>
            </a:r>
            <a:r>
              <a:rPr lang="en-US" sz="2400" i="1" dirty="0">
                <a:solidFill>
                  <a:srgbClr val="000000"/>
                </a:solidFill>
                <a:latin typeface="UTM Avo" panose="02040603050506020204" pitchFamily="18" charset="0"/>
                <a:sym typeface="Arial"/>
              </a:rPr>
              <a:t> </a:t>
            </a:r>
            <a:r>
              <a:rPr lang="en-US" sz="2400" i="1" dirty="0" err="1">
                <a:solidFill>
                  <a:srgbClr val="000000"/>
                </a:solidFill>
                <a:latin typeface="UTM Avo" panose="02040603050506020204" pitchFamily="18" charset="0"/>
                <a:sym typeface="Arial"/>
              </a:rPr>
              <a:t>câu</a:t>
            </a:r>
            <a:r>
              <a:rPr lang="en-US" sz="2400" i="1" dirty="0">
                <a:solidFill>
                  <a:srgbClr val="000000"/>
                </a:solidFill>
                <a:latin typeface="UTM Avo" panose="02040603050506020204" pitchFamily="18" charset="0"/>
                <a:sym typeface="Arial"/>
              </a:rPr>
              <a:t> </a:t>
            </a:r>
            <a:r>
              <a:rPr lang="en-US" sz="2400" i="1" dirty="0" err="1">
                <a:solidFill>
                  <a:srgbClr val="000000"/>
                </a:solidFill>
                <a:latin typeface="UTM Avo" panose="02040603050506020204" pitchFamily="18" charset="0"/>
                <a:sym typeface="Arial"/>
              </a:rPr>
              <a:t>hỏi</a:t>
            </a:r>
            <a:endParaRPr sz="1800" i="1" dirty="0">
              <a:latin typeface="UTM Avo" panose="02040603050506020204" pitchFamily="18" charset="0"/>
            </a:endParaRPr>
          </a:p>
        </p:txBody>
      </p:sp>
      <p:sp>
        <p:nvSpPr>
          <p:cNvPr id="9" name="Google Shape;220;p4">
            <a:extLst>
              <a:ext uri="{FF2B5EF4-FFF2-40B4-BE49-F238E27FC236}">
                <a16:creationId xmlns:a16="http://schemas.microsoft.com/office/drawing/2014/main" id="{C4654858-47F7-D6C5-72B6-519756F676EC}"/>
              </a:ext>
            </a:extLst>
          </p:cNvPr>
          <p:cNvSpPr/>
          <p:nvPr/>
        </p:nvSpPr>
        <p:spPr>
          <a:xfrm>
            <a:off x="99333" y="2731366"/>
            <a:ext cx="11993334" cy="3901028"/>
          </a:xfrm>
          <a:prstGeom prst="rect">
            <a:avLst/>
          </a:prstGeom>
          <a:noFill/>
          <a:ln>
            <a:noFill/>
          </a:ln>
        </p:spPr>
        <p:txBody>
          <a:bodyPr spcFirstLastPara="1" wrap="square" lIns="91425" tIns="45700" rIns="91425" bIns="45700" anchor="t" anchorCtr="0">
            <a:spAutoFit/>
          </a:bodyPr>
          <a:lstStyle/>
          <a:p>
            <a:pPr marR="0" lvl="0" indent="466725" algn="just" rtl="0">
              <a:lnSpc>
                <a:spcPct val="125000"/>
              </a:lnSpc>
              <a:spcBef>
                <a:spcPts val="0"/>
              </a:spcBef>
              <a:spcAft>
                <a:spcPts val="0"/>
              </a:spcAft>
              <a:buNone/>
            </a:pPr>
            <a:r>
              <a:rPr lang="en-US" sz="2200" dirty="0">
                <a:solidFill>
                  <a:srgbClr val="000000"/>
                </a:solidFill>
                <a:latin typeface="UTM Avo" panose="02040603050506020204" pitchFamily="18" charset="0"/>
                <a:sym typeface="Arial"/>
              </a:rPr>
              <a:t>Long </a:t>
            </a:r>
            <a:r>
              <a:rPr lang="en-US" sz="2200" dirty="0" err="1">
                <a:solidFill>
                  <a:srgbClr val="000000"/>
                </a:solidFill>
                <a:latin typeface="UTM Avo" panose="02040603050506020204" pitchFamily="18" charset="0"/>
                <a:sym typeface="Arial"/>
              </a:rPr>
              <a:t>là</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học</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sinh</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giỏi</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môn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Toán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và</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các</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môn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khác</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như</a:t>
            </a:r>
            <a:r>
              <a:rPr lang="en-US" sz="2200" dirty="0">
                <a:solidFill>
                  <a:srgbClr val="000000"/>
                </a:solidFill>
                <a:latin typeface="UTM Avo" panose="02040603050506020204" pitchFamily="18" charset="0"/>
                <a:sym typeface="Arial"/>
              </a:rPr>
              <a:t> Văn, </a:t>
            </a:r>
            <a:r>
              <a:rPr lang="en-US" sz="2200" dirty="0" err="1">
                <a:solidFill>
                  <a:srgbClr val="000000"/>
                </a:solidFill>
                <a:latin typeface="UTM Avo" panose="02040603050506020204" pitchFamily="18" charset="0"/>
                <a:sym typeface="Arial"/>
              </a:rPr>
              <a:t>Hóa</a:t>
            </a:r>
            <a:r>
              <a:rPr lang="en-US" sz="2200" dirty="0">
                <a:solidFill>
                  <a:srgbClr val="000000"/>
                </a:solidFill>
                <a:latin typeface="UTM Avo" panose="02040603050506020204" pitchFamily="18" charset="0"/>
                <a:sym typeface="Arial"/>
              </a:rPr>
              <a:t>, Sinh, </a:t>
            </a:r>
            <a:r>
              <a:rPr lang="en-US" sz="2200" dirty="0" err="1">
                <a:solidFill>
                  <a:srgbClr val="000000"/>
                </a:solidFill>
                <a:latin typeface="UTM Avo" panose="02040603050506020204" pitchFamily="18" charset="0"/>
                <a:sym typeface="Arial"/>
              </a:rPr>
              <a:t>Tiếng</a:t>
            </a:r>
            <a:r>
              <a:rPr lang="en-US" sz="2200" dirty="0">
                <a:solidFill>
                  <a:srgbClr val="000000"/>
                </a:solidFill>
                <a:latin typeface="UTM Avo" panose="02040603050506020204" pitchFamily="18" charset="0"/>
                <a:sym typeface="Arial"/>
              </a:rPr>
              <a:t> Anh. </a:t>
            </a:r>
            <a:r>
              <a:rPr lang="en-US" sz="2200" dirty="0" err="1">
                <a:solidFill>
                  <a:srgbClr val="000000"/>
                </a:solidFill>
                <a:latin typeface="UTM Avo" panose="02040603050506020204" pitchFamily="18" charset="0"/>
                <a:sym typeface="Arial"/>
              </a:rPr>
              <a:t>Năm</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lớp</a:t>
            </a:r>
            <a:r>
              <a:rPr lang="en-US" sz="2200" dirty="0">
                <a:solidFill>
                  <a:srgbClr val="000000"/>
                </a:solidFill>
                <a:latin typeface="UTM Avo" panose="02040603050506020204" pitchFamily="18" charset="0"/>
                <a:sym typeface="Arial"/>
              </a:rPr>
              <a:t> 12, Long </a:t>
            </a:r>
            <a:r>
              <a:rPr lang="en-US" sz="2200" dirty="0" err="1">
                <a:solidFill>
                  <a:srgbClr val="000000"/>
                </a:solidFill>
                <a:latin typeface="UTM Avo" panose="02040603050506020204" pitchFamily="18" charset="0"/>
                <a:sym typeface="Arial"/>
              </a:rPr>
              <a:t>đã</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đoạt</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giải</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nhất</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môn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To</a:t>
            </a:r>
            <a:r>
              <a:rPr lang="en-US" sz="2200" dirty="0" err="1">
                <a:solidFill>
                  <a:srgbClr val="000000"/>
                </a:solidFill>
                <a:latin typeface="UTM Avo" panose="02040603050506020204" pitchFamily="18" charset="0"/>
                <a:ea typeface="Calibri"/>
                <a:cs typeface="Calibri"/>
                <a:sym typeface="Calibri"/>
              </a:rPr>
              <a:t>á</a:t>
            </a:r>
            <a:r>
              <a:rPr lang="en-US" sz="2200" dirty="0" err="1">
                <a:solidFill>
                  <a:srgbClr val="000000"/>
                </a:solidFill>
                <a:latin typeface="UTM Avo" panose="02040603050506020204" pitchFamily="18" charset="0"/>
                <a:sym typeface="Arial"/>
              </a:rPr>
              <a:t>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trong</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kì</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thi</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học</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sinh</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giỏi</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cấp</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tỉnh</a:t>
            </a:r>
            <a:r>
              <a:rPr lang="en-US" sz="2200" dirty="0">
                <a:solidFill>
                  <a:srgbClr val="000000"/>
                </a:solidFill>
                <a:latin typeface="UTM Avo" panose="02040603050506020204" pitchFamily="18" charset="0"/>
                <a:sym typeface="Arial"/>
              </a:rPr>
              <a:t>. </a:t>
            </a:r>
            <a:endParaRPr sz="2200" dirty="0">
              <a:latin typeface="UTM Avo" panose="02040603050506020204" pitchFamily="18" charset="0"/>
            </a:endParaRPr>
          </a:p>
          <a:p>
            <a:pPr marR="0" lvl="0" indent="466725" algn="just" rtl="0">
              <a:lnSpc>
                <a:spcPct val="125000"/>
              </a:lnSpc>
              <a:spcBef>
                <a:spcPts val="0"/>
              </a:spcBef>
              <a:spcAft>
                <a:spcPts val="0"/>
              </a:spcAft>
              <a:buNone/>
            </a:pPr>
            <a:r>
              <a:rPr lang="en-US" sz="2200" dirty="0" err="1">
                <a:solidFill>
                  <a:srgbClr val="000000"/>
                </a:solidFill>
                <a:latin typeface="UTM Avo" panose="02040603050506020204" pitchFamily="18" charset="0"/>
                <a:sym typeface="Arial"/>
              </a:rPr>
              <a:t>Từ</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năm</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lớp</a:t>
            </a:r>
            <a:r>
              <a:rPr lang="en-US" sz="2200" dirty="0">
                <a:solidFill>
                  <a:srgbClr val="000000"/>
                </a:solidFill>
                <a:latin typeface="UTM Avo" panose="02040603050506020204" pitchFamily="18" charset="0"/>
                <a:sym typeface="Arial"/>
              </a:rPr>
              <a:t> 10, Long </a:t>
            </a:r>
            <a:r>
              <a:rPr lang="en-US" sz="2200" dirty="0" err="1">
                <a:solidFill>
                  <a:srgbClr val="000000"/>
                </a:solidFill>
                <a:latin typeface="UTM Avo" panose="02040603050506020204" pitchFamily="18" charset="0"/>
                <a:sym typeface="Arial"/>
              </a:rPr>
              <a:t>đã</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chủ</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động</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xin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ba</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mẹ</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cho</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đi</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làm</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thêm</a:t>
            </a:r>
            <a:r>
              <a:rPr lang="en-US" sz="2200" dirty="0">
                <a:solidFill>
                  <a:srgbClr val="000000"/>
                </a:solidFill>
                <a:latin typeface="UTM Avo" panose="02040603050506020204" pitchFamily="18" charset="0"/>
                <a:sym typeface="Arial"/>
              </a:rPr>
              <a:t> ở </a:t>
            </a:r>
            <a:r>
              <a:rPr lang="en-US" sz="2200" dirty="0" err="1">
                <a:solidFill>
                  <a:srgbClr val="000000"/>
                </a:solidFill>
                <a:latin typeface="UTM Avo" panose="02040603050506020204" pitchFamily="18" charset="0"/>
                <a:sym typeface="Arial"/>
              </a:rPr>
              <a:t>một</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quán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cà</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phê</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Vì</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xót</a:t>
            </a:r>
            <a:r>
              <a:rPr lang="en-US" sz="2200" dirty="0">
                <a:solidFill>
                  <a:srgbClr val="000000"/>
                </a:solidFill>
                <a:latin typeface="UTM Avo" panose="02040603050506020204" pitchFamily="18" charset="0"/>
                <a:sym typeface="Arial"/>
              </a:rPr>
              <a:t> con, </a:t>
            </a:r>
            <a:r>
              <a:rPr lang="en-US" sz="2200" dirty="0" err="1">
                <a:solidFill>
                  <a:srgbClr val="000000"/>
                </a:solidFill>
                <a:latin typeface="UTM Avo" panose="02040603050506020204" pitchFamily="18" charset="0"/>
                <a:sym typeface="Arial"/>
              </a:rPr>
              <a:t>mẹ</a:t>
            </a:r>
            <a:r>
              <a:rPr lang="en-US" sz="2200" dirty="0">
                <a:solidFill>
                  <a:srgbClr val="000000"/>
                </a:solidFill>
                <a:latin typeface="UTM Avo" panose="02040603050506020204" pitchFamily="18" charset="0"/>
                <a:sym typeface="Arial"/>
              </a:rPr>
              <a:t> Long </a:t>
            </a:r>
            <a:r>
              <a:rPr lang="en-US" sz="2200" dirty="0" err="1">
                <a:solidFill>
                  <a:srgbClr val="000000"/>
                </a:solidFill>
                <a:latin typeface="UTM Avo" panose="02040603050506020204" pitchFamily="18" charset="0"/>
                <a:sym typeface="Arial"/>
              </a:rPr>
              <a:t>ngăn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cản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sợ</a:t>
            </a:r>
            <a:r>
              <a:rPr lang="en-US" sz="2200" dirty="0">
                <a:solidFill>
                  <a:srgbClr val="000000"/>
                </a:solidFill>
                <a:latin typeface="UTM Avo" panose="02040603050506020204" pitchFamily="18" charset="0"/>
                <a:sym typeface="Arial"/>
              </a:rPr>
              <a:t> con </a:t>
            </a:r>
            <a:r>
              <a:rPr lang="en-US" sz="2200" dirty="0" err="1">
                <a:solidFill>
                  <a:srgbClr val="000000"/>
                </a:solidFill>
                <a:latin typeface="UTM Avo" panose="02040603050506020204" pitchFamily="18" charset="0"/>
                <a:sym typeface="Arial"/>
              </a:rPr>
              <a:t>đi</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làm</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gặp</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những</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tình</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huống</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không</a:t>
            </a:r>
            <a:r>
              <a:rPr lang="en-US" sz="2200" dirty="0">
                <a:solidFill>
                  <a:srgbClr val="000000"/>
                </a:solidFill>
                <a:latin typeface="UTM Avo" panose="02040603050506020204" pitchFamily="18" charset="0"/>
                <a:sym typeface="Arial"/>
              </a:rPr>
              <a:t> hay. </a:t>
            </a:r>
            <a:endParaRPr sz="2200" dirty="0">
              <a:latin typeface="UTM Avo" panose="02040603050506020204" pitchFamily="18" charset="0"/>
            </a:endParaRPr>
          </a:p>
          <a:p>
            <a:pPr marR="0" lvl="0" indent="466725" algn="just" rtl="0">
              <a:lnSpc>
                <a:spcPct val="125000"/>
              </a:lnSpc>
              <a:spcBef>
                <a:spcPts val="0"/>
              </a:spcBef>
              <a:spcAft>
                <a:spcPts val="0"/>
              </a:spcAft>
              <a:buNone/>
            </a:pPr>
            <a:r>
              <a:rPr lang="en-US" sz="2200" dirty="0">
                <a:solidFill>
                  <a:srgbClr val="000000"/>
                </a:solidFill>
                <a:latin typeface="UTM Avo" panose="02040603050506020204" pitchFamily="18" charset="0"/>
                <a:sym typeface="Arial"/>
              </a:rPr>
              <a:t>Sau </a:t>
            </a:r>
            <a:r>
              <a:rPr lang="en-US" sz="2200" dirty="0" err="1">
                <a:solidFill>
                  <a:srgbClr val="000000"/>
                </a:solidFill>
                <a:latin typeface="UTM Avo" panose="02040603050506020204" pitchFamily="18" charset="0"/>
                <a:sym typeface="Arial"/>
              </a:rPr>
              <a:t>khi</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đã</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thuyết</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phục</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mẹ</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đồng</a:t>
            </a:r>
            <a:r>
              <a:rPr lang="en-US" sz="2200" dirty="0">
                <a:solidFill>
                  <a:srgbClr val="000000"/>
                </a:solidFill>
                <a:latin typeface="UTM Avo" panose="02040603050506020204" pitchFamily="18" charset="0"/>
                <a:sym typeface="Arial"/>
              </a:rPr>
              <a:t> ý, Long </a:t>
            </a:r>
            <a:r>
              <a:rPr lang="en-US" sz="2200" dirty="0" err="1">
                <a:solidFill>
                  <a:srgbClr val="000000"/>
                </a:solidFill>
                <a:latin typeface="UTM Avo" panose="02040603050506020204" pitchFamily="18" charset="0"/>
                <a:sym typeface="Arial"/>
              </a:rPr>
              <a:t>thấy</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mình</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có</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thời</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gian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rảnh</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rỗi</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nên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đi</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làm</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thêm</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để</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trải</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nghiệm</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Nhờ</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đó</a:t>
            </a:r>
            <a:r>
              <a:rPr lang="en-US" sz="2200" dirty="0">
                <a:solidFill>
                  <a:srgbClr val="000000"/>
                </a:solidFill>
                <a:latin typeface="UTM Avo" panose="02040603050506020204" pitchFamily="18" charset="0"/>
                <a:sym typeface="Arial"/>
              </a:rPr>
              <a:t>, Long </a:t>
            </a:r>
            <a:r>
              <a:rPr lang="en-US" sz="2200" dirty="0" err="1">
                <a:solidFill>
                  <a:srgbClr val="000000"/>
                </a:solidFill>
                <a:latin typeface="UTM Avo" panose="02040603050506020204" pitchFamily="18" charset="0"/>
                <a:sym typeface="Arial"/>
              </a:rPr>
              <a:t>có</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một</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khoản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tiền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nhỏ</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nhỏ</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mua</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sách</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vở</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và</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những</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món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đồ</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mình</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yêu</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thích</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mà</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không</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phải</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xin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tiền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ba</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mẹ</a:t>
            </a:r>
            <a:r>
              <a:rPr lang="en-US" sz="2200" dirty="0">
                <a:solidFill>
                  <a:srgbClr val="000000"/>
                </a:solidFill>
                <a:latin typeface="UTM Avo" panose="02040603050506020204" pitchFamily="18" charset="0"/>
                <a:sym typeface="Arial"/>
              </a:rPr>
              <a:t>. </a:t>
            </a:r>
            <a:endParaRPr sz="2200" dirty="0">
              <a:latin typeface="UTM Avo" panose="02040603050506020204" pitchFamily="18" charset="0"/>
            </a:endParaRPr>
          </a:p>
          <a:p>
            <a:pPr marR="0" lvl="0" indent="466725" algn="just" rtl="0">
              <a:lnSpc>
                <a:spcPct val="125000"/>
              </a:lnSpc>
              <a:spcBef>
                <a:spcPts val="0"/>
              </a:spcBef>
              <a:spcAft>
                <a:spcPts val="0"/>
              </a:spcAft>
              <a:buNone/>
            </a:pPr>
            <a:r>
              <a:rPr lang="en-US" sz="2200" dirty="0">
                <a:solidFill>
                  <a:srgbClr val="000000"/>
                </a:solidFill>
                <a:latin typeface="UTM Avo" panose="02040603050506020204" pitchFamily="18" charset="0"/>
                <a:sym typeface="Arial"/>
              </a:rPr>
              <a:t>Theo Long, </a:t>
            </a:r>
            <a:r>
              <a:rPr lang="en-US" sz="2200" dirty="0" err="1">
                <a:solidFill>
                  <a:srgbClr val="000000"/>
                </a:solidFill>
                <a:latin typeface="UTM Avo" panose="02040603050506020204" pitchFamily="18" charset="0"/>
                <a:sym typeface="Arial"/>
              </a:rPr>
              <a:t>tinh</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thần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tự</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lập</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trong</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mỗi</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người</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rất</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quan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trọng</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không</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chỉ</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giúp</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bạn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trẻ</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tự</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chủ</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bản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lĩnh</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trong</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cuộc</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sống</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mà</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còn</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là</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cách</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để</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giảm</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bớt</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gánh</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nặng</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cho</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ba</a:t>
            </a:r>
            <a:r>
              <a:rPr lang="en-US" sz="2200" dirty="0">
                <a:solidFill>
                  <a:srgbClr val="000000"/>
                </a:solidFill>
                <a:latin typeface="UTM Avo" panose="02040603050506020204" pitchFamily="18" charset="0"/>
                <a:sym typeface="Arial"/>
              </a:rPr>
              <a:t> </a:t>
            </a:r>
            <a:r>
              <a:rPr lang="en-US" sz="2200" dirty="0" err="1">
                <a:solidFill>
                  <a:srgbClr val="000000"/>
                </a:solidFill>
                <a:latin typeface="UTM Avo" panose="02040603050506020204" pitchFamily="18" charset="0"/>
                <a:sym typeface="Arial"/>
              </a:rPr>
              <a:t>mẹ</a:t>
            </a:r>
            <a:r>
              <a:rPr lang="en-US" sz="2200" dirty="0">
                <a:solidFill>
                  <a:srgbClr val="000000"/>
                </a:solidFill>
                <a:latin typeface="UTM Avo" panose="02040603050506020204" pitchFamily="18" charset="0"/>
                <a:ea typeface="Calibri"/>
                <a:cs typeface="Calibri"/>
                <a:sym typeface="Calibri"/>
              </a:rPr>
              <a:t>.</a:t>
            </a:r>
            <a:endParaRPr sz="2200" dirty="0">
              <a:solidFill>
                <a:srgbClr val="000000"/>
              </a:solidFill>
              <a:latin typeface="UTM Avo" panose="02040603050506020204" pitchFamily="18" charset="0"/>
              <a:sym typeface="Arial"/>
            </a:endParaRPr>
          </a:p>
        </p:txBody>
      </p:sp>
    </p:spTree>
    <p:extLst>
      <p:ext uri="{BB962C8B-B14F-4D97-AF65-F5344CB8AC3E}">
        <p14:creationId xmlns:p14="http://schemas.microsoft.com/office/powerpoint/2010/main" val="206180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30;p7">
            <a:extLst>
              <a:ext uri="{FF2B5EF4-FFF2-40B4-BE49-F238E27FC236}">
                <a16:creationId xmlns:a16="http://schemas.microsoft.com/office/drawing/2014/main" id="{90353C0C-76B5-9F6E-7A90-08F4C9017805}"/>
              </a:ext>
            </a:extLst>
          </p:cNvPr>
          <p:cNvSpPr/>
          <p:nvPr/>
        </p:nvSpPr>
        <p:spPr>
          <a:xfrm>
            <a:off x="1504043" y="2006479"/>
            <a:ext cx="10687957" cy="2304437"/>
          </a:xfrm>
          <a:prstGeom prst="rect">
            <a:avLst/>
          </a:prstGeom>
          <a:noFill/>
          <a:ln>
            <a:noFill/>
          </a:ln>
        </p:spPr>
        <p:txBody>
          <a:bodyPr spcFirstLastPara="1" wrap="square" lIns="91425" tIns="45700" rIns="91425" bIns="45700" anchor="t" anchorCtr="0">
            <a:spAutoFit/>
          </a:bodyPr>
          <a:lstStyle/>
          <a:p>
            <a:pPr lvl="0">
              <a:lnSpc>
                <a:spcPct val="125000"/>
              </a:lnSpc>
              <a:buSzPct val="100000"/>
            </a:pPr>
            <a:r>
              <a:rPr lang="vi-VN" sz="2300" dirty="0">
                <a:latin typeface="UTM Avo" panose="02040603050506020204" pitchFamily="18" charset="0"/>
                <a:ea typeface="Times New Roman"/>
                <a:cs typeface="Times New Roman"/>
                <a:sym typeface="Times New Roman"/>
              </a:rPr>
              <a:t>a) Em có suy nghĩ gì qua thông tin trên?</a:t>
            </a:r>
          </a:p>
          <a:p>
            <a:pPr lvl="0">
              <a:lnSpc>
                <a:spcPct val="125000"/>
              </a:lnSpc>
              <a:buSzPct val="100000"/>
            </a:pPr>
            <a:r>
              <a:rPr lang="vi-VN" sz="2300" dirty="0">
                <a:latin typeface="UTM Avo" panose="02040603050506020204" pitchFamily="18" charset="0"/>
                <a:ea typeface="Times New Roman"/>
                <a:cs typeface="Times New Roman"/>
                <a:sym typeface="Times New Roman"/>
              </a:rPr>
              <a:t>b) Vì sao anh Long có thể mua sách vở và những món đó mình yêu thích mà không cần phải xin tiền ba mẹ?</a:t>
            </a:r>
          </a:p>
          <a:p>
            <a:pPr lvl="0">
              <a:lnSpc>
                <a:spcPct val="125000"/>
              </a:lnSpc>
              <a:buSzPct val="100000"/>
            </a:pPr>
            <a:r>
              <a:rPr lang="vi-VN" sz="2300" dirty="0">
                <a:latin typeface="UTM Avo" panose="02040603050506020204" pitchFamily="18" charset="0"/>
                <a:ea typeface="Times New Roman"/>
                <a:cs typeface="Times New Roman"/>
                <a:sym typeface="Times New Roman"/>
              </a:rPr>
              <a:t>c) Có ý kiến cho rằng, người tự lập là người không cần sự giúp đỡ từ người khác làm có đồng tình với quan điểm trên không? Vì sao?</a:t>
            </a:r>
          </a:p>
        </p:txBody>
      </p:sp>
      <p:pic>
        <p:nvPicPr>
          <p:cNvPr id="1026" name="Picture 2" descr="Question ">
            <a:extLst>
              <a:ext uri="{FF2B5EF4-FFF2-40B4-BE49-F238E27FC236}">
                <a16:creationId xmlns:a16="http://schemas.microsoft.com/office/drawing/2014/main" id="{9AFB9FC4-F52B-C640-E0CB-B090BEB933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58" y="2363374"/>
            <a:ext cx="1384300" cy="13843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BF36D5DE-C4B8-F15E-A5CC-916697208426}"/>
              </a:ext>
            </a:extLst>
          </p:cNvPr>
          <p:cNvPicPr>
            <a:picLocks noChangeAspect="1"/>
          </p:cNvPicPr>
          <p:nvPr/>
        </p:nvPicPr>
        <p:blipFill rotWithShape="1">
          <a:blip r:embed="rId4"/>
          <a:srcRect t="19516" b="20016"/>
          <a:stretch/>
        </p:blipFill>
        <p:spPr>
          <a:xfrm>
            <a:off x="3848687" y="4140200"/>
            <a:ext cx="4494626" cy="2717800"/>
          </a:xfrm>
          <a:prstGeom prst="rect">
            <a:avLst/>
          </a:prstGeom>
        </p:spPr>
      </p:pic>
    </p:spTree>
    <p:extLst>
      <p:ext uri="{BB962C8B-B14F-4D97-AF65-F5344CB8AC3E}">
        <p14:creationId xmlns:p14="http://schemas.microsoft.com/office/powerpoint/2010/main" val="2748176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30;p7">
            <a:extLst>
              <a:ext uri="{FF2B5EF4-FFF2-40B4-BE49-F238E27FC236}">
                <a16:creationId xmlns:a16="http://schemas.microsoft.com/office/drawing/2014/main" id="{90353C0C-76B5-9F6E-7A90-08F4C9017805}"/>
              </a:ext>
            </a:extLst>
          </p:cNvPr>
          <p:cNvSpPr/>
          <p:nvPr/>
        </p:nvSpPr>
        <p:spPr>
          <a:xfrm>
            <a:off x="1689100" y="1973822"/>
            <a:ext cx="10225555" cy="553957"/>
          </a:xfrm>
          <a:prstGeom prst="rect">
            <a:avLst/>
          </a:prstGeom>
          <a:noFill/>
          <a:ln>
            <a:noFill/>
          </a:ln>
        </p:spPr>
        <p:txBody>
          <a:bodyPr spcFirstLastPara="1" wrap="square" lIns="91425" tIns="45700" rIns="91425" bIns="45700" anchor="t" anchorCtr="0">
            <a:spAutoFit/>
          </a:bodyPr>
          <a:lstStyle/>
          <a:p>
            <a:pPr lvl="0">
              <a:lnSpc>
                <a:spcPct val="125000"/>
              </a:lnSpc>
              <a:buSzPct val="100000"/>
            </a:pPr>
            <a:r>
              <a:rPr lang="vi-VN" sz="2400" dirty="0">
                <a:latin typeface="UTM Avo" panose="02040603050506020204" pitchFamily="18" charset="0"/>
                <a:ea typeface="Times New Roman"/>
                <a:cs typeface="Times New Roman"/>
                <a:sym typeface="Times New Roman"/>
              </a:rPr>
              <a:t>a) Em có suy nghĩ gì qua thông tin trên?</a:t>
            </a:r>
          </a:p>
        </p:txBody>
      </p:sp>
      <p:pic>
        <p:nvPicPr>
          <p:cNvPr id="1026" name="Picture 2" descr="Question ">
            <a:extLst>
              <a:ext uri="{FF2B5EF4-FFF2-40B4-BE49-F238E27FC236}">
                <a16:creationId xmlns:a16="http://schemas.microsoft.com/office/drawing/2014/main" id="{9AFB9FC4-F52B-C640-E0CB-B090BEB933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939" y="1793719"/>
            <a:ext cx="914161" cy="9141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BF36D5DE-C4B8-F15E-A5CC-916697208426}"/>
              </a:ext>
            </a:extLst>
          </p:cNvPr>
          <p:cNvPicPr>
            <a:picLocks noChangeAspect="1"/>
          </p:cNvPicPr>
          <p:nvPr/>
        </p:nvPicPr>
        <p:blipFill rotWithShape="1">
          <a:blip r:embed="rId4"/>
          <a:srcRect t="19516" b="20016"/>
          <a:stretch/>
        </p:blipFill>
        <p:spPr>
          <a:xfrm>
            <a:off x="3848687" y="4140200"/>
            <a:ext cx="4494626" cy="2717800"/>
          </a:xfrm>
          <a:prstGeom prst="rect">
            <a:avLst/>
          </a:prstGeom>
        </p:spPr>
      </p:pic>
      <p:sp>
        <p:nvSpPr>
          <p:cNvPr id="3" name="Google Shape;233;p6">
            <a:extLst>
              <a:ext uri="{FF2B5EF4-FFF2-40B4-BE49-F238E27FC236}">
                <a16:creationId xmlns:a16="http://schemas.microsoft.com/office/drawing/2014/main" id="{580040A0-1814-5A21-B325-7B141B6CDB57}"/>
              </a:ext>
            </a:extLst>
          </p:cNvPr>
          <p:cNvSpPr/>
          <p:nvPr/>
        </p:nvSpPr>
        <p:spPr>
          <a:xfrm>
            <a:off x="4398416" y="2571989"/>
            <a:ext cx="7342068" cy="1524000"/>
          </a:xfrm>
          <a:prstGeom prst="wedgeRoundRectCallout">
            <a:avLst>
              <a:gd name="adj1" fmla="val 5899"/>
              <a:gd name="adj2" fmla="val 72500"/>
              <a:gd name="adj3" fmla="val 16667"/>
            </a:avLst>
          </a:prstGeom>
          <a:solidFill>
            <a:schemeClr val="accent4">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lnSpc>
                <a:spcPct val="125000"/>
              </a:lnSpc>
              <a:spcBef>
                <a:spcPts val="0"/>
              </a:spcBef>
              <a:spcAft>
                <a:spcPts val="0"/>
              </a:spcAft>
              <a:buNone/>
            </a:pPr>
            <a:r>
              <a:rPr lang="en-US" sz="2400" dirty="0">
                <a:solidFill>
                  <a:schemeClr val="tx1"/>
                </a:solidFill>
                <a:latin typeface="UTM Avo" panose="02040603050506020204" pitchFamily="18" charset="0"/>
                <a:sym typeface="Arial"/>
              </a:rPr>
              <a:t>Theo </a:t>
            </a:r>
            <a:r>
              <a:rPr lang="en-US" sz="2400" dirty="0" err="1">
                <a:solidFill>
                  <a:schemeClr val="tx1"/>
                </a:solidFill>
                <a:latin typeface="UTM Avo" panose="02040603050506020204" pitchFamily="18" charset="0"/>
                <a:sym typeface="Arial"/>
              </a:rPr>
              <a:t>em</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việc</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làm</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của</a:t>
            </a:r>
            <a:r>
              <a:rPr lang="en-US" sz="2400" dirty="0">
                <a:solidFill>
                  <a:schemeClr val="tx1"/>
                </a:solidFill>
                <a:latin typeface="UTM Avo" panose="02040603050506020204" pitchFamily="18" charset="0"/>
                <a:sym typeface="Arial"/>
              </a:rPr>
              <a:t> Long </a:t>
            </a:r>
            <a:r>
              <a:rPr lang="en-US" sz="2400" dirty="0" err="1">
                <a:solidFill>
                  <a:schemeClr val="tx1"/>
                </a:solidFill>
                <a:latin typeface="UTM Avo" panose="02040603050506020204" pitchFamily="18" charset="0"/>
                <a:sym typeface="Arial"/>
              </a:rPr>
              <a:t>rất</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đúng</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Điều</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này</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có</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thể</a:t>
            </a:r>
            <a:r>
              <a:rPr lang="en-US" sz="2400" dirty="0">
                <a:solidFill>
                  <a:schemeClr val="tx1"/>
                </a:solidFill>
                <a:latin typeface="UTM Avo" panose="02040603050506020204" pitchFamily="18" charset="0"/>
                <a:sym typeface="Arial"/>
              </a:rPr>
              <a:t> Long </a:t>
            </a:r>
            <a:r>
              <a:rPr lang="en-US" sz="2400" dirty="0" err="1">
                <a:solidFill>
                  <a:schemeClr val="tx1"/>
                </a:solidFill>
                <a:latin typeface="UTM Avo" panose="02040603050506020204" pitchFamily="18" charset="0"/>
                <a:sym typeface="Arial"/>
              </a:rPr>
              <a:t>có</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thêm</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trải</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nghiệm</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dày</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dạn</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hơn</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trong</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cuộc</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sống</a:t>
            </a:r>
            <a:r>
              <a:rPr lang="en-US" sz="2400" dirty="0">
                <a:solidFill>
                  <a:schemeClr val="tx1"/>
                </a:solidFill>
                <a:latin typeface="UTM Avo" panose="02040603050506020204" pitchFamily="18" charset="0"/>
                <a:sym typeface="Arial"/>
              </a:rPr>
              <a:t>.</a:t>
            </a:r>
            <a:endParaRPr sz="18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386707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30;p7">
            <a:extLst>
              <a:ext uri="{FF2B5EF4-FFF2-40B4-BE49-F238E27FC236}">
                <a16:creationId xmlns:a16="http://schemas.microsoft.com/office/drawing/2014/main" id="{90353C0C-76B5-9F6E-7A90-08F4C9017805}"/>
              </a:ext>
            </a:extLst>
          </p:cNvPr>
          <p:cNvSpPr/>
          <p:nvPr/>
        </p:nvSpPr>
        <p:spPr>
          <a:xfrm>
            <a:off x="1242786" y="1803639"/>
            <a:ext cx="11068957" cy="1015622"/>
          </a:xfrm>
          <a:prstGeom prst="rect">
            <a:avLst/>
          </a:prstGeom>
          <a:noFill/>
          <a:ln>
            <a:noFill/>
          </a:ln>
        </p:spPr>
        <p:txBody>
          <a:bodyPr spcFirstLastPara="1" wrap="square" lIns="91425" tIns="45700" rIns="91425" bIns="45700" anchor="t" anchorCtr="0">
            <a:spAutoFit/>
          </a:bodyPr>
          <a:lstStyle/>
          <a:p>
            <a:pPr lvl="0">
              <a:lnSpc>
                <a:spcPct val="125000"/>
              </a:lnSpc>
              <a:buSzPct val="100000"/>
            </a:pPr>
            <a:r>
              <a:rPr lang="vi-VN" sz="2400">
                <a:latin typeface="UTM Avo" panose="02040603050506020204" pitchFamily="18" charset="0"/>
                <a:ea typeface="Times New Roman"/>
                <a:cs typeface="Times New Roman"/>
                <a:sym typeface="Times New Roman"/>
              </a:rPr>
              <a:t>b) Vì sao anh Long có thể mua sách vở và những món đó mình yêu thích mà không cần phải xin tiền ba mẹ?</a:t>
            </a:r>
            <a:endParaRPr lang="vi-VN" sz="2400" dirty="0">
              <a:latin typeface="UTM Avo" panose="02040603050506020204" pitchFamily="18" charset="0"/>
              <a:ea typeface="Times New Roman"/>
              <a:cs typeface="Times New Roman"/>
              <a:sym typeface="Times New Roman"/>
            </a:endParaRPr>
          </a:p>
        </p:txBody>
      </p:sp>
      <p:pic>
        <p:nvPicPr>
          <p:cNvPr id="1026" name="Picture 2" descr="Question ">
            <a:extLst>
              <a:ext uri="{FF2B5EF4-FFF2-40B4-BE49-F238E27FC236}">
                <a16:creationId xmlns:a16="http://schemas.microsoft.com/office/drawing/2014/main" id="{9AFB9FC4-F52B-C640-E0CB-B090BEB933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92" y="1803639"/>
            <a:ext cx="914161" cy="9141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BF36D5DE-C4B8-F15E-A5CC-916697208426}"/>
              </a:ext>
            </a:extLst>
          </p:cNvPr>
          <p:cNvPicPr>
            <a:picLocks noChangeAspect="1"/>
          </p:cNvPicPr>
          <p:nvPr/>
        </p:nvPicPr>
        <p:blipFill rotWithShape="1">
          <a:blip r:embed="rId4"/>
          <a:srcRect t="19516" b="20016"/>
          <a:stretch/>
        </p:blipFill>
        <p:spPr>
          <a:xfrm>
            <a:off x="4419599" y="4546965"/>
            <a:ext cx="3923713" cy="2372582"/>
          </a:xfrm>
          <a:prstGeom prst="rect">
            <a:avLst/>
          </a:prstGeom>
        </p:spPr>
      </p:pic>
      <p:sp>
        <p:nvSpPr>
          <p:cNvPr id="3" name="Google Shape;233;p6">
            <a:extLst>
              <a:ext uri="{FF2B5EF4-FFF2-40B4-BE49-F238E27FC236}">
                <a16:creationId xmlns:a16="http://schemas.microsoft.com/office/drawing/2014/main" id="{580040A0-1814-5A21-B325-7B141B6CDB57}"/>
              </a:ext>
            </a:extLst>
          </p:cNvPr>
          <p:cNvSpPr/>
          <p:nvPr/>
        </p:nvSpPr>
        <p:spPr>
          <a:xfrm>
            <a:off x="3009113" y="2921113"/>
            <a:ext cx="8420100" cy="1524000"/>
          </a:xfrm>
          <a:prstGeom prst="wedgeRoundRectCallout">
            <a:avLst>
              <a:gd name="adj1" fmla="val 9056"/>
              <a:gd name="adj2" fmla="val 68333"/>
              <a:gd name="adj3" fmla="val 16667"/>
            </a:avLst>
          </a:prstGeom>
          <a:solidFill>
            <a:schemeClr val="accent4">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lvl="0" algn="just">
              <a:lnSpc>
                <a:spcPct val="125000"/>
              </a:lnSpc>
            </a:pPr>
            <a:r>
              <a:rPr lang="en-US" sz="2400">
                <a:solidFill>
                  <a:schemeClr val="tx1"/>
                </a:solidFill>
                <a:latin typeface="UTM Avo" panose="02040603050506020204" pitchFamily="18" charset="0"/>
              </a:rPr>
              <a:t>Anh Long có thể mua sách vở và những món đồ mình yêu thích mà không cần phải xin tiến ba mẹ vì anh ấy có thể đi làm thêm ngoài giờ học để kiếm tiền.</a:t>
            </a:r>
            <a:endParaRPr lang="en-US"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418897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30;p7">
            <a:extLst>
              <a:ext uri="{FF2B5EF4-FFF2-40B4-BE49-F238E27FC236}">
                <a16:creationId xmlns:a16="http://schemas.microsoft.com/office/drawing/2014/main" id="{90353C0C-76B5-9F6E-7A90-08F4C9017805}"/>
              </a:ext>
            </a:extLst>
          </p:cNvPr>
          <p:cNvSpPr/>
          <p:nvPr/>
        </p:nvSpPr>
        <p:spPr>
          <a:xfrm>
            <a:off x="1689100" y="1692258"/>
            <a:ext cx="10225555" cy="1015622"/>
          </a:xfrm>
          <a:prstGeom prst="rect">
            <a:avLst/>
          </a:prstGeom>
          <a:noFill/>
          <a:ln>
            <a:noFill/>
          </a:ln>
        </p:spPr>
        <p:txBody>
          <a:bodyPr spcFirstLastPara="1" wrap="square" lIns="91425" tIns="45700" rIns="91425" bIns="45700" anchor="t" anchorCtr="0">
            <a:spAutoFit/>
          </a:bodyPr>
          <a:lstStyle/>
          <a:p>
            <a:pPr lvl="0">
              <a:lnSpc>
                <a:spcPct val="125000"/>
              </a:lnSpc>
              <a:buSzPct val="100000"/>
            </a:pPr>
            <a:r>
              <a:rPr lang="vi-VN" sz="2400">
                <a:latin typeface="UTM Avo" panose="02040603050506020204" pitchFamily="18" charset="0"/>
                <a:ea typeface="Times New Roman"/>
                <a:cs typeface="Times New Roman"/>
                <a:sym typeface="Times New Roman"/>
              </a:rPr>
              <a:t>c) Có ý kiến cho rằng, người tự lập là người không cần sự giúp đỡ từ người khác</a:t>
            </a:r>
            <a:r>
              <a:rPr lang="en-US" sz="2400">
                <a:latin typeface="UTM Avo" panose="02040603050506020204" pitchFamily="18" charset="0"/>
                <a:ea typeface="Times New Roman"/>
                <a:cs typeface="Times New Roman"/>
                <a:sym typeface="Times New Roman"/>
              </a:rPr>
              <a:t>. Em </a:t>
            </a:r>
            <a:r>
              <a:rPr lang="vi-VN" sz="2400">
                <a:latin typeface="UTM Avo" panose="02040603050506020204" pitchFamily="18" charset="0"/>
                <a:ea typeface="Times New Roman"/>
                <a:cs typeface="Times New Roman"/>
                <a:sym typeface="Times New Roman"/>
              </a:rPr>
              <a:t>có đồng tình với quan điểm trên không? Vì sao?</a:t>
            </a:r>
            <a:endParaRPr lang="vi-VN" sz="2400" dirty="0">
              <a:latin typeface="UTM Avo" panose="02040603050506020204" pitchFamily="18" charset="0"/>
              <a:ea typeface="Times New Roman"/>
              <a:cs typeface="Times New Roman"/>
              <a:sym typeface="Times New Roman"/>
            </a:endParaRPr>
          </a:p>
        </p:txBody>
      </p:sp>
      <p:pic>
        <p:nvPicPr>
          <p:cNvPr id="1026" name="Picture 2" descr="Question ">
            <a:extLst>
              <a:ext uri="{FF2B5EF4-FFF2-40B4-BE49-F238E27FC236}">
                <a16:creationId xmlns:a16="http://schemas.microsoft.com/office/drawing/2014/main" id="{9AFB9FC4-F52B-C640-E0CB-B090BEB933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939" y="1793719"/>
            <a:ext cx="914161" cy="9141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BF36D5DE-C4B8-F15E-A5CC-916697208426}"/>
              </a:ext>
            </a:extLst>
          </p:cNvPr>
          <p:cNvPicPr>
            <a:picLocks noChangeAspect="1"/>
          </p:cNvPicPr>
          <p:nvPr/>
        </p:nvPicPr>
        <p:blipFill rotWithShape="1">
          <a:blip r:embed="rId4"/>
          <a:srcRect t="19516" b="20016"/>
          <a:stretch/>
        </p:blipFill>
        <p:spPr>
          <a:xfrm>
            <a:off x="3848687" y="4140200"/>
            <a:ext cx="4494626" cy="2717800"/>
          </a:xfrm>
          <a:prstGeom prst="rect">
            <a:avLst/>
          </a:prstGeom>
        </p:spPr>
      </p:pic>
      <p:sp>
        <p:nvSpPr>
          <p:cNvPr id="3" name="Google Shape;233;p6">
            <a:extLst>
              <a:ext uri="{FF2B5EF4-FFF2-40B4-BE49-F238E27FC236}">
                <a16:creationId xmlns:a16="http://schemas.microsoft.com/office/drawing/2014/main" id="{580040A0-1814-5A21-B325-7B141B6CDB57}"/>
              </a:ext>
            </a:extLst>
          </p:cNvPr>
          <p:cNvSpPr/>
          <p:nvPr/>
        </p:nvSpPr>
        <p:spPr>
          <a:xfrm>
            <a:off x="3963427" y="2717800"/>
            <a:ext cx="7749602" cy="1524000"/>
          </a:xfrm>
          <a:prstGeom prst="wedgeRoundRectCallout">
            <a:avLst>
              <a:gd name="adj1" fmla="val 9056"/>
              <a:gd name="adj2" fmla="val 68333"/>
              <a:gd name="adj3" fmla="val 16667"/>
            </a:avLst>
          </a:prstGeom>
          <a:solidFill>
            <a:schemeClr val="accent4">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lvl="0" algn="just">
              <a:lnSpc>
                <a:spcPct val="125000"/>
              </a:lnSpc>
            </a:pPr>
            <a:r>
              <a:rPr lang="vi-VN" sz="2400">
                <a:solidFill>
                  <a:schemeClr val="tx1"/>
                </a:solidFill>
                <a:latin typeface="UTM Avo" panose="02040603050506020204" pitchFamily="18" charset="0"/>
              </a:rPr>
              <a:t>Em không đồng ý với quan điểm đó, tự lập đôi khi cũng cần những người khác giúp đỡ và góp ý để mình có hướng đi đúng đắn hơn.</a:t>
            </a:r>
            <a:endParaRPr lang="vi-VN"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384101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522;p7">
            <a:extLst>
              <a:ext uri="{FF2B5EF4-FFF2-40B4-BE49-F238E27FC236}">
                <a16:creationId xmlns:a16="http://schemas.microsoft.com/office/drawing/2014/main" id="{339124F8-7358-FDEE-96DE-4D0959557E64}"/>
              </a:ext>
            </a:extLst>
          </p:cNvPr>
          <p:cNvSpPr txBox="1"/>
          <p:nvPr/>
        </p:nvSpPr>
        <p:spPr>
          <a:xfrm>
            <a:off x="99333" y="1725061"/>
            <a:ext cx="6064925" cy="401548"/>
          </a:xfrm>
          <a:prstGeom prst="rect">
            <a:avLst/>
          </a:prstGeom>
          <a:noFill/>
          <a:ln>
            <a:noFill/>
          </a:ln>
        </p:spPr>
        <p:txBody>
          <a:bodyPr spcFirstLastPara="1" wrap="square" lIns="121900" tIns="60933" rIns="121900" bIns="60933" anchor="t" anchorCtr="0">
            <a:noAutofit/>
          </a:bodyPr>
          <a:lstStyle/>
          <a:p>
            <a:pPr>
              <a:buClr>
                <a:srgbClr val="0070C0"/>
              </a:buClr>
              <a:buSzPts val="1400"/>
            </a:pPr>
            <a:r>
              <a:rPr lang="en-US" sz="2400" b="1" dirty="0">
                <a:solidFill>
                  <a:schemeClr val="tx1"/>
                </a:solidFill>
                <a:latin typeface="UTM Avo" panose="02040603050506020204" pitchFamily="18" charset="0"/>
              </a:rPr>
              <a:t>3. Ý </a:t>
            </a:r>
            <a:r>
              <a:rPr lang="en-US" sz="2400" b="1" dirty="0" err="1">
                <a:solidFill>
                  <a:schemeClr val="tx1"/>
                </a:solidFill>
                <a:latin typeface="UTM Avo" panose="02040603050506020204" pitchFamily="18" charset="0"/>
              </a:rPr>
              <a:t>nghĩa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của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tính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tự</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lập</a:t>
            </a:r>
            <a:r>
              <a:rPr lang="en-US" sz="2400" b="1" dirty="0">
                <a:solidFill>
                  <a:schemeClr val="tx1"/>
                </a:solidFill>
                <a:latin typeface="UTM Avo" panose="02040603050506020204" pitchFamily="18" charset="0"/>
              </a:rPr>
              <a:t> </a:t>
            </a:r>
          </a:p>
        </p:txBody>
      </p:sp>
      <p:sp>
        <p:nvSpPr>
          <p:cNvPr id="7" name="Google Shape;219;p4">
            <a:extLst>
              <a:ext uri="{FF2B5EF4-FFF2-40B4-BE49-F238E27FC236}">
                <a16:creationId xmlns:a16="http://schemas.microsoft.com/office/drawing/2014/main" id="{E4CB6E42-F7B9-399B-02BB-41709E06BA25}"/>
              </a:ext>
            </a:extLst>
          </p:cNvPr>
          <p:cNvSpPr/>
          <p:nvPr/>
        </p:nvSpPr>
        <p:spPr>
          <a:xfrm>
            <a:off x="99333" y="2177409"/>
            <a:ext cx="7838167" cy="553957"/>
          </a:xfrm>
          <a:prstGeom prst="rect">
            <a:avLst/>
          </a:prstGeom>
          <a:noFill/>
          <a:ln>
            <a:noFill/>
          </a:ln>
        </p:spPr>
        <p:txBody>
          <a:bodyPr spcFirstLastPara="1" wrap="square" lIns="91425" tIns="45700" rIns="91425" bIns="45700" anchor="t" anchorCtr="0">
            <a:spAutoFit/>
          </a:bodyPr>
          <a:lstStyle/>
          <a:p>
            <a:pPr lvl="0">
              <a:lnSpc>
                <a:spcPct val="125000"/>
              </a:lnSpc>
            </a:pPr>
            <a:r>
              <a:rPr lang="en-US" sz="2400" i="1">
                <a:latin typeface="UTM Avo" panose="02040603050506020204" pitchFamily="18" charset="0"/>
              </a:rPr>
              <a:t>b. Thảo luận cùng các bạn về ý nghĩa của tự lập</a:t>
            </a:r>
            <a:endParaRPr lang="en-US" sz="2400" i="1" dirty="0">
              <a:latin typeface="UTM Avo" panose="02040603050506020204" pitchFamily="18" charset="0"/>
            </a:endParaRPr>
          </a:p>
        </p:txBody>
      </p:sp>
      <p:sp>
        <p:nvSpPr>
          <p:cNvPr id="3" name="Google Shape;260;p9">
            <a:extLst>
              <a:ext uri="{FF2B5EF4-FFF2-40B4-BE49-F238E27FC236}">
                <a16:creationId xmlns:a16="http://schemas.microsoft.com/office/drawing/2014/main" id="{02CE5A92-BCFF-8754-088E-B2AF3912F1D2}"/>
              </a:ext>
            </a:extLst>
          </p:cNvPr>
          <p:cNvSpPr/>
          <p:nvPr/>
        </p:nvSpPr>
        <p:spPr>
          <a:xfrm>
            <a:off x="2896550" y="2953629"/>
            <a:ext cx="4299218" cy="1276529"/>
          </a:xfrm>
          <a:prstGeom prst="wedgeRoundRectCallout">
            <a:avLst>
              <a:gd name="adj1" fmla="val -43875"/>
              <a:gd name="adj2" fmla="val 75433"/>
              <a:gd name="adj3" fmla="val 16667"/>
            </a:avLst>
          </a:prstGeom>
          <a:solidFill>
            <a:schemeClr val="accent2">
              <a:lumMod val="20000"/>
              <a:lumOff val="80000"/>
            </a:schemeClr>
          </a:solidFill>
          <a:ln w="381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25000"/>
              </a:lnSpc>
              <a:spcBef>
                <a:spcPts val="0"/>
              </a:spcBef>
              <a:spcAft>
                <a:spcPts val="0"/>
              </a:spcAft>
              <a:buNone/>
            </a:pPr>
            <a:r>
              <a:rPr lang="en-US" sz="2400" dirty="0" err="1">
                <a:solidFill>
                  <a:schemeClr val="tx1"/>
                </a:solidFill>
                <a:latin typeface="UTM Avo" panose="02040603050506020204" pitchFamily="18" charset="0"/>
                <a:sym typeface="Arial"/>
              </a:rPr>
              <a:t>Đối</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với</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kết</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quả</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học</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tập</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và</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làm</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việc</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của</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bản</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thân</a:t>
            </a:r>
            <a:r>
              <a:rPr lang="en-US" sz="2400" dirty="0">
                <a:solidFill>
                  <a:schemeClr val="tx1"/>
                </a:solidFill>
                <a:latin typeface="UTM Avo" panose="02040603050506020204" pitchFamily="18" charset="0"/>
                <a:sym typeface="Arial"/>
              </a:rPr>
              <a:t>.</a:t>
            </a:r>
            <a:endParaRPr lang="en-US" sz="2400" dirty="0">
              <a:solidFill>
                <a:schemeClr val="tx1"/>
              </a:solidFill>
              <a:latin typeface="UTM Avo" panose="02040603050506020204" pitchFamily="18" charset="0"/>
            </a:endParaRPr>
          </a:p>
        </p:txBody>
      </p:sp>
      <p:sp>
        <p:nvSpPr>
          <p:cNvPr id="4" name="Google Shape;261;p9">
            <a:extLst>
              <a:ext uri="{FF2B5EF4-FFF2-40B4-BE49-F238E27FC236}">
                <a16:creationId xmlns:a16="http://schemas.microsoft.com/office/drawing/2014/main" id="{24E1085E-C9D6-7E0B-A759-D9EC90D4CEDC}"/>
              </a:ext>
            </a:extLst>
          </p:cNvPr>
          <p:cNvSpPr/>
          <p:nvPr/>
        </p:nvSpPr>
        <p:spPr>
          <a:xfrm>
            <a:off x="3220317" y="2242374"/>
            <a:ext cx="4506768" cy="64629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endParaRPr sz="2400" dirty="0">
              <a:solidFill>
                <a:schemeClr val="tx1"/>
              </a:solidFill>
              <a:latin typeface="UTM Avo" panose="02040603050506020204" pitchFamily="18" charset="0"/>
            </a:endParaRPr>
          </a:p>
        </p:txBody>
      </p:sp>
      <p:sp>
        <p:nvSpPr>
          <p:cNvPr id="8" name="Google Shape;263;p9">
            <a:extLst>
              <a:ext uri="{FF2B5EF4-FFF2-40B4-BE49-F238E27FC236}">
                <a16:creationId xmlns:a16="http://schemas.microsoft.com/office/drawing/2014/main" id="{E1E853DA-EEA7-9BF4-E824-A597B3F6F37A}"/>
              </a:ext>
            </a:extLst>
          </p:cNvPr>
          <p:cNvSpPr/>
          <p:nvPr/>
        </p:nvSpPr>
        <p:spPr>
          <a:xfrm>
            <a:off x="3613785" y="4646886"/>
            <a:ext cx="4679826" cy="1276529"/>
          </a:xfrm>
          <a:prstGeom prst="wedgeRoundRectCallout">
            <a:avLst>
              <a:gd name="adj1" fmla="val 66958"/>
              <a:gd name="adj2" fmla="val -38978"/>
              <a:gd name="adj3" fmla="val 16667"/>
            </a:avLst>
          </a:prstGeom>
          <a:solidFill>
            <a:schemeClr val="accent2">
              <a:lumMod val="20000"/>
              <a:lumOff val="80000"/>
            </a:schemeClr>
          </a:solidFill>
          <a:ln w="381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algn="ctr">
              <a:lnSpc>
                <a:spcPct val="125000"/>
              </a:lnSpc>
            </a:pPr>
            <a:r>
              <a:rPr lang="en-US" sz="2400" dirty="0" err="1">
                <a:solidFill>
                  <a:schemeClr val="tx1"/>
                </a:solidFill>
                <a:latin typeface="UTM Avo" panose="02040603050506020204" pitchFamily="18" charset="0"/>
                <a:sym typeface="Arial"/>
              </a:rPr>
              <a:t>Đối</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với</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mỗi</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cá</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nhân</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gia</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đình</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và</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xã</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hội</a:t>
            </a:r>
            <a:r>
              <a:rPr lang="en-US" sz="2400" dirty="0">
                <a:solidFill>
                  <a:schemeClr val="tx1"/>
                </a:solidFill>
                <a:latin typeface="UTM Avo" panose="02040603050506020204" pitchFamily="18" charset="0"/>
                <a:sym typeface="Arial"/>
              </a:rPr>
              <a:t>.</a:t>
            </a:r>
            <a:endParaRPr lang="en-US" sz="2400" dirty="0">
              <a:solidFill>
                <a:schemeClr val="tx1"/>
              </a:solidFill>
              <a:latin typeface="UTM Avo" panose="02040603050506020204" pitchFamily="18" charset="0"/>
            </a:endParaRPr>
          </a:p>
        </p:txBody>
      </p:sp>
      <p:pic>
        <p:nvPicPr>
          <p:cNvPr id="12" name="Picture 11">
            <a:extLst>
              <a:ext uri="{FF2B5EF4-FFF2-40B4-BE49-F238E27FC236}">
                <a16:creationId xmlns:a16="http://schemas.microsoft.com/office/drawing/2014/main" id="{D459F9F8-7928-BA5C-80AD-F6BFBE6599DB}"/>
              </a:ext>
            </a:extLst>
          </p:cNvPr>
          <p:cNvPicPr>
            <a:picLocks noChangeAspect="1"/>
          </p:cNvPicPr>
          <p:nvPr/>
        </p:nvPicPr>
        <p:blipFill>
          <a:blip r:embed="rId3"/>
          <a:stretch>
            <a:fillRect/>
          </a:stretch>
        </p:blipFill>
        <p:spPr>
          <a:xfrm>
            <a:off x="990880" y="4230158"/>
            <a:ext cx="2229437" cy="2229437"/>
          </a:xfrm>
          <a:prstGeom prst="rect">
            <a:avLst/>
          </a:prstGeom>
        </p:spPr>
      </p:pic>
      <p:pic>
        <p:nvPicPr>
          <p:cNvPr id="13" name="Picture 12">
            <a:extLst>
              <a:ext uri="{FF2B5EF4-FFF2-40B4-BE49-F238E27FC236}">
                <a16:creationId xmlns:a16="http://schemas.microsoft.com/office/drawing/2014/main" id="{36BE186D-071C-45C6-AB2D-D2E8609AAF2B}"/>
              </a:ext>
            </a:extLst>
          </p:cNvPr>
          <p:cNvPicPr>
            <a:picLocks noChangeAspect="1"/>
          </p:cNvPicPr>
          <p:nvPr/>
        </p:nvPicPr>
        <p:blipFill>
          <a:blip r:embed="rId4"/>
          <a:stretch>
            <a:fillRect/>
          </a:stretch>
        </p:blipFill>
        <p:spPr>
          <a:xfrm>
            <a:off x="8687080" y="4138376"/>
            <a:ext cx="2413000" cy="2413000"/>
          </a:xfrm>
          <a:prstGeom prst="rect">
            <a:avLst/>
          </a:prstGeom>
        </p:spPr>
      </p:pic>
    </p:spTree>
    <p:extLst>
      <p:ext uri="{BB962C8B-B14F-4D97-AF65-F5344CB8AC3E}">
        <p14:creationId xmlns:p14="http://schemas.microsoft.com/office/powerpoint/2010/main" val="53234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334A48D-A289-C24C-B2AF-04F691B1A4DA}"/>
              </a:ext>
            </a:extLst>
          </p:cNvPr>
          <p:cNvPicPr>
            <a:picLocks noChangeAspect="1"/>
          </p:cNvPicPr>
          <p:nvPr/>
        </p:nvPicPr>
        <p:blipFill rotWithShape="1">
          <a:blip r:embed="rId3"/>
          <a:srcRect t="13703" b="15370"/>
          <a:stretch/>
        </p:blipFill>
        <p:spPr>
          <a:xfrm>
            <a:off x="3575049" y="4660899"/>
            <a:ext cx="5041900" cy="2011508"/>
          </a:xfrm>
          <a:prstGeom prst="rect">
            <a:avLst/>
          </a:prstGeom>
        </p:spPr>
      </p:pic>
      <p:sp>
        <p:nvSpPr>
          <p:cNvPr id="19" name="Google Shape;522;p7">
            <a:extLst>
              <a:ext uri="{FF2B5EF4-FFF2-40B4-BE49-F238E27FC236}">
                <a16:creationId xmlns:a16="http://schemas.microsoft.com/office/drawing/2014/main" id="{4BC79C29-DA1A-DFFE-4881-DC9C2CA761D8}"/>
              </a:ext>
            </a:extLst>
          </p:cNvPr>
          <p:cNvSpPr txBox="1"/>
          <p:nvPr/>
        </p:nvSpPr>
        <p:spPr>
          <a:xfrm>
            <a:off x="4037466" y="1648861"/>
            <a:ext cx="4117067" cy="548240"/>
          </a:xfrm>
          <a:prstGeom prst="rect">
            <a:avLst/>
          </a:prstGeom>
          <a:noFill/>
          <a:ln>
            <a:noFill/>
          </a:ln>
        </p:spPr>
        <p:txBody>
          <a:bodyPr spcFirstLastPara="1" wrap="square" lIns="121900" tIns="60933" rIns="121900" bIns="60933" anchor="t" anchorCtr="0">
            <a:noAutofit/>
          </a:bodyPr>
          <a:lstStyle/>
          <a:p>
            <a:pPr algn="ctr">
              <a:buClr>
                <a:srgbClr val="0070C0"/>
              </a:buClr>
              <a:buSzPts val="1400"/>
            </a:pPr>
            <a:r>
              <a:rPr lang="en-US" sz="2400" b="1" dirty="0">
                <a:solidFill>
                  <a:schemeClr val="tx1"/>
                </a:solidFill>
                <a:latin typeface="UTM Avo" panose="02040603050506020204" pitchFamily="18" charset="0"/>
              </a:rPr>
              <a:t>THẢO LUẬN NHÓM</a:t>
            </a:r>
          </a:p>
        </p:txBody>
      </p:sp>
      <p:pic>
        <p:nvPicPr>
          <p:cNvPr id="3" name="Picture 2">
            <a:extLst>
              <a:ext uri="{FF2B5EF4-FFF2-40B4-BE49-F238E27FC236}">
                <a16:creationId xmlns:a16="http://schemas.microsoft.com/office/drawing/2014/main" id="{5B4416C8-2160-72D4-FB33-1AC3095C2F38}"/>
              </a:ext>
            </a:extLst>
          </p:cNvPr>
          <p:cNvPicPr>
            <a:picLocks noChangeAspect="1"/>
          </p:cNvPicPr>
          <p:nvPr/>
        </p:nvPicPr>
        <p:blipFill rotWithShape="1">
          <a:blip r:embed="rId3"/>
          <a:srcRect t="13703" b="15370"/>
          <a:stretch/>
        </p:blipFill>
        <p:spPr>
          <a:xfrm>
            <a:off x="729343" y="2639146"/>
            <a:ext cx="5366657" cy="2011508"/>
          </a:xfrm>
          <a:prstGeom prst="rect">
            <a:avLst/>
          </a:prstGeom>
        </p:spPr>
      </p:pic>
      <p:pic>
        <p:nvPicPr>
          <p:cNvPr id="4" name="Picture 3">
            <a:extLst>
              <a:ext uri="{FF2B5EF4-FFF2-40B4-BE49-F238E27FC236}">
                <a16:creationId xmlns:a16="http://schemas.microsoft.com/office/drawing/2014/main" id="{A72EF539-3297-A6AA-8B4D-C32F3B638A42}"/>
              </a:ext>
            </a:extLst>
          </p:cNvPr>
          <p:cNvPicPr>
            <a:picLocks noChangeAspect="1"/>
          </p:cNvPicPr>
          <p:nvPr/>
        </p:nvPicPr>
        <p:blipFill rotWithShape="1">
          <a:blip r:embed="rId3"/>
          <a:srcRect t="13703" b="15370"/>
          <a:stretch/>
        </p:blipFill>
        <p:spPr>
          <a:xfrm>
            <a:off x="6341501" y="2649391"/>
            <a:ext cx="5041900" cy="2011508"/>
          </a:xfrm>
          <a:prstGeom prst="rect">
            <a:avLst/>
          </a:prstGeom>
        </p:spPr>
      </p:pic>
      <p:sp>
        <p:nvSpPr>
          <p:cNvPr id="5" name="Google Shape;270;p10">
            <a:extLst>
              <a:ext uri="{FF2B5EF4-FFF2-40B4-BE49-F238E27FC236}">
                <a16:creationId xmlns:a16="http://schemas.microsoft.com/office/drawing/2014/main" id="{17A49570-6531-A23E-8D83-31329014CBF1}"/>
              </a:ext>
            </a:extLst>
          </p:cNvPr>
          <p:cNvSpPr/>
          <p:nvPr/>
        </p:nvSpPr>
        <p:spPr>
          <a:xfrm>
            <a:off x="1269999" y="2909840"/>
            <a:ext cx="4412260" cy="1477287"/>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FF0000"/>
              </a:buClr>
              <a:buSzPts val="1800"/>
              <a:buFont typeface="Arial"/>
              <a:buNone/>
            </a:pPr>
            <a:r>
              <a:rPr lang="en-US" sz="2400" b="1" dirty="0" err="1">
                <a:solidFill>
                  <a:schemeClr val="bg1"/>
                </a:solidFill>
                <a:latin typeface="UTM Avo" panose="02040603050506020204" pitchFamily="18" charset="0"/>
                <a:sym typeface="Arial"/>
              </a:rPr>
              <a:t>Nhóm</a:t>
            </a:r>
            <a:r>
              <a:rPr lang="en-US" sz="2400" b="1" dirty="0">
                <a:solidFill>
                  <a:schemeClr val="bg1"/>
                </a:solidFill>
                <a:latin typeface="UTM Avo" panose="02040603050506020204" pitchFamily="18" charset="0"/>
                <a:sym typeface="Arial"/>
              </a:rPr>
              <a:t> 1: </a:t>
            </a:r>
            <a:r>
              <a:rPr lang="en-US" sz="2400" dirty="0">
                <a:solidFill>
                  <a:schemeClr val="bg1"/>
                </a:solidFill>
                <a:latin typeface="UTM Avo" panose="02040603050506020204" pitchFamily="18" charset="0"/>
                <a:sym typeface="Arial"/>
              </a:rPr>
              <a:t>Ý </a:t>
            </a:r>
            <a:r>
              <a:rPr lang="en-US" sz="2400" dirty="0" err="1">
                <a:solidFill>
                  <a:schemeClr val="bg1"/>
                </a:solidFill>
                <a:latin typeface="UTM Avo" panose="02040603050506020204" pitchFamily="18" charset="0"/>
                <a:sym typeface="Arial"/>
              </a:rPr>
              <a:t>nghĩa</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của</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tự</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lập</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đối</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với</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kết</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quả</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học</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tập</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và</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làm</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việc</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của</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bản</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thân</a:t>
            </a:r>
            <a:r>
              <a:rPr lang="en-US" sz="2400" dirty="0">
                <a:solidFill>
                  <a:schemeClr val="bg1"/>
                </a:solidFill>
                <a:latin typeface="UTM Avo" panose="02040603050506020204" pitchFamily="18" charset="0"/>
                <a:sym typeface="Arial"/>
              </a:rPr>
              <a:t>.</a:t>
            </a:r>
            <a:endParaRPr sz="1800" dirty="0">
              <a:solidFill>
                <a:schemeClr val="bg1"/>
              </a:solidFill>
              <a:latin typeface="UTM Avo" panose="02040603050506020204" pitchFamily="18" charset="0"/>
            </a:endParaRPr>
          </a:p>
        </p:txBody>
      </p:sp>
      <p:sp>
        <p:nvSpPr>
          <p:cNvPr id="6" name="Google Shape;272;p10">
            <a:extLst>
              <a:ext uri="{FF2B5EF4-FFF2-40B4-BE49-F238E27FC236}">
                <a16:creationId xmlns:a16="http://schemas.microsoft.com/office/drawing/2014/main" id="{B0A7AEFF-E726-CFC8-8D20-FC4A3FC75809}"/>
              </a:ext>
            </a:extLst>
          </p:cNvPr>
          <p:cNvSpPr/>
          <p:nvPr/>
        </p:nvSpPr>
        <p:spPr>
          <a:xfrm>
            <a:off x="6711657" y="3305884"/>
            <a:ext cx="4301588" cy="1015622"/>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FF0000"/>
              </a:buClr>
              <a:buSzPts val="1800"/>
              <a:buFont typeface="Arial"/>
              <a:buNone/>
            </a:pPr>
            <a:r>
              <a:rPr lang="en-US" sz="2400" b="1" dirty="0" err="1">
                <a:solidFill>
                  <a:schemeClr val="bg1"/>
                </a:solidFill>
                <a:latin typeface="UTM Avo" panose="02040603050506020204" pitchFamily="18" charset="0"/>
                <a:sym typeface="Arial"/>
              </a:rPr>
              <a:t>Nhóm</a:t>
            </a:r>
            <a:r>
              <a:rPr lang="en-US" sz="2400" b="1" dirty="0">
                <a:solidFill>
                  <a:schemeClr val="bg1"/>
                </a:solidFill>
                <a:latin typeface="UTM Avo" panose="02040603050506020204" pitchFamily="18" charset="0"/>
                <a:sym typeface="Arial"/>
              </a:rPr>
              <a:t> 2: </a:t>
            </a:r>
            <a:r>
              <a:rPr lang="en-US" sz="2400" dirty="0">
                <a:solidFill>
                  <a:schemeClr val="bg1"/>
                </a:solidFill>
                <a:latin typeface="UTM Avo" panose="02040603050506020204" pitchFamily="18" charset="0"/>
                <a:sym typeface="Arial"/>
              </a:rPr>
              <a:t>Ý </a:t>
            </a:r>
            <a:r>
              <a:rPr lang="en-US" sz="2400" dirty="0" err="1">
                <a:solidFill>
                  <a:schemeClr val="bg1"/>
                </a:solidFill>
                <a:latin typeface="UTM Avo" panose="02040603050506020204" pitchFamily="18" charset="0"/>
                <a:sym typeface="Arial"/>
              </a:rPr>
              <a:t>nghĩa</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của</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tự</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lập</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đối</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với</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mỗi</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gia</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đình</a:t>
            </a:r>
            <a:r>
              <a:rPr lang="en-US" sz="2400" dirty="0">
                <a:solidFill>
                  <a:schemeClr val="bg1"/>
                </a:solidFill>
                <a:latin typeface="UTM Avo" panose="02040603050506020204" pitchFamily="18" charset="0"/>
                <a:sym typeface="Arial"/>
              </a:rPr>
              <a:t>.</a:t>
            </a:r>
            <a:endParaRPr sz="1800" dirty="0">
              <a:solidFill>
                <a:schemeClr val="bg1"/>
              </a:solidFill>
              <a:latin typeface="UTM Avo" panose="02040603050506020204" pitchFamily="18" charset="0"/>
            </a:endParaRPr>
          </a:p>
        </p:txBody>
      </p:sp>
      <p:sp>
        <p:nvSpPr>
          <p:cNvPr id="7" name="Google Shape;275;p10">
            <a:extLst>
              <a:ext uri="{FF2B5EF4-FFF2-40B4-BE49-F238E27FC236}">
                <a16:creationId xmlns:a16="http://schemas.microsoft.com/office/drawing/2014/main" id="{F1ABFA00-ACFA-4602-7B44-8A59BB69FC84}"/>
              </a:ext>
            </a:extLst>
          </p:cNvPr>
          <p:cNvSpPr/>
          <p:nvPr/>
        </p:nvSpPr>
        <p:spPr>
          <a:xfrm>
            <a:off x="3885405" y="5317392"/>
            <a:ext cx="4421188" cy="1015622"/>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FF0000"/>
              </a:buClr>
              <a:buSzPts val="1800"/>
              <a:buFont typeface="Arial"/>
              <a:buNone/>
            </a:pPr>
            <a:r>
              <a:rPr lang="en-US" sz="2400" b="1" dirty="0" err="1">
                <a:solidFill>
                  <a:schemeClr val="bg1"/>
                </a:solidFill>
                <a:latin typeface="UTM Avo" panose="02040603050506020204" pitchFamily="18" charset="0"/>
                <a:sym typeface="Arial"/>
              </a:rPr>
              <a:t>Nhóm</a:t>
            </a:r>
            <a:r>
              <a:rPr lang="en-US" sz="2400" b="1" dirty="0">
                <a:solidFill>
                  <a:schemeClr val="bg1"/>
                </a:solidFill>
                <a:latin typeface="UTM Avo" panose="02040603050506020204" pitchFamily="18" charset="0"/>
                <a:sym typeface="Arial"/>
              </a:rPr>
              <a:t> 3: </a:t>
            </a:r>
            <a:r>
              <a:rPr lang="en-US" sz="2400" dirty="0">
                <a:solidFill>
                  <a:schemeClr val="bg1"/>
                </a:solidFill>
                <a:latin typeface="UTM Avo" panose="02040603050506020204" pitchFamily="18" charset="0"/>
                <a:sym typeface="Arial"/>
              </a:rPr>
              <a:t>Ý </a:t>
            </a:r>
            <a:r>
              <a:rPr lang="en-US" sz="2400" dirty="0" err="1">
                <a:solidFill>
                  <a:schemeClr val="bg1"/>
                </a:solidFill>
                <a:latin typeface="UTM Avo" panose="02040603050506020204" pitchFamily="18" charset="0"/>
                <a:sym typeface="Arial"/>
              </a:rPr>
              <a:t>nghĩa</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của</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tự</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lập</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đối</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với</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xã</a:t>
            </a:r>
            <a:r>
              <a:rPr lang="en-US" sz="2400" dirty="0">
                <a:solidFill>
                  <a:schemeClr val="bg1"/>
                </a:solidFill>
                <a:latin typeface="UTM Avo" panose="02040603050506020204" pitchFamily="18" charset="0"/>
                <a:sym typeface="Arial"/>
              </a:rPr>
              <a:t> </a:t>
            </a:r>
            <a:r>
              <a:rPr lang="en-US" sz="2400" dirty="0" err="1">
                <a:solidFill>
                  <a:schemeClr val="bg1"/>
                </a:solidFill>
                <a:latin typeface="UTM Avo" panose="02040603050506020204" pitchFamily="18" charset="0"/>
                <a:sym typeface="Arial"/>
              </a:rPr>
              <a:t>hội</a:t>
            </a:r>
            <a:r>
              <a:rPr lang="en-US" sz="2400" dirty="0">
                <a:solidFill>
                  <a:schemeClr val="bg1"/>
                </a:solidFill>
                <a:latin typeface="UTM Avo" panose="02040603050506020204" pitchFamily="18" charset="0"/>
                <a:sym typeface="Arial"/>
              </a:rPr>
              <a:t>.</a:t>
            </a:r>
            <a:endParaRPr sz="1800" dirty="0">
              <a:solidFill>
                <a:schemeClr val="bg1"/>
              </a:solidFill>
              <a:latin typeface="UTM Avo" panose="02040603050506020204" pitchFamily="18" charset="0"/>
            </a:endParaRPr>
          </a:p>
        </p:txBody>
      </p:sp>
      <p:pic>
        <p:nvPicPr>
          <p:cNvPr id="11" name="Picture 10">
            <a:extLst>
              <a:ext uri="{FF2B5EF4-FFF2-40B4-BE49-F238E27FC236}">
                <a16:creationId xmlns:a16="http://schemas.microsoft.com/office/drawing/2014/main" id="{A3A2B415-2DEB-8965-B28C-F15928257679}"/>
              </a:ext>
            </a:extLst>
          </p:cNvPr>
          <p:cNvPicPr>
            <a:picLocks noChangeAspect="1"/>
          </p:cNvPicPr>
          <p:nvPr/>
        </p:nvPicPr>
        <p:blipFill>
          <a:blip r:embed="rId4"/>
          <a:stretch>
            <a:fillRect/>
          </a:stretch>
        </p:blipFill>
        <p:spPr>
          <a:xfrm rot="5753557">
            <a:off x="10755678" y="3000894"/>
            <a:ext cx="1625600" cy="1625600"/>
          </a:xfrm>
          <a:prstGeom prst="rect">
            <a:avLst/>
          </a:prstGeom>
        </p:spPr>
      </p:pic>
      <p:pic>
        <p:nvPicPr>
          <p:cNvPr id="12" name="Picture 11">
            <a:extLst>
              <a:ext uri="{FF2B5EF4-FFF2-40B4-BE49-F238E27FC236}">
                <a16:creationId xmlns:a16="http://schemas.microsoft.com/office/drawing/2014/main" id="{AF88714A-37AB-7689-9359-7C74B75B43A6}"/>
              </a:ext>
            </a:extLst>
          </p:cNvPr>
          <p:cNvPicPr>
            <a:picLocks noChangeAspect="1"/>
          </p:cNvPicPr>
          <p:nvPr/>
        </p:nvPicPr>
        <p:blipFill>
          <a:blip r:embed="rId5"/>
          <a:stretch>
            <a:fillRect/>
          </a:stretch>
        </p:blipFill>
        <p:spPr>
          <a:xfrm>
            <a:off x="1109101" y="1548035"/>
            <a:ext cx="1477287" cy="1477287"/>
          </a:xfrm>
          <a:prstGeom prst="rect">
            <a:avLst/>
          </a:prstGeom>
        </p:spPr>
      </p:pic>
      <p:pic>
        <p:nvPicPr>
          <p:cNvPr id="13" name="Picture 12">
            <a:extLst>
              <a:ext uri="{FF2B5EF4-FFF2-40B4-BE49-F238E27FC236}">
                <a16:creationId xmlns:a16="http://schemas.microsoft.com/office/drawing/2014/main" id="{0691BE2F-C088-7C72-D9F7-C646B7ABD13E}"/>
              </a:ext>
            </a:extLst>
          </p:cNvPr>
          <p:cNvPicPr>
            <a:picLocks noChangeAspect="1"/>
          </p:cNvPicPr>
          <p:nvPr/>
        </p:nvPicPr>
        <p:blipFill>
          <a:blip r:embed="rId6"/>
          <a:stretch>
            <a:fillRect/>
          </a:stretch>
        </p:blipFill>
        <p:spPr>
          <a:xfrm>
            <a:off x="2586388" y="5158842"/>
            <a:ext cx="1387365" cy="1387365"/>
          </a:xfrm>
          <a:prstGeom prst="rect">
            <a:avLst/>
          </a:prstGeom>
        </p:spPr>
      </p:pic>
    </p:spTree>
    <p:extLst>
      <p:ext uri="{BB962C8B-B14F-4D97-AF65-F5344CB8AC3E}">
        <p14:creationId xmlns:p14="http://schemas.microsoft.com/office/powerpoint/2010/main" val="854886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par>
                                <p:cTn id="27" presetID="10"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par>
                                <p:cTn id="38" presetID="10" presetClass="entr" presetSubtype="0"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81;p11">
            <a:extLst>
              <a:ext uri="{FF2B5EF4-FFF2-40B4-BE49-F238E27FC236}">
                <a16:creationId xmlns:a16="http://schemas.microsoft.com/office/drawing/2014/main" id="{F6AD2BD1-F53C-3CD0-346A-2923A7F1823B}"/>
              </a:ext>
            </a:extLst>
          </p:cNvPr>
          <p:cNvSpPr/>
          <p:nvPr/>
        </p:nvSpPr>
        <p:spPr>
          <a:xfrm>
            <a:off x="4476526" y="878124"/>
            <a:ext cx="3823147" cy="825746"/>
          </a:xfrm>
          <a:prstGeom prst="roundRect">
            <a:avLst>
              <a:gd name="adj" fmla="val 16667"/>
            </a:avLst>
          </a:prstGeom>
          <a:solidFill>
            <a:schemeClr val="accent2"/>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a:solidFill>
                  <a:schemeClr val="tx1"/>
                </a:solidFill>
                <a:latin typeface="UTM Avo" panose="02040603050506020204" pitchFamily="18" charset="0"/>
                <a:ea typeface="Calibri"/>
                <a:cs typeface="Calibri"/>
                <a:sym typeface="Calibri"/>
              </a:rPr>
              <a:t>Ý </a:t>
            </a:r>
            <a:r>
              <a:rPr lang="en-US" sz="2400" b="1" dirty="0" err="1">
                <a:solidFill>
                  <a:schemeClr val="tx1"/>
                </a:solidFill>
                <a:latin typeface="UTM Avo" panose="02040603050506020204" pitchFamily="18" charset="0"/>
                <a:ea typeface="Calibri"/>
                <a:cs typeface="Calibri"/>
                <a:sym typeface="Calibri"/>
              </a:rPr>
              <a:t>nghĩa</a:t>
            </a:r>
            <a:r>
              <a:rPr lang="en-US" sz="2400" b="1" dirty="0">
                <a:solidFill>
                  <a:schemeClr val="tx1"/>
                </a:solidFill>
                <a:latin typeface="UTM Avo" panose="02040603050506020204" pitchFamily="18" charset="0"/>
                <a:ea typeface="Calibri"/>
                <a:cs typeface="Calibri"/>
                <a:sym typeface="Calibri"/>
              </a:rPr>
              <a:t> </a:t>
            </a:r>
            <a:r>
              <a:rPr lang="en-US" sz="2400" b="1" dirty="0" err="1">
                <a:solidFill>
                  <a:schemeClr val="tx1"/>
                </a:solidFill>
                <a:latin typeface="UTM Avo" panose="02040603050506020204" pitchFamily="18" charset="0"/>
                <a:ea typeface="Calibri"/>
                <a:cs typeface="Calibri"/>
                <a:sym typeface="Calibri"/>
              </a:rPr>
              <a:t>của</a:t>
            </a:r>
            <a:r>
              <a:rPr lang="en-US" sz="2400" b="1" dirty="0">
                <a:solidFill>
                  <a:schemeClr val="tx1"/>
                </a:solidFill>
                <a:latin typeface="UTM Avo" panose="02040603050506020204" pitchFamily="18" charset="0"/>
                <a:ea typeface="Calibri"/>
                <a:cs typeface="Calibri"/>
                <a:sym typeface="Calibri"/>
              </a:rPr>
              <a:t> </a:t>
            </a:r>
            <a:r>
              <a:rPr lang="en-US" sz="2400" b="1" dirty="0" err="1">
                <a:solidFill>
                  <a:schemeClr val="tx1"/>
                </a:solidFill>
                <a:latin typeface="UTM Avo" panose="02040603050506020204" pitchFamily="18" charset="0"/>
                <a:ea typeface="Calibri"/>
                <a:cs typeface="Calibri"/>
                <a:sym typeface="Calibri"/>
              </a:rPr>
              <a:t>tự</a:t>
            </a:r>
            <a:r>
              <a:rPr lang="en-US" sz="2400" b="1" dirty="0">
                <a:solidFill>
                  <a:schemeClr val="tx1"/>
                </a:solidFill>
                <a:latin typeface="UTM Avo" panose="02040603050506020204" pitchFamily="18" charset="0"/>
                <a:ea typeface="Calibri"/>
                <a:cs typeface="Calibri"/>
                <a:sym typeface="Calibri"/>
              </a:rPr>
              <a:t> </a:t>
            </a:r>
            <a:r>
              <a:rPr lang="en-US" sz="2400" b="1" dirty="0" err="1">
                <a:solidFill>
                  <a:schemeClr val="tx1"/>
                </a:solidFill>
                <a:latin typeface="UTM Avo" panose="02040603050506020204" pitchFamily="18" charset="0"/>
                <a:ea typeface="Calibri"/>
                <a:cs typeface="Calibri"/>
                <a:sym typeface="Calibri"/>
              </a:rPr>
              <a:t>lập</a:t>
            </a:r>
            <a:endParaRPr sz="2400" b="1" dirty="0">
              <a:solidFill>
                <a:schemeClr val="tx1"/>
              </a:solidFill>
              <a:latin typeface="UTM Avo" panose="02040603050506020204" pitchFamily="18" charset="0"/>
              <a:ea typeface="Calibri"/>
              <a:cs typeface="Calibri"/>
              <a:sym typeface="Calibri"/>
            </a:endParaRPr>
          </a:p>
        </p:txBody>
      </p:sp>
      <p:sp>
        <p:nvSpPr>
          <p:cNvPr id="3" name="Google Shape;282;p11">
            <a:extLst>
              <a:ext uri="{FF2B5EF4-FFF2-40B4-BE49-F238E27FC236}">
                <a16:creationId xmlns:a16="http://schemas.microsoft.com/office/drawing/2014/main" id="{C1E1C46F-4876-C79C-0ACC-3D8CF64C01D1}"/>
              </a:ext>
            </a:extLst>
          </p:cNvPr>
          <p:cNvSpPr/>
          <p:nvPr/>
        </p:nvSpPr>
        <p:spPr>
          <a:xfrm>
            <a:off x="951912" y="2224143"/>
            <a:ext cx="2948570" cy="747236"/>
          </a:xfrm>
          <a:prstGeom prst="roundRect">
            <a:avLst>
              <a:gd name="adj" fmla="val 16667"/>
            </a:avLst>
          </a:prstGeom>
          <a:solidFill>
            <a:srgbClr val="F7CAAC"/>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dirty="0" err="1">
                <a:solidFill>
                  <a:srgbClr val="000000"/>
                </a:solidFill>
                <a:latin typeface="UTM Avo" panose="02040603050506020204" pitchFamily="18" charset="0"/>
                <a:ea typeface="Calibri"/>
                <a:cs typeface="Calibri"/>
                <a:sym typeface="Calibri"/>
              </a:rPr>
              <a:t>Đối</a:t>
            </a:r>
            <a:r>
              <a:rPr lang="en-US" sz="2400" dirty="0">
                <a:solidFill>
                  <a:srgbClr val="000000"/>
                </a:solidFill>
                <a:latin typeface="UTM Avo" panose="02040603050506020204" pitchFamily="18" charset="0"/>
                <a:ea typeface="Calibri"/>
                <a:cs typeface="Calibri"/>
                <a:sym typeface="Calibri"/>
              </a:rPr>
              <a:t> </a:t>
            </a:r>
            <a:r>
              <a:rPr lang="en-US" sz="2400" dirty="0" err="1">
                <a:solidFill>
                  <a:srgbClr val="000000"/>
                </a:solidFill>
                <a:latin typeface="UTM Avo" panose="02040603050506020204" pitchFamily="18" charset="0"/>
                <a:ea typeface="Calibri"/>
                <a:cs typeface="Calibri"/>
                <a:sym typeface="Calibri"/>
              </a:rPr>
              <a:t>với</a:t>
            </a:r>
            <a:r>
              <a:rPr lang="en-US" sz="2400" dirty="0">
                <a:solidFill>
                  <a:srgbClr val="000000"/>
                </a:solidFill>
                <a:latin typeface="UTM Avo" panose="02040603050506020204" pitchFamily="18" charset="0"/>
                <a:ea typeface="Calibri"/>
                <a:cs typeface="Calibri"/>
                <a:sym typeface="Calibri"/>
              </a:rPr>
              <a:t> </a:t>
            </a:r>
            <a:r>
              <a:rPr lang="en-US" sz="2400" dirty="0" err="1">
                <a:solidFill>
                  <a:srgbClr val="000000"/>
                </a:solidFill>
                <a:latin typeface="UTM Avo" panose="02040603050506020204" pitchFamily="18" charset="0"/>
                <a:ea typeface="Calibri"/>
                <a:cs typeface="Calibri"/>
                <a:sym typeface="Calibri"/>
              </a:rPr>
              <a:t>bản</a:t>
            </a:r>
            <a:r>
              <a:rPr lang="en-US" sz="2400" dirty="0">
                <a:solidFill>
                  <a:srgbClr val="000000"/>
                </a:solidFill>
                <a:latin typeface="UTM Avo" panose="02040603050506020204" pitchFamily="18" charset="0"/>
                <a:ea typeface="Calibri"/>
                <a:cs typeface="Calibri"/>
                <a:sym typeface="Calibri"/>
              </a:rPr>
              <a:t> </a:t>
            </a:r>
            <a:r>
              <a:rPr lang="en-US" sz="2400" dirty="0" err="1">
                <a:solidFill>
                  <a:srgbClr val="000000"/>
                </a:solidFill>
                <a:latin typeface="UTM Avo" panose="02040603050506020204" pitchFamily="18" charset="0"/>
                <a:ea typeface="Calibri"/>
                <a:cs typeface="Calibri"/>
                <a:sym typeface="Calibri"/>
              </a:rPr>
              <a:t>thân</a:t>
            </a:r>
            <a:r>
              <a:rPr lang="en-US" sz="2400" dirty="0">
                <a:solidFill>
                  <a:srgbClr val="000000"/>
                </a:solidFill>
                <a:latin typeface="UTM Avo" panose="02040603050506020204" pitchFamily="18" charset="0"/>
                <a:ea typeface="Calibri"/>
                <a:cs typeface="Calibri"/>
                <a:sym typeface="Calibri"/>
              </a:rPr>
              <a:t>, </a:t>
            </a:r>
            <a:r>
              <a:rPr lang="en-US" sz="2400" dirty="0" err="1">
                <a:solidFill>
                  <a:srgbClr val="000000"/>
                </a:solidFill>
                <a:latin typeface="UTM Avo" panose="02040603050506020204" pitchFamily="18" charset="0"/>
                <a:ea typeface="Calibri"/>
                <a:cs typeface="Calibri"/>
                <a:sym typeface="Calibri"/>
              </a:rPr>
              <a:t>cá</a:t>
            </a:r>
            <a:r>
              <a:rPr lang="en-US" sz="2400" dirty="0">
                <a:solidFill>
                  <a:srgbClr val="000000"/>
                </a:solidFill>
                <a:latin typeface="UTM Avo" panose="02040603050506020204" pitchFamily="18" charset="0"/>
                <a:ea typeface="Calibri"/>
                <a:cs typeface="Calibri"/>
                <a:sym typeface="Calibri"/>
              </a:rPr>
              <a:t> </a:t>
            </a:r>
            <a:r>
              <a:rPr lang="en-US" sz="2400" dirty="0" err="1">
                <a:solidFill>
                  <a:srgbClr val="000000"/>
                </a:solidFill>
                <a:latin typeface="UTM Avo" panose="02040603050506020204" pitchFamily="18" charset="0"/>
                <a:ea typeface="Calibri"/>
                <a:cs typeface="Calibri"/>
                <a:sym typeface="Calibri"/>
              </a:rPr>
              <a:t>nhân</a:t>
            </a:r>
            <a:endParaRPr sz="2400" dirty="0">
              <a:solidFill>
                <a:srgbClr val="000000"/>
              </a:solidFill>
              <a:latin typeface="UTM Avo" panose="02040603050506020204" pitchFamily="18" charset="0"/>
              <a:ea typeface="Calibri"/>
              <a:cs typeface="Calibri"/>
              <a:sym typeface="Calibri"/>
            </a:endParaRPr>
          </a:p>
        </p:txBody>
      </p:sp>
      <p:sp>
        <p:nvSpPr>
          <p:cNvPr id="4" name="Google Shape;283;p11">
            <a:extLst>
              <a:ext uri="{FF2B5EF4-FFF2-40B4-BE49-F238E27FC236}">
                <a16:creationId xmlns:a16="http://schemas.microsoft.com/office/drawing/2014/main" id="{DC474A8A-6E8E-D098-B86E-B701CC834017}"/>
              </a:ext>
            </a:extLst>
          </p:cNvPr>
          <p:cNvSpPr/>
          <p:nvPr/>
        </p:nvSpPr>
        <p:spPr>
          <a:xfrm>
            <a:off x="4914466" y="2219557"/>
            <a:ext cx="2947263" cy="751822"/>
          </a:xfrm>
          <a:prstGeom prst="roundRect">
            <a:avLst>
              <a:gd name="adj" fmla="val 16667"/>
            </a:avLst>
          </a:prstGeom>
          <a:solidFill>
            <a:srgbClr val="F7CAAC"/>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dirty="0" err="1">
                <a:solidFill>
                  <a:srgbClr val="000000"/>
                </a:solidFill>
                <a:latin typeface="UTM Avo" panose="02040603050506020204" pitchFamily="18" charset="0"/>
                <a:ea typeface="Calibri"/>
                <a:cs typeface="Calibri"/>
                <a:sym typeface="Calibri"/>
              </a:rPr>
              <a:t>Đối</a:t>
            </a:r>
            <a:r>
              <a:rPr lang="en-US" sz="2400" dirty="0">
                <a:solidFill>
                  <a:srgbClr val="000000"/>
                </a:solidFill>
                <a:latin typeface="UTM Avo" panose="02040603050506020204" pitchFamily="18" charset="0"/>
                <a:ea typeface="Calibri"/>
                <a:cs typeface="Calibri"/>
                <a:sym typeface="Calibri"/>
              </a:rPr>
              <a:t> </a:t>
            </a:r>
            <a:r>
              <a:rPr lang="en-US" sz="2400" dirty="0" err="1">
                <a:solidFill>
                  <a:srgbClr val="000000"/>
                </a:solidFill>
                <a:latin typeface="UTM Avo" panose="02040603050506020204" pitchFamily="18" charset="0"/>
                <a:ea typeface="Calibri"/>
                <a:cs typeface="Calibri"/>
                <a:sym typeface="Calibri"/>
              </a:rPr>
              <a:t>với</a:t>
            </a:r>
            <a:r>
              <a:rPr lang="en-US" sz="2400" dirty="0">
                <a:solidFill>
                  <a:srgbClr val="000000"/>
                </a:solidFill>
                <a:latin typeface="UTM Avo" panose="02040603050506020204" pitchFamily="18" charset="0"/>
                <a:ea typeface="Calibri"/>
                <a:cs typeface="Calibri"/>
                <a:sym typeface="Calibri"/>
              </a:rPr>
              <a:t> </a:t>
            </a:r>
            <a:r>
              <a:rPr lang="en-US" sz="2400" dirty="0" err="1">
                <a:solidFill>
                  <a:srgbClr val="000000"/>
                </a:solidFill>
                <a:latin typeface="UTM Avo" panose="02040603050506020204" pitchFamily="18" charset="0"/>
                <a:ea typeface="Calibri"/>
                <a:cs typeface="Calibri"/>
                <a:sym typeface="Calibri"/>
              </a:rPr>
              <a:t>gia</a:t>
            </a:r>
            <a:r>
              <a:rPr lang="en-US" sz="2400" dirty="0">
                <a:solidFill>
                  <a:srgbClr val="000000"/>
                </a:solidFill>
                <a:latin typeface="UTM Avo" panose="02040603050506020204" pitchFamily="18" charset="0"/>
                <a:ea typeface="Calibri"/>
                <a:cs typeface="Calibri"/>
                <a:sym typeface="Calibri"/>
              </a:rPr>
              <a:t> </a:t>
            </a:r>
            <a:r>
              <a:rPr lang="en-US" sz="2400" dirty="0" err="1">
                <a:solidFill>
                  <a:srgbClr val="000000"/>
                </a:solidFill>
                <a:latin typeface="UTM Avo" panose="02040603050506020204" pitchFamily="18" charset="0"/>
                <a:ea typeface="Calibri"/>
                <a:cs typeface="Calibri"/>
                <a:sym typeface="Calibri"/>
              </a:rPr>
              <a:t>đình</a:t>
            </a:r>
            <a:endParaRPr sz="2400" dirty="0">
              <a:solidFill>
                <a:srgbClr val="000000"/>
              </a:solidFill>
              <a:latin typeface="UTM Avo" panose="02040603050506020204" pitchFamily="18" charset="0"/>
              <a:ea typeface="Calibri"/>
              <a:cs typeface="Calibri"/>
              <a:sym typeface="Calibri"/>
            </a:endParaRPr>
          </a:p>
        </p:txBody>
      </p:sp>
      <p:sp>
        <p:nvSpPr>
          <p:cNvPr id="5" name="Google Shape;284;p11">
            <a:extLst>
              <a:ext uri="{FF2B5EF4-FFF2-40B4-BE49-F238E27FC236}">
                <a16:creationId xmlns:a16="http://schemas.microsoft.com/office/drawing/2014/main" id="{14DE562B-0D6E-C081-BE2E-143875A3525D}"/>
              </a:ext>
            </a:extLst>
          </p:cNvPr>
          <p:cNvSpPr/>
          <p:nvPr/>
        </p:nvSpPr>
        <p:spPr>
          <a:xfrm>
            <a:off x="8991553" y="2224143"/>
            <a:ext cx="2947263" cy="747236"/>
          </a:xfrm>
          <a:prstGeom prst="roundRect">
            <a:avLst>
              <a:gd name="adj" fmla="val 16667"/>
            </a:avLst>
          </a:prstGeom>
          <a:solidFill>
            <a:srgbClr val="F7CAAC"/>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dirty="0" err="1">
                <a:solidFill>
                  <a:srgbClr val="000000"/>
                </a:solidFill>
                <a:latin typeface="UTM Avo" panose="02040603050506020204" pitchFamily="18" charset="0"/>
                <a:ea typeface="Calibri"/>
                <a:cs typeface="Calibri"/>
                <a:sym typeface="Calibri"/>
              </a:rPr>
              <a:t>Đối</a:t>
            </a:r>
            <a:r>
              <a:rPr lang="en-US" sz="2400" dirty="0">
                <a:solidFill>
                  <a:srgbClr val="000000"/>
                </a:solidFill>
                <a:latin typeface="UTM Avo" panose="02040603050506020204" pitchFamily="18" charset="0"/>
                <a:ea typeface="Calibri"/>
                <a:cs typeface="Calibri"/>
                <a:sym typeface="Calibri"/>
              </a:rPr>
              <a:t> </a:t>
            </a:r>
            <a:r>
              <a:rPr lang="en-US" sz="2400" dirty="0" err="1">
                <a:solidFill>
                  <a:srgbClr val="000000"/>
                </a:solidFill>
                <a:latin typeface="UTM Avo" panose="02040603050506020204" pitchFamily="18" charset="0"/>
                <a:ea typeface="Calibri"/>
                <a:cs typeface="Calibri"/>
                <a:sym typeface="Calibri"/>
              </a:rPr>
              <a:t>với</a:t>
            </a:r>
            <a:r>
              <a:rPr lang="en-US" sz="2400" dirty="0">
                <a:solidFill>
                  <a:srgbClr val="000000"/>
                </a:solidFill>
                <a:latin typeface="UTM Avo" panose="02040603050506020204" pitchFamily="18" charset="0"/>
                <a:ea typeface="Calibri"/>
                <a:cs typeface="Calibri"/>
                <a:sym typeface="Calibri"/>
              </a:rPr>
              <a:t> </a:t>
            </a:r>
            <a:r>
              <a:rPr lang="en-US" sz="2400" dirty="0" err="1">
                <a:solidFill>
                  <a:srgbClr val="000000"/>
                </a:solidFill>
                <a:latin typeface="UTM Avo" panose="02040603050506020204" pitchFamily="18" charset="0"/>
                <a:ea typeface="Calibri"/>
                <a:cs typeface="Calibri"/>
                <a:sym typeface="Calibri"/>
              </a:rPr>
              <a:t>xã</a:t>
            </a:r>
            <a:r>
              <a:rPr lang="en-US" sz="2400" dirty="0">
                <a:solidFill>
                  <a:srgbClr val="000000"/>
                </a:solidFill>
                <a:latin typeface="UTM Avo" panose="02040603050506020204" pitchFamily="18" charset="0"/>
                <a:ea typeface="Calibri"/>
                <a:cs typeface="Calibri"/>
                <a:sym typeface="Calibri"/>
              </a:rPr>
              <a:t> </a:t>
            </a:r>
            <a:r>
              <a:rPr lang="en-US" sz="2400" dirty="0" err="1">
                <a:solidFill>
                  <a:srgbClr val="000000"/>
                </a:solidFill>
                <a:latin typeface="UTM Avo" panose="02040603050506020204" pitchFamily="18" charset="0"/>
                <a:ea typeface="Calibri"/>
                <a:cs typeface="Calibri"/>
                <a:sym typeface="Calibri"/>
              </a:rPr>
              <a:t>hội</a:t>
            </a:r>
            <a:endParaRPr sz="2400" dirty="0">
              <a:solidFill>
                <a:srgbClr val="000000"/>
              </a:solidFill>
              <a:latin typeface="UTM Avo" panose="02040603050506020204" pitchFamily="18" charset="0"/>
              <a:ea typeface="Calibri"/>
              <a:cs typeface="Calibri"/>
              <a:sym typeface="Calibri"/>
            </a:endParaRPr>
          </a:p>
        </p:txBody>
      </p:sp>
      <p:sp>
        <p:nvSpPr>
          <p:cNvPr id="14" name="Google Shape;289;p11">
            <a:extLst>
              <a:ext uri="{FF2B5EF4-FFF2-40B4-BE49-F238E27FC236}">
                <a16:creationId xmlns:a16="http://schemas.microsoft.com/office/drawing/2014/main" id="{D85C8D5C-7E0D-A2DF-FC83-1ADA18FC858F}"/>
              </a:ext>
            </a:extLst>
          </p:cNvPr>
          <p:cNvSpPr/>
          <p:nvPr/>
        </p:nvSpPr>
        <p:spPr>
          <a:xfrm>
            <a:off x="6174060" y="1783947"/>
            <a:ext cx="428077" cy="497422"/>
          </a:xfrm>
          <a:prstGeom prst="downArrow">
            <a:avLst>
              <a:gd name="adj1" fmla="val 50000"/>
              <a:gd name="adj2" fmla="val 50000"/>
            </a:avLst>
          </a:prstGeom>
          <a:solidFill>
            <a:schemeClr val="tx2">
              <a:lumMod val="90000"/>
            </a:schemeClr>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dirty="0">
              <a:solidFill>
                <a:srgbClr val="FFFFFF"/>
              </a:solidFill>
              <a:latin typeface="UTM Avo" panose="02040603050506020204" pitchFamily="18" charset="0"/>
              <a:ea typeface="Calibri"/>
              <a:cs typeface="Calibri"/>
              <a:sym typeface="Calibri"/>
            </a:endParaRPr>
          </a:p>
        </p:txBody>
      </p:sp>
      <p:sp>
        <p:nvSpPr>
          <p:cNvPr id="6" name="Google Shape;285;p11">
            <a:extLst>
              <a:ext uri="{FF2B5EF4-FFF2-40B4-BE49-F238E27FC236}">
                <a16:creationId xmlns:a16="http://schemas.microsoft.com/office/drawing/2014/main" id="{71FBBBC8-5126-FCAD-B61B-8013EC15F5E4}"/>
              </a:ext>
            </a:extLst>
          </p:cNvPr>
          <p:cNvSpPr/>
          <p:nvPr/>
        </p:nvSpPr>
        <p:spPr>
          <a:xfrm>
            <a:off x="190795" y="3841230"/>
            <a:ext cx="4285731" cy="2614694"/>
          </a:xfrm>
          <a:prstGeom prst="roundRect">
            <a:avLst>
              <a:gd name="adj" fmla="val 16667"/>
            </a:avLst>
          </a:prstGeom>
          <a:solidFill>
            <a:schemeClr val="accent4">
              <a:lumMod val="20000"/>
              <a:lumOff val="80000"/>
            </a:schemeClr>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342900" marR="0" lvl="0" indent="-342900" algn="just" rtl="0">
              <a:spcBef>
                <a:spcPts val="600"/>
              </a:spcBef>
              <a:spcAft>
                <a:spcPts val="0"/>
              </a:spcAft>
              <a:buFont typeface="UTM Avo" panose="02040603050506020204" pitchFamily="18" charset="0"/>
              <a:buChar char="-"/>
            </a:pPr>
            <a:r>
              <a:rPr lang="en-US" sz="2000" dirty="0" err="1">
                <a:solidFill>
                  <a:srgbClr val="000000"/>
                </a:solidFill>
                <a:latin typeface="UTM Avo" panose="02040603050506020204" pitchFamily="18" charset="0"/>
                <a:ea typeface="Calibri"/>
                <a:cs typeface="Calibri"/>
                <a:sym typeface="Calibri"/>
              </a:rPr>
              <a:t>Giải</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quyết</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công</a:t>
            </a:r>
            <a:r>
              <a:rPr lang="en-US" sz="2000" dirty="0">
                <a:solidFill>
                  <a:srgbClr val="000000"/>
                </a:solidFill>
                <a:latin typeface="UTM Avo" panose="02040603050506020204" pitchFamily="18" charset="0"/>
                <a:ea typeface="Calibri"/>
                <a:cs typeface="Calibri"/>
                <a:sym typeface="Calibri"/>
              </a:rPr>
              <a:t> </a:t>
            </a:r>
            <a:r>
              <a:rPr lang="en-US" sz="2000" err="1">
                <a:solidFill>
                  <a:srgbClr val="000000"/>
                </a:solidFill>
                <a:latin typeface="UTM Avo" panose="02040603050506020204" pitchFamily="18" charset="0"/>
                <a:ea typeface="Calibri"/>
                <a:cs typeface="Calibri"/>
                <a:sym typeface="Calibri"/>
              </a:rPr>
              <a:t>việc</a:t>
            </a:r>
            <a:r>
              <a:rPr lang="en-US" sz="2000">
                <a:solidFill>
                  <a:srgbClr val="000000"/>
                </a:solidFill>
                <a:latin typeface="UTM Avo" panose="02040603050506020204" pitchFamily="18" charset="0"/>
                <a:ea typeface="Calibri"/>
                <a:cs typeface="Calibri"/>
                <a:sym typeface="Calibri"/>
              </a:rPr>
              <a:t> </a:t>
            </a:r>
          </a:p>
          <a:p>
            <a:pPr marR="0" lvl="0" algn="just" rtl="0">
              <a:spcBef>
                <a:spcPts val="600"/>
              </a:spcBef>
              <a:spcAft>
                <a:spcPts val="0"/>
              </a:spcAft>
            </a:pPr>
            <a:r>
              <a:rPr lang="en-US" sz="2000">
                <a:latin typeface="UTM Avo" panose="02040603050506020204" pitchFamily="18" charset="0"/>
                <a:ea typeface="Calibri"/>
                <a:cs typeface="Calibri"/>
                <a:sym typeface="Calibri"/>
              </a:rPr>
              <a:t>     </a:t>
            </a:r>
            <a:r>
              <a:rPr lang="en-US" sz="2000">
                <a:solidFill>
                  <a:srgbClr val="000000"/>
                </a:solidFill>
                <a:latin typeface="UTM Avo" panose="02040603050506020204" pitchFamily="18" charset="0"/>
                <a:ea typeface="Calibri"/>
                <a:cs typeface="Calibri"/>
                <a:sym typeface="Calibri"/>
              </a:rPr>
              <a:t>hiệu </a:t>
            </a:r>
            <a:r>
              <a:rPr lang="en-US" sz="2000" dirty="0" err="1">
                <a:solidFill>
                  <a:srgbClr val="000000"/>
                </a:solidFill>
                <a:latin typeface="UTM Avo" panose="02040603050506020204" pitchFamily="18" charset="0"/>
                <a:ea typeface="Calibri"/>
                <a:cs typeface="Calibri"/>
                <a:sym typeface="Calibri"/>
              </a:rPr>
              <a:t>quả</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thành</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công</a:t>
            </a:r>
            <a:r>
              <a:rPr lang="en-US" sz="2000" dirty="0">
                <a:solidFill>
                  <a:srgbClr val="000000"/>
                </a:solidFill>
                <a:latin typeface="UTM Avo" panose="02040603050506020204" pitchFamily="18" charset="0"/>
                <a:ea typeface="Calibri"/>
                <a:cs typeface="Calibri"/>
                <a:sym typeface="Calibri"/>
              </a:rPr>
              <a:t>.</a:t>
            </a:r>
            <a:endParaRPr sz="2000" dirty="0">
              <a:latin typeface="UTM Avo" panose="02040603050506020204" pitchFamily="18" charset="0"/>
            </a:endParaRPr>
          </a:p>
          <a:p>
            <a:pPr marL="342900" marR="0" lvl="0" indent="-342900" algn="just" rtl="0">
              <a:spcBef>
                <a:spcPts val="600"/>
              </a:spcBef>
              <a:spcAft>
                <a:spcPts val="0"/>
              </a:spcAft>
              <a:buFont typeface="UTM Avo" panose="02040603050506020204" pitchFamily="18" charset="0"/>
              <a:buChar char="-"/>
            </a:pPr>
            <a:r>
              <a:rPr lang="en-US" sz="2000" dirty="0" err="1">
                <a:solidFill>
                  <a:srgbClr val="000000"/>
                </a:solidFill>
                <a:latin typeface="UTM Avo" panose="02040603050506020204" pitchFamily="18" charset="0"/>
                <a:ea typeface="Calibri"/>
                <a:cs typeface="Calibri"/>
                <a:sym typeface="Calibri"/>
              </a:rPr>
              <a:t>Được</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mọi</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người</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kính</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trọng</a:t>
            </a:r>
            <a:r>
              <a:rPr lang="en-US" sz="2000" dirty="0">
                <a:solidFill>
                  <a:srgbClr val="000000"/>
                </a:solidFill>
                <a:latin typeface="UTM Avo" panose="02040603050506020204" pitchFamily="18" charset="0"/>
                <a:ea typeface="Calibri"/>
                <a:cs typeface="Calibri"/>
                <a:sym typeface="Calibri"/>
              </a:rPr>
              <a:t>.</a:t>
            </a:r>
            <a:endParaRPr sz="2000" dirty="0">
              <a:latin typeface="UTM Avo" panose="02040603050506020204" pitchFamily="18" charset="0"/>
            </a:endParaRPr>
          </a:p>
          <a:p>
            <a:pPr marL="342900" marR="0" lvl="0" indent="-342900" algn="just" rtl="0">
              <a:spcBef>
                <a:spcPts val="600"/>
              </a:spcBef>
              <a:spcAft>
                <a:spcPts val="0"/>
              </a:spcAft>
              <a:buFont typeface="UTM Avo" panose="02040603050506020204" pitchFamily="18" charset="0"/>
              <a:buChar char="-"/>
            </a:pPr>
            <a:r>
              <a:rPr lang="en-US" sz="2000" dirty="0" err="1">
                <a:solidFill>
                  <a:srgbClr val="000000"/>
                </a:solidFill>
                <a:latin typeface="UTM Avo" panose="02040603050506020204" pitchFamily="18" charset="0"/>
                <a:ea typeface="Calibri"/>
                <a:cs typeface="Calibri"/>
                <a:sym typeface="Calibri"/>
              </a:rPr>
              <a:t>Có</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thêm</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kinh</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nghiệm</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sống</a:t>
            </a:r>
            <a:r>
              <a:rPr lang="en-US" sz="2000" dirty="0">
                <a:solidFill>
                  <a:srgbClr val="000000"/>
                </a:solidFill>
                <a:latin typeface="UTM Avo" panose="02040603050506020204" pitchFamily="18" charset="0"/>
                <a:ea typeface="Calibri"/>
                <a:cs typeface="Calibri"/>
                <a:sym typeface="Calibri"/>
              </a:rPr>
              <a:t>.</a:t>
            </a:r>
            <a:endParaRPr sz="2000" dirty="0">
              <a:latin typeface="UTM Avo" panose="02040603050506020204" pitchFamily="18" charset="0"/>
            </a:endParaRPr>
          </a:p>
          <a:p>
            <a:pPr marL="342900" marR="0" lvl="0" indent="-342900" algn="just" rtl="0">
              <a:spcBef>
                <a:spcPts val="600"/>
              </a:spcBef>
              <a:spcAft>
                <a:spcPts val="0"/>
              </a:spcAft>
              <a:buFont typeface="UTM Avo" panose="02040603050506020204" pitchFamily="18" charset="0"/>
              <a:buChar char="-"/>
            </a:pPr>
            <a:r>
              <a:rPr lang="en-US" sz="2000" dirty="0" err="1">
                <a:solidFill>
                  <a:srgbClr val="000000"/>
                </a:solidFill>
                <a:latin typeface="UTM Avo" panose="02040603050506020204" pitchFamily="18" charset="0"/>
                <a:ea typeface="Calibri"/>
                <a:cs typeface="Calibri"/>
                <a:sym typeface="Calibri"/>
              </a:rPr>
              <a:t>Tự</a:t>
            </a:r>
            <a:r>
              <a:rPr lang="en-US" sz="2000" dirty="0">
                <a:solidFill>
                  <a:srgbClr val="000000"/>
                </a:solidFill>
                <a:latin typeface="UTM Avo" panose="02040603050506020204" pitchFamily="18" charset="0"/>
                <a:ea typeface="Calibri"/>
                <a:cs typeface="Calibri"/>
                <a:sym typeface="Calibri"/>
              </a:rPr>
              <a:t> tin, </a:t>
            </a:r>
            <a:r>
              <a:rPr lang="en-US" sz="2000" dirty="0" err="1">
                <a:solidFill>
                  <a:srgbClr val="000000"/>
                </a:solidFill>
                <a:latin typeface="UTM Avo" panose="02040603050506020204" pitchFamily="18" charset="0"/>
                <a:ea typeface="Calibri"/>
                <a:cs typeface="Calibri"/>
                <a:sym typeface="Calibri"/>
              </a:rPr>
              <a:t>bản</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lĩnh</a:t>
            </a:r>
            <a:r>
              <a:rPr lang="en-US" sz="2000" dirty="0">
                <a:solidFill>
                  <a:srgbClr val="000000"/>
                </a:solidFill>
                <a:latin typeface="UTM Avo" panose="02040603050506020204" pitchFamily="18" charset="0"/>
                <a:ea typeface="Calibri"/>
                <a:cs typeface="Calibri"/>
                <a:sym typeface="Calibri"/>
              </a:rPr>
              <a:t>.</a:t>
            </a:r>
            <a:endParaRPr sz="2000" dirty="0">
              <a:latin typeface="UTM Avo" panose="02040603050506020204" pitchFamily="18" charset="0"/>
            </a:endParaRPr>
          </a:p>
          <a:p>
            <a:pPr marL="342900" marR="0" lvl="0" indent="-342900" algn="just" rtl="0">
              <a:spcBef>
                <a:spcPts val="600"/>
              </a:spcBef>
              <a:spcAft>
                <a:spcPts val="0"/>
              </a:spcAft>
              <a:buFont typeface="UTM Avo" panose="02040603050506020204" pitchFamily="18" charset="0"/>
              <a:buChar char="-"/>
            </a:pPr>
            <a:r>
              <a:rPr lang="en-US" sz="2000" dirty="0" err="1">
                <a:solidFill>
                  <a:srgbClr val="000000"/>
                </a:solidFill>
                <a:latin typeface="UTM Avo" panose="02040603050506020204" pitchFamily="18" charset="0"/>
                <a:ea typeface="Calibri"/>
                <a:cs typeface="Calibri"/>
                <a:sym typeface="Calibri"/>
              </a:rPr>
              <a:t>Làm</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chủ</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cuộc</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sống</a:t>
            </a:r>
            <a:r>
              <a:rPr lang="en-US" sz="2000" dirty="0">
                <a:solidFill>
                  <a:srgbClr val="000000"/>
                </a:solidFill>
                <a:latin typeface="UTM Avo" panose="02040603050506020204" pitchFamily="18" charset="0"/>
                <a:ea typeface="Calibri"/>
                <a:cs typeface="Calibri"/>
                <a:sym typeface="Calibri"/>
              </a:rPr>
              <a:t>.</a:t>
            </a:r>
            <a:endParaRPr sz="2000" dirty="0">
              <a:latin typeface="UTM Avo" panose="02040603050506020204" pitchFamily="18" charset="0"/>
            </a:endParaRPr>
          </a:p>
        </p:txBody>
      </p:sp>
      <p:sp>
        <p:nvSpPr>
          <p:cNvPr id="7" name="Google Shape;286;p11">
            <a:extLst>
              <a:ext uri="{FF2B5EF4-FFF2-40B4-BE49-F238E27FC236}">
                <a16:creationId xmlns:a16="http://schemas.microsoft.com/office/drawing/2014/main" id="{2273BDDA-8A73-FF0C-1C19-51F6BAB41BB3}"/>
              </a:ext>
            </a:extLst>
          </p:cNvPr>
          <p:cNvSpPr/>
          <p:nvPr/>
        </p:nvSpPr>
        <p:spPr>
          <a:xfrm>
            <a:off x="4584150" y="3841230"/>
            <a:ext cx="4285731" cy="2328342"/>
          </a:xfrm>
          <a:prstGeom prst="roundRect">
            <a:avLst>
              <a:gd name="adj" fmla="val 16667"/>
            </a:avLst>
          </a:prstGeom>
          <a:solidFill>
            <a:schemeClr val="accent4">
              <a:lumMod val="20000"/>
              <a:lumOff val="80000"/>
            </a:schemeClr>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342900" marR="0" lvl="0" indent="-342900" algn="just" rtl="0">
              <a:spcBef>
                <a:spcPts val="600"/>
              </a:spcBef>
              <a:spcAft>
                <a:spcPts val="0"/>
              </a:spcAft>
              <a:buFont typeface="UTM Avo" panose="02040603050506020204" pitchFamily="18" charset="0"/>
              <a:buChar char="-"/>
            </a:pPr>
            <a:r>
              <a:rPr lang="en-US" sz="2000" dirty="0">
                <a:solidFill>
                  <a:srgbClr val="000000"/>
                </a:solidFill>
                <a:latin typeface="UTM Avo" panose="02040603050506020204" pitchFamily="18" charset="0"/>
                <a:ea typeface="Calibri"/>
                <a:cs typeface="Calibri"/>
                <a:sym typeface="Calibri"/>
              </a:rPr>
              <a:t>Cha </a:t>
            </a:r>
            <a:r>
              <a:rPr lang="en-US" sz="2000" dirty="0" err="1">
                <a:solidFill>
                  <a:srgbClr val="000000"/>
                </a:solidFill>
                <a:latin typeface="UTM Avo" panose="02040603050506020204" pitchFamily="18" charset="0"/>
                <a:ea typeface="Calibri"/>
                <a:cs typeface="Calibri"/>
                <a:sym typeface="Calibri"/>
              </a:rPr>
              <a:t>mẹ</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hạnh</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phúc</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vì</a:t>
            </a:r>
            <a:r>
              <a:rPr lang="en-US" sz="2000" dirty="0">
                <a:solidFill>
                  <a:srgbClr val="000000"/>
                </a:solidFill>
                <a:latin typeface="UTM Avo" panose="02040603050506020204" pitchFamily="18" charset="0"/>
                <a:ea typeface="Calibri"/>
                <a:cs typeface="Calibri"/>
                <a:sym typeface="Calibri"/>
              </a:rPr>
              <a:t> con </a:t>
            </a:r>
            <a:r>
              <a:rPr lang="en-US" sz="2000" dirty="0" err="1">
                <a:solidFill>
                  <a:srgbClr val="000000"/>
                </a:solidFill>
                <a:latin typeface="UTM Avo" panose="02040603050506020204" pitchFamily="18" charset="0"/>
                <a:ea typeface="Calibri"/>
                <a:cs typeface="Calibri"/>
                <a:sym typeface="Calibri"/>
              </a:rPr>
              <a:t>cái</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tự</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lập</a:t>
            </a:r>
            <a:r>
              <a:rPr lang="en-US" sz="2000" dirty="0">
                <a:solidFill>
                  <a:srgbClr val="000000"/>
                </a:solidFill>
                <a:latin typeface="UTM Avo" panose="02040603050506020204" pitchFamily="18" charset="0"/>
                <a:ea typeface="Calibri"/>
                <a:cs typeface="Calibri"/>
                <a:sym typeface="Calibri"/>
              </a:rPr>
              <a:t>.</a:t>
            </a:r>
            <a:endParaRPr sz="2000" dirty="0">
              <a:latin typeface="UTM Avo" panose="02040603050506020204" pitchFamily="18" charset="0"/>
            </a:endParaRPr>
          </a:p>
          <a:p>
            <a:pPr marL="342900" marR="0" lvl="0" indent="-342900" algn="just" rtl="0">
              <a:spcBef>
                <a:spcPts val="600"/>
              </a:spcBef>
              <a:spcAft>
                <a:spcPts val="0"/>
              </a:spcAft>
              <a:buFont typeface="UTM Avo" panose="02040603050506020204" pitchFamily="18" charset="0"/>
              <a:buChar char="-"/>
            </a:pPr>
            <a:r>
              <a:rPr lang="en-US" sz="2000" dirty="0" err="1">
                <a:solidFill>
                  <a:srgbClr val="000000"/>
                </a:solidFill>
                <a:latin typeface="UTM Avo" panose="02040603050506020204" pitchFamily="18" charset="0"/>
                <a:ea typeface="Calibri"/>
                <a:cs typeface="Calibri"/>
                <a:sym typeface="Calibri"/>
              </a:rPr>
              <a:t>Mọi</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thành</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viên</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đều</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yên</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tâm</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khi</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mỗi</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cá</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nhân</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đều</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tự</a:t>
            </a:r>
            <a:r>
              <a:rPr lang="en-US" sz="2000" dirty="0">
                <a:solidFill>
                  <a:srgbClr val="000000"/>
                </a:solidFill>
                <a:latin typeface="UTM Avo" panose="02040603050506020204" pitchFamily="18" charset="0"/>
                <a:ea typeface="Calibri"/>
                <a:cs typeface="Calibri"/>
                <a:sym typeface="Calibri"/>
              </a:rPr>
              <a:t> lo </a:t>
            </a:r>
            <a:r>
              <a:rPr lang="en-US" sz="2000" dirty="0" err="1">
                <a:solidFill>
                  <a:srgbClr val="000000"/>
                </a:solidFill>
                <a:latin typeface="UTM Avo" panose="02040603050506020204" pitchFamily="18" charset="0"/>
                <a:ea typeface="Calibri"/>
                <a:cs typeface="Calibri"/>
                <a:sym typeface="Calibri"/>
              </a:rPr>
              <a:t>được</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cho</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bản</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thân</a:t>
            </a:r>
            <a:r>
              <a:rPr lang="en-US" sz="2000" dirty="0">
                <a:solidFill>
                  <a:srgbClr val="000000"/>
                </a:solidFill>
                <a:latin typeface="UTM Avo" panose="02040603050506020204" pitchFamily="18" charset="0"/>
                <a:ea typeface="Calibri"/>
                <a:cs typeface="Calibri"/>
                <a:sym typeface="Calibri"/>
              </a:rPr>
              <a:t>.</a:t>
            </a:r>
            <a:endParaRPr sz="2000" dirty="0">
              <a:latin typeface="UTM Avo" panose="02040603050506020204" pitchFamily="18" charset="0"/>
            </a:endParaRPr>
          </a:p>
        </p:txBody>
      </p:sp>
      <p:sp>
        <p:nvSpPr>
          <p:cNvPr id="8" name="Google Shape;287;p11">
            <a:extLst>
              <a:ext uri="{FF2B5EF4-FFF2-40B4-BE49-F238E27FC236}">
                <a16:creationId xmlns:a16="http://schemas.microsoft.com/office/drawing/2014/main" id="{5768D1E8-2817-6154-D9F4-ABB8CA8C2C8E}"/>
              </a:ext>
            </a:extLst>
          </p:cNvPr>
          <p:cNvSpPr/>
          <p:nvPr/>
        </p:nvSpPr>
        <p:spPr>
          <a:xfrm>
            <a:off x="9071229" y="3841230"/>
            <a:ext cx="2947263" cy="1391075"/>
          </a:xfrm>
          <a:prstGeom prst="roundRect">
            <a:avLst>
              <a:gd name="adj" fmla="val 16667"/>
            </a:avLst>
          </a:prstGeom>
          <a:solidFill>
            <a:schemeClr val="accent4">
              <a:lumMod val="20000"/>
              <a:lumOff val="80000"/>
            </a:schemeClr>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R="0" lvl="0" algn="ctr" rtl="0">
              <a:spcBef>
                <a:spcPts val="600"/>
              </a:spcBef>
              <a:spcAft>
                <a:spcPts val="0"/>
              </a:spcAft>
            </a:pPr>
            <a:r>
              <a:rPr lang="en-US" sz="2000" dirty="0" err="1">
                <a:solidFill>
                  <a:srgbClr val="000000"/>
                </a:solidFill>
                <a:latin typeface="UTM Avo" panose="02040603050506020204" pitchFamily="18" charset="0"/>
                <a:ea typeface="Calibri"/>
                <a:cs typeface="Calibri"/>
                <a:sym typeface="Calibri"/>
              </a:rPr>
              <a:t>Góp</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phần</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phát</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triển</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xã</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hội</a:t>
            </a:r>
            <a:r>
              <a:rPr lang="en-US" sz="2000" dirty="0">
                <a:solidFill>
                  <a:srgbClr val="000000"/>
                </a:solidFill>
                <a:latin typeface="UTM Avo" panose="02040603050506020204" pitchFamily="18" charset="0"/>
                <a:ea typeface="Calibri"/>
                <a:cs typeface="Calibri"/>
                <a:sym typeface="Calibri"/>
              </a:rPr>
              <a:t>.</a:t>
            </a:r>
            <a:endParaRPr sz="2000" dirty="0">
              <a:latin typeface="UTM Avo" panose="02040603050506020204" pitchFamily="18" charset="0"/>
            </a:endParaRPr>
          </a:p>
        </p:txBody>
      </p:sp>
      <p:sp>
        <p:nvSpPr>
          <p:cNvPr id="15" name="Google Shape;290;p11">
            <a:extLst>
              <a:ext uri="{FF2B5EF4-FFF2-40B4-BE49-F238E27FC236}">
                <a16:creationId xmlns:a16="http://schemas.microsoft.com/office/drawing/2014/main" id="{1936FB12-57FC-8604-3BD3-FB73B4F19240}"/>
              </a:ext>
            </a:extLst>
          </p:cNvPr>
          <p:cNvSpPr/>
          <p:nvPr/>
        </p:nvSpPr>
        <p:spPr>
          <a:xfrm rot="19161750">
            <a:off x="8412981" y="1724785"/>
            <a:ext cx="429899" cy="615744"/>
          </a:xfrm>
          <a:prstGeom prst="downArrow">
            <a:avLst>
              <a:gd name="adj1" fmla="val 50000"/>
              <a:gd name="adj2" fmla="val 50000"/>
            </a:avLst>
          </a:prstGeom>
          <a:solidFill>
            <a:schemeClr val="tx2">
              <a:lumMod val="90000"/>
            </a:schemeClr>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dirty="0">
              <a:solidFill>
                <a:srgbClr val="FFFFFF"/>
              </a:solidFill>
              <a:latin typeface="UTM Avo" panose="02040603050506020204" pitchFamily="18" charset="0"/>
              <a:ea typeface="Calibri"/>
              <a:cs typeface="Calibri"/>
              <a:sym typeface="Calibri"/>
            </a:endParaRPr>
          </a:p>
        </p:txBody>
      </p:sp>
      <p:sp>
        <p:nvSpPr>
          <p:cNvPr id="16" name="Google Shape;291;p11">
            <a:extLst>
              <a:ext uri="{FF2B5EF4-FFF2-40B4-BE49-F238E27FC236}">
                <a16:creationId xmlns:a16="http://schemas.microsoft.com/office/drawing/2014/main" id="{A2932A51-C31E-EB6A-C218-E1E51CE9C3C3}"/>
              </a:ext>
            </a:extLst>
          </p:cNvPr>
          <p:cNvSpPr/>
          <p:nvPr/>
        </p:nvSpPr>
        <p:spPr>
          <a:xfrm>
            <a:off x="5936868" y="3033320"/>
            <a:ext cx="902460" cy="724168"/>
          </a:xfrm>
          <a:prstGeom prst="downArrow">
            <a:avLst>
              <a:gd name="adj1" fmla="val 50000"/>
              <a:gd name="adj2" fmla="val 50000"/>
            </a:avLst>
          </a:prstGeom>
          <a:solidFill>
            <a:schemeClr val="tx2">
              <a:lumMod val="90000"/>
            </a:schemeClr>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dirty="0">
              <a:solidFill>
                <a:srgbClr val="FFFFFF"/>
              </a:solidFill>
              <a:latin typeface="UTM Avo" panose="02040603050506020204" pitchFamily="18" charset="0"/>
              <a:ea typeface="Calibri"/>
              <a:cs typeface="Calibri"/>
              <a:sym typeface="Calibri"/>
            </a:endParaRPr>
          </a:p>
        </p:txBody>
      </p:sp>
      <p:sp>
        <p:nvSpPr>
          <p:cNvPr id="17" name="Google Shape;292;p11">
            <a:extLst>
              <a:ext uri="{FF2B5EF4-FFF2-40B4-BE49-F238E27FC236}">
                <a16:creationId xmlns:a16="http://schemas.microsoft.com/office/drawing/2014/main" id="{144E8361-3AA8-F9F6-04DC-E2E768B3189D}"/>
              </a:ext>
            </a:extLst>
          </p:cNvPr>
          <p:cNvSpPr/>
          <p:nvPr/>
        </p:nvSpPr>
        <p:spPr>
          <a:xfrm>
            <a:off x="1886463" y="3033320"/>
            <a:ext cx="905256" cy="722376"/>
          </a:xfrm>
          <a:prstGeom prst="downArrow">
            <a:avLst>
              <a:gd name="adj1" fmla="val 50000"/>
              <a:gd name="adj2" fmla="val 50000"/>
            </a:avLst>
          </a:prstGeom>
          <a:solidFill>
            <a:schemeClr val="tx2">
              <a:lumMod val="90000"/>
            </a:schemeClr>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dirty="0">
              <a:solidFill>
                <a:srgbClr val="FFFFFF"/>
              </a:solidFill>
              <a:latin typeface="UTM Avo" panose="02040603050506020204" pitchFamily="18" charset="0"/>
              <a:ea typeface="Calibri"/>
              <a:cs typeface="Calibri"/>
              <a:sym typeface="Calibri"/>
            </a:endParaRPr>
          </a:p>
        </p:txBody>
      </p:sp>
      <p:sp>
        <p:nvSpPr>
          <p:cNvPr id="18" name="Google Shape;293;p11">
            <a:extLst>
              <a:ext uri="{FF2B5EF4-FFF2-40B4-BE49-F238E27FC236}">
                <a16:creationId xmlns:a16="http://schemas.microsoft.com/office/drawing/2014/main" id="{56EAC2C6-FCD1-3617-007C-7BF212BA640D}"/>
              </a:ext>
            </a:extLst>
          </p:cNvPr>
          <p:cNvSpPr/>
          <p:nvPr/>
        </p:nvSpPr>
        <p:spPr>
          <a:xfrm>
            <a:off x="10092233" y="3033320"/>
            <a:ext cx="905256" cy="724169"/>
          </a:xfrm>
          <a:prstGeom prst="downArrow">
            <a:avLst>
              <a:gd name="adj1" fmla="val 50000"/>
              <a:gd name="adj2" fmla="val 50000"/>
            </a:avLst>
          </a:prstGeom>
          <a:solidFill>
            <a:schemeClr val="tx2">
              <a:lumMod val="90000"/>
            </a:schemeClr>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dirty="0">
              <a:solidFill>
                <a:srgbClr val="FFFFFF"/>
              </a:solidFill>
              <a:latin typeface="UTM Avo" panose="02040603050506020204" pitchFamily="18" charset="0"/>
              <a:ea typeface="Calibri"/>
              <a:cs typeface="Calibri"/>
              <a:sym typeface="Calibri"/>
            </a:endParaRPr>
          </a:p>
        </p:txBody>
      </p:sp>
      <p:sp>
        <p:nvSpPr>
          <p:cNvPr id="31" name="Google Shape;290;p11">
            <a:extLst>
              <a:ext uri="{FF2B5EF4-FFF2-40B4-BE49-F238E27FC236}">
                <a16:creationId xmlns:a16="http://schemas.microsoft.com/office/drawing/2014/main" id="{7171BD53-EFA1-14CE-33C0-C49DC73AD111}"/>
              </a:ext>
            </a:extLst>
          </p:cNvPr>
          <p:cNvSpPr/>
          <p:nvPr/>
        </p:nvSpPr>
        <p:spPr>
          <a:xfrm rot="2438250" flipH="1">
            <a:off x="3997771" y="1696174"/>
            <a:ext cx="429899" cy="615744"/>
          </a:xfrm>
          <a:prstGeom prst="downArrow">
            <a:avLst>
              <a:gd name="adj1" fmla="val 50000"/>
              <a:gd name="adj2" fmla="val 50000"/>
            </a:avLst>
          </a:prstGeom>
          <a:solidFill>
            <a:schemeClr val="tx2">
              <a:lumMod val="90000"/>
            </a:schemeClr>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dirty="0">
              <a:solidFill>
                <a:srgbClr val="FFFFFF"/>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273269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4" grpId="0" animBg="1"/>
      <p:bldP spid="6" grpId="0" animBg="1"/>
      <p:bldP spid="7" grpId="0" animBg="1"/>
      <p:bldP spid="8" grpId="0" animBg="1"/>
      <p:bldP spid="15" grpId="0" animBg="1"/>
      <p:bldP spid="16" grpId="0" animBg="1"/>
      <p:bldP spid="17" grpId="0" animBg="1"/>
      <p:bldP spid="18" grpId="0" animBg="1"/>
      <p:bldP spid="3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1A8F663-90DE-3BF6-995D-30B8EE41190D}"/>
              </a:ext>
            </a:extLst>
          </p:cNvPr>
          <p:cNvGrpSpPr/>
          <p:nvPr/>
        </p:nvGrpSpPr>
        <p:grpSpPr>
          <a:xfrm>
            <a:off x="4907642" y="1439304"/>
            <a:ext cx="2434774" cy="553944"/>
            <a:chOff x="4598534" y="2207778"/>
            <a:chExt cx="2434774" cy="553944"/>
          </a:xfrm>
        </p:grpSpPr>
        <p:sp>
          <p:nvSpPr>
            <p:cNvPr id="10" name="Google Shape;434;p13">
              <a:extLst>
                <a:ext uri="{FF2B5EF4-FFF2-40B4-BE49-F238E27FC236}">
                  <a16:creationId xmlns:a16="http://schemas.microsoft.com/office/drawing/2014/main" id="{C31C94E7-7459-96C3-6A4A-7ADAE76ADCE1}"/>
                </a:ext>
              </a:extLst>
            </p:cNvPr>
            <p:cNvSpPr txBox="1"/>
            <p:nvPr/>
          </p:nvSpPr>
          <p:spPr>
            <a:xfrm>
              <a:off x="5019294" y="2207779"/>
              <a:ext cx="2014014" cy="553943"/>
            </a:xfrm>
            <a:prstGeom prst="rect">
              <a:avLst/>
            </a:prstGeom>
            <a:noFill/>
            <a:ln>
              <a:noFill/>
            </a:ln>
          </p:spPr>
          <p:txBody>
            <a:bodyPr spcFirstLastPara="1" wrap="square" lIns="121900" tIns="60933" rIns="121900" bIns="60933"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KẾT LUẬN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11" name="Picture 2" descr="Writing ">
              <a:extLst>
                <a:ext uri="{FF2B5EF4-FFF2-40B4-BE49-F238E27FC236}">
                  <a16:creationId xmlns:a16="http://schemas.microsoft.com/office/drawing/2014/main" id="{519CAF1E-CB60-8157-40A7-624D9CE4BD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34" y="2207778"/>
              <a:ext cx="553943" cy="553943"/>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2">
            <a:extLst>
              <a:ext uri="{FF2B5EF4-FFF2-40B4-BE49-F238E27FC236}">
                <a16:creationId xmlns:a16="http://schemas.microsoft.com/office/drawing/2014/main" id="{671A0B1A-F924-50A9-445F-05F04F390F35}"/>
              </a:ext>
            </a:extLst>
          </p:cNvPr>
          <p:cNvSpPr txBox="1"/>
          <p:nvPr/>
        </p:nvSpPr>
        <p:spPr>
          <a:xfrm>
            <a:off x="2043318" y="2333586"/>
            <a:ext cx="6110082" cy="1634490"/>
          </a:xfrm>
          <a:prstGeom prst="flowChartAlternateProcess">
            <a:avLst/>
          </a:prstGeom>
          <a:solidFill>
            <a:schemeClr val="bg1"/>
          </a:solidFill>
          <a:ln w="38100">
            <a:solidFill>
              <a:schemeClr val="accent4"/>
            </a:solidFill>
          </a:ln>
        </p:spPr>
        <p:txBody>
          <a:bodyPr wrap="square" lIns="0" tIns="0" rIns="0" bIns="0" rtlCol="0" anchor="t">
            <a:spAutoFit/>
          </a:bodyPr>
          <a:lstStyle/>
          <a:p>
            <a:pPr marL="63500" algn="just">
              <a:buClrTx/>
            </a:pPr>
            <a:r>
              <a:rPr lang="vi-VN" sz="2400" kern="1200" dirty="0">
                <a:solidFill>
                  <a:schemeClr val="tx1"/>
                </a:solidFill>
                <a:latin typeface="UTM Avo" panose="02040603050506020204" pitchFamily="18" charset="0"/>
                <a:ea typeface="+mn-ea"/>
                <a:cs typeface="Arial" pitchFamily="34" charset="0"/>
                <a:sym typeface="Wingdings" panose="05000000000000000000" pitchFamily="2" charset="2"/>
              </a:rPr>
              <a:t>Tự lập là một trong những đức tính tốt của con người, giúp chúng ta làm chủ được suy nghĩ và tự chịu trách nhiệm trước những việc mình làm.</a:t>
            </a:r>
          </a:p>
        </p:txBody>
      </p:sp>
      <p:sp>
        <p:nvSpPr>
          <p:cNvPr id="13" name="TextBox 2">
            <a:extLst>
              <a:ext uri="{FF2B5EF4-FFF2-40B4-BE49-F238E27FC236}">
                <a16:creationId xmlns:a16="http://schemas.microsoft.com/office/drawing/2014/main" id="{8D3CAFB4-F3A1-4201-548B-0050863C312A}"/>
              </a:ext>
            </a:extLst>
          </p:cNvPr>
          <p:cNvSpPr txBox="1"/>
          <p:nvPr/>
        </p:nvSpPr>
        <p:spPr>
          <a:xfrm>
            <a:off x="3048000" y="4192827"/>
            <a:ext cx="8754389" cy="1634490"/>
          </a:xfrm>
          <a:prstGeom prst="flowChartAlternateProcess">
            <a:avLst/>
          </a:prstGeom>
          <a:solidFill>
            <a:schemeClr val="bg1"/>
          </a:solidFill>
          <a:ln w="38100">
            <a:solidFill>
              <a:schemeClr val="accent4"/>
            </a:solidFill>
          </a:ln>
        </p:spPr>
        <p:txBody>
          <a:bodyPr wrap="square" lIns="0" tIns="0" rIns="0" bIns="0" rtlCol="0" anchor="t">
            <a:spAutoFit/>
          </a:bodyPr>
          <a:lstStyle/>
          <a:p>
            <a:pPr marL="63500" algn="just">
              <a:buClrTx/>
            </a:pPr>
            <a:r>
              <a:rPr lang="vi-VN" sz="2400" kern="1200" dirty="0">
                <a:solidFill>
                  <a:schemeClr val="tx1"/>
                </a:solidFill>
                <a:latin typeface="UTM Avo" panose="02040603050506020204" pitchFamily="18" charset="0"/>
                <a:ea typeface="+mn-ea"/>
                <a:cs typeface="Arial" pitchFamily="34" charset="0"/>
                <a:sym typeface="Wingdings" panose="05000000000000000000" pitchFamily="2" charset="2"/>
              </a:rPr>
              <a:t>Rèn luyện và hình thành tính tự lập vô cùng cần thiết, bởi nó không chỉ giúp chúng ta tự tin, bản lĩnh, giải quyết các công việc hiệu quả và làm chủ được cuộc sống mà còn nhận được sự </a:t>
            </a:r>
            <a:r>
              <a:rPr lang="vi-VN" sz="2400" kern="1200">
                <a:solidFill>
                  <a:schemeClr val="tx1"/>
                </a:solidFill>
                <a:latin typeface="UTM Avo" panose="02040603050506020204" pitchFamily="18" charset="0"/>
                <a:ea typeface="+mn-ea"/>
                <a:cs typeface="Arial" pitchFamily="34" charset="0"/>
                <a:sym typeface="Wingdings" panose="05000000000000000000" pitchFamily="2" charset="2"/>
              </a:rPr>
              <a:t>kính tr</a:t>
            </a:r>
            <a:r>
              <a:rPr lang="en-US" sz="2400" kern="1200">
                <a:solidFill>
                  <a:schemeClr val="tx1"/>
                </a:solidFill>
                <a:latin typeface="UTM Avo" panose="02040603050506020204" pitchFamily="18" charset="0"/>
                <a:ea typeface="+mn-ea"/>
                <a:cs typeface="Arial" pitchFamily="34" charset="0"/>
                <a:sym typeface="Wingdings" panose="05000000000000000000" pitchFamily="2" charset="2"/>
              </a:rPr>
              <a:t>ọ</a:t>
            </a:r>
            <a:r>
              <a:rPr lang="vi-VN" sz="2400" kern="1200">
                <a:solidFill>
                  <a:schemeClr val="tx1"/>
                </a:solidFill>
                <a:latin typeface="UTM Avo" panose="02040603050506020204" pitchFamily="18" charset="0"/>
                <a:ea typeface="+mn-ea"/>
                <a:cs typeface="Arial" pitchFamily="34" charset="0"/>
                <a:sym typeface="Wingdings" panose="05000000000000000000" pitchFamily="2" charset="2"/>
              </a:rPr>
              <a:t>ng </a:t>
            </a:r>
            <a:r>
              <a:rPr lang="vi-VN" sz="2400" kern="1200" dirty="0">
                <a:solidFill>
                  <a:schemeClr val="tx1"/>
                </a:solidFill>
                <a:latin typeface="UTM Avo" panose="02040603050506020204" pitchFamily="18" charset="0"/>
                <a:ea typeface="+mn-ea"/>
                <a:cs typeface="Arial" pitchFamily="34" charset="0"/>
                <a:sym typeface="Wingdings" panose="05000000000000000000" pitchFamily="2" charset="2"/>
              </a:rPr>
              <a:t>của mọi người.</a:t>
            </a:r>
          </a:p>
        </p:txBody>
      </p:sp>
      <p:sp>
        <p:nvSpPr>
          <p:cNvPr id="19" name="Oval 18">
            <a:extLst>
              <a:ext uri="{FF2B5EF4-FFF2-40B4-BE49-F238E27FC236}">
                <a16:creationId xmlns:a16="http://schemas.microsoft.com/office/drawing/2014/main" id="{04A7CB4D-762D-BC12-0D58-C1993737A79D}"/>
              </a:ext>
            </a:extLst>
          </p:cNvPr>
          <p:cNvSpPr/>
          <p:nvPr/>
        </p:nvSpPr>
        <p:spPr>
          <a:xfrm>
            <a:off x="969434" y="2871218"/>
            <a:ext cx="765215" cy="765215"/>
          </a:xfrm>
          <a:prstGeom prst="ellipse">
            <a:avLst/>
          </a:prstGeom>
          <a:solidFill>
            <a:schemeClr val="accent4">
              <a:lumMod val="20000"/>
              <a:lumOff val="80000"/>
            </a:schemeClr>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UTM Avo" panose="02040603050506020204" pitchFamily="18" charset="0"/>
              </a:rPr>
              <a:t>1</a:t>
            </a:r>
          </a:p>
        </p:txBody>
      </p:sp>
      <p:sp>
        <p:nvSpPr>
          <p:cNvPr id="20" name="Oval 19">
            <a:extLst>
              <a:ext uri="{FF2B5EF4-FFF2-40B4-BE49-F238E27FC236}">
                <a16:creationId xmlns:a16="http://schemas.microsoft.com/office/drawing/2014/main" id="{441C6BF1-2017-965A-1001-4F67001AE843}"/>
              </a:ext>
            </a:extLst>
          </p:cNvPr>
          <p:cNvSpPr/>
          <p:nvPr/>
        </p:nvSpPr>
        <p:spPr>
          <a:xfrm>
            <a:off x="2043318" y="4627464"/>
            <a:ext cx="765215" cy="765215"/>
          </a:xfrm>
          <a:prstGeom prst="ellipse">
            <a:avLst/>
          </a:prstGeom>
          <a:solidFill>
            <a:schemeClr val="accent4">
              <a:lumMod val="20000"/>
              <a:lumOff val="80000"/>
            </a:schemeClr>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UTM Avo" panose="02040603050506020204" pitchFamily="18" charset="0"/>
              </a:rPr>
              <a:t>2</a:t>
            </a:r>
          </a:p>
        </p:txBody>
      </p:sp>
    </p:spTree>
    <p:extLst>
      <p:ext uri="{BB962C8B-B14F-4D97-AF65-F5344CB8AC3E}">
        <p14:creationId xmlns:p14="http://schemas.microsoft.com/office/powerpoint/2010/main" val="3423812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9"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A10B1E1-FAA8-5B70-F51C-8F4B3514150D}"/>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7C070F32-372E-FA4B-1CFA-865F4110F32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B8AEFE8D-F57A-667D-589F-C1982C655770}"/>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010250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316;p15">
            <a:extLst>
              <a:ext uri="{FF2B5EF4-FFF2-40B4-BE49-F238E27FC236}">
                <a16:creationId xmlns:a16="http://schemas.microsoft.com/office/drawing/2014/main" id="{B2A748D0-851A-2DD1-51E3-F65E60437C6B}"/>
              </a:ext>
            </a:extLst>
          </p:cNvPr>
          <p:cNvSpPr txBox="1"/>
          <p:nvPr/>
        </p:nvSpPr>
        <p:spPr>
          <a:xfrm>
            <a:off x="464367" y="1781384"/>
            <a:ext cx="11188700" cy="830956"/>
          </a:xfrm>
          <a:prstGeom prst="rect">
            <a:avLst/>
          </a:prstGeom>
          <a:noFill/>
          <a:ln>
            <a:noFill/>
          </a:ln>
        </p:spPr>
        <p:txBody>
          <a:bodyPr spcFirstLastPara="1" wrap="square" lIns="91425" tIns="45700" rIns="91425" bIns="45700" anchor="t" anchorCtr="0">
            <a:spAutoFit/>
          </a:bodyPr>
          <a:lstStyle/>
          <a:p>
            <a:pPr>
              <a:buClr>
                <a:srgbClr val="C00000"/>
              </a:buClr>
              <a:buSzPts val="1800"/>
            </a:pPr>
            <a:r>
              <a:rPr lang="vi-VN" sz="2400" b="1" dirty="0">
                <a:solidFill>
                  <a:schemeClr val="tx1"/>
                </a:solidFill>
                <a:latin typeface="UTM Avo" panose="02040603050506020204" pitchFamily="18" charset="0"/>
              </a:rPr>
              <a:t>1. </a:t>
            </a:r>
            <a:r>
              <a:rPr lang="vi-VN" sz="2400" dirty="0">
                <a:solidFill>
                  <a:schemeClr val="tx1"/>
                </a:solidFill>
                <a:latin typeface="UTM Avo" panose="02040603050506020204" pitchFamily="18" charset="0"/>
              </a:rPr>
              <a:t>Hãy lập kể hoạch rèn luyện tính tự lập của bản thân theo bảng h</a:t>
            </a:r>
            <a:r>
              <a:rPr lang="en-US" sz="2400" dirty="0" err="1">
                <a:solidFill>
                  <a:schemeClr val="tx1"/>
                </a:solidFill>
                <a:latin typeface="UTM Avo" panose="02040603050506020204" pitchFamily="18" charset="0"/>
              </a:rPr>
              <a:t>ướn</a:t>
            </a:r>
            <a:r>
              <a:rPr lang="vi-VN" sz="2400" dirty="0">
                <a:solidFill>
                  <a:schemeClr val="tx1"/>
                </a:solidFill>
                <a:latin typeface="UTM Avo" panose="02040603050506020204" pitchFamily="18" charset="0"/>
              </a:rPr>
              <a:t>g dẫn dưới đây và chia sẻ cùng các bạn trong nhóm.</a:t>
            </a:r>
          </a:p>
        </p:txBody>
      </p:sp>
      <p:graphicFrame>
        <p:nvGraphicFramePr>
          <p:cNvPr id="2" name="Google Shape;321;p16">
            <a:extLst>
              <a:ext uri="{FF2B5EF4-FFF2-40B4-BE49-F238E27FC236}">
                <a16:creationId xmlns:a16="http://schemas.microsoft.com/office/drawing/2014/main" id="{4075591A-EE63-83C8-F587-12DFD7E04AA3}"/>
              </a:ext>
            </a:extLst>
          </p:cNvPr>
          <p:cNvGraphicFramePr/>
          <p:nvPr>
            <p:extLst>
              <p:ext uri="{D42A27DB-BD31-4B8C-83A1-F6EECF244321}">
                <p14:modId xmlns:p14="http://schemas.microsoft.com/office/powerpoint/2010/main" val="2466497613"/>
              </p:ext>
            </p:extLst>
          </p:nvPr>
        </p:nvGraphicFramePr>
        <p:xfrm>
          <a:off x="1347834" y="2811949"/>
          <a:ext cx="9421766" cy="2689624"/>
        </p:xfrm>
        <a:graphic>
          <a:graphicData uri="http://schemas.openxmlformats.org/drawingml/2006/table">
            <a:tbl>
              <a:tblPr firstRow="1" bandRow="1">
                <a:noFill/>
              </a:tblPr>
              <a:tblGrid>
                <a:gridCol w="827955">
                  <a:extLst>
                    <a:ext uri="{9D8B030D-6E8A-4147-A177-3AD203B41FA5}">
                      <a16:colId xmlns:a16="http://schemas.microsoft.com/office/drawing/2014/main" val="20000"/>
                    </a:ext>
                  </a:extLst>
                </a:gridCol>
                <a:gridCol w="4037886">
                  <a:extLst>
                    <a:ext uri="{9D8B030D-6E8A-4147-A177-3AD203B41FA5}">
                      <a16:colId xmlns:a16="http://schemas.microsoft.com/office/drawing/2014/main" val="20001"/>
                    </a:ext>
                  </a:extLst>
                </a:gridCol>
                <a:gridCol w="4555925">
                  <a:extLst>
                    <a:ext uri="{9D8B030D-6E8A-4147-A177-3AD203B41FA5}">
                      <a16:colId xmlns:a16="http://schemas.microsoft.com/office/drawing/2014/main" val="20002"/>
                    </a:ext>
                  </a:extLst>
                </a:gridCol>
              </a:tblGrid>
              <a:tr h="672406">
                <a:tc>
                  <a:txBody>
                    <a:bodyPr/>
                    <a:lstStyle/>
                    <a:p>
                      <a:pPr marL="0" marR="0" lvl="0" indent="0" algn="ctr" rtl="0">
                        <a:spcBef>
                          <a:spcPts val="0"/>
                        </a:spcBef>
                        <a:spcAft>
                          <a:spcPts val="0"/>
                        </a:spcAft>
                        <a:buNone/>
                      </a:pPr>
                      <a:r>
                        <a:rPr lang="en-US" sz="2400" b="1" u="none" strike="noStrike" cap="none" dirty="0">
                          <a:solidFill>
                            <a:schemeClr val="dk1"/>
                          </a:solidFill>
                          <a:latin typeface="UTM Avo" panose="02040603050506020204" pitchFamily="18" charset="0"/>
                        </a:rPr>
                        <a:t>TT</a:t>
                      </a:r>
                      <a:endParaRPr sz="1800" b="1" dirty="0"/>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lumMod val="60000"/>
                        <a:lumOff val="40000"/>
                      </a:schemeClr>
                    </a:solidFill>
                  </a:tcPr>
                </a:tc>
                <a:tc>
                  <a:txBody>
                    <a:bodyPr/>
                    <a:lstStyle/>
                    <a:p>
                      <a:pPr marL="0" marR="0" lvl="0" indent="0" algn="ctr" rtl="0">
                        <a:spcBef>
                          <a:spcPts val="0"/>
                        </a:spcBef>
                        <a:spcAft>
                          <a:spcPts val="0"/>
                        </a:spcAft>
                        <a:buNone/>
                      </a:pPr>
                      <a:r>
                        <a:rPr lang="en-US" sz="2400" b="1" u="none" strike="noStrike" cap="none" dirty="0" err="1">
                          <a:solidFill>
                            <a:schemeClr val="dk1"/>
                          </a:solidFill>
                          <a:latin typeface="UTM Avo" panose="02040603050506020204" pitchFamily="18" charset="0"/>
                        </a:rPr>
                        <a:t>Thời</a:t>
                      </a:r>
                      <a:r>
                        <a:rPr lang="en-US" sz="2400" b="1" u="none" strike="noStrike" cap="none" dirty="0">
                          <a:solidFill>
                            <a:schemeClr val="dk1"/>
                          </a:solidFill>
                          <a:latin typeface="UTM Avo" panose="02040603050506020204" pitchFamily="18" charset="0"/>
                        </a:rPr>
                        <a:t> </a:t>
                      </a:r>
                      <a:r>
                        <a:rPr lang="en-US" sz="2400" b="1" u="none" strike="noStrike" cap="none" dirty="0" err="1">
                          <a:solidFill>
                            <a:schemeClr val="dk1"/>
                          </a:solidFill>
                          <a:latin typeface="UTM Avo" panose="02040603050506020204" pitchFamily="18" charset="0"/>
                        </a:rPr>
                        <a:t>điểm</a:t>
                      </a:r>
                      <a:endParaRPr sz="2400" b="1" u="none" strike="noStrike" cap="none" dirty="0">
                        <a:solidFill>
                          <a:schemeClr val="dk1"/>
                        </a:solidFill>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lumMod val="60000"/>
                        <a:lumOff val="40000"/>
                      </a:schemeClr>
                    </a:solidFill>
                  </a:tcPr>
                </a:tc>
                <a:tc>
                  <a:txBody>
                    <a:bodyPr/>
                    <a:lstStyle/>
                    <a:p>
                      <a:pPr marL="0" marR="0" lvl="0" indent="0" algn="ctr" rtl="0">
                        <a:spcBef>
                          <a:spcPts val="0"/>
                        </a:spcBef>
                        <a:spcAft>
                          <a:spcPts val="0"/>
                        </a:spcAft>
                        <a:buNone/>
                      </a:pPr>
                      <a:r>
                        <a:rPr lang="en-US" sz="2400" b="1" u="none" strike="noStrike" cap="none" dirty="0" err="1">
                          <a:solidFill>
                            <a:schemeClr val="dk1"/>
                          </a:solidFill>
                          <a:latin typeface="UTM Avo" panose="02040603050506020204" pitchFamily="18" charset="0"/>
                        </a:rPr>
                        <a:t>Biểu</a:t>
                      </a:r>
                      <a:r>
                        <a:rPr lang="en-US" sz="2400" b="1" u="none" strike="noStrike" cap="none" dirty="0">
                          <a:solidFill>
                            <a:schemeClr val="dk1"/>
                          </a:solidFill>
                          <a:latin typeface="UTM Avo" panose="02040603050506020204" pitchFamily="18" charset="0"/>
                        </a:rPr>
                        <a:t> </a:t>
                      </a:r>
                      <a:r>
                        <a:rPr lang="en-US" sz="2400" b="1" u="none" strike="noStrike" cap="none" dirty="0" err="1">
                          <a:solidFill>
                            <a:schemeClr val="dk1"/>
                          </a:solidFill>
                          <a:latin typeface="UTM Avo" panose="02040603050506020204" pitchFamily="18" charset="0"/>
                        </a:rPr>
                        <a:t>hiện</a:t>
                      </a:r>
                      <a:r>
                        <a:rPr lang="en-US" sz="2400" b="1" u="none" strike="noStrike" cap="none" dirty="0">
                          <a:solidFill>
                            <a:schemeClr val="dk1"/>
                          </a:solidFill>
                          <a:latin typeface="UTM Avo" panose="02040603050506020204" pitchFamily="18" charset="0"/>
                        </a:rPr>
                        <a:t> </a:t>
                      </a:r>
                      <a:r>
                        <a:rPr lang="en-US" sz="2400" b="1" u="none" strike="noStrike" cap="none" dirty="0" err="1">
                          <a:solidFill>
                            <a:schemeClr val="dk1"/>
                          </a:solidFill>
                          <a:latin typeface="UTM Avo" panose="02040603050506020204" pitchFamily="18" charset="0"/>
                        </a:rPr>
                        <a:t>tự</a:t>
                      </a:r>
                      <a:r>
                        <a:rPr lang="en-US" sz="2400" b="1" u="none" strike="noStrike" cap="none" dirty="0">
                          <a:solidFill>
                            <a:schemeClr val="dk1"/>
                          </a:solidFill>
                          <a:latin typeface="UTM Avo" panose="02040603050506020204" pitchFamily="18" charset="0"/>
                        </a:rPr>
                        <a:t> </a:t>
                      </a:r>
                      <a:r>
                        <a:rPr lang="en-US" sz="2400" b="1" u="none" strike="noStrike" cap="none" dirty="0" err="1">
                          <a:solidFill>
                            <a:schemeClr val="dk1"/>
                          </a:solidFill>
                          <a:latin typeface="UTM Avo" panose="02040603050506020204" pitchFamily="18" charset="0"/>
                        </a:rPr>
                        <a:t>lập</a:t>
                      </a:r>
                      <a:r>
                        <a:rPr lang="en-US" sz="2400" b="1" u="none" strike="noStrike" cap="none" dirty="0">
                          <a:solidFill>
                            <a:schemeClr val="dk1"/>
                          </a:solidFill>
                          <a:latin typeface="UTM Avo" panose="02040603050506020204" pitchFamily="18" charset="0"/>
                        </a:rPr>
                        <a:t> </a:t>
                      </a:r>
                      <a:r>
                        <a:rPr lang="en-US" sz="2400" b="1" u="none" strike="noStrike" cap="none" dirty="0" err="1">
                          <a:solidFill>
                            <a:schemeClr val="dk1"/>
                          </a:solidFill>
                          <a:latin typeface="UTM Avo" panose="02040603050506020204" pitchFamily="18" charset="0"/>
                        </a:rPr>
                        <a:t>của</a:t>
                      </a:r>
                      <a:r>
                        <a:rPr lang="en-US" sz="2400" b="1" u="none" strike="noStrike" cap="none" dirty="0">
                          <a:solidFill>
                            <a:schemeClr val="dk1"/>
                          </a:solidFill>
                          <a:latin typeface="UTM Avo" panose="02040603050506020204" pitchFamily="18" charset="0"/>
                        </a:rPr>
                        <a:t> </a:t>
                      </a:r>
                      <a:r>
                        <a:rPr lang="en-US" sz="2400" b="1" u="none" strike="noStrike" cap="none" dirty="0" err="1">
                          <a:solidFill>
                            <a:schemeClr val="dk1"/>
                          </a:solidFill>
                          <a:latin typeface="UTM Avo" panose="02040603050506020204" pitchFamily="18" charset="0"/>
                        </a:rPr>
                        <a:t>em</a:t>
                      </a:r>
                      <a:endParaRPr sz="2400" b="1" u="none" strike="noStrike" cap="none" dirty="0">
                        <a:solidFill>
                          <a:schemeClr val="dk1"/>
                        </a:solidFill>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lumMod val="60000"/>
                        <a:lumOff val="40000"/>
                      </a:schemeClr>
                    </a:solidFill>
                  </a:tcPr>
                </a:tc>
                <a:extLst>
                  <a:ext uri="{0D108BD9-81ED-4DB2-BD59-A6C34878D82A}">
                    <a16:rowId xmlns:a16="http://schemas.microsoft.com/office/drawing/2014/main" val="10000"/>
                  </a:ext>
                </a:extLst>
              </a:tr>
              <a:tr h="672406">
                <a:tc>
                  <a:txBody>
                    <a:bodyPr/>
                    <a:lstStyle/>
                    <a:p>
                      <a:pPr marL="0" marR="0" lvl="0" indent="0" algn="ctr" rtl="0">
                        <a:spcBef>
                          <a:spcPts val="0"/>
                        </a:spcBef>
                        <a:spcAft>
                          <a:spcPts val="0"/>
                        </a:spcAft>
                        <a:buNone/>
                      </a:pPr>
                      <a:r>
                        <a:rPr lang="en-US" sz="2400" u="none" strike="noStrike" cap="none" dirty="0">
                          <a:solidFill>
                            <a:schemeClr val="dk1"/>
                          </a:solidFill>
                          <a:latin typeface="UTM Avo" panose="02040603050506020204" pitchFamily="18" charset="0"/>
                        </a:rPr>
                        <a:t>1</a:t>
                      </a:r>
                      <a:endParaRPr sz="1800" dirty="0"/>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lumMod val="20000"/>
                        <a:lumOff val="80000"/>
                      </a:schemeClr>
                    </a:solidFill>
                  </a:tcPr>
                </a:tc>
                <a:tc>
                  <a:txBody>
                    <a:bodyPr/>
                    <a:lstStyle/>
                    <a:p>
                      <a:pPr marL="0" marR="0" lvl="0" indent="0" algn="l" rtl="0">
                        <a:spcBef>
                          <a:spcPts val="0"/>
                        </a:spcBef>
                        <a:spcAft>
                          <a:spcPts val="0"/>
                        </a:spcAft>
                        <a:buNone/>
                      </a:pPr>
                      <a:r>
                        <a:rPr lang="en-US" sz="2400" u="none" strike="noStrike" cap="none" dirty="0">
                          <a:solidFill>
                            <a:schemeClr val="dk1"/>
                          </a:solidFill>
                          <a:latin typeface="UTM Avo" panose="02040603050506020204" pitchFamily="18" charset="0"/>
                        </a:rPr>
                        <a:t>Khi ở </a:t>
                      </a:r>
                      <a:r>
                        <a:rPr lang="en-US" sz="2400" u="none" strike="noStrike" cap="none" dirty="0" err="1">
                          <a:solidFill>
                            <a:schemeClr val="dk1"/>
                          </a:solidFill>
                          <a:latin typeface="UTM Avo" panose="02040603050506020204" pitchFamily="18" charset="0"/>
                        </a:rPr>
                        <a:t>nhà</a:t>
                      </a:r>
                      <a:endParaRPr sz="2400" dirty="0">
                        <a:solidFill>
                          <a:schemeClr val="dk1"/>
                        </a:solidFill>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lumMod val="20000"/>
                        <a:lumOff val="80000"/>
                      </a:schemeClr>
                    </a:solidFill>
                  </a:tcPr>
                </a:tc>
                <a:tc>
                  <a:txBody>
                    <a:bodyPr/>
                    <a:lstStyle/>
                    <a:p>
                      <a:pPr marL="0" marR="0" lvl="0" indent="0" algn="l" rtl="0">
                        <a:spcBef>
                          <a:spcPts val="0"/>
                        </a:spcBef>
                        <a:spcAft>
                          <a:spcPts val="0"/>
                        </a:spcAft>
                        <a:buNone/>
                      </a:pPr>
                      <a:endParaRPr sz="2400" dirty="0">
                        <a:solidFill>
                          <a:schemeClr val="dk1"/>
                        </a:solidFill>
                        <a:latin typeface="UTM Avo" panose="02040603050506020204" pitchFamily="18" charset="0"/>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0001"/>
                  </a:ext>
                </a:extLst>
              </a:tr>
              <a:tr h="672406">
                <a:tc>
                  <a:txBody>
                    <a:bodyPr/>
                    <a:lstStyle/>
                    <a:p>
                      <a:pPr marL="0" marR="0" lvl="0" indent="0" algn="ctr" rtl="0">
                        <a:spcBef>
                          <a:spcPts val="0"/>
                        </a:spcBef>
                        <a:spcAft>
                          <a:spcPts val="0"/>
                        </a:spcAft>
                        <a:buNone/>
                      </a:pPr>
                      <a:r>
                        <a:rPr lang="en-US" sz="2400" dirty="0">
                          <a:solidFill>
                            <a:schemeClr val="dk1"/>
                          </a:solidFill>
                          <a:latin typeface="UTM Avo" panose="02040603050506020204" pitchFamily="18" charset="0"/>
                        </a:rPr>
                        <a:t>2</a:t>
                      </a:r>
                      <a:endParaRPr sz="1800" dirty="0"/>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lumMod val="20000"/>
                        <a:lumOff val="80000"/>
                      </a:schemeClr>
                    </a:solidFill>
                  </a:tcPr>
                </a:tc>
                <a:tc>
                  <a:txBody>
                    <a:bodyPr/>
                    <a:lstStyle/>
                    <a:p>
                      <a:pPr marL="0" marR="0" lvl="0" indent="0" algn="l" rtl="0">
                        <a:spcBef>
                          <a:spcPts val="0"/>
                        </a:spcBef>
                        <a:spcAft>
                          <a:spcPts val="0"/>
                        </a:spcAft>
                        <a:buNone/>
                      </a:pPr>
                      <a:r>
                        <a:rPr lang="en-US" sz="2400" dirty="0">
                          <a:solidFill>
                            <a:schemeClr val="dk1"/>
                          </a:solidFill>
                          <a:latin typeface="UTM Avo" panose="02040603050506020204" pitchFamily="18" charset="0"/>
                        </a:rPr>
                        <a:t>Khi ở </a:t>
                      </a:r>
                      <a:r>
                        <a:rPr lang="en-US" sz="2400" dirty="0" err="1">
                          <a:solidFill>
                            <a:schemeClr val="dk1"/>
                          </a:solidFill>
                          <a:latin typeface="UTM Avo" panose="02040603050506020204" pitchFamily="18" charset="0"/>
                        </a:rPr>
                        <a:t>trường</a:t>
                      </a:r>
                      <a:endParaRPr sz="2400" dirty="0">
                        <a:solidFill>
                          <a:schemeClr val="dk1"/>
                        </a:solidFill>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lumMod val="20000"/>
                        <a:lumOff val="80000"/>
                      </a:schemeClr>
                    </a:solidFill>
                  </a:tcPr>
                </a:tc>
                <a:tc>
                  <a:txBody>
                    <a:bodyPr/>
                    <a:lstStyle/>
                    <a:p>
                      <a:pPr marL="0" marR="0" lvl="0" indent="0" algn="l" rtl="0">
                        <a:spcBef>
                          <a:spcPts val="0"/>
                        </a:spcBef>
                        <a:spcAft>
                          <a:spcPts val="0"/>
                        </a:spcAft>
                        <a:buNone/>
                      </a:pPr>
                      <a:endParaRPr sz="2400" dirty="0">
                        <a:solidFill>
                          <a:schemeClr val="dk1"/>
                        </a:solidFill>
                        <a:latin typeface="UTM Avo" panose="02040603050506020204" pitchFamily="18" charset="0"/>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0002"/>
                  </a:ext>
                </a:extLst>
              </a:tr>
              <a:tr h="672406">
                <a:tc>
                  <a:txBody>
                    <a:bodyPr/>
                    <a:lstStyle/>
                    <a:p>
                      <a:pPr marL="0" marR="0" lvl="0" indent="0" algn="ctr" rtl="0">
                        <a:spcBef>
                          <a:spcPts val="0"/>
                        </a:spcBef>
                        <a:spcAft>
                          <a:spcPts val="0"/>
                        </a:spcAft>
                        <a:buNone/>
                      </a:pPr>
                      <a:r>
                        <a:rPr lang="en-US" sz="2400" dirty="0">
                          <a:solidFill>
                            <a:schemeClr val="dk1"/>
                          </a:solidFill>
                          <a:latin typeface="UTM Avo" panose="02040603050506020204" pitchFamily="18" charset="0"/>
                        </a:rPr>
                        <a:t>3</a:t>
                      </a:r>
                      <a:endParaRPr sz="1800" dirty="0"/>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lumMod val="20000"/>
                        <a:lumOff val="80000"/>
                      </a:schemeClr>
                    </a:solidFill>
                  </a:tcPr>
                </a:tc>
                <a:tc>
                  <a:txBody>
                    <a:bodyPr/>
                    <a:lstStyle/>
                    <a:p>
                      <a:pPr marL="0" marR="0" lvl="0" indent="0" algn="l" rtl="0">
                        <a:spcBef>
                          <a:spcPts val="0"/>
                        </a:spcBef>
                        <a:spcAft>
                          <a:spcPts val="0"/>
                        </a:spcAft>
                        <a:buNone/>
                      </a:pPr>
                      <a:r>
                        <a:rPr lang="en-US" sz="2400" dirty="0">
                          <a:solidFill>
                            <a:schemeClr val="dk1"/>
                          </a:solidFill>
                          <a:latin typeface="UTM Avo" panose="02040603050506020204" pitchFamily="18" charset="0"/>
                        </a:rPr>
                        <a:t>Khi </a:t>
                      </a:r>
                      <a:r>
                        <a:rPr lang="en-US" sz="2400" dirty="0" err="1">
                          <a:solidFill>
                            <a:schemeClr val="dk1"/>
                          </a:solidFill>
                          <a:latin typeface="UTM Avo" panose="02040603050506020204" pitchFamily="18" charset="0"/>
                        </a:rPr>
                        <a:t>đi</a:t>
                      </a:r>
                      <a:r>
                        <a:rPr lang="en-US" sz="2400" dirty="0">
                          <a:solidFill>
                            <a:schemeClr val="dk1"/>
                          </a:solidFill>
                          <a:latin typeface="UTM Avo" panose="02040603050506020204" pitchFamily="18" charset="0"/>
                        </a:rPr>
                        <a:t> du </a:t>
                      </a:r>
                      <a:r>
                        <a:rPr lang="en-US" sz="2400" dirty="0" err="1">
                          <a:solidFill>
                            <a:schemeClr val="dk1"/>
                          </a:solidFill>
                          <a:latin typeface="UTM Avo" panose="02040603050506020204" pitchFamily="18" charset="0"/>
                        </a:rPr>
                        <a:t>lịch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dã</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ngoại</a:t>
                      </a:r>
                      <a:endParaRPr sz="2400" dirty="0">
                        <a:solidFill>
                          <a:schemeClr val="dk1"/>
                        </a:solidFill>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lumMod val="20000"/>
                        <a:lumOff val="80000"/>
                      </a:schemeClr>
                    </a:solidFill>
                  </a:tcPr>
                </a:tc>
                <a:tc>
                  <a:txBody>
                    <a:bodyPr/>
                    <a:lstStyle/>
                    <a:p>
                      <a:pPr marL="0" marR="0" lvl="0" indent="0" algn="l" rtl="0">
                        <a:spcBef>
                          <a:spcPts val="0"/>
                        </a:spcBef>
                        <a:spcAft>
                          <a:spcPts val="0"/>
                        </a:spcAft>
                        <a:buNone/>
                      </a:pPr>
                      <a:endParaRPr sz="2400" dirty="0">
                        <a:solidFill>
                          <a:schemeClr val="dk1"/>
                        </a:solidFill>
                        <a:latin typeface="UTM Avo" panose="02040603050506020204" pitchFamily="18" charset="0"/>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29210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316;p15">
            <a:extLst>
              <a:ext uri="{FF2B5EF4-FFF2-40B4-BE49-F238E27FC236}">
                <a16:creationId xmlns:a16="http://schemas.microsoft.com/office/drawing/2014/main" id="{B2A748D0-851A-2DD1-51E3-F65E60437C6B}"/>
              </a:ext>
            </a:extLst>
          </p:cNvPr>
          <p:cNvSpPr txBox="1"/>
          <p:nvPr/>
        </p:nvSpPr>
        <p:spPr>
          <a:xfrm>
            <a:off x="464367" y="1781384"/>
            <a:ext cx="11188700" cy="1200288"/>
          </a:xfrm>
          <a:prstGeom prst="rect">
            <a:avLst/>
          </a:prstGeom>
          <a:noFill/>
          <a:ln>
            <a:noFill/>
          </a:ln>
        </p:spPr>
        <p:txBody>
          <a:bodyPr spcFirstLastPara="1" wrap="square" lIns="91425" tIns="45700" rIns="91425" bIns="45700" anchor="t" anchorCtr="0">
            <a:spAutoFit/>
          </a:bodyPr>
          <a:lstStyle/>
          <a:p>
            <a:pPr algn="just">
              <a:buClr>
                <a:srgbClr val="C00000"/>
              </a:buClr>
              <a:buSzPts val="1800"/>
            </a:pPr>
            <a:r>
              <a:rPr lang="vi-VN" sz="2400" b="1" dirty="0">
                <a:solidFill>
                  <a:schemeClr val="tx1"/>
                </a:solidFill>
                <a:latin typeface="UTM Avo" panose="02040603050506020204" pitchFamily="18" charset="0"/>
              </a:rPr>
              <a:t>2. </a:t>
            </a:r>
            <a:r>
              <a:rPr lang="vi-VN" sz="2400" dirty="0">
                <a:solidFill>
                  <a:schemeClr val="tx1"/>
                </a:solidFill>
                <a:latin typeface="UTM Avo" panose="02040603050506020204" pitchFamily="18" charset="0"/>
              </a:rPr>
              <a:t>Em tham gia một trại hè trong 4 ngày, sống xa gia đình. Hãy viết nhật kí, liệt kê những công việc chuẩn bị của em </a:t>
            </a:r>
            <a:r>
              <a:rPr lang="vi-VN" sz="2400">
                <a:solidFill>
                  <a:schemeClr val="tx1"/>
                </a:solidFill>
                <a:latin typeface="UTM Avo" panose="02040603050506020204" pitchFamily="18" charset="0"/>
              </a:rPr>
              <a:t>trước chuy</a:t>
            </a:r>
            <a:r>
              <a:rPr lang="en-US" sz="2400">
                <a:solidFill>
                  <a:schemeClr val="tx1"/>
                </a:solidFill>
                <a:latin typeface="UTM Avo" panose="02040603050506020204" pitchFamily="18" charset="0"/>
              </a:rPr>
              <a:t>ế</a:t>
            </a:r>
            <a:r>
              <a:rPr lang="vi-VN" sz="2400">
                <a:solidFill>
                  <a:schemeClr val="tx1"/>
                </a:solidFill>
                <a:latin typeface="UTM Avo" panose="02040603050506020204" pitchFamily="18" charset="0"/>
              </a:rPr>
              <a:t>n </a:t>
            </a:r>
            <a:r>
              <a:rPr lang="vi-VN" sz="2400" dirty="0">
                <a:solidFill>
                  <a:schemeClr val="tx1"/>
                </a:solidFill>
                <a:latin typeface="UTM Avo" panose="02040603050506020204" pitchFamily="18" charset="0"/>
              </a:rPr>
              <a:t>đi, những việc em </a:t>
            </a:r>
            <a:r>
              <a:rPr lang="vi-VN" sz="2400">
                <a:solidFill>
                  <a:schemeClr val="tx1"/>
                </a:solidFill>
                <a:latin typeface="UTM Avo" panose="02040603050506020204" pitchFamily="18" charset="0"/>
              </a:rPr>
              <a:t>làm tr</a:t>
            </a:r>
            <a:r>
              <a:rPr lang="en-US" sz="2400">
                <a:solidFill>
                  <a:schemeClr val="tx1"/>
                </a:solidFill>
                <a:latin typeface="UTM Avo" panose="02040603050506020204" pitchFamily="18" charset="0"/>
              </a:rPr>
              <a:t>o</a:t>
            </a:r>
            <a:r>
              <a:rPr lang="vi-VN" sz="2400">
                <a:solidFill>
                  <a:schemeClr val="tx1"/>
                </a:solidFill>
                <a:latin typeface="UTM Avo" panose="02040603050506020204" pitchFamily="18" charset="0"/>
              </a:rPr>
              <a:t>ng </a:t>
            </a:r>
            <a:r>
              <a:rPr lang="vi-VN" sz="2400" dirty="0">
                <a:solidFill>
                  <a:schemeClr val="tx1"/>
                </a:solidFill>
                <a:latin typeface="UTM Avo" panose="02040603050506020204" pitchFamily="18" charset="0"/>
              </a:rPr>
              <a:t>thời gian ở trại hè, thể </a:t>
            </a:r>
            <a:r>
              <a:rPr lang="vi-VN" sz="2400">
                <a:solidFill>
                  <a:schemeClr val="tx1"/>
                </a:solidFill>
                <a:latin typeface="UTM Avo" panose="02040603050506020204" pitchFamily="18" charset="0"/>
              </a:rPr>
              <a:t>hiện t</a:t>
            </a:r>
            <a:r>
              <a:rPr lang="en-US" sz="2400">
                <a:solidFill>
                  <a:schemeClr val="tx1"/>
                </a:solidFill>
                <a:latin typeface="UTM Avo" panose="02040603050506020204" pitchFamily="18" charset="0"/>
              </a:rPr>
              <a:t>í</a:t>
            </a:r>
            <a:r>
              <a:rPr lang="vi-VN" sz="2400">
                <a:solidFill>
                  <a:schemeClr val="tx1"/>
                </a:solidFill>
                <a:latin typeface="UTM Avo" panose="02040603050506020204" pitchFamily="18" charset="0"/>
              </a:rPr>
              <a:t>nh </a:t>
            </a:r>
            <a:r>
              <a:rPr lang="vi-VN" sz="2400" dirty="0">
                <a:solidFill>
                  <a:schemeClr val="tx1"/>
                </a:solidFill>
                <a:latin typeface="UTM Avo" panose="02040603050506020204" pitchFamily="18" charset="0"/>
              </a:rPr>
              <a:t>tự lập của em khi xa </a:t>
            </a:r>
            <a:r>
              <a:rPr lang="vi-VN" sz="2400">
                <a:solidFill>
                  <a:schemeClr val="tx1"/>
                </a:solidFill>
                <a:latin typeface="UTM Avo" panose="02040603050506020204" pitchFamily="18" charset="0"/>
              </a:rPr>
              <a:t>bố mẹ</a:t>
            </a:r>
            <a:r>
              <a:rPr lang="en-US" sz="2400">
                <a:solidFill>
                  <a:schemeClr val="tx1"/>
                </a:solidFill>
                <a:latin typeface="UTM Avo" panose="02040603050506020204" pitchFamily="18" charset="0"/>
              </a:rPr>
              <a:t>.</a:t>
            </a:r>
            <a:endParaRPr lang="vi-VN" sz="2400"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4D6718EF-7A85-FD56-A910-18B636F34C05}"/>
              </a:ext>
            </a:extLst>
          </p:cNvPr>
          <p:cNvPicPr>
            <a:picLocks noChangeAspect="1"/>
          </p:cNvPicPr>
          <p:nvPr/>
        </p:nvPicPr>
        <p:blipFill>
          <a:blip r:embed="rId3"/>
          <a:stretch>
            <a:fillRect/>
          </a:stretch>
        </p:blipFill>
        <p:spPr>
          <a:xfrm>
            <a:off x="3175817" y="2964422"/>
            <a:ext cx="5840366" cy="3893578"/>
          </a:xfrm>
          <a:prstGeom prst="rect">
            <a:avLst/>
          </a:prstGeom>
        </p:spPr>
      </p:pic>
    </p:spTree>
    <p:extLst>
      <p:ext uri="{BB962C8B-B14F-4D97-AF65-F5344CB8AC3E}">
        <p14:creationId xmlns:p14="http://schemas.microsoft.com/office/powerpoint/2010/main" val="15621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F25C20F-098B-E16C-2EF0-5B26D09831F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9DAB275-E277-479A-4C65-677D5D3AE9E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B141A51-17FC-77A5-8811-AB1BE0C99B8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https://o.remove.bg/downloads/6ac21482-645e-4987-b68f-f7493e904673/image-removebg-preview.png">
            <a:extLst>
              <a:ext uri="{FF2B5EF4-FFF2-40B4-BE49-F238E27FC236}">
                <a16:creationId xmlns:a16="http://schemas.microsoft.com/office/drawing/2014/main" id="{084D523F-5A4C-B9E8-218E-B483B80BC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2260600"/>
            <a:ext cx="1116314" cy="10667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o.remove.bg/downloads/6ac21482-645e-4987-b68f-f7493e904673/image-removebg-preview.png">
            <a:extLst>
              <a:ext uri="{FF2B5EF4-FFF2-40B4-BE49-F238E27FC236}">
                <a16:creationId xmlns:a16="http://schemas.microsoft.com/office/drawing/2014/main" id="{78E7C8AE-7D25-426F-44F3-921D2805E1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3891835"/>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FC88BB70-D68A-6640-D40C-78867ACF4A2C}"/>
              </a:ext>
            </a:extLst>
          </p:cNvPr>
          <p:cNvSpPr/>
          <p:nvPr/>
        </p:nvSpPr>
        <p:spPr>
          <a:xfrm>
            <a:off x="4142918" y="2159000"/>
            <a:ext cx="6067881" cy="1270000"/>
          </a:xfrm>
          <a:prstGeom prst="roundRect">
            <a:avLst>
              <a:gd name="adj" fmla="val 50000"/>
            </a:avLst>
          </a:prstGeom>
          <a:solidFill>
            <a:schemeClr val="accent2">
              <a:lumMod val="20000"/>
              <a:lumOff val="80000"/>
            </a:schemeClr>
          </a:solidFill>
          <a:ln w="76200" cap="flat" cmpd="sng" algn="ctr">
            <a:solidFill>
              <a:schemeClr val="accent2"/>
            </a:solidFill>
            <a:prstDash val="solid"/>
            <a:miter lim="800000"/>
          </a:ln>
          <a:effectLst>
            <a:outerShdw blurRad="50800" dist="38100" dir="2700000" algn="tl" rotWithShape="0">
              <a:prstClr val="black">
                <a:alpha val="40000"/>
              </a:prstClr>
            </a:outerShdw>
          </a:effectLst>
        </p:spPr>
        <p:txBody>
          <a:bodyPr rtlCol="0" anchor="ctr"/>
          <a:lstStyle/>
          <a:p>
            <a:pPr algn="ctr">
              <a:lnSpc>
                <a:spcPct val="150000"/>
              </a:lnSpc>
            </a:pPr>
            <a:r>
              <a:rPr lang="vi-VN" sz="2400" dirty="0">
                <a:latin typeface="UTM Avo" panose="02040603050506020204" pitchFamily="18" charset="0"/>
              </a:rPr>
              <a:t>Ôn lại các kiến thức đã </a:t>
            </a:r>
            <a:r>
              <a:rPr lang="vi-VN" sz="2400">
                <a:latin typeface="UTM Avo" panose="02040603050506020204" pitchFamily="18" charset="0"/>
              </a:rPr>
              <a:t>học </a:t>
            </a:r>
            <a:endParaRPr lang="en-US" sz="2400">
              <a:latin typeface="UTM Avo" panose="02040603050506020204" pitchFamily="18" charset="0"/>
            </a:endParaRPr>
          </a:p>
          <a:p>
            <a:pPr algn="ctr">
              <a:lnSpc>
                <a:spcPct val="150000"/>
              </a:lnSpc>
            </a:pPr>
            <a:r>
              <a:rPr lang="vi-VN" sz="2400">
                <a:latin typeface="UTM Avo" panose="02040603050506020204" pitchFamily="18" charset="0"/>
              </a:rPr>
              <a:t>trong </a:t>
            </a:r>
            <a:r>
              <a:rPr lang="vi-VN" sz="2400" dirty="0">
                <a:latin typeface="UTM Avo" panose="02040603050506020204" pitchFamily="18" charset="0"/>
              </a:rPr>
              <a:t>bài hôm nay</a:t>
            </a:r>
          </a:p>
        </p:txBody>
      </p:sp>
      <p:sp>
        <p:nvSpPr>
          <p:cNvPr id="8" name="Rectangle: Rounded Corners 7">
            <a:extLst>
              <a:ext uri="{FF2B5EF4-FFF2-40B4-BE49-F238E27FC236}">
                <a16:creationId xmlns:a16="http://schemas.microsoft.com/office/drawing/2014/main" id="{B3AFF542-872A-A597-8976-D7F284A955D5}"/>
              </a:ext>
            </a:extLst>
          </p:cNvPr>
          <p:cNvSpPr/>
          <p:nvPr/>
        </p:nvSpPr>
        <p:spPr>
          <a:xfrm>
            <a:off x="4142917" y="3790235"/>
            <a:ext cx="6067881" cy="1270001"/>
          </a:xfrm>
          <a:prstGeom prst="roundRect">
            <a:avLst>
              <a:gd name="adj" fmla="val 50000"/>
            </a:avLst>
          </a:prstGeom>
          <a:solidFill>
            <a:schemeClr val="accent2">
              <a:lumMod val="20000"/>
              <a:lumOff val="80000"/>
            </a:schemeClr>
          </a:solidFill>
          <a:ln w="76200" cap="flat" cmpd="sng" algn="ctr">
            <a:solidFill>
              <a:schemeClr val="accent2"/>
            </a:solidFill>
            <a:prstDash val="solid"/>
            <a:miter lim="800000"/>
          </a:ln>
          <a:effectLst>
            <a:outerShdw blurRad="50800" dist="38100" dir="2700000" algn="tl" rotWithShape="0">
              <a:prstClr val="black">
                <a:alpha val="40000"/>
              </a:prstClr>
            </a:outerShdw>
          </a:effectLst>
        </p:spPr>
        <p:txBody>
          <a:bodyPr rtlCol="0" anchor="ctr"/>
          <a:lstStyle/>
          <a:p>
            <a:pPr algn="ctr">
              <a:lnSpc>
                <a:spcPct val="150000"/>
              </a:lnSpc>
            </a:pPr>
            <a:r>
              <a:rPr lang="vi-VN" sz="2400" dirty="0">
                <a:latin typeface="UTM Avo" panose="02040603050506020204" pitchFamily="18" charset="0"/>
              </a:rPr>
              <a:t>Chuẩn bị bài:</a:t>
            </a:r>
          </a:p>
          <a:p>
            <a:pPr algn="ctr">
              <a:lnSpc>
                <a:spcPct val="150000"/>
              </a:lnSpc>
            </a:pPr>
            <a:r>
              <a:rPr lang="en-US" sz="2400" b="1" dirty="0" err="1">
                <a:latin typeface="UTM Avo" panose="02040603050506020204" pitchFamily="18" charset="0"/>
              </a:rPr>
              <a:t>Bài</a:t>
            </a:r>
            <a:r>
              <a:rPr lang="en-US" sz="2400" b="1" dirty="0">
                <a:latin typeface="UTM Avo" panose="02040603050506020204" pitchFamily="18" charset="0"/>
              </a:rPr>
              <a:t> 6: </a:t>
            </a:r>
            <a:r>
              <a:rPr lang="en-US" sz="2400" b="1" dirty="0" err="1">
                <a:latin typeface="UTM Avo" panose="02040603050506020204" pitchFamily="18" charset="0"/>
              </a:rPr>
              <a:t>Tự</a:t>
            </a:r>
            <a:r>
              <a:rPr lang="en-US" sz="2400" b="1" dirty="0">
                <a:latin typeface="UTM Avo" panose="02040603050506020204" pitchFamily="18" charset="0"/>
              </a:rPr>
              <a:t> </a:t>
            </a:r>
            <a:r>
              <a:rPr lang="en-US" sz="2400" b="1" dirty="0" err="1">
                <a:latin typeface="UTM Avo" panose="02040603050506020204" pitchFamily="18" charset="0"/>
              </a:rPr>
              <a:t>nhận</a:t>
            </a:r>
            <a:r>
              <a:rPr lang="en-US" sz="2400" b="1" dirty="0">
                <a:latin typeface="UTM Avo" panose="02040603050506020204" pitchFamily="18" charset="0"/>
              </a:rPr>
              <a:t> </a:t>
            </a:r>
            <a:r>
              <a:rPr lang="en-US" sz="2400" b="1" dirty="0" err="1">
                <a:latin typeface="UTM Avo" panose="02040603050506020204" pitchFamily="18" charset="0"/>
              </a:rPr>
              <a:t>thức</a:t>
            </a:r>
            <a:r>
              <a:rPr lang="en-US" sz="2400" b="1" dirty="0">
                <a:latin typeface="UTM Avo" panose="02040603050506020204" pitchFamily="18" charset="0"/>
              </a:rPr>
              <a:t> </a:t>
            </a:r>
            <a:r>
              <a:rPr lang="en-US" sz="2400" b="1" dirty="0" err="1">
                <a:latin typeface="UTM Avo" panose="02040603050506020204" pitchFamily="18" charset="0"/>
              </a:rPr>
              <a:t>bản</a:t>
            </a:r>
            <a:r>
              <a:rPr lang="en-US" sz="2400" b="1" dirty="0">
                <a:latin typeface="UTM Avo" panose="02040603050506020204" pitchFamily="18" charset="0"/>
              </a:rPr>
              <a:t> </a:t>
            </a:r>
            <a:r>
              <a:rPr lang="en-US" sz="2400" b="1" dirty="0" err="1">
                <a:latin typeface="UTM Avo" panose="02040603050506020204" pitchFamily="18" charset="0"/>
              </a:rPr>
              <a:t>thân</a:t>
            </a:r>
            <a:endParaRPr lang="en-US" sz="2400" b="1" dirty="0">
              <a:latin typeface="UTM Avo" panose="02040603050506020204" pitchFamily="18" charset="0"/>
            </a:endParaRPr>
          </a:p>
        </p:txBody>
      </p:sp>
    </p:spTree>
    <p:extLst>
      <p:ext uri="{BB962C8B-B14F-4D97-AF65-F5344CB8AC3E}">
        <p14:creationId xmlns:p14="http://schemas.microsoft.com/office/powerpoint/2010/main" val="25794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11_ Bài 5_Tự lập (Tiết 1)</Template>
  <TotalTime>51</TotalTime>
  <Words>956</Words>
  <Application>Microsoft Office PowerPoint</Application>
  <PresentationFormat>Widescreen</PresentationFormat>
  <Paragraphs>74</Paragraphs>
  <Slides>21</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21</vt:i4>
      </vt:variant>
    </vt:vector>
  </HeadingPairs>
  <TitlesOfParts>
    <vt:vector size="27" baseType="lpstr">
      <vt:lpstr>UTM Avo</vt:lpstr>
      <vt:lpstr>Calibri Light</vt:lpstr>
      <vt:lpstr>Calibri</vt:lpstr>
      <vt:lpstr>Arial</vt: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9</cp:revision>
  <dcterms:created xsi:type="dcterms:W3CDTF">2023-12-05T18:56:07Z</dcterms:created>
  <dcterms:modified xsi:type="dcterms:W3CDTF">2023-12-13T09:31:44Z</dcterms:modified>
</cp:coreProperties>
</file>