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sldIdLst>
    <p:sldId id="256" r:id="rId3"/>
    <p:sldId id="257" r:id="rId4"/>
    <p:sldId id="258" r:id="rId5"/>
    <p:sldId id="259" r:id="rId6"/>
    <p:sldId id="260" r:id="rId7"/>
    <p:sldId id="271" r:id="rId8"/>
    <p:sldId id="272" r:id="rId9"/>
    <p:sldId id="273" r:id="rId10"/>
    <p:sldId id="274" r:id="rId11"/>
    <p:sldId id="279" r:id="rId12"/>
    <p:sldId id="280" r:id="rId13"/>
    <p:sldId id="276" r:id="rId14"/>
    <p:sldId id="277" r:id="rId15"/>
    <p:sldId id="261" r:id="rId16"/>
    <p:sldId id="267" r:id="rId17"/>
    <p:sldId id="281" r:id="rId18"/>
    <p:sldId id="282" r:id="rId19"/>
    <p:sldId id="283" r:id="rId20"/>
    <p:sldId id="284" r:id="rId21"/>
    <p:sldId id="285" r:id="rId22"/>
    <p:sldId id="286" r:id="rId23"/>
    <p:sldId id="263" r:id="rId24"/>
    <p:sldId id="287" r:id="rId25"/>
    <p:sldId id="288" r:id="rId26"/>
    <p:sldId id="262" r:id="rId27"/>
    <p:sldId id="264" r:id="rId28"/>
    <p:sldId id="269" r:id="rId29"/>
    <p:sldId id="27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8" autoAdjust="0"/>
    <p:restoredTop sz="94660"/>
  </p:normalViewPr>
  <p:slideViewPr>
    <p:cSldViewPr snapToGrid="0" showGuides="1">
      <p:cViewPr varScale="1">
        <p:scale>
          <a:sx n="106" d="100"/>
          <a:sy n="106" d="100"/>
        </p:scale>
        <p:origin x="144" y="19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CB6417-D03F-B84A-8264-09E1FB6C6FC7}" type="datetimeFigureOut">
              <a:rPr lang="vi-VN" smtClean="0"/>
              <a:t>15/12/2023</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40B4E1-42FF-274D-B830-8378189F0112}" type="slidenum">
              <a:rPr lang="vi-VN" smtClean="0"/>
              <a:t>‹#›</a:t>
            </a:fld>
            <a:endParaRPr lang="vi-VN"/>
          </a:p>
        </p:txBody>
      </p:sp>
    </p:spTree>
    <p:extLst>
      <p:ext uri="{BB962C8B-B14F-4D97-AF65-F5344CB8AC3E}">
        <p14:creationId xmlns:p14="http://schemas.microsoft.com/office/powerpoint/2010/main" val="2833403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con </a:t>
            </a:r>
            <a:r>
              <a:rPr lang="en-US" baseline="0" dirty="0" err="1"/>
              <a:t>bướm</a:t>
            </a:r>
            <a:r>
              <a:rPr lang="en-US" baseline="0" dirty="0"/>
              <a:t> </a:t>
            </a:r>
            <a:r>
              <a:rPr lang="en-US" baseline="0" dirty="0" err="1"/>
              <a:t>để</a:t>
            </a:r>
            <a:r>
              <a:rPr lang="en-US" baseline="0" dirty="0"/>
              <a:t> </a:t>
            </a:r>
            <a:r>
              <a:rPr lang="en-US" baseline="0" dirty="0" err="1"/>
              <a:t>xuất</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a:t>
            </a:r>
            <a:r>
              <a:rPr lang="en-US" baseline="0" dirty="0" err="1"/>
              <a:t>ấy</a:t>
            </a:r>
            <a:r>
              <a:rPr lang="en-US" baseline="0" dirty="0"/>
              <a:t> </a:t>
            </a:r>
            <a:r>
              <a:rPr lang="en-US" baseline="0" dirty="0" err="1"/>
              <a:t>vào</a:t>
            </a:r>
            <a:r>
              <a:rPr lang="en-US" baseline="0" dirty="0"/>
              <a:t> </a:t>
            </a:r>
            <a:r>
              <a:rPr lang="en-US" baseline="0" dirty="0" err="1"/>
              <a:t>dấu</a:t>
            </a:r>
            <a:r>
              <a:rPr lang="en-US" baseline="0" dirty="0"/>
              <a:t> </a:t>
            </a:r>
            <a:r>
              <a:rPr lang="en-US" baseline="0" dirty="0" err="1"/>
              <a:t>cộng</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của</a:t>
            </a:r>
            <a:r>
              <a:rPr lang="en-US" baseline="0" dirty="0"/>
              <a:t> </a:t>
            </a:r>
            <a:r>
              <a:rPr lang="en-US" baseline="0" dirty="0" err="1"/>
              <a:t>đội</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a:t>
            </a:r>
            <a:r>
              <a:rPr lang="en-US" baseline="0" dirty="0" err="1"/>
              <a:t>để</a:t>
            </a:r>
            <a:r>
              <a:rPr lang="en-US" baseline="0" dirty="0"/>
              <a:t> </a:t>
            </a:r>
            <a:r>
              <a:rPr lang="en-US" baseline="0" dirty="0" err="1"/>
              <a:t>tính</a:t>
            </a:r>
            <a:r>
              <a:rPr lang="en-US" baseline="0" dirty="0"/>
              <a:t> </a:t>
            </a:r>
            <a:r>
              <a:rPr lang="en-US" baseline="0" dirty="0" err="1"/>
              <a:t>điểm</a:t>
            </a:r>
            <a:r>
              <a:rPr lang="en-US" baseline="0" dirty="0"/>
              <a:t>.</a:t>
            </a:r>
          </a:p>
          <a:p>
            <a:r>
              <a:rPr lang="en-US" baseline="0" dirty="0" err="1"/>
              <a:t>Sau</a:t>
            </a:r>
            <a:r>
              <a:rPr lang="en-US" baseline="0" dirty="0"/>
              <a:t> </a:t>
            </a:r>
            <a:r>
              <a:rPr lang="en-US" baseline="0" dirty="0" err="1"/>
              <a:t>đó</a:t>
            </a:r>
            <a:r>
              <a:rPr lang="en-US" baseline="0" dirty="0"/>
              <a:t> </a:t>
            </a:r>
            <a:r>
              <a:rPr lang="en-US" baseline="0" dirty="0" err="1"/>
              <a:t>chọn</a:t>
            </a:r>
            <a:r>
              <a:rPr lang="en-US" baseline="0" dirty="0"/>
              <a:t> con </a:t>
            </a:r>
            <a:r>
              <a:rPr lang="en-US" baseline="0" dirty="0" err="1"/>
              <a:t>bướm</a:t>
            </a:r>
            <a:r>
              <a:rPr lang="en-US" baseline="0" dirty="0"/>
              <a:t> </a:t>
            </a:r>
            <a:r>
              <a:rPr lang="en-US" baseline="0" dirty="0" err="1"/>
              <a:t>khác</a:t>
            </a:r>
            <a:r>
              <a:rPr lang="en-US" baseline="0" dirty="0"/>
              <a:t> </a:t>
            </a:r>
            <a:r>
              <a:rPr lang="en-US" baseline="0" dirty="0" err="1"/>
              <a:t>để</a:t>
            </a:r>
            <a:r>
              <a:rPr lang="en-US" baseline="0" dirty="0"/>
              <a:t> </a:t>
            </a:r>
            <a:r>
              <a:rPr lang="en-US" baseline="0" dirty="0" err="1"/>
              <a:t>tiếp</a:t>
            </a:r>
            <a:r>
              <a:rPr lang="en-US" baseline="0" dirty="0"/>
              <a:t> </a:t>
            </a:r>
            <a:r>
              <a:rPr lang="en-US" baseline="0" dirty="0" err="1"/>
              <a:t>tục</a:t>
            </a:r>
            <a:r>
              <a:rPr lang="en-US" baseline="0" dirty="0"/>
              <a:t> </a:t>
            </a:r>
            <a:r>
              <a:rPr lang="en-US" baseline="0" dirty="0" err="1"/>
              <a:t>trò</a:t>
            </a:r>
            <a:r>
              <a:rPr lang="en-US" baseline="0" dirty="0"/>
              <a:t> </a:t>
            </a:r>
            <a:r>
              <a:rPr lang="en-US" baseline="0" dirty="0" err="1"/>
              <a:t>chơi</a:t>
            </a:r>
            <a:r>
              <a:rPr lang="en-US" baseline="0" dirty="0"/>
              <a:t>.</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7065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343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880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5331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151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lười</a:t>
            </a:r>
            <a:r>
              <a:rPr lang="en-US" baseline="0" dirty="0"/>
              <a:t> </a:t>
            </a:r>
            <a:r>
              <a:rPr lang="en-US" baseline="0" dirty="0" err="1"/>
              <a:t>đúng</a:t>
            </a:r>
            <a:r>
              <a:rPr lang="en-US" baseline="0" dirty="0"/>
              <a:t>, GV click </a:t>
            </a:r>
            <a:r>
              <a:rPr lang="en-US" baseline="0" dirty="0" err="1"/>
              <a:t>vào</a:t>
            </a:r>
            <a:r>
              <a:rPr lang="en-US" baseline="0" dirty="0"/>
              <a:t> Go Home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9DD580-2AE9-4B2E-82FF-440E9C699D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4978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AD2D-E155-4930-B7B6-C4DEBF7569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4AC1CCB-7135-4B10-AA59-58B0F748DF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7B24AA-8C5B-489B-8D76-26520A47235C}"/>
              </a:ext>
            </a:extLst>
          </p:cNvPr>
          <p:cNvSpPr>
            <a:spLocks noGrp="1"/>
          </p:cNvSpPr>
          <p:nvPr>
            <p:ph type="dt" sz="half" idx="10"/>
          </p:nvPr>
        </p:nvSpPr>
        <p:spPr/>
        <p:txBody>
          <a:bodyPr/>
          <a:lstStyle/>
          <a:p>
            <a:fld id="{0D838988-15A6-4647-86D7-062E8698D868}" type="datetimeFigureOut">
              <a:rPr lang="en-US" smtClean="0"/>
              <a:t>12/15/2023</a:t>
            </a:fld>
            <a:endParaRPr lang="en-US"/>
          </a:p>
        </p:txBody>
      </p:sp>
      <p:sp>
        <p:nvSpPr>
          <p:cNvPr id="5" name="Footer Placeholder 4">
            <a:extLst>
              <a:ext uri="{FF2B5EF4-FFF2-40B4-BE49-F238E27FC236}">
                <a16:creationId xmlns:a16="http://schemas.microsoft.com/office/drawing/2014/main" id="{C3583610-7093-4756-9548-A446332899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21917-1AE1-4786-B80F-949542DEEAA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41495265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ED7E-5E45-430A-8151-2B2A599911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380687-B7A4-42A2-89F2-ED91DB7A72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AEC17-1600-4203-9089-5C7E876BAAF0}"/>
              </a:ext>
            </a:extLst>
          </p:cNvPr>
          <p:cNvSpPr>
            <a:spLocks noGrp="1"/>
          </p:cNvSpPr>
          <p:nvPr>
            <p:ph type="dt" sz="half" idx="10"/>
          </p:nvPr>
        </p:nvSpPr>
        <p:spPr/>
        <p:txBody>
          <a:bodyPr/>
          <a:lstStyle/>
          <a:p>
            <a:fld id="{0D838988-15A6-4647-86D7-062E8698D868}" type="datetimeFigureOut">
              <a:rPr lang="en-US" smtClean="0"/>
              <a:t>12/15/2023</a:t>
            </a:fld>
            <a:endParaRPr lang="en-US"/>
          </a:p>
        </p:txBody>
      </p:sp>
      <p:sp>
        <p:nvSpPr>
          <p:cNvPr id="5" name="Footer Placeholder 4">
            <a:extLst>
              <a:ext uri="{FF2B5EF4-FFF2-40B4-BE49-F238E27FC236}">
                <a16:creationId xmlns:a16="http://schemas.microsoft.com/office/drawing/2014/main" id="{F7540B89-4B0C-4D59-9C29-F663AFCFB8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33160-9222-48B8-8487-67F6F8DCFA63}"/>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671071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D804-AC27-4302-BCD5-67B885BB86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03EE7E-B580-4825-AF42-1EC0FE9BD0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CB418C6-8329-4AF6-A23C-A359B33D7E70}"/>
              </a:ext>
            </a:extLst>
          </p:cNvPr>
          <p:cNvSpPr>
            <a:spLocks noGrp="1"/>
          </p:cNvSpPr>
          <p:nvPr>
            <p:ph type="dt" sz="half" idx="10"/>
          </p:nvPr>
        </p:nvSpPr>
        <p:spPr/>
        <p:txBody>
          <a:bodyPr/>
          <a:lstStyle/>
          <a:p>
            <a:fld id="{0D838988-15A6-4647-86D7-062E8698D868}" type="datetimeFigureOut">
              <a:rPr lang="en-US" smtClean="0"/>
              <a:t>12/15/2023</a:t>
            </a:fld>
            <a:endParaRPr lang="en-US"/>
          </a:p>
        </p:txBody>
      </p:sp>
      <p:sp>
        <p:nvSpPr>
          <p:cNvPr id="5" name="Footer Placeholder 4">
            <a:extLst>
              <a:ext uri="{FF2B5EF4-FFF2-40B4-BE49-F238E27FC236}">
                <a16:creationId xmlns:a16="http://schemas.microsoft.com/office/drawing/2014/main" id="{53745CC2-EF71-449B-8BFC-645536AE9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6F3669-86B0-4086-9909-9793EDE6B4B6}"/>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8786583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439E6-4F47-40B6-8E5B-3C0FD4E826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5D94E9-8A9E-4BFE-8AFF-2FD37BDA377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94CD48-3081-4ED0-A9D7-AD99BC89AE2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21C2EB-ED80-448C-A415-C71E76BE4628}"/>
              </a:ext>
            </a:extLst>
          </p:cNvPr>
          <p:cNvSpPr>
            <a:spLocks noGrp="1"/>
          </p:cNvSpPr>
          <p:nvPr>
            <p:ph type="dt" sz="half" idx="10"/>
          </p:nvPr>
        </p:nvSpPr>
        <p:spPr/>
        <p:txBody>
          <a:bodyPr/>
          <a:lstStyle/>
          <a:p>
            <a:fld id="{0D838988-15A6-4647-86D7-062E8698D868}" type="datetimeFigureOut">
              <a:rPr lang="en-US" smtClean="0"/>
              <a:t>12/15/2023</a:t>
            </a:fld>
            <a:endParaRPr lang="en-US"/>
          </a:p>
        </p:txBody>
      </p:sp>
      <p:sp>
        <p:nvSpPr>
          <p:cNvPr id="6" name="Footer Placeholder 5">
            <a:extLst>
              <a:ext uri="{FF2B5EF4-FFF2-40B4-BE49-F238E27FC236}">
                <a16:creationId xmlns:a16="http://schemas.microsoft.com/office/drawing/2014/main" id="{49C98061-F78D-41AC-BC66-566828D0F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CB79CE-8C66-42E8-8218-D834D02992D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9281853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5E0DA-6E9D-463F-A2DD-29DE51FAC5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6AA701-00FA-4298-9CAA-877EF5410C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1351546-7C59-4175-9BFE-17003AC341E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240F54-C375-4504-BECC-DF497AD203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6B05408-1F3D-493D-B7A2-C776BFDD190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851279-2D44-45B8-B481-029791165588}"/>
              </a:ext>
            </a:extLst>
          </p:cNvPr>
          <p:cNvSpPr>
            <a:spLocks noGrp="1"/>
          </p:cNvSpPr>
          <p:nvPr>
            <p:ph type="dt" sz="half" idx="10"/>
          </p:nvPr>
        </p:nvSpPr>
        <p:spPr/>
        <p:txBody>
          <a:bodyPr/>
          <a:lstStyle/>
          <a:p>
            <a:fld id="{0D838988-15A6-4647-86D7-062E8698D868}" type="datetimeFigureOut">
              <a:rPr lang="en-US" smtClean="0"/>
              <a:t>12/15/2023</a:t>
            </a:fld>
            <a:endParaRPr lang="en-US"/>
          </a:p>
        </p:txBody>
      </p:sp>
      <p:sp>
        <p:nvSpPr>
          <p:cNvPr id="8" name="Footer Placeholder 7">
            <a:extLst>
              <a:ext uri="{FF2B5EF4-FFF2-40B4-BE49-F238E27FC236}">
                <a16:creationId xmlns:a16="http://schemas.microsoft.com/office/drawing/2014/main" id="{D5B88272-16C8-4CDC-ADCB-02EBA95517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BF59B6-FDC9-49CA-89E6-318F2BB32F3D}"/>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1731419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89BE-2EA3-4F1E-AD4A-720EC39BC7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8120AF-995E-43E9-9C76-D00D3CE45D52}"/>
              </a:ext>
            </a:extLst>
          </p:cNvPr>
          <p:cNvSpPr>
            <a:spLocks noGrp="1"/>
          </p:cNvSpPr>
          <p:nvPr>
            <p:ph type="dt" sz="half" idx="10"/>
          </p:nvPr>
        </p:nvSpPr>
        <p:spPr/>
        <p:txBody>
          <a:bodyPr/>
          <a:lstStyle/>
          <a:p>
            <a:fld id="{0D838988-15A6-4647-86D7-062E8698D868}" type="datetimeFigureOut">
              <a:rPr lang="en-US" smtClean="0"/>
              <a:t>12/15/2023</a:t>
            </a:fld>
            <a:endParaRPr lang="en-US"/>
          </a:p>
        </p:txBody>
      </p:sp>
      <p:sp>
        <p:nvSpPr>
          <p:cNvPr id="4" name="Footer Placeholder 3">
            <a:extLst>
              <a:ext uri="{FF2B5EF4-FFF2-40B4-BE49-F238E27FC236}">
                <a16:creationId xmlns:a16="http://schemas.microsoft.com/office/drawing/2014/main" id="{D8CA7BFF-56B8-439F-8678-ADC75895C7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20069F-E42F-4FCF-9889-ACCD9C80A4EC}"/>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4063788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EAE7B8-C2C1-404D-9AAE-D00086810180}"/>
              </a:ext>
            </a:extLst>
          </p:cNvPr>
          <p:cNvSpPr>
            <a:spLocks noGrp="1"/>
          </p:cNvSpPr>
          <p:nvPr>
            <p:ph type="dt" sz="half" idx="10"/>
          </p:nvPr>
        </p:nvSpPr>
        <p:spPr/>
        <p:txBody>
          <a:bodyPr/>
          <a:lstStyle/>
          <a:p>
            <a:fld id="{0D838988-15A6-4647-86D7-062E8698D868}" type="datetimeFigureOut">
              <a:rPr lang="en-US" smtClean="0"/>
              <a:t>12/15/2023</a:t>
            </a:fld>
            <a:endParaRPr lang="en-US"/>
          </a:p>
        </p:txBody>
      </p:sp>
      <p:sp>
        <p:nvSpPr>
          <p:cNvPr id="3" name="Footer Placeholder 2">
            <a:extLst>
              <a:ext uri="{FF2B5EF4-FFF2-40B4-BE49-F238E27FC236}">
                <a16:creationId xmlns:a16="http://schemas.microsoft.com/office/drawing/2014/main" id="{753B9C5F-6E06-4FCE-B0DD-781AD2B34C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D301F8-B063-4A27-9601-D5980F7C7A2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6964506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232F5-D7F7-441C-ADA4-49F9AD638D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380A6A-41BE-418E-A8DD-DCDE6C6BBE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C981A5-B44A-4A15-B682-5429809AF9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F0E258-2AFB-4C0D-91D3-8DD539CD456A}"/>
              </a:ext>
            </a:extLst>
          </p:cNvPr>
          <p:cNvSpPr>
            <a:spLocks noGrp="1"/>
          </p:cNvSpPr>
          <p:nvPr>
            <p:ph type="dt" sz="half" idx="10"/>
          </p:nvPr>
        </p:nvSpPr>
        <p:spPr/>
        <p:txBody>
          <a:bodyPr/>
          <a:lstStyle/>
          <a:p>
            <a:fld id="{0D838988-15A6-4647-86D7-062E8698D868}" type="datetimeFigureOut">
              <a:rPr lang="en-US" smtClean="0"/>
              <a:t>12/15/2023</a:t>
            </a:fld>
            <a:endParaRPr lang="en-US"/>
          </a:p>
        </p:txBody>
      </p:sp>
      <p:sp>
        <p:nvSpPr>
          <p:cNvPr id="6" name="Footer Placeholder 5">
            <a:extLst>
              <a:ext uri="{FF2B5EF4-FFF2-40B4-BE49-F238E27FC236}">
                <a16:creationId xmlns:a16="http://schemas.microsoft.com/office/drawing/2014/main" id="{2E672DAF-38C7-40CF-87CF-054BCE0D43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62FD2-8875-4D0D-B230-163296AEF4D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5097465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06CF-D2B2-498E-B1A4-E035CFCDAE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F30A05-212A-451C-8E7A-96F49FF82E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7FD212-2C7E-45EE-AC46-E2223238AB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53533D7-6C68-40EC-979B-D92512285798}"/>
              </a:ext>
            </a:extLst>
          </p:cNvPr>
          <p:cNvSpPr>
            <a:spLocks noGrp="1"/>
          </p:cNvSpPr>
          <p:nvPr>
            <p:ph type="dt" sz="half" idx="10"/>
          </p:nvPr>
        </p:nvSpPr>
        <p:spPr/>
        <p:txBody>
          <a:bodyPr/>
          <a:lstStyle/>
          <a:p>
            <a:fld id="{0D838988-15A6-4647-86D7-062E8698D868}" type="datetimeFigureOut">
              <a:rPr lang="en-US" smtClean="0"/>
              <a:t>12/15/2023</a:t>
            </a:fld>
            <a:endParaRPr lang="en-US"/>
          </a:p>
        </p:txBody>
      </p:sp>
      <p:sp>
        <p:nvSpPr>
          <p:cNvPr id="6" name="Footer Placeholder 5">
            <a:extLst>
              <a:ext uri="{FF2B5EF4-FFF2-40B4-BE49-F238E27FC236}">
                <a16:creationId xmlns:a16="http://schemas.microsoft.com/office/drawing/2014/main" id="{CE655689-4232-4DF3-9715-90AFC1597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6D20C-BCB5-48A1-A7B0-016FB546E1AA}"/>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0028141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ECCB9-4BCD-46B0-953E-1AB9463C7B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453EB7-9C22-4F76-A0C1-09917E1076D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241B2F-D552-48D4-937C-514AAE63A578}"/>
              </a:ext>
            </a:extLst>
          </p:cNvPr>
          <p:cNvSpPr>
            <a:spLocks noGrp="1"/>
          </p:cNvSpPr>
          <p:nvPr>
            <p:ph type="dt" sz="half" idx="10"/>
          </p:nvPr>
        </p:nvSpPr>
        <p:spPr/>
        <p:txBody>
          <a:bodyPr/>
          <a:lstStyle/>
          <a:p>
            <a:fld id="{0D838988-15A6-4647-86D7-062E8698D868}" type="datetimeFigureOut">
              <a:rPr lang="en-US" smtClean="0"/>
              <a:t>12/15/2023</a:t>
            </a:fld>
            <a:endParaRPr lang="en-US"/>
          </a:p>
        </p:txBody>
      </p:sp>
      <p:sp>
        <p:nvSpPr>
          <p:cNvPr id="5" name="Footer Placeholder 4">
            <a:extLst>
              <a:ext uri="{FF2B5EF4-FFF2-40B4-BE49-F238E27FC236}">
                <a16:creationId xmlns:a16="http://schemas.microsoft.com/office/drawing/2014/main" id="{E8FEC662-9187-4C31-BD3C-A06B7A15B8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CA6AAB-C339-47CB-85C4-7E0F26ABB36E}"/>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71269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B1161F-716E-4BB5-9AAA-4BED10A7E6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43BFCA-4B6F-402E-8ADF-5FD82E1D4E2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38A54-1739-44FE-94BE-9F6A839C6854}"/>
              </a:ext>
            </a:extLst>
          </p:cNvPr>
          <p:cNvSpPr>
            <a:spLocks noGrp="1"/>
          </p:cNvSpPr>
          <p:nvPr>
            <p:ph type="dt" sz="half" idx="10"/>
          </p:nvPr>
        </p:nvSpPr>
        <p:spPr/>
        <p:txBody>
          <a:bodyPr/>
          <a:lstStyle/>
          <a:p>
            <a:fld id="{0D838988-15A6-4647-86D7-062E8698D868}" type="datetimeFigureOut">
              <a:rPr lang="en-US" smtClean="0"/>
              <a:t>12/15/2023</a:t>
            </a:fld>
            <a:endParaRPr lang="en-US"/>
          </a:p>
        </p:txBody>
      </p:sp>
      <p:sp>
        <p:nvSpPr>
          <p:cNvPr id="5" name="Footer Placeholder 4">
            <a:extLst>
              <a:ext uri="{FF2B5EF4-FFF2-40B4-BE49-F238E27FC236}">
                <a16:creationId xmlns:a16="http://schemas.microsoft.com/office/drawing/2014/main" id="{C0075CA6-3F6F-4465-A774-09ABDBB3FF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D3999-CBFE-4CA8-8B6C-A53A2448DD9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174596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96DAC541-7B7A-43D3-8B79-37D633B846F1}">
                <asvg:svgBlip xmlns:asvg="http://schemas.microsoft.com/office/drawing/2016/SVG/main" r:embed="rId14"/>
              </a:ext>
            </a:extLst>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9D1CF6-06F4-4E97-B3A3-986F040E3C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15A3EE-2B69-4F61-9D6B-E41538689E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18F42-D90A-454D-BCF8-D95CF83F7C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38988-15A6-4647-86D7-062E8698D868}" type="datetimeFigureOut">
              <a:rPr lang="en-US" smtClean="0"/>
              <a:t>12/15/2023</a:t>
            </a:fld>
            <a:endParaRPr lang="en-US"/>
          </a:p>
        </p:txBody>
      </p:sp>
      <p:sp>
        <p:nvSpPr>
          <p:cNvPr id="5" name="Footer Placeholder 4">
            <a:extLst>
              <a:ext uri="{FF2B5EF4-FFF2-40B4-BE49-F238E27FC236}">
                <a16:creationId xmlns:a16="http://schemas.microsoft.com/office/drawing/2014/main" id="{DDA2430F-0F2C-4DAD-95FF-057245B7AA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AFC7AF-5ACB-4B84-A4B9-3F81B87B23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F1BDB4-6E33-4EB0-BC1A-E3E463951136}" type="slidenum">
              <a:rPr lang="en-US" smtClean="0"/>
              <a:t>‹#›</a:t>
            </a:fld>
            <a:endParaRPr lang="en-US"/>
          </a:p>
        </p:txBody>
      </p:sp>
    </p:spTree>
    <p:extLst>
      <p:ext uri="{BB962C8B-B14F-4D97-AF65-F5344CB8AC3E}">
        <p14:creationId xmlns:p14="http://schemas.microsoft.com/office/powerpoint/2010/main" val="26767585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7/1/143/81/"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7/1/143/81/"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5.png"/><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svg"/><Relationship Id="rId9"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khoa-hoc-tu-nhien-7/1/143/81/" TargetMode="External"/><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slideLayout" Target="../slideLayouts/slideLayout12.xml"/><Relationship Id="rId7" Type="http://schemas.openxmlformats.org/officeDocument/2006/relationships/image" Target="../media/image34.gif"/><Relationship Id="rId12" Type="http://schemas.openxmlformats.org/officeDocument/2006/relationships/image" Target="../media/image39.gif"/><Relationship Id="rId2" Type="http://schemas.openxmlformats.org/officeDocument/2006/relationships/audio" Target="../media/media1.mp3"/><Relationship Id="rId16" Type="http://schemas.openxmlformats.org/officeDocument/2006/relationships/image" Target="../media/image43.jpeg"/><Relationship Id="rId1" Type="http://schemas.microsoft.com/office/2007/relationships/media" Target="../media/media1.mp3"/><Relationship Id="rId6" Type="http://schemas.openxmlformats.org/officeDocument/2006/relationships/image" Target="../media/image33.gif"/><Relationship Id="rId11" Type="http://schemas.openxmlformats.org/officeDocument/2006/relationships/image" Target="../media/image38.png"/><Relationship Id="rId5" Type="http://schemas.openxmlformats.org/officeDocument/2006/relationships/image" Target="../media/image32.gif"/><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gif"/><Relationship Id="rId9" Type="http://schemas.openxmlformats.org/officeDocument/2006/relationships/image" Target="../media/image36.png"/><Relationship Id="rId14" Type="http://schemas.openxmlformats.org/officeDocument/2006/relationships/image" Target="../media/image41.png"/></Relationships>
</file>

<file path=ppt/slides/_rels/slide16.xml.rels><?xml version="1.0" encoding="UTF-8" standalone="yes"?>
<Relationships xmlns="http://schemas.openxmlformats.org/package/2006/relationships"><Relationship Id="rId8" Type="http://schemas.openxmlformats.org/officeDocument/2006/relationships/image" Target="../media/image34.gif"/><Relationship Id="rId13" Type="http://schemas.openxmlformats.org/officeDocument/2006/relationships/slide" Target="slide27.xml"/><Relationship Id="rId18" Type="http://schemas.openxmlformats.org/officeDocument/2006/relationships/image" Target="../media/image33.gif"/><Relationship Id="rId3" Type="http://schemas.openxmlformats.org/officeDocument/2006/relationships/slide" Target="slide21.xml"/><Relationship Id="rId7" Type="http://schemas.openxmlformats.org/officeDocument/2006/relationships/slide" Target="slide19.xml"/><Relationship Id="rId12" Type="http://schemas.openxmlformats.org/officeDocument/2006/relationships/image" Target="../media/image46.gif"/><Relationship Id="rId17" Type="http://schemas.openxmlformats.org/officeDocument/2006/relationships/image" Target="../media/image38.png"/><Relationship Id="rId2" Type="http://schemas.openxmlformats.org/officeDocument/2006/relationships/notesSlide" Target="../notesSlides/notesSlide1.xml"/><Relationship Id="rId16" Type="http://schemas.openxmlformats.org/officeDocument/2006/relationships/image" Target="../media/image37.png"/><Relationship Id="rId20" Type="http://schemas.openxmlformats.org/officeDocument/2006/relationships/image" Target="../media/image43.jpeg"/><Relationship Id="rId1" Type="http://schemas.openxmlformats.org/officeDocument/2006/relationships/slideLayout" Target="../slideLayouts/slideLayout12.xml"/><Relationship Id="rId6" Type="http://schemas.openxmlformats.org/officeDocument/2006/relationships/image" Target="../media/image45.gif"/><Relationship Id="rId11" Type="http://schemas.openxmlformats.org/officeDocument/2006/relationships/slide" Target="slide18.xml"/><Relationship Id="rId5" Type="http://schemas.openxmlformats.org/officeDocument/2006/relationships/slide" Target="slide20.xml"/><Relationship Id="rId15" Type="http://schemas.openxmlformats.org/officeDocument/2006/relationships/image" Target="../media/image36.png"/><Relationship Id="rId10" Type="http://schemas.openxmlformats.org/officeDocument/2006/relationships/image" Target="../media/image31.gif"/><Relationship Id="rId19" Type="http://schemas.openxmlformats.org/officeDocument/2006/relationships/image" Target="../media/image41.png"/><Relationship Id="rId4" Type="http://schemas.openxmlformats.org/officeDocument/2006/relationships/image" Target="../media/image44.gif"/><Relationship Id="rId9" Type="http://schemas.openxmlformats.org/officeDocument/2006/relationships/slide" Target="slide17.xml"/><Relationship Id="rId1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43.jpeg"/><Relationship Id="rId4" Type="http://schemas.openxmlformats.org/officeDocument/2006/relationships/slide" Target="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43.jpeg"/><Relationship Id="rId4" Type="http://schemas.openxmlformats.org/officeDocument/2006/relationships/slide" Target="slide16.xml"/></Relationships>
</file>

<file path=ppt/slides/_rels/slide19.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43.jpeg"/><Relationship Id="rId4" Type="http://schemas.openxmlformats.org/officeDocument/2006/relationships/slide" Target="sl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46.gif"/><Relationship Id="rId4" Type="http://schemas.openxmlformats.org/officeDocument/2006/relationships/slide" Target="slide16.xml"/></Relationships>
</file>

<file path=ppt/slides/_rels/slide21.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43.jpeg"/><Relationship Id="rId4" Type="http://schemas.openxmlformats.org/officeDocument/2006/relationships/slide" Target="slide16.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hyperlink" Target="https://hoc10.vn/doc-sach/khoa-hoc-tu-nhien-7/1/143/81/" TargetMode="External"/><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sv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55.jp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1792B-2F20-2A32-BE2D-70139541AFC6}"/>
              </a:ext>
            </a:extLst>
          </p:cNvPr>
          <p:cNvSpPr txBox="1">
            <a:spLocks/>
          </p:cNvSpPr>
          <p:nvPr/>
        </p:nvSpPr>
        <p:spPr>
          <a:xfrm>
            <a:off x="200297" y="1796478"/>
            <a:ext cx="11791406" cy="899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7</a:t>
            </a:r>
            <a:r>
              <a:rPr lang="vi-VN"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Tính</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chất</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từ</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của</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chất</a:t>
            </a:r>
            <a:endParaRPr lang="en-US" sz="54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2A9B3093-DBA4-687E-B59B-864B36F113BA}"/>
              </a:ext>
            </a:extLst>
          </p:cNvPr>
          <p:cNvSpPr txBox="1">
            <a:spLocks/>
          </p:cNvSpPr>
          <p:nvPr/>
        </p:nvSpPr>
        <p:spPr>
          <a:xfrm>
            <a:off x="1159579" y="2702170"/>
            <a:ext cx="9872841"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1</a:t>
            </a:r>
            <a:r>
              <a:rPr lang="en-US" sz="6000" b="1" dirty="0">
                <a:solidFill>
                  <a:srgbClr val="FF0000"/>
                </a:solidFill>
                <a:latin typeface="UTM Avo" panose="02040603050506020204" pitchFamily="18" charset="0"/>
              </a:rPr>
              <a:t>5</a:t>
            </a:r>
            <a:r>
              <a:rPr lang="vi-VN"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Từ</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trường</a:t>
            </a:r>
            <a:endParaRPr lang="en-US" sz="6000" b="1" dirty="0">
              <a:solidFill>
                <a:srgbClr val="FF0000"/>
              </a:solidFill>
              <a:latin typeface="UTM Avo" panose="02040603050506020204" pitchFamily="18" charset="0"/>
            </a:endParaRPr>
          </a:p>
          <a:p>
            <a:pPr>
              <a:lnSpc>
                <a:spcPct val="100000"/>
              </a:lnSpc>
            </a:pPr>
            <a:r>
              <a:rPr lang="en-US" sz="6000" b="1" dirty="0">
                <a:solidFill>
                  <a:srgbClr val="FF0000"/>
                </a:solidFill>
                <a:latin typeface="UTM Avo" panose="02040603050506020204" pitchFamily="18" charset="0"/>
              </a:rPr>
              <a:t>(</a:t>
            </a:r>
            <a:r>
              <a:rPr lang="en-US" sz="6000" b="1" dirty="0" err="1">
                <a:solidFill>
                  <a:srgbClr val="FF0000"/>
                </a:solidFill>
                <a:latin typeface="UTM Avo" panose="02040603050506020204" pitchFamily="18" charset="0"/>
              </a:rPr>
              <a:t>Phần</a:t>
            </a:r>
            <a:r>
              <a:rPr lang="en-US" sz="6000" b="1" dirty="0">
                <a:solidFill>
                  <a:srgbClr val="FF0000"/>
                </a:solidFill>
                <a:latin typeface="UTM Avo" panose="02040603050506020204" pitchFamily="18" charset="0"/>
              </a:rPr>
              <a:t> III, IV)</a:t>
            </a:r>
          </a:p>
        </p:txBody>
      </p:sp>
      <p:sp>
        <p:nvSpPr>
          <p:cNvPr id="7" name="Title 1">
            <a:extLst>
              <a:ext uri="{FF2B5EF4-FFF2-40B4-BE49-F238E27FC236}">
                <a16:creationId xmlns:a16="http://schemas.microsoft.com/office/drawing/2014/main" id="{1D78579B-2DAC-8D2C-AE47-120FC2F18B96}"/>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7</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169020D-81F3-B7E2-94AD-475474907D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3DB1B5-D03A-8097-6E8F-8693E274568C}"/>
              </a:ext>
            </a:extLst>
          </p:cNvPr>
          <p:cNvSpPr txBox="1"/>
          <p:nvPr/>
        </p:nvSpPr>
        <p:spPr>
          <a:xfrm>
            <a:off x="1202302" y="2293221"/>
            <a:ext cx="4893698" cy="3393766"/>
          </a:xfrm>
          <a:prstGeom prst="roundRect">
            <a:avLst/>
          </a:prstGeom>
          <a:noFill/>
          <a:ln w="38100">
            <a:solidFill>
              <a:srgbClr val="E9B3A3"/>
            </a:solidFill>
            <a:prstDash val="dash"/>
          </a:ln>
        </p:spPr>
        <p:txBody>
          <a:bodyPr wrap="square">
            <a:spAutoFit/>
          </a:bodyPr>
          <a:lstStyle/>
          <a:p>
            <a:pPr algn="just">
              <a:lnSpc>
                <a:spcPct val="150000"/>
              </a:lnSpc>
              <a:spcAft>
                <a:spcPts val="300"/>
              </a:spcAft>
            </a:pPr>
            <a:r>
              <a:rPr lang="vi-VN" sz="2200" b="1" dirty="0">
                <a:latin typeface="UTM Avo" panose="02040603050506020204" pitchFamily="18"/>
                <a:ea typeface="Arial" panose="020B0604020202020204" pitchFamily="34" charset="0"/>
                <a:cs typeface="Times New Roman" panose="02020603050405020304" pitchFamily="18" charset="0"/>
              </a:rPr>
              <a:t>Nhiệm vụ: </a:t>
            </a:r>
            <a:r>
              <a:rPr lang="vi-VN" sz="2200" dirty="0">
                <a:latin typeface="UTM Avo" panose="02040603050506020204" pitchFamily="18"/>
                <a:ea typeface="Arial" panose="020B0604020202020204" pitchFamily="34" charset="0"/>
                <a:cs typeface="Times New Roman" panose="02020603050405020304" pitchFamily="18" charset="0"/>
              </a:rPr>
              <a:t>D</a:t>
            </a:r>
            <a:r>
              <a:rPr lang="en-US" sz="2200" dirty="0">
                <a:latin typeface="UTM Avo" panose="02040603050506020204" pitchFamily="18"/>
                <a:ea typeface="Arial" panose="020B0604020202020204" pitchFamily="34" charset="0"/>
                <a:cs typeface="Times New Roman" panose="02020603050405020304" pitchFamily="18" charset="0"/>
              </a:rPr>
              <a:t>ùng bút tô dọc theo các đường mạt sắt ở kết quả thí nghiệm hình 15.3 , nối từ cực này sang cực kia của thanh </a:t>
            </a:r>
            <a:r>
              <a:rPr lang="en-US" sz="2200" dirty="0" err="1">
                <a:latin typeface="UTM Avo" panose="02040603050506020204" pitchFamily="18"/>
                <a:ea typeface="Arial" panose="020B0604020202020204" pitchFamily="34" charset="0"/>
                <a:cs typeface="Times New Roman" panose="02020603050405020304" pitchFamily="18" charset="0"/>
              </a:rPr>
              <a:t>nam</a:t>
            </a:r>
            <a:r>
              <a:rPr lang="en-US" sz="2200" dirty="0">
                <a:latin typeface="UTM Avo" panose="02040603050506020204" pitchFamily="18"/>
                <a:ea typeface="Arial" panose="020B0604020202020204" pitchFamily="34" charset="0"/>
                <a:cs typeface="Times New Roman" panose="02020603050405020304" pitchFamily="18" charset="0"/>
              </a:rPr>
              <a:t> </a:t>
            </a:r>
            <a:r>
              <a:rPr lang="en-US" sz="2200" dirty="0" err="1">
                <a:latin typeface="UTM Avo" panose="02040603050506020204" pitchFamily="18"/>
                <a:ea typeface="Arial" panose="020B0604020202020204" pitchFamily="34" charset="0"/>
                <a:cs typeface="Times New Roman" panose="02020603050405020304" pitchFamily="18" charset="0"/>
              </a:rPr>
              <a:t>châm</a:t>
            </a:r>
            <a:r>
              <a:rPr lang="en-US" sz="2200" dirty="0">
                <a:latin typeface="UTM Avo" panose="02040603050506020204" pitchFamily="18"/>
                <a:ea typeface="Arial" panose="020B0604020202020204" pitchFamily="34" charset="0"/>
                <a:cs typeface="Times New Roman" panose="02020603050405020304" pitchFamily="18" charset="0"/>
              </a:rPr>
              <a:t>. Quan </a:t>
            </a:r>
            <a:r>
              <a:rPr lang="en-US" sz="2200" dirty="0" err="1">
                <a:latin typeface="UTM Avo" panose="02040603050506020204" pitchFamily="18"/>
                <a:ea typeface="Arial" panose="020B0604020202020204" pitchFamily="34" charset="0"/>
                <a:cs typeface="Times New Roman" panose="02020603050405020304" pitchFamily="18" charset="0"/>
              </a:rPr>
              <a:t>sát</a:t>
            </a:r>
            <a:r>
              <a:rPr lang="en-US" sz="2200" dirty="0">
                <a:latin typeface="UTM Avo" panose="02040603050506020204" pitchFamily="18"/>
                <a:ea typeface="Arial" panose="020B0604020202020204" pitchFamily="34" charset="0"/>
                <a:cs typeface="Times New Roman" panose="02020603050405020304" pitchFamily="18" charset="0"/>
              </a:rPr>
              <a:t> </a:t>
            </a:r>
            <a:r>
              <a:rPr lang="en-US" sz="2200" dirty="0" err="1">
                <a:latin typeface="UTM Avo" panose="02040603050506020204" pitchFamily="18"/>
                <a:ea typeface="Arial" panose="020B0604020202020204" pitchFamily="34" charset="0"/>
                <a:cs typeface="Times New Roman" panose="02020603050405020304" pitchFamily="18" charset="0"/>
              </a:rPr>
              <a:t>và</a:t>
            </a:r>
            <a:r>
              <a:rPr lang="en-US" sz="2200" dirty="0">
                <a:latin typeface="UTM Avo" panose="02040603050506020204" pitchFamily="18"/>
                <a:ea typeface="Arial" panose="020B0604020202020204" pitchFamily="34" charset="0"/>
                <a:cs typeface="Times New Roman" panose="02020603050405020304" pitchFamily="18" charset="0"/>
              </a:rPr>
              <a:t> </a:t>
            </a:r>
            <a:r>
              <a:rPr lang="en-US" sz="2200" dirty="0" err="1">
                <a:latin typeface="UTM Avo" panose="02040603050506020204" pitchFamily="18"/>
                <a:ea typeface="Arial" panose="020B0604020202020204" pitchFamily="34" charset="0"/>
                <a:cs typeface="Times New Roman" panose="02020603050405020304" pitchFamily="18" charset="0"/>
              </a:rPr>
              <a:t>nhận</a:t>
            </a:r>
            <a:r>
              <a:rPr lang="en-US" sz="2200" dirty="0">
                <a:latin typeface="UTM Avo" panose="02040603050506020204" pitchFamily="18"/>
                <a:ea typeface="Arial" panose="020B0604020202020204" pitchFamily="34" charset="0"/>
                <a:cs typeface="Times New Roman" panose="02020603050405020304" pitchFamily="18" charset="0"/>
              </a:rPr>
              <a:t> </a:t>
            </a:r>
            <a:r>
              <a:rPr lang="en-US" sz="2200" dirty="0" err="1">
                <a:latin typeface="UTM Avo" panose="02040603050506020204" pitchFamily="18"/>
                <a:ea typeface="Arial" panose="020B0604020202020204" pitchFamily="34" charset="0"/>
                <a:cs typeface="Times New Roman" panose="02020603050405020304" pitchFamily="18" charset="0"/>
              </a:rPr>
              <a:t>xét</a:t>
            </a:r>
            <a:r>
              <a:rPr lang="en-US" sz="2200" dirty="0">
                <a:latin typeface="UTM Avo" panose="02040603050506020204" pitchFamily="18"/>
                <a:ea typeface="Arial" panose="020B0604020202020204" pitchFamily="34" charset="0"/>
                <a:cs typeface="Times New Roman" panose="02020603050405020304" pitchFamily="18" charset="0"/>
              </a:rPr>
              <a:t> </a:t>
            </a:r>
            <a:r>
              <a:rPr lang="en-US" sz="2200" dirty="0" err="1">
                <a:latin typeface="UTM Avo" panose="02040603050506020204" pitchFamily="18"/>
                <a:ea typeface="Arial" panose="020B0604020202020204" pitchFamily="34" charset="0"/>
                <a:cs typeface="Times New Roman" panose="02020603050405020304" pitchFamily="18" charset="0"/>
              </a:rPr>
              <a:t>các</a:t>
            </a:r>
            <a:r>
              <a:rPr lang="en-US" sz="2200" dirty="0">
                <a:latin typeface="UTM Avo" panose="02040603050506020204" pitchFamily="18"/>
                <a:ea typeface="Arial" panose="020B0604020202020204" pitchFamily="34" charset="0"/>
                <a:cs typeface="Times New Roman" panose="02020603050405020304" pitchFamily="18" charset="0"/>
              </a:rPr>
              <a:t> </a:t>
            </a:r>
            <a:r>
              <a:rPr lang="en-US" sz="2200" dirty="0" err="1">
                <a:latin typeface="UTM Avo" panose="02040603050506020204" pitchFamily="18"/>
                <a:ea typeface="Arial" panose="020B0604020202020204" pitchFamily="34" charset="0"/>
                <a:cs typeface="Times New Roman" panose="02020603050405020304" pitchFamily="18" charset="0"/>
              </a:rPr>
              <a:t>đường</a:t>
            </a:r>
            <a:r>
              <a:rPr lang="en-US" sz="2200" dirty="0">
                <a:latin typeface="UTM Avo" panose="02040603050506020204" pitchFamily="18"/>
                <a:ea typeface="Arial" panose="020B0604020202020204" pitchFamily="34" charset="0"/>
                <a:cs typeface="Times New Roman" panose="02020603050405020304" pitchFamily="18" charset="0"/>
              </a:rPr>
              <a:t> </a:t>
            </a:r>
            <a:r>
              <a:rPr lang="en-US" sz="2200" dirty="0" err="1">
                <a:latin typeface="UTM Avo" panose="02040603050506020204" pitchFamily="18"/>
                <a:ea typeface="Arial" panose="020B0604020202020204" pitchFamily="34" charset="0"/>
                <a:cs typeface="Times New Roman" panose="02020603050405020304" pitchFamily="18" charset="0"/>
              </a:rPr>
              <a:t>đó</a:t>
            </a:r>
            <a:r>
              <a:rPr lang="en-US" sz="2200" dirty="0">
                <a:latin typeface="UTM Avo" panose="02040603050506020204" pitchFamily="18"/>
                <a:ea typeface="Arial" panose="020B0604020202020204" pitchFamily="34" charset="0"/>
                <a:cs typeface="Times New Roman" panose="02020603050405020304" pitchFamily="18" charset="0"/>
              </a:rPr>
              <a:t>?</a:t>
            </a:r>
            <a:endParaRPr lang="en-US" sz="2200" dirty="0">
              <a:latin typeface="UTM Avo" panose="02040603050506020204" pitchFamily="18"/>
              <a:ea typeface="Calibri" panose="020F0502020204030204" pitchFamily="34" charset="0"/>
              <a:cs typeface="Times New Roman" panose="02020603050405020304" pitchFamily="18" charset="0"/>
            </a:endParaRPr>
          </a:p>
        </p:txBody>
      </p:sp>
      <p:grpSp>
        <p:nvGrpSpPr>
          <p:cNvPr id="3" name="Group 2">
            <a:extLst>
              <a:ext uri="{FF2B5EF4-FFF2-40B4-BE49-F238E27FC236}">
                <a16:creationId xmlns:a16="http://schemas.microsoft.com/office/drawing/2014/main" id="{3D89CA77-4D10-1368-1E67-F6DA9A6D3CEA}"/>
              </a:ext>
            </a:extLst>
          </p:cNvPr>
          <p:cNvGrpSpPr/>
          <p:nvPr/>
        </p:nvGrpSpPr>
        <p:grpSpPr>
          <a:xfrm>
            <a:off x="7011390" y="2384688"/>
            <a:ext cx="4140333" cy="3604008"/>
            <a:chOff x="10875958" y="2378987"/>
            <a:chExt cx="6158584" cy="5860254"/>
          </a:xfrm>
        </p:grpSpPr>
        <p:sp>
          <p:nvSpPr>
            <p:cNvPr id="4" name="TextBox 3">
              <a:extLst>
                <a:ext uri="{FF2B5EF4-FFF2-40B4-BE49-F238E27FC236}">
                  <a16:creationId xmlns:a16="http://schemas.microsoft.com/office/drawing/2014/main" id="{17E00A81-8175-40F2-2378-A85BE0D6F97C}"/>
                </a:ext>
              </a:extLst>
            </p:cNvPr>
            <p:cNvSpPr txBox="1"/>
            <p:nvPr/>
          </p:nvSpPr>
          <p:spPr>
            <a:xfrm>
              <a:off x="10875958" y="6557708"/>
              <a:ext cx="6158584" cy="1681533"/>
            </a:xfrm>
            <a:prstGeom prst="rect">
              <a:avLst/>
            </a:prstGeom>
            <a:noFill/>
          </p:spPr>
          <p:txBody>
            <a:bodyPr wrap="square">
              <a:spAutoFit/>
            </a:bodyPr>
            <a:lstStyle/>
            <a:p>
              <a:pPr algn="ctr" defTabSz="342900">
                <a:lnSpc>
                  <a:spcPct val="125000"/>
                </a:lnSpc>
                <a:defRPr/>
              </a:pPr>
              <a:r>
                <a:rPr lang="vi-VN" sz="1700" b="1" dirty="0">
                  <a:solidFill>
                    <a:prstClr val="black"/>
                  </a:solidFill>
                  <a:latin typeface="UTM Avo" panose="02040603050506020204" pitchFamily="18"/>
                  <a:ea typeface="Calibri" panose="020F0502020204030204" pitchFamily="34" charset="0"/>
                  <a:cs typeface="Times New Roman" panose="02020603050405020304" pitchFamily="18" charset="0"/>
                </a:rPr>
                <a:t>Hình 15.3. </a:t>
              </a:r>
            </a:p>
            <a:p>
              <a:pPr algn="ctr" defTabSz="342900">
                <a:lnSpc>
                  <a:spcPct val="125000"/>
                </a:lnSpc>
                <a:defRPr/>
              </a:pPr>
              <a:r>
                <a:rPr lang="vi-VN" sz="1700" dirty="0">
                  <a:solidFill>
                    <a:prstClr val="black"/>
                  </a:solidFill>
                  <a:latin typeface="UTM Avo" panose="02040603050506020204" pitchFamily="18"/>
                  <a:ea typeface="Calibri" panose="020F0502020204030204" pitchFamily="34" charset="0"/>
                  <a:cs typeface="Times New Roman" panose="02020603050405020304" pitchFamily="18" charset="0"/>
                </a:rPr>
                <a:t>Hình ảnh sắp xếp mạt sắt trong từ trường của một thanh nam châm </a:t>
              </a:r>
            </a:p>
          </p:txBody>
        </p:sp>
        <p:pic>
          <p:nvPicPr>
            <p:cNvPr id="5" name="Picture 4">
              <a:extLst>
                <a:ext uri="{FF2B5EF4-FFF2-40B4-BE49-F238E27FC236}">
                  <a16:creationId xmlns:a16="http://schemas.microsoft.com/office/drawing/2014/main" id="{71CC3630-40C5-EA58-E099-7F8BC0C2CB4D}"/>
                </a:ext>
              </a:extLst>
            </p:cNvPr>
            <p:cNvPicPr>
              <a:picLocks noChangeAspect="1"/>
            </p:cNvPicPr>
            <p:nvPr/>
          </p:nvPicPr>
          <p:blipFill>
            <a:blip r:embed="rId3"/>
            <a:stretch>
              <a:fillRect/>
            </a:stretch>
          </p:blipFill>
          <p:spPr>
            <a:xfrm>
              <a:off x="11220515" y="2378987"/>
              <a:ext cx="5469471" cy="3957184"/>
            </a:xfrm>
            <a:prstGeom prst="rect">
              <a:avLst/>
            </a:prstGeom>
            <a:ln w="57150">
              <a:solidFill>
                <a:srgbClr val="E9B3A3"/>
              </a:solidFill>
            </a:ln>
          </p:spPr>
        </p:pic>
      </p:grpSp>
      <p:pic>
        <p:nvPicPr>
          <p:cNvPr id="6" name="Picture 5">
            <a:extLst>
              <a:ext uri="{FF2B5EF4-FFF2-40B4-BE49-F238E27FC236}">
                <a16:creationId xmlns:a16="http://schemas.microsoft.com/office/drawing/2014/main" id="{2396900E-1244-290C-C766-F57E05BBEE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35629">
            <a:off x="5779670" y="4777043"/>
            <a:ext cx="882127" cy="1389176"/>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62AB2E5-ABB0-1924-290F-41B8512E58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3C938F-9B6E-BA74-4FCE-1F76BDBCBDFA}"/>
              </a:ext>
            </a:extLst>
          </p:cNvPr>
          <p:cNvSpPr txBox="1"/>
          <p:nvPr/>
        </p:nvSpPr>
        <p:spPr>
          <a:xfrm>
            <a:off x="696950" y="2393541"/>
            <a:ext cx="7320930" cy="1543949"/>
          </a:xfrm>
          <a:prstGeom prst="rect">
            <a:avLst/>
          </a:prstGeom>
          <a:noFill/>
        </p:spPr>
        <p:txBody>
          <a:bodyPr wrap="square">
            <a:spAutoFit/>
          </a:bodyPr>
          <a:lstStyle/>
          <a:p>
            <a:pPr marL="214313" indent="-214313" algn="just">
              <a:lnSpc>
                <a:spcPct val="150000"/>
              </a:lnSpc>
              <a:spcAft>
                <a:spcPts val="300"/>
              </a:spcAft>
              <a:buFont typeface="Arial" panose="020B0604020202020204" pitchFamily="34" charset="0"/>
              <a:buChar char="•"/>
            </a:pPr>
            <a:r>
              <a:rPr lang="vi-VN" sz="2200" dirty="0">
                <a:latin typeface="UTM Avo" panose="02040603050506020204" pitchFamily="18"/>
                <a:ea typeface="Calibri" panose="020F0502020204030204" pitchFamily="34" charset="0"/>
                <a:cs typeface="Times New Roman" panose="02020603050405020304" pitchFamily="18" charset="0"/>
              </a:rPr>
              <a:t>Đường sức từ l</a:t>
            </a:r>
            <a:r>
              <a:rPr lang="en-US" sz="2200" dirty="0">
                <a:latin typeface="UTM Avo" panose="02040603050506020204" pitchFamily="18"/>
                <a:ea typeface="Calibri" panose="020F0502020204030204" pitchFamily="34" charset="0"/>
                <a:cs typeface="Times New Roman" panose="02020603050405020304" pitchFamily="18" charset="0"/>
              </a:rPr>
              <a:t>à đường cong liền nét nối từ cực này sang cực kia của nam châm (vẽ theo từ phổ) là hình ảnh về đường sức từ của nam châm.</a:t>
            </a:r>
          </a:p>
        </p:txBody>
      </p:sp>
      <p:sp>
        <p:nvSpPr>
          <p:cNvPr id="3" name="TextBox 2">
            <a:extLst>
              <a:ext uri="{FF2B5EF4-FFF2-40B4-BE49-F238E27FC236}">
                <a16:creationId xmlns:a16="http://schemas.microsoft.com/office/drawing/2014/main" id="{9C0A938E-3D85-9B56-CBE0-6E53CCBF751B}"/>
              </a:ext>
            </a:extLst>
          </p:cNvPr>
          <p:cNvSpPr txBox="1"/>
          <p:nvPr/>
        </p:nvSpPr>
        <p:spPr>
          <a:xfrm>
            <a:off x="696950" y="3937490"/>
            <a:ext cx="6798416" cy="2090252"/>
          </a:xfrm>
          <a:prstGeom prst="rect">
            <a:avLst/>
          </a:prstGeom>
          <a:noFill/>
        </p:spPr>
        <p:txBody>
          <a:bodyPr wrap="square">
            <a:spAutoFit/>
          </a:bodyPr>
          <a:lstStyle/>
          <a:p>
            <a:pPr marL="214313" indent="-214313" algn="just" defTabSz="342900">
              <a:lnSpc>
                <a:spcPct val="150000"/>
              </a:lnSpc>
              <a:spcAft>
                <a:spcPts val="300"/>
              </a:spcAft>
              <a:buFont typeface="Arial" panose="020B0604020202020204" pitchFamily="34" charset="0"/>
              <a:buChar char="•"/>
              <a:defRPr/>
            </a:pPr>
            <a:r>
              <a:rPr lang="en-US" sz="2200" dirty="0">
                <a:latin typeface="UTM Avo" panose="02040603050506020204" pitchFamily="18"/>
                <a:ea typeface="Calibri" panose="020F0502020204030204" pitchFamily="34" charset="0"/>
                <a:cs typeface="Times New Roman" panose="02020603050405020304" pitchFamily="18" charset="0"/>
              </a:rPr>
              <a:t>Đường sức từ có một chiều xác định, đi ra ở cực Bắc, đi vào cực nam của nam châm. </a:t>
            </a:r>
          </a:p>
          <a:p>
            <a:pPr marL="214313" indent="-214313" algn="just" defTabSz="342900">
              <a:lnSpc>
                <a:spcPct val="150000"/>
              </a:lnSpc>
              <a:spcAft>
                <a:spcPts val="300"/>
              </a:spcAft>
              <a:buFont typeface="Arial" panose="020B0604020202020204" pitchFamily="34" charset="0"/>
              <a:buChar char="•"/>
              <a:defRPr/>
            </a:pPr>
            <a:r>
              <a:rPr lang="en-US" sz="2200" dirty="0">
                <a:latin typeface="UTM Avo" panose="02040603050506020204" pitchFamily="18"/>
                <a:ea typeface="Calibri" panose="020F0502020204030204" pitchFamily="34" charset="0"/>
                <a:cs typeface="Times New Roman" panose="02020603050405020304" pitchFamily="18" charset="0"/>
              </a:rPr>
              <a:t>Nơi nào từ trường mạnh thì đường sức từ dày, nơi nào từ trường yếu thì đường sức từ thưa.</a:t>
            </a:r>
          </a:p>
        </p:txBody>
      </p:sp>
      <p:grpSp>
        <p:nvGrpSpPr>
          <p:cNvPr id="4" name="Group 3">
            <a:extLst>
              <a:ext uri="{FF2B5EF4-FFF2-40B4-BE49-F238E27FC236}">
                <a16:creationId xmlns:a16="http://schemas.microsoft.com/office/drawing/2014/main" id="{A6C3079B-1E9D-9AD8-2EBD-F6953816AE6E}"/>
              </a:ext>
            </a:extLst>
          </p:cNvPr>
          <p:cNvGrpSpPr/>
          <p:nvPr/>
        </p:nvGrpSpPr>
        <p:grpSpPr>
          <a:xfrm>
            <a:off x="7727422" y="2346415"/>
            <a:ext cx="4231998" cy="3423296"/>
            <a:chOff x="11188379" y="3545263"/>
            <a:chExt cx="6382782" cy="6320021"/>
          </a:xfrm>
        </p:grpSpPr>
        <p:pic>
          <p:nvPicPr>
            <p:cNvPr id="5" name="Picture 4">
              <a:extLst>
                <a:ext uri="{FF2B5EF4-FFF2-40B4-BE49-F238E27FC236}">
                  <a16:creationId xmlns:a16="http://schemas.microsoft.com/office/drawing/2014/main" id="{E4FF8CEA-861D-FCCB-D40B-D0917A180D0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1495109" y="3545263"/>
              <a:ext cx="5769325" cy="4072071"/>
            </a:xfrm>
            <a:prstGeom prst="rect">
              <a:avLst/>
            </a:prstGeom>
          </p:spPr>
        </p:pic>
        <p:sp>
          <p:nvSpPr>
            <p:cNvPr id="6" name="TextBox 5">
              <a:extLst>
                <a:ext uri="{FF2B5EF4-FFF2-40B4-BE49-F238E27FC236}">
                  <a16:creationId xmlns:a16="http://schemas.microsoft.com/office/drawing/2014/main" id="{E7F2A4B1-2D0D-AF48-3CE4-CDEEE8BFBF2E}"/>
                </a:ext>
              </a:extLst>
            </p:cNvPr>
            <p:cNvSpPr txBox="1"/>
            <p:nvPr/>
          </p:nvSpPr>
          <p:spPr>
            <a:xfrm>
              <a:off x="11188379" y="7853817"/>
              <a:ext cx="6382782" cy="2011467"/>
            </a:xfrm>
            <a:prstGeom prst="rect">
              <a:avLst/>
            </a:prstGeom>
            <a:noFill/>
          </p:spPr>
          <p:txBody>
            <a:bodyPr wrap="square">
              <a:spAutoFit/>
            </a:bodyPr>
            <a:lstStyle/>
            <a:p>
              <a:pPr algn="ctr" defTabSz="342900">
                <a:lnSpc>
                  <a:spcPct val="125000"/>
                </a:lnSpc>
                <a:defRPr/>
              </a:pPr>
              <a:r>
                <a:rPr lang="vi-VN" b="1" dirty="0">
                  <a:latin typeface="UTM Avo" panose="02040603050506020204" pitchFamily="18"/>
                  <a:ea typeface="Calibri" panose="020F0502020204030204" pitchFamily="34" charset="0"/>
                  <a:cs typeface="Times New Roman" panose="02020603050405020304" pitchFamily="18" charset="0"/>
                </a:rPr>
                <a:t>Hình 15.4. </a:t>
              </a:r>
            </a:p>
            <a:p>
              <a:pPr algn="ctr" defTabSz="342900">
                <a:lnSpc>
                  <a:spcPct val="125000"/>
                </a:lnSpc>
                <a:defRPr/>
              </a:pPr>
              <a:r>
                <a:rPr lang="vi-VN" dirty="0">
                  <a:latin typeface="UTM Avo" panose="02040603050506020204" pitchFamily="18"/>
                  <a:ea typeface="Calibri" panose="020F0502020204030204" pitchFamily="34" charset="0"/>
                  <a:cs typeface="Times New Roman" panose="02020603050405020304" pitchFamily="18" charset="0"/>
                </a:rPr>
                <a:t>Đường sức từ của một thanh nam châm được vẽ theo quy ước</a:t>
              </a:r>
            </a:p>
          </p:txBody>
        </p:sp>
      </p:grpSp>
      <p:sp>
        <p:nvSpPr>
          <p:cNvPr id="7" name="TextBox 6">
            <a:extLst>
              <a:ext uri="{FF2B5EF4-FFF2-40B4-BE49-F238E27FC236}">
                <a16:creationId xmlns:a16="http://schemas.microsoft.com/office/drawing/2014/main" id="{FE72D8B1-B89F-9087-8D62-28627E16BECF}"/>
              </a:ext>
            </a:extLst>
          </p:cNvPr>
          <p:cNvSpPr txBox="1"/>
          <p:nvPr/>
        </p:nvSpPr>
        <p:spPr>
          <a:xfrm>
            <a:off x="3421526" y="1487580"/>
            <a:ext cx="5332095" cy="507831"/>
          </a:xfrm>
          <a:prstGeom prst="rect">
            <a:avLst/>
          </a:prstGeom>
          <a:noFill/>
        </p:spPr>
        <p:txBody>
          <a:bodyPr wrap="square" rtlCol="0">
            <a:spAutoFit/>
          </a:bodyPr>
          <a:lstStyle/>
          <a:p>
            <a:pPr algn="ctr" defTabSz="342900">
              <a:defRPr/>
            </a:pPr>
            <a:r>
              <a:rPr lang="en-US" sz="2700" b="1" dirty="0">
                <a:latin typeface="UTM Avo" panose="02040603050506020204" pitchFamily="18"/>
              </a:rPr>
              <a:t>III</a:t>
            </a:r>
            <a:r>
              <a:rPr lang="vi-VN" sz="2700" b="1" dirty="0">
                <a:latin typeface="UTM Avo" panose="02040603050506020204" pitchFamily="18"/>
              </a:rPr>
              <a:t>. ĐƯỜNG SỨC TỪ</a:t>
            </a:r>
            <a:endParaRPr lang="en-US" sz="2700" b="1" dirty="0">
              <a:latin typeface="UTM Avo" panose="02040603050506020204" pitchFamily="18"/>
            </a:endParaRP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ipe(left)">
                                      <p:cBhvr>
                                        <p:cTn id="2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1">
            <a:extLst>
              <a:ext uri="{FF2B5EF4-FFF2-40B4-BE49-F238E27FC236}">
                <a16:creationId xmlns:a16="http://schemas.microsoft.com/office/drawing/2014/main" id="{2DD39433-BA54-A345-B69C-5A6B932F976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39625" y="1770246"/>
            <a:ext cx="485905" cy="482868"/>
          </a:xfrm>
          <a:prstGeom prst="rect">
            <a:avLst/>
          </a:prstGeom>
        </p:spPr>
      </p:pic>
      <p:sp>
        <p:nvSpPr>
          <p:cNvPr id="3" name="TextBox 2">
            <a:extLst>
              <a:ext uri="{FF2B5EF4-FFF2-40B4-BE49-F238E27FC236}">
                <a16:creationId xmlns:a16="http://schemas.microsoft.com/office/drawing/2014/main" id="{ACCAA145-1346-1027-B4C4-F20B67B165CF}"/>
              </a:ext>
            </a:extLst>
          </p:cNvPr>
          <p:cNvSpPr txBox="1"/>
          <p:nvPr/>
        </p:nvSpPr>
        <p:spPr>
          <a:xfrm>
            <a:off x="1188090" y="2011680"/>
            <a:ext cx="5932800" cy="1708199"/>
          </a:xfrm>
          <a:prstGeom prst="roundRect">
            <a:avLst/>
          </a:prstGeom>
          <a:noFill/>
          <a:ln w="57150">
            <a:solidFill>
              <a:srgbClr val="E9B3A3"/>
            </a:solidFill>
            <a:prstDash val="dash"/>
          </a:ln>
        </p:spPr>
        <p:txBody>
          <a:bodyPr wrap="square">
            <a:spAutoFit/>
          </a:bodyPr>
          <a:lstStyle/>
          <a:p>
            <a:pPr algn="just">
              <a:lnSpc>
                <a:spcPct val="150000"/>
              </a:lnSpc>
            </a:pPr>
            <a:r>
              <a:rPr lang="en-US" sz="2200" dirty="0" err="1">
                <a:latin typeface="UTM Avo" panose="02040603050506020204" pitchFamily="18"/>
                <a:ea typeface="Calibri" panose="020F0502020204030204" pitchFamily="34" charset="0"/>
                <a:cs typeface="Times New Roman" panose="02020603050405020304" pitchFamily="18" charset="0"/>
              </a:rPr>
              <a:t>Biết</a:t>
            </a:r>
            <a:r>
              <a:rPr lang="en-US" sz="2200" dirty="0">
                <a:latin typeface="UTM Avo" panose="02040603050506020204" pitchFamily="18"/>
                <a:ea typeface="Calibri" panose="020F0502020204030204" pitchFamily="34" charset="0"/>
                <a:cs typeface="Times New Roman" panose="02020603050405020304" pitchFamily="18" charset="0"/>
              </a:rPr>
              <a:t> chiều đường sức từ của hai thanh nam châm như hình 15.5. Hãy xác định tên các cực từ của hai nam châm.</a:t>
            </a:r>
          </a:p>
        </p:txBody>
      </p:sp>
      <p:grpSp>
        <p:nvGrpSpPr>
          <p:cNvPr id="4" name="Group 3">
            <a:extLst>
              <a:ext uri="{FF2B5EF4-FFF2-40B4-BE49-F238E27FC236}">
                <a16:creationId xmlns:a16="http://schemas.microsoft.com/office/drawing/2014/main" id="{43EF0854-84E7-7D44-9B71-B8A6E875E2B9}"/>
              </a:ext>
            </a:extLst>
          </p:cNvPr>
          <p:cNvGrpSpPr/>
          <p:nvPr/>
        </p:nvGrpSpPr>
        <p:grpSpPr>
          <a:xfrm>
            <a:off x="8389115" y="2253114"/>
            <a:ext cx="3071997" cy="3084856"/>
            <a:chOff x="11314174" y="820929"/>
            <a:chExt cx="4980353" cy="5114009"/>
          </a:xfrm>
        </p:grpSpPr>
        <p:pic>
          <p:nvPicPr>
            <p:cNvPr id="5" name="Picture 4">
              <a:extLst>
                <a:ext uri="{FF2B5EF4-FFF2-40B4-BE49-F238E27FC236}">
                  <a16:creationId xmlns:a16="http://schemas.microsoft.com/office/drawing/2014/main" id="{5FDF8FBE-18D4-A5B2-EC17-0CC844E687D2}"/>
                </a:ext>
              </a:extLst>
            </p:cNvPr>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11314174" y="820929"/>
              <a:ext cx="4980353" cy="4322571"/>
            </a:xfrm>
            <a:prstGeom prst="rect">
              <a:avLst/>
            </a:prstGeom>
          </p:spPr>
        </p:pic>
        <p:sp>
          <p:nvSpPr>
            <p:cNvPr id="6" name="TextBox 5">
              <a:extLst>
                <a:ext uri="{FF2B5EF4-FFF2-40B4-BE49-F238E27FC236}">
                  <a16:creationId xmlns:a16="http://schemas.microsoft.com/office/drawing/2014/main" id="{E2001B72-DA95-6067-0225-48A3D0B0C8DC}"/>
                </a:ext>
              </a:extLst>
            </p:cNvPr>
            <p:cNvSpPr txBox="1"/>
            <p:nvPr/>
          </p:nvSpPr>
          <p:spPr>
            <a:xfrm>
              <a:off x="12527934" y="5064271"/>
              <a:ext cx="2856975" cy="870667"/>
            </a:xfrm>
            <a:prstGeom prst="rect">
              <a:avLst/>
            </a:prstGeom>
            <a:noFill/>
          </p:spPr>
          <p:txBody>
            <a:bodyPr wrap="square">
              <a:spAutoFit/>
            </a:bodyPr>
            <a:lstStyle/>
            <a:p>
              <a:pPr algn="ctr" defTabSz="342900">
                <a:lnSpc>
                  <a:spcPct val="125000"/>
                </a:lnSpc>
                <a:defRPr/>
              </a:pPr>
              <a:r>
                <a:rPr lang="vi-VN" sz="1350" b="1" dirty="0">
                  <a:solidFill>
                    <a:prstClr val="black"/>
                  </a:solidFill>
                  <a:latin typeface="UTM Avo" panose="02040603050506020204" pitchFamily="18"/>
                  <a:ea typeface="Calibri" panose="020F0502020204030204" pitchFamily="34" charset="0"/>
                  <a:cs typeface="Times New Roman" panose="02020603050405020304" pitchFamily="18" charset="0"/>
                </a:rPr>
                <a:t>Hình 15.5. </a:t>
              </a:r>
            </a:p>
          </p:txBody>
        </p:sp>
      </p:grpSp>
      <p:sp>
        <p:nvSpPr>
          <p:cNvPr id="7" name="TextBox 6">
            <a:extLst>
              <a:ext uri="{FF2B5EF4-FFF2-40B4-BE49-F238E27FC236}">
                <a16:creationId xmlns:a16="http://schemas.microsoft.com/office/drawing/2014/main" id="{BD9F861E-3480-A9B4-171A-463F1DB4A513}"/>
              </a:ext>
            </a:extLst>
          </p:cNvPr>
          <p:cNvSpPr txBox="1"/>
          <p:nvPr/>
        </p:nvSpPr>
        <p:spPr>
          <a:xfrm>
            <a:off x="1721634" y="4446227"/>
            <a:ext cx="6091818" cy="2270055"/>
          </a:xfrm>
          <a:prstGeom prst="roundRect">
            <a:avLst/>
          </a:prstGeom>
          <a:noFill/>
          <a:ln w="57150">
            <a:solidFill>
              <a:schemeClr val="accent6">
                <a:lumMod val="40000"/>
                <a:lumOff val="60000"/>
              </a:schemeClr>
            </a:solidFill>
            <a:prstDash val="lgDash"/>
          </a:ln>
        </p:spPr>
        <p:txBody>
          <a:bodyPr wrap="square">
            <a:spAutoFit/>
          </a:bodyPr>
          <a:lstStyle/>
          <a:p>
            <a:pPr algn="just">
              <a:lnSpc>
                <a:spcPct val="150000"/>
              </a:lnSpc>
            </a:pPr>
            <a:r>
              <a:rPr lang="en-US" sz="2200" dirty="0">
                <a:solidFill>
                  <a:srgbClr val="000000"/>
                </a:solidFill>
                <a:latin typeface="UTM Avo" panose="02040603050506020204" pitchFamily="18"/>
                <a:ea typeface="Times New Roman" panose="02020603050405020304" pitchFamily="18" charset="0"/>
              </a:rPr>
              <a:t>Bên ngoài nam châm, đường sức từ có chiều đi ra từ cực bắc, đi vào cực nam của nam châm. Từ đó ta xác định được các cực từ của nam châm.</a:t>
            </a:r>
            <a:endParaRPr lang="en-US" sz="2200" dirty="0">
              <a:latin typeface="UTM Avo" panose="02040603050506020204" pitchFamily="18"/>
              <a:ea typeface="Times New Roman" panose="02020603050405020304" pitchFamily="18" charset="0"/>
            </a:endParaRPr>
          </a:p>
        </p:txBody>
      </p:sp>
      <p:pic>
        <p:nvPicPr>
          <p:cNvPr id="8" name="Picture 7">
            <a:extLst>
              <a:ext uri="{FF2B5EF4-FFF2-40B4-BE49-F238E27FC236}">
                <a16:creationId xmlns:a16="http://schemas.microsoft.com/office/drawing/2014/main" id="{F7DB4B34-2A13-D3DB-52AC-7D909F9167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082899" flipV="1">
            <a:off x="576867" y="4149801"/>
            <a:ext cx="1092735" cy="355636"/>
          </a:xfrm>
          <a:prstGeom prst="rect">
            <a:avLst/>
          </a:prstGeom>
        </p:spPr>
      </p:pic>
    </p:spTree>
    <p:extLst>
      <p:ext uri="{BB962C8B-B14F-4D97-AF65-F5344CB8AC3E}">
        <p14:creationId xmlns:p14="http://schemas.microsoft.com/office/powerpoint/2010/main" val="191038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AD6B0FA-26DE-3706-75B9-DD62C878773A}"/>
              </a:ext>
            </a:extLst>
          </p:cNvPr>
          <p:cNvGrpSpPr/>
          <p:nvPr/>
        </p:nvGrpSpPr>
        <p:grpSpPr>
          <a:xfrm>
            <a:off x="1243184" y="2085365"/>
            <a:ext cx="4483820" cy="1762115"/>
            <a:chOff x="868537" y="630965"/>
            <a:chExt cx="8135281" cy="3280635"/>
          </a:xfrm>
        </p:grpSpPr>
        <p:grpSp>
          <p:nvGrpSpPr>
            <p:cNvPr id="3" name="Group 2">
              <a:extLst>
                <a:ext uri="{FF2B5EF4-FFF2-40B4-BE49-F238E27FC236}">
                  <a16:creationId xmlns:a16="http://schemas.microsoft.com/office/drawing/2014/main" id="{8F901573-A3CF-D7F8-54F2-704270636090}"/>
                </a:ext>
              </a:extLst>
            </p:cNvPr>
            <p:cNvGrpSpPr/>
            <p:nvPr/>
          </p:nvGrpSpPr>
          <p:grpSpPr>
            <a:xfrm>
              <a:off x="2281277" y="1038055"/>
              <a:ext cx="6722541" cy="2873545"/>
              <a:chOff x="1308823" y="1958493"/>
              <a:chExt cx="14037502" cy="4118812"/>
            </a:xfrm>
          </p:grpSpPr>
          <p:pic>
            <p:nvPicPr>
              <p:cNvPr id="5" name="Picture 7">
                <a:extLst>
                  <a:ext uri="{FF2B5EF4-FFF2-40B4-BE49-F238E27FC236}">
                    <a16:creationId xmlns:a16="http://schemas.microsoft.com/office/drawing/2014/main" id="{38B3BF6A-6449-D293-1F49-0DD63824C7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08823" y="1958493"/>
                <a:ext cx="14037502" cy="4118812"/>
              </a:xfrm>
              <a:prstGeom prst="rect">
                <a:avLst/>
              </a:prstGeom>
            </p:spPr>
          </p:pic>
          <p:sp>
            <p:nvSpPr>
              <p:cNvPr id="6" name="TextBox 5">
                <a:extLst>
                  <a:ext uri="{FF2B5EF4-FFF2-40B4-BE49-F238E27FC236}">
                    <a16:creationId xmlns:a16="http://schemas.microsoft.com/office/drawing/2014/main" id="{22F57D90-D416-DC14-7D81-2BD56EADC307}"/>
                  </a:ext>
                </a:extLst>
              </p:cNvPr>
              <p:cNvSpPr txBox="1"/>
              <p:nvPr/>
            </p:nvSpPr>
            <p:spPr>
              <a:xfrm>
                <a:off x="2205934" y="2576543"/>
                <a:ext cx="12243281" cy="2764774"/>
              </a:xfrm>
              <a:prstGeom prst="rect">
                <a:avLst/>
              </a:prstGeom>
              <a:noFill/>
            </p:spPr>
            <p:txBody>
              <a:bodyPr wrap="square">
                <a:spAutoFit/>
              </a:bodyPr>
              <a:lstStyle/>
              <a:p>
                <a:pPr algn="ctr">
                  <a:lnSpc>
                    <a:spcPct val="150000"/>
                  </a:lnSpc>
                  <a:spcAft>
                    <a:spcPts val="300"/>
                  </a:spcAft>
                </a:pPr>
                <a:r>
                  <a:rPr lang="vi-VN" sz="2200" dirty="0">
                    <a:solidFill>
                      <a:srgbClr val="000000"/>
                    </a:solidFill>
                    <a:latin typeface="UTM Avo" panose="02040603050506020204" pitchFamily="18"/>
                    <a:ea typeface="Calibri" panose="020F0502020204030204" pitchFamily="34" charset="0"/>
                    <a:cs typeface="Times New Roman" panose="02020603050405020304" pitchFamily="18" charset="0"/>
                  </a:rPr>
                  <a:t>Nam châm điện có cấu tạo như thế nào?</a:t>
                </a:r>
                <a:endParaRPr lang="en-US" sz="2200" dirty="0">
                  <a:latin typeface="UTM Avo" panose="02040603050506020204" pitchFamily="18"/>
                  <a:ea typeface="Calibri" panose="020F0502020204030204" pitchFamily="34" charset="0"/>
                  <a:cs typeface="Times New Roman" panose="02020603050405020304" pitchFamily="18" charset="0"/>
                </a:endParaRPr>
              </a:p>
            </p:txBody>
          </p:sp>
        </p:grpSp>
        <p:pic>
          <p:nvPicPr>
            <p:cNvPr id="4" name="Picture 2">
              <a:extLst>
                <a:ext uri="{FF2B5EF4-FFF2-40B4-BE49-F238E27FC236}">
                  <a16:creationId xmlns:a16="http://schemas.microsoft.com/office/drawing/2014/main" id="{19FD4C97-4152-69F3-0E58-D9F3ADAF59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68537" y="630965"/>
              <a:ext cx="1298032" cy="2057400"/>
            </a:xfrm>
            <a:prstGeom prst="rect">
              <a:avLst/>
            </a:prstGeom>
          </p:spPr>
        </p:pic>
      </p:grpSp>
      <p:grpSp>
        <p:nvGrpSpPr>
          <p:cNvPr id="7" name="Group 6">
            <a:extLst>
              <a:ext uri="{FF2B5EF4-FFF2-40B4-BE49-F238E27FC236}">
                <a16:creationId xmlns:a16="http://schemas.microsoft.com/office/drawing/2014/main" id="{CE56F8C3-2C31-DBE6-44ED-FC697EF4AD06}"/>
              </a:ext>
            </a:extLst>
          </p:cNvPr>
          <p:cNvGrpSpPr/>
          <p:nvPr/>
        </p:nvGrpSpPr>
        <p:grpSpPr>
          <a:xfrm>
            <a:off x="7672240" y="2291809"/>
            <a:ext cx="4022111" cy="3905472"/>
            <a:chOff x="10365406" y="1241890"/>
            <a:chExt cx="7390062" cy="7957085"/>
          </a:xfrm>
        </p:grpSpPr>
        <p:pic>
          <p:nvPicPr>
            <p:cNvPr id="8" name="Picture 7">
              <a:extLst>
                <a:ext uri="{FF2B5EF4-FFF2-40B4-BE49-F238E27FC236}">
                  <a16:creationId xmlns:a16="http://schemas.microsoft.com/office/drawing/2014/main" id="{D8A1A076-5190-D322-FBAE-E0B0DCFCF249}"/>
                </a:ext>
              </a:extLst>
            </p:cNvPr>
            <p:cNvPicPr>
              <a:picLocks noChangeAspect="1"/>
            </p:cNvPicPr>
            <p:nvPr/>
          </p:nvPicPr>
          <p:blipFill>
            <a:blip r:embed="rId7"/>
            <a:stretch>
              <a:fillRect/>
            </a:stretch>
          </p:blipFill>
          <p:spPr>
            <a:xfrm>
              <a:off x="11382488" y="1241890"/>
              <a:ext cx="5355899" cy="6339109"/>
            </a:xfrm>
            <a:prstGeom prst="roundRect">
              <a:avLst>
                <a:gd name="adj" fmla="val 9570"/>
              </a:avLst>
            </a:prstGeom>
          </p:spPr>
        </p:pic>
        <p:sp>
          <p:nvSpPr>
            <p:cNvPr id="9" name="TextBox 8">
              <a:extLst>
                <a:ext uri="{FF2B5EF4-FFF2-40B4-BE49-F238E27FC236}">
                  <a16:creationId xmlns:a16="http://schemas.microsoft.com/office/drawing/2014/main" id="{908D4362-F360-1C8D-F664-92D669DF18D3}"/>
                </a:ext>
              </a:extLst>
            </p:cNvPr>
            <p:cNvSpPr txBox="1"/>
            <p:nvPr/>
          </p:nvSpPr>
          <p:spPr>
            <a:xfrm>
              <a:off x="10365406" y="7635813"/>
              <a:ext cx="7390062" cy="1563162"/>
            </a:xfrm>
            <a:prstGeom prst="rect">
              <a:avLst/>
            </a:prstGeom>
            <a:noFill/>
          </p:spPr>
          <p:txBody>
            <a:bodyPr wrap="square">
              <a:spAutoFit/>
            </a:bodyPr>
            <a:lstStyle/>
            <a:p>
              <a:pPr algn="ctr" defTabSz="342900">
                <a:lnSpc>
                  <a:spcPct val="125000"/>
                </a:lnSpc>
                <a:defRPr/>
              </a:pPr>
              <a:r>
                <a:rPr lang="vi-VN" b="1" dirty="0">
                  <a:solidFill>
                    <a:prstClr val="black"/>
                  </a:solidFill>
                  <a:latin typeface="UTM Avo" panose="02040603050506020204" pitchFamily="18"/>
                  <a:ea typeface="Calibri" panose="020F0502020204030204" pitchFamily="34" charset="0"/>
                  <a:cs typeface="Times New Roman" panose="02020603050405020304" pitchFamily="18" charset="0"/>
                </a:rPr>
                <a:t>Hình 15.6. </a:t>
              </a:r>
            </a:p>
            <a:p>
              <a:pPr algn="ctr" defTabSz="342900">
                <a:lnSpc>
                  <a:spcPct val="125000"/>
                </a:lnSpc>
                <a:defRPr/>
              </a:pPr>
              <a:r>
                <a:rPr lang="vi-VN" dirty="0">
                  <a:solidFill>
                    <a:prstClr val="black"/>
                  </a:solidFill>
                  <a:latin typeface="UTM Avo" panose="02040603050506020204" pitchFamily="18"/>
                  <a:ea typeface="Calibri" panose="020F0502020204030204" pitchFamily="34" charset="0"/>
                  <a:cs typeface="Times New Roman" panose="02020603050405020304" pitchFamily="18" charset="0"/>
                </a:rPr>
                <a:t>Cần cẩu có nam châm điện</a:t>
              </a:r>
            </a:p>
          </p:txBody>
        </p:sp>
      </p:grpSp>
      <p:sp>
        <p:nvSpPr>
          <p:cNvPr id="10" name="TextBox 9">
            <a:extLst>
              <a:ext uri="{FF2B5EF4-FFF2-40B4-BE49-F238E27FC236}">
                <a16:creationId xmlns:a16="http://schemas.microsoft.com/office/drawing/2014/main" id="{3DACC13C-05BB-ABA0-8F97-7197DA9F15F0}"/>
              </a:ext>
            </a:extLst>
          </p:cNvPr>
          <p:cNvSpPr txBox="1"/>
          <p:nvPr/>
        </p:nvSpPr>
        <p:spPr>
          <a:xfrm>
            <a:off x="1051205" y="4181919"/>
            <a:ext cx="5646420" cy="2269983"/>
          </a:xfrm>
          <a:prstGeom prst="roundRect">
            <a:avLst/>
          </a:prstGeom>
          <a:noFill/>
          <a:ln w="38100">
            <a:solidFill>
              <a:srgbClr val="FF9C4E"/>
            </a:solidFill>
            <a:prstDash val="lgDash"/>
          </a:ln>
        </p:spPr>
        <p:txBody>
          <a:bodyPr wrap="square">
            <a:spAutoFit/>
          </a:bodyPr>
          <a:lstStyle/>
          <a:p>
            <a:pPr algn="just">
              <a:lnSpc>
                <a:spcPct val="150000"/>
              </a:lnSpc>
              <a:spcAft>
                <a:spcPts val="300"/>
              </a:spcAft>
            </a:pPr>
            <a:r>
              <a:rPr lang="en-US" sz="2200" b="1" dirty="0">
                <a:solidFill>
                  <a:srgbClr val="000000"/>
                </a:solidFill>
                <a:latin typeface="UTM Avo" panose="02040603050506020204" pitchFamily="18"/>
                <a:ea typeface="Calibri" panose="020F0502020204030204" pitchFamily="34" charset="0"/>
                <a:cs typeface="Times New Roman" panose="02020603050405020304" pitchFamily="18" charset="0"/>
              </a:rPr>
              <a:t>Cấu tạo của nam châm điện: </a:t>
            </a:r>
            <a:r>
              <a:rPr lang="en-US" sz="2200" dirty="0">
                <a:solidFill>
                  <a:srgbClr val="000000"/>
                </a:solidFill>
                <a:latin typeface="UTM Avo" panose="02040603050506020204" pitchFamily="18"/>
                <a:ea typeface="Calibri" panose="020F0502020204030204" pitchFamily="34" charset="0"/>
                <a:cs typeface="Times New Roman" panose="02020603050405020304" pitchFamily="18" charset="0"/>
              </a:rPr>
              <a:t>nam châm điện gồm dây dẫn điện quấn quanh 1 lõi sắt có dòng điện chạy trong dây dẫn.</a:t>
            </a:r>
            <a:endParaRPr lang="en-US" sz="2200" dirty="0">
              <a:latin typeface="UTM Avo" panose="02040603050506020204" pitchFamily="18"/>
              <a:ea typeface="Calibri" panose="020F0502020204030204" pitchFamily="34" charset="0"/>
              <a:cs typeface="Times New Roman" panose="02020603050405020304" pitchFamily="18" charset="0"/>
            </a:endParaRPr>
          </a:p>
        </p:txBody>
      </p:sp>
      <p:pic>
        <p:nvPicPr>
          <p:cNvPr id="11" name="Picture 7">
            <a:extLst>
              <a:ext uri="{FF2B5EF4-FFF2-40B4-BE49-F238E27FC236}">
                <a16:creationId xmlns:a16="http://schemas.microsoft.com/office/drawing/2014/main" id="{6B88FD74-7F13-2965-7834-98E676902CC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5756920" flipH="1" flipV="1">
            <a:off x="5580914" y="3426831"/>
            <a:ext cx="890139" cy="289700"/>
          </a:xfrm>
          <a:prstGeom prst="rect">
            <a:avLst/>
          </a:prstGeom>
        </p:spPr>
      </p:pic>
      <p:pic>
        <p:nvPicPr>
          <p:cNvPr id="12" name="Picture 6" descr="MAKE AN ELECTROMAGNET - ScienceBob.com">
            <a:extLst>
              <a:ext uri="{FF2B5EF4-FFF2-40B4-BE49-F238E27FC236}">
                <a16:creationId xmlns:a16="http://schemas.microsoft.com/office/drawing/2014/main" id="{8F836DAD-7286-AC96-DB7F-E3102932514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46521" y="5702978"/>
            <a:ext cx="899166" cy="89916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CB0A5BE4-85E9-F209-C926-F8E41907AF7C}"/>
              </a:ext>
            </a:extLst>
          </p:cNvPr>
          <p:cNvSpPr txBox="1"/>
          <p:nvPr/>
        </p:nvSpPr>
        <p:spPr>
          <a:xfrm>
            <a:off x="2426970" y="1556587"/>
            <a:ext cx="7338060" cy="507831"/>
          </a:xfrm>
          <a:prstGeom prst="rect">
            <a:avLst/>
          </a:prstGeom>
          <a:noFill/>
        </p:spPr>
        <p:txBody>
          <a:bodyPr wrap="square" rtlCol="0">
            <a:spAutoFit/>
          </a:bodyPr>
          <a:lstStyle/>
          <a:p>
            <a:pPr algn="ctr" defTabSz="342900">
              <a:defRPr/>
            </a:pPr>
            <a:r>
              <a:rPr lang="en-US" sz="2700" b="1" dirty="0">
                <a:latin typeface="UTM Avo" panose="02040603050506020204" pitchFamily="18"/>
              </a:rPr>
              <a:t>IV. </a:t>
            </a:r>
            <a:r>
              <a:rPr lang="vi-VN" sz="2700" b="1" dirty="0">
                <a:latin typeface="UTM Avo" panose="02040603050506020204" pitchFamily="18"/>
              </a:rPr>
              <a:t>CHẾ TẠO NAM CHÂM ĐIỆN </a:t>
            </a:r>
            <a:endParaRPr lang="en-US" sz="2700" b="1" dirty="0">
              <a:latin typeface="UTM Avo" panose="02040603050506020204" pitchFamily="18"/>
            </a:endParaRPr>
          </a:p>
        </p:txBody>
      </p:sp>
    </p:spTree>
    <p:extLst>
      <p:ext uri="{BB962C8B-B14F-4D97-AF65-F5344CB8AC3E}">
        <p14:creationId xmlns:p14="http://schemas.microsoft.com/office/powerpoint/2010/main" val="226409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50" presetClass="entr" presetSubtype="0" decel="10000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strVal val="#ppt_w+.3"/>
                                          </p:val>
                                        </p:tav>
                                        <p:tav tm="100000">
                                          <p:val>
                                            <p:strVal val="#ppt_w"/>
                                          </p:val>
                                        </p:tav>
                                      </p:tavLst>
                                    </p:anim>
                                    <p:anim calcmode="lin" valueType="num">
                                      <p:cBhvr>
                                        <p:cTn id="21" dur="500" fill="hold"/>
                                        <p:tgtEl>
                                          <p:spTgt spid="10"/>
                                        </p:tgtEl>
                                        <p:attrNameLst>
                                          <p:attrName>ppt_h</p:attrName>
                                        </p:attrNameLst>
                                      </p:cBhvr>
                                      <p:tavLst>
                                        <p:tav tm="0">
                                          <p:val>
                                            <p:strVal val="#ppt_h"/>
                                          </p:val>
                                        </p:tav>
                                        <p:tav tm="100000">
                                          <p:val>
                                            <p:strVal val="#ppt_h"/>
                                          </p:val>
                                        </p:tav>
                                      </p:tavLst>
                                    </p:anim>
                                    <p:animEffect transition="in" filter="fade">
                                      <p:cBhvr>
                                        <p:cTn id="22" dur="500"/>
                                        <p:tgtEl>
                                          <p:spTgt spid="10"/>
                                        </p:tgtEl>
                                      </p:cBhvr>
                                    </p:animEffect>
                                  </p:childTnLst>
                                </p:cTn>
                              </p:par>
                              <p:par>
                                <p:cTn id="23" presetID="50" presetClass="entr" presetSubtype="0" decel="10000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strVal val="#ppt_w+.3"/>
                                          </p:val>
                                        </p:tav>
                                        <p:tav tm="100000">
                                          <p:val>
                                            <p:strVal val="#ppt_w"/>
                                          </p:val>
                                        </p:tav>
                                      </p:tavLst>
                                    </p:anim>
                                    <p:anim calcmode="lin" valueType="num">
                                      <p:cBhvr>
                                        <p:cTn id="26" dur="500" fill="hold"/>
                                        <p:tgtEl>
                                          <p:spTgt spid="12"/>
                                        </p:tgtEl>
                                        <p:attrNameLst>
                                          <p:attrName>ppt_h</p:attrName>
                                        </p:attrNameLst>
                                      </p:cBhvr>
                                      <p:tavLst>
                                        <p:tav tm="0">
                                          <p:val>
                                            <p:strVal val="#ppt_h"/>
                                          </p:val>
                                        </p:tav>
                                        <p:tav tm="100000">
                                          <p:val>
                                            <p:strVal val="#ppt_h"/>
                                          </p:val>
                                        </p:tav>
                                      </p:tavLst>
                                    </p:anim>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picture containing diagram&#10;&#10;Description automatically generated">
            <a:extLst>
              <a:ext uri="{FF2B5EF4-FFF2-40B4-BE49-F238E27FC236}">
                <a16:creationId xmlns:a16="http://schemas.microsoft.com/office/drawing/2014/main" id="{A4C46135-AA0E-39D9-71D0-1183E1D6817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34440" y="2599532"/>
            <a:ext cx="3615951" cy="3049335"/>
          </a:xfrm>
          <a:prstGeom prst="rect">
            <a:avLst/>
          </a:prstGeom>
        </p:spPr>
      </p:pic>
      <p:sp>
        <p:nvSpPr>
          <p:cNvPr id="3" name="TextBox 2">
            <a:extLst>
              <a:ext uri="{FF2B5EF4-FFF2-40B4-BE49-F238E27FC236}">
                <a16:creationId xmlns:a16="http://schemas.microsoft.com/office/drawing/2014/main" id="{2BC2F834-77C8-CEC9-AF3A-214FBB9B3EF8}"/>
              </a:ext>
            </a:extLst>
          </p:cNvPr>
          <p:cNvSpPr txBox="1"/>
          <p:nvPr/>
        </p:nvSpPr>
        <p:spPr>
          <a:xfrm>
            <a:off x="3762400" y="1598295"/>
            <a:ext cx="4667199" cy="507831"/>
          </a:xfrm>
          <a:prstGeom prst="rect">
            <a:avLst/>
          </a:prstGeom>
          <a:noFill/>
        </p:spPr>
        <p:txBody>
          <a:bodyPr wrap="square">
            <a:spAutoFit/>
          </a:bodyPr>
          <a:lstStyle/>
          <a:p>
            <a:pPr algn="ctr"/>
            <a:r>
              <a:rPr lang="en-US" sz="2700" b="1" dirty="0">
                <a:latin typeface="UTM Avo" panose="02040603050506020204" pitchFamily="18"/>
                <a:ea typeface="Calibri" panose="020F0502020204030204" pitchFamily="34" charset="0"/>
              </a:rPr>
              <a:t>HOẠT ĐỘNG NHÓM</a:t>
            </a:r>
            <a:endParaRPr lang="en-US" sz="2700" dirty="0">
              <a:latin typeface="UTM Avo" panose="02040603050506020204" pitchFamily="18"/>
            </a:endParaRPr>
          </a:p>
        </p:txBody>
      </p:sp>
      <p:sp>
        <p:nvSpPr>
          <p:cNvPr id="4" name="TextBox 3">
            <a:extLst>
              <a:ext uri="{FF2B5EF4-FFF2-40B4-BE49-F238E27FC236}">
                <a16:creationId xmlns:a16="http://schemas.microsoft.com/office/drawing/2014/main" id="{654F5865-B2FB-63B2-82D8-0E8E58AEA645}"/>
              </a:ext>
            </a:extLst>
          </p:cNvPr>
          <p:cNvSpPr txBox="1"/>
          <p:nvPr/>
        </p:nvSpPr>
        <p:spPr>
          <a:xfrm>
            <a:off x="6318854" y="3125397"/>
            <a:ext cx="4087890" cy="1548822"/>
          </a:xfrm>
          <a:prstGeom prst="rect">
            <a:avLst/>
          </a:prstGeom>
          <a:noFill/>
        </p:spPr>
        <p:txBody>
          <a:bodyPr wrap="square">
            <a:spAutoFit/>
          </a:bodyPr>
          <a:lstStyle/>
          <a:p>
            <a:pPr algn="ctr" defTabSz="342900">
              <a:lnSpc>
                <a:spcPct val="150000"/>
              </a:lnSpc>
              <a:spcAft>
                <a:spcPts val="300"/>
              </a:spcAft>
              <a:defRPr/>
            </a:pPr>
            <a:r>
              <a:rPr lang="vi-VN" sz="2200" dirty="0">
                <a:latin typeface="UTM Avo" panose="02040603050506020204" pitchFamily="18"/>
                <a:ea typeface="Calibri" panose="020F0502020204030204" pitchFamily="34" charset="0"/>
                <a:cs typeface="Times New Roman" panose="02020603050405020304" pitchFamily="18" charset="0"/>
              </a:rPr>
              <a:t>Thực </a:t>
            </a:r>
            <a:r>
              <a:rPr lang="en-US" sz="2200" dirty="0" err="1">
                <a:latin typeface="UTM Avo" panose="02040603050506020204" pitchFamily="18"/>
                <a:ea typeface="Calibri" panose="020F0502020204030204" pitchFamily="34" charset="0"/>
                <a:cs typeface="Times New Roman" panose="02020603050405020304" pitchFamily="18" charset="0"/>
              </a:rPr>
              <a:t>hành</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dirty="0" err="1">
                <a:latin typeface="UTM Avo" panose="02040603050506020204" pitchFamily="18"/>
                <a:ea typeface="Calibri" panose="020F0502020204030204" pitchFamily="34" charset="0"/>
                <a:cs typeface="Times New Roman" panose="02020603050405020304" pitchFamily="18" charset="0"/>
              </a:rPr>
              <a:t>làm</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dirty="0" err="1">
                <a:latin typeface="UTM Avo" panose="02040603050506020204" pitchFamily="18"/>
                <a:ea typeface="Calibri" panose="020F0502020204030204" pitchFamily="34" charset="0"/>
                <a:cs typeface="Times New Roman" panose="02020603050405020304" pitchFamily="18" charset="0"/>
              </a:rPr>
              <a:t>nam</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dirty="0" err="1">
                <a:latin typeface="UTM Avo" panose="02040603050506020204" pitchFamily="18"/>
                <a:ea typeface="Calibri" panose="020F0502020204030204" pitchFamily="34" charset="0"/>
                <a:cs typeface="Times New Roman" panose="02020603050405020304" pitchFamily="18" charset="0"/>
              </a:rPr>
              <a:t>châm</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dirty="0" err="1">
                <a:latin typeface="UTM Avo" panose="02040603050506020204" pitchFamily="18"/>
                <a:ea typeface="Calibri" panose="020F0502020204030204" pitchFamily="34" charset="0"/>
                <a:cs typeface="Times New Roman" panose="02020603050405020304" pitchFamily="18" charset="0"/>
              </a:rPr>
              <a:t>điện</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dirty="0" err="1">
                <a:latin typeface="UTM Avo" panose="02040603050506020204" pitchFamily="18"/>
                <a:ea typeface="Calibri" panose="020F0502020204030204" pitchFamily="34" charset="0"/>
                <a:cs typeface="Times New Roman" panose="02020603050405020304" pitchFamily="18" charset="0"/>
              </a:rPr>
              <a:t>và</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dirty="0" err="1">
                <a:latin typeface="UTM Avo" panose="02040603050506020204" pitchFamily="18"/>
                <a:ea typeface="Calibri" panose="020F0502020204030204" pitchFamily="34" charset="0"/>
                <a:cs typeface="Times New Roman" panose="02020603050405020304" pitchFamily="18" charset="0"/>
              </a:rPr>
              <a:t>thay</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dirty="0" err="1">
                <a:latin typeface="UTM Avo" panose="02040603050506020204" pitchFamily="18"/>
                <a:ea typeface="Calibri" panose="020F0502020204030204" pitchFamily="34" charset="0"/>
                <a:cs typeface="Times New Roman" panose="02020603050405020304" pitchFamily="18" charset="0"/>
              </a:rPr>
              <a:t>đổi</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dirty="0" err="1">
                <a:latin typeface="UTM Avo" panose="02040603050506020204" pitchFamily="18"/>
                <a:ea typeface="Calibri" panose="020F0502020204030204" pitchFamily="34" charset="0"/>
                <a:cs typeface="Times New Roman" panose="02020603050405020304" pitchFamily="18" charset="0"/>
              </a:rPr>
              <a:t>từ</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dirty="0" err="1">
                <a:latin typeface="UTM Avo" panose="02040603050506020204" pitchFamily="18"/>
                <a:ea typeface="Calibri" panose="020F0502020204030204" pitchFamily="34" charset="0"/>
                <a:cs typeface="Times New Roman" panose="02020603050405020304" pitchFamily="18" charset="0"/>
              </a:rPr>
              <a:t>trường</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dirty="0" err="1">
                <a:latin typeface="UTM Avo" panose="02040603050506020204" pitchFamily="18"/>
                <a:ea typeface="Calibri" panose="020F0502020204030204" pitchFamily="34" charset="0"/>
                <a:cs typeface="Times New Roman" panose="02020603050405020304" pitchFamily="18" charset="0"/>
              </a:rPr>
              <a:t>của</a:t>
            </a:r>
            <a:r>
              <a:rPr lang="vi-VN" sz="2200" dirty="0">
                <a:latin typeface="UTM Avo" panose="02040603050506020204" pitchFamily="18"/>
                <a:ea typeface="Calibri" panose="020F0502020204030204" pitchFamily="34" charset="0"/>
                <a:cs typeface="Times New Roman" panose="02020603050405020304" pitchFamily="18" charset="0"/>
              </a:rPr>
              <a:t> nam châm điện</a:t>
            </a:r>
            <a:r>
              <a:rPr lang="en-US" sz="2200" dirty="0">
                <a:latin typeface="UTM Avo" panose="02040603050506020204" pitchFamily="18"/>
                <a:ea typeface="Calibri" panose="020F0502020204030204" pitchFamily="34" charset="0"/>
                <a:cs typeface="Times New Roman" panose="02020603050405020304" pitchFamily="18" charset="0"/>
              </a:rPr>
              <a:t>.</a:t>
            </a:r>
          </a:p>
        </p:txBody>
      </p:sp>
      <p:sp>
        <p:nvSpPr>
          <p:cNvPr id="5" name="Rounded Rectangle 4">
            <a:extLst>
              <a:ext uri="{FF2B5EF4-FFF2-40B4-BE49-F238E27FC236}">
                <a16:creationId xmlns:a16="http://schemas.microsoft.com/office/drawing/2014/main" id="{8585D4E7-CCBE-118C-6D95-B122750EA61F}"/>
              </a:ext>
            </a:extLst>
          </p:cNvPr>
          <p:cNvSpPr/>
          <p:nvPr/>
        </p:nvSpPr>
        <p:spPr>
          <a:xfrm>
            <a:off x="6134791" y="2870835"/>
            <a:ext cx="4533209" cy="2075634"/>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vi-VN"/>
          </a:p>
        </p:txBody>
      </p:sp>
    </p:spTree>
    <p:extLst>
      <p:ext uri="{BB962C8B-B14F-4D97-AF65-F5344CB8AC3E}">
        <p14:creationId xmlns:p14="http://schemas.microsoft.com/office/powerpoint/2010/main" val="413110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063B25-F9E6-3B0E-83F5-A262AE0B228A}"/>
              </a:ext>
            </a:extLst>
          </p:cNvPr>
          <p:cNvSpPr txBox="1"/>
          <p:nvPr/>
        </p:nvSpPr>
        <p:spPr>
          <a:xfrm>
            <a:off x="1429706" y="2426732"/>
            <a:ext cx="3798533" cy="3806107"/>
          </a:xfrm>
          <a:prstGeom prst="rect">
            <a:avLst/>
          </a:prstGeom>
          <a:noFill/>
        </p:spPr>
        <p:txBody>
          <a:bodyPr wrap="square">
            <a:spAutoFit/>
          </a:bodyPr>
          <a:lstStyle/>
          <a:p>
            <a:pPr algn="just">
              <a:lnSpc>
                <a:spcPct val="150000"/>
              </a:lnSpc>
              <a:spcAft>
                <a:spcPts val="300"/>
              </a:spcAft>
            </a:pPr>
            <a:r>
              <a:rPr lang="en-US" sz="2200" b="1" i="1" dirty="0">
                <a:latin typeface="UTM Avo" panose="02040603050506020204" pitchFamily="18"/>
                <a:ea typeface="Calibri" panose="020F0502020204030204" pitchFamily="34" charset="0"/>
                <a:cs typeface="Times New Roman" panose="02020603050405020304" pitchFamily="18" charset="0"/>
              </a:rPr>
              <a:t>Dụng cụ: </a:t>
            </a:r>
            <a:r>
              <a:rPr lang="en-US" sz="2200" dirty="0">
                <a:latin typeface="UTM Avo" panose="02040603050506020204" pitchFamily="18"/>
                <a:ea typeface="Calibri" panose="020F0502020204030204" pitchFamily="34" charset="0"/>
                <a:cs typeface="Times New Roman" panose="02020603050405020304" pitchFamily="18" charset="0"/>
              </a:rPr>
              <a:t>(</a:t>
            </a:r>
            <a:r>
              <a:rPr lang="en-US" sz="2200" dirty="0" err="1">
                <a:latin typeface="UTM Avo" panose="02040603050506020204" pitchFamily="18"/>
                <a:ea typeface="Calibri" panose="020F0502020204030204" pitchFamily="34" charset="0"/>
                <a:cs typeface="Times New Roman" panose="02020603050405020304" pitchFamily="18" charset="0"/>
              </a:rPr>
              <a:t>Hình</a:t>
            </a:r>
            <a:r>
              <a:rPr lang="en-US" sz="2200" dirty="0">
                <a:latin typeface="UTM Avo" panose="02040603050506020204" pitchFamily="18"/>
                <a:ea typeface="Calibri" panose="020F0502020204030204" pitchFamily="34" charset="0"/>
                <a:cs typeface="Times New Roman" panose="02020603050405020304" pitchFamily="18" charset="0"/>
              </a:rPr>
              <a:t> 15.7)</a:t>
            </a:r>
            <a:endParaRPr lang="en-US" sz="2200" b="1" i="1" dirty="0">
              <a:latin typeface="UTM Avo" panose="02040603050506020204" pitchFamily="18"/>
              <a:ea typeface="Calibri" panose="020F0502020204030204" pitchFamily="34" charset="0"/>
              <a:cs typeface="Times New Roman" panose="02020603050405020304" pitchFamily="18" charset="0"/>
            </a:endParaRPr>
          </a:p>
          <a:p>
            <a:pPr marL="342900" indent="-342900" algn="just">
              <a:lnSpc>
                <a:spcPct val="150000"/>
              </a:lnSpc>
              <a:spcAft>
                <a:spcPts val="300"/>
              </a:spcAft>
              <a:buFont typeface="Arial" panose="020B0604020202020204" pitchFamily="34" charset="0"/>
              <a:buChar char="•"/>
            </a:pPr>
            <a:r>
              <a:rPr lang="en-US" sz="2200" dirty="0" err="1">
                <a:latin typeface="UTM Avo" panose="02040603050506020204" pitchFamily="18"/>
                <a:ea typeface="Calibri" panose="020F0502020204030204" pitchFamily="34" charset="0"/>
                <a:cs typeface="Times New Roman" panose="02020603050405020304" pitchFamily="18" charset="0"/>
              </a:rPr>
              <a:t>Công</a:t>
            </a:r>
            <a:r>
              <a:rPr lang="en-US" sz="2200" dirty="0">
                <a:latin typeface="UTM Avo" panose="02040603050506020204" pitchFamily="18"/>
                <a:ea typeface="Calibri" panose="020F0502020204030204" pitchFamily="34" charset="0"/>
                <a:cs typeface="Times New Roman" panose="02020603050405020304" pitchFamily="18" charset="0"/>
              </a:rPr>
              <a:t> tắc (1)</a:t>
            </a:r>
          </a:p>
          <a:p>
            <a:pPr marL="342900" indent="-342900" algn="just">
              <a:lnSpc>
                <a:spcPct val="150000"/>
              </a:lnSpc>
              <a:spcAft>
                <a:spcPts val="300"/>
              </a:spcAft>
              <a:buFont typeface="Arial" panose="020B0604020202020204" pitchFamily="34" charset="0"/>
              <a:buChar char="•"/>
            </a:pPr>
            <a:r>
              <a:rPr lang="en-US" sz="2200" dirty="0" err="1">
                <a:latin typeface="UTM Avo" panose="02040603050506020204" pitchFamily="18"/>
                <a:ea typeface="Calibri" panose="020F0502020204030204" pitchFamily="34" charset="0"/>
                <a:cs typeface="Times New Roman" panose="02020603050405020304" pitchFamily="18" charset="0"/>
              </a:rPr>
              <a:t>Lõi</a:t>
            </a:r>
            <a:r>
              <a:rPr lang="en-US" sz="2200" dirty="0">
                <a:latin typeface="UTM Avo" panose="02040603050506020204" pitchFamily="18"/>
                <a:ea typeface="Calibri" panose="020F0502020204030204" pitchFamily="34" charset="0"/>
                <a:cs typeface="Times New Roman" panose="02020603050405020304" pitchFamily="18" charset="0"/>
              </a:rPr>
              <a:t> </a:t>
            </a:r>
            <a:r>
              <a:rPr lang="en-US" sz="2200" dirty="0" err="1">
                <a:latin typeface="UTM Avo" panose="02040603050506020204" pitchFamily="18"/>
                <a:ea typeface="Calibri" panose="020F0502020204030204" pitchFamily="34" charset="0"/>
                <a:cs typeface="Times New Roman" panose="02020603050405020304" pitchFamily="18" charset="0"/>
              </a:rPr>
              <a:t>nhựa</a:t>
            </a:r>
            <a:r>
              <a:rPr lang="en-US" sz="2200" dirty="0">
                <a:latin typeface="UTM Avo" panose="02040603050506020204" pitchFamily="18"/>
                <a:ea typeface="Calibri" panose="020F0502020204030204" pitchFamily="34" charset="0"/>
                <a:cs typeface="Times New Roman" panose="02020603050405020304" pitchFamily="18" charset="0"/>
              </a:rPr>
              <a:t> (2)</a:t>
            </a:r>
          </a:p>
          <a:p>
            <a:pPr marL="342900" indent="-342900" algn="just">
              <a:lnSpc>
                <a:spcPct val="150000"/>
              </a:lnSpc>
              <a:spcAft>
                <a:spcPts val="300"/>
              </a:spcAft>
              <a:buFont typeface="Arial" panose="020B0604020202020204" pitchFamily="34" charset="0"/>
              <a:buChar char="•"/>
            </a:pPr>
            <a:r>
              <a:rPr lang="en-US" sz="2200" dirty="0" err="1">
                <a:latin typeface="UTM Avo" panose="02040603050506020204" pitchFamily="18"/>
                <a:ea typeface="Calibri" panose="020F0502020204030204" pitchFamily="34" charset="0"/>
                <a:cs typeface="Times New Roman" panose="02020603050405020304" pitchFamily="18" charset="0"/>
              </a:rPr>
              <a:t>Lõi</a:t>
            </a:r>
            <a:r>
              <a:rPr lang="en-US" sz="2200" dirty="0">
                <a:latin typeface="UTM Avo" panose="02040603050506020204" pitchFamily="18"/>
                <a:ea typeface="Calibri" panose="020F0502020204030204" pitchFamily="34" charset="0"/>
                <a:cs typeface="Times New Roman" panose="02020603050405020304" pitchFamily="18" charset="0"/>
              </a:rPr>
              <a:t> </a:t>
            </a:r>
            <a:r>
              <a:rPr lang="vi-VN" sz="2200" dirty="0">
                <a:latin typeface="UTM Avo" panose="02040603050506020204" pitchFamily="18"/>
                <a:ea typeface="Calibri" panose="020F0502020204030204" pitchFamily="34" charset="0"/>
                <a:cs typeface="Times New Roman" panose="02020603050405020304" pitchFamily="18" charset="0"/>
              </a:rPr>
              <a:t>sắt</a:t>
            </a:r>
            <a:r>
              <a:rPr lang="en-US" sz="2200" dirty="0">
                <a:latin typeface="UTM Avo" panose="02040603050506020204" pitchFamily="18"/>
                <a:ea typeface="Calibri" panose="020F0502020204030204" pitchFamily="34" charset="0"/>
                <a:cs typeface="Times New Roman" panose="02020603050405020304" pitchFamily="18" charset="0"/>
              </a:rPr>
              <a:t> (3)</a:t>
            </a:r>
          </a:p>
          <a:p>
            <a:pPr marL="342900" indent="-342900" algn="just">
              <a:lnSpc>
                <a:spcPct val="150000"/>
              </a:lnSpc>
              <a:spcAft>
                <a:spcPts val="300"/>
              </a:spcAft>
              <a:buFont typeface="Arial" panose="020B0604020202020204" pitchFamily="34" charset="0"/>
              <a:buChar char="•"/>
            </a:pPr>
            <a:r>
              <a:rPr lang="en-US" sz="2200" dirty="0" err="1">
                <a:latin typeface="UTM Avo" panose="02040603050506020204" pitchFamily="18"/>
                <a:ea typeface="Calibri" panose="020F0502020204030204" pitchFamily="34" charset="0"/>
                <a:cs typeface="Times New Roman" panose="02020603050405020304" pitchFamily="18" charset="0"/>
              </a:rPr>
              <a:t>Đế</a:t>
            </a:r>
            <a:r>
              <a:rPr lang="en-US" sz="2200" dirty="0">
                <a:latin typeface="UTM Avo" panose="02040603050506020204" pitchFamily="18"/>
                <a:ea typeface="Calibri" panose="020F0502020204030204" pitchFamily="34" charset="0"/>
                <a:cs typeface="Times New Roman" panose="02020603050405020304" pitchFamily="18" charset="0"/>
              </a:rPr>
              <a:t> và pin (4)</a:t>
            </a:r>
          </a:p>
          <a:p>
            <a:pPr marL="342900" indent="-342900" algn="just">
              <a:lnSpc>
                <a:spcPct val="150000"/>
              </a:lnSpc>
              <a:spcAft>
                <a:spcPts val="300"/>
              </a:spcAft>
              <a:buFont typeface="Arial" panose="020B0604020202020204" pitchFamily="34" charset="0"/>
              <a:buChar char="•"/>
            </a:pPr>
            <a:r>
              <a:rPr lang="en-US" sz="2200" dirty="0" err="1">
                <a:latin typeface="UTM Avo" panose="02040603050506020204" pitchFamily="18"/>
                <a:ea typeface="Calibri" panose="020F0502020204030204" pitchFamily="34" charset="0"/>
                <a:cs typeface="Times New Roman" panose="02020603050405020304" pitchFamily="18" charset="0"/>
              </a:rPr>
              <a:t>Cuộn</a:t>
            </a:r>
            <a:r>
              <a:rPr lang="en-US" sz="2200" dirty="0">
                <a:latin typeface="UTM Avo" panose="02040603050506020204" pitchFamily="18"/>
                <a:ea typeface="Calibri" panose="020F0502020204030204" pitchFamily="34" charset="0"/>
                <a:cs typeface="Times New Roman" panose="02020603050405020304" pitchFamily="18" charset="0"/>
              </a:rPr>
              <a:t> dây điện (5) </a:t>
            </a:r>
          </a:p>
          <a:p>
            <a:pPr marL="342900" indent="-342900" algn="just">
              <a:lnSpc>
                <a:spcPct val="150000"/>
              </a:lnSpc>
              <a:spcAft>
                <a:spcPts val="300"/>
              </a:spcAft>
              <a:buFont typeface="Arial" panose="020B0604020202020204" pitchFamily="34" charset="0"/>
              <a:buChar char="•"/>
            </a:pPr>
            <a:r>
              <a:rPr lang="en-US" sz="2200" dirty="0">
                <a:latin typeface="UTM Avo" panose="02040603050506020204" pitchFamily="18"/>
                <a:ea typeface="Calibri" panose="020F0502020204030204" pitchFamily="34" charset="0"/>
                <a:cs typeface="Times New Roman" panose="02020603050405020304" pitchFamily="18" charset="0"/>
              </a:rPr>
              <a:t>Viên bi sắt (6)</a:t>
            </a:r>
          </a:p>
        </p:txBody>
      </p:sp>
      <p:grpSp>
        <p:nvGrpSpPr>
          <p:cNvPr id="4" name="Group 3">
            <a:extLst>
              <a:ext uri="{FF2B5EF4-FFF2-40B4-BE49-F238E27FC236}">
                <a16:creationId xmlns:a16="http://schemas.microsoft.com/office/drawing/2014/main" id="{BA67AD6E-06BF-D389-4023-C27A84B81658}"/>
              </a:ext>
            </a:extLst>
          </p:cNvPr>
          <p:cNvGrpSpPr/>
          <p:nvPr/>
        </p:nvGrpSpPr>
        <p:grpSpPr>
          <a:xfrm>
            <a:off x="6879250" y="2274570"/>
            <a:ext cx="4240261" cy="3769761"/>
            <a:chOff x="9760385" y="2065166"/>
            <a:chExt cx="7390062" cy="7046949"/>
          </a:xfrm>
        </p:grpSpPr>
        <p:pic>
          <p:nvPicPr>
            <p:cNvPr id="5" name="Picture 4">
              <a:extLst>
                <a:ext uri="{FF2B5EF4-FFF2-40B4-BE49-F238E27FC236}">
                  <a16:creationId xmlns:a16="http://schemas.microsoft.com/office/drawing/2014/main" id="{E34A9FAA-E8B6-B2CE-513E-B18AD939BC94}"/>
                </a:ext>
              </a:extLst>
            </p:cNvPr>
            <p:cNvPicPr>
              <a:picLocks noChangeAspect="1"/>
            </p:cNvPicPr>
            <p:nvPr/>
          </p:nvPicPr>
          <p:blipFill>
            <a:blip r:embed="rId3"/>
            <a:stretch>
              <a:fillRect/>
            </a:stretch>
          </p:blipFill>
          <p:spPr>
            <a:xfrm>
              <a:off x="10382953" y="2065166"/>
              <a:ext cx="6144926" cy="5512499"/>
            </a:xfrm>
            <a:prstGeom prst="roundRect">
              <a:avLst/>
            </a:prstGeom>
            <a:ln w="57150">
              <a:solidFill>
                <a:srgbClr val="A77D6C"/>
              </a:solidFill>
            </a:ln>
          </p:spPr>
        </p:pic>
        <p:sp>
          <p:nvSpPr>
            <p:cNvPr id="6" name="TextBox 5">
              <a:extLst>
                <a:ext uri="{FF2B5EF4-FFF2-40B4-BE49-F238E27FC236}">
                  <a16:creationId xmlns:a16="http://schemas.microsoft.com/office/drawing/2014/main" id="{0736066D-2131-9EC4-32D4-B44AE2A5E238}"/>
                </a:ext>
              </a:extLst>
            </p:cNvPr>
            <p:cNvSpPr txBox="1"/>
            <p:nvPr/>
          </p:nvSpPr>
          <p:spPr>
            <a:xfrm>
              <a:off x="9760385" y="7857879"/>
              <a:ext cx="7390062" cy="1254236"/>
            </a:xfrm>
            <a:prstGeom prst="rect">
              <a:avLst/>
            </a:prstGeom>
            <a:noFill/>
          </p:spPr>
          <p:txBody>
            <a:bodyPr wrap="square">
              <a:spAutoFit/>
            </a:bodyPr>
            <a:lstStyle/>
            <a:p>
              <a:pPr algn="ctr" defTabSz="342900">
                <a:lnSpc>
                  <a:spcPct val="125000"/>
                </a:lnSpc>
                <a:defRPr/>
              </a:pPr>
              <a:r>
                <a:rPr lang="vi-VN" sz="1600" b="1" dirty="0">
                  <a:latin typeface="UTM Avo" panose="02040603050506020204" pitchFamily="18"/>
                  <a:ea typeface="Calibri" panose="020F0502020204030204" pitchFamily="34" charset="0"/>
                  <a:cs typeface="Times New Roman" panose="02020603050405020304" pitchFamily="18" charset="0"/>
                </a:rPr>
                <a:t>Hình 15.7. </a:t>
              </a:r>
            </a:p>
            <a:p>
              <a:pPr algn="ctr" defTabSz="342900">
                <a:lnSpc>
                  <a:spcPct val="125000"/>
                </a:lnSpc>
                <a:defRPr/>
              </a:pPr>
              <a:r>
                <a:rPr lang="vi-VN" sz="1600" dirty="0">
                  <a:latin typeface="UTM Avo" panose="02040603050506020204" pitchFamily="18"/>
                  <a:ea typeface="Calibri" panose="020F0502020204030204" pitchFamily="34" charset="0"/>
                  <a:cs typeface="Times New Roman" panose="02020603050405020304" pitchFamily="18" charset="0"/>
                </a:rPr>
                <a:t>Bộ dụng cụ chế tạo nam châm điện </a:t>
              </a:r>
            </a:p>
          </p:txBody>
        </p:sp>
      </p:grpSp>
      <p:sp>
        <p:nvSpPr>
          <p:cNvPr id="7" name="TextBox 6">
            <a:extLst>
              <a:ext uri="{FF2B5EF4-FFF2-40B4-BE49-F238E27FC236}">
                <a16:creationId xmlns:a16="http://schemas.microsoft.com/office/drawing/2014/main" id="{3ABB1031-4989-E7E5-17ED-D191D13C95A4}"/>
              </a:ext>
            </a:extLst>
          </p:cNvPr>
          <p:cNvSpPr txBox="1"/>
          <p:nvPr/>
        </p:nvSpPr>
        <p:spPr>
          <a:xfrm>
            <a:off x="825135" y="1810666"/>
            <a:ext cx="7485684" cy="477054"/>
          </a:xfrm>
          <a:prstGeom prst="rect">
            <a:avLst/>
          </a:prstGeom>
          <a:noFill/>
        </p:spPr>
        <p:txBody>
          <a:bodyPr wrap="square">
            <a:spAutoFit/>
          </a:bodyPr>
          <a:lstStyle/>
          <a:p>
            <a:r>
              <a:rPr lang="vi-VN" sz="2500" b="1" dirty="0">
                <a:latin typeface="UTM Avo" panose="02040603050506020204" pitchFamily="18"/>
                <a:ea typeface="Calibri" panose="020F0502020204030204" pitchFamily="34" charset="0"/>
                <a:cs typeface="Times New Roman" panose="02020603050405020304" pitchFamily="18" charset="0"/>
              </a:rPr>
              <a:t>* Thí nghiệm l</a:t>
            </a:r>
            <a:r>
              <a:rPr lang="en-US" sz="2500" b="1" dirty="0" err="1">
                <a:latin typeface="UTM Avo" panose="02040603050506020204" pitchFamily="18"/>
                <a:ea typeface="Calibri" panose="020F0502020204030204" pitchFamily="34" charset="0"/>
                <a:cs typeface="Times New Roman" panose="02020603050405020304" pitchFamily="18" charset="0"/>
              </a:rPr>
              <a:t>àm</a:t>
            </a:r>
            <a:r>
              <a:rPr lang="en-US" sz="2500" b="1" dirty="0">
                <a:latin typeface="UTM Avo" panose="02040603050506020204" pitchFamily="18"/>
                <a:ea typeface="Calibri" panose="020F0502020204030204" pitchFamily="34" charset="0"/>
                <a:cs typeface="Times New Roman" panose="02020603050405020304" pitchFamily="18" charset="0"/>
              </a:rPr>
              <a:t> nam châm điện</a:t>
            </a:r>
            <a:endParaRPr lang="en-US" sz="2500" dirty="0">
              <a:latin typeface="UTM Avo" panose="02040603050506020204" pitchFamily="18"/>
            </a:endParaRPr>
          </a:p>
        </p:txBody>
      </p:sp>
    </p:spTree>
    <p:extLst>
      <p:ext uri="{BB962C8B-B14F-4D97-AF65-F5344CB8AC3E}">
        <p14:creationId xmlns:p14="http://schemas.microsoft.com/office/powerpoint/2010/main" val="4241075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9AC6EB-41FA-1E7A-508B-C5B72FDC430A}"/>
              </a:ext>
            </a:extLst>
          </p:cNvPr>
          <p:cNvSpPr txBox="1"/>
          <p:nvPr/>
        </p:nvSpPr>
        <p:spPr>
          <a:xfrm>
            <a:off x="825135" y="1810666"/>
            <a:ext cx="7485684" cy="477054"/>
          </a:xfrm>
          <a:prstGeom prst="rect">
            <a:avLst/>
          </a:prstGeom>
          <a:noFill/>
        </p:spPr>
        <p:txBody>
          <a:bodyPr wrap="square">
            <a:spAutoFit/>
          </a:bodyPr>
          <a:lstStyle/>
          <a:p>
            <a:r>
              <a:rPr lang="vi-VN" sz="2500" b="1" dirty="0">
                <a:latin typeface="UTM Avo" panose="02040603050506020204" pitchFamily="18"/>
                <a:ea typeface="Calibri" panose="020F0502020204030204" pitchFamily="34" charset="0"/>
                <a:cs typeface="Times New Roman" panose="02020603050405020304" pitchFamily="18" charset="0"/>
              </a:rPr>
              <a:t>* Thí nghiệm l</a:t>
            </a:r>
            <a:r>
              <a:rPr lang="en-US" sz="2500" b="1" dirty="0" err="1">
                <a:latin typeface="UTM Avo" panose="02040603050506020204" pitchFamily="18"/>
                <a:ea typeface="Calibri" panose="020F0502020204030204" pitchFamily="34" charset="0"/>
                <a:cs typeface="Times New Roman" panose="02020603050405020304" pitchFamily="18" charset="0"/>
              </a:rPr>
              <a:t>àm</a:t>
            </a:r>
            <a:r>
              <a:rPr lang="en-US" sz="2500" b="1" dirty="0">
                <a:latin typeface="UTM Avo" panose="02040603050506020204" pitchFamily="18"/>
                <a:ea typeface="Calibri" panose="020F0502020204030204" pitchFamily="34" charset="0"/>
                <a:cs typeface="Times New Roman" panose="02020603050405020304" pitchFamily="18" charset="0"/>
              </a:rPr>
              <a:t> nam châm điện</a:t>
            </a:r>
            <a:endParaRPr lang="en-US" sz="2500" dirty="0">
              <a:latin typeface="UTM Avo" panose="02040603050506020204" pitchFamily="18"/>
            </a:endParaRPr>
          </a:p>
        </p:txBody>
      </p:sp>
      <p:sp>
        <p:nvSpPr>
          <p:cNvPr id="7" name="TextBox 6">
            <a:extLst>
              <a:ext uri="{FF2B5EF4-FFF2-40B4-BE49-F238E27FC236}">
                <a16:creationId xmlns:a16="http://schemas.microsoft.com/office/drawing/2014/main" id="{309A426C-0C84-3FFD-6D06-D9E0CABF9C83}"/>
              </a:ext>
            </a:extLst>
          </p:cNvPr>
          <p:cNvSpPr txBox="1"/>
          <p:nvPr/>
        </p:nvSpPr>
        <p:spPr>
          <a:xfrm>
            <a:off x="1196340" y="2379553"/>
            <a:ext cx="5398770" cy="3575209"/>
          </a:xfrm>
          <a:prstGeom prst="rect">
            <a:avLst/>
          </a:prstGeom>
          <a:noFill/>
        </p:spPr>
        <p:txBody>
          <a:bodyPr wrap="square">
            <a:spAutoFit/>
          </a:bodyPr>
          <a:lstStyle/>
          <a:p>
            <a:pPr algn="just" defTabSz="342900">
              <a:lnSpc>
                <a:spcPct val="150000"/>
              </a:lnSpc>
              <a:defRPr/>
            </a:pPr>
            <a:r>
              <a:rPr lang="en-US" sz="2200" b="1" i="1" dirty="0">
                <a:solidFill>
                  <a:srgbClr val="000000"/>
                </a:solidFill>
                <a:latin typeface="UTM Avo" panose="02040603050506020204" pitchFamily="18"/>
                <a:ea typeface="Calibri" panose="020F0502020204030204" pitchFamily="34" charset="0"/>
                <a:cs typeface="Times New Roman" panose="02020603050405020304" pitchFamily="18" charset="0"/>
              </a:rPr>
              <a:t>Tiến hành: </a:t>
            </a:r>
            <a:endParaRPr lang="en-US" sz="2200" b="1" dirty="0">
              <a:solidFill>
                <a:prstClr val="black"/>
              </a:solidFill>
              <a:latin typeface="UTM Avo" panose="02040603050506020204" pitchFamily="18"/>
              <a:ea typeface="Calibri" panose="020F0502020204030204" pitchFamily="34" charset="0"/>
              <a:cs typeface="Times New Roman" panose="02020603050405020304" pitchFamily="18" charset="0"/>
            </a:endParaRPr>
          </a:p>
          <a:p>
            <a:pPr algn="just" defTabSz="342900">
              <a:lnSpc>
                <a:spcPct val="150000"/>
              </a:lnSpc>
              <a:defRPr/>
            </a:pPr>
            <a:r>
              <a:rPr lang="vi-VN" sz="2200" dirty="0">
                <a:solidFill>
                  <a:srgbClr val="000000"/>
                </a:solidFill>
                <a:latin typeface="UTM Avo" panose="02040603050506020204" pitchFamily="18"/>
                <a:ea typeface="Calibri" panose="020F0502020204030204" pitchFamily="34" charset="0"/>
                <a:cs typeface="Times New Roman" panose="02020603050405020304" pitchFamily="18" charset="0"/>
              </a:rPr>
              <a:t>- Nối hai đầu cuộn dây với chốt 1 và chốt 4. Dùng kim nam châm để kiểm tra từ trường trong không gian xung quanh nam châm điện vừa làm được. </a:t>
            </a:r>
          </a:p>
          <a:p>
            <a:pPr algn="just" defTabSz="342900">
              <a:lnSpc>
                <a:spcPct val="150000"/>
              </a:lnSpc>
              <a:defRPr/>
            </a:pPr>
            <a:r>
              <a:rPr lang="vi-VN" sz="2200" dirty="0">
                <a:solidFill>
                  <a:srgbClr val="000000"/>
                </a:solidFill>
                <a:latin typeface="UTM Avo" panose="02040603050506020204" pitchFamily="18"/>
                <a:ea typeface="Calibri" panose="020F0502020204030204" pitchFamily="34" charset="0"/>
                <a:cs typeface="Times New Roman" panose="02020603050405020304" pitchFamily="18" charset="0"/>
              </a:rPr>
              <a:t>- Đưa viên bi sát lại gần một đầu cuộn dây để nó được hút dính vào đó.</a:t>
            </a:r>
          </a:p>
        </p:txBody>
      </p:sp>
      <p:pic>
        <p:nvPicPr>
          <p:cNvPr id="8" name="Picture 7">
            <a:extLst>
              <a:ext uri="{FF2B5EF4-FFF2-40B4-BE49-F238E27FC236}">
                <a16:creationId xmlns:a16="http://schemas.microsoft.com/office/drawing/2014/main" id="{29BA72AF-634F-8823-A245-C9397B58921E}"/>
              </a:ext>
            </a:extLst>
          </p:cNvPr>
          <p:cNvPicPr>
            <a:picLocks noChangeAspect="1"/>
          </p:cNvPicPr>
          <p:nvPr/>
        </p:nvPicPr>
        <p:blipFill>
          <a:blip r:embed="rId3"/>
          <a:stretch>
            <a:fillRect/>
          </a:stretch>
        </p:blipFill>
        <p:spPr>
          <a:xfrm>
            <a:off x="7120422" y="2622649"/>
            <a:ext cx="4092408" cy="2728271"/>
          </a:xfrm>
          <a:prstGeom prst="roundRect">
            <a:avLst>
              <a:gd name="adj" fmla="val 9891"/>
            </a:avLst>
          </a:prstGeom>
          <a:ln w="38100">
            <a:solidFill>
              <a:srgbClr val="A77D6C"/>
            </a:solidFill>
          </a:ln>
        </p:spPr>
      </p:pic>
      <p:sp>
        <p:nvSpPr>
          <p:cNvPr id="9" name="TextBox 8">
            <a:extLst>
              <a:ext uri="{FF2B5EF4-FFF2-40B4-BE49-F238E27FC236}">
                <a16:creationId xmlns:a16="http://schemas.microsoft.com/office/drawing/2014/main" id="{DD9B76B2-3135-D637-B7C4-5E805A31FBA4}"/>
              </a:ext>
            </a:extLst>
          </p:cNvPr>
          <p:cNvSpPr txBox="1"/>
          <p:nvPr/>
        </p:nvSpPr>
        <p:spPr>
          <a:xfrm>
            <a:off x="7780989" y="5442753"/>
            <a:ext cx="2771274" cy="670953"/>
          </a:xfrm>
          <a:prstGeom prst="rect">
            <a:avLst/>
          </a:prstGeom>
          <a:noFill/>
        </p:spPr>
        <p:txBody>
          <a:bodyPr wrap="square">
            <a:spAutoFit/>
          </a:bodyPr>
          <a:lstStyle/>
          <a:p>
            <a:pPr algn="ctr" defTabSz="342900">
              <a:lnSpc>
                <a:spcPct val="125000"/>
              </a:lnSpc>
              <a:defRPr/>
            </a:pPr>
            <a:r>
              <a:rPr lang="vi-VN" sz="1600" b="1" dirty="0">
                <a:solidFill>
                  <a:prstClr val="black"/>
                </a:solidFill>
                <a:latin typeface="UTM Avo" panose="02040603050506020204" pitchFamily="18"/>
                <a:ea typeface="Calibri" panose="020F0502020204030204" pitchFamily="34" charset="0"/>
                <a:cs typeface="Times New Roman" panose="02020603050405020304" pitchFamily="18" charset="0"/>
              </a:rPr>
              <a:t>Hình 15.8. </a:t>
            </a:r>
          </a:p>
          <a:p>
            <a:pPr algn="ctr" defTabSz="342900">
              <a:lnSpc>
                <a:spcPct val="125000"/>
              </a:lnSpc>
              <a:defRPr/>
            </a:pPr>
            <a:r>
              <a:rPr lang="vi-VN" sz="1600" dirty="0">
                <a:solidFill>
                  <a:prstClr val="black"/>
                </a:solidFill>
                <a:latin typeface="UTM Avo" panose="02040603050506020204" pitchFamily="18"/>
                <a:ea typeface="Calibri" panose="020F0502020204030204" pitchFamily="34" charset="0"/>
                <a:cs typeface="Times New Roman" panose="02020603050405020304" pitchFamily="18" charset="0"/>
              </a:rPr>
              <a:t>Nam châm điện đơn giản</a:t>
            </a:r>
          </a:p>
        </p:txBody>
      </p:sp>
    </p:spTree>
    <p:extLst>
      <p:ext uri="{BB962C8B-B14F-4D97-AF65-F5344CB8AC3E}">
        <p14:creationId xmlns:p14="http://schemas.microsoft.com/office/powerpoint/2010/main" val="884448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wipe(left)">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wipe(left)">
                                      <p:cBhvr>
                                        <p:cTn id="27" dur="500"/>
                                        <p:tgtEl>
                                          <p:spTgt spid="7">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wipe(left)">
                                      <p:cBhvr>
                                        <p:cTn id="3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uiExpand="1" build="p"/>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9BA72AF-634F-8823-A245-C9397B58921E}"/>
              </a:ext>
            </a:extLst>
          </p:cNvPr>
          <p:cNvPicPr>
            <a:picLocks noChangeAspect="1"/>
          </p:cNvPicPr>
          <p:nvPr/>
        </p:nvPicPr>
        <p:blipFill>
          <a:blip r:embed="rId3"/>
          <a:stretch>
            <a:fillRect/>
          </a:stretch>
        </p:blipFill>
        <p:spPr>
          <a:xfrm>
            <a:off x="7120422" y="2622649"/>
            <a:ext cx="4092408" cy="2728271"/>
          </a:xfrm>
          <a:prstGeom prst="roundRect">
            <a:avLst>
              <a:gd name="adj" fmla="val 9891"/>
            </a:avLst>
          </a:prstGeom>
          <a:ln w="38100">
            <a:solidFill>
              <a:srgbClr val="A77D6C"/>
            </a:solidFill>
          </a:ln>
        </p:spPr>
      </p:pic>
      <p:sp>
        <p:nvSpPr>
          <p:cNvPr id="9" name="TextBox 8">
            <a:extLst>
              <a:ext uri="{FF2B5EF4-FFF2-40B4-BE49-F238E27FC236}">
                <a16:creationId xmlns:a16="http://schemas.microsoft.com/office/drawing/2014/main" id="{DD9B76B2-3135-D637-B7C4-5E805A31FBA4}"/>
              </a:ext>
            </a:extLst>
          </p:cNvPr>
          <p:cNvSpPr txBox="1"/>
          <p:nvPr/>
        </p:nvSpPr>
        <p:spPr>
          <a:xfrm>
            <a:off x="7780989" y="5442753"/>
            <a:ext cx="2771274" cy="670953"/>
          </a:xfrm>
          <a:prstGeom prst="rect">
            <a:avLst/>
          </a:prstGeom>
          <a:noFill/>
        </p:spPr>
        <p:txBody>
          <a:bodyPr wrap="square">
            <a:spAutoFit/>
          </a:bodyPr>
          <a:lstStyle/>
          <a:p>
            <a:pPr algn="ctr" defTabSz="342900">
              <a:lnSpc>
                <a:spcPct val="125000"/>
              </a:lnSpc>
              <a:defRPr/>
            </a:pPr>
            <a:r>
              <a:rPr lang="vi-VN" sz="1600" b="1" dirty="0">
                <a:solidFill>
                  <a:prstClr val="black"/>
                </a:solidFill>
                <a:latin typeface="UTM Avo" panose="02040603050506020204" pitchFamily="18"/>
                <a:ea typeface="Calibri" panose="020F0502020204030204" pitchFamily="34" charset="0"/>
                <a:cs typeface="Times New Roman" panose="02020603050405020304" pitchFamily="18" charset="0"/>
              </a:rPr>
              <a:t>Hình 15.8. </a:t>
            </a:r>
          </a:p>
          <a:p>
            <a:pPr algn="ctr" defTabSz="342900">
              <a:lnSpc>
                <a:spcPct val="125000"/>
              </a:lnSpc>
              <a:defRPr/>
            </a:pPr>
            <a:r>
              <a:rPr lang="vi-VN" sz="1600" dirty="0">
                <a:solidFill>
                  <a:prstClr val="black"/>
                </a:solidFill>
                <a:latin typeface="UTM Avo" panose="02040603050506020204" pitchFamily="18"/>
                <a:ea typeface="Calibri" panose="020F0502020204030204" pitchFamily="34" charset="0"/>
                <a:cs typeface="Times New Roman" panose="02020603050405020304" pitchFamily="18" charset="0"/>
              </a:rPr>
              <a:t>Nam châm điện đơn giản</a:t>
            </a:r>
          </a:p>
        </p:txBody>
      </p:sp>
      <p:sp>
        <p:nvSpPr>
          <p:cNvPr id="2" name="TextBox 1">
            <a:extLst>
              <a:ext uri="{FF2B5EF4-FFF2-40B4-BE49-F238E27FC236}">
                <a16:creationId xmlns:a16="http://schemas.microsoft.com/office/drawing/2014/main" id="{DD129B85-E0B7-E6C2-5131-97C7972EA423}"/>
              </a:ext>
            </a:extLst>
          </p:cNvPr>
          <p:cNvSpPr txBox="1"/>
          <p:nvPr/>
        </p:nvSpPr>
        <p:spPr>
          <a:xfrm>
            <a:off x="979170" y="2287720"/>
            <a:ext cx="5638006" cy="4181914"/>
          </a:xfrm>
          <a:prstGeom prst="rect">
            <a:avLst/>
          </a:prstGeom>
          <a:noFill/>
        </p:spPr>
        <p:txBody>
          <a:bodyPr wrap="square">
            <a:spAutoFit/>
          </a:bodyPr>
          <a:lstStyle/>
          <a:p>
            <a:pPr algn="just" defTabSz="342900">
              <a:lnSpc>
                <a:spcPct val="150000"/>
              </a:lnSpc>
              <a:defRPr/>
            </a:pPr>
            <a:r>
              <a:rPr lang="en-US" sz="2000" b="1" i="1" dirty="0">
                <a:solidFill>
                  <a:srgbClr val="000000"/>
                </a:solidFill>
                <a:latin typeface="UTM Avo" panose="02040603050506020204" pitchFamily="18"/>
                <a:ea typeface="Calibri" panose="020F0502020204030204" pitchFamily="34" charset="0"/>
                <a:cs typeface="Times New Roman" panose="02020603050405020304" pitchFamily="18" charset="0"/>
              </a:rPr>
              <a:t>Tiến hành: </a:t>
            </a:r>
            <a:endParaRPr lang="en-US" sz="2000" b="1" dirty="0">
              <a:solidFill>
                <a:prstClr val="black"/>
              </a:solidFill>
              <a:latin typeface="UTM Avo" panose="02040603050506020204" pitchFamily="18"/>
              <a:ea typeface="Calibri" panose="020F0502020204030204" pitchFamily="34" charset="0"/>
              <a:cs typeface="Times New Roman" panose="02020603050405020304" pitchFamily="18" charset="0"/>
            </a:endParaRPr>
          </a:p>
          <a:p>
            <a:pPr algn="just" defTabSz="342900">
              <a:lnSpc>
                <a:spcPct val="150000"/>
              </a:lnSpc>
              <a:defRPr/>
            </a:pPr>
            <a:r>
              <a:rPr lang="vi-VN" sz="2000" dirty="0">
                <a:solidFill>
                  <a:srgbClr val="000000"/>
                </a:solidFill>
                <a:latin typeface="UTM Avo" panose="02040603050506020204" pitchFamily="18"/>
                <a:ea typeface="Calibri" panose="020F0502020204030204" pitchFamily="34" charset="0"/>
                <a:cs typeface="Times New Roman" panose="02020603050405020304" pitchFamily="18" charset="0"/>
              </a:rPr>
              <a:t>- Để thay đổi từ trường của nam châm điện, giữ nguyên đầu dây ở chốt 4, ngắt công tắc, chuyển đầu dây ở chốt 1 sang chốt 3, đóng lại công tắc. </a:t>
            </a:r>
          </a:p>
          <a:p>
            <a:pPr algn="just" defTabSz="342900">
              <a:lnSpc>
                <a:spcPct val="150000"/>
              </a:lnSpc>
              <a:defRPr/>
            </a:pPr>
            <a:r>
              <a:rPr lang="vi-VN" sz="2000" dirty="0">
                <a:solidFill>
                  <a:srgbClr val="000000"/>
                </a:solidFill>
                <a:latin typeface="UTM Avo" panose="02040603050506020204" pitchFamily="18"/>
                <a:ea typeface="Calibri" panose="020F0502020204030204" pitchFamily="34" charset="0"/>
                <a:cs typeface="Times New Roman" panose="02020603050405020304" pitchFamily="18" charset="0"/>
              </a:rPr>
              <a:t>- Tiếp tục đưa viên bi lại sát đầu cuộn dây.</a:t>
            </a:r>
          </a:p>
          <a:p>
            <a:pPr algn="just" defTabSz="342900">
              <a:lnSpc>
                <a:spcPct val="150000"/>
              </a:lnSpc>
              <a:defRPr/>
            </a:pPr>
            <a:r>
              <a:rPr lang="vi-VN" sz="2000" dirty="0">
                <a:solidFill>
                  <a:srgbClr val="000000"/>
                </a:solidFill>
                <a:latin typeface="UTM Avo" panose="02040603050506020204" pitchFamily="18"/>
                <a:ea typeface="Calibri" panose="020F0502020204030204" pitchFamily="34" charset="0"/>
                <a:cs typeface="Times New Roman" panose="02020603050405020304" pitchFamily="18" charset="0"/>
              </a:rPr>
              <a:t>- Rút ra nhận xét về khả năng hút viên bi của nam châm điện trước và sau khi thay đổi từ trường của nó. </a:t>
            </a:r>
          </a:p>
        </p:txBody>
      </p:sp>
      <p:sp>
        <p:nvSpPr>
          <p:cNvPr id="4" name="TextBox 3">
            <a:extLst>
              <a:ext uri="{FF2B5EF4-FFF2-40B4-BE49-F238E27FC236}">
                <a16:creationId xmlns:a16="http://schemas.microsoft.com/office/drawing/2014/main" id="{41BFFF1F-9D98-12B0-A5B5-5AA8BE1522B7}"/>
              </a:ext>
            </a:extLst>
          </p:cNvPr>
          <p:cNvSpPr txBox="1"/>
          <p:nvPr/>
        </p:nvSpPr>
        <p:spPr>
          <a:xfrm>
            <a:off x="825135" y="1810666"/>
            <a:ext cx="7485684" cy="477054"/>
          </a:xfrm>
          <a:prstGeom prst="rect">
            <a:avLst/>
          </a:prstGeom>
          <a:noFill/>
        </p:spPr>
        <p:txBody>
          <a:bodyPr wrap="square">
            <a:spAutoFit/>
          </a:bodyPr>
          <a:lstStyle/>
          <a:p>
            <a:r>
              <a:rPr lang="vi-VN" sz="2500" b="1" dirty="0">
                <a:latin typeface="UTM Avo" panose="02040603050506020204" pitchFamily="18"/>
                <a:ea typeface="Calibri" panose="020F0502020204030204" pitchFamily="34" charset="0"/>
                <a:cs typeface="Times New Roman" panose="02020603050405020304" pitchFamily="18" charset="0"/>
              </a:rPr>
              <a:t>* Thí nghiệm l</a:t>
            </a:r>
            <a:r>
              <a:rPr lang="en-US" sz="2500" b="1" dirty="0" err="1">
                <a:latin typeface="UTM Avo" panose="02040603050506020204" pitchFamily="18"/>
                <a:ea typeface="Calibri" panose="020F0502020204030204" pitchFamily="34" charset="0"/>
                <a:cs typeface="Times New Roman" panose="02020603050405020304" pitchFamily="18" charset="0"/>
              </a:rPr>
              <a:t>àm</a:t>
            </a:r>
            <a:r>
              <a:rPr lang="en-US" sz="2500" b="1" dirty="0">
                <a:latin typeface="UTM Avo" panose="02040603050506020204" pitchFamily="18"/>
                <a:ea typeface="Calibri" panose="020F0502020204030204" pitchFamily="34" charset="0"/>
                <a:cs typeface="Times New Roman" panose="02020603050405020304" pitchFamily="18" charset="0"/>
              </a:rPr>
              <a:t> nam châm điện</a:t>
            </a:r>
            <a:endParaRPr lang="en-US" sz="2500" dirty="0">
              <a:latin typeface="UTM Avo" panose="02040603050506020204" pitchFamily="18"/>
            </a:endParaRPr>
          </a:p>
        </p:txBody>
      </p:sp>
    </p:spTree>
    <p:extLst>
      <p:ext uri="{BB962C8B-B14F-4D97-AF65-F5344CB8AC3E}">
        <p14:creationId xmlns:p14="http://schemas.microsoft.com/office/powerpoint/2010/main" val="4127338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par>
                                <p:cTn id="10" presetID="22" presetClass="entr" presetSubtype="8"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DC2D45-DF15-18A3-9190-E11C6853F34F}"/>
              </a:ext>
            </a:extLst>
          </p:cNvPr>
          <p:cNvSpPr txBox="1"/>
          <p:nvPr/>
        </p:nvSpPr>
        <p:spPr>
          <a:xfrm>
            <a:off x="4511093" y="1633907"/>
            <a:ext cx="3169813" cy="507831"/>
          </a:xfrm>
          <a:prstGeom prst="rect">
            <a:avLst/>
          </a:prstGeom>
          <a:noFill/>
        </p:spPr>
        <p:txBody>
          <a:bodyPr wrap="square" rtlCol="0">
            <a:spAutoFit/>
          </a:bodyPr>
          <a:lstStyle/>
          <a:p>
            <a:pPr algn="ctr"/>
            <a:r>
              <a:rPr lang="vi-VN" sz="2700" b="1" dirty="0">
                <a:latin typeface="UTM Avo" panose="02040603050506020204" pitchFamily="18"/>
              </a:rPr>
              <a:t>KẾT LUẬN</a:t>
            </a:r>
            <a:endParaRPr lang="en-US" sz="2700" b="1" dirty="0">
              <a:latin typeface="UTM Avo" panose="02040603050506020204" pitchFamily="18"/>
            </a:endParaRPr>
          </a:p>
        </p:txBody>
      </p:sp>
      <p:sp>
        <p:nvSpPr>
          <p:cNvPr id="3" name="TextBox 2">
            <a:extLst>
              <a:ext uri="{FF2B5EF4-FFF2-40B4-BE49-F238E27FC236}">
                <a16:creationId xmlns:a16="http://schemas.microsoft.com/office/drawing/2014/main" id="{9D2E0D89-DDBD-D58E-0C62-D2BC3D2A3661}"/>
              </a:ext>
            </a:extLst>
          </p:cNvPr>
          <p:cNvSpPr txBox="1"/>
          <p:nvPr/>
        </p:nvSpPr>
        <p:spPr>
          <a:xfrm>
            <a:off x="1377856" y="2346849"/>
            <a:ext cx="9436288" cy="3393695"/>
          </a:xfrm>
          <a:prstGeom prst="roundRect">
            <a:avLst/>
          </a:prstGeom>
          <a:noFill/>
          <a:ln w="38100">
            <a:solidFill>
              <a:srgbClr val="A77D6C"/>
            </a:solidFill>
            <a:prstDash val="lgDash"/>
          </a:ln>
        </p:spPr>
        <p:txBody>
          <a:bodyPr wrap="square">
            <a:spAutoFit/>
          </a:bodyPr>
          <a:lstStyle/>
          <a:p>
            <a:pPr marL="214313" indent="-214313" algn="just">
              <a:lnSpc>
                <a:spcPct val="150000"/>
              </a:lnSpc>
              <a:buFont typeface="Arial" panose="020B0604020202020204" pitchFamily="34" charset="0"/>
              <a:buChar char="•"/>
            </a:pPr>
            <a:r>
              <a:rPr lang="en-US" sz="2200" dirty="0">
                <a:latin typeface="UTM Avo" panose="02040603050506020204" pitchFamily="18"/>
                <a:ea typeface="Calibri" panose="020F0502020204030204" pitchFamily="34" charset="0"/>
                <a:cs typeface="Arial" panose="020B0604020202020204" pitchFamily="34" charset="0"/>
              </a:rPr>
              <a:t>Xung quanh nam châm điện có từ tường.</a:t>
            </a:r>
          </a:p>
          <a:p>
            <a:pPr marL="214313" indent="-214313" algn="just">
              <a:lnSpc>
                <a:spcPct val="150000"/>
              </a:lnSpc>
              <a:buFont typeface="Arial" panose="020B0604020202020204" pitchFamily="34" charset="0"/>
              <a:buChar char="•"/>
            </a:pPr>
            <a:r>
              <a:rPr lang="en-US" sz="2200" dirty="0">
                <a:latin typeface="UTM Avo" panose="02040603050506020204" pitchFamily="18"/>
                <a:ea typeface="Calibri" panose="020F0502020204030204" pitchFamily="34" charset="0"/>
                <a:cs typeface="Arial" panose="020B0604020202020204" pitchFamily="34" charset="0"/>
              </a:rPr>
              <a:t>Để thay đổi lực hút của nam châm điện phải thay đồi từ trường của nó bằng cách thay đổi dòng điện chạy trong cuộc dây của nam châm </a:t>
            </a:r>
          </a:p>
          <a:p>
            <a:pPr marL="214313" indent="-214313" algn="just">
              <a:lnSpc>
                <a:spcPct val="150000"/>
              </a:lnSpc>
              <a:buFont typeface="Arial" panose="020B0604020202020204" pitchFamily="34" charset="0"/>
              <a:buChar char="•"/>
            </a:pPr>
            <a:r>
              <a:rPr lang="en-US" sz="2200" dirty="0">
                <a:latin typeface="UTM Avo" panose="02040603050506020204" pitchFamily="18"/>
                <a:ea typeface="Calibri" panose="020F0502020204030204" pitchFamily="34" charset="0"/>
                <a:cs typeface="Arial" panose="020B0604020202020204" pitchFamily="34" charset="0"/>
              </a:rPr>
              <a:t>Khi không có dòng điện chạy qua cuộn dây, nam châm điện mất từ trường nên nó không thể hút các vật có tính chất từ. </a:t>
            </a:r>
            <a:endParaRPr lang="en-US" sz="22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32596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15"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8AA34585-6C0E-CBB7-E860-5A94F3FCBB59}"/>
              </a:ext>
            </a:extLst>
          </p:cNvPr>
          <p:cNvSpPr/>
          <p:nvPr/>
        </p:nvSpPr>
        <p:spPr>
          <a:xfrm>
            <a:off x="1064559" y="1957116"/>
            <a:ext cx="10062881" cy="4077923"/>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spcBef>
                <a:spcPts val="500"/>
              </a:spcBef>
              <a:buFont typeface="Arial" panose="020B0604020202020204" pitchFamily="34" charset="0"/>
              <a:buChar char="•"/>
            </a:pP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Từ</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trường</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bao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quanh</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một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nam</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châm</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hoặc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dây</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dẫn</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có</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dòng</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điện</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Biểu</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hiện</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cụ</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thể</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của</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từ</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trường</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là</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tác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dụng</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lực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lên</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vật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liệu</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từ</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đặt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trong</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nó</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a:t>
            </a:r>
            <a:endParaRPr lang="en-US" sz="2000" kern="0" dirty="0">
              <a:solidFill>
                <a:schemeClr val="tx1"/>
              </a:solidFill>
              <a:latin typeface="UTM Avo" panose="02040603050506020204" pitchFamily="18"/>
              <a:sym typeface="Arial"/>
            </a:endParaRPr>
          </a:p>
          <a:p>
            <a:pPr marL="342900" indent="-342900">
              <a:lnSpc>
                <a:spcPct val="150000"/>
              </a:lnSpc>
              <a:spcBef>
                <a:spcPts val="500"/>
              </a:spcBef>
              <a:buFont typeface="Arial" panose="020B0604020202020204" pitchFamily="34" charset="0"/>
              <a:buChar char="•"/>
            </a:pP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Từ</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phổ</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là</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một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hình</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ảnh</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trực</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quan</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về</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từ</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trường</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a:t>
            </a:r>
          </a:p>
          <a:p>
            <a:pPr marL="342900" indent="-342900">
              <a:lnSpc>
                <a:spcPct val="150000"/>
              </a:lnSpc>
              <a:spcBef>
                <a:spcPts val="500"/>
              </a:spcBef>
              <a:buFont typeface="Arial" panose="020B0604020202020204" pitchFamily="34" charset="0"/>
              <a:buChar char="•"/>
            </a:pPr>
            <a:r>
              <a:rPr lang="en-US" sz="2000" kern="0" dirty="0" err="1">
                <a:solidFill>
                  <a:schemeClr val="tx1"/>
                </a:solidFill>
                <a:latin typeface="UTM Avo" panose="02040603050506020204" pitchFamily="18"/>
                <a:sym typeface="Arial"/>
              </a:rPr>
              <a:t>Mỗi</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đường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sức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từ</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có</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một</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chiều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xác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định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đi</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ra</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cực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bắc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đi</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vào</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cực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nam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của</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nam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châm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Nơi</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nào</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từ</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trường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mạnh</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thì</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đường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sức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từ</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mau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nơi</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nào</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từ</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trường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yếu</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thì</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đường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sức</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từ</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thưa</a:t>
            </a:r>
            <a:r>
              <a:rPr lang="en-US" sz="2000" kern="0" dirty="0">
                <a:solidFill>
                  <a:schemeClr val="tx1"/>
                </a:solidFill>
                <a:latin typeface="UTM Avo" panose="02040603050506020204" pitchFamily="18"/>
                <a:sym typeface="Arial"/>
              </a:rPr>
              <a:t>.</a:t>
            </a:r>
          </a:p>
          <a:p>
            <a:pPr marL="342900" indent="-342900">
              <a:lnSpc>
                <a:spcPct val="150000"/>
              </a:lnSpc>
              <a:spcBef>
                <a:spcPts val="500"/>
              </a:spcBef>
              <a:buFont typeface="Arial" panose="020B0604020202020204" pitchFamily="34" charset="0"/>
              <a:buChar char="•"/>
            </a:pP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Một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cuộn</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dây</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bao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quanh</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một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lõi</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sắt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khi</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có</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dòng</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điện</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chạy</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qua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là</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một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nam</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châm</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điện</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a:t>
            </a:r>
          </a:p>
        </p:txBody>
      </p:sp>
      <p:pic>
        <p:nvPicPr>
          <p:cNvPr id="3" name="Picture 2">
            <a:extLst>
              <a:ext uri="{FF2B5EF4-FFF2-40B4-BE49-F238E27FC236}">
                <a16:creationId xmlns:a16="http://schemas.microsoft.com/office/drawing/2014/main" id="{1C1CA4E7-3764-A13C-258A-67CF459E9951}"/>
              </a:ext>
            </a:extLst>
          </p:cNvPr>
          <p:cNvPicPr>
            <a:picLocks noChangeAspect="1"/>
          </p:cNvPicPr>
          <p:nvPr/>
        </p:nvPicPr>
        <p:blipFill>
          <a:blip r:embed="rId3"/>
          <a:stretch>
            <a:fillRect/>
          </a:stretch>
        </p:blipFill>
        <p:spPr>
          <a:xfrm>
            <a:off x="10422173" y="1131134"/>
            <a:ext cx="1218465" cy="1150299"/>
          </a:xfrm>
          <a:prstGeom prst="rect">
            <a:avLst/>
          </a:prstGeom>
        </p:spPr>
      </p:pic>
    </p:spTree>
    <p:extLst>
      <p:ext uri="{BB962C8B-B14F-4D97-AF65-F5344CB8AC3E}">
        <p14:creationId xmlns:p14="http://schemas.microsoft.com/office/powerpoint/2010/main" val="333139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9FD2132-D0A2-C1D1-6F9C-DB1894E6C8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3B45AE42-8B51-4BF3-88EE-EDF9E2BD54E4}"/>
              </a:ext>
            </a:extLst>
          </p:cNvPr>
          <p:cNvSpPr/>
          <p:nvPr/>
        </p:nvSpPr>
        <p:spPr>
          <a:xfrm>
            <a:off x="26633" y="2905822"/>
            <a:ext cx="12192000" cy="3952178"/>
          </a:xfrm>
          <a:custGeom>
            <a:avLst/>
            <a:gdLst>
              <a:gd name="connsiteX0" fmla="*/ 0 w 12252491"/>
              <a:gd name="connsiteY0" fmla="*/ 0 h 3258448"/>
              <a:gd name="connsiteX1" fmla="*/ 12252491 w 12252491"/>
              <a:gd name="connsiteY1" fmla="*/ 0 h 3258448"/>
              <a:gd name="connsiteX2" fmla="*/ 12252491 w 12252491"/>
              <a:gd name="connsiteY2" fmla="*/ 3258448 h 3258448"/>
              <a:gd name="connsiteX3" fmla="*/ 0 w 12252491"/>
              <a:gd name="connsiteY3" fmla="*/ 3258448 h 3258448"/>
              <a:gd name="connsiteX4" fmla="*/ 0 w 12252491"/>
              <a:gd name="connsiteY4" fmla="*/ 0 h 3258448"/>
              <a:gd name="connsiteX0" fmla="*/ 0 w 12252491"/>
              <a:gd name="connsiteY0" fmla="*/ 687540 h 3945988"/>
              <a:gd name="connsiteX1" fmla="*/ 3718091 w 12252491"/>
              <a:gd name="connsiteY1" fmla="*/ 0 h 3945988"/>
              <a:gd name="connsiteX2" fmla="*/ 12252491 w 12252491"/>
              <a:gd name="connsiteY2" fmla="*/ 687540 h 3945988"/>
              <a:gd name="connsiteX3" fmla="*/ 12252491 w 12252491"/>
              <a:gd name="connsiteY3" fmla="*/ 3945988 h 3945988"/>
              <a:gd name="connsiteX4" fmla="*/ 0 w 12252491"/>
              <a:gd name="connsiteY4" fmla="*/ 3945988 h 3945988"/>
              <a:gd name="connsiteX5" fmla="*/ 0 w 12252491"/>
              <a:gd name="connsiteY5"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93730 h 3952178"/>
              <a:gd name="connsiteX1" fmla="*/ 3718091 w 12252491"/>
              <a:gd name="connsiteY1" fmla="*/ 6190 h 3952178"/>
              <a:gd name="connsiteX2" fmla="*/ 8683986 w 12252491"/>
              <a:gd name="connsiteY2" fmla="*/ 1047200 h 3952178"/>
              <a:gd name="connsiteX3" fmla="*/ 12252491 w 12252491"/>
              <a:gd name="connsiteY3" fmla="*/ 693730 h 3952178"/>
              <a:gd name="connsiteX4" fmla="*/ 12252491 w 12252491"/>
              <a:gd name="connsiteY4" fmla="*/ 3952178 h 3952178"/>
              <a:gd name="connsiteX5" fmla="*/ 0 w 12252491"/>
              <a:gd name="connsiteY5" fmla="*/ 3952178 h 3952178"/>
              <a:gd name="connsiteX6" fmla="*/ 0 w 12252491"/>
              <a:gd name="connsiteY6" fmla="*/ 693730 h 395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2491" h="3952178">
                <a:moveTo>
                  <a:pt x="0" y="693730"/>
                </a:moveTo>
                <a:cubicBezTo>
                  <a:pt x="1403486" y="-126293"/>
                  <a:pt x="2483417" y="10287"/>
                  <a:pt x="3718091" y="6190"/>
                </a:cubicBezTo>
                <a:cubicBezTo>
                  <a:pt x="5321808" y="137489"/>
                  <a:pt x="7080269" y="915901"/>
                  <a:pt x="8683986" y="1047200"/>
                </a:cubicBezTo>
                <a:cubicBezTo>
                  <a:pt x="10098571" y="760565"/>
                  <a:pt x="11006718" y="333252"/>
                  <a:pt x="12252491" y="693730"/>
                </a:cubicBezTo>
                <a:lnTo>
                  <a:pt x="12252491" y="3952178"/>
                </a:lnTo>
                <a:lnTo>
                  <a:pt x="0" y="3952178"/>
                </a:lnTo>
                <a:lnTo>
                  <a:pt x="0" y="69373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3" name="Picture 22">
            <a:extLst>
              <a:ext uri="{FF2B5EF4-FFF2-40B4-BE49-F238E27FC236}">
                <a16:creationId xmlns:a16="http://schemas.microsoft.com/office/drawing/2014/main" id="{1480DB5C-AD40-4CB4-B0E6-2D793DC098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582456" y="2046738"/>
            <a:ext cx="1609725" cy="1564653"/>
          </a:xfrm>
          <a:prstGeom prst="rect">
            <a:avLst/>
          </a:prstGeom>
        </p:spPr>
      </p:pic>
      <p:pic>
        <p:nvPicPr>
          <p:cNvPr id="29" name="Picture 28">
            <a:extLst>
              <a:ext uri="{FF2B5EF4-FFF2-40B4-BE49-F238E27FC236}">
                <a16:creationId xmlns:a16="http://schemas.microsoft.com/office/drawing/2014/main" id="{AE7CA0F8-5918-4985-B979-C4DEB786FD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185" y="317055"/>
            <a:ext cx="1609725" cy="1506703"/>
          </a:xfrm>
          <a:prstGeom prst="rect">
            <a:avLst/>
          </a:prstGeom>
        </p:spPr>
      </p:pic>
      <p:pic>
        <p:nvPicPr>
          <p:cNvPr id="41" name="Picture 40">
            <a:extLst>
              <a:ext uri="{FF2B5EF4-FFF2-40B4-BE49-F238E27FC236}">
                <a16:creationId xmlns:a16="http://schemas.microsoft.com/office/drawing/2014/main" id="{37A05D7F-0940-41C2-99DE-FF09B18446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06757" y="2321086"/>
            <a:ext cx="1044772" cy="828355"/>
          </a:xfrm>
          <a:prstGeom prst="rect">
            <a:avLst/>
          </a:prstGeom>
        </p:spPr>
      </p:pic>
      <p:pic>
        <p:nvPicPr>
          <p:cNvPr id="19" name="Picture 18">
            <a:extLst>
              <a:ext uri="{FF2B5EF4-FFF2-40B4-BE49-F238E27FC236}">
                <a16:creationId xmlns:a16="http://schemas.microsoft.com/office/drawing/2014/main" id="{AB52584C-4833-4143-8FBD-887564BF829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24280" y="113229"/>
            <a:ext cx="1609725" cy="1590408"/>
          </a:xfrm>
          <a:prstGeom prst="rect">
            <a:avLst/>
          </a:prstGeom>
        </p:spPr>
      </p:pic>
      <p:sp>
        <p:nvSpPr>
          <p:cNvPr id="60" name="Rectangle 59">
            <a:extLst>
              <a:ext uri="{FF2B5EF4-FFF2-40B4-BE49-F238E27FC236}">
                <a16:creationId xmlns:a16="http://schemas.microsoft.com/office/drawing/2014/main" id="{5294391B-4247-4B6A-B075-02DA37E94502}"/>
              </a:ext>
            </a:extLst>
          </p:cNvPr>
          <p:cNvSpPr/>
          <p:nvPr/>
        </p:nvSpPr>
        <p:spPr>
          <a:xfrm>
            <a:off x="26633" y="5372101"/>
            <a:ext cx="12192000" cy="1479493"/>
          </a:xfrm>
          <a:custGeom>
            <a:avLst/>
            <a:gdLst>
              <a:gd name="connsiteX0" fmla="*/ 0 w 12192000"/>
              <a:gd name="connsiteY0" fmla="*/ 0 h 1436631"/>
              <a:gd name="connsiteX1" fmla="*/ 12192000 w 12192000"/>
              <a:gd name="connsiteY1" fmla="*/ 0 h 1436631"/>
              <a:gd name="connsiteX2" fmla="*/ 12192000 w 12192000"/>
              <a:gd name="connsiteY2" fmla="*/ 1436631 h 1436631"/>
              <a:gd name="connsiteX3" fmla="*/ 0 w 12192000"/>
              <a:gd name="connsiteY3" fmla="*/ 1436631 h 1436631"/>
              <a:gd name="connsiteX4" fmla="*/ 0 w 12192000"/>
              <a:gd name="connsiteY4" fmla="*/ 0 h 1436631"/>
              <a:gd name="connsiteX0" fmla="*/ 0 w 12192000"/>
              <a:gd name="connsiteY0" fmla="*/ 54 h 1436685"/>
              <a:gd name="connsiteX1" fmla="*/ 4086225 w 12192000"/>
              <a:gd name="connsiteY1" fmla="*/ 300092 h 1436685"/>
              <a:gd name="connsiteX2" fmla="*/ 12192000 w 12192000"/>
              <a:gd name="connsiteY2" fmla="*/ 54 h 1436685"/>
              <a:gd name="connsiteX3" fmla="*/ 12192000 w 12192000"/>
              <a:gd name="connsiteY3" fmla="*/ 1436685 h 1436685"/>
              <a:gd name="connsiteX4" fmla="*/ 0 w 12192000"/>
              <a:gd name="connsiteY4" fmla="*/ 1436685 h 1436685"/>
              <a:gd name="connsiteX5" fmla="*/ 0 w 12192000"/>
              <a:gd name="connsiteY5" fmla="*/ 54 h 1436685"/>
              <a:gd name="connsiteX0" fmla="*/ 0 w 12192000"/>
              <a:gd name="connsiteY0" fmla="*/ 42862 h 1479493"/>
              <a:gd name="connsiteX1" fmla="*/ 4086225 w 12192000"/>
              <a:gd name="connsiteY1" fmla="*/ 342900 h 1479493"/>
              <a:gd name="connsiteX2" fmla="*/ 9786938 w 12192000"/>
              <a:gd name="connsiteY2" fmla="*/ 0 h 1479493"/>
              <a:gd name="connsiteX3" fmla="*/ 12192000 w 12192000"/>
              <a:gd name="connsiteY3" fmla="*/ 42862 h 1479493"/>
              <a:gd name="connsiteX4" fmla="*/ 12192000 w 12192000"/>
              <a:gd name="connsiteY4" fmla="*/ 1479493 h 1479493"/>
              <a:gd name="connsiteX5" fmla="*/ 0 w 12192000"/>
              <a:gd name="connsiteY5" fmla="*/ 1479493 h 1479493"/>
              <a:gd name="connsiteX6" fmla="*/ 0 w 12192000"/>
              <a:gd name="connsiteY6" fmla="*/ 42862 h 147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479493">
                <a:moveTo>
                  <a:pt x="0" y="42862"/>
                </a:moveTo>
                <a:cubicBezTo>
                  <a:pt x="1343025" y="38100"/>
                  <a:pt x="2743200" y="347662"/>
                  <a:pt x="4086225" y="342900"/>
                </a:cubicBezTo>
                <a:cubicBezTo>
                  <a:pt x="5886450" y="276225"/>
                  <a:pt x="7986713" y="66675"/>
                  <a:pt x="9786938" y="0"/>
                </a:cubicBezTo>
                <a:lnTo>
                  <a:pt x="12192000" y="42862"/>
                </a:lnTo>
                <a:lnTo>
                  <a:pt x="12192000" y="1479493"/>
                </a:lnTo>
                <a:lnTo>
                  <a:pt x="0" y="1479493"/>
                </a:lnTo>
                <a:lnTo>
                  <a:pt x="0" y="42862"/>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2" name="Picture 61">
            <a:extLst>
              <a:ext uri="{FF2B5EF4-FFF2-40B4-BE49-F238E27FC236}">
                <a16:creationId xmlns:a16="http://schemas.microsoft.com/office/drawing/2014/main" id="{08A33331-ED43-4961-8472-635A0DA967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78293" y="4783706"/>
            <a:ext cx="2045817" cy="1081649"/>
          </a:xfrm>
          <a:prstGeom prst="rect">
            <a:avLst/>
          </a:prstGeom>
        </p:spPr>
      </p:pic>
      <p:pic>
        <p:nvPicPr>
          <p:cNvPr id="70" name="Picture 69">
            <a:extLst>
              <a:ext uri="{FF2B5EF4-FFF2-40B4-BE49-F238E27FC236}">
                <a16:creationId xmlns:a16="http://schemas.microsoft.com/office/drawing/2014/main" id="{2CAB176B-5CEB-4019-B56E-B2E8DE6B7A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21636" y="4496224"/>
            <a:ext cx="745136" cy="1081649"/>
          </a:xfrm>
          <a:prstGeom prst="rect">
            <a:avLst/>
          </a:prstGeom>
        </p:spPr>
      </p:pic>
      <p:pic>
        <p:nvPicPr>
          <p:cNvPr id="68" name="Picture 67">
            <a:extLst>
              <a:ext uri="{FF2B5EF4-FFF2-40B4-BE49-F238E27FC236}">
                <a16:creationId xmlns:a16="http://schemas.microsoft.com/office/drawing/2014/main" id="{05B912C0-A88D-4D04-BF86-10B5169F892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93738" y="2265172"/>
            <a:ext cx="3905262" cy="1952631"/>
          </a:xfrm>
          <a:prstGeom prst="rect">
            <a:avLst/>
          </a:prstGeom>
        </p:spPr>
      </p:pic>
      <p:pic>
        <p:nvPicPr>
          <p:cNvPr id="72" name="Picture 71">
            <a:extLst>
              <a:ext uri="{FF2B5EF4-FFF2-40B4-BE49-F238E27FC236}">
                <a16:creationId xmlns:a16="http://schemas.microsoft.com/office/drawing/2014/main" id="{A0E6B0FA-6EE2-4926-ABE7-B85F6ED3E9E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1877491"/>
            <a:ext cx="2644197" cy="3467799"/>
          </a:xfrm>
          <a:prstGeom prst="rect">
            <a:avLst/>
          </a:prstGeom>
        </p:spPr>
      </p:pic>
      <p:pic>
        <p:nvPicPr>
          <p:cNvPr id="73" name="Picture 72">
            <a:extLst>
              <a:ext uri="{FF2B5EF4-FFF2-40B4-BE49-F238E27FC236}">
                <a16:creationId xmlns:a16="http://schemas.microsoft.com/office/drawing/2014/main" id="{5BEE9461-E3F1-4183-9412-152BCC5A68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87727" y="4502162"/>
            <a:ext cx="558289" cy="442643"/>
          </a:xfrm>
          <a:prstGeom prst="rect">
            <a:avLst/>
          </a:prstGeom>
        </p:spPr>
      </p:pic>
      <p:pic>
        <p:nvPicPr>
          <p:cNvPr id="74" name="Picture 73">
            <a:extLst>
              <a:ext uri="{FF2B5EF4-FFF2-40B4-BE49-F238E27FC236}">
                <a16:creationId xmlns:a16="http://schemas.microsoft.com/office/drawing/2014/main" id="{070B01E2-E914-44A2-8F50-CDA5251B73B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8366" y="4359896"/>
            <a:ext cx="558289" cy="442643"/>
          </a:xfrm>
          <a:prstGeom prst="rect">
            <a:avLst/>
          </a:prstGeom>
        </p:spPr>
      </p:pic>
      <p:pic>
        <p:nvPicPr>
          <p:cNvPr id="75" name="Picture 74">
            <a:extLst>
              <a:ext uri="{FF2B5EF4-FFF2-40B4-BE49-F238E27FC236}">
                <a16:creationId xmlns:a16="http://schemas.microsoft.com/office/drawing/2014/main" id="{E6361DD3-0A04-47FE-8E74-ADCBEA21587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42392" y="4944805"/>
            <a:ext cx="558289" cy="442643"/>
          </a:xfrm>
          <a:prstGeom prst="rect">
            <a:avLst/>
          </a:prstGeom>
        </p:spPr>
      </p:pic>
      <p:pic>
        <p:nvPicPr>
          <p:cNvPr id="77" name="Picture 76">
            <a:extLst>
              <a:ext uri="{FF2B5EF4-FFF2-40B4-BE49-F238E27FC236}">
                <a16:creationId xmlns:a16="http://schemas.microsoft.com/office/drawing/2014/main" id="{38B224A7-0FB7-4E20-B122-4E8E59DF8F6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309370" y="4682674"/>
            <a:ext cx="1917579" cy="1622567"/>
          </a:xfrm>
          <a:prstGeom prst="rect">
            <a:avLst/>
          </a:prstGeom>
        </p:spPr>
      </p:pic>
      <p:pic>
        <p:nvPicPr>
          <p:cNvPr id="81" name="Intro">
            <a:hlinkClick r:id="" action="ppaction://media"/>
            <a:extLst>
              <a:ext uri="{FF2B5EF4-FFF2-40B4-BE49-F238E27FC236}">
                <a16:creationId xmlns:a16="http://schemas.microsoft.com/office/drawing/2014/main" id="{7C2A0ED8-67CD-4A5F-BDC2-A56E7A3CF4B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6284558" y="-871264"/>
            <a:ext cx="609600" cy="609600"/>
          </a:xfrm>
          <a:prstGeom prst="rect">
            <a:avLst/>
          </a:prstGeom>
        </p:spPr>
      </p:pic>
      <p:pic>
        <p:nvPicPr>
          <p:cNvPr id="64" name="Picture 63">
            <a:extLst>
              <a:ext uri="{FF2B5EF4-FFF2-40B4-BE49-F238E27FC236}">
                <a16:creationId xmlns:a16="http://schemas.microsoft.com/office/drawing/2014/main" id="{32D24676-19A4-4930-A1DF-32D5F249A8C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915342" y="59441"/>
            <a:ext cx="4522926" cy="2009540"/>
          </a:xfrm>
          <a:prstGeom prst="rect">
            <a:avLst/>
          </a:prstGeom>
        </p:spPr>
      </p:pic>
      <p:pic>
        <p:nvPicPr>
          <p:cNvPr id="3" name="Picture 2" descr="Text&#10;&#10;Description automatically generated">
            <a:extLst>
              <a:ext uri="{FF2B5EF4-FFF2-40B4-BE49-F238E27FC236}">
                <a16:creationId xmlns:a16="http://schemas.microsoft.com/office/drawing/2014/main" id="{C015D3BB-088F-C4DB-75A5-7D9B34C9827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80674" y="-337864"/>
            <a:ext cx="8206808" cy="4616329"/>
          </a:xfrm>
          <a:prstGeom prst="rect">
            <a:avLst/>
          </a:prstGeom>
        </p:spPr>
      </p:pic>
      <p:pic>
        <p:nvPicPr>
          <p:cNvPr id="2" name="Picture 1" descr="Logo, company name&#10;&#10;Description automatically generated">
            <a:extLst>
              <a:ext uri="{FF2B5EF4-FFF2-40B4-BE49-F238E27FC236}">
                <a16:creationId xmlns:a16="http://schemas.microsoft.com/office/drawing/2014/main" id="{2EC442BE-629A-8AF3-7760-539E9DDC1E65}"/>
              </a:ext>
            </a:extLst>
          </p:cNvPr>
          <p:cNvPicPr>
            <a:picLocks noChangeAspect="1"/>
          </p:cNvPicPr>
          <p:nvPr/>
        </p:nvPicPr>
        <p:blipFill>
          <a:blip r:embed="rId16"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spTree>
    <p:extLst>
      <p:ext uri="{BB962C8B-B14F-4D97-AF65-F5344CB8AC3E}">
        <p14:creationId xmlns:p14="http://schemas.microsoft.com/office/powerpoint/2010/main" val="403754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040" fill="hold"/>
                                        <p:tgtEl>
                                          <p:spTgt spid="81"/>
                                        </p:tgtEl>
                                      </p:cBhvr>
                                    </p:cmd>
                                  </p:childTnLst>
                                </p:cTn>
                              </p:par>
                              <p:par>
                                <p:cTn id="7" presetID="2" presetClass="entr" presetSubtype="8" fill="hold" nodeType="withEffect">
                                  <p:stCondLst>
                                    <p:cond delay="0"/>
                                  </p:stCondLst>
                                  <p:childTnLst>
                                    <p:set>
                                      <p:cBhvr>
                                        <p:cTn id="8" dur="1" fill="hold">
                                          <p:stCondLst>
                                            <p:cond delay="0"/>
                                          </p:stCondLst>
                                        </p:cTn>
                                        <p:tgtEl>
                                          <p:spTgt spid="29"/>
                                        </p:tgtEl>
                                        <p:attrNameLst>
                                          <p:attrName>style.visibility</p:attrName>
                                        </p:attrNameLst>
                                      </p:cBhvr>
                                      <p:to>
                                        <p:strVal val="visible"/>
                                      </p:to>
                                    </p:set>
                                    <p:anim calcmode="lin" valueType="num">
                                      <p:cBhvr additive="base">
                                        <p:cTn id="9" dur="1250" fill="hold"/>
                                        <p:tgtEl>
                                          <p:spTgt spid="29"/>
                                        </p:tgtEl>
                                        <p:attrNameLst>
                                          <p:attrName>ppt_x</p:attrName>
                                        </p:attrNameLst>
                                      </p:cBhvr>
                                      <p:tavLst>
                                        <p:tav tm="0">
                                          <p:val>
                                            <p:strVal val="0-#ppt_w/2"/>
                                          </p:val>
                                        </p:tav>
                                        <p:tav tm="100000">
                                          <p:val>
                                            <p:strVal val="#ppt_x"/>
                                          </p:val>
                                        </p:tav>
                                      </p:tavLst>
                                    </p:anim>
                                    <p:anim calcmode="lin" valueType="num">
                                      <p:cBhvr additive="base">
                                        <p:cTn id="10" dur="1250" fill="hold"/>
                                        <p:tgtEl>
                                          <p:spTgt spid="29"/>
                                        </p:tgtEl>
                                        <p:attrNameLst>
                                          <p:attrName>ppt_y</p:attrName>
                                        </p:attrNameLst>
                                      </p:cBhvr>
                                      <p:tavLst>
                                        <p:tav tm="0">
                                          <p:val>
                                            <p:strVal val="#ppt_y"/>
                                          </p:val>
                                        </p:tav>
                                        <p:tav tm="100000">
                                          <p:val>
                                            <p:strVal val="#ppt_y"/>
                                          </p:val>
                                        </p:tav>
                                      </p:tavLst>
                                    </p:anim>
                                  </p:childTnLst>
                                </p:cTn>
                              </p:par>
                              <p:par>
                                <p:cTn id="11" presetID="2" presetClass="entr" presetSubtype="1"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750" fill="hold"/>
                                        <p:tgtEl>
                                          <p:spTgt spid="19"/>
                                        </p:tgtEl>
                                        <p:attrNameLst>
                                          <p:attrName>ppt_x</p:attrName>
                                        </p:attrNameLst>
                                      </p:cBhvr>
                                      <p:tavLst>
                                        <p:tav tm="0">
                                          <p:val>
                                            <p:strVal val="#ppt_x"/>
                                          </p:val>
                                        </p:tav>
                                        <p:tav tm="100000">
                                          <p:val>
                                            <p:strVal val="#ppt_x"/>
                                          </p:val>
                                        </p:tav>
                                      </p:tavLst>
                                    </p:anim>
                                    <p:anim calcmode="lin" valueType="num">
                                      <p:cBhvr additive="base">
                                        <p:cTn id="14" dur="1750" fill="hold"/>
                                        <p:tgtEl>
                                          <p:spTgt spid="19"/>
                                        </p:tgtEl>
                                        <p:attrNameLst>
                                          <p:attrName>ppt_y</p:attrName>
                                        </p:attrNameLst>
                                      </p:cBhvr>
                                      <p:tavLst>
                                        <p:tav tm="0">
                                          <p:val>
                                            <p:strVal val="0-#ppt_h/2"/>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3000" fill="hold"/>
                                        <p:tgtEl>
                                          <p:spTgt spid="23"/>
                                        </p:tgtEl>
                                        <p:attrNameLst>
                                          <p:attrName>ppt_x</p:attrName>
                                        </p:attrNameLst>
                                      </p:cBhvr>
                                      <p:tavLst>
                                        <p:tav tm="0">
                                          <p:val>
                                            <p:strVal val="1+#ppt_w/2"/>
                                          </p:val>
                                        </p:tav>
                                        <p:tav tm="100000">
                                          <p:val>
                                            <p:strVal val="#ppt_x"/>
                                          </p:val>
                                        </p:tav>
                                      </p:tavLst>
                                    </p:anim>
                                    <p:anim calcmode="lin" valueType="num">
                                      <p:cBhvr additive="base">
                                        <p:cTn id="18" dur="3000" fill="hold"/>
                                        <p:tgtEl>
                                          <p:spTgt spid="23"/>
                                        </p:tgtEl>
                                        <p:attrNameLst>
                                          <p:attrName>ppt_y</p:attrName>
                                        </p:attrNameLst>
                                      </p:cBhvr>
                                      <p:tavLst>
                                        <p:tav tm="0">
                                          <p:val>
                                            <p:strVal val="#ppt_y"/>
                                          </p:val>
                                        </p:tav>
                                        <p:tav tm="100000">
                                          <p:val>
                                            <p:strVal val="#ppt_y"/>
                                          </p:val>
                                        </p:tav>
                                      </p:tavLst>
                                    </p:anim>
                                  </p:childTnLst>
                                </p:cTn>
                              </p:par>
                              <p:par>
                                <p:cTn id="19" presetID="2" presetClass="exit" presetSubtype="8" repeatCount="indefinite" fill="hold" nodeType="withEffect">
                                  <p:stCondLst>
                                    <p:cond delay="0"/>
                                  </p:stCondLst>
                                  <p:childTnLst>
                                    <p:anim calcmode="lin" valueType="num">
                                      <p:cBhvr additive="base">
                                        <p:cTn id="20" dur="5000"/>
                                        <p:tgtEl>
                                          <p:spTgt spid="77"/>
                                        </p:tgtEl>
                                        <p:attrNameLst>
                                          <p:attrName>ppt_x</p:attrName>
                                        </p:attrNameLst>
                                      </p:cBhvr>
                                      <p:tavLst>
                                        <p:tav tm="0">
                                          <p:val>
                                            <p:strVal val="ppt_x"/>
                                          </p:val>
                                        </p:tav>
                                        <p:tav tm="100000">
                                          <p:val>
                                            <p:strVal val="0-ppt_w/2"/>
                                          </p:val>
                                        </p:tav>
                                      </p:tavLst>
                                    </p:anim>
                                    <p:anim calcmode="lin" valueType="num">
                                      <p:cBhvr additive="base">
                                        <p:cTn id="21" dur="5000"/>
                                        <p:tgtEl>
                                          <p:spTgt spid="77"/>
                                        </p:tgtEl>
                                        <p:attrNameLst>
                                          <p:attrName>ppt_y</p:attrName>
                                        </p:attrNameLst>
                                      </p:cBhvr>
                                      <p:tavLst>
                                        <p:tav tm="0">
                                          <p:val>
                                            <p:strVal val="ppt_y"/>
                                          </p:val>
                                        </p:tav>
                                        <p:tav tm="100000">
                                          <p:val>
                                            <p:strVal val="ppt_y"/>
                                          </p:val>
                                        </p:tav>
                                      </p:tavLst>
                                    </p:anim>
                                    <p:set>
                                      <p:cBhvr>
                                        <p:cTn id="22" dur="1" fill="hold">
                                          <p:stCondLst>
                                            <p:cond delay="4999"/>
                                          </p:stCondLst>
                                        </p:cTn>
                                        <p:tgtEl>
                                          <p:spTgt spid="7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81"/>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51">
            <a:extLst>
              <a:ext uri="{FF2B5EF4-FFF2-40B4-BE49-F238E27FC236}">
                <a16:creationId xmlns:a16="http://schemas.microsoft.com/office/drawing/2014/main" id="{04690948-3EDC-155A-D1D1-8A5D241A4736}"/>
              </a:ext>
            </a:extLst>
          </p:cNvPr>
          <p:cNvSpPr/>
          <p:nvPr/>
        </p:nvSpPr>
        <p:spPr>
          <a:xfrm>
            <a:off x="26633" y="2905822"/>
            <a:ext cx="12192000" cy="3952178"/>
          </a:xfrm>
          <a:custGeom>
            <a:avLst/>
            <a:gdLst>
              <a:gd name="connsiteX0" fmla="*/ 0 w 12252491"/>
              <a:gd name="connsiteY0" fmla="*/ 0 h 3258448"/>
              <a:gd name="connsiteX1" fmla="*/ 12252491 w 12252491"/>
              <a:gd name="connsiteY1" fmla="*/ 0 h 3258448"/>
              <a:gd name="connsiteX2" fmla="*/ 12252491 w 12252491"/>
              <a:gd name="connsiteY2" fmla="*/ 3258448 h 3258448"/>
              <a:gd name="connsiteX3" fmla="*/ 0 w 12252491"/>
              <a:gd name="connsiteY3" fmla="*/ 3258448 h 3258448"/>
              <a:gd name="connsiteX4" fmla="*/ 0 w 12252491"/>
              <a:gd name="connsiteY4" fmla="*/ 0 h 3258448"/>
              <a:gd name="connsiteX0" fmla="*/ 0 w 12252491"/>
              <a:gd name="connsiteY0" fmla="*/ 687540 h 3945988"/>
              <a:gd name="connsiteX1" fmla="*/ 3718091 w 12252491"/>
              <a:gd name="connsiteY1" fmla="*/ 0 h 3945988"/>
              <a:gd name="connsiteX2" fmla="*/ 12252491 w 12252491"/>
              <a:gd name="connsiteY2" fmla="*/ 687540 h 3945988"/>
              <a:gd name="connsiteX3" fmla="*/ 12252491 w 12252491"/>
              <a:gd name="connsiteY3" fmla="*/ 3945988 h 3945988"/>
              <a:gd name="connsiteX4" fmla="*/ 0 w 12252491"/>
              <a:gd name="connsiteY4" fmla="*/ 3945988 h 3945988"/>
              <a:gd name="connsiteX5" fmla="*/ 0 w 12252491"/>
              <a:gd name="connsiteY5"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87540 h 3945988"/>
              <a:gd name="connsiteX1" fmla="*/ 3718091 w 12252491"/>
              <a:gd name="connsiteY1" fmla="*/ 0 h 3945988"/>
              <a:gd name="connsiteX2" fmla="*/ 8683986 w 12252491"/>
              <a:gd name="connsiteY2" fmla="*/ 1041010 h 3945988"/>
              <a:gd name="connsiteX3" fmla="*/ 12252491 w 12252491"/>
              <a:gd name="connsiteY3" fmla="*/ 687540 h 3945988"/>
              <a:gd name="connsiteX4" fmla="*/ 12252491 w 12252491"/>
              <a:gd name="connsiteY4" fmla="*/ 3945988 h 3945988"/>
              <a:gd name="connsiteX5" fmla="*/ 0 w 12252491"/>
              <a:gd name="connsiteY5" fmla="*/ 3945988 h 3945988"/>
              <a:gd name="connsiteX6" fmla="*/ 0 w 12252491"/>
              <a:gd name="connsiteY6" fmla="*/ 687540 h 3945988"/>
              <a:gd name="connsiteX0" fmla="*/ 0 w 12252491"/>
              <a:gd name="connsiteY0" fmla="*/ 693730 h 3952178"/>
              <a:gd name="connsiteX1" fmla="*/ 3718091 w 12252491"/>
              <a:gd name="connsiteY1" fmla="*/ 6190 h 3952178"/>
              <a:gd name="connsiteX2" fmla="*/ 8683986 w 12252491"/>
              <a:gd name="connsiteY2" fmla="*/ 1047200 h 3952178"/>
              <a:gd name="connsiteX3" fmla="*/ 12252491 w 12252491"/>
              <a:gd name="connsiteY3" fmla="*/ 693730 h 3952178"/>
              <a:gd name="connsiteX4" fmla="*/ 12252491 w 12252491"/>
              <a:gd name="connsiteY4" fmla="*/ 3952178 h 3952178"/>
              <a:gd name="connsiteX5" fmla="*/ 0 w 12252491"/>
              <a:gd name="connsiteY5" fmla="*/ 3952178 h 3952178"/>
              <a:gd name="connsiteX6" fmla="*/ 0 w 12252491"/>
              <a:gd name="connsiteY6" fmla="*/ 693730 h 3952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2491" h="3952178">
                <a:moveTo>
                  <a:pt x="0" y="693730"/>
                </a:moveTo>
                <a:cubicBezTo>
                  <a:pt x="1403486" y="-126293"/>
                  <a:pt x="2483417" y="10287"/>
                  <a:pt x="3718091" y="6190"/>
                </a:cubicBezTo>
                <a:cubicBezTo>
                  <a:pt x="5321808" y="137489"/>
                  <a:pt x="7080269" y="915901"/>
                  <a:pt x="8683986" y="1047200"/>
                </a:cubicBezTo>
                <a:cubicBezTo>
                  <a:pt x="10098571" y="760565"/>
                  <a:pt x="11006718" y="333252"/>
                  <a:pt x="12252491" y="693730"/>
                </a:cubicBezTo>
                <a:lnTo>
                  <a:pt x="12252491" y="3952178"/>
                </a:lnTo>
                <a:lnTo>
                  <a:pt x="0" y="3952178"/>
                </a:lnTo>
                <a:lnTo>
                  <a:pt x="0" y="69373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Oval 63">
            <a:extLst>
              <a:ext uri="{FF2B5EF4-FFF2-40B4-BE49-F238E27FC236}">
                <a16:creationId xmlns:a16="http://schemas.microsoft.com/office/drawing/2014/main" id="{61852BE2-B519-4B78-BA71-C363745633C6}"/>
              </a:ext>
            </a:extLst>
          </p:cNvPr>
          <p:cNvSpPr/>
          <p:nvPr/>
        </p:nvSpPr>
        <p:spPr>
          <a:xfrm>
            <a:off x="9231782" y="1402792"/>
            <a:ext cx="457200" cy="457200"/>
          </a:xfrm>
          <a:prstGeom prst="ellipse">
            <a:avLst/>
          </a:prstGeom>
          <a:solidFill>
            <a:srgbClr val="9F79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5</a:t>
            </a:r>
          </a:p>
        </p:txBody>
      </p:sp>
      <p:pic>
        <p:nvPicPr>
          <p:cNvPr id="5" name="5">
            <a:hlinkClick r:id="rId3" action="ppaction://hlinksldjump"/>
            <a:extLst>
              <a:ext uri="{FF2B5EF4-FFF2-40B4-BE49-F238E27FC236}">
                <a16:creationId xmlns:a16="http://schemas.microsoft.com/office/drawing/2014/main" id="{B3B67745-CAA1-4450-A9CB-61847E3166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85793" y="301593"/>
            <a:ext cx="1606378" cy="1545336"/>
          </a:xfrm>
          <a:prstGeom prst="rect">
            <a:avLst/>
          </a:prstGeom>
        </p:spPr>
      </p:pic>
      <p:sp>
        <p:nvSpPr>
          <p:cNvPr id="63" name="Oval 62">
            <a:extLst>
              <a:ext uri="{FF2B5EF4-FFF2-40B4-BE49-F238E27FC236}">
                <a16:creationId xmlns:a16="http://schemas.microsoft.com/office/drawing/2014/main" id="{A9D48011-2F4F-407F-BC95-04A9F8CF1D22}"/>
              </a:ext>
            </a:extLst>
          </p:cNvPr>
          <p:cNvSpPr/>
          <p:nvPr/>
        </p:nvSpPr>
        <p:spPr>
          <a:xfrm>
            <a:off x="7695481" y="3953300"/>
            <a:ext cx="457200" cy="457200"/>
          </a:xfrm>
          <a:prstGeom prst="ellipse">
            <a:avLst/>
          </a:prstGeom>
          <a:solidFill>
            <a:srgbClr val="E9AA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4</a:t>
            </a:r>
          </a:p>
        </p:txBody>
      </p:sp>
      <p:pic>
        <p:nvPicPr>
          <p:cNvPr id="9" name="4">
            <a:hlinkClick r:id="rId5" action="ppaction://hlinksldjump"/>
            <a:extLst>
              <a:ext uri="{FF2B5EF4-FFF2-40B4-BE49-F238E27FC236}">
                <a16:creationId xmlns:a16="http://schemas.microsoft.com/office/drawing/2014/main" id="{31E8C7EC-5ADF-4B52-81DA-19A71DD790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35770" y="2579617"/>
            <a:ext cx="1749437" cy="1545336"/>
          </a:xfrm>
          <a:prstGeom prst="rect">
            <a:avLst/>
          </a:prstGeom>
        </p:spPr>
      </p:pic>
      <p:sp>
        <p:nvSpPr>
          <p:cNvPr id="62" name="Oval 61">
            <a:extLst>
              <a:ext uri="{FF2B5EF4-FFF2-40B4-BE49-F238E27FC236}">
                <a16:creationId xmlns:a16="http://schemas.microsoft.com/office/drawing/2014/main" id="{2D68B3E5-9131-42F1-9A38-93B49429375E}"/>
              </a:ext>
            </a:extLst>
          </p:cNvPr>
          <p:cNvSpPr/>
          <p:nvPr/>
        </p:nvSpPr>
        <p:spPr>
          <a:xfrm>
            <a:off x="2875906" y="4325348"/>
            <a:ext cx="457200" cy="457200"/>
          </a:xfrm>
          <a:prstGeom prst="ellipse">
            <a:avLst/>
          </a:prstGeom>
          <a:solidFill>
            <a:srgbClr val="668B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3</a:t>
            </a:r>
          </a:p>
        </p:txBody>
      </p:sp>
      <p:pic>
        <p:nvPicPr>
          <p:cNvPr id="17" name="3">
            <a:hlinkClick r:id="rId7" action="ppaction://hlinksldjump"/>
            <a:extLst>
              <a:ext uri="{FF2B5EF4-FFF2-40B4-BE49-F238E27FC236}">
                <a16:creationId xmlns:a16="http://schemas.microsoft.com/office/drawing/2014/main" id="{0AC88D0D-C6ED-4427-9F04-EFE3D66FDFD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3854" y="3374314"/>
            <a:ext cx="1564105" cy="1545336"/>
          </a:xfrm>
          <a:prstGeom prst="rect">
            <a:avLst/>
          </a:prstGeom>
        </p:spPr>
      </p:pic>
      <p:sp>
        <p:nvSpPr>
          <p:cNvPr id="60" name="Oval 59">
            <a:extLst>
              <a:ext uri="{FF2B5EF4-FFF2-40B4-BE49-F238E27FC236}">
                <a16:creationId xmlns:a16="http://schemas.microsoft.com/office/drawing/2014/main" id="{2ADECC48-64C5-4065-A7FB-C2E1698BDBE4}"/>
              </a:ext>
            </a:extLst>
          </p:cNvPr>
          <p:cNvSpPr/>
          <p:nvPr/>
        </p:nvSpPr>
        <p:spPr>
          <a:xfrm>
            <a:off x="1824525" y="461797"/>
            <a:ext cx="457200" cy="457200"/>
          </a:xfrm>
          <a:prstGeom prst="ellipse">
            <a:avLst/>
          </a:prstGeom>
          <a:solidFill>
            <a:srgbClr val="1BA3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1</a:t>
            </a:r>
          </a:p>
        </p:txBody>
      </p:sp>
      <p:pic>
        <p:nvPicPr>
          <p:cNvPr id="21" name="1">
            <a:hlinkClick r:id="rId9" action="ppaction://hlinksldjump"/>
            <a:extLst>
              <a:ext uri="{FF2B5EF4-FFF2-40B4-BE49-F238E27FC236}">
                <a16:creationId xmlns:a16="http://schemas.microsoft.com/office/drawing/2014/main" id="{A26CB5BD-9EBD-43C1-B03E-28EFF15618F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29599" y="314656"/>
            <a:ext cx="1589852" cy="1545336"/>
          </a:xfrm>
          <a:prstGeom prst="rect">
            <a:avLst/>
          </a:prstGeom>
        </p:spPr>
      </p:pic>
      <p:sp>
        <p:nvSpPr>
          <p:cNvPr id="61" name="Oval 60">
            <a:extLst>
              <a:ext uri="{FF2B5EF4-FFF2-40B4-BE49-F238E27FC236}">
                <a16:creationId xmlns:a16="http://schemas.microsoft.com/office/drawing/2014/main" id="{62918738-F451-477C-8FD2-39EB360D393C}"/>
              </a:ext>
            </a:extLst>
          </p:cNvPr>
          <p:cNvSpPr/>
          <p:nvPr/>
        </p:nvSpPr>
        <p:spPr>
          <a:xfrm>
            <a:off x="4069301" y="2180526"/>
            <a:ext cx="457200" cy="457200"/>
          </a:xfrm>
          <a:prstGeom prst="ellipse">
            <a:avLst/>
          </a:prstGeom>
          <a:solidFill>
            <a:srgbClr val="3E61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2</a:t>
            </a:r>
          </a:p>
        </p:txBody>
      </p:sp>
      <p:pic>
        <p:nvPicPr>
          <p:cNvPr id="25" name="2">
            <a:hlinkClick r:id="rId11" action="ppaction://hlinksldjump"/>
            <a:extLst>
              <a:ext uri="{FF2B5EF4-FFF2-40B4-BE49-F238E27FC236}">
                <a16:creationId xmlns:a16="http://schemas.microsoft.com/office/drawing/2014/main" id="{A34AD667-5D16-44A7-BF26-41E72565265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297901" y="1092390"/>
            <a:ext cx="2091294" cy="1545336"/>
          </a:xfrm>
          <a:prstGeom prst="rect">
            <a:avLst/>
          </a:prstGeom>
        </p:spPr>
      </p:pic>
      <p:sp>
        <p:nvSpPr>
          <p:cNvPr id="16" name="Heart 15">
            <a:hlinkClick r:id="rId13" action="ppaction://hlinksldjump"/>
            <a:extLst>
              <a:ext uri="{FF2B5EF4-FFF2-40B4-BE49-F238E27FC236}">
                <a16:creationId xmlns:a16="http://schemas.microsoft.com/office/drawing/2014/main" id="{DA69900A-F0DA-4B13-B9A0-C0120A855BBF}"/>
              </a:ext>
            </a:extLst>
          </p:cNvPr>
          <p:cNvSpPr/>
          <p:nvPr/>
        </p:nvSpPr>
        <p:spPr>
          <a:xfrm>
            <a:off x="5528709" y="5563486"/>
            <a:ext cx="1134582" cy="1134582"/>
          </a:xfrm>
          <a:prstGeom prst="hear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PIPI</a:t>
            </a:r>
          </a:p>
        </p:txBody>
      </p:sp>
      <p:sp>
        <p:nvSpPr>
          <p:cNvPr id="2" name="Rectangle 59">
            <a:extLst>
              <a:ext uri="{FF2B5EF4-FFF2-40B4-BE49-F238E27FC236}">
                <a16:creationId xmlns:a16="http://schemas.microsoft.com/office/drawing/2014/main" id="{CB904C5B-66B8-04FC-D964-22CFCF29966A}"/>
              </a:ext>
            </a:extLst>
          </p:cNvPr>
          <p:cNvSpPr/>
          <p:nvPr/>
        </p:nvSpPr>
        <p:spPr>
          <a:xfrm>
            <a:off x="18106" y="5424189"/>
            <a:ext cx="12192000" cy="1479493"/>
          </a:xfrm>
          <a:custGeom>
            <a:avLst/>
            <a:gdLst>
              <a:gd name="connsiteX0" fmla="*/ 0 w 12192000"/>
              <a:gd name="connsiteY0" fmla="*/ 0 h 1436631"/>
              <a:gd name="connsiteX1" fmla="*/ 12192000 w 12192000"/>
              <a:gd name="connsiteY1" fmla="*/ 0 h 1436631"/>
              <a:gd name="connsiteX2" fmla="*/ 12192000 w 12192000"/>
              <a:gd name="connsiteY2" fmla="*/ 1436631 h 1436631"/>
              <a:gd name="connsiteX3" fmla="*/ 0 w 12192000"/>
              <a:gd name="connsiteY3" fmla="*/ 1436631 h 1436631"/>
              <a:gd name="connsiteX4" fmla="*/ 0 w 12192000"/>
              <a:gd name="connsiteY4" fmla="*/ 0 h 1436631"/>
              <a:gd name="connsiteX0" fmla="*/ 0 w 12192000"/>
              <a:gd name="connsiteY0" fmla="*/ 54 h 1436685"/>
              <a:gd name="connsiteX1" fmla="*/ 4086225 w 12192000"/>
              <a:gd name="connsiteY1" fmla="*/ 300092 h 1436685"/>
              <a:gd name="connsiteX2" fmla="*/ 12192000 w 12192000"/>
              <a:gd name="connsiteY2" fmla="*/ 54 h 1436685"/>
              <a:gd name="connsiteX3" fmla="*/ 12192000 w 12192000"/>
              <a:gd name="connsiteY3" fmla="*/ 1436685 h 1436685"/>
              <a:gd name="connsiteX4" fmla="*/ 0 w 12192000"/>
              <a:gd name="connsiteY4" fmla="*/ 1436685 h 1436685"/>
              <a:gd name="connsiteX5" fmla="*/ 0 w 12192000"/>
              <a:gd name="connsiteY5" fmla="*/ 54 h 1436685"/>
              <a:gd name="connsiteX0" fmla="*/ 0 w 12192000"/>
              <a:gd name="connsiteY0" fmla="*/ 42862 h 1479493"/>
              <a:gd name="connsiteX1" fmla="*/ 4086225 w 12192000"/>
              <a:gd name="connsiteY1" fmla="*/ 342900 h 1479493"/>
              <a:gd name="connsiteX2" fmla="*/ 9786938 w 12192000"/>
              <a:gd name="connsiteY2" fmla="*/ 0 h 1479493"/>
              <a:gd name="connsiteX3" fmla="*/ 12192000 w 12192000"/>
              <a:gd name="connsiteY3" fmla="*/ 42862 h 1479493"/>
              <a:gd name="connsiteX4" fmla="*/ 12192000 w 12192000"/>
              <a:gd name="connsiteY4" fmla="*/ 1479493 h 1479493"/>
              <a:gd name="connsiteX5" fmla="*/ 0 w 12192000"/>
              <a:gd name="connsiteY5" fmla="*/ 1479493 h 1479493"/>
              <a:gd name="connsiteX6" fmla="*/ 0 w 12192000"/>
              <a:gd name="connsiteY6" fmla="*/ 42862 h 147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479493">
                <a:moveTo>
                  <a:pt x="0" y="42862"/>
                </a:moveTo>
                <a:cubicBezTo>
                  <a:pt x="1343025" y="38100"/>
                  <a:pt x="2743200" y="347662"/>
                  <a:pt x="4086225" y="342900"/>
                </a:cubicBezTo>
                <a:cubicBezTo>
                  <a:pt x="5886450" y="276225"/>
                  <a:pt x="7986713" y="66675"/>
                  <a:pt x="9786938" y="0"/>
                </a:cubicBezTo>
                <a:lnTo>
                  <a:pt x="12192000" y="42862"/>
                </a:lnTo>
                <a:lnTo>
                  <a:pt x="12192000" y="1479493"/>
                </a:lnTo>
                <a:lnTo>
                  <a:pt x="0" y="1479493"/>
                </a:lnTo>
                <a:lnTo>
                  <a:pt x="0" y="42862"/>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009DC2B9-0E77-E5ED-4F2B-3A941D1DC49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278293" y="4783706"/>
            <a:ext cx="2045817" cy="1081649"/>
          </a:xfrm>
          <a:prstGeom prst="rect">
            <a:avLst/>
          </a:prstGeom>
        </p:spPr>
      </p:pic>
      <p:pic>
        <p:nvPicPr>
          <p:cNvPr id="4" name="Picture 3">
            <a:extLst>
              <a:ext uri="{FF2B5EF4-FFF2-40B4-BE49-F238E27FC236}">
                <a16:creationId xmlns:a16="http://schemas.microsoft.com/office/drawing/2014/main" id="{B6414231-7DF3-7FE9-6EB4-2AF5D462187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821636" y="4496224"/>
            <a:ext cx="745136" cy="1081649"/>
          </a:xfrm>
          <a:prstGeom prst="rect">
            <a:avLst/>
          </a:prstGeom>
        </p:spPr>
      </p:pic>
      <p:pic>
        <p:nvPicPr>
          <p:cNvPr id="6" name="Picture 5">
            <a:extLst>
              <a:ext uri="{FF2B5EF4-FFF2-40B4-BE49-F238E27FC236}">
                <a16:creationId xmlns:a16="http://schemas.microsoft.com/office/drawing/2014/main" id="{B8EC6A3E-933C-18AD-7CD2-B985EEEBB5E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693738" y="2265172"/>
            <a:ext cx="3905262" cy="1952631"/>
          </a:xfrm>
          <a:prstGeom prst="rect">
            <a:avLst/>
          </a:prstGeom>
        </p:spPr>
      </p:pic>
      <p:pic>
        <p:nvPicPr>
          <p:cNvPr id="7" name="Picture 6">
            <a:extLst>
              <a:ext uri="{FF2B5EF4-FFF2-40B4-BE49-F238E27FC236}">
                <a16:creationId xmlns:a16="http://schemas.microsoft.com/office/drawing/2014/main" id="{BFB0FC69-C9C8-1551-56B0-3DA1133EA14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0" y="1877491"/>
            <a:ext cx="2644197" cy="3467799"/>
          </a:xfrm>
          <a:prstGeom prst="rect">
            <a:avLst/>
          </a:prstGeom>
        </p:spPr>
      </p:pic>
      <p:pic>
        <p:nvPicPr>
          <p:cNvPr id="8" name="Picture 7">
            <a:extLst>
              <a:ext uri="{FF2B5EF4-FFF2-40B4-BE49-F238E27FC236}">
                <a16:creationId xmlns:a16="http://schemas.microsoft.com/office/drawing/2014/main" id="{BDCB54D7-CD32-1763-B606-733AAD493523}"/>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387727" y="4502162"/>
            <a:ext cx="558289" cy="442643"/>
          </a:xfrm>
          <a:prstGeom prst="rect">
            <a:avLst/>
          </a:prstGeom>
        </p:spPr>
      </p:pic>
      <p:pic>
        <p:nvPicPr>
          <p:cNvPr id="10" name="Picture 9">
            <a:extLst>
              <a:ext uri="{FF2B5EF4-FFF2-40B4-BE49-F238E27FC236}">
                <a16:creationId xmlns:a16="http://schemas.microsoft.com/office/drawing/2014/main" id="{A2438A69-2637-8504-4B9E-ADDBB51F592F}"/>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0018366" y="4359896"/>
            <a:ext cx="558289" cy="442643"/>
          </a:xfrm>
          <a:prstGeom prst="rect">
            <a:avLst/>
          </a:prstGeom>
        </p:spPr>
      </p:pic>
      <p:pic>
        <p:nvPicPr>
          <p:cNvPr id="11" name="Picture 10">
            <a:extLst>
              <a:ext uri="{FF2B5EF4-FFF2-40B4-BE49-F238E27FC236}">
                <a16:creationId xmlns:a16="http://schemas.microsoft.com/office/drawing/2014/main" id="{736DFB7E-CD91-7AF5-242F-C8998567919D}"/>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442392" y="4944805"/>
            <a:ext cx="558289" cy="442643"/>
          </a:xfrm>
          <a:prstGeom prst="rect">
            <a:avLst/>
          </a:prstGeom>
        </p:spPr>
      </p:pic>
      <p:pic>
        <p:nvPicPr>
          <p:cNvPr id="12" name="Picture 11">
            <a:extLst>
              <a:ext uri="{FF2B5EF4-FFF2-40B4-BE49-F238E27FC236}">
                <a16:creationId xmlns:a16="http://schemas.microsoft.com/office/drawing/2014/main" id="{CBD398C6-215A-F8B2-8B28-0ECCD17B1A78}"/>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915342" y="59441"/>
            <a:ext cx="4522926" cy="2009540"/>
          </a:xfrm>
          <a:prstGeom prst="rect">
            <a:avLst/>
          </a:prstGeom>
        </p:spPr>
      </p:pic>
      <p:pic>
        <p:nvPicPr>
          <p:cNvPr id="14" name="Picture 13">
            <a:extLst>
              <a:ext uri="{FF2B5EF4-FFF2-40B4-BE49-F238E27FC236}">
                <a16:creationId xmlns:a16="http://schemas.microsoft.com/office/drawing/2014/main" id="{EE1D2DD0-3148-40AE-0C06-A8D104F4B86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506757" y="2321086"/>
            <a:ext cx="1044772" cy="828355"/>
          </a:xfrm>
          <a:prstGeom prst="rect">
            <a:avLst/>
          </a:prstGeom>
        </p:spPr>
      </p:pic>
      <p:pic>
        <p:nvPicPr>
          <p:cNvPr id="15" name="Picture 14" descr="Logo, company name&#10;&#10;Description automatically generated">
            <a:extLst>
              <a:ext uri="{FF2B5EF4-FFF2-40B4-BE49-F238E27FC236}">
                <a16:creationId xmlns:a16="http://schemas.microsoft.com/office/drawing/2014/main" id="{51F382DC-0280-4A57-0CAE-FD3C5D53066A}"/>
              </a:ext>
            </a:extLst>
          </p:cNvPr>
          <p:cNvPicPr>
            <a:picLocks noChangeAspect="1"/>
          </p:cNvPicPr>
          <p:nvPr/>
        </p:nvPicPr>
        <p:blipFill>
          <a:blip r:embed="rId20"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spTree>
    <p:extLst>
      <p:ext uri="{BB962C8B-B14F-4D97-AF65-F5344CB8AC3E}">
        <p14:creationId xmlns:p14="http://schemas.microsoft.com/office/powerpoint/2010/main" val="42813453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50" presetClass="exit" presetSubtype="0" accel="100000" fill="hold" grpId="0" nodeType="clickEffect">
                                  <p:stCondLst>
                                    <p:cond delay="0"/>
                                  </p:stCondLst>
                                  <p:childTnLst>
                                    <p:anim calcmode="lin" valueType="num">
                                      <p:cBhvr>
                                        <p:cTn id="6" dur="1000"/>
                                        <p:tgtEl>
                                          <p:spTgt spid="64"/>
                                        </p:tgtEl>
                                        <p:attrNameLst>
                                          <p:attrName>ppt_w</p:attrName>
                                        </p:attrNameLst>
                                      </p:cBhvr>
                                      <p:tavLst>
                                        <p:tav tm="0">
                                          <p:val>
                                            <p:strVal val="ppt_w"/>
                                          </p:val>
                                        </p:tav>
                                        <p:tav tm="100000">
                                          <p:val>
                                            <p:strVal val="ppt_w+.3"/>
                                          </p:val>
                                        </p:tav>
                                      </p:tavLst>
                                    </p:anim>
                                    <p:anim calcmode="lin" valueType="num">
                                      <p:cBhvr>
                                        <p:cTn id="7" dur="1000"/>
                                        <p:tgtEl>
                                          <p:spTgt spid="64"/>
                                        </p:tgtEl>
                                        <p:attrNameLst>
                                          <p:attrName>ppt_h</p:attrName>
                                        </p:attrNameLst>
                                      </p:cBhvr>
                                      <p:tavLst>
                                        <p:tav tm="0">
                                          <p:val>
                                            <p:strVal val="ppt_h"/>
                                          </p:val>
                                        </p:tav>
                                        <p:tav tm="100000">
                                          <p:val>
                                            <p:strVal val="ppt_h"/>
                                          </p:val>
                                        </p:tav>
                                      </p:tavLst>
                                    </p:anim>
                                    <p:animEffect transition="out" filter="fade">
                                      <p:cBhvr>
                                        <p:cTn id="8" dur="1000"/>
                                        <p:tgtEl>
                                          <p:spTgt spid="64"/>
                                        </p:tgtEl>
                                      </p:cBhvr>
                                    </p:animEffect>
                                    <p:set>
                                      <p:cBhvr>
                                        <p:cTn id="9" dur="1" fill="hold">
                                          <p:stCondLst>
                                            <p:cond delay="9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10" restart="whenNotActive" fill="hold" evtFilter="cancelBubble" nodeType="interactiveSeq">
                <p:stCondLst>
                  <p:cond evt="onClick" delay="0">
                    <p:tgtEl>
                      <p:spTgt spid="9"/>
                    </p:tgtEl>
                  </p:cond>
                </p:stCondLst>
                <p:endSync evt="end" delay="0">
                  <p:rtn val="all"/>
                </p:endSync>
                <p:childTnLst>
                  <p:par>
                    <p:cTn id="11" fill="hold">
                      <p:stCondLst>
                        <p:cond delay="0"/>
                      </p:stCondLst>
                      <p:childTnLst>
                        <p:par>
                          <p:cTn id="12" fill="hold">
                            <p:stCondLst>
                              <p:cond delay="0"/>
                            </p:stCondLst>
                            <p:childTnLst>
                              <p:par>
                                <p:cTn id="13" presetID="50" presetClass="exit" presetSubtype="0" accel="100000" fill="hold" grpId="0" nodeType="clickEffect">
                                  <p:stCondLst>
                                    <p:cond delay="0"/>
                                  </p:stCondLst>
                                  <p:childTnLst>
                                    <p:anim calcmode="lin" valueType="num">
                                      <p:cBhvr>
                                        <p:cTn id="14" dur="1000"/>
                                        <p:tgtEl>
                                          <p:spTgt spid="63"/>
                                        </p:tgtEl>
                                        <p:attrNameLst>
                                          <p:attrName>ppt_w</p:attrName>
                                        </p:attrNameLst>
                                      </p:cBhvr>
                                      <p:tavLst>
                                        <p:tav tm="0">
                                          <p:val>
                                            <p:strVal val="ppt_w"/>
                                          </p:val>
                                        </p:tav>
                                        <p:tav tm="100000">
                                          <p:val>
                                            <p:strVal val="ppt_w+.3"/>
                                          </p:val>
                                        </p:tav>
                                      </p:tavLst>
                                    </p:anim>
                                    <p:anim calcmode="lin" valueType="num">
                                      <p:cBhvr>
                                        <p:cTn id="15" dur="1000"/>
                                        <p:tgtEl>
                                          <p:spTgt spid="63"/>
                                        </p:tgtEl>
                                        <p:attrNameLst>
                                          <p:attrName>ppt_h</p:attrName>
                                        </p:attrNameLst>
                                      </p:cBhvr>
                                      <p:tavLst>
                                        <p:tav tm="0">
                                          <p:val>
                                            <p:strVal val="ppt_h"/>
                                          </p:val>
                                        </p:tav>
                                        <p:tav tm="100000">
                                          <p:val>
                                            <p:strVal val="ppt_h"/>
                                          </p:val>
                                        </p:tav>
                                      </p:tavLst>
                                    </p:anim>
                                    <p:animEffect transition="out" filter="fade">
                                      <p:cBhvr>
                                        <p:cTn id="16" dur="1000"/>
                                        <p:tgtEl>
                                          <p:spTgt spid="63"/>
                                        </p:tgtEl>
                                      </p:cBhvr>
                                    </p:animEffect>
                                    <p:set>
                                      <p:cBhvr>
                                        <p:cTn id="17" dur="1" fill="hold">
                                          <p:stCondLst>
                                            <p:cond delay="9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8" restart="whenNotActive" fill="hold" evtFilter="cancelBubble" nodeType="interactiveSeq">
                <p:stCondLst>
                  <p:cond evt="onClick" delay="0">
                    <p:tgtEl>
                      <p:spTgt spid="17"/>
                    </p:tgtEl>
                  </p:cond>
                </p:stCondLst>
                <p:endSync evt="end" delay="0">
                  <p:rtn val="all"/>
                </p:endSync>
                <p:childTnLst>
                  <p:par>
                    <p:cTn id="19" fill="hold">
                      <p:stCondLst>
                        <p:cond delay="0"/>
                      </p:stCondLst>
                      <p:childTnLst>
                        <p:par>
                          <p:cTn id="20" fill="hold">
                            <p:stCondLst>
                              <p:cond delay="0"/>
                            </p:stCondLst>
                            <p:childTnLst>
                              <p:par>
                                <p:cTn id="21" presetID="50" presetClass="exit" presetSubtype="0" accel="100000" fill="hold" grpId="0" nodeType="clickEffect">
                                  <p:stCondLst>
                                    <p:cond delay="0"/>
                                  </p:stCondLst>
                                  <p:childTnLst>
                                    <p:anim calcmode="lin" valueType="num">
                                      <p:cBhvr>
                                        <p:cTn id="22" dur="1000"/>
                                        <p:tgtEl>
                                          <p:spTgt spid="62"/>
                                        </p:tgtEl>
                                        <p:attrNameLst>
                                          <p:attrName>ppt_w</p:attrName>
                                        </p:attrNameLst>
                                      </p:cBhvr>
                                      <p:tavLst>
                                        <p:tav tm="0">
                                          <p:val>
                                            <p:strVal val="ppt_w"/>
                                          </p:val>
                                        </p:tav>
                                        <p:tav tm="100000">
                                          <p:val>
                                            <p:strVal val="ppt_w+.3"/>
                                          </p:val>
                                        </p:tav>
                                      </p:tavLst>
                                    </p:anim>
                                    <p:anim calcmode="lin" valueType="num">
                                      <p:cBhvr>
                                        <p:cTn id="23" dur="1000"/>
                                        <p:tgtEl>
                                          <p:spTgt spid="62"/>
                                        </p:tgtEl>
                                        <p:attrNameLst>
                                          <p:attrName>ppt_h</p:attrName>
                                        </p:attrNameLst>
                                      </p:cBhvr>
                                      <p:tavLst>
                                        <p:tav tm="0">
                                          <p:val>
                                            <p:strVal val="ppt_h"/>
                                          </p:val>
                                        </p:tav>
                                        <p:tav tm="100000">
                                          <p:val>
                                            <p:strVal val="ppt_h"/>
                                          </p:val>
                                        </p:tav>
                                      </p:tavLst>
                                    </p:anim>
                                    <p:animEffect transition="out" filter="fade">
                                      <p:cBhvr>
                                        <p:cTn id="24" dur="1000"/>
                                        <p:tgtEl>
                                          <p:spTgt spid="62"/>
                                        </p:tgtEl>
                                      </p:cBhvr>
                                    </p:animEffect>
                                    <p:set>
                                      <p:cBhvr>
                                        <p:cTn id="25" dur="1" fill="hold">
                                          <p:stCondLst>
                                            <p:cond delay="9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6" restart="whenNotActive" fill="hold" evtFilter="cancelBubble" nodeType="interactiveSeq">
                <p:stCondLst>
                  <p:cond evt="onClick" delay="0">
                    <p:tgtEl>
                      <p:spTgt spid="25"/>
                    </p:tgtEl>
                  </p:cond>
                </p:stCondLst>
                <p:endSync evt="end" delay="0">
                  <p:rtn val="all"/>
                </p:endSync>
                <p:childTnLst>
                  <p:par>
                    <p:cTn id="27" fill="hold">
                      <p:stCondLst>
                        <p:cond delay="0"/>
                      </p:stCondLst>
                      <p:childTnLst>
                        <p:par>
                          <p:cTn id="28" fill="hold">
                            <p:stCondLst>
                              <p:cond delay="0"/>
                            </p:stCondLst>
                            <p:childTnLst>
                              <p:par>
                                <p:cTn id="29" presetID="50" presetClass="exit" presetSubtype="0" accel="100000" fill="hold" grpId="0" nodeType="clickEffect">
                                  <p:stCondLst>
                                    <p:cond delay="0"/>
                                  </p:stCondLst>
                                  <p:childTnLst>
                                    <p:anim calcmode="lin" valueType="num">
                                      <p:cBhvr>
                                        <p:cTn id="30" dur="1000"/>
                                        <p:tgtEl>
                                          <p:spTgt spid="61"/>
                                        </p:tgtEl>
                                        <p:attrNameLst>
                                          <p:attrName>ppt_w</p:attrName>
                                        </p:attrNameLst>
                                      </p:cBhvr>
                                      <p:tavLst>
                                        <p:tav tm="0">
                                          <p:val>
                                            <p:strVal val="ppt_w"/>
                                          </p:val>
                                        </p:tav>
                                        <p:tav tm="100000">
                                          <p:val>
                                            <p:strVal val="ppt_w+.3"/>
                                          </p:val>
                                        </p:tav>
                                      </p:tavLst>
                                    </p:anim>
                                    <p:anim calcmode="lin" valueType="num">
                                      <p:cBhvr>
                                        <p:cTn id="31" dur="1000"/>
                                        <p:tgtEl>
                                          <p:spTgt spid="61"/>
                                        </p:tgtEl>
                                        <p:attrNameLst>
                                          <p:attrName>ppt_h</p:attrName>
                                        </p:attrNameLst>
                                      </p:cBhvr>
                                      <p:tavLst>
                                        <p:tav tm="0">
                                          <p:val>
                                            <p:strVal val="ppt_h"/>
                                          </p:val>
                                        </p:tav>
                                        <p:tav tm="100000">
                                          <p:val>
                                            <p:strVal val="ppt_h"/>
                                          </p:val>
                                        </p:tav>
                                      </p:tavLst>
                                    </p:anim>
                                    <p:animEffect transition="out" filter="fade">
                                      <p:cBhvr>
                                        <p:cTn id="32" dur="1000"/>
                                        <p:tgtEl>
                                          <p:spTgt spid="61"/>
                                        </p:tgtEl>
                                      </p:cBhvr>
                                    </p:animEffect>
                                    <p:set>
                                      <p:cBhvr>
                                        <p:cTn id="33" dur="1" fill="hold">
                                          <p:stCondLst>
                                            <p:cond delay="9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34" restart="whenNotActive" fill="hold" evtFilter="cancelBubble" nodeType="interactiveSeq">
                <p:stCondLst>
                  <p:cond evt="onClick" delay="0">
                    <p:tgtEl>
                      <p:spTgt spid="21"/>
                    </p:tgtEl>
                  </p:cond>
                </p:stCondLst>
                <p:endSync evt="end" delay="0">
                  <p:rtn val="all"/>
                </p:endSync>
                <p:childTnLst>
                  <p:par>
                    <p:cTn id="35" fill="hold">
                      <p:stCondLst>
                        <p:cond delay="0"/>
                      </p:stCondLst>
                      <p:childTnLst>
                        <p:par>
                          <p:cTn id="36" fill="hold">
                            <p:stCondLst>
                              <p:cond delay="0"/>
                            </p:stCondLst>
                            <p:childTnLst>
                              <p:par>
                                <p:cTn id="37" presetID="50" presetClass="exit" presetSubtype="0" accel="100000" fill="hold" grpId="0" nodeType="clickEffect">
                                  <p:stCondLst>
                                    <p:cond delay="0"/>
                                  </p:stCondLst>
                                  <p:childTnLst>
                                    <p:anim calcmode="lin" valueType="num">
                                      <p:cBhvr>
                                        <p:cTn id="38" dur="1000"/>
                                        <p:tgtEl>
                                          <p:spTgt spid="60"/>
                                        </p:tgtEl>
                                        <p:attrNameLst>
                                          <p:attrName>ppt_w</p:attrName>
                                        </p:attrNameLst>
                                      </p:cBhvr>
                                      <p:tavLst>
                                        <p:tav tm="0">
                                          <p:val>
                                            <p:strVal val="ppt_w"/>
                                          </p:val>
                                        </p:tav>
                                        <p:tav tm="100000">
                                          <p:val>
                                            <p:strVal val="ppt_w+.3"/>
                                          </p:val>
                                        </p:tav>
                                      </p:tavLst>
                                    </p:anim>
                                    <p:anim calcmode="lin" valueType="num">
                                      <p:cBhvr>
                                        <p:cTn id="39" dur="1000"/>
                                        <p:tgtEl>
                                          <p:spTgt spid="60"/>
                                        </p:tgtEl>
                                        <p:attrNameLst>
                                          <p:attrName>ppt_h</p:attrName>
                                        </p:attrNameLst>
                                      </p:cBhvr>
                                      <p:tavLst>
                                        <p:tav tm="0">
                                          <p:val>
                                            <p:strVal val="ppt_h"/>
                                          </p:val>
                                        </p:tav>
                                        <p:tav tm="100000">
                                          <p:val>
                                            <p:strVal val="ppt_h"/>
                                          </p:val>
                                        </p:tav>
                                      </p:tavLst>
                                    </p:anim>
                                    <p:animEffect transition="out" filter="fade">
                                      <p:cBhvr>
                                        <p:cTn id="40" dur="1000"/>
                                        <p:tgtEl>
                                          <p:spTgt spid="60"/>
                                        </p:tgtEl>
                                      </p:cBhvr>
                                    </p:animEffect>
                                    <p:set>
                                      <p:cBhvr>
                                        <p:cTn id="41" dur="1" fill="hold">
                                          <p:stCondLst>
                                            <p:cond delay="9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64" grpId="0" animBg="1"/>
      <p:bldP spid="63" grpId="0" animBg="1"/>
      <p:bldP spid="62" grpId="0" animBg="1"/>
      <p:bldP spid="60" grpId="0" animBg="1"/>
      <p:bldP spid="6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82673" y="622335"/>
            <a:ext cx="1589852" cy="1545336"/>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1" name="Group 20">
            <a:extLst>
              <a:ext uri="{FF2B5EF4-FFF2-40B4-BE49-F238E27FC236}">
                <a16:creationId xmlns:a16="http://schemas.microsoft.com/office/drawing/2014/main" id="{55FA34DF-6CAA-11D0-EF20-2043BA07A0E8}"/>
              </a:ext>
            </a:extLst>
          </p:cNvPr>
          <p:cNvGrpSpPr/>
          <p:nvPr/>
        </p:nvGrpSpPr>
        <p:grpSpPr>
          <a:xfrm>
            <a:off x="914401" y="296195"/>
            <a:ext cx="10237494" cy="1351180"/>
            <a:chOff x="313163" y="231911"/>
            <a:chExt cx="11502886" cy="2054087"/>
          </a:xfrm>
        </p:grpSpPr>
        <p:sp>
          <p:nvSpPr>
            <p:cNvPr id="22" name="Rectangle: Diagonal Corners Snipped 21">
              <a:extLst>
                <a:ext uri="{FF2B5EF4-FFF2-40B4-BE49-F238E27FC236}">
                  <a16:creationId xmlns:a16="http://schemas.microsoft.com/office/drawing/2014/main" id="{A2FF42D2-A190-42ED-9BE3-2C5000C0FB1F}"/>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3" name="TextBox 22">
              <a:extLst>
                <a:ext uri="{FF2B5EF4-FFF2-40B4-BE49-F238E27FC236}">
                  <a16:creationId xmlns:a16="http://schemas.microsoft.com/office/drawing/2014/main" id="{29BFE608-3D23-0758-35C8-1621DFFD7717}"/>
                </a:ext>
              </a:extLst>
            </p:cNvPr>
            <p:cNvSpPr txBox="1"/>
            <p:nvPr/>
          </p:nvSpPr>
          <p:spPr>
            <a:xfrm>
              <a:off x="1037391" y="651994"/>
              <a:ext cx="8552174" cy="1054306"/>
            </a:xfrm>
            <a:prstGeom prst="rect">
              <a:avLst/>
            </a:prstGeom>
            <a:noFill/>
          </p:spPr>
          <p:txBody>
            <a:bodyPr wrap="none" rtlCol="0">
              <a:spAutoFit/>
            </a:bodyPr>
            <a:lstStyle/>
            <a:p>
              <a:pPr defTabSz="342900">
                <a:lnSpc>
                  <a:spcPct val="150000"/>
                </a:lnSpc>
                <a:spcAft>
                  <a:spcPts val="300"/>
                </a:spcAft>
                <a:defRPr/>
              </a:pPr>
              <a:r>
                <a:rPr lang="vi-VN" sz="3000" b="1" dirty="0">
                  <a:latin typeface="UTM Avo" panose="02040603050506020204" pitchFamily="18"/>
                  <a:ea typeface="Times New Roman" panose="02020603050405020304" pitchFamily="18" charset="0"/>
                  <a:cs typeface="Times New Roman" panose="02020603050405020304" pitchFamily="18" charset="0"/>
                </a:rPr>
                <a:t>Câu 1: </a:t>
              </a:r>
              <a:r>
                <a:rPr lang="en-US" sz="3000" dirty="0" err="1">
                  <a:latin typeface="UTM Avo" panose="02040603050506020204" pitchFamily="18"/>
                  <a:ea typeface="Times New Roman" panose="02020603050405020304" pitchFamily="18" charset="0"/>
                  <a:cs typeface="Times New Roman" panose="02020603050405020304" pitchFamily="18" charset="0"/>
                </a:rPr>
                <a:t>Phát</a:t>
              </a:r>
              <a:r>
                <a:rPr lang="en-US" sz="3000" dirty="0">
                  <a:latin typeface="UTM Avo" panose="02040603050506020204" pitchFamily="18"/>
                  <a:ea typeface="Times New Roman" panose="02020603050405020304" pitchFamily="18" charset="0"/>
                  <a:cs typeface="Times New Roman" panose="02020603050405020304" pitchFamily="18" charset="0"/>
                </a:rPr>
                <a:t> </a:t>
              </a:r>
              <a:r>
                <a:rPr lang="en-US" sz="3000" dirty="0" err="1">
                  <a:latin typeface="UTM Avo" panose="02040603050506020204" pitchFamily="18"/>
                  <a:ea typeface="Times New Roman" panose="02020603050405020304" pitchFamily="18" charset="0"/>
                  <a:cs typeface="Times New Roman" panose="02020603050405020304" pitchFamily="18" charset="0"/>
                </a:rPr>
                <a:t>biểu</a:t>
              </a:r>
              <a:r>
                <a:rPr lang="en-US" sz="3000" dirty="0">
                  <a:latin typeface="UTM Avo" panose="02040603050506020204" pitchFamily="18"/>
                  <a:ea typeface="Times New Roman" panose="02020603050405020304" pitchFamily="18" charset="0"/>
                  <a:cs typeface="Times New Roman" panose="02020603050405020304" pitchFamily="18" charset="0"/>
                </a:rPr>
                <a:t> </a:t>
              </a:r>
              <a:r>
                <a:rPr lang="en-US" sz="3000" dirty="0" err="1">
                  <a:latin typeface="UTM Avo" panose="02040603050506020204" pitchFamily="18"/>
                  <a:ea typeface="Times New Roman" panose="02020603050405020304" pitchFamily="18" charset="0"/>
                  <a:cs typeface="Times New Roman" panose="02020603050405020304" pitchFamily="18" charset="0"/>
                </a:rPr>
                <a:t>nào</a:t>
              </a:r>
              <a:r>
                <a:rPr lang="en-US" sz="3000" dirty="0">
                  <a:latin typeface="UTM Avo" panose="02040603050506020204" pitchFamily="18"/>
                  <a:ea typeface="Times New Roman" panose="02020603050405020304" pitchFamily="18" charset="0"/>
                  <a:cs typeface="Times New Roman" panose="02020603050405020304" pitchFamily="18" charset="0"/>
                </a:rPr>
                <a:t> </a:t>
              </a:r>
              <a:r>
                <a:rPr lang="en-US" sz="3000" dirty="0" err="1">
                  <a:latin typeface="UTM Avo" panose="02040603050506020204" pitchFamily="18"/>
                  <a:ea typeface="Times New Roman" panose="02020603050405020304" pitchFamily="18" charset="0"/>
                  <a:cs typeface="Times New Roman" panose="02020603050405020304" pitchFamily="18" charset="0"/>
                </a:rPr>
                <a:t>sau</a:t>
              </a:r>
              <a:r>
                <a:rPr lang="en-US" sz="3000" dirty="0">
                  <a:latin typeface="UTM Avo" panose="02040603050506020204" pitchFamily="18"/>
                  <a:ea typeface="Times New Roman" panose="02020603050405020304" pitchFamily="18" charset="0"/>
                  <a:cs typeface="Times New Roman" panose="02020603050405020304" pitchFamily="18" charset="0"/>
                </a:rPr>
                <a:t> </a:t>
              </a:r>
              <a:r>
                <a:rPr lang="en-US" sz="3000" dirty="0" err="1">
                  <a:latin typeface="UTM Avo" panose="02040603050506020204" pitchFamily="18"/>
                  <a:ea typeface="Times New Roman" panose="02020603050405020304" pitchFamily="18" charset="0"/>
                  <a:cs typeface="Times New Roman" panose="02020603050405020304" pitchFamily="18" charset="0"/>
                </a:rPr>
                <a:t>đây</a:t>
              </a:r>
              <a:r>
                <a:rPr lang="en-US" sz="3000" dirty="0">
                  <a:latin typeface="UTM Avo" panose="02040603050506020204" pitchFamily="18"/>
                  <a:ea typeface="Times New Roman" panose="02020603050405020304" pitchFamily="18" charset="0"/>
                  <a:cs typeface="Times New Roman" panose="02020603050405020304" pitchFamily="18" charset="0"/>
                </a:rPr>
                <a:t> </a:t>
              </a:r>
              <a:r>
                <a:rPr lang="en-US" sz="3000" dirty="0" err="1">
                  <a:latin typeface="UTM Avo" panose="02040603050506020204" pitchFamily="18"/>
                  <a:ea typeface="Times New Roman" panose="02020603050405020304" pitchFamily="18" charset="0"/>
                  <a:cs typeface="Times New Roman" panose="02020603050405020304" pitchFamily="18" charset="0"/>
                </a:rPr>
                <a:t>là</a:t>
              </a:r>
              <a:r>
                <a:rPr lang="en-US" sz="3000" dirty="0">
                  <a:latin typeface="UTM Avo" panose="02040603050506020204" pitchFamily="18"/>
                  <a:ea typeface="Times New Roman" panose="02020603050405020304" pitchFamily="18" charset="0"/>
                  <a:cs typeface="Times New Roman" panose="02020603050405020304" pitchFamily="18" charset="0"/>
                </a:rPr>
                <a:t> </a:t>
              </a:r>
              <a:r>
                <a:rPr lang="en-US" sz="3000" dirty="0" err="1">
                  <a:latin typeface="UTM Avo" panose="02040603050506020204" pitchFamily="18"/>
                  <a:ea typeface="Times New Roman" panose="02020603050405020304" pitchFamily="18" charset="0"/>
                  <a:cs typeface="Times New Roman" panose="02020603050405020304" pitchFamily="18" charset="0"/>
                </a:rPr>
                <a:t>đúng</a:t>
              </a:r>
              <a:r>
                <a:rPr lang="en-US" sz="3000" dirty="0">
                  <a:latin typeface="UTM Avo" panose="02040603050506020204" pitchFamily="18"/>
                  <a:ea typeface="Times New Roman" panose="02020603050405020304" pitchFamily="18" charset="0"/>
                  <a:cs typeface="Times New Roman" panose="02020603050405020304" pitchFamily="18" charset="0"/>
                </a:rPr>
                <a:t>?</a:t>
              </a:r>
              <a:endParaRPr lang="en-US" sz="3000" dirty="0">
                <a:latin typeface="UTM Avo" panose="02040603050506020204" pitchFamily="18"/>
                <a:ea typeface="Calibri" panose="020F0502020204030204" pitchFamily="34" charset="0"/>
                <a:cs typeface="Times New Roman" panose="02020603050405020304" pitchFamily="18" charset="0"/>
              </a:endParaRPr>
            </a:p>
          </p:txBody>
        </p:sp>
      </p:grpSp>
      <p:grpSp>
        <p:nvGrpSpPr>
          <p:cNvPr id="24" name="Group 23">
            <a:extLst>
              <a:ext uri="{FF2B5EF4-FFF2-40B4-BE49-F238E27FC236}">
                <a16:creationId xmlns:a16="http://schemas.microsoft.com/office/drawing/2014/main" id="{182C3EF7-F8ED-3357-87C6-19ACB13B8CD2}"/>
              </a:ext>
            </a:extLst>
          </p:cNvPr>
          <p:cNvGrpSpPr/>
          <p:nvPr/>
        </p:nvGrpSpPr>
        <p:grpSpPr>
          <a:xfrm>
            <a:off x="914401" y="1907321"/>
            <a:ext cx="7475740" cy="1051368"/>
            <a:chOff x="689113" y="2497522"/>
            <a:chExt cx="7475740" cy="918222"/>
          </a:xfrm>
        </p:grpSpPr>
        <p:sp>
          <p:nvSpPr>
            <p:cNvPr id="25" name="Rectangle: Diagonal Corners Snipped 24">
              <a:extLst>
                <a:ext uri="{FF2B5EF4-FFF2-40B4-BE49-F238E27FC236}">
                  <a16:creationId xmlns:a16="http://schemas.microsoft.com/office/drawing/2014/main" id="{0AD061B6-9A27-EDB5-0D42-6C889A9C88F8}"/>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26" name="TextBox 25">
              <a:extLst>
                <a:ext uri="{FF2B5EF4-FFF2-40B4-BE49-F238E27FC236}">
                  <a16:creationId xmlns:a16="http://schemas.microsoft.com/office/drawing/2014/main" id="{34C5E7B8-894D-8857-DA5B-C38571CFC851}"/>
                </a:ext>
              </a:extLst>
            </p:cNvPr>
            <p:cNvSpPr txBox="1"/>
            <p:nvPr/>
          </p:nvSpPr>
          <p:spPr>
            <a:xfrm>
              <a:off x="809896" y="2713722"/>
              <a:ext cx="7354957" cy="4300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i="0" u="none" strike="noStrike" kern="1200" cap="none" spc="0" normalizeH="0" baseline="0" noProof="0" dirty="0">
                  <a:ln>
                    <a:noFill/>
                  </a:ln>
                  <a:solidFill>
                    <a:schemeClr val="bg1"/>
                  </a:solidFill>
                  <a:effectLst/>
                  <a:uLnTx/>
                  <a:uFillTx/>
                  <a:latin typeface="UTM Avo" panose="02040603050506020204" pitchFamily="18"/>
                </a:rPr>
                <a:t>A.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Mỗi</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thanh</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nam</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châm</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thẳng</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có</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hai</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cực</a:t>
              </a:r>
              <a:r>
                <a:rPr kumimoji="0" lang="en-US" sz="2600" i="0" u="none" strike="noStrike" kern="1200" cap="none" spc="0" normalizeH="0" baseline="0" noProof="0" dirty="0">
                  <a:ln>
                    <a:noFill/>
                  </a:ln>
                  <a:solidFill>
                    <a:schemeClr val="bg1"/>
                  </a:solidFill>
                  <a:effectLst/>
                  <a:uLnTx/>
                  <a:uFillTx/>
                  <a:latin typeface="UTM Avo" panose="02040603050506020204" pitchFamily="18"/>
                </a:rPr>
                <a:t>.</a:t>
              </a:r>
            </a:p>
          </p:txBody>
        </p:sp>
      </p:grpSp>
      <p:grpSp>
        <p:nvGrpSpPr>
          <p:cNvPr id="27" name="Group 26">
            <a:extLst>
              <a:ext uri="{FF2B5EF4-FFF2-40B4-BE49-F238E27FC236}">
                <a16:creationId xmlns:a16="http://schemas.microsoft.com/office/drawing/2014/main" id="{BAE8B35F-D3D8-8B2F-942A-50B09253AC86}"/>
              </a:ext>
            </a:extLst>
          </p:cNvPr>
          <p:cNvGrpSpPr/>
          <p:nvPr/>
        </p:nvGrpSpPr>
        <p:grpSpPr>
          <a:xfrm>
            <a:off x="914400" y="3148762"/>
            <a:ext cx="7354957" cy="1362535"/>
            <a:chOff x="689113" y="3567637"/>
            <a:chExt cx="7354957" cy="1189984"/>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775261" y="3628661"/>
              <a:ext cx="7086483" cy="1128960"/>
            </a:xfrm>
            <a:prstGeom prst="rect">
              <a:avLst/>
            </a:prstGeom>
            <a:noFill/>
          </p:spPr>
          <p:txBody>
            <a:bodyPr wrap="square" rtlCol="0">
              <a:spAutoFit/>
            </a:bodyPr>
            <a:lstStyle/>
            <a:p>
              <a:r>
                <a:rPr kumimoji="0" lang="en-US" sz="2600" i="0" u="none" strike="noStrike" kern="1200" cap="none" spc="0" normalizeH="0" baseline="0" noProof="0" dirty="0">
                  <a:ln>
                    <a:noFill/>
                  </a:ln>
                  <a:solidFill>
                    <a:schemeClr val="bg1"/>
                  </a:solidFill>
                  <a:effectLst/>
                  <a:uLnTx/>
                  <a:uFillTx/>
                  <a:latin typeface="UTM Avo" panose="02040603050506020204" pitchFamily="18"/>
                </a:rPr>
                <a:t>B.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Ở</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thanh</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nam</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châm</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thẳng</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lực</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từ</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mạnh</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nhất</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ở</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giữa</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thanh</a:t>
              </a:r>
              <a:r>
                <a:rPr kumimoji="0" lang="en-US" sz="2600" i="0" u="none" strike="noStrike" kern="1200" cap="none" spc="0" normalizeH="0" baseline="0" noProof="0" dirty="0">
                  <a:ln>
                    <a:noFill/>
                  </a:ln>
                  <a:solidFill>
                    <a:schemeClr val="bg1"/>
                  </a:solidFill>
                  <a:effectLst/>
                  <a:uLnTx/>
                  <a:uFillTx/>
                  <a:latin typeface="UTM Avo" panose="02040603050506020204" pitchFamily="18"/>
                </a:rPr>
                <a:t>.</a:t>
              </a:r>
            </a:p>
            <a:p>
              <a:endParaRPr kumimoji="0" lang="en-US" sz="2600" i="0" u="none" strike="noStrike" kern="1200" cap="none" spc="0" normalizeH="0" baseline="0" noProof="0" dirty="0">
                <a:ln>
                  <a:noFill/>
                </a:ln>
                <a:solidFill>
                  <a:schemeClr val="bg1"/>
                </a:solidFill>
                <a:effectLst/>
                <a:uLnTx/>
                <a:uFillTx/>
                <a:latin typeface="UTM Avo" panose="02040603050506020204" pitchFamily="18"/>
              </a:endParaRPr>
            </a:p>
          </p:txBody>
        </p:sp>
      </p:grpSp>
      <p:grpSp>
        <p:nvGrpSpPr>
          <p:cNvPr id="30" name="Group 29">
            <a:extLst>
              <a:ext uri="{FF2B5EF4-FFF2-40B4-BE49-F238E27FC236}">
                <a16:creationId xmlns:a16="http://schemas.microsoft.com/office/drawing/2014/main" id="{B4919C62-364E-63CC-EB4E-55B3B4141953}"/>
              </a:ext>
            </a:extLst>
          </p:cNvPr>
          <p:cNvGrpSpPr/>
          <p:nvPr/>
        </p:nvGrpSpPr>
        <p:grpSpPr>
          <a:xfrm>
            <a:off x="914400" y="4372972"/>
            <a:ext cx="7354957" cy="1413454"/>
            <a:chOff x="689113" y="4637752"/>
            <a:chExt cx="7354957" cy="1234454"/>
          </a:xfrm>
        </p:grpSpPr>
        <p:sp>
          <p:nvSpPr>
            <p:cNvPr id="31" name="Rectangle: Diagonal Corners Snipped 30">
              <a:extLst>
                <a:ext uri="{FF2B5EF4-FFF2-40B4-BE49-F238E27FC236}">
                  <a16:creationId xmlns:a16="http://schemas.microsoft.com/office/drawing/2014/main" id="{A5BA0E6A-43C1-D946-30C6-59D6E1D7D7BB}"/>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32" name="TextBox 31">
              <a:extLst>
                <a:ext uri="{FF2B5EF4-FFF2-40B4-BE49-F238E27FC236}">
                  <a16:creationId xmlns:a16="http://schemas.microsoft.com/office/drawing/2014/main" id="{E5B7CD02-7005-4A90-B984-F1B9E4D44451}"/>
                </a:ext>
              </a:extLst>
            </p:cNvPr>
            <p:cNvSpPr txBox="1"/>
            <p:nvPr/>
          </p:nvSpPr>
          <p:spPr>
            <a:xfrm>
              <a:off x="768416" y="4743247"/>
              <a:ext cx="6645776" cy="1128959"/>
            </a:xfrm>
            <a:prstGeom prst="rect">
              <a:avLst/>
            </a:prstGeom>
            <a:noFill/>
          </p:spPr>
          <p:txBody>
            <a:bodyPr wrap="square" rtlCol="0">
              <a:spAutoFit/>
            </a:bodyPr>
            <a:lstStyle/>
            <a:p>
              <a:r>
                <a:rPr kumimoji="0" lang="en-US" sz="2600" i="0" u="none" strike="noStrike" kern="1200" cap="none" spc="0" normalizeH="0" baseline="0" noProof="0" dirty="0">
                  <a:ln>
                    <a:noFill/>
                  </a:ln>
                  <a:solidFill>
                    <a:schemeClr val="bg1"/>
                  </a:solidFill>
                  <a:effectLst/>
                  <a:uLnTx/>
                  <a:uFillTx/>
                  <a:latin typeface="UTM Avo" panose="02040603050506020204" pitchFamily="18"/>
                </a:rPr>
                <a:t>C.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Mỗi</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thanh</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nam</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châm</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chữ</a:t>
              </a:r>
              <a:r>
                <a:rPr kumimoji="0" lang="en-US" sz="2600" i="0" u="none" strike="noStrike" kern="1200" cap="none" spc="0" normalizeH="0" baseline="0" noProof="0" dirty="0">
                  <a:ln>
                    <a:noFill/>
                  </a:ln>
                  <a:solidFill>
                    <a:schemeClr val="bg1"/>
                  </a:solidFill>
                  <a:effectLst/>
                  <a:uLnTx/>
                  <a:uFillTx/>
                  <a:latin typeface="UTM Avo" panose="02040603050506020204" pitchFamily="18"/>
                </a:rPr>
                <a:t> U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chỉ</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có</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một</a:t>
              </a:r>
              <a:r>
                <a:rPr kumimoji="0" lang="en-US" sz="2600" i="0" u="none" strike="noStrike" kern="1200" cap="none" spc="0" normalizeH="0" baseline="0" noProof="0" dirty="0">
                  <a:ln>
                    <a:noFill/>
                  </a:ln>
                  <a:solidFill>
                    <a:schemeClr val="bg1"/>
                  </a:solidFill>
                  <a:effectLst/>
                  <a:uLnTx/>
                  <a:uFillTx/>
                  <a:latin typeface="UTM Avo" panose="02040603050506020204" pitchFamily="18"/>
                </a:rPr>
                <a:t> </a:t>
              </a:r>
              <a:r>
                <a:rPr kumimoji="0" lang="en-US" sz="2600" i="0" u="none" strike="noStrike" kern="1200" cap="none" spc="0" normalizeH="0" baseline="0" noProof="0" dirty="0" err="1">
                  <a:ln>
                    <a:noFill/>
                  </a:ln>
                  <a:solidFill>
                    <a:schemeClr val="bg1"/>
                  </a:solidFill>
                  <a:effectLst/>
                  <a:uLnTx/>
                  <a:uFillTx/>
                  <a:latin typeface="UTM Avo" panose="02040603050506020204" pitchFamily="18"/>
                </a:rPr>
                <a:t>cực</a:t>
              </a:r>
              <a:r>
                <a:rPr kumimoji="0" lang="en-US" sz="2600" i="0" u="none" strike="noStrike" kern="1200" cap="none" spc="0" normalizeH="0" baseline="0" noProof="0" dirty="0">
                  <a:ln>
                    <a:noFill/>
                  </a:ln>
                  <a:solidFill>
                    <a:schemeClr val="bg1"/>
                  </a:solidFill>
                  <a:effectLst/>
                  <a:uLnTx/>
                  <a:uFillTx/>
                  <a:latin typeface="UTM Avo" panose="02040603050506020204" pitchFamily="18"/>
                </a:rPr>
                <a:t>.</a:t>
              </a:r>
            </a:p>
            <a:p>
              <a:endParaRPr kumimoji="0" lang="en-US" sz="2600" i="0" u="none" strike="noStrike" kern="1200" cap="none" spc="0" normalizeH="0" baseline="0" noProof="0" dirty="0">
                <a:ln>
                  <a:noFill/>
                </a:ln>
                <a:solidFill>
                  <a:schemeClr val="bg1"/>
                </a:solidFill>
                <a:effectLst/>
                <a:uLnTx/>
                <a:uFillTx/>
                <a:latin typeface="UTM Avo" panose="02040603050506020204" pitchFamily="18"/>
              </a:endParaRPr>
            </a:p>
          </p:txBody>
        </p:sp>
      </p:grpSp>
      <p:grpSp>
        <p:nvGrpSpPr>
          <p:cNvPr id="33" name="Group 32">
            <a:extLst>
              <a:ext uri="{FF2B5EF4-FFF2-40B4-BE49-F238E27FC236}">
                <a16:creationId xmlns:a16="http://schemas.microsoft.com/office/drawing/2014/main" id="{58777609-A6B9-DAC5-00B6-B8DBEC4D5BC0}"/>
              </a:ext>
            </a:extLst>
          </p:cNvPr>
          <p:cNvGrpSpPr/>
          <p:nvPr/>
        </p:nvGrpSpPr>
        <p:grpSpPr>
          <a:xfrm>
            <a:off x="927464" y="5574723"/>
            <a:ext cx="7354957" cy="1361522"/>
            <a:chOff x="689113" y="5707867"/>
            <a:chExt cx="7354957" cy="1189099"/>
          </a:xfrm>
        </p:grpSpPr>
        <p:sp>
          <p:nvSpPr>
            <p:cNvPr id="34" name="Rectangle: Diagonal Corners Snipped 33">
              <a:extLst>
                <a:ext uri="{FF2B5EF4-FFF2-40B4-BE49-F238E27FC236}">
                  <a16:creationId xmlns:a16="http://schemas.microsoft.com/office/drawing/2014/main" id="{AF886E4F-1320-9C76-4456-4C07653D28BE}"/>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35" name="TextBox 34">
              <a:extLst>
                <a:ext uri="{FF2B5EF4-FFF2-40B4-BE49-F238E27FC236}">
                  <a16:creationId xmlns:a16="http://schemas.microsoft.com/office/drawing/2014/main" id="{7F8324DB-F15B-81F7-5060-D38E4EEF21CC}"/>
                </a:ext>
              </a:extLst>
            </p:cNvPr>
            <p:cNvSpPr txBox="1"/>
            <p:nvPr/>
          </p:nvSpPr>
          <p:spPr>
            <a:xfrm>
              <a:off x="811065" y="5768007"/>
              <a:ext cx="7073419" cy="1128959"/>
            </a:xfrm>
            <a:prstGeom prst="rect">
              <a:avLst/>
            </a:prstGeom>
            <a:noFill/>
          </p:spPr>
          <p:txBody>
            <a:bodyPr wrap="square" rtlCol="0">
              <a:spAutoFit/>
            </a:bodyPr>
            <a:lstStyle/>
            <a:p>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D.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Ở</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thanh</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nam</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châm</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chữ</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U,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lực</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từ</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mạnh</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nhất</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ở</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giữa</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chữ</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U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phần</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cong</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vi-VN"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nhất).</a:t>
              </a:r>
              <a:endParaRPr lang="en-US" sz="2600" dirty="0">
                <a:solidFill>
                  <a:schemeClr val="bg1"/>
                </a:solidFill>
                <a:latin typeface="UTM Avo" panose="02040603050506020204" pitchFamily="18"/>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endParaRPr>
            </a:p>
          </p:txBody>
        </p:sp>
      </p:grpSp>
      <p:pic>
        <p:nvPicPr>
          <p:cNvPr id="36" name="Picture 35" descr="Logo, company name&#10;&#10;Description automatically generated">
            <a:extLst>
              <a:ext uri="{FF2B5EF4-FFF2-40B4-BE49-F238E27FC236}">
                <a16:creationId xmlns:a16="http://schemas.microsoft.com/office/drawing/2014/main" id="{B48F7C1A-05B7-7E12-D5C1-72B987FD509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spTree>
    <p:extLst>
      <p:ext uri="{BB962C8B-B14F-4D97-AF65-F5344CB8AC3E}">
        <p14:creationId xmlns:p14="http://schemas.microsoft.com/office/powerpoint/2010/main" val="342302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600" fill="hold"/>
                                        <p:tgtEl>
                                          <p:spTgt spid="33"/>
                                        </p:tgtEl>
                                        <p:attrNameLst>
                                          <p:attrName>ppt_x</p:attrName>
                                        </p:attrNameLst>
                                      </p:cBhvr>
                                      <p:tavLst>
                                        <p:tav tm="0">
                                          <p:val>
                                            <p:strVal val="#ppt_x"/>
                                          </p:val>
                                        </p:tav>
                                        <p:tav tm="100000">
                                          <p:val>
                                            <p:strVal val="#ppt_x"/>
                                          </p:val>
                                        </p:tav>
                                      </p:tavLst>
                                    </p:anim>
                                    <p:anim calcmode="lin" valueType="num">
                                      <p:cBhvr additive="base">
                                        <p:cTn id="25" dur="6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4"/>
                    </p:tgtEl>
                  </p:cond>
                </p:stCondLst>
                <p:endSync evt="end" delay="0">
                  <p:rtn val="all"/>
                </p:endSync>
                <p:childTnLst>
                  <p:par>
                    <p:cTn id="27" fill="hold">
                      <p:stCondLst>
                        <p:cond delay="0"/>
                      </p:stCondLst>
                      <p:childTnLst>
                        <p:par>
                          <p:cTn id="28" fill="hold">
                            <p:stCondLst>
                              <p:cond delay="0"/>
                            </p:stCondLst>
                            <p:childTnLst>
                              <p:par>
                                <p:cTn id="29" presetID="32" presetClass="emph" presetSubtype="0" fill="hold" nodeType="clickEffect">
                                  <p:stCondLst>
                                    <p:cond delay="0"/>
                                  </p:stCondLst>
                                  <p:childTnLst>
                                    <p:animRot by="120000">
                                      <p:cBhvr>
                                        <p:cTn id="30" dur="100" fill="hold">
                                          <p:stCondLst>
                                            <p:cond delay="0"/>
                                          </p:stCondLst>
                                        </p:cTn>
                                        <p:tgtEl>
                                          <p:spTgt spid="24"/>
                                        </p:tgtEl>
                                        <p:attrNameLst>
                                          <p:attrName>r</p:attrName>
                                        </p:attrNameLst>
                                      </p:cBhvr>
                                    </p:animRot>
                                    <p:animRot by="-240000">
                                      <p:cBhvr>
                                        <p:cTn id="31" dur="200" fill="hold">
                                          <p:stCondLst>
                                            <p:cond delay="200"/>
                                          </p:stCondLst>
                                        </p:cTn>
                                        <p:tgtEl>
                                          <p:spTgt spid="24"/>
                                        </p:tgtEl>
                                        <p:attrNameLst>
                                          <p:attrName>r</p:attrName>
                                        </p:attrNameLst>
                                      </p:cBhvr>
                                    </p:animRot>
                                    <p:animRot by="240000">
                                      <p:cBhvr>
                                        <p:cTn id="32" dur="200" fill="hold">
                                          <p:stCondLst>
                                            <p:cond delay="400"/>
                                          </p:stCondLst>
                                        </p:cTn>
                                        <p:tgtEl>
                                          <p:spTgt spid="24"/>
                                        </p:tgtEl>
                                        <p:attrNameLst>
                                          <p:attrName>r</p:attrName>
                                        </p:attrNameLst>
                                      </p:cBhvr>
                                    </p:animRot>
                                    <p:animRot by="-240000">
                                      <p:cBhvr>
                                        <p:cTn id="33" dur="200" fill="hold">
                                          <p:stCondLst>
                                            <p:cond delay="600"/>
                                          </p:stCondLst>
                                        </p:cTn>
                                        <p:tgtEl>
                                          <p:spTgt spid="24"/>
                                        </p:tgtEl>
                                        <p:attrNameLst>
                                          <p:attrName>r</p:attrName>
                                        </p:attrNameLst>
                                      </p:cBhvr>
                                    </p:animRot>
                                    <p:animRot by="120000">
                                      <p:cBhvr>
                                        <p:cTn id="34" dur="200" fill="hold">
                                          <p:stCondLst>
                                            <p:cond delay="800"/>
                                          </p:stCondLst>
                                        </p:cTn>
                                        <p:tgtEl>
                                          <p:spTgt spid="24"/>
                                        </p:tgtEl>
                                        <p:attrNameLst>
                                          <p:attrName>r</p:attrName>
                                        </p:attrNameLst>
                                      </p:cBhvr>
                                    </p:animRot>
                                  </p:childTnLst>
                                </p:cTn>
                              </p:par>
                              <p:par>
                                <p:cTn id="35" presetID="26" presetClass="emph" presetSubtype="0" fill="hold" nodeType="withEffect">
                                  <p:stCondLst>
                                    <p:cond delay="0"/>
                                  </p:stCondLst>
                                  <p:childTnLst>
                                    <p:animEffect transition="out" filter="fade">
                                      <p:cBhvr>
                                        <p:cTn id="36" dur="500" tmFilter="0, 0; .2, .5; .8, .5; 1, 0"/>
                                        <p:tgtEl>
                                          <p:spTgt spid="10"/>
                                        </p:tgtEl>
                                      </p:cBhvr>
                                    </p:animEffect>
                                    <p:animScale>
                                      <p:cBhvr>
                                        <p:cTn id="37" dur="250" autoRev="1" fill="hold"/>
                                        <p:tgtEl>
                                          <p:spTgt spid="10"/>
                                        </p:tgtEl>
                                      </p:cBhvr>
                                      <p:by x="105000" y="105000"/>
                                    </p:animScale>
                                  </p:childTnLst>
                                </p:cTn>
                              </p:par>
                              <p:par>
                                <p:cTn id="38" presetID="35" presetClass="path" presetSubtype="0" accel="50000" decel="50000" fill="hold" nodeType="withEffect">
                                  <p:stCondLst>
                                    <p:cond delay="0"/>
                                  </p:stCondLst>
                                  <p:childTnLst>
                                    <p:animMotion origin="layout" path="M 1.11022E-16 -7.40741E-7 L -0.25026 0.14051 " pathEditMode="relative" rAng="0" ptsTypes="AA">
                                      <p:cBhvr>
                                        <p:cTn id="39" dur="2000" fill="hold"/>
                                        <p:tgtEl>
                                          <p:spTgt spid="10"/>
                                        </p:tgtEl>
                                        <p:attrNameLst>
                                          <p:attrName>ppt_x</p:attrName>
                                          <p:attrName>ppt_y</p:attrName>
                                        </p:attrNameLst>
                                      </p:cBhvr>
                                      <p:rCtr x="-12513" y="7014"/>
                                    </p:animMotion>
                                  </p:childTnLst>
                                </p:cTn>
                              </p:par>
                            </p:childTnLst>
                          </p:cTn>
                        </p:par>
                      </p:childTnLst>
                    </p:cTn>
                  </p:par>
                </p:childTnLst>
              </p:cTn>
              <p:nextCondLst>
                <p:cond evt="onClick" delay="0">
                  <p:tgtEl>
                    <p:spTgt spid="24"/>
                  </p:tgtEl>
                </p:cond>
              </p:nextCondLst>
            </p:seq>
            <p:seq concurrent="1" nextAc="seek">
              <p:cTn id="40" restart="whenNotActive" fill="hold" evtFilter="cancelBubble" nodeType="interactiveSeq">
                <p:stCondLst>
                  <p:cond evt="onClick" delay="0">
                    <p:tgtEl>
                      <p:spTgt spid="27"/>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27"/>
                                        </p:tgtEl>
                                        <p:attrNameLst>
                                          <p:attrName>style.opacity</p:attrName>
                                        </p:attrNameLst>
                                      </p:cBhvr>
                                      <p:to>
                                        <p:strVal val="0.5"/>
                                      </p:to>
                                    </p:set>
                                    <p:animEffect filter="image" prLst="opacity: 0.5">
                                      <p:cBhvr rctx="IE">
                                        <p:cTn id="45" dur="indefinite"/>
                                        <p:tgtEl>
                                          <p:spTgt spid="27"/>
                                        </p:tgtEl>
                                      </p:cBhvr>
                                    </p:animEffect>
                                  </p:childTnLst>
                                </p:cTn>
                              </p:par>
                            </p:childTnLst>
                          </p:cTn>
                        </p:par>
                      </p:childTnLst>
                    </p:cTn>
                  </p:par>
                </p:childTnLst>
              </p:cTn>
              <p:nextCondLst>
                <p:cond evt="onClick" delay="0">
                  <p:tgtEl>
                    <p:spTgt spid="27"/>
                  </p:tgtEl>
                </p:cond>
              </p:nextCondLst>
            </p:seq>
            <p:seq concurrent="1" nextAc="seek">
              <p:cTn id="46" restart="whenNotActive" fill="hold" evtFilter="cancelBubble" nodeType="interactiveSeq">
                <p:stCondLst>
                  <p:cond evt="onClick" delay="0">
                    <p:tgtEl>
                      <p:spTgt spid="30"/>
                    </p:tgtEl>
                  </p:cond>
                </p:stCondLst>
                <p:endSync evt="end" delay="0">
                  <p:rtn val="all"/>
                </p:endSync>
                <p:childTnLst>
                  <p:par>
                    <p:cTn id="47" fill="hold">
                      <p:stCondLst>
                        <p:cond delay="0"/>
                      </p:stCondLst>
                      <p:childTnLst>
                        <p:par>
                          <p:cTn id="48" fill="hold">
                            <p:stCondLst>
                              <p:cond delay="0"/>
                            </p:stCondLst>
                            <p:childTnLst>
                              <p:par>
                                <p:cTn id="49" presetID="9" presetClass="emph" presetSubtype="0" nodeType="clickEffect">
                                  <p:stCondLst>
                                    <p:cond delay="0"/>
                                  </p:stCondLst>
                                  <p:childTnLst>
                                    <p:set>
                                      <p:cBhvr>
                                        <p:cTn id="50" dur="indefinite"/>
                                        <p:tgtEl>
                                          <p:spTgt spid="30"/>
                                        </p:tgtEl>
                                        <p:attrNameLst>
                                          <p:attrName>style.opacity</p:attrName>
                                        </p:attrNameLst>
                                      </p:cBhvr>
                                      <p:to>
                                        <p:strVal val="0.5"/>
                                      </p:to>
                                    </p:set>
                                    <p:animEffect filter="image" prLst="opacity: 0.5">
                                      <p:cBhvr rctx="IE">
                                        <p:cTn id="51" dur="indefinite"/>
                                        <p:tgtEl>
                                          <p:spTgt spid="30"/>
                                        </p:tgtEl>
                                      </p:cBhvr>
                                    </p:animEffect>
                                  </p:childTnLst>
                                </p:cTn>
                              </p:par>
                            </p:childTnLst>
                          </p:cTn>
                        </p:par>
                      </p:childTnLst>
                    </p:cTn>
                  </p:par>
                </p:childTnLst>
              </p:cTn>
              <p:nextCondLst>
                <p:cond evt="onClick" delay="0">
                  <p:tgtEl>
                    <p:spTgt spid="30"/>
                  </p:tgtEl>
                </p:cond>
              </p:nextCondLst>
            </p:seq>
            <p:seq concurrent="1" nextAc="seek">
              <p:cTn id="52" restart="whenNotActive" fill="hold" evtFilter="cancelBubble" nodeType="interactiveSeq">
                <p:stCondLst>
                  <p:cond evt="onClick" delay="0">
                    <p:tgtEl>
                      <p:spTgt spid="33"/>
                    </p:tgtEl>
                  </p:cond>
                </p:stCondLst>
                <p:endSync evt="end" delay="0">
                  <p:rtn val="all"/>
                </p:endSync>
                <p:childTnLst>
                  <p:par>
                    <p:cTn id="53" fill="hold">
                      <p:stCondLst>
                        <p:cond delay="0"/>
                      </p:stCondLst>
                      <p:childTnLst>
                        <p:par>
                          <p:cTn id="54" fill="hold">
                            <p:stCondLst>
                              <p:cond delay="0"/>
                            </p:stCondLst>
                            <p:childTnLst>
                              <p:par>
                                <p:cTn id="55" presetID="9" presetClass="emph" presetSubtype="0" nodeType="clickEffect">
                                  <p:stCondLst>
                                    <p:cond delay="0"/>
                                  </p:stCondLst>
                                  <p:childTnLst>
                                    <p:set>
                                      <p:cBhvr>
                                        <p:cTn id="56" dur="indefinite"/>
                                        <p:tgtEl>
                                          <p:spTgt spid="33"/>
                                        </p:tgtEl>
                                        <p:attrNameLst>
                                          <p:attrName>style.opacity</p:attrName>
                                        </p:attrNameLst>
                                      </p:cBhvr>
                                      <p:to>
                                        <p:strVal val="0.5"/>
                                      </p:to>
                                    </p:set>
                                    <p:animEffect filter="image" prLst="opacity: 0.5">
                                      <p:cBhvr rctx="IE">
                                        <p:cTn id="57" dur="indefinite"/>
                                        <p:tgtEl>
                                          <p:spTgt spid="33"/>
                                        </p:tgtEl>
                                      </p:cBhvr>
                                    </p:animEffect>
                                  </p:childTnLst>
                                </p:cTn>
                              </p:par>
                            </p:childTnLst>
                          </p:cTn>
                        </p:par>
                      </p:childTnLst>
                    </p:cTn>
                  </p:par>
                </p:childTnLst>
              </p:cTn>
              <p:nextCondLst>
                <p:cond evt="onClick" delay="0">
                  <p:tgtEl>
                    <p:spTgt spid="3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82673" y="622335"/>
            <a:ext cx="1589852" cy="1545336"/>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1" name="Group 20">
            <a:extLst>
              <a:ext uri="{FF2B5EF4-FFF2-40B4-BE49-F238E27FC236}">
                <a16:creationId xmlns:a16="http://schemas.microsoft.com/office/drawing/2014/main" id="{55FA34DF-6CAA-11D0-EF20-2043BA07A0E8}"/>
              </a:ext>
            </a:extLst>
          </p:cNvPr>
          <p:cNvGrpSpPr/>
          <p:nvPr/>
        </p:nvGrpSpPr>
        <p:grpSpPr>
          <a:xfrm>
            <a:off x="914401" y="296195"/>
            <a:ext cx="10237494" cy="1351180"/>
            <a:chOff x="313163" y="231911"/>
            <a:chExt cx="11502886" cy="2054087"/>
          </a:xfrm>
        </p:grpSpPr>
        <p:sp>
          <p:nvSpPr>
            <p:cNvPr id="22" name="Rectangle: Diagonal Corners Snipped 21">
              <a:extLst>
                <a:ext uri="{FF2B5EF4-FFF2-40B4-BE49-F238E27FC236}">
                  <a16:creationId xmlns:a16="http://schemas.microsoft.com/office/drawing/2014/main" id="{A2FF42D2-A190-42ED-9BE3-2C5000C0FB1F}"/>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3" name="TextBox 22">
              <a:extLst>
                <a:ext uri="{FF2B5EF4-FFF2-40B4-BE49-F238E27FC236}">
                  <a16:creationId xmlns:a16="http://schemas.microsoft.com/office/drawing/2014/main" id="{29BFE608-3D23-0758-35C8-1621DFFD7717}"/>
                </a:ext>
              </a:extLst>
            </p:cNvPr>
            <p:cNvSpPr txBox="1"/>
            <p:nvPr/>
          </p:nvSpPr>
          <p:spPr>
            <a:xfrm>
              <a:off x="879028" y="648274"/>
              <a:ext cx="8552174" cy="1054306"/>
            </a:xfrm>
            <a:prstGeom prst="rect">
              <a:avLst/>
            </a:prstGeom>
            <a:noFill/>
          </p:spPr>
          <p:txBody>
            <a:bodyPr wrap="none" rtlCol="0">
              <a:spAutoFit/>
            </a:bodyPr>
            <a:lstStyle/>
            <a:p>
              <a:pPr defTabSz="342900">
                <a:lnSpc>
                  <a:spcPct val="150000"/>
                </a:lnSpc>
                <a:spcAft>
                  <a:spcPts val="300"/>
                </a:spcAft>
                <a:defRPr/>
              </a:pPr>
              <a:r>
                <a:rPr lang="vi-VN" sz="3000" b="1" dirty="0">
                  <a:latin typeface="UTM Avo" panose="02040603050506020204" pitchFamily="18"/>
                  <a:ea typeface="Times New Roman" panose="02020603050405020304" pitchFamily="18" charset="0"/>
                  <a:cs typeface="Times New Roman" panose="02020603050405020304" pitchFamily="18" charset="0"/>
                </a:rPr>
                <a:t>Câu 2: </a:t>
              </a:r>
              <a:r>
                <a:rPr lang="en-US" sz="3000" dirty="0" err="1">
                  <a:latin typeface="UTM Avo" panose="02040603050506020204" pitchFamily="18"/>
                  <a:ea typeface="Times New Roman" panose="02020603050405020304" pitchFamily="18" charset="0"/>
                  <a:cs typeface="Times New Roman" panose="02020603050405020304" pitchFamily="18" charset="0"/>
                </a:rPr>
                <a:t>Phát</a:t>
              </a:r>
              <a:r>
                <a:rPr lang="en-US" sz="3000" dirty="0">
                  <a:latin typeface="UTM Avo" panose="02040603050506020204" pitchFamily="18"/>
                  <a:ea typeface="Times New Roman" panose="02020603050405020304" pitchFamily="18" charset="0"/>
                  <a:cs typeface="Times New Roman" panose="02020603050405020304" pitchFamily="18" charset="0"/>
                </a:rPr>
                <a:t> </a:t>
              </a:r>
              <a:r>
                <a:rPr lang="en-US" sz="3000" dirty="0" err="1">
                  <a:latin typeface="UTM Avo" panose="02040603050506020204" pitchFamily="18"/>
                  <a:ea typeface="Times New Roman" panose="02020603050405020304" pitchFamily="18" charset="0"/>
                  <a:cs typeface="Times New Roman" panose="02020603050405020304" pitchFamily="18" charset="0"/>
                </a:rPr>
                <a:t>biểu</a:t>
              </a:r>
              <a:r>
                <a:rPr lang="en-US" sz="3000" dirty="0">
                  <a:latin typeface="UTM Avo" panose="02040603050506020204" pitchFamily="18"/>
                  <a:ea typeface="Times New Roman" panose="02020603050405020304" pitchFamily="18" charset="0"/>
                  <a:cs typeface="Times New Roman" panose="02020603050405020304" pitchFamily="18" charset="0"/>
                </a:rPr>
                <a:t> </a:t>
              </a:r>
              <a:r>
                <a:rPr lang="en-US" sz="3000" dirty="0" err="1">
                  <a:latin typeface="UTM Avo" panose="02040603050506020204" pitchFamily="18"/>
                  <a:ea typeface="Times New Roman" panose="02020603050405020304" pitchFamily="18" charset="0"/>
                  <a:cs typeface="Times New Roman" panose="02020603050405020304" pitchFamily="18" charset="0"/>
                </a:rPr>
                <a:t>nào</a:t>
              </a:r>
              <a:r>
                <a:rPr lang="en-US" sz="3000" dirty="0">
                  <a:latin typeface="UTM Avo" panose="02040603050506020204" pitchFamily="18"/>
                  <a:ea typeface="Times New Roman" panose="02020603050405020304" pitchFamily="18" charset="0"/>
                  <a:cs typeface="Times New Roman" panose="02020603050405020304" pitchFamily="18" charset="0"/>
                </a:rPr>
                <a:t> </a:t>
              </a:r>
              <a:r>
                <a:rPr lang="en-US" sz="3000" dirty="0" err="1">
                  <a:latin typeface="UTM Avo" panose="02040603050506020204" pitchFamily="18"/>
                  <a:ea typeface="Times New Roman" panose="02020603050405020304" pitchFamily="18" charset="0"/>
                  <a:cs typeface="Times New Roman" panose="02020603050405020304" pitchFamily="18" charset="0"/>
                </a:rPr>
                <a:t>sau</a:t>
              </a:r>
              <a:r>
                <a:rPr lang="en-US" sz="3000" dirty="0">
                  <a:latin typeface="UTM Avo" panose="02040603050506020204" pitchFamily="18"/>
                  <a:ea typeface="Times New Roman" panose="02020603050405020304" pitchFamily="18" charset="0"/>
                  <a:cs typeface="Times New Roman" panose="02020603050405020304" pitchFamily="18" charset="0"/>
                </a:rPr>
                <a:t> </a:t>
              </a:r>
              <a:r>
                <a:rPr lang="en-US" sz="3000" dirty="0" err="1">
                  <a:latin typeface="UTM Avo" panose="02040603050506020204" pitchFamily="18"/>
                  <a:ea typeface="Times New Roman" panose="02020603050405020304" pitchFamily="18" charset="0"/>
                  <a:cs typeface="Times New Roman" panose="02020603050405020304" pitchFamily="18" charset="0"/>
                </a:rPr>
                <a:t>đây</a:t>
              </a:r>
              <a:r>
                <a:rPr lang="en-US" sz="3000" dirty="0">
                  <a:latin typeface="UTM Avo" panose="02040603050506020204" pitchFamily="18"/>
                  <a:ea typeface="Times New Roman" panose="02020603050405020304" pitchFamily="18" charset="0"/>
                  <a:cs typeface="Times New Roman" panose="02020603050405020304" pitchFamily="18" charset="0"/>
                </a:rPr>
                <a:t> </a:t>
              </a:r>
              <a:r>
                <a:rPr lang="en-US" sz="3000" dirty="0" err="1">
                  <a:latin typeface="UTM Avo" panose="02040603050506020204" pitchFamily="18"/>
                  <a:ea typeface="Times New Roman" panose="02020603050405020304" pitchFamily="18" charset="0"/>
                  <a:cs typeface="Times New Roman" panose="02020603050405020304" pitchFamily="18" charset="0"/>
                </a:rPr>
                <a:t>là</a:t>
              </a:r>
              <a:r>
                <a:rPr lang="en-US" sz="3000" dirty="0">
                  <a:latin typeface="UTM Avo" panose="02040603050506020204" pitchFamily="18"/>
                  <a:ea typeface="Times New Roman" panose="02020603050405020304" pitchFamily="18" charset="0"/>
                  <a:cs typeface="Times New Roman" panose="02020603050405020304" pitchFamily="18" charset="0"/>
                </a:rPr>
                <a:t> </a:t>
              </a:r>
              <a:r>
                <a:rPr lang="en-US" sz="3000" dirty="0" err="1">
                  <a:latin typeface="UTM Avo" panose="02040603050506020204" pitchFamily="18"/>
                  <a:ea typeface="Times New Roman" panose="02020603050405020304" pitchFamily="18" charset="0"/>
                  <a:cs typeface="Times New Roman" panose="02020603050405020304" pitchFamily="18" charset="0"/>
                </a:rPr>
                <a:t>đúng</a:t>
              </a:r>
              <a:r>
                <a:rPr lang="en-US" sz="3000" dirty="0">
                  <a:latin typeface="UTM Avo" panose="02040603050506020204" pitchFamily="18"/>
                  <a:ea typeface="Times New Roman" panose="02020603050405020304" pitchFamily="18" charset="0"/>
                  <a:cs typeface="Times New Roman" panose="02020603050405020304" pitchFamily="18" charset="0"/>
                </a:rPr>
                <a:t>?</a:t>
              </a:r>
              <a:endParaRPr lang="en-US" sz="3000" dirty="0">
                <a:latin typeface="UTM Avo" panose="02040603050506020204" pitchFamily="18"/>
                <a:ea typeface="Calibri" panose="020F0502020204030204" pitchFamily="34" charset="0"/>
                <a:cs typeface="Times New Roman" panose="02020603050405020304" pitchFamily="18" charset="0"/>
              </a:endParaRPr>
            </a:p>
          </p:txBody>
        </p:sp>
      </p:grpSp>
      <p:grpSp>
        <p:nvGrpSpPr>
          <p:cNvPr id="24" name="Group 23">
            <a:extLst>
              <a:ext uri="{FF2B5EF4-FFF2-40B4-BE49-F238E27FC236}">
                <a16:creationId xmlns:a16="http://schemas.microsoft.com/office/drawing/2014/main" id="{182C3EF7-F8ED-3357-87C6-19ACB13B8CD2}"/>
              </a:ext>
            </a:extLst>
          </p:cNvPr>
          <p:cNvGrpSpPr/>
          <p:nvPr/>
        </p:nvGrpSpPr>
        <p:grpSpPr>
          <a:xfrm>
            <a:off x="927464" y="1915395"/>
            <a:ext cx="8014785" cy="1051368"/>
            <a:chOff x="689113" y="2497522"/>
            <a:chExt cx="7354957" cy="918222"/>
          </a:xfrm>
        </p:grpSpPr>
        <p:sp>
          <p:nvSpPr>
            <p:cNvPr id="25" name="Rectangle: Diagonal Corners Snipped 24">
              <a:extLst>
                <a:ext uri="{FF2B5EF4-FFF2-40B4-BE49-F238E27FC236}">
                  <a16:creationId xmlns:a16="http://schemas.microsoft.com/office/drawing/2014/main" id="{0AD061B6-9A27-EDB5-0D42-6C889A9C88F8}"/>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26" name="TextBox 25">
              <a:extLst>
                <a:ext uri="{FF2B5EF4-FFF2-40B4-BE49-F238E27FC236}">
                  <a16:creationId xmlns:a16="http://schemas.microsoft.com/office/drawing/2014/main" id="{34C5E7B8-894D-8857-DA5B-C38571CFC851}"/>
                </a:ext>
              </a:extLst>
            </p:cNvPr>
            <p:cNvSpPr txBox="1"/>
            <p:nvPr/>
          </p:nvSpPr>
          <p:spPr>
            <a:xfrm>
              <a:off x="795875" y="2578571"/>
              <a:ext cx="7122346" cy="779519"/>
            </a:xfrm>
            <a:prstGeom prst="rect">
              <a:avLst/>
            </a:prstGeom>
            <a:noFill/>
          </p:spPr>
          <p:txBody>
            <a:bodyPr wrap="square" rtlCol="0">
              <a:spAutoFit/>
            </a:bodyPr>
            <a:lstStyle/>
            <a:p>
              <a:pPr marL="0" marR="0" lvl="0" indent="0" algn="l" defTabSz="914400" rtl="0" eaLnBrk="1" fontAlgn="auto" latinLnBrk="0" hangingPunct="1">
                <a:spcBef>
                  <a:spcPts val="0"/>
                </a:spcBef>
                <a:spcAft>
                  <a:spcPts val="0"/>
                </a:spcAft>
                <a:buClrTx/>
                <a:buSzTx/>
                <a:buFontTx/>
                <a:buNone/>
                <a:tabLst/>
                <a:defRPr/>
              </a:pPr>
              <a:r>
                <a:rPr kumimoji="0" lang="vi-VN" sz="2600" i="0" u="none" strike="noStrike" kern="1200" cap="none" spc="0" normalizeH="0" baseline="0" noProof="0" dirty="0">
                  <a:ln>
                    <a:noFill/>
                  </a:ln>
                  <a:solidFill>
                    <a:schemeClr val="bg1"/>
                  </a:solidFill>
                  <a:effectLst/>
                  <a:uLnTx/>
                  <a:uFillTx/>
                  <a:latin typeface="UTM Avo" panose="02040603050506020204" pitchFamily="18"/>
                </a:rPr>
                <a:t>A. Qua bất kì điểm nào trong từ trường ta cũng có thể vẽ được một đường sức từ.</a:t>
              </a:r>
            </a:p>
          </p:txBody>
        </p:sp>
      </p:grpSp>
      <p:grpSp>
        <p:nvGrpSpPr>
          <p:cNvPr id="27" name="Group 26">
            <a:extLst>
              <a:ext uri="{FF2B5EF4-FFF2-40B4-BE49-F238E27FC236}">
                <a16:creationId xmlns:a16="http://schemas.microsoft.com/office/drawing/2014/main" id="{BAE8B35F-D3D8-8B2F-942A-50B09253AC86}"/>
              </a:ext>
            </a:extLst>
          </p:cNvPr>
          <p:cNvGrpSpPr/>
          <p:nvPr/>
        </p:nvGrpSpPr>
        <p:grpSpPr>
          <a:xfrm>
            <a:off x="914400" y="3148764"/>
            <a:ext cx="8014785" cy="1376937"/>
            <a:chOff x="689113" y="3567637"/>
            <a:chExt cx="7354957" cy="1202562"/>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817596" y="3641239"/>
              <a:ext cx="7086483" cy="1128960"/>
            </a:xfrm>
            <a:prstGeom prst="rect">
              <a:avLst/>
            </a:prstGeom>
            <a:noFill/>
          </p:spPr>
          <p:txBody>
            <a:bodyPr wrap="square" rtlCol="0">
              <a:spAutoFit/>
            </a:bodyPr>
            <a:lstStyle/>
            <a:p>
              <a:r>
                <a:rPr kumimoji="0" lang="vi-VN" sz="2600" i="0" u="none" strike="noStrike" kern="1200" cap="none" spc="0" normalizeH="0" baseline="0" noProof="0" dirty="0">
                  <a:ln>
                    <a:noFill/>
                  </a:ln>
                  <a:solidFill>
                    <a:schemeClr val="bg1"/>
                  </a:solidFill>
                  <a:effectLst/>
                  <a:uLnTx/>
                  <a:uFillTx/>
                  <a:latin typeface="UTM Avo" panose="02040603050506020204" pitchFamily="18"/>
                </a:rPr>
                <a:t>B. Đường sức từ do nam châm thẳng tạo ra xung quanh nó là những đường thẳng.</a:t>
              </a:r>
            </a:p>
            <a:p>
              <a:endParaRPr kumimoji="0" lang="en-US" sz="2600" i="0" u="none" strike="noStrike" kern="1200" cap="none" spc="0" normalizeH="0" baseline="0" noProof="0" dirty="0">
                <a:ln>
                  <a:noFill/>
                </a:ln>
                <a:solidFill>
                  <a:schemeClr val="bg1"/>
                </a:solidFill>
                <a:effectLst/>
                <a:uLnTx/>
                <a:uFillTx/>
                <a:latin typeface="UTM Avo" panose="02040603050506020204" pitchFamily="18"/>
              </a:endParaRPr>
            </a:p>
          </p:txBody>
        </p:sp>
      </p:grpSp>
      <p:grpSp>
        <p:nvGrpSpPr>
          <p:cNvPr id="30" name="Group 29">
            <a:extLst>
              <a:ext uri="{FF2B5EF4-FFF2-40B4-BE49-F238E27FC236}">
                <a16:creationId xmlns:a16="http://schemas.microsoft.com/office/drawing/2014/main" id="{B4919C62-364E-63CC-EB4E-55B3B4141953}"/>
              </a:ext>
            </a:extLst>
          </p:cNvPr>
          <p:cNvGrpSpPr/>
          <p:nvPr/>
        </p:nvGrpSpPr>
        <p:grpSpPr>
          <a:xfrm>
            <a:off x="914400" y="4372972"/>
            <a:ext cx="8273764" cy="1765292"/>
            <a:chOff x="689113" y="4637752"/>
            <a:chExt cx="7580259" cy="1541735"/>
          </a:xfrm>
        </p:grpSpPr>
        <p:sp>
          <p:nvSpPr>
            <p:cNvPr id="31" name="Rectangle: Diagonal Corners Snipped 30">
              <a:extLst>
                <a:ext uri="{FF2B5EF4-FFF2-40B4-BE49-F238E27FC236}">
                  <a16:creationId xmlns:a16="http://schemas.microsoft.com/office/drawing/2014/main" id="{A5BA0E6A-43C1-D946-30C6-59D6E1D7D7BB}"/>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32" name="TextBox 31">
              <a:extLst>
                <a:ext uri="{FF2B5EF4-FFF2-40B4-BE49-F238E27FC236}">
                  <a16:creationId xmlns:a16="http://schemas.microsoft.com/office/drawing/2014/main" id="{E5B7CD02-7005-4A90-B984-F1B9E4D44451}"/>
                </a:ext>
              </a:extLst>
            </p:cNvPr>
            <p:cNvSpPr txBox="1"/>
            <p:nvPr/>
          </p:nvSpPr>
          <p:spPr>
            <a:xfrm>
              <a:off x="746092" y="4701089"/>
              <a:ext cx="7523280" cy="1478398"/>
            </a:xfrm>
            <a:prstGeom prst="rect">
              <a:avLst/>
            </a:prstGeom>
            <a:noFill/>
          </p:spPr>
          <p:txBody>
            <a:bodyPr wrap="square" rtlCol="0">
              <a:spAutoFit/>
            </a:bodyPr>
            <a:lstStyle/>
            <a:p>
              <a:r>
                <a:rPr kumimoji="0" lang="vi-VN" sz="2600" i="0" u="none" strike="noStrike" kern="1200" cap="none" spc="0" normalizeH="0" baseline="0" noProof="0" dirty="0">
                  <a:ln>
                    <a:noFill/>
                  </a:ln>
                  <a:solidFill>
                    <a:schemeClr val="bg1"/>
                  </a:solidFill>
                  <a:effectLst/>
                  <a:uLnTx/>
                  <a:uFillTx/>
                  <a:latin typeface="UTM Avo" panose="02040603050506020204" pitchFamily="18"/>
                </a:rPr>
                <a:t>C. Đường sức từ mau hơn ở nơi có từ trường lớn, đường sức thưa hơn ở nơi có từ trường nhỏ hơn.</a:t>
              </a:r>
            </a:p>
            <a:p>
              <a:endParaRPr kumimoji="0" lang="en-US" sz="2600" i="0" u="none" strike="noStrike" kern="1200" cap="none" spc="0" normalizeH="0" baseline="0" noProof="0" dirty="0">
                <a:ln>
                  <a:noFill/>
                </a:ln>
                <a:solidFill>
                  <a:schemeClr val="bg1"/>
                </a:solidFill>
                <a:effectLst/>
                <a:uLnTx/>
                <a:uFillTx/>
                <a:latin typeface="UTM Avo" panose="02040603050506020204" pitchFamily="18"/>
              </a:endParaRPr>
            </a:p>
          </p:txBody>
        </p:sp>
      </p:grpSp>
      <p:grpSp>
        <p:nvGrpSpPr>
          <p:cNvPr id="33" name="Group 32">
            <a:extLst>
              <a:ext uri="{FF2B5EF4-FFF2-40B4-BE49-F238E27FC236}">
                <a16:creationId xmlns:a16="http://schemas.microsoft.com/office/drawing/2014/main" id="{58777609-A6B9-DAC5-00B6-B8DBEC4D5BC0}"/>
              </a:ext>
            </a:extLst>
          </p:cNvPr>
          <p:cNvGrpSpPr/>
          <p:nvPr/>
        </p:nvGrpSpPr>
        <p:grpSpPr>
          <a:xfrm>
            <a:off x="927464" y="5574723"/>
            <a:ext cx="8001721" cy="1243495"/>
            <a:chOff x="689113" y="5707867"/>
            <a:chExt cx="7354957" cy="1086019"/>
          </a:xfrm>
        </p:grpSpPr>
        <p:sp>
          <p:nvSpPr>
            <p:cNvPr id="34" name="Rectangle: Diagonal Corners Snipped 33">
              <a:extLst>
                <a:ext uri="{FF2B5EF4-FFF2-40B4-BE49-F238E27FC236}">
                  <a16:creationId xmlns:a16="http://schemas.microsoft.com/office/drawing/2014/main" id="{AF886E4F-1320-9C76-4456-4C07653D28BE}"/>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35" name="TextBox 34">
              <a:extLst>
                <a:ext uri="{FF2B5EF4-FFF2-40B4-BE49-F238E27FC236}">
                  <a16:creationId xmlns:a16="http://schemas.microsoft.com/office/drawing/2014/main" id="{7F8324DB-F15B-81F7-5060-D38E4EEF21CC}"/>
                </a:ext>
              </a:extLst>
            </p:cNvPr>
            <p:cNvSpPr txBox="1"/>
            <p:nvPr/>
          </p:nvSpPr>
          <p:spPr>
            <a:xfrm>
              <a:off x="809849" y="6014367"/>
              <a:ext cx="7125492" cy="779519"/>
            </a:xfrm>
            <a:prstGeom prst="rect">
              <a:avLst/>
            </a:prstGeom>
            <a:noFill/>
          </p:spPr>
          <p:txBody>
            <a:bodyPr wrap="square" rtlCol="0">
              <a:spAutoFit/>
            </a:bodyPr>
            <a:lstStyle/>
            <a:p>
              <a:pPr algn="just" defTabSz="342900">
                <a:defRPr/>
              </a:pPr>
              <a:r>
                <a:rPr lang="vi-VN"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D. Các đường sức từ là những đường cong kín.</a:t>
              </a:r>
              <a:endParaRPr lang="en-US" sz="2600" dirty="0">
                <a:solidFill>
                  <a:schemeClr val="bg1"/>
                </a:solidFill>
                <a:latin typeface="UTM Avo" panose="02040603050506020204" pitchFamily="18"/>
                <a:ea typeface="Calibri" panose="020F0502020204030204" pitchFamily="34" charset="0"/>
                <a:cs typeface="Times New Roman" panose="02020603050405020304" pitchFamily="18" charset="0"/>
              </a:endParaRPr>
            </a:p>
            <a:p>
              <a:pPr marL="0" marR="0" lvl="0" indent="0" algn="l" defTabSz="914400" rtl="0" eaLnBrk="1" fontAlgn="auto" latinLnBrk="0" hangingPunct="1">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endParaRPr>
            </a:p>
          </p:txBody>
        </p:sp>
      </p:grpSp>
      <p:pic>
        <p:nvPicPr>
          <p:cNvPr id="36" name="Picture 35" descr="Logo, company name&#10;&#10;Description automatically generated">
            <a:extLst>
              <a:ext uri="{FF2B5EF4-FFF2-40B4-BE49-F238E27FC236}">
                <a16:creationId xmlns:a16="http://schemas.microsoft.com/office/drawing/2014/main" id="{B48F7C1A-05B7-7E12-D5C1-72B987FD509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spTree>
    <p:extLst>
      <p:ext uri="{BB962C8B-B14F-4D97-AF65-F5344CB8AC3E}">
        <p14:creationId xmlns:p14="http://schemas.microsoft.com/office/powerpoint/2010/main" val="3489700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600" fill="hold"/>
                                        <p:tgtEl>
                                          <p:spTgt spid="33"/>
                                        </p:tgtEl>
                                        <p:attrNameLst>
                                          <p:attrName>ppt_x</p:attrName>
                                        </p:attrNameLst>
                                      </p:cBhvr>
                                      <p:tavLst>
                                        <p:tav tm="0">
                                          <p:val>
                                            <p:strVal val="#ppt_x"/>
                                          </p:val>
                                        </p:tav>
                                        <p:tav tm="100000">
                                          <p:val>
                                            <p:strVal val="#ppt_x"/>
                                          </p:val>
                                        </p:tav>
                                      </p:tavLst>
                                    </p:anim>
                                    <p:anim calcmode="lin" valueType="num">
                                      <p:cBhvr additive="base">
                                        <p:cTn id="25" dur="6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4"/>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24"/>
                                        </p:tgtEl>
                                        <p:attrNameLst>
                                          <p:attrName>style.opacity</p:attrName>
                                        </p:attrNameLst>
                                      </p:cBhvr>
                                      <p:to>
                                        <p:strVal val="0.5"/>
                                      </p:to>
                                    </p:set>
                                    <p:animEffect filter="image" prLst="opacity: 0.5">
                                      <p:cBhvr rctx="IE">
                                        <p:cTn id="31" dur="indefinite"/>
                                        <p:tgtEl>
                                          <p:spTgt spid="24"/>
                                        </p:tgtEl>
                                      </p:cBhvr>
                                    </p:animEffect>
                                  </p:childTnLst>
                                </p:cTn>
                              </p:par>
                            </p:childTnLst>
                          </p:cTn>
                        </p:par>
                      </p:childTnLst>
                    </p:cTn>
                  </p:par>
                </p:childTnLst>
              </p:cTn>
              <p:nextCondLst>
                <p:cond evt="onClick" delay="0">
                  <p:tgtEl>
                    <p:spTgt spid="24"/>
                  </p:tgtEl>
                </p:cond>
              </p:nextCondLst>
            </p:seq>
            <p:seq concurrent="1" nextAc="seek">
              <p:cTn id="32" restart="whenNotActive" fill="hold" evtFilter="cancelBubble" nodeType="interactiveSeq">
                <p:stCondLst>
                  <p:cond evt="onClick" delay="0">
                    <p:tgtEl>
                      <p:spTgt spid="27"/>
                    </p:tgtEl>
                  </p:cond>
                </p:stCondLst>
                <p:endSync evt="end" delay="0">
                  <p:rtn val="all"/>
                </p:endSync>
                <p:childTnLst>
                  <p:par>
                    <p:cTn id="33" fill="hold">
                      <p:stCondLst>
                        <p:cond delay="0"/>
                      </p:stCondLst>
                      <p:childTnLst>
                        <p:par>
                          <p:cTn id="34" fill="hold">
                            <p:stCondLst>
                              <p:cond delay="0"/>
                            </p:stCondLst>
                            <p:childTnLst>
                              <p:par>
                                <p:cTn id="35" presetID="9" presetClass="emph" presetSubtype="0" nodeType="clickEffect">
                                  <p:stCondLst>
                                    <p:cond delay="0"/>
                                  </p:stCondLst>
                                  <p:childTnLst>
                                    <p:set>
                                      <p:cBhvr>
                                        <p:cTn id="36" dur="indefinite"/>
                                        <p:tgtEl>
                                          <p:spTgt spid="27"/>
                                        </p:tgtEl>
                                        <p:attrNameLst>
                                          <p:attrName>style.opacity</p:attrName>
                                        </p:attrNameLst>
                                      </p:cBhvr>
                                      <p:to>
                                        <p:strVal val="0.5"/>
                                      </p:to>
                                    </p:set>
                                    <p:animEffect filter="image" prLst="opacity: 0.5">
                                      <p:cBhvr rctx="IE">
                                        <p:cTn id="37" dur="indefinite"/>
                                        <p:tgtEl>
                                          <p:spTgt spid="27"/>
                                        </p:tgtEl>
                                      </p:cBhvr>
                                    </p:animEffect>
                                  </p:childTnLst>
                                </p:cTn>
                              </p:par>
                            </p:childTnLst>
                          </p:cTn>
                        </p:par>
                      </p:childTnLst>
                    </p:cTn>
                  </p:par>
                </p:childTnLst>
              </p:cTn>
              <p:nextCondLst>
                <p:cond evt="onClick" delay="0">
                  <p:tgtEl>
                    <p:spTgt spid="27"/>
                  </p:tgtEl>
                </p:cond>
              </p:nextCondLst>
            </p:seq>
            <p:seq concurrent="1" nextAc="seek">
              <p:cTn id="38" restart="whenNotActive" fill="hold" evtFilter="cancelBubble" nodeType="interactiveSeq">
                <p:stCondLst>
                  <p:cond evt="onClick" delay="0">
                    <p:tgtEl>
                      <p:spTgt spid="30"/>
                    </p:tgtEl>
                  </p:cond>
                </p:stCondLst>
                <p:endSync evt="end" delay="0">
                  <p:rtn val="all"/>
                </p:endSync>
                <p:childTnLst>
                  <p:par>
                    <p:cTn id="39" fill="hold">
                      <p:stCondLst>
                        <p:cond delay="0"/>
                      </p:stCondLst>
                      <p:childTnLst>
                        <p:par>
                          <p:cTn id="40" fill="hold">
                            <p:stCondLst>
                              <p:cond delay="0"/>
                            </p:stCondLst>
                            <p:childTnLst>
                              <p:par>
                                <p:cTn id="41" presetID="9" presetClass="emph" presetSubtype="0" nodeType="clickEffect">
                                  <p:stCondLst>
                                    <p:cond delay="0"/>
                                  </p:stCondLst>
                                  <p:childTnLst>
                                    <p:set>
                                      <p:cBhvr>
                                        <p:cTn id="42" dur="indefinite"/>
                                        <p:tgtEl>
                                          <p:spTgt spid="30"/>
                                        </p:tgtEl>
                                        <p:attrNameLst>
                                          <p:attrName>style.opacity</p:attrName>
                                        </p:attrNameLst>
                                      </p:cBhvr>
                                      <p:to>
                                        <p:strVal val="0.5"/>
                                      </p:to>
                                    </p:set>
                                    <p:animEffect filter="image" prLst="opacity: 0.5">
                                      <p:cBhvr rctx="IE">
                                        <p:cTn id="43" dur="indefinite"/>
                                        <p:tgtEl>
                                          <p:spTgt spid="30"/>
                                        </p:tgtEl>
                                      </p:cBhvr>
                                    </p:animEffect>
                                  </p:childTnLst>
                                </p:cTn>
                              </p:par>
                            </p:childTnLst>
                          </p:cTn>
                        </p:par>
                      </p:childTnLst>
                    </p:cTn>
                  </p:par>
                </p:childTnLst>
              </p:cTn>
              <p:nextCondLst>
                <p:cond evt="onClick" delay="0">
                  <p:tgtEl>
                    <p:spTgt spid="30"/>
                  </p:tgtEl>
                </p:cond>
              </p:nextCondLst>
            </p:seq>
            <p:seq concurrent="1" nextAc="seek">
              <p:cTn id="44" restart="whenNotActive" fill="hold" evtFilter="cancelBubble" nodeType="interactiveSeq">
                <p:stCondLst>
                  <p:cond evt="onClick" delay="0">
                    <p:tgtEl>
                      <p:spTgt spid="33"/>
                    </p:tgtEl>
                  </p:cond>
                </p:stCondLst>
                <p:endSync evt="end" delay="0">
                  <p:rtn val="all"/>
                </p:endSync>
                <p:childTnLst>
                  <p:par>
                    <p:cTn id="45" fill="hold">
                      <p:stCondLst>
                        <p:cond delay="0"/>
                      </p:stCondLst>
                      <p:childTnLst>
                        <p:par>
                          <p:cTn id="46" fill="hold">
                            <p:stCondLst>
                              <p:cond delay="0"/>
                            </p:stCondLst>
                            <p:childTnLst>
                              <p:par>
                                <p:cTn id="47" presetID="32" presetClass="emph" presetSubtype="0" fill="hold" nodeType="clickEffect">
                                  <p:stCondLst>
                                    <p:cond delay="0"/>
                                  </p:stCondLst>
                                  <p:childTnLst>
                                    <p:animRot by="120000">
                                      <p:cBhvr>
                                        <p:cTn id="48" dur="100" fill="hold">
                                          <p:stCondLst>
                                            <p:cond delay="0"/>
                                          </p:stCondLst>
                                        </p:cTn>
                                        <p:tgtEl>
                                          <p:spTgt spid="33"/>
                                        </p:tgtEl>
                                        <p:attrNameLst>
                                          <p:attrName>r</p:attrName>
                                        </p:attrNameLst>
                                      </p:cBhvr>
                                    </p:animRot>
                                    <p:animRot by="-240000">
                                      <p:cBhvr>
                                        <p:cTn id="49" dur="200" fill="hold">
                                          <p:stCondLst>
                                            <p:cond delay="200"/>
                                          </p:stCondLst>
                                        </p:cTn>
                                        <p:tgtEl>
                                          <p:spTgt spid="33"/>
                                        </p:tgtEl>
                                        <p:attrNameLst>
                                          <p:attrName>r</p:attrName>
                                        </p:attrNameLst>
                                      </p:cBhvr>
                                    </p:animRot>
                                    <p:animRot by="240000">
                                      <p:cBhvr>
                                        <p:cTn id="50" dur="200" fill="hold">
                                          <p:stCondLst>
                                            <p:cond delay="400"/>
                                          </p:stCondLst>
                                        </p:cTn>
                                        <p:tgtEl>
                                          <p:spTgt spid="33"/>
                                        </p:tgtEl>
                                        <p:attrNameLst>
                                          <p:attrName>r</p:attrName>
                                        </p:attrNameLst>
                                      </p:cBhvr>
                                    </p:animRot>
                                    <p:animRot by="-240000">
                                      <p:cBhvr>
                                        <p:cTn id="51" dur="200" fill="hold">
                                          <p:stCondLst>
                                            <p:cond delay="600"/>
                                          </p:stCondLst>
                                        </p:cTn>
                                        <p:tgtEl>
                                          <p:spTgt spid="33"/>
                                        </p:tgtEl>
                                        <p:attrNameLst>
                                          <p:attrName>r</p:attrName>
                                        </p:attrNameLst>
                                      </p:cBhvr>
                                    </p:animRot>
                                    <p:animRot by="120000">
                                      <p:cBhvr>
                                        <p:cTn id="52" dur="200" fill="hold">
                                          <p:stCondLst>
                                            <p:cond delay="800"/>
                                          </p:stCondLst>
                                        </p:cTn>
                                        <p:tgtEl>
                                          <p:spTgt spid="33"/>
                                        </p:tgtEl>
                                        <p:attrNameLst>
                                          <p:attrName>r</p:attrName>
                                        </p:attrNameLst>
                                      </p:cBhvr>
                                    </p:animRot>
                                  </p:childTnLst>
                                </p:cTn>
                              </p:par>
                              <p:par>
                                <p:cTn id="53" presetID="26" presetClass="emph" presetSubtype="0" fill="hold" nodeType="withEffect">
                                  <p:stCondLst>
                                    <p:cond delay="0"/>
                                  </p:stCondLst>
                                  <p:childTnLst>
                                    <p:animEffect transition="out" filter="fade">
                                      <p:cBhvr>
                                        <p:cTn id="54" dur="500" tmFilter="0, 0; .2, .5; .8, .5; 1, 0"/>
                                        <p:tgtEl>
                                          <p:spTgt spid="10"/>
                                        </p:tgtEl>
                                      </p:cBhvr>
                                    </p:animEffect>
                                    <p:animScale>
                                      <p:cBhvr>
                                        <p:cTn id="55" dur="250" autoRev="1" fill="hold"/>
                                        <p:tgtEl>
                                          <p:spTgt spid="10"/>
                                        </p:tgtEl>
                                      </p:cBhvr>
                                      <p:by x="105000" y="105000"/>
                                    </p:animScale>
                                  </p:childTnLst>
                                </p:cTn>
                              </p:par>
                              <p:par>
                                <p:cTn id="56" presetID="35" presetClass="path" presetSubtype="0" accel="50000" decel="50000" fill="hold" nodeType="withEffect">
                                  <p:stCondLst>
                                    <p:cond delay="0"/>
                                  </p:stCondLst>
                                  <p:childTnLst>
                                    <p:animMotion origin="layout" path="M 1.11022E-16 -7.40741E-7 L -0.2168 0.67778 " pathEditMode="relative" rAng="0" ptsTypes="AA">
                                      <p:cBhvr>
                                        <p:cTn id="57" dur="2000" fill="hold"/>
                                        <p:tgtEl>
                                          <p:spTgt spid="10"/>
                                        </p:tgtEl>
                                        <p:attrNameLst>
                                          <p:attrName>ppt_x</p:attrName>
                                          <p:attrName>ppt_y</p:attrName>
                                        </p:attrNameLst>
                                      </p:cBhvr>
                                      <p:rCtr x="-10846" y="33889"/>
                                    </p:animMotion>
                                  </p:childTnLst>
                                </p:cTn>
                              </p:par>
                            </p:childTnLst>
                          </p:cTn>
                        </p:par>
                      </p:childTnLst>
                    </p:cTn>
                  </p:par>
                </p:childTnLst>
              </p:cTn>
              <p:nextCondLst>
                <p:cond evt="onClick" delay="0">
                  <p:tgtEl>
                    <p:spTgt spid="3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82673" y="622335"/>
            <a:ext cx="1589852" cy="1545336"/>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1" name="Group 20">
            <a:extLst>
              <a:ext uri="{FF2B5EF4-FFF2-40B4-BE49-F238E27FC236}">
                <a16:creationId xmlns:a16="http://schemas.microsoft.com/office/drawing/2014/main" id="{55FA34DF-6CAA-11D0-EF20-2043BA07A0E8}"/>
              </a:ext>
            </a:extLst>
          </p:cNvPr>
          <p:cNvGrpSpPr/>
          <p:nvPr/>
        </p:nvGrpSpPr>
        <p:grpSpPr>
          <a:xfrm>
            <a:off x="914401" y="296195"/>
            <a:ext cx="10237494" cy="1351179"/>
            <a:chOff x="313163" y="231911"/>
            <a:chExt cx="11502886" cy="2054087"/>
          </a:xfrm>
        </p:grpSpPr>
        <p:sp>
          <p:nvSpPr>
            <p:cNvPr id="22" name="Rectangle: Diagonal Corners Snipped 21">
              <a:extLst>
                <a:ext uri="{FF2B5EF4-FFF2-40B4-BE49-F238E27FC236}">
                  <a16:creationId xmlns:a16="http://schemas.microsoft.com/office/drawing/2014/main" id="{A2FF42D2-A190-42ED-9BE3-2C5000C0FB1F}"/>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3" name="TextBox 22">
              <a:extLst>
                <a:ext uri="{FF2B5EF4-FFF2-40B4-BE49-F238E27FC236}">
                  <a16:creationId xmlns:a16="http://schemas.microsoft.com/office/drawing/2014/main" id="{29BFE608-3D23-0758-35C8-1621DFFD7717}"/>
                </a:ext>
              </a:extLst>
            </p:cNvPr>
            <p:cNvSpPr txBox="1"/>
            <p:nvPr/>
          </p:nvSpPr>
          <p:spPr>
            <a:xfrm>
              <a:off x="811640" y="520765"/>
              <a:ext cx="10505933" cy="1544029"/>
            </a:xfrm>
            <a:prstGeom prst="rect">
              <a:avLst/>
            </a:prstGeom>
            <a:noFill/>
          </p:spPr>
          <p:txBody>
            <a:bodyPr wrap="square" rtlCol="0">
              <a:spAutoFit/>
            </a:bodyPr>
            <a:lstStyle/>
            <a:p>
              <a:pPr defTabSz="342900">
                <a:spcAft>
                  <a:spcPts val="300"/>
                </a:spcAft>
                <a:defRPr/>
              </a:pPr>
              <a:r>
                <a:rPr lang="vi-VN" sz="3000" b="1" dirty="0">
                  <a:latin typeface="UTM Avo" panose="02040603050506020204" pitchFamily="18"/>
                  <a:ea typeface="Times New Roman" panose="02020603050405020304" pitchFamily="18" charset="0"/>
                  <a:cs typeface="Times New Roman" panose="02020603050405020304" pitchFamily="18" charset="0"/>
                </a:rPr>
                <a:t>Câu 3: </a:t>
              </a:r>
              <a:r>
                <a:rPr lang="vi-VN" sz="3000" dirty="0">
                  <a:latin typeface="UTM Avo" panose="02040603050506020204" pitchFamily="18"/>
                  <a:ea typeface="Times New Roman" panose="02020603050405020304" pitchFamily="18" charset="0"/>
                  <a:cs typeface="Times New Roman" panose="02020603050405020304" pitchFamily="18" charset="0"/>
                </a:rPr>
                <a:t>Chọn phát biểu sai khi mô tả từ phổ của một nam châm thẳng.</a:t>
              </a:r>
            </a:p>
          </p:txBody>
        </p:sp>
      </p:grpSp>
      <p:grpSp>
        <p:nvGrpSpPr>
          <p:cNvPr id="24" name="Group 23">
            <a:extLst>
              <a:ext uri="{FF2B5EF4-FFF2-40B4-BE49-F238E27FC236}">
                <a16:creationId xmlns:a16="http://schemas.microsoft.com/office/drawing/2014/main" id="{182C3EF7-F8ED-3357-87C6-19ACB13B8CD2}"/>
              </a:ext>
            </a:extLst>
          </p:cNvPr>
          <p:cNvGrpSpPr/>
          <p:nvPr/>
        </p:nvGrpSpPr>
        <p:grpSpPr>
          <a:xfrm>
            <a:off x="914401" y="1907320"/>
            <a:ext cx="7423293" cy="1051368"/>
            <a:chOff x="689113" y="2497522"/>
            <a:chExt cx="7423293" cy="918222"/>
          </a:xfrm>
        </p:grpSpPr>
        <p:sp>
          <p:nvSpPr>
            <p:cNvPr id="25" name="Rectangle: Diagonal Corners Snipped 24">
              <a:extLst>
                <a:ext uri="{FF2B5EF4-FFF2-40B4-BE49-F238E27FC236}">
                  <a16:creationId xmlns:a16="http://schemas.microsoft.com/office/drawing/2014/main" id="{0AD061B6-9A27-EDB5-0D42-6C889A9C88F8}"/>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26" name="TextBox 25">
              <a:extLst>
                <a:ext uri="{FF2B5EF4-FFF2-40B4-BE49-F238E27FC236}">
                  <a16:creationId xmlns:a16="http://schemas.microsoft.com/office/drawing/2014/main" id="{34C5E7B8-894D-8857-DA5B-C38571CFC851}"/>
                </a:ext>
              </a:extLst>
            </p:cNvPr>
            <p:cNvSpPr txBox="1"/>
            <p:nvPr/>
          </p:nvSpPr>
          <p:spPr>
            <a:xfrm>
              <a:off x="757449" y="2533331"/>
              <a:ext cx="7354957" cy="779519"/>
            </a:xfrm>
            <a:prstGeom prst="rect">
              <a:avLst/>
            </a:prstGeom>
            <a:noFill/>
          </p:spPr>
          <p:txBody>
            <a:bodyPr wrap="square" rtlCol="0">
              <a:spAutoFit/>
            </a:bodyPr>
            <a:lstStyle/>
            <a:p>
              <a:pPr defTabSz="342900">
                <a:spcAft>
                  <a:spcPts val="300"/>
                </a:spcAft>
                <a:defRPr/>
              </a:pP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A.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Các</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mạt</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sắt</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xung</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quanh</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nam</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châm</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được</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sắp</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xếp</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thành</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những</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đường</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cong.</a:t>
              </a:r>
              <a:endParaRPr lang="en-US" sz="2600" dirty="0">
                <a:solidFill>
                  <a:schemeClr val="bg1"/>
                </a:solidFill>
                <a:latin typeface="UTM Avo" panose="02040603050506020204" pitchFamily="18"/>
                <a:ea typeface="Calibri" panose="020F0502020204030204" pitchFamily="34" charset="0"/>
                <a:cs typeface="Arial" panose="020B0604020202020204" pitchFamily="34" charset="0"/>
              </a:endParaRPr>
            </a:p>
          </p:txBody>
        </p:sp>
      </p:grpSp>
      <p:grpSp>
        <p:nvGrpSpPr>
          <p:cNvPr id="27" name="Group 26">
            <a:extLst>
              <a:ext uri="{FF2B5EF4-FFF2-40B4-BE49-F238E27FC236}">
                <a16:creationId xmlns:a16="http://schemas.microsoft.com/office/drawing/2014/main" id="{BAE8B35F-D3D8-8B2F-942A-50B09253AC86}"/>
              </a:ext>
            </a:extLst>
          </p:cNvPr>
          <p:cNvGrpSpPr/>
          <p:nvPr/>
        </p:nvGrpSpPr>
        <p:grpSpPr>
          <a:xfrm>
            <a:off x="914400" y="3148764"/>
            <a:ext cx="7354957" cy="1335568"/>
            <a:chOff x="689113" y="3567637"/>
            <a:chExt cx="7354957" cy="1166432"/>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810426" y="3605109"/>
              <a:ext cx="7086483" cy="1128960"/>
            </a:xfrm>
            <a:prstGeom prst="rect">
              <a:avLst/>
            </a:prstGeom>
            <a:noFill/>
          </p:spPr>
          <p:txBody>
            <a:bodyPr wrap="square" rtlCol="0">
              <a:spAutoFit/>
            </a:bodyPr>
            <a:lstStyle/>
            <a:p>
              <a:pPr defTabSz="342900">
                <a:defRPr/>
              </a:pP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B.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Các</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đường</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cong</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này</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nối</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từ</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cực</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này</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sang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cực</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kia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của</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thanh</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nam</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châm</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a:t>
              </a:r>
              <a:endParaRPr lang="en-US" sz="2600" dirty="0">
                <a:solidFill>
                  <a:schemeClr val="bg1"/>
                </a:solidFill>
                <a:latin typeface="UTM Avo" panose="02040603050506020204" pitchFamily="18"/>
                <a:ea typeface="Calibri" panose="020F0502020204030204" pitchFamily="34" charset="0"/>
                <a:cs typeface="Arial" panose="020B0604020202020204" pitchFamily="34" charset="0"/>
              </a:endParaRPr>
            </a:p>
            <a:p>
              <a:endParaRPr kumimoji="0" lang="en-US" sz="2600" i="0" u="none" strike="noStrike" kern="1200" cap="none" spc="0" normalizeH="0" baseline="0" noProof="0" dirty="0">
                <a:ln>
                  <a:noFill/>
                </a:ln>
                <a:solidFill>
                  <a:schemeClr val="bg1"/>
                </a:solidFill>
                <a:effectLst/>
                <a:uLnTx/>
                <a:uFillTx/>
                <a:latin typeface="UTM Avo" panose="02040603050506020204" pitchFamily="18"/>
              </a:endParaRPr>
            </a:p>
          </p:txBody>
        </p:sp>
      </p:grpSp>
      <p:grpSp>
        <p:nvGrpSpPr>
          <p:cNvPr id="30" name="Group 29">
            <a:extLst>
              <a:ext uri="{FF2B5EF4-FFF2-40B4-BE49-F238E27FC236}">
                <a16:creationId xmlns:a16="http://schemas.microsoft.com/office/drawing/2014/main" id="{B4919C62-364E-63CC-EB4E-55B3B4141953}"/>
              </a:ext>
            </a:extLst>
          </p:cNvPr>
          <p:cNvGrpSpPr/>
          <p:nvPr/>
        </p:nvGrpSpPr>
        <p:grpSpPr>
          <a:xfrm>
            <a:off x="914400" y="4372974"/>
            <a:ext cx="7591617" cy="1359258"/>
            <a:chOff x="689113" y="4637752"/>
            <a:chExt cx="7591617" cy="1187121"/>
          </a:xfrm>
        </p:grpSpPr>
        <p:sp>
          <p:nvSpPr>
            <p:cNvPr id="31" name="Rectangle: Diagonal Corners Snipped 30">
              <a:extLst>
                <a:ext uri="{FF2B5EF4-FFF2-40B4-BE49-F238E27FC236}">
                  <a16:creationId xmlns:a16="http://schemas.microsoft.com/office/drawing/2014/main" id="{A5BA0E6A-43C1-D946-30C6-59D6E1D7D7BB}"/>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32" name="TextBox 31">
              <a:extLst>
                <a:ext uri="{FF2B5EF4-FFF2-40B4-BE49-F238E27FC236}">
                  <a16:creationId xmlns:a16="http://schemas.microsoft.com/office/drawing/2014/main" id="{E5B7CD02-7005-4A90-B984-F1B9E4D44451}"/>
                </a:ext>
              </a:extLst>
            </p:cNvPr>
            <p:cNvSpPr txBox="1"/>
            <p:nvPr/>
          </p:nvSpPr>
          <p:spPr>
            <a:xfrm>
              <a:off x="757450" y="4662314"/>
              <a:ext cx="7523280" cy="1162559"/>
            </a:xfrm>
            <a:prstGeom prst="rect">
              <a:avLst/>
            </a:prstGeom>
            <a:noFill/>
          </p:spPr>
          <p:txBody>
            <a:bodyPr wrap="square" rtlCol="0">
              <a:spAutoFit/>
            </a:bodyPr>
            <a:lstStyle/>
            <a:p>
              <a:pPr defTabSz="342900">
                <a:spcAft>
                  <a:spcPts val="300"/>
                </a:spcAft>
                <a:defRPr/>
              </a:pP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C.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Dùng</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mạt</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sắt</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hay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mạt</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nhôm</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thì</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từ</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phổ</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đều</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có</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dạng</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như</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nhau</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a:t>
              </a:r>
              <a:endParaRPr lang="en-US" sz="2600" dirty="0">
                <a:solidFill>
                  <a:schemeClr val="bg1"/>
                </a:solidFill>
                <a:latin typeface="UTM Avo" panose="02040603050506020204" pitchFamily="18"/>
                <a:ea typeface="Calibri" panose="020F0502020204030204" pitchFamily="34" charset="0"/>
                <a:cs typeface="Arial" panose="020B0604020202020204" pitchFamily="34" charset="0"/>
              </a:endParaRPr>
            </a:p>
            <a:p>
              <a:endParaRPr kumimoji="0" lang="en-US" sz="2600" i="0" u="none" strike="noStrike" kern="1200" cap="none" spc="0" normalizeH="0" baseline="0" noProof="0" dirty="0">
                <a:ln>
                  <a:noFill/>
                </a:ln>
                <a:solidFill>
                  <a:schemeClr val="bg1"/>
                </a:solidFill>
                <a:effectLst/>
                <a:uLnTx/>
                <a:uFillTx/>
                <a:latin typeface="UTM Avo" panose="02040603050506020204" pitchFamily="18"/>
              </a:endParaRPr>
            </a:p>
          </p:txBody>
        </p:sp>
      </p:grpSp>
      <p:grpSp>
        <p:nvGrpSpPr>
          <p:cNvPr id="33" name="Group 32">
            <a:extLst>
              <a:ext uri="{FF2B5EF4-FFF2-40B4-BE49-F238E27FC236}">
                <a16:creationId xmlns:a16="http://schemas.microsoft.com/office/drawing/2014/main" id="{58777609-A6B9-DAC5-00B6-B8DBEC4D5BC0}"/>
              </a:ext>
            </a:extLst>
          </p:cNvPr>
          <p:cNvGrpSpPr/>
          <p:nvPr/>
        </p:nvGrpSpPr>
        <p:grpSpPr>
          <a:xfrm>
            <a:off x="927464" y="5574722"/>
            <a:ext cx="7354957" cy="1374845"/>
            <a:chOff x="689113" y="5707867"/>
            <a:chExt cx="7354957" cy="1200735"/>
          </a:xfrm>
        </p:grpSpPr>
        <p:sp>
          <p:nvSpPr>
            <p:cNvPr id="34" name="Rectangle: Diagonal Corners Snipped 33">
              <a:extLst>
                <a:ext uri="{FF2B5EF4-FFF2-40B4-BE49-F238E27FC236}">
                  <a16:creationId xmlns:a16="http://schemas.microsoft.com/office/drawing/2014/main" id="{AF886E4F-1320-9C76-4456-4C07653D28BE}"/>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35" name="TextBox 34">
              <a:extLst>
                <a:ext uri="{FF2B5EF4-FFF2-40B4-BE49-F238E27FC236}">
                  <a16:creationId xmlns:a16="http://schemas.microsoft.com/office/drawing/2014/main" id="{7F8324DB-F15B-81F7-5060-D38E4EEF21CC}"/>
                </a:ext>
              </a:extLst>
            </p:cNvPr>
            <p:cNvSpPr txBox="1"/>
            <p:nvPr/>
          </p:nvSpPr>
          <p:spPr>
            <a:xfrm>
              <a:off x="809883" y="5746042"/>
              <a:ext cx="6513978" cy="1162560"/>
            </a:xfrm>
            <a:prstGeom prst="rect">
              <a:avLst/>
            </a:prstGeom>
            <a:noFill/>
          </p:spPr>
          <p:txBody>
            <a:bodyPr wrap="square" rtlCol="0">
              <a:spAutoFit/>
            </a:bodyPr>
            <a:lstStyle/>
            <a:p>
              <a:pPr defTabSz="342900">
                <a:spcAft>
                  <a:spcPts val="300"/>
                </a:spcAft>
                <a:defRPr/>
              </a:pP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D.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Các</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mạt</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sắt</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được</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sắp</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xếp</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dày</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hơn</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ở</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hai</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cực</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của</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nam</a:t>
              </a:r>
              <a:r>
                <a:rPr lang="en-US" sz="2600" dirty="0">
                  <a:solidFill>
                    <a:schemeClr val="bg1"/>
                  </a:solidFill>
                  <a:latin typeface="UTM Avo" panose="02040603050506020204" pitchFamily="18"/>
                  <a:ea typeface="Times New Roman" panose="02020603050405020304" pitchFamily="18" charset="0"/>
                  <a:cs typeface="Arial" panose="020B0604020202020204" pitchFamily="34" charset="0"/>
                </a:rPr>
                <a:t> </a:t>
              </a:r>
              <a:r>
                <a:rPr lang="en-US" sz="2600" dirty="0" err="1">
                  <a:solidFill>
                    <a:schemeClr val="bg1"/>
                  </a:solidFill>
                  <a:latin typeface="UTM Avo" panose="02040603050506020204" pitchFamily="18"/>
                  <a:ea typeface="Times New Roman" panose="02020603050405020304" pitchFamily="18" charset="0"/>
                  <a:cs typeface="Arial" panose="020B0604020202020204" pitchFamily="34" charset="0"/>
                </a:rPr>
                <a:t>châm</a:t>
              </a:r>
              <a:r>
                <a:rPr lang="vi-VN" sz="2600" dirty="0">
                  <a:solidFill>
                    <a:schemeClr val="bg1"/>
                  </a:solidFill>
                  <a:latin typeface="UTM Avo" panose="02040603050506020204" pitchFamily="18"/>
                  <a:ea typeface="Times New Roman" panose="02020603050405020304" pitchFamily="18" charset="0"/>
                  <a:cs typeface="Arial" panose="020B0604020202020204" pitchFamily="34" charset="0"/>
                </a:rPr>
                <a:t>.</a:t>
              </a:r>
              <a:endParaRPr lang="en-US" sz="2600" dirty="0">
                <a:solidFill>
                  <a:schemeClr val="bg1"/>
                </a:solidFill>
                <a:latin typeface="UTM Avo" panose="02040603050506020204" pitchFamily="18"/>
                <a:ea typeface="Calibri" panose="020F0502020204030204" pitchFamily="34" charset="0"/>
                <a:cs typeface="Arial" panose="020B0604020202020204" pitchFamily="34" charset="0"/>
              </a:endParaRPr>
            </a:p>
            <a:p>
              <a:pPr marL="0" marR="0" lvl="0" indent="0" defTabSz="914400" rtl="0" eaLnBrk="1" fontAlgn="auto" latinLnBrk="0" hangingPunct="1">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endParaRPr>
            </a:p>
          </p:txBody>
        </p:sp>
      </p:grpSp>
      <p:pic>
        <p:nvPicPr>
          <p:cNvPr id="36" name="Picture 35" descr="Logo, company name&#10;&#10;Description automatically generated">
            <a:extLst>
              <a:ext uri="{FF2B5EF4-FFF2-40B4-BE49-F238E27FC236}">
                <a16:creationId xmlns:a16="http://schemas.microsoft.com/office/drawing/2014/main" id="{B48F7C1A-05B7-7E12-D5C1-72B987FD509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spTree>
    <p:extLst>
      <p:ext uri="{BB962C8B-B14F-4D97-AF65-F5344CB8AC3E}">
        <p14:creationId xmlns:p14="http://schemas.microsoft.com/office/powerpoint/2010/main" val="52265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600" fill="hold"/>
                                        <p:tgtEl>
                                          <p:spTgt spid="33"/>
                                        </p:tgtEl>
                                        <p:attrNameLst>
                                          <p:attrName>ppt_x</p:attrName>
                                        </p:attrNameLst>
                                      </p:cBhvr>
                                      <p:tavLst>
                                        <p:tav tm="0">
                                          <p:val>
                                            <p:strVal val="#ppt_x"/>
                                          </p:val>
                                        </p:tav>
                                        <p:tav tm="100000">
                                          <p:val>
                                            <p:strVal val="#ppt_x"/>
                                          </p:val>
                                        </p:tav>
                                      </p:tavLst>
                                    </p:anim>
                                    <p:anim calcmode="lin" valueType="num">
                                      <p:cBhvr additive="base">
                                        <p:cTn id="25" dur="6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4"/>
                    </p:tgtEl>
                  </p:cond>
                </p:stCondLst>
                <p:endSync evt="end" delay="0">
                  <p:rtn val="all"/>
                </p:endSync>
                <p:childTnLst>
                  <p:par>
                    <p:cTn id="27" fill="hold">
                      <p:stCondLst>
                        <p:cond delay="0"/>
                      </p:stCondLst>
                      <p:childTnLst>
                        <p:par>
                          <p:cTn id="28" fill="hold">
                            <p:stCondLst>
                              <p:cond delay="0"/>
                            </p:stCondLst>
                            <p:childTnLst>
                              <p:par>
                                <p:cTn id="29" presetID="9" presetClass="emph" presetSubtype="0" nodeType="clickEffect">
                                  <p:stCondLst>
                                    <p:cond delay="0"/>
                                  </p:stCondLst>
                                  <p:childTnLst>
                                    <p:set>
                                      <p:cBhvr>
                                        <p:cTn id="30" dur="indefinite"/>
                                        <p:tgtEl>
                                          <p:spTgt spid="24"/>
                                        </p:tgtEl>
                                        <p:attrNameLst>
                                          <p:attrName>style.opacity</p:attrName>
                                        </p:attrNameLst>
                                      </p:cBhvr>
                                      <p:to>
                                        <p:strVal val="0.5"/>
                                      </p:to>
                                    </p:set>
                                    <p:animEffect filter="image" prLst="opacity: 0.5">
                                      <p:cBhvr rctx="IE">
                                        <p:cTn id="31" dur="indefinite"/>
                                        <p:tgtEl>
                                          <p:spTgt spid="24"/>
                                        </p:tgtEl>
                                      </p:cBhvr>
                                    </p:animEffect>
                                  </p:childTnLst>
                                </p:cTn>
                              </p:par>
                            </p:childTnLst>
                          </p:cTn>
                        </p:par>
                      </p:childTnLst>
                    </p:cTn>
                  </p:par>
                </p:childTnLst>
              </p:cTn>
              <p:nextCondLst>
                <p:cond evt="onClick" delay="0">
                  <p:tgtEl>
                    <p:spTgt spid="24"/>
                  </p:tgtEl>
                </p:cond>
              </p:nextCondLst>
            </p:seq>
            <p:seq concurrent="1" nextAc="seek">
              <p:cTn id="32" restart="whenNotActive" fill="hold" evtFilter="cancelBubble" nodeType="interactiveSeq">
                <p:stCondLst>
                  <p:cond evt="onClick" delay="0">
                    <p:tgtEl>
                      <p:spTgt spid="27"/>
                    </p:tgtEl>
                  </p:cond>
                </p:stCondLst>
                <p:endSync evt="end" delay="0">
                  <p:rtn val="all"/>
                </p:endSync>
                <p:childTnLst>
                  <p:par>
                    <p:cTn id="33" fill="hold">
                      <p:stCondLst>
                        <p:cond delay="0"/>
                      </p:stCondLst>
                      <p:childTnLst>
                        <p:par>
                          <p:cTn id="34" fill="hold">
                            <p:stCondLst>
                              <p:cond delay="0"/>
                            </p:stCondLst>
                            <p:childTnLst>
                              <p:par>
                                <p:cTn id="35" presetID="9" presetClass="emph" presetSubtype="0" nodeType="clickEffect">
                                  <p:stCondLst>
                                    <p:cond delay="0"/>
                                  </p:stCondLst>
                                  <p:childTnLst>
                                    <p:set>
                                      <p:cBhvr>
                                        <p:cTn id="36" dur="indefinite"/>
                                        <p:tgtEl>
                                          <p:spTgt spid="27"/>
                                        </p:tgtEl>
                                        <p:attrNameLst>
                                          <p:attrName>style.opacity</p:attrName>
                                        </p:attrNameLst>
                                      </p:cBhvr>
                                      <p:to>
                                        <p:strVal val="0.5"/>
                                      </p:to>
                                    </p:set>
                                    <p:animEffect filter="image" prLst="opacity: 0.5">
                                      <p:cBhvr rctx="IE">
                                        <p:cTn id="37" dur="indefinite"/>
                                        <p:tgtEl>
                                          <p:spTgt spid="27"/>
                                        </p:tgtEl>
                                      </p:cBhvr>
                                    </p:animEffect>
                                  </p:childTnLst>
                                </p:cTn>
                              </p:par>
                            </p:childTnLst>
                          </p:cTn>
                        </p:par>
                      </p:childTnLst>
                    </p:cTn>
                  </p:par>
                </p:childTnLst>
              </p:cTn>
              <p:nextCondLst>
                <p:cond evt="onClick" delay="0">
                  <p:tgtEl>
                    <p:spTgt spid="27"/>
                  </p:tgtEl>
                </p:cond>
              </p:nextCondLst>
            </p:seq>
            <p:seq concurrent="1" nextAc="seek">
              <p:cTn id="38" restart="whenNotActive" fill="hold" evtFilter="cancelBubble" nodeType="interactiveSeq">
                <p:stCondLst>
                  <p:cond evt="onClick" delay="0">
                    <p:tgtEl>
                      <p:spTgt spid="30"/>
                    </p:tgtEl>
                  </p:cond>
                </p:stCondLst>
                <p:endSync evt="end" delay="0">
                  <p:rtn val="all"/>
                </p:endSync>
                <p:childTnLst>
                  <p:par>
                    <p:cTn id="39" fill="hold">
                      <p:stCondLst>
                        <p:cond delay="0"/>
                      </p:stCondLst>
                      <p:childTnLst>
                        <p:par>
                          <p:cTn id="40" fill="hold">
                            <p:stCondLst>
                              <p:cond delay="0"/>
                            </p:stCondLst>
                            <p:childTnLst>
                              <p:par>
                                <p:cTn id="41" presetID="32" presetClass="emph" presetSubtype="0" fill="hold" nodeType="clickEffect">
                                  <p:stCondLst>
                                    <p:cond delay="0"/>
                                  </p:stCondLst>
                                  <p:childTnLst>
                                    <p:animRot by="120000">
                                      <p:cBhvr>
                                        <p:cTn id="42" dur="100" fill="hold">
                                          <p:stCondLst>
                                            <p:cond delay="0"/>
                                          </p:stCondLst>
                                        </p:cTn>
                                        <p:tgtEl>
                                          <p:spTgt spid="30"/>
                                        </p:tgtEl>
                                        <p:attrNameLst>
                                          <p:attrName>r</p:attrName>
                                        </p:attrNameLst>
                                      </p:cBhvr>
                                    </p:animRot>
                                    <p:animRot by="-240000">
                                      <p:cBhvr>
                                        <p:cTn id="43" dur="200" fill="hold">
                                          <p:stCondLst>
                                            <p:cond delay="200"/>
                                          </p:stCondLst>
                                        </p:cTn>
                                        <p:tgtEl>
                                          <p:spTgt spid="30"/>
                                        </p:tgtEl>
                                        <p:attrNameLst>
                                          <p:attrName>r</p:attrName>
                                        </p:attrNameLst>
                                      </p:cBhvr>
                                    </p:animRot>
                                    <p:animRot by="240000">
                                      <p:cBhvr>
                                        <p:cTn id="44" dur="200" fill="hold">
                                          <p:stCondLst>
                                            <p:cond delay="400"/>
                                          </p:stCondLst>
                                        </p:cTn>
                                        <p:tgtEl>
                                          <p:spTgt spid="30"/>
                                        </p:tgtEl>
                                        <p:attrNameLst>
                                          <p:attrName>r</p:attrName>
                                        </p:attrNameLst>
                                      </p:cBhvr>
                                    </p:animRot>
                                    <p:animRot by="-240000">
                                      <p:cBhvr>
                                        <p:cTn id="45" dur="200" fill="hold">
                                          <p:stCondLst>
                                            <p:cond delay="600"/>
                                          </p:stCondLst>
                                        </p:cTn>
                                        <p:tgtEl>
                                          <p:spTgt spid="30"/>
                                        </p:tgtEl>
                                        <p:attrNameLst>
                                          <p:attrName>r</p:attrName>
                                        </p:attrNameLst>
                                      </p:cBhvr>
                                    </p:animRot>
                                    <p:animRot by="120000">
                                      <p:cBhvr>
                                        <p:cTn id="46" dur="200" fill="hold">
                                          <p:stCondLst>
                                            <p:cond delay="800"/>
                                          </p:stCondLst>
                                        </p:cTn>
                                        <p:tgtEl>
                                          <p:spTgt spid="30"/>
                                        </p:tgtEl>
                                        <p:attrNameLst>
                                          <p:attrName>r</p:attrName>
                                        </p:attrNameLst>
                                      </p:cBhvr>
                                    </p:animRot>
                                  </p:childTnLst>
                                </p:cTn>
                              </p:par>
                              <p:par>
                                <p:cTn id="47" presetID="26" presetClass="emph" presetSubtype="0" fill="hold" nodeType="withEffect">
                                  <p:stCondLst>
                                    <p:cond delay="0"/>
                                  </p:stCondLst>
                                  <p:childTnLst>
                                    <p:animEffect transition="out" filter="fade">
                                      <p:cBhvr>
                                        <p:cTn id="48" dur="500" tmFilter="0, 0; .2, .5; .8, .5; 1, 0"/>
                                        <p:tgtEl>
                                          <p:spTgt spid="10"/>
                                        </p:tgtEl>
                                      </p:cBhvr>
                                    </p:animEffect>
                                    <p:animScale>
                                      <p:cBhvr>
                                        <p:cTn id="49" dur="250" autoRev="1" fill="hold"/>
                                        <p:tgtEl>
                                          <p:spTgt spid="10"/>
                                        </p:tgtEl>
                                      </p:cBhvr>
                                      <p:by x="105000" y="105000"/>
                                    </p:animScale>
                                  </p:childTnLst>
                                </p:cTn>
                              </p:par>
                              <p:par>
                                <p:cTn id="50" presetID="35" presetClass="path" presetSubtype="0" accel="50000" decel="50000" fill="hold" nodeType="withEffect">
                                  <p:stCondLst>
                                    <p:cond delay="0"/>
                                  </p:stCondLst>
                                  <p:childTnLst>
                                    <p:animMotion origin="layout" path="M 1.11022E-16 -7.40741E-7 L -0.25885 0.48935 " pathEditMode="relative" rAng="0" ptsTypes="AA">
                                      <p:cBhvr>
                                        <p:cTn id="51" dur="2000" fill="hold"/>
                                        <p:tgtEl>
                                          <p:spTgt spid="10"/>
                                        </p:tgtEl>
                                        <p:attrNameLst>
                                          <p:attrName>ppt_x</p:attrName>
                                          <p:attrName>ppt_y</p:attrName>
                                        </p:attrNameLst>
                                      </p:cBhvr>
                                      <p:rCtr x="-12943" y="24468"/>
                                    </p:animMotion>
                                  </p:childTnLst>
                                </p:cTn>
                              </p:par>
                            </p:childTnLst>
                          </p:cTn>
                        </p:par>
                      </p:childTnLst>
                    </p:cTn>
                  </p:par>
                </p:childTnLst>
              </p:cTn>
              <p:nextCondLst>
                <p:cond evt="onClick" delay="0">
                  <p:tgtEl>
                    <p:spTgt spid="30"/>
                  </p:tgtEl>
                </p:cond>
              </p:nextCondLst>
            </p:seq>
            <p:seq concurrent="1" nextAc="seek">
              <p:cTn id="52" restart="whenNotActive" fill="hold" evtFilter="cancelBubble" nodeType="interactiveSeq">
                <p:stCondLst>
                  <p:cond evt="onClick" delay="0">
                    <p:tgtEl>
                      <p:spTgt spid="33"/>
                    </p:tgtEl>
                  </p:cond>
                </p:stCondLst>
                <p:endSync evt="end" delay="0">
                  <p:rtn val="all"/>
                </p:endSync>
                <p:childTnLst>
                  <p:par>
                    <p:cTn id="53" fill="hold">
                      <p:stCondLst>
                        <p:cond delay="0"/>
                      </p:stCondLst>
                      <p:childTnLst>
                        <p:par>
                          <p:cTn id="54" fill="hold">
                            <p:stCondLst>
                              <p:cond delay="0"/>
                            </p:stCondLst>
                            <p:childTnLst>
                              <p:par>
                                <p:cTn id="55" presetID="9" presetClass="emph" presetSubtype="0" nodeType="clickEffect">
                                  <p:stCondLst>
                                    <p:cond delay="0"/>
                                  </p:stCondLst>
                                  <p:childTnLst>
                                    <p:set>
                                      <p:cBhvr>
                                        <p:cTn id="56" dur="indefinite"/>
                                        <p:tgtEl>
                                          <p:spTgt spid="33"/>
                                        </p:tgtEl>
                                        <p:attrNameLst>
                                          <p:attrName>style.opacity</p:attrName>
                                        </p:attrNameLst>
                                      </p:cBhvr>
                                      <p:to>
                                        <p:strVal val="0.5"/>
                                      </p:to>
                                    </p:set>
                                    <p:animEffect filter="image" prLst="opacity: 0.5">
                                      <p:cBhvr rctx="IE">
                                        <p:cTn id="57" dur="indefinite"/>
                                        <p:tgtEl>
                                          <p:spTgt spid="33"/>
                                        </p:tgtEl>
                                      </p:cBhvr>
                                    </p:animEffect>
                                  </p:childTnLst>
                                </p:cTn>
                              </p:par>
                            </p:childTnLst>
                          </p:cTn>
                        </p:par>
                      </p:childTnLst>
                    </p:cTn>
                  </p:par>
                </p:childTnLst>
              </p:cTn>
              <p:nextCondLst>
                <p:cond evt="onClick" delay="0">
                  <p:tgtEl>
                    <p:spTgt spid="3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reeform: Shape 58">
            <a:extLst>
              <a:ext uri="{FF2B5EF4-FFF2-40B4-BE49-F238E27FC236}">
                <a16:creationId xmlns:a16="http://schemas.microsoft.com/office/drawing/2014/main" id="{6CF5F573-440D-FA6E-655B-D0DB6C064DB9}"/>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60" name="Freeform: Shape 59">
            <a:extLst>
              <a:ext uri="{FF2B5EF4-FFF2-40B4-BE49-F238E27FC236}">
                <a16:creationId xmlns:a16="http://schemas.microsoft.com/office/drawing/2014/main" id="{0D2A868D-ABC0-0102-F97A-1A33C2AC9AE3}"/>
              </a:ext>
            </a:extLst>
          </p:cNvPr>
          <p:cNvSpPr/>
          <p:nvPr/>
        </p:nvSpPr>
        <p:spPr>
          <a:xfrm>
            <a:off x="8171006"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58" name="Picture 57" descr="Logo, company name&#10;&#10;Description automatically generated">
            <a:extLst>
              <a:ext uri="{FF2B5EF4-FFF2-40B4-BE49-F238E27FC236}">
                <a16:creationId xmlns:a16="http://schemas.microsoft.com/office/drawing/2014/main" id="{8172E297-8E31-0D22-D800-85041C57B20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030A0"/>
                </a:solidFill>
                <a:effectLst/>
                <a:uLnTx/>
                <a:uFillTx/>
                <a:latin typeface="Times New Roman" panose="02020603050405020304" pitchFamily="18" charset="0"/>
                <a:ea typeface="+mn-ea"/>
                <a:cs typeface="Times New Roman" panose="02020603050405020304" pitchFamily="18" charset="0"/>
              </a:rPr>
              <a:t>GO HOME</a:t>
            </a:r>
          </a:p>
        </p:txBody>
      </p:sp>
      <p:grpSp>
        <p:nvGrpSpPr>
          <p:cNvPr id="2" name="Group 1">
            <a:extLst>
              <a:ext uri="{FF2B5EF4-FFF2-40B4-BE49-F238E27FC236}">
                <a16:creationId xmlns:a16="http://schemas.microsoft.com/office/drawing/2014/main" id="{68DAE121-07AC-EC63-12FF-ECA555ECAD05}"/>
              </a:ext>
            </a:extLst>
          </p:cNvPr>
          <p:cNvGrpSpPr/>
          <p:nvPr/>
        </p:nvGrpSpPr>
        <p:grpSpPr>
          <a:xfrm>
            <a:off x="914401" y="296195"/>
            <a:ext cx="10237494" cy="2016846"/>
            <a:chOff x="313163" y="231911"/>
            <a:chExt cx="11502886" cy="2054087"/>
          </a:xfrm>
        </p:grpSpPr>
        <p:sp>
          <p:nvSpPr>
            <p:cNvPr id="3" name="Rectangle: Diagonal Corners Snipped 2">
              <a:extLst>
                <a:ext uri="{FF2B5EF4-FFF2-40B4-BE49-F238E27FC236}">
                  <a16:creationId xmlns:a16="http://schemas.microsoft.com/office/drawing/2014/main" id="{551EE01A-EF37-9E8F-5E91-3E82DB84C9C0}"/>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4" name="TextBox 3">
              <a:extLst>
                <a:ext uri="{FF2B5EF4-FFF2-40B4-BE49-F238E27FC236}">
                  <a16:creationId xmlns:a16="http://schemas.microsoft.com/office/drawing/2014/main" id="{286003AC-8D01-2472-CF5A-55A28C0C0C2D}"/>
                </a:ext>
              </a:extLst>
            </p:cNvPr>
            <p:cNvSpPr txBox="1"/>
            <p:nvPr/>
          </p:nvSpPr>
          <p:spPr>
            <a:xfrm>
              <a:off x="816825" y="701442"/>
              <a:ext cx="10636802" cy="10344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Câu 4: </a:t>
              </a:r>
              <a:r>
                <a:rPr kumimoji="0" lang="vi-VN" sz="3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Trong bức tranh các đường sức từ, từ trường mạnh hơn được diễn tả bởi</a:t>
              </a:r>
            </a:p>
          </p:txBody>
        </p:sp>
      </p:grpSp>
      <p:grpSp>
        <p:nvGrpSpPr>
          <p:cNvPr id="5" name="Group 4">
            <a:extLst>
              <a:ext uri="{FF2B5EF4-FFF2-40B4-BE49-F238E27FC236}">
                <a16:creationId xmlns:a16="http://schemas.microsoft.com/office/drawing/2014/main" id="{E0301AD9-941C-2C21-4327-512B1C962BFC}"/>
              </a:ext>
            </a:extLst>
          </p:cNvPr>
          <p:cNvGrpSpPr/>
          <p:nvPr/>
        </p:nvGrpSpPr>
        <p:grpSpPr>
          <a:xfrm>
            <a:off x="927464" y="2497522"/>
            <a:ext cx="8230286" cy="918222"/>
            <a:chOff x="689113" y="2497522"/>
            <a:chExt cx="7354957" cy="918222"/>
          </a:xfrm>
        </p:grpSpPr>
        <p:sp>
          <p:nvSpPr>
            <p:cNvPr id="6" name="Rectangle: Diagonal Corners Snipped 5">
              <a:extLst>
                <a:ext uri="{FF2B5EF4-FFF2-40B4-BE49-F238E27FC236}">
                  <a16:creationId xmlns:a16="http://schemas.microsoft.com/office/drawing/2014/main" id="{E0A0438C-8576-40BD-94A1-035C3FAA07EA}"/>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7" name="TextBox 6">
              <a:extLst>
                <a:ext uri="{FF2B5EF4-FFF2-40B4-BE49-F238E27FC236}">
                  <a16:creationId xmlns:a16="http://schemas.microsoft.com/office/drawing/2014/main" id="{541F93DF-9851-0116-BCE1-CA146B8E1F6E}"/>
                </a:ext>
              </a:extLst>
            </p:cNvPr>
            <p:cNvSpPr txBox="1"/>
            <p:nvPr/>
          </p:nvSpPr>
          <p:spPr>
            <a:xfrm>
              <a:off x="706814" y="2644691"/>
              <a:ext cx="7129670"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A. Các đường sức từ dày đặc hơn.</a:t>
              </a:r>
            </a:p>
          </p:txBody>
        </p:sp>
      </p:grpSp>
      <p:grpSp>
        <p:nvGrpSpPr>
          <p:cNvPr id="8" name="Group 7">
            <a:extLst>
              <a:ext uri="{FF2B5EF4-FFF2-40B4-BE49-F238E27FC236}">
                <a16:creationId xmlns:a16="http://schemas.microsoft.com/office/drawing/2014/main" id="{75338D36-9717-55CA-2D0C-0D62499845E6}"/>
              </a:ext>
            </a:extLst>
          </p:cNvPr>
          <p:cNvGrpSpPr/>
          <p:nvPr/>
        </p:nvGrpSpPr>
        <p:grpSpPr>
          <a:xfrm>
            <a:off x="927463" y="3567637"/>
            <a:ext cx="8335134" cy="1020279"/>
            <a:chOff x="689113" y="3567637"/>
            <a:chExt cx="7503796" cy="1020279"/>
          </a:xfrm>
        </p:grpSpPr>
        <p:sp>
          <p:nvSpPr>
            <p:cNvPr id="9" name="Rectangle: Diagonal Corners Snipped 8">
              <a:extLst>
                <a:ext uri="{FF2B5EF4-FFF2-40B4-BE49-F238E27FC236}">
                  <a16:creationId xmlns:a16="http://schemas.microsoft.com/office/drawing/2014/main" id="{4AF2B0D7-CE30-9652-FF16-360372B45797}"/>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2" name="TextBox 11">
              <a:extLst>
                <a:ext uri="{FF2B5EF4-FFF2-40B4-BE49-F238E27FC236}">
                  <a16:creationId xmlns:a16="http://schemas.microsoft.com/office/drawing/2014/main" id="{F32507E7-BC7C-68FC-79A7-3D80C26B326A}"/>
                </a:ext>
              </a:extLst>
            </p:cNvPr>
            <p:cNvSpPr txBox="1"/>
            <p:nvPr/>
          </p:nvSpPr>
          <p:spPr>
            <a:xfrm>
              <a:off x="711111" y="3695364"/>
              <a:ext cx="7481798" cy="892552"/>
            </a:xfrm>
            <a:prstGeom prst="rect">
              <a:avLst/>
            </a:prstGeom>
            <a:noFill/>
          </p:spPr>
          <p:txBody>
            <a:bodyPr wrap="square" rtlCol="0">
              <a:spAutoFit/>
            </a:bodyPr>
            <a:lstStyle/>
            <a:p>
              <a:r>
                <a:rPr kumimoji="0" lang="vi-VN"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B. Các đường sức từ nằm cách xa nhau.</a:t>
              </a:r>
            </a:p>
            <a:p>
              <a:endPar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grpSp>
        <p:nvGrpSpPr>
          <p:cNvPr id="13" name="Group 12">
            <a:extLst>
              <a:ext uri="{FF2B5EF4-FFF2-40B4-BE49-F238E27FC236}">
                <a16:creationId xmlns:a16="http://schemas.microsoft.com/office/drawing/2014/main" id="{26ECC2E7-92C6-887F-6C15-4273445D03E4}"/>
              </a:ext>
            </a:extLst>
          </p:cNvPr>
          <p:cNvGrpSpPr/>
          <p:nvPr/>
        </p:nvGrpSpPr>
        <p:grpSpPr>
          <a:xfrm>
            <a:off x="927464" y="4637752"/>
            <a:ext cx="8560945" cy="918222"/>
            <a:chOff x="689113" y="4637752"/>
            <a:chExt cx="8016724" cy="918222"/>
          </a:xfrm>
        </p:grpSpPr>
        <p:sp>
          <p:nvSpPr>
            <p:cNvPr id="14" name="Rectangle: Diagonal Corners Snipped 13">
              <a:extLst>
                <a:ext uri="{FF2B5EF4-FFF2-40B4-BE49-F238E27FC236}">
                  <a16:creationId xmlns:a16="http://schemas.microsoft.com/office/drawing/2014/main" id="{E85BB14A-F056-557C-F6A1-88EC9ECFBC95}"/>
                </a:ext>
              </a:extLst>
            </p:cNvPr>
            <p:cNvSpPr/>
            <p:nvPr/>
          </p:nvSpPr>
          <p:spPr>
            <a:xfrm>
              <a:off x="689113" y="4637752"/>
              <a:ext cx="7707085"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5" name="TextBox 14">
              <a:extLst>
                <a:ext uri="{FF2B5EF4-FFF2-40B4-BE49-F238E27FC236}">
                  <a16:creationId xmlns:a16="http://schemas.microsoft.com/office/drawing/2014/main" id="{6855960D-0145-4517-B22A-0440C7A63B9B}"/>
                </a:ext>
              </a:extLst>
            </p:cNvPr>
            <p:cNvSpPr txBox="1"/>
            <p:nvPr/>
          </p:nvSpPr>
          <p:spPr>
            <a:xfrm>
              <a:off x="707662" y="4793139"/>
              <a:ext cx="7998175"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C. Các đường sức từ gần như song song nhau.</a:t>
              </a:r>
            </a:p>
          </p:txBody>
        </p:sp>
      </p:grpSp>
      <p:grpSp>
        <p:nvGrpSpPr>
          <p:cNvPr id="16" name="Group 15">
            <a:extLst>
              <a:ext uri="{FF2B5EF4-FFF2-40B4-BE49-F238E27FC236}">
                <a16:creationId xmlns:a16="http://schemas.microsoft.com/office/drawing/2014/main" id="{00958216-DDF0-7B64-17B4-1A6012021D84}"/>
              </a:ext>
            </a:extLst>
          </p:cNvPr>
          <p:cNvGrpSpPr/>
          <p:nvPr/>
        </p:nvGrpSpPr>
        <p:grpSpPr>
          <a:xfrm>
            <a:off x="927463" y="5707867"/>
            <a:ext cx="8297886" cy="1026758"/>
            <a:chOff x="689113" y="5707867"/>
            <a:chExt cx="7410038" cy="1026758"/>
          </a:xfrm>
        </p:grpSpPr>
        <p:sp>
          <p:nvSpPr>
            <p:cNvPr id="17" name="Rectangle: Diagonal Corners Snipped 16">
              <a:extLst>
                <a:ext uri="{FF2B5EF4-FFF2-40B4-BE49-F238E27FC236}">
                  <a16:creationId xmlns:a16="http://schemas.microsoft.com/office/drawing/2014/main" id="{1564FC59-1118-570D-293A-00178515756A}"/>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anose="02020603050405020304" pitchFamily="18" charset="0"/>
              </a:endParaRPr>
            </a:p>
          </p:txBody>
        </p:sp>
        <p:sp>
          <p:nvSpPr>
            <p:cNvPr id="18" name="TextBox 17">
              <a:extLst>
                <a:ext uri="{FF2B5EF4-FFF2-40B4-BE49-F238E27FC236}">
                  <a16:creationId xmlns:a16="http://schemas.microsoft.com/office/drawing/2014/main" id="{2EF773A2-4F9E-932D-8098-B76DEB421CFD}"/>
                </a:ext>
              </a:extLst>
            </p:cNvPr>
            <p:cNvSpPr txBox="1"/>
            <p:nvPr/>
          </p:nvSpPr>
          <p:spPr>
            <a:xfrm>
              <a:off x="744195" y="5842073"/>
              <a:ext cx="7354956" cy="892552"/>
            </a:xfrm>
            <a:prstGeom prst="rect">
              <a:avLst/>
            </a:prstGeom>
            <a:noFill/>
          </p:spPr>
          <p:txBody>
            <a:bodyPr wrap="square" rtlCol="0">
              <a:spAutoFit/>
            </a:bodyPr>
            <a:lstStyle/>
            <a:p>
              <a:r>
                <a:rPr kumimoji="0" lang="vi-VN"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D. Các đường sức từ nằm phân kì nhiều.</a:t>
              </a:r>
            </a:p>
            <a:p>
              <a:endPar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gr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464556" flipH="1">
            <a:off x="10257591" y="992712"/>
            <a:ext cx="1589852" cy="1174802"/>
          </a:xfrm>
          <a:prstGeom prst="rect">
            <a:avLst/>
          </a:prstGeom>
        </p:spPr>
      </p:pic>
    </p:spTree>
    <p:extLst>
      <p:ext uri="{BB962C8B-B14F-4D97-AF65-F5344CB8AC3E}">
        <p14:creationId xmlns:p14="http://schemas.microsoft.com/office/powerpoint/2010/main" val="3438333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600" fill="hold"/>
                                        <p:tgtEl>
                                          <p:spTgt spid="16"/>
                                        </p:tgtEl>
                                        <p:attrNameLst>
                                          <p:attrName>ppt_x</p:attrName>
                                        </p:attrNameLst>
                                      </p:cBhvr>
                                      <p:tavLst>
                                        <p:tav tm="0">
                                          <p:val>
                                            <p:strVal val="#ppt_x"/>
                                          </p:val>
                                        </p:tav>
                                        <p:tav tm="100000">
                                          <p:val>
                                            <p:strVal val="#ppt_x"/>
                                          </p:val>
                                        </p:tav>
                                      </p:tavLst>
                                    </p:anim>
                                    <p:anim calcmode="lin" valueType="num">
                                      <p:cBhvr additive="base">
                                        <p:cTn id="25" dur="6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32" presetClass="emph" presetSubtype="0" fill="hold" nodeType="clickEffect">
                                  <p:stCondLst>
                                    <p:cond delay="0"/>
                                  </p:stCondLst>
                                  <p:childTnLst>
                                    <p:animRot by="120000">
                                      <p:cBhvr>
                                        <p:cTn id="30" dur="100" fill="hold">
                                          <p:stCondLst>
                                            <p:cond delay="0"/>
                                          </p:stCondLst>
                                        </p:cTn>
                                        <p:tgtEl>
                                          <p:spTgt spid="5"/>
                                        </p:tgtEl>
                                        <p:attrNameLst>
                                          <p:attrName>r</p:attrName>
                                        </p:attrNameLst>
                                      </p:cBhvr>
                                    </p:animRot>
                                    <p:animRot by="-240000">
                                      <p:cBhvr>
                                        <p:cTn id="31" dur="200" fill="hold">
                                          <p:stCondLst>
                                            <p:cond delay="200"/>
                                          </p:stCondLst>
                                        </p:cTn>
                                        <p:tgtEl>
                                          <p:spTgt spid="5"/>
                                        </p:tgtEl>
                                        <p:attrNameLst>
                                          <p:attrName>r</p:attrName>
                                        </p:attrNameLst>
                                      </p:cBhvr>
                                    </p:animRot>
                                    <p:animRot by="240000">
                                      <p:cBhvr>
                                        <p:cTn id="32" dur="200" fill="hold">
                                          <p:stCondLst>
                                            <p:cond delay="400"/>
                                          </p:stCondLst>
                                        </p:cTn>
                                        <p:tgtEl>
                                          <p:spTgt spid="5"/>
                                        </p:tgtEl>
                                        <p:attrNameLst>
                                          <p:attrName>r</p:attrName>
                                        </p:attrNameLst>
                                      </p:cBhvr>
                                    </p:animRot>
                                    <p:animRot by="-240000">
                                      <p:cBhvr>
                                        <p:cTn id="33" dur="200" fill="hold">
                                          <p:stCondLst>
                                            <p:cond delay="600"/>
                                          </p:stCondLst>
                                        </p:cTn>
                                        <p:tgtEl>
                                          <p:spTgt spid="5"/>
                                        </p:tgtEl>
                                        <p:attrNameLst>
                                          <p:attrName>r</p:attrName>
                                        </p:attrNameLst>
                                      </p:cBhvr>
                                    </p:animRot>
                                    <p:animRot by="120000">
                                      <p:cBhvr>
                                        <p:cTn id="34" dur="200" fill="hold">
                                          <p:stCondLst>
                                            <p:cond delay="800"/>
                                          </p:stCondLst>
                                        </p:cTn>
                                        <p:tgtEl>
                                          <p:spTgt spid="5"/>
                                        </p:tgtEl>
                                        <p:attrNameLst>
                                          <p:attrName>r</p:attrName>
                                        </p:attrNameLst>
                                      </p:cBhvr>
                                    </p:animRot>
                                  </p:childTnLst>
                                </p:cTn>
                              </p:par>
                              <p:par>
                                <p:cTn id="35" presetID="26" presetClass="emph" presetSubtype="0" fill="hold" nodeType="withEffect">
                                  <p:stCondLst>
                                    <p:cond delay="0"/>
                                  </p:stCondLst>
                                  <p:childTnLst>
                                    <p:animEffect transition="out" filter="fade">
                                      <p:cBhvr>
                                        <p:cTn id="36" dur="500" tmFilter="0, 0; .2, .5; .8, .5; 1, 0"/>
                                        <p:tgtEl>
                                          <p:spTgt spid="10"/>
                                        </p:tgtEl>
                                      </p:cBhvr>
                                    </p:animEffect>
                                    <p:animScale>
                                      <p:cBhvr>
                                        <p:cTn id="37" dur="250" autoRev="1" fill="hold"/>
                                        <p:tgtEl>
                                          <p:spTgt spid="10"/>
                                        </p:tgtEl>
                                      </p:cBhvr>
                                      <p:by x="105000" y="105000"/>
                                    </p:animScale>
                                  </p:childTnLst>
                                </p:cTn>
                              </p:par>
                              <p:par>
                                <p:cTn id="38" presetID="35" presetClass="path" presetSubtype="0" accel="50000" decel="50000" fill="hold" nodeType="withEffect">
                                  <p:stCondLst>
                                    <p:cond delay="0"/>
                                  </p:stCondLst>
                                  <p:childTnLst>
                                    <p:animMotion origin="layout" path="M -4.16667E-7 -4.07407E-6 L -0.20156 0.19074 " pathEditMode="relative" rAng="0" ptsTypes="AA">
                                      <p:cBhvr>
                                        <p:cTn id="39" dur="2000" fill="hold"/>
                                        <p:tgtEl>
                                          <p:spTgt spid="10"/>
                                        </p:tgtEl>
                                        <p:attrNameLst>
                                          <p:attrName>ppt_x</p:attrName>
                                          <p:attrName>ppt_y</p:attrName>
                                        </p:attrNameLst>
                                      </p:cBhvr>
                                      <p:rCtr x="-10078" y="9537"/>
                                    </p:animMotion>
                                  </p:childTnLst>
                                </p:cTn>
                              </p:par>
                            </p:childTnLst>
                          </p:cTn>
                        </p:par>
                      </p:childTnLst>
                    </p:cTn>
                  </p:par>
                </p:childTnLst>
              </p:cTn>
              <p:nextCondLst>
                <p:cond evt="onClick" delay="0">
                  <p:tgtEl>
                    <p:spTgt spid="5"/>
                  </p:tgtEl>
                </p:cond>
              </p:nextCondLst>
            </p:seq>
            <p:seq concurrent="1" nextAc="seek">
              <p:cTn id="40" restart="whenNotActive" fill="hold" evtFilter="cancelBubble" nodeType="interactiveSeq">
                <p:stCondLst>
                  <p:cond evt="onClick" delay="0">
                    <p:tgtEl>
                      <p:spTgt spid="8"/>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8"/>
                                        </p:tgtEl>
                                        <p:attrNameLst>
                                          <p:attrName>style.opacity</p:attrName>
                                        </p:attrNameLst>
                                      </p:cBhvr>
                                      <p:to>
                                        <p:strVal val="0.5"/>
                                      </p:to>
                                    </p:set>
                                    <p:animEffect filter="image" prLst="opacity: 0.5">
                                      <p:cBhvr rctx="IE">
                                        <p:cTn id="45" dur="indefinite"/>
                                        <p:tgtEl>
                                          <p:spTgt spid="8"/>
                                        </p:tgtEl>
                                      </p:cBhvr>
                                    </p:animEffect>
                                  </p:childTnLst>
                                </p:cTn>
                              </p:par>
                            </p:childTnLst>
                          </p:cTn>
                        </p:par>
                      </p:childTnLst>
                    </p:cTn>
                  </p:par>
                </p:childTnLst>
              </p:cTn>
              <p:nextCondLst>
                <p:cond evt="onClick" delay="0">
                  <p:tgtEl>
                    <p:spTgt spid="8"/>
                  </p:tgtEl>
                </p:cond>
              </p:nextCondLst>
            </p:seq>
            <p:seq concurrent="1" nextAc="seek">
              <p:cTn id="46" restart="whenNotActive" fill="hold" evtFilter="cancelBubble" nodeType="interactiveSeq">
                <p:stCondLst>
                  <p:cond evt="onClick" delay="0">
                    <p:tgtEl>
                      <p:spTgt spid="13"/>
                    </p:tgtEl>
                  </p:cond>
                </p:stCondLst>
                <p:endSync evt="end" delay="0">
                  <p:rtn val="all"/>
                </p:endSync>
                <p:childTnLst>
                  <p:par>
                    <p:cTn id="47" fill="hold">
                      <p:stCondLst>
                        <p:cond delay="0"/>
                      </p:stCondLst>
                      <p:childTnLst>
                        <p:par>
                          <p:cTn id="48" fill="hold">
                            <p:stCondLst>
                              <p:cond delay="0"/>
                            </p:stCondLst>
                            <p:childTnLst>
                              <p:par>
                                <p:cTn id="49" presetID="9" presetClass="emph" presetSubtype="0" nodeType="clickEffect">
                                  <p:stCondLst>
                                    <p:cond delay="0"/>
                                  </p:stCondLst>
                                  <p:childTnLst>
                                    <p:set>
                                      <p:cBhvr>
                                        <p:cTn id="50" dur="indefinite"/>
                                        <p:tgtEl>
                                          <p:spTgt spid="13"/>
                                        </p:tgtEl>
                                        <p:attrNameLst>
                                          <p:attrName>style.opacity</p:attrName>
                                        </p:attrNameLst>
                                      </p:cBhvr>
                                      <p:to>
                                        <p:strVal val="0.5"/>
                                      </p:to>
                                    </p:set>
                                    <p:animEffect filter="image" prLst="opacity: 0.5">
                                      <p:cBhvr rctx="IE">
                                        <p:cTn id="51" dur="indefinite"/>
                                        <p:tgtEl>
                                          <p:spTgt spid="13"/>
                                        </p:tgtEl>
                                      </p:cBhvr>
                                    </p:animEffect>
                                  </p:childTnLst>
                                </p:cTn>
                              </p:par>
                            </p:childTnLst>
                          </p:cTn>
                        </p:par>
                      </p:childTnLst>
                    </p:cTn>
                  </p:par>
                </p:childTnLst>
              </p:cTn>
              <p:nextCondLst>
                <p:cond evt="onClick" delay="0">
                  <p:tgtEl>
                    <p:spTgt spid="13"/>
                  </p:tgtEl>
                </p:cond>
              </p:nextCondLst>
            </p:seq>
            <p:seq concurrent="1" nextAc="seek">
              <p:cTn id="52" restart="whenNotActive" fill="hold" evtFilter="cancelBubble" nodeType="interactiveSeq">
                <p:stCondLst>
                  <p:cond evt="onClick" delay="0">
                    <p:tgtEl>
                      <p:spTgt spid="16"/>
                    </p:tgtEl>
                  </p:cond>
                </p:stCondLst>
                <p:endSync evt="end" delay="0">
                  <p:rtn val="all"/>
                </p:endSync>
                <p:childTnLst>
                  <p:par>
                    <p:cTn id="53" fill="hold">
                      <p:stCondLst>
                        <p:cond delay="0"/>
                      </p:stCondLst>
                      <p:childTnLst>
                        <p:par>
                          <p:cTn id="54" fill="hold">
                            <p:stCondLst>
                              <p:cond delay="0"/>
                            </p:stCondLst>
                            <p:childTnLst>
                              <p:par>
                                <p:cTn id="55" presetID="9" presetClass="emph" presetSubtype="0" nodeType="clickEffect">
                                  <p:stCondLst>
                                    <p:cond delay="0"/>
                                  </p:stCondLst>
                                  <p:childTnLst>
                                    <p:set>
                                      <p:cBhvr>
                                        <p:cTn id="56" dur="indefinite"/>
                                        <p:tgtEl>
                                          <p:spTgt spid="16"/>
                                        </p:tgtEl>
                                        <p:attrNameLst>
                                          <p:attrName>style.opacity</p:attrName>
                                        </p:attrNameLst>
                                      </p:cBhvr>
                                      <p:to>
                                        <p:strVal val="0.5"/>
                                      </p:to>
                                    </p:set>
                                    <p:animEffect filter="image" prLst="opacity: 0.5">
                                      <p:cBhvr rctx="IE">
                                        <p:cTn id="57" dur="indefinite"/>
                                        <p:tgtEl>
                                          <p:spTgt spid="16"/>
                                        </p:tgtEl>
                                      </p:cBhvr>
                                    </p:animEffect>
                                  </p:childTnLst>
                                </p:cTn>
                              </p:par>
                            </p:childTnLst>
                          </p:cTn>
                        </p:par>
                      </p:childTnLst>
                    </p:cTn>
                  </p:par>
                </p:childTnLst>
              </p:cTn>
              <p:nextCondLst>
                <p:cond evt="onClick" delay="0">
                  <p:tgtEl>
                    <p:spTgt spid="16"/>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411AB175-5CFC-8763-A526-947DBC8643A3}"/>
              </a:ext>
            </a:extLst>
          </p:cNvPr>
          <p:cNvSpPr/>
          <p:nvPr/>
        </p:nvSpPr>
        <p:spPr>
          <a:xfrm>
            <a:off x="0" y="3499561"/>
            <a:ext cx="5670614" cy="2276381"/>
          </a:xfrm>
          <a:custGeom>
            <a:avLst/>
            <a:gdLst>
              <a:gd name="connsiteX0" fmla="*/ 5484686 w 5670614"/>
              <a:gd name="connsiteY0" fmla="*/ 1792987 h 2276381"/>
              <a:gd name="connsiteX1" fmla="*/ 5355717 w 5670614"/>
              <a:gd name="connsiteY1" fmla="*/ 1679830 h 2276381"/>
              <a:gd name="connsiteX2" fmla="*/ 5145501 w 5670614"/>
              <a:gd name="connsiteY2" fmla="*/ 1558005 h 2276381"/>
              <a:gd name="connsiteX3" fmla="*/ 4989576 w 5670614"/>
              <a:gd name="connsiteY3" fmla="*/ 1612298 h 2276381"/>
              <a:gd name="connsiteX4" fmla="*/ 4901660 w 5670614"/>
              <a:gd name="connsiteY4" fmla="*/ 1597344 h 2276381"/>
              <a:gd name="connsiteX5" fmla="*/ 4818507 w 5670614"/>
              <a:gd name="connsiteY5" fmla="*/ 1611250 h 2276381"/>
              <a:gd name="connsiteX6" fmla="*/ 4612196 w 5670614"/>
              <a:gd name="connsiteY6" fmla="*/ 1497236 h 2276381"/>
              <a:gd name="connsiteX7" fmla="*/ 4539329 w 5670614"/>
              <a:gd name="connsiteY7" fmla="*/ 1507904 h 2276381"/>
              <a:gd name="connsiteX8" fmla="*/ 4349877 w 5670614"/>
              <a:gd name="connsiteY8" fmla="*/ 1420274 h 2276381"/>
              <a:gd name="connsiteX9" fmla="*/ 4166235 w 5670614"/>
              <a:gd name="connsiteY9" fmla="*/ 1502284 h 2276381"/>
              <a:gd name="connsiteX10" fmla="*/ 3979164 w 5670614"/>
              <a:gd name="connsiteY10" fmla="*/ 1405986 h 2276381"/>
              <a:gd name="connsiteX11" fmla="*/ 3988308 w 5670614"/>
              <a:gd name="connsiteY11" fmla="*/ 1351313 h 2276381"/>
              <a:gd name="connsiteX12" fmla="*/ 3761804 w 5670614"/>
              <a:gd name="connsiteY12" fmla="*/ 1158051 h 2276381"/>
              <a:gd name="connsiteX13" fmla="*/ 3760851 w 5670614"/>
              <a:gd name="connsiteY13" fmla="*/ 1158051 h 2276381"/>
              <a:gd name="connsiteX14" fmla="*/ 3552920 w 5670614"/>
              <a:gd name="connsiteY14" fmla="*/ 980981 h 2276381"/>
              <a:gd name="connsiteX15" fmla="*/ 3326892 w 5670614"/>
              <a:gd name="connsiteY15" fmla="*/ 794672 h 2276381"/>
              <a:gd name="connsiteX16" fmla="*/ 3234500 w 5670614"/>
              <a:gd name="connsiteY16" fmla="*/ 812007 h 2276381"/>
              <a:gd name="connsiteX17" fmla="*/ 3064478 w 5670614"/>
              <a:gd name="connsiteY17" fmla="*/ 686754 h 2276381"/>
              <a:gd name="connsiteX18" fmla="*/ 3036570 w 5670614"/>
              <a:gd name="connsiteY18" fmla="*/ 688944 h 2276381"/>
              <a:gd name="connsiteX19" fmla="*/ 2813399 w 5670614"/>
              <a:gd name="connsiteY19" fmla="*/ 480823 h 2276381"/>
              <a:gd name="connsiteX20" fmla="*/ 2698909 w 5670614"/>
              <a:gd name="connsiteY20" fmla="*/ 418720 h 2276381"/>
              <a:gd name="connsiteX21" fmla="*/ 2701957 w 5670614"/>
              <a:gd name="connsiteY21" fmla="*/ 385287 h 2276381"/>
              <a:gd name="connsiteX22" fmla="*/ 2439257 w 5670614"/>
              <a:gd name="connsiteY22" fmla="*/ 161069 h 2276381"/>
              <a:gd name="connsiteX23" fmla="*/ 2327624 w 5670614"/>
              <a:gd name="connsiteY23" fmla="*/ 182976 h 2276381"/>
              <a:gd name="connsiteX24" fmla="*/ 2159032 w 5670614"/>
              <a:gd name="connsiteY24" fmla="*/ 130684 h 2276381"/>
              <a:gd name="connsiteX25" fmla="*/ 1959674 w 5670614"/>
              <a:gd name="connsiteY25" fmla="*/ 210504 h 2276381"/>
              <a:gd name="connsiteX26" fmla="*/ 1697736 w 5670614"/>
              <a:gd name="connsiteY26" fmla="*/ 1 h 2276381"/>
              <a:gd name="connsiteX27" fmla="*/ 1492853 w 5670614"/>
              <a:gd name="connsiteY27" fmla="*/ 85726 h 2276381"/>
              <a:gd name="connsiteX28" fmla="*/ 1381697 w 5670614"/>
              <a:gd name="connsiteY28" fmla="*/ 55056 h 2276381"/>
              <a:gd name="connsiteX29" fmla="*/ 1194530 w 5670614"/>
              <a:gd name="connsiteY29" fmla="*/ 195359 h 2276381"/>
              <a:gd name="connsiteX30" fmla="*/ 1012222 w 5670614"/>
              <a:gd name="connsiteY30" fmla="*/ 358332 h 2276381"/>
              <a:gd name="connsiteX31" fmla="*/ 1055751 w 5670614"/>
              <a:gd name="connsiteY31" fmla="*/ 461678 h 2276381"/>
              <a:gd name="connsiteX32" fmla="*/ 1012889 w 5670614"/>
              <a:gd name="connsiteY32" fmla="*/ 583122 h 2276381"/>
              <a:gd name="connsiteX33" fmla="*/ 1025271 w 5670614"/>
              <a:gd name="connsiteY33" fmla="*/ 649511 h 2276381"/>
              <a:gd name="connsiteX34" fmla="*/ 958596 w 5670614"/>
              <a:gd name="connsiteY34" fmla="*/ 688087 h 2276381"/>
              <a:gd name="connsiteX35" fmla="*/ 796290 w 5670614"/>
              <a:gd name="connsiteY35" fmla="*/ 637986 h 2276381"/>
              <a:gd name="connsiteX36" fmla="*/ 543973 w 5670614"/>
              <a:gd name="connsiteY36" fmla="*/ 855632 h 2276381"/>
              <a:gd name="connsiteX37" fmla="*/ 555784 w 5670614"/>
              <a:gd name="connsiteY37" fmla="*/ 920688 h 2276381"/>
              <a:gd name="connsiteX38" fmla="*/ 396907 w 5670614"/>
              <a:gd name="connsiteY38" fmla="*/ 1054323 h 2276381"/>
              <a:gd name="connsiteX39" fmla="*/ 228219 w 5670614"/>
              <a:gd name="connsiteY39" fmla="*/ 1011366 h 2276381"/>
              <a:gd name="connsiteX40" fmla="*/ 0 w 5670614"/>
              <a:gd name="connsiteY40" fmla="*/ 1099853 h 2276381"/>
              <a:gd name="connsiteX41" fmla="*/ 0 w 5670614"/>
              <a:gd name="connsiteY41" fmla="*/ 2092644 h 2276381"/>
              <a:gd name="connsiteX42" fmla="*/ 141446 w 5670614"/>
              <a:gd name="connsiteY42" fmla="*/ 2128077 h 2276381"/>
              <a:gd name="connsiteX43" fmla="*/ 337376 w 5670614"/>
              <a:gd name="connsiteY43" fmla="*/ 2051496 h 2276381"/>
              <a:gd name="connsiteX44" fmla="*/ 575310 w 5670614"/>
              <a:gd name="connsiteY44" fmla="*/ 2181322 h 2276381"/>
              <a:gd name="connsiteX45" fmla="*/ 797909 w 5670614"/>
              <a:gd name="connsiteY45" fmla="*/ 2073594 h 2276381"/>
              <a:gd name="connsiteX46" fmla="*/ 1008983 w 5670614"/>
              <a:gd name="connsiteY46" fmla="*/ 2164748 h 2276381"/>
              <a:gd name="connsiteX47" fmla="*/ 1250537 w 5670614"/>
              <a:gd name="connsiteY47" fmla="*/ 2025492 h 2276381"/>
              <a:gd name="connsiteX48" fmla="*/ 1342930 w 5670614"/>
              <a:gd name="connsiteY48" fmla="*/ 2039875 h 2276381"/>
              <a:gd name="connsiteX49" fmla="*/ 1368933 w 5670614"/>
              <a:gd name="connsiteY49" fmla="*/ 2038637 h 2276381"/>
              <a:gd name="connsiteX50" fmla="*/ 1550956 w 5670614"/>
              <a:gd name="connsiteY50" fmla="*/ 2101407 h 2276381"/>
              <a:gd name="connsiteX51" fmla="*/ 1716977 w 5670614"/>
              <a:gd name="connsiteY51" fmla="*/ 2049972 h 2276381"/>
              <a:gd name="connsiteX52" fmla="*/ 1761363 w 5670614"/>
              <a:gd name="connsiteY52" fmla="*/ 2069403 h 2276381"/>
              <a:gd name="connsiteX53" fmla="*/ 2021300 w 5670614"/>
              <a:gd name="connsiteY53" fmla="*/ 2263141 h 2276381"/>
              <a:gd name="connsiteX54" fmla="*/ 2265236 w 5670614"/>
              <a:gd name="connsiteY54" fmla="*/ 2118266 h 2276381"/>
              <a:gd name="connsiteX55" fmla="*/ 2318957 w 5670614"/>
              <a:gd name="connsiteY55" fmla="*/ 2122933 h 2276381"/>
              <a:gd name="connsiteX56" fmla="*/ 2410873 w 5670614"/>
              <a:gd name="connsiteY56" fmla="*/ 2108170 h 2276381"/>
              <a:gd name="connsiteX57" fmla="*/ 2662809 w 5670614"/>
              <a:gd name="connsiteY57" fmla="*/ 2269332 h 2276381"/>
              <a:gd name="connsiteX58" fmla="*/ 2814733 w 5670614"/>
              <a:gd name="connsiteY58" fmla="*/ 2227041 h 2276381"/>
              <a:gd name="connsiteX59" fmla="*/ 2979039 w 5670614"/>
              <a:gd name="connsiteY59" fmla="*/ 2276381 h 2276381"/>
              <a:gd name="connsiteX60" fmla="*/ 3229547 w 5670614"/>
              <a:gd name="connsiteY60" fmla="*/ 2115313 h 2276381"/>
              <a:gd name="connsiteX61" fmla="*/ 3385280 w 5670614"/>
              <a:gd name="connsiteY61" fmla="*/ 2159223 h 2276381"/>
              <a:gd name="connsiteX62" fmla="*/ 3527679 w 5670614"/>
              <a:gd name="connsiteY62" fmla="*/ 2122552 h 2276381"/>
              <a:gd name="connsiteX63" fmla="*/ 3765042 w 5670614"/>
              <a:gd name="connsiteY63" fmla="*/ 2251330 h 2276381"/>
              <a:gd name="connsiteX64" fmla="*/ 3980784 w 5670614"/>
              <a:gd name="connsiteY64" fmla="*/ 2153128 h 2276381"/>
              <a:gd name="connsiteX65" fmla="*/ 4135279 w 5670614"/>
              <a:gd name="connsiteY65" fmla="*/ 2196181 h 2276381"/>
              <a:gd name="connsiteX66" fmla="*/ 4334256 w 5670614"/>
              <a:gd name="connsiteY66" fmla="*/ 2116742 h 2276381"/>
              <a:gd name="connsiteX67" fmla="*/ 4360926 w 5670614"/>
              <a:gd name="connsiteY67" fmla="*/ 2118171 h 2276381"/>
              <a:gd name="connsiteX68" fmla="*/ 4497896 w 5670614"/>
              <a:gd name="connsiteY68" fmla="*/ 2077785 h 2276381"/>
              <a:gd name="connsiteX69" fmla="*/ 4722781 w 5670614"/>
              <a:gd name="connsiteY69" fmla="*/ 2249140 h 2276381"/>
              <a:gd name="connsiteX70" fmla="*/ 4915472 w 5670614"/>
              <a:gd name="connsiteY70" fmla="*/ 2155128 h 2276381"/>
              <a:gd name="connsiteX71" fmla="*/ 5038725 w 5670614"/>
              <a:gd name="connsiteY71" fmla="*/ 2186370 h 2276381"/>
              <a:gd name="connsiteX72" fmla="*/ 5120735 w 5670614"/>
              <a:gd name="connsiteY72" fmla="*/ 2172844 h 2276381"/>
              <a:gd name="connsiteX73" fmla="*/ 5264753 w 5670614"/>
              <a:gd name="connsiteY73" fmla="*/ 2216850 h 2276381"/>
              <a:gd name="connsiteX74" fmla="*/ 5404866 w 5670614"/>
              <a:gd name="connsiteY74" fmla="*/ 2174464 h 2276381"/>
              <a:gd name="connsiteX75" fmla="*/ 5445347 w 5670614"/>
              <a:gd name="connsiteY75" fmla="*/ 2177607 h 2276381"/>
              <a:gd name="connsiteX76" fmla="*/ 5670614 w 5670614"/>
              <a:gd name="connsiteY76" fmla="*/ 1983297 h 2276381"/>
              <a:gd name="connsiteX77" fmla="*/ 5484686 w 5670614"/>
              <a:gd name="connsiteY77" fmla="*/ 1792987 h 227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670614" h="2276381">
                <a:moveTo>
                  <a:pt x="5484686" y="1792987"/>
                </a:moveTo>
                <a:cubicBezTo>
                  <a:pt x="5462397" y="1741266"/>
                  <a:pt x="5415344" y="1699928"/>
                  <a:pt x="5355717" y="1679830"/>
                </a:cubicBezTo>
                <a:cubicBezTo>
                  <a:pt x="5322380" y="1608297"/>
                  <a:pt x="5240846" y="1557815"/>
                  <a:pt x="5145501" y="1558005"/>
                </a:cubicBezTo>
                <a:cubicBezTo>
                  <a:pt x="5084826" y="1558101"/>
                  <a:pt x="5029962" y="1578865"/>
                  <a:pt x="4989576" y="1612298"/>
                </a:cubicBezTo>
                <a:cubicBezTo>
                  <a:pt x="4962525" y="1602582"/>
                  <a:pt x="4932807" y="1597248"/>
                  <a:pt x="4901660" y="1597344"/>
                </a:cubicBezTo>
                <a:cubicBezTo>
                  <a:pt x="4872228" y="1597439"/>
                  <a:pt x="4844225" y="1602487"/>
                  <a:pt x="4818507" y="1611250"/>
                </a:cubicBezTo>
                <a:cubicBezTo>
                  <a:pt x="4782979" y="1543909"/>
                  <a:pt x="4703921" y="1496950"/>
                  <a:pt x="4612196" y="1497236"/>
                </a:cubicBezTo>
                <a:cubicBezTo>
                  <a:pt x="4586669" y="1497331"/>
                  <a:pt x="4562189" y="1501141"/>
                  <a:pt x="4539329" y="1507904"/>
                </a:cubicBezTo>
                <a:cubicBezTo>
                  <a:pt x="4498848" y="1455040"/>
                  <a:pt x="4429125" y="1420179"/>
                  <a:pt x="4349877" y="1420274"/>
                </a:cubicBezTo>
                <a:cubicBezTo>
                  <a:pt x="4273963" y="1420464"/>
                  <a:pt x="4207002" y="1452850"/>
                  <a:pt x="4166235" y="1502284"/>
                </a:cubicBezTo>
                <a:cubicBezTo>
                  <a:pt x="4128421" y="1446468"/>
                  <a:pt x="4059079" y="1408463"/>
                  <a:pt x="3979164" y="1405986"/>
                </a:cubicBezTo>
                <a:cubicBezTo>
                  <a:pt x="3985070" y="1388651"/>
                  <a:pt x="3988308" y="1370268"/>
                  <a:pt x="3988308" y="1351313"/>
                </a:cubicBezTo>
                <a:cubicBezTo>
                  <a:pt x="3987927" y="1244252"/>
                  <a:pt x="3886581" y="1157765"/>
                  <a:pt x="3761804" y="1158051"/>
                </a:cubicBezTo>
                <a:cubicBezTo>
                  <a:pt x="3761518" y="1158051"/>
                  <a:pt x="3761232" y="1158051"/>
                  <a:pt x="3760851" y="1158051"/>
                </a:cubicBezTo>
                <a:cubicBezTo>
                  <a:pt x="3751802" y="1063277"/>
                  <a:pt x="3663505" y="988029"/>
                  <a:pt x="3552920" y="980981"/>
                </a:cubicBezTo>
                <a:cubicBezTo>
                  <a:pt x="3548253" y="877158"/>
                  <a:pt x="3448907" y="794386"/>
                  <a:pt x="3326892" y="794672"/>
                </a:cubicBezTo>
                <a:cubicBezTo>
                  <a:pt x="3293936" y="794767"/>
                  <a:pt x="3262694" y="801054"/>
                  <a:pt x="3234500" y="812007"/>
                </a:cubicBezTo>
                <a:cubicBezTo>
                  <a:pt x="3222022" y="740951"/>
                  <a:pt x="3150680" y="686563"/>
                  <a:pt x="3064478" y="686754"/>
                </a:cubicBezTo>
                <a:cubicBezTo>
                  <a:pt x="3054953" y="686754"/>
                  <a:pt x="3045714" y="687611"/>
                  <a:pt x="3036570" y="688944"/>
                </a:cubicBezTo>
                <a:cubicBezTo>
                  <a:pt x="3028855" y="582264"/>
                  <a:pt x="2934748" y="495968"/>
                  <a:pt x="2813399" y="480823"/>
                </a:cubicBezTo>
                <a:cubicBezTo>
                  <a:pt x="2782538" y="452248"/>
                  <a:pt x="2743391" y="430531"/>
                  <a:pt x="2698909" y="418720"/>
                </a:cubicBezTo>
                <a:cubicBezTo>
                  <a:pt x="2700719" y="407766"/>
                  <a:pt x="2702052" y="396717"/>
                  <a:pt x="2701957" y="385287"/>
                </a:cubicBezTo>
                <a:cubicBezTo>
                  <a:pt x="2701576" y="261081"/>
                  <a:pt x="2583942" y="160783"/>
                  <a:pt x="2439257" y="161069"/>
                </a:cubicBezTo>
                <a:cubicBezTo>
                  <a:pt x="2399252" y="161164"/>
                  <a:pt x="2361533" y="169165"/>
                  <a:pt x="2327624" y="182976"/>
                </a:cubicBezTo>
                <a:cubicBezTo>
                  <a:pt x="2282000" y="150210"/>
                  <a:pt x="2223230" y="130494"/>
                  <a:pt x="2159032" y="130684"/>
                </a:cubicBezTo>
                <a:cubicBezTo>
                  <a:pt x="2079022" y="130875"/>
                  <a:pt x="2007584" y="161926"/>
                  <a:pt x="1959674" y="210504"/>
                </a:cubicBezTo>
                <a:cubicBezTo>
                  <a:pt x="1951006" y="92775"/>
                  <a:pt x="1837087" y="-380"/>
                  <a:pt x="1697736" y="1"/>
                </a:cubicBezTo>
                <a:cubicBezTo>
                  <a:pt x="1614583" y="192"/>
                  <a:pt x="1540669" y="33720"/>
                  <a:pt x="1492853" y="85726"/>
                </a:cubicBezTo>
                <a:cubicBezTo>
                  <a:pt x="1461516" y="66390"/>
                  <a:pt x="1423226" y="54960"/>
                  <a:pt x="1381697" y="55056"/>
                </a:cubicBezTo>
                <a:cubicBezTo>
                  <a:pt x="1285970" y="55246"/>
                  <a:pt x="1207294" y="116301"/>
                  <a:pt x="1194530" y="195359"/>
                </a:cubicBezTo>
                <a:cubicBezTo>
                  <a:pt x="1092994" y="198788"/>
                  <a:pt x="1011936" y="270416"/>
                  <a:pt x="1012222" y="358332"/>
                </a:cubicBezTo>
                <a:cubicBezTo>
                  <a:pt x="1012317" y="397575"/>
                  <a:pt x="1028700" y="433579"/>
                  <a:pt x="1055751" y="461678"/>
                </a:cubicBezTo>
                <a:cubicBezTo>
                  <a:pt x="1028605" y="496349"/>
                  <a:pt x="1012793" y="538164"/>
                  <a:pt x="1012889" y="583122"/>
                </a:cubicBezTo>
                <a:cubicBezTo>
                  <a:pt x="1012984" y="606267"/>
                  <a:pt x="1017365" y="628556"/>
                  <a:pt x="1025271" y="649511"/>
                </a:cubicBezTo>
                <a:cubicBezTo>
                  <a:pt x="1000601" y="659322"/>
                  <a:pt x="978218" y="672371"/>
                  <a:pt x="958596" y="688087"/>
                </a:cubicBezTo>
                <a:cubicBezTo>
                  <a:pt x="914591" y="656655"/>
                  <a:pt x="858012" y="637795"/>
                  <a:pt x="796290" y="637986"/>
                </a:cubicBezTo>
                <a:cubicBezTo>
                  <a:pt x="656558" y="638367"/>
                  <a:pt x="543592" y="735712"/>
                  <a:pt x="543973" y="855632"/>
                </a:cubicBezTo>
                <a:cubicBezTo>
                  <a:pt x="544068" y="878301"/>
                  <a:pt x="548164" y="900209"/>
                  <a:pt x="555784" y="920688"/>
                </a:cubicBezTo>
                <a:cubicBezTo>
                  <a:pt x="481584" y="941738"/>
                  <a:pt x="422910" y="991363"/>
                  <a:pt x="396907" y="1054323"/>
                </a:cubicBezTo>
                <a:cubicBezTo>
                  <a:pt x="348425" y="1027082"/>
                  <a:pt x="290513" y="1011271"/>
                  <a:pt x="228219" y="1011366"/>
                </a:cubicBezTo>
                <a:cubicBezTo>
                  <a:pt x="137351" y="1011556"/>
                  <a:pt x="56007" y="1045846"/>
                  <a:pt x="0" y="1099853"/>
                </a:cubicBezTo>
                <a:lnTo>
                  <a:pt x="0" y="2092644"/>
                </a:lnTo>
                <a:cubicBezTo>
                  <a:pt x="40862" y="2115028"/>
                  <a:pt x="89345" y="2128172"/>
                  <a:pt x="141446" y="2128077"/>
                </a:cubicBezTo>
                <a:cubicBezTo>
                  <a:pt x="219647" y="2127886"/>
                  <a:pt x="289465" y="2098168"/>
                  <a:pt x="337376" y="2051496"/>
                </a:cubicBezTo>
                <a:cubicBezTo>
                  <a:pt x="379286" y="2128363"/>
                  <a:pt x="469964" y="2181607"/>
                  <a:pt x="575310" y="2181322"/>
                </a:cubicBezTo>
                <a:cubicBezTo>
                  <a:pt x="669703" y="2181131"/>
                  <a:pt x="751999" y="2137983"/>
                  <a:pt x="797909" y="2073594"/>
                </a:cubicBezTo>
                <a:cubicBezTo>
                  <a:pt x="845820" y="2128934"/>
                  <a:pt x="922401" y="2164939"/>
                  <a:pt x="1008983" y="2164748"/>
                </a:cubicBezTo>
                <a:cubicBezTo>
                  <a:pt x="1118140" y="2164462"/>
                  <a:pt x="1211390" y="2107027"/>
                  <a:pt x="1250537" y="2025492"/>
                </a:cubicBezTo>
                <a:cubicBezTo>
                  <a:pt x="1279303" y="2034732"/>
                  <a:pt x="1310354" y="2039971"/>
                  <a:pt x="1342930" y="2039875"/>
                </a:cubicBezTo>
                <a:cubicBezTo>
                  <a:pt x="1351693" y="2039875"/>
                  <a:pt x="1360361" y="2039399"/>
                  <a:pt x="1368933" y="2038637"/>
                </a:cubicBezTo>
                <a:cubicBezTo>
                  <a:pt x="1416177" y="2077594"/>
                  <a:pt x="1480280" y="2101502"/>
                  <a:pt x="1550956" y="2101407"/>
                </a:cubicBezTo>
                <a:cubicBezTo>
                  <a:pt x="1614011" y="2101216"/>
                  <a:pt x="1671923" y="2081976"/>
                  <a:pt x="1716977" y="2049972"/>
                </a:cubicBezTo>
                <a:cubicBezTo>
                  <a:pt x="1730883" y="2057592"/>
                  <a:pt x="1745742" y="2064069"/>
                  <a:pt x="1761363" y="2069403"/>
                </a:cubicBezTo>
                <a:cubicBezTo>
                  <a:pt x="1779080" y="2179036"/>
                  <a:pt x="1888712" y="2263427"/>
                  <a:pt x="2021300" y="2263141"/>
                </a:cubicBezTo>
                <a:cubicBezTo>
                  <a:pt x="2132933" y="2262856"/>
                  <a:pt x="2227802" y="2202657"/>
                  <a:pt x="2265236" y="2118266"/>
                </a:cubicBezTo>
                <a:cubicBezTo>
                  <a:pt x="2282571" y="2121314"/>
                  <a:pt x="2300573" y="2122933"/>
                  <a:pt x="2318957" y="2122933"/>
                </a:cubicBezTo>
                <a:cubicBezTo>
                  <a:pt x="2351342" y="2122838"/>
                  <a:pt x="2382203" y="2117504"/>
                  <a:pt x="2410873" y="2108170"/>
                </a:cubicBezTo>
                <a:cubicBezTo>
                  <a:pt x="2442972" y="2201515"/>
                  <a:pt x="2543651" y="2269618"/>
                  <a:pt x="2662809" y="2269332"/>
                </a:cubicBezTo>
                <a:cubicBezTo>
                  <a:pt x="2719578" y="2269237"/>
                  <a:pt x="2771966" y="2253426"/>
                  <a:pt x="2814733" y="2227041"/>
                </a:cubicBezTo>
                <a:cubicBezTo>
                  <a:pt x="2859786" y="2257998"/>
                  <a:pt x="2916936" y="2276476"/>
                  <a:pt x="2979039" y="2276381"/>
                </a:cubicBezTo>
                <a:cubicBezTo>
                  <a:pt x="3097721" y="2276095"/>
                  <a:pt x="3197638" y="2208182"/>
                  <a:pt x="3229547" y="2115313"/>
                </a:cubicBezTo>
                <a:cubicBezTo>
                  <a:pt x="3273171" y="2142936"/>
                  <a:pt x="3326892" y="2159319"/>
                  <a:pt x="3385280" y="2159223"/>
                </a:cubicBezTo>
                <a:cubicBezTo>
                  <a:pt x="3437859" y="2159128"/>
                  <a:pt x="3486722" y="2145507"/>
                  <a:pt x="3527679" y="2122552"/>
                </a:cubicBezTo>
                <a:cubicBezTo>
                  <a:pt x="3569780" y="2198848"/>
                  <a:pt x="3660172" y="2251616"/>
                  <a:pt x="3765042" y="2251330"/>
                </a:cubicBezTo>
                <a:cubicBezTo>
                  <a:pt x="3854768" y="2251140"/>
                  <a:pt x="3933730" y="2212182"/>
                  <a:pt x="3980784" y="2153128"/>
                </a:cubicBezTo>
                <a:cubicBezTo>
                  <a:pt x="4024217" y="2180179"/>
                  <a:pt x="4077462" y="2196371"/>
                  <a:pt x="4135279" y="2196181"/>
                </a:cubicBezTo>
                <a:cubicBezTo>
                  <a:pt x="4215098" y="2195990"/>
                  <a:pt x="4286345" y="2165129"/>
                  <a:pt x="4334256" y="2116742"/>
                </a:cubicBezTo>
                <a:cubicBezTo>
                  <a:pt x="4343019" y="2117599"/>
                  <a:pt x="4351878" y="2118171"/>
                  <a:pt x="4360926" y="2118171"/>
                </a:cubicBezTo>
                <a:cubicBezTo>
                  <a:pt x="4412552" y="2118075"/>
                  <a:pt x="4459986" y="2102836"/>
                  <a:pt x="4497896" y="2077785"/>
                </a:cubicBezTo>
                <a:cubicBezTo>
                  <a:pt x="4510945" y="2174464"/>
                  <a:pt x="4606671" y="2249425"/>
                  <a:pt x="4722781" y="2249140"/>
                </a:cubicBezTo>
                <a:cubicBezTo>
                  <a:pt x="4804696" y="2248949"/>
                  <a:pt x="4876038" y="2211230"/>
                  <a:pt x="4915472" y="2155128"/>
                </a:cubicBezTo>
                <a:cubicBezTo>
                  <a:pt x="4951000" y="2174940"/>
                  <a:pt x="4993291" y="2186465"/>
                  <a:pt x="5038725" y="2186370"/>
                </a:cubicBezTo>
                <a:cubicBezTo>
                  <a:pt x="5067682" y="2186274"/>
                  <a:pt x="5095304" y="2181417"/>
                  <a:pt x="5120735" y="2172844"/>
                </a:cubicBezTo>
                <a:cubicBezTo>
                  <a:pt x="5159883" y="2200467"/>
                  <a:pt x="5210080" y="2217040"/>
                  <a:pt x="5264753" y="2216850"/>
                </a:cubicBezTo>
                <a:cubicBezTo>
                  <a:pt x="5317808" y="2216755"/>
                  <a:pt x="5366385" y="2200848"/>
                  <a:pt x="5404866" y="2174464"/>
                </a:cubicBezTo>
                <a:cubicBezTo>
                  <a:pt x="5418011" y="2176464"/>
                  <a:pt x="5431536" y="2177702"/>
                  <a:pt x="5445347" y="2177607"/>
                </a:cubicBezTo>
                <a:cubicBezTo>
                  <a:pt x="5570125" y="2177321"/>
                  <a:pt x="5670995" y="2090263"/>
                  <a:pt x="5670614" y="1983297"/>
                </a:cubicBezTo>
                <a:cubicBezTo>
                  <a:pt x="5670709" y="1887856"/>
                  <a:pt x="5590318" y="1809084"/>
                  <a:pt x="5484686" y="1792987"/>
                </a:cubicBezTo>
                <a:close/>
              </a:path>
            </a:pathLst>
          </a:custGeom>
          <a:gradFill>
            <a:gsLst>
              <a:gs pos="0">
                <a:srgbClr val="FFFFFF"/>
              </a:gs>
              <a:gs pos="37910">
                <a:srgbClr val="FAFEFE"/>
              </a:gs>
              <a:gs pos="100000">
                <a:srgbClr val="81D2E7"/>
              </a:gs>
            </a:gsLst>
            <a:lin ang="5258220"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Freeform: Shape 2">
            <a:extLst>
              <a:ext uri="{FF2B5EF4-FFF2-40B4-BE49-F238E27FC236}">
                <a16:creationId xmlns:a16="http://schemas.microsoft.com/office/drawing/2014/main" id="{51B686B3-9BCA-60F6-CA8F-E3FD524C26C9}"/>
              </a:ext>
            </a:extLst>
          </p:cNvPr>
          <p:cNvSpPr/>
          <p:nvPr/>
        </p:nvSpPr>
        <p:spPr>
          <a:xfrm>
            <a:off x="8226170" y="3567637"/>
            <a:ext cx="3965830" cy="2269523"/>
          </a:xfrm>
          <a:custGeom>
            <a:avLst/>
            <a:gdLst>
              <a:gd name="connsiteX0" fmla="*/ 3965830 w 3965830"/>
              <a:gd name="connsiteY0" fmla="*/ 483776 h 2269523"/>
              <a:gd name="connsiteX1" fmla="*/ 3947542 w 3965830"/>
              <a:gd name="connsiteY1" fmla="*/ 480823 h 2269523"/>
              <a:gd name="connsiteX2" fmla="*/ 3833052 w 3965830"/>
              <a:gd name="connsiteY2" fmla="*/ 418720 h 2269523"/>
              <a:gd name="connsiteX3" fmla="*/ 3836100 w 3965830"/>
              <a:gd name="connsiteY3" fmla="*/ 385287 h 2269523"/>
              <a:gd name="connsiteX4" fmla="*/ 3573400 w 3965830"/>
              <a:gd name="connsiteY4" fmla="*/ 161069 h 2269523"/>
              <a:gd name="connsiteX5" fmla="*/ 3461767 w 3965830"/>
              <a:gd name="connsiteY5" fmla="*/ 182976 h 2269523"/>
              <a:gd name="connsiteX6" fmla="*/ 3293175 w 3965830"/>
              <a:gd name="connsiteY6" fmla="*/ 130684 h 2269523"/>
              <a:gd name="connsiteX7" fmla="*/ 3093816 w 3965830"/>
              <a:gd name="connsiteY7" fmla="*/ 210504 h 2269523"/>
              <a:gd name="connsiteX8" fmla="*/ 2831974 w 3965830"/>
              <a:gd name="connsiteY8" fmla="*/ 1 h 2269523"/>
              <a:gd name="connsiteX9" fmla="*/ 2626996 w 3965830"/>
              <a:gd name="connsiteY9" fmla="*/ 85726 h 2269523"/>
              <a:gd name="connsiteX10" fmla="*/ 2515839 w 3965830"/>
              <a:gd name="connsiteY10" fmla="*/ 55056 h 2269523"/>
              <a:gd name="connsiteX11" fmla="*/ 2328673 w 3965830"/>
              <a:gd name="connsiteY11" fmla="*/ 195359 h 2269523"/>
              <a:gd name="connsiteX12" fmla="*/ 2146364 w 3965830"/>
              <a:gd name="connsiteY12" fmla="*/ 358332 h 2269523"/>
              <a:gd name="connsiteX13" fmla="*/ 2189894 w 3965830"/>
              <a:gd name="connsiteY13" fmla="*/ 461678 h 2269523"/>
              <a:gd name="connsiteX14" fmla="*/ 2147031 w 3965830"/>
              <a:gd name="connsiteY14" fmla="*/ 583122 h 2269523"/>
              <a:gd name="connsiteX15" fmla="*/ 2159414 w 3965830"/>
              <a:gd name="connsiteY15" fmla="*/ 649511 h 2269523"/>
              <a:gd name="connsiteX16" fmla="*/ 2092739 w 3965830"/>
              <a:gd name="connsiteY16" fmla="*/ 688087 h 2269523"/>
              <a:gd name="connsiteX17" fmla="*/ 1930337 w 3965830"/>
              <a:gd name="connsiteY17" fmla="*/ 637986 h 2269523"/>
              <a:gd name="connsiteX18" fmla="*/ 1678020 w 3965830"/>
              <a:gd name="connsiteY18" fmla="*/ 855632 h 2269523"/>
              <a:gd name="connsiteX19" fmla="*/ 1689831 w 3965830"/>
              <a:gd name="connsiteY19" fmla="*/ 920688 h 2269523"/>
              <a:gd name="connsiteX20" fmla="*/ 1530954 w 3965830"/>
              <a:gd name="connsiteY20" fmla="*/ 1054324 h 2269523"/>
              <a:gd name="connsiteX21" fmla="*/ 1362266 w 3965830"/>
              <a:gd name="connsiteY21" fmla="*/ 1011366 h 2269523"/>
              <a:gd name="connsiteX22" fmla="*/ 1067658 w 3965830"/>
              <a:gd name="connsiteY22" fmla="*/ 1203485 h 2269523"/>
              <a:gd name="connsiteX23" fmla="*/ 983362 w 3965830"/>
              <a:gd name="connsiteY23" fmla="*/ 1190626 h 2269523"/>
              <a:gd name="connsiteX24" fmla="*/ 742951 w 3965830"/>
              <a:gd name="connsiteY24" fmla="*/ 1369791 h 2269523"/>
              <a:gd name="connsiteX25" fmla="*/ 607791 w 3965830"/>
              <a:gd name="connsiteY25" fmla="*/ 1417702 h 2269523"/>
              <a:gd name="connsiteX26" fmla="*/ 441770 w 3965830"/>
              <a:gd name="connsiteY26" fmla="*/ 1346932 h 2269523"/>
              <a:gd name="connsiteX27" fmla="*/ 234697 w 3965830"/>
              <a:gd name="connsiteY27" fmla="*/ 1522668 h 2269523"/>
              <a:gd name="connsiteX28" fmla="*/ 153163 w 3965830"/>
              <a:gd name="connsiteY28" fmla="*/ 1502665 h 2269523"/>
              <a:gd name="connsiteX29" fmla="*/ 1 w 3965830"/>
              <a:gd name="connsiteY29" fmla="*/ 1634872 h 2269523"/>
              <a:gd name="connsiteX30" fmla="*/ 154020 w 3965830"/>
              <a:gd name="connsiteY30" fmla="*/ 1766317 h 2269523"/>
              <a:gd name="connsiteX31" fmla="*/ 191358 w 3965830"/>
              <a:gd name="connsiteY31" fmla="*/ 1762126 h 2269523"/>
              <a:gd name="connsiteX32" fmla="*/ 316802 w 3965830"/>
              <a:gd name="connsiteY32" fmla="*/ 1812418 h 2269523"/>
              <a:gd name="connsiteX33" fmla="*/ 409671 w 3965830"/>
              <a:gd name="connsiteY33" fmla="*/ 1787082 h 2269523"/>
              <a:gd name="connsiteX34" fmla="*/ 551879 w 3965830"/>
              <a:gd name="connsiteY34" fmla="*/ 1858329 h 2269523"/>
              <a:gd name="connsiteX35" fmla="*/ 595218 w 3965830"/>
              <a:gd name="connsiteY35" fmla="*/ 1853090 h 2269523"/>
              <a:gd name="connsiteX36" fmla="*/ 750952 w 3965830"/>
              <a:gd name="connsiteY36" fmla="*/ 1950912 h 2269523"/>
              <a:gd name="connsiteX37" fmla="*/ 802101 w 3965830"/>
              <a:gd name="connsiteY37" fmla="*/ 1943673 h 2269523"/>
              <a:gd name="connsiteX38" fmla="*/ 913734 w 3965830"/>
              <a:gd name="connsiteY38" fmla="*/ 1981582 h 2269523"/>
              <a:gd name="connsiteX39" fmla="*/ 1018223 w 3965830"/>
              <a:gd name="connsiteY39" fmla="*/ 1948531 h 2269523"/>
              <a:gd name="connsiteX40" fmla="*/ 1275589 w 3965830"/>
              <a:gd name="connsiteY40" fmla="*/ 2127982 h 2269523"/>
              <a:gd name="connsiteX41" fmla="*/ 1471518 w 3965830"/>
              <a:gd name="connsiteY41" fmla="*/ 2051400 h 2269523"/>
              <a:gd name="connsiteX42" fmla="*/ 1709453 w 3965830"/>
              <a:gd name="connsiteY42" fmla="*/ 2181226 h 2269523"/>
              <a:gd name="connsiteX43" fmla="*/ 1932052 w 3965830"/>
              <a:gd name="connsiteY43" fmla="*/ 2073594 h 2269523"/>
              <a:gd name="connsiteX44" fmla="*/ 2143126 w 3965830"/>
              <a:gd name="connsiteY44" fmla="*/ 2164748 h 2269523"/>
              <a:gd name="connsiteX45" fmla="*/ 2384680 w 3965830"/>
              <a:gd name="connsiteY45" fmla="*/ 2025492 h 2269523"/>
              <a:gd name="connsiteX46" fmla="*/ 2477072 w 3965830"/>
              <a:gd name="connsiteY46" fmla="*/ 2039875 h 2269523"/>
              <a:gd name="connsiteX47" fmla="*/ 2502981 w 3965830"/>
              <a:gd name="connsiteY47" fmla="*/ 2038732 h 2269523"/>
              <a:gd name="connsiteX48" fmla="*/ 2685003 w 3965830"/>
              <a:gd name="connsiteY48" fmla="*/ 2101502 h 2269523"/>
              <a:gd name="connsiteX49" fmla="*/ 2851024 w 3965830"/>
              <a:gd name="connsiteY49" fmla="*/ 2050067 h 2269523"/>
              <a:gd name="connsiteX50" fmla="*/ 2895411 w 3965830"/>
              <a:gd name="connsiteY50" fmla="*/ 2069498 h 2269523"/>
              <a:gd name="connsiteX51" fmla="*/ 3155348 w 3965830"/>
              <a:gd name="connsiteY51" fmla="*/ 2263236 h 2269523"/>
              <a:gd name="connsiteX52" fmla="*/ 3399283 w 3965830"/>
              <a:gd name="connsiteY52" fmla="*/ 2118361 h 2269523"/>
              <a:gd name="connsiteX53" fmla="*/ 3453004 w 3965830"/>
              <a:gd name="connsiteY53" fmla="*/ 2123028 h 2269523"/>
              <a:gd name="connsiteX54" fmla="*/ 3544920 w 3965830"/>
              <a:gd name="connsiteY54" fmla="*/ 2108265 h 2269523"/>
              <a:gd name="connsiteX55" fmla="*/ 3796856 w 3965830"/>
              <a:gd name="connsiteY55" fmla="*/ 2269523 h 2269523"/>
              <a:gd name="connsiteX56" fmla="*/ 3948780 w 3965830"/>
              <a:gd name="connsiteY56" fmla="*/ 2227232 h 2269523"/>
              <a:gd name="connsiteX57" fmla="*/ 3965544 w 3965830"/>
              <a:gd name="connsiteY57" fmla="*/ 2237805 h 2269523"/>
              <a:gd name="connsiteX58" fmla="*/ 3965544 w 3965830"/>
              <a:gd name="connsiteY58" fmla="*/ 483776 h 2269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830" h="2269523">
                <a:moveTo>
                  <a:pt x="3965830" y="483776"/>
                </a:moveTo>
                <a:cubicBezTo>
                  <a:pt x="3959829" y="482633"/>
                  <a:pt x="3953733" y="481585"/>
                  <a:pt x="3947542" y="480823"/>
                </a:cubicBezTo>
                <a:cubicBezTo>
                  <a:pt x="3916681" y="452248"/>
                  <a:pt x="3877533" y="430531"/>
                  <a:pt x="3833052" y="418720"/>
                </a:cubicBezTo>
                <a:cubicBezTo>
                  <a:pt x="3834956" y="407766"/>
                  <a:pt x="3836194" y="396622"/>
                  <a:pt x="3836100" y="385287"/>
                </a:cubicBezTo>
                <a:cubicBezTo>
                  <a:pt x="3835718" y="261081"/>
                  <a:pt x="3718085" y="160783"/>
                  <a:pt x="3573400" y="161069"/>
                </a:cubicBezTo>
                <a:cubicBezTo>
                  <a:pt x="3533395" y="161164"/>
                  <a:pt x="3495676" y="169165"/>
                  <a:pt x="3461767" y="182976"/>
                </a:cubicBezTo>
                <a:cubicBezTo>
                  <a:pt x="3416142" y="150210"/>
                  <a:pt x="3357373" y="130494"/>
                  <a:pt x="3293175" y="130684"/>
                </a:cubicBezTo>
                <a:cubicBezTo>
                  <a:pt x="3213164" y="130875"/>
                  <a:pt x="3141727" y="161926"/>
                  <a:pt x="3093816" y="210504"/>
                </a:cubicBezTo>
                <a:cubicBezTo>
                  <a:pt x="3085148" y="92775"/>
                  <a:pt x="2971229" y="-380"/>
                  <a:pt x="2831974" y="1"/>
                </a:cubicBezTo>
                <a:cubicBezTo>
                  <a:pt x="2748725" y="192"/>
                  <a:pt x="2674907" y="33720"/>
                  <a:pt x="2626996" y="85726"/>
                </a:cubicBezTo>
                <a:cubicBezTo>
                  <a:pt x="2595754" y="66390"/>
                  <a:pt x="2557368" y="54960"/>
                  <a:pt x="2515839" y="55056"/>
                </a:cubicBezTo>
                <a:cubicBezTo>
                  <a:pt x="2420113" y="55246"/>
                  <a:pt x="2341436" y="116301"/>
                  <a:pt x="2328673" y="195359"/>
                </a:cubicBezTo>
                <a:cubicBezTo>
                  <a:pt x="2227136" y="198788"/>
                  <a:pt x="2146078" y="270416"/>
                  <a:pt x="2146364" y="358332"/>
                </a:cubicBezTo>
                <a:cubicBezTo>
                  <a:pt x="2146460" y="397575"/>
                  <a:pt x="2162843" y="433579"/>
                  <a:pt x="2189894" y="461678"/>
                </a:cubicBezTo>
                <a:cubicBezTo>
                  <a:pt x="2162747" y="496349"/>
                  <a:pt x="2146936" y="538164"/>
                  <a:pt x="2147031" y="583122"/>
                </a:cubicBezTo>
                <a:cubicBezTo>
                  <a:pt x="2147127" y="606267"/>
                  <a:pt x="2151508" y="628556"/>
                  <a:pt x="2159414" y="649511"/>
                </a:cubicBezTo>
                <a:cubicBezTo>
                  <a:pt x="2134744" y="659322"/>
                  <a:pt x="2112265" y="672371"/>
                  <a:pt x="2092739" y="688087"/>
                </a:cubicBezTo>
                <a:cubicBezTo>
                  <a:pt x="2048733" y="656655"/>
                  <a:pt x="1992155" y="637795"/>
                  <a:pt x="1930337" y="637986"/>
                </a:cubicBezTo>
                <a:cubicBezTo>
                  <a:pt x="1790606" y="638367"/>
                  <a:pt x="1677639" y="735807"/>
                  <a:pt x="1678020" y="855632"/>
                </a:cubicBezTo>
                <a:cubicBezTo>
                  <a:pt x="1678116" y="878301"/>
                  <a:pt x="1682306" y="900209"/>
                  <a:pt x="1689831" y="920688"/>
                </a:cubicBezTo>
                <a:cubicBezTo>
                  <a:pt x="1615631" y="941738"/>
                  <a:pt x="1556957" y="991363"/>
                  <a:pt x="1530954" y="1054324"/>
                </a:cubicBezTo>
                <a:cubicBezTo>
                  <a:pt x="1482472" y="1027082"/>
                  <a:pt x="1424560" y="1011175"/>
                  <a:pt x="1362266" y="1011366"/>
                </a:cubicBezTo>
                <a:cubicBezTo>
                  <a:pt x="1221773" y="1011747"/>
                  <a:pt x="1103853" y="1092900"/>
                  <a:pt x="1067658" y="1203485"/>
                </a:cubicBezTo>
                <a:cubicBezTo>
                  <a:pt x="1041369" y="1195198"/>
                  <a:pt x="1012985" y="1190531"/>
                  <a:pt x="983362" y="1190626"/>
                </a:cubicBezTo>
                <a:cubicBezTo>
                  <a:pt x="860870" y="1190912"/>
                  <a:pt x="760001" y="1268731"/>
                  <a:pt x="742951" y="1369791"/>
                </a:cubicBezTo>
                <a:cubicBezTo>
                  <a:pt x="690658" y="1371220"/>
                  <a:pt x="643415" y="1389127"/>
                  <a:pt x="607791" y="1417702"/>
                </a:cubicBezTo>
                <a:cubicBezTo>
                  <a:pt x="569691" y="1374649"/>
                  <a:pt x="509588" y="1346741"/>
                  <a:pt x="441770" y="1346932"/>
                </a:cubicBezTo>
                <a:cubicBezTo>
                  <a:pt x="328137" y="1347217"/>
                  <a:pt x="236316" y="1425608"/>
                  <a:pt x="234697" y="1522668"/>
                </a:cubicBezTo>
                <a:cubicBezTo>
                  <a:pt x="210980" y="1509999"/>
                  <a:pt x="183071" y="1502570"/>
                  <a:pt x="153163" y="1502665"/>
                </a:cubicBezTo>
                <a:cubicBezTo>
                  <a:pt x="68295" y="1502856"/>
                  <a:pt x="-285" y="1562006"/>
                  <a:pt x="1" y="1634872"/>
                </a:cubicBezTo>
                <a:cubicBezTo>
                  <a:pt x="287" y="1707643"/>
                  <a:pt x="69248" y="1766508"/>
                  <a:pt x="154020" y="1766317"/>
                </a:cubicBezTo>
                <a:cubicBezTo>
                  <a:pt x="166879" y="1766317"/>
                  <a:pt x="179357" y="1764698"/>
                  <a:pt x="191358" y="1762126"/>
                </a:cubicBezTo>
                <a:cubicBezTo>
                  <a:pt x="221266" y="1792987"/>
                  <a:pt x="266415" y="1812514"/>
                  <a:pt x="316802" y="1812418"/>
                </a:cubicBezTo>
                <a:cubicBezTo>
                  <a:pt x="351378" y="1812323"/>
                  <a:pt x="383382" y="1802893"/>
                  <a:pt x="409671" y="1787082"/>
                </a:cubicBezTo>
                <a:cubicBezTo>
                  <a:pt x="437579" y="1829754"/>
                  <a:pt x="490824" y="1858519"/>
                  <a:pt x="551879" y="1858329"/>
                </a:cubicBezTo>
                <a:cubicBezTo>
                  <a:pt x="566929" y="1858329"/>
                  <a:pt x="581407" y="1856424"/>
                  <a:pt x="595218" y="1853090"/>
                </a:cubicBezTo>
                <a:cubicBezTo>
                  <a:pt x="615887" y="1909859"/>
                  <a:pt x="677895" y="1951102"/>
                  <a:pt x="750952" y="1950912"/>
                </a:cubicBezTo>
                <a:cubicBezTo>
                  <a:pt x="768859" y="1950912"/>
                  <a:pt x="786004" y="1948245"/>
                  <a:pt x="802101" y="1943673"/>
                </a:cubicBezTo>
                <a:cubicBezTo>
                  <a:pt x="831343" y="1967199"/>
                  <a:pt x="870491" y="1981677"/>
                  <a:pt x="913734" y="1981582"/>
                </a:cubicBezTo>
                <a:cubicBezTo>
                  <a:pt x="953549" y="1981487"/>
                  <a:pt x="990029" y="1969009"/>
                  <a:pt x="1018223" y="1948531"/>
                </a:cubicBezTo>
                <a:cubicBezTo>
                  <a:pt x="1042798" y="2051210"/>
                  <a:pt x="1148716" y="2128267"/>
                  <a:pt x="1275589" y="2127982"/>
                </a:cubicBezTo>
                <a:cubicBezTo>
                  <a:pt x="1353789" y="2127791"/>
                  <a:pt x="1423607" y="2098073"/>
                  <a:pt x="1471518" y="2051400"/>
                </a:cubicBezTo>
                <a:cubicBezTo>
                  <a:pt x="1513428" y="2128172"/>
                  <a:pt x="1604106" y="2181512"/>
                  <a:pt x="1709453" y="2181226"/>
                </a:cubicBezTo>
                <a:cubicBezTo>
                  <a:pt x="1803845" y="2181036"/>
                  <a:pt x="1886141" y="2137888"/>
                  <a:pt x="1932052" y="2073594"/>
                </a:cubicBezTo>
                <a:cubicBezTo>
                  <a:pt x="1979962" y="2128934"/>
                  <a:pt x="2056544" y="2164939"/>
                  <a:pt x="2143126" y="2164748"/>
                </a:cubicBezTo>
                <a:cubicBezTo>
                  <a:pt x="2252282" y="2164462"/>
                  <a:pt x="2345532" y="2107026"/>
                  <a:pt x="2384680" y="2025492"/>
                </a:cubicBezTo>
                <a:cubicBezTo>
                  <a:pt x="2413445" y="2034732"/>
                  <a:pt x="2444497" y="2039971"/>
                  <a:pt x="2477072" y="2039875"/>
                </a:cubicBezTo>
                <a:cubicBezTo>
                  <a:pt x="2485836" y="2039875"/>
                  <a:pt x="2494503" y="2039399"/>
                  <a:pt x="2502981" y="2038732"/>
                </a:cubicBezTo>
                <a:cubicBezTo>
                  <a:pt x="2550225" y="2077690"/>
                  <a:pt x="2614328" y="2101692"/>
                  <a:pt x="2685003" y="2101502"/>
                </a:cubicBezTo>
                <a:cubicBezTo>
                  <a:pt x="2748059" y="2101311"/>
                  <a:pt x="2805875" y="2082071"/>
                  <a:pt x="2851024" y="2050067"/>
                </a:cubicBezTo>
                <a:cubicBezTo>
                  <a:pt x="2864931" y="2057687"/>
                  <a:pt x="2879789" y="2064164"/>
                  <a:pt x="2895411" y="2069498"/>
                </a:cubicBezTo>
                <a:cubicBezTo>
                  <a:pt x="2913127" y="2179131"/>
                  <a:pt x="3022760" y="2263522"/>
                  <a:pt x="3155348" y="2263236"/>
                </a:cubicBezTo>
                <a:cubicBezTo>
                  <a:pt x="3266981" y="2262951"/>
                  <a:pt x="3361754" y="2202753"/>
                  <a:pt x="3399283" y="2118361"/>
                </a:cubicBezTo>
                <a:cubicBezTo>
                  <a:pt x="3416618" y="2121409"/>
                  <a:pt x="3434621" y="2123028"/>
                  <a:pt x="3453004" y="2123028"/>
                </a:cubicBezTo>
                <a:cubicBezTo>
                  <a:pt x="3485484" y="2122933"/>
                  <a:pt x="3516345" y="2117599"/>
                  <a:pt x="3544920" y="2108265"/>
                </a:cubicBezTo>
                <a:cubicBezTo>
                  <a:pt x="3577020" y="2201610"/>
                  <a:pt x="3677699" y="2269714"/>
                  <a:pt x="3796856" y="2269523"/>
                </a:cubicBezTo>
                <a:cubicBezTo>
                  <a:pt x="3853625" y="2269428"/>
                  <a:pt x="3906013" y="2253616"/>
                  <a:pt x="3948780" y="2227232"/>
                </a:cubicBezTo>
                <a:cubicBezTo>
                  <a:pt x="3954209" y="2230947"/>
                  <a:pt x="3959829" y="2234471"/>
                  <a:pt x="3965544" y="2237805"/>
                </a:cubicBezTo>
                <a:lnTo>
                  <a:pt x="3965544" y="483776"/>
                </a:lnTo>
                <a:close/>
              </a:path>
            </a:pathLst>
          </a:custGeom>
          <a:gradFill>
            <a:gsLst>
              <a:gs pos="0">
                <a:srgbClr val="FFFFFF"/>
              </a:gs>
              <a:gs pos="37910">
                <a:srgbClr val="FAFEFE"/>
              </a:gs>
              <a:gs pos="100000">
                <a:srgbClr val="81D2E7"/>
              </a:gs>
            </a:gsLst>
            <a:lin ang="5656845" scaled="1"/>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0" name="Picture 9">
            <a:extLst>
              <a:ext uri="{FF2B5EF4-FFF2-40B4-BE49-F238E27FC236}">
                <a16:creationId xmlns:a16="http://schemas.microsoft.com/office/drawing/2014/main" id="{8C415FAD-D43C-4E9A-A5CF-5D538DAC3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482673" y="622335"/>
            <a:ext cx="1589852" cy="1545336"/>
          </a:xfrm>
          <a:prstGeom prst="rect">
            <a:avLst/>
          </a:prstGeom>
        </p:spPr>
      </p:pic>
      <p:sp>
        <p:nvSpPr>
          <p:cNvPr id="11" name="Arrow: Pentagon 10">
            <a:hlinkClick r:id="rId4" action="ppaction://hlinksldjump"/>
            <a:extLst>
              <a:ext uri="{FF2B5EF4-FFF2-40B4-BE49-F238E27FC236}">
                <a16:creationId xmlns:a16="http://schemas.microsoft.com/office/drawing/2014/main" id="{3F5E0018-06D1-4CC3-8E0E-A698D17C90D4}"/>
              </a:ext>
            </a:extLst>
          </p:cNvPr>
          <p:cNvSpPr/>
          <p:nvPr/>
        </p:nvSpPr>
        <p:spPr>
          <a:xfrm flipH="1">
            <a:off x="9447143" y="5643584"/>
            <a:ext cx="2400300" cy="918222"/>
          </a:xfrm>
          <a:prstGeom prst="homePlate">
            <a:avLst/>
          </a:prstGeom>
          <a:solidFill>
            <a:srgbClr val="FF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UTM Avo" panose="02040603050506020204" pitchFamily="18" charset="0"/>
                <a:ea typeface="+mn-ea"/>
                <a:cs typeface="Times New Roman" panose="02020603050405020304" pitchFamily="18" charset="0"/>
              </a:rPr>
              <a:t>GO HOME</a:t>
            </a:r>
          </a:p>
        </p:txBody>
      </p:sp>
      <p:grpSp>
        <p:nvGrpSpPr>
          <p:cNvPr id="21" name="Group 20">
            <a:extLst>
              <a:ext uri="{FF2B5EF4-FFF2-40B4-BE49-F238E27FC236}">
                <a16:creationId xmlns:a16="http://schemas.microsoft.com/office/drawing/2014/main" id="{55FA34DF-6CAA-11D0-EF20-2043BA07A0E8}"/>
              </a:ext>
            </a:extLst>
          </p:cNvPr>
          <p:cNvGrpSpPr/>
          <p:nvPr/>
        </p:nvGrpSpPr>
        <p:grpSpPr>
          <a:xfrm>
            <a:off x="914401" y="296195"/>
            <a:ext cx="10237494" cy="1351180"/>
            <a:chOff x="313163" y="231911"/>
            <a:chExt cx="11502886" cy="2054087"/>
          </a:xfrm>
        </p:grpSpPr>
        <p:sp>
          <p:nvSpPr>
            <p:cNvPr id="22" name="Rectangle: Diagonal Corners Snipped 21">
              <a:extLst>
                <a:ext uri="{FF2B5EF4-FFF2-40B4-BE49-F238E27FC236}">
                  <a16:creationId xmlns:a16="http://schemas.microsoft.com/office/drawing/2014/main" id="{A2FF42D2-A190-42ED-9BE3-2C5000C0FB1F}"/>
                </a:ext>
              </a:extLst>
            </p:cNvPr>
            <p:cNvSpPr/>
            <p:nvPr/>
          </p:nvSpPr>
          <p:spPr>
            <a:xfrm>
              <a:off x="313163" y="231911"/>
              <a:ext cx="11502886" cy="2054087"/>
            </a:xfrm>
            <a:prstGeom prst="snip2Diag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3" name="TextBox 22">
              <a:extLst>
                <a:ext uri="{FF2B5EF4-FFF2-40B4-BE49-F238E27FC236}">
                  <a16:creationId xmlns:a16="http://schemas.microsoft.com/office/drawing/2014/main" id="{29BFE608-3D23-0758-35C8-1621DFFD7717}"/>
                </a:ext>
              </a:extLst>
            </p:cNvPr>
            <p:cNvSpPr txBox="1"/>
            <p:nvPr/>
          </p:nvSpPr>
          <p:spPr>
            <a:xfrm>
              <a:off x="1018057" y="628125"/>
              <a:ext cx="3721516" cy="1054306"/>
            </a:xfrm>
            <a:prstGeom prst="rect">
              <a:avLst/>
            </a:prstGeom>
            <a:noFill/>
          </p:spPr>
          <p:txBody>
            <a:bodyPr wrap="none" rtlCol="0">
              <a:spAutoFit/>
            </a:bodyPr>
            <a:lstStyle/>
            <a:p>
              <a:pPr defTabSz="342900">
                <a:lnSpc>
                  <a:spcPct val="150000"/>
                </a:lnSpc>
                <a:spcAft>
                  <a:spcPts val="300"/>
                </a:spcAft>
                <a:defRPr/>
              </a:pPr>
              <a:r>
                <a:rPr lang="en-US" sz="3000" b="1"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Câu</a:t>
              </a:r>
              <a:r>
                <a:rPr lang="en-US" sz="3000" b="1" dirty="0">
                  <a:solidFill>
                    <a:prstClr val="black"/>
                  </a:solidFill>
                  <a:latin typeface="UTM Avo" panose="02040603050506020204" pitchFamily="18"/>
                  <a:ea typeface="Times New Roman" panose="02020603050405020304" pitchFamily="18" charset="0"/>
                  <a:cs typeface="Times New Roman" panose="02020603050405020304" pitchFamily="18" charset="0"/>
                </a:rPr>
                <a:t> 5. </a:t>
              </a:r>
              <a:r>
                <a:rPr lang="en-US" sz="3000"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Từ</a:t>
              </a:r>
              <a:r>
                <a:rPr lang="en-US" sz="3000" dirty="0">
                  <a:solidFill>
                    <a:prstClr val="black"/>
                  </a:solidFill>
                  <a:latin typeface="UTM Avo" panose="02040603050506020204" pitchFamily="18"/>
                  <a:ea typeface="Times New Roman" panose="02020603050405020304" pitchFamily="18" charset="0"/>
                  <a:cs typeface="Times New Roman" panose="02020603050405020304" pitchFamily="18" charset="0"/>
                </a:rPr>
                <a:t> </a:t>
              </a:r>
              <a:r>
                <a:rPr lang="en-US" sz="3000"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phổ</a:t>
              </a:r>
              <a:r>
                <a:rPr lang="en-US" sz="3000" dirty="0">
                  <a:solidFill>
                    <a:prstClr val="black"/>
                  </a:solidFill>
                  <a:latin typeface="UTM Avo" panose="02040603050506020204" pitchFamily="18"/>
                  <a:ea typeface="Times New Roman" panose="02020603050405020304" pitchFamily="18" charset="0"/>
                  <a:cs typeface="Times New Roman" panose="02020603050405020304" pitchFamily="18" charset="0"/>
                </a:rPr>
                <a:t> </a:t>
              </a:r>
              <a:r>
                <a:rPr lang="en-US" sz="3000" dirty="0" err="1">
                  <a:solidFill>
                    <a:prstClr val="black"/>
                  </a:solidFill>
                  <a:latin typeface="UTM Avo" panose="02040603050506020204" pitchFamily="18"/>
                  <a:ea typeface="Times New Roman" panose="02020603050405020304" pitchFamily="18" charset="0"/>
                  <a:cs typeface="Times New Roman" panose="02020603050405020304" pitchFamily="18" charset="0"/>
                </a:rPr>
                <a:t>là</a:t>
              </a:r>
              <a:endParaRPr lang="en-US" sz="3000" dirty="0">
                <a:solidFill>
                  <a:prstClr val="black"/>
                </a:solidFill>
                <a:latin typeface="UTM Avo" panose="02040603050506020204" pitchFamily="18"/>
                <a:ea typeface="Calibri" panose="020F0502020204030204" pitchFamily="34" charset="0"/>
                <a:cs typeface="Times New Roman" panose="02020603050405020304" pitchFamily="18" charset="0"/>
              </a:endParaRPr>
            </a:p>
          </p:txBody>
        </p:sp>
      </p:grpSp>
      <p:grpSp>
        <p:nvGrpSpPr>
          <p:cNvPr id="24" name="Group 23">
            <a:extLst>
              <a:ext uri="{FF2B5EF4-FFF2-40B4-BE49-F238E27FC236}">
                <a16:creationId xmlns:a16="http://schemas.microsoft.com/office/drawing/2014/main" id="{182C3EF7-F8ED-3357-87C6-19ACB13B8CD2}"/>
              </a:ext>
            </a:extLst>
          </p:cNvPr>
          <p:cNvGrpSpPr/>
          <p:nvPr/>
        </p:nvGrpSpPr>
        <p:grpSpPr>
          <a:xfrm>
            <a:off x="914401" y="1907320"/>
            <a:ext cx="8322451" cy="1395958"/>
            <a:chOff x="689113" y="2497522"/>
            <a:chExt cx="7488881" cy="1219173"/>
          </a:xfrm>
        </p:grpSpPr>
        <p:sp>
          <p:nvSpPr>
            <p:cNvPr id="25" name="Rectangle: Diagonal Corners Snipped 24">
              <a:extLst>
                <a:ext uri="{FF2B5EF4-FFF2-40B4-BE49-F238E27FC236}">
                  <a16:creationId xmlns:a16="http://schemas.microsoft.com/office/drawing/2014/main" id="{0AD061B6-9A27-EDB5-0D42-6C889A9C88F8}"/>
                </a:ext>
              </a:extLst>
            </p:cNvPr>
            <p:cNvSpPr/>
            <p:nvPr/>
          </p:nvSpPr>
          <p:spPr>
            <a:xfrm>
              <a:off x="689113" y="249752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26" name="TextBox 25">
              <a:extLst>
                <a:ext uri="{FF2B5EF4-FFF2-40B4-BE49-F238E27FC236}">
                  <a16:creationId xmlns:a16="http://schemas.microsoft.com/office/drawing/2014/main" id="{34C5E7B8-894D-8857-DA5B-C38571CFC851}"/>
                </a:ext>
              </a:extLst>
            </p:cNvPr>
            <p:cNvSpPr txBox="1"/>
            <p:nvPr/>
          </p:nvSpPr>
          <p:spPr>
            <a:xfrm>
              <a:off x="823037" y="2587737"/>
              <a:ext cx="7354957" cy="11289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600" i="0" u="none" strike="noStrike" kern="1200" cap="none" spc="0" normalizeH="0" baseline="0" noProof="0" dirty="0">
                  <a:ln>
                    <a:noFill/>
                  </a:ln>
                  <a:solidFill>
                    <a:schemeClr val="bg1"/>
                  </a:solidFill>
                  <a:effectLst/>
                  <a:uLnTx/>
                  <a:uFillTx/>
                  <a:latin typeface="UTM Avo" panose="02040603050506020204" pitchFamily="18"/>
                </a:rPr>
                <a:t>A. Hình ảnh của các đường mạt sắt cho ta hình ảnh của các đường sức từ của từ trường.</a:t>
              </a:r>
            </a:p>
          </p:txBody>
        </p:sp>
      </p:grpSp>
      <p:grpSp>
        <p:nvGrpSpPr>
          <p:cNvPr id="27" name="Group 26">
            <a:extLst>
              <a:ext uri="{FF2B5EF4-FFF2-40B4-BE49-F238E27FC236}">
                <a16:creationId xmlns:a16="http://schemas.microsoft.com/office/drawing/2014/main" id="{BAE8B35F-D3D8-8B2F-942A-50B09253AC86}"/>
              </a:ext>
            </a:extLst>
          </p:cNvPr>
          <p:cNvGrpSpPr/>
          <p:nvPr/>
        </p:nvGrpSpPr>
        <p:grpSpPr>
          <a:xfrm>
            <a:off x="914400" y="3148761"/>
            <a:ext cx="8173620" cy="1527539"/>
            <a:chOff x="689113" y="3567637"/>
            <a:chExt cx="7354957" cy="1334092"/>
          </a:xfrm>
        </p:grpSpPr>
        <p:sp>
          <p:nvSpPr>
            <p:cNvPr id="28" name="Rectangle: Diagonal Corners Snipped 27">
              <a:extLst>
                <a:ext uri="{FF2B5EF4-FFF2-40B4-BE49-F238E27FC236}">
                  <a16:creationId xmlns:a16="http://schemas.microsoft.com/office/drawing/2014/main" id="{F9057D51-71C2-C9C2-305C-B2B278C09BBC}"/>
                </a:ext>
              </a:extLst>
            </p:cNvPr>
            <p:cNvSpPr/>
            <p:nvPr/>
          </p:nvSpPr>
          <p:spPr>
            <a:xfrm>
              <a:off x="689113" y="356763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29" name="TextBox 28">
              <a:extLst>
                <a:ext uri="{FF2B5EF4-FFF2-40B4-BE49-F238E27FC236}">
                  <a16:creationId xmlns:a16="http://schemas.microsoft.com/office/drawing/2014/main" id="{E42E6BB7-4BDF-2E45-B432-F9389688E980}"/>
                </a:ext>
              </a:extLst>
            </p:cNvPr>
            <p:cNvSpPr txBox="1"/>
            <p:nvPr/>
          </p:nvSpPr>
          <p:spPr>
            <a:xfrm>
              <a:off x="905206" y="3598051"/>
              <a:ext cx="6493281" cy="1303678"/>
            </a:xfrm>
            <a:prstGeom prst="rect">
              <a:avLst/>
            </a:prstGeom>
            <a:noFill/>
          </p:spPr>
          <p:txBody>
            <a:bodyPr wrap="square" rtlCol="0">
              <a:spAutoFit/>
            </a:bodyPr>
            <a:lstStyle/>
            <a:p>
              <a:pPr>
                <a:lnSpc>
                  <a:spcPct val="125000"/>
                </a:lnSpc>
              </a:pP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B.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Hình</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ảnh</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tương</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tác</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của</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hai</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nam</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châm</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với</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 </a:t>
              </a:r>
              <a:r>
                <a:rPr lang="en-US" sz="2600" dirty="0" err="1">
                  <a:solidFill>
                    <a:schemeClr val="bg1"/>
                  </a:solidFill>
                  <a:latin typeface="UTM Avo" panose="02040603050506020204" pitchFamily="18"/>
                  <a:ea typeface="Times New Roman" panose="02020603050405020304" pitchFamily="18" charset="0"/>
                  <a:cs typeface="Times New Roman" panose="02020603050405020304" pitchFamily="18" charset="0"/>
                </a:rPr>
                <a:t>nhau</a:t>
              </a:r>
              <a:r>
                <a:rPr lang="en-US"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a:t>
              </a:r>
              <a:endParaRPr lang="en-US" sz="2600" dirty="0">
                <a:solidFill>
                  <a:schemeClr val="bg1"/>
                </a:solidFill>
                <a:latin typeface="UTM Avo" panose="02040603050506020204" pitchFamily="18"/>
                <a:ea typeface="Calibri" panose="020F0502020204030204" pitchFamily="34" charset="0"/>
                <a:cs typeface="Times New Roman" panose="02020603050405020304" pitchFamily="18" charset="0"/>
              </a:endParaRPr>
            </a:p>
            <a:p>
              <a:endParaRPr kumimoji="0" lang="en-US" sz="2600" i="0" u="none" strike="noStrike" kern="1200" cap="none" spc="0" normalizeH="0" baseline="0" noProof="0" dirty="0">
                <a:ln>
                  <a:noFill/>
                </a:ln>
                <a:solidFill>
                  <a:schemeClr val="bg1"/>
                </a:solidFill>
                <a:effectLst/>
                <a:uLnTx/>
                <a:uFillTx/>
                <a:latin typeface="UTM Avo" panose="02040603050506020204" pitchFamily="18"/>
              </a:endParaRPr>
            </a:p>
          </p:txBody>
        </p:sp>
      </p:grpSp>
      <p:grpSp>
        <p:nvGrpSpPr>
          <p:cNvPr id="30" name="Group 29">
            <a:extLst>
              <a:ext uri="{FF2B5EF4-FFF2-40B4-BE49-F238E27FC236}">
                <a16:creationId xmlns:a16="http://schemas.microsoft.com/office/drawing/2014/main" id="{B4919C62-364E-63CC-EB4E-55B3B4141953}"/>
              </a:ext>
            </a:extLst>
          </p:cNvPr>
          <p:cNvGrpSpPr/>
          <p:nvPr/>
        </p:nvGrpSpPr>
        <p:grpSpPr>
          <a:xfrm>
            <a:off x="914400" y="4372971"/>
            <a:ext cx="8188186" cy="1374733"/>
            <a:chOff x="689113" y="4637752"/>
            <a:chExt cx="7354957" cy="1200637"/>
          </a:xfrm>
        </p:grpSpPr>
        <p:sp>
          <p:nvSpPr>
            <p:cNvPr id="31" name="Rectangle: Diagonal Corners Snipped 30">
              <a:extLst>
                <a:ext uri="{FF2B5EF4-FFF2-40B4-BE49-F238E27FC236}">
                  <a16:creationId xmlns:a16="http://schemas.microsoft.com/office/drawing/2014/main" id="{A5BA0E6A-43C1-D946-30C6-59D6E1D7D7BB}"/>
                </a:ext>
              </a:extLst>
            </p:cNvPr>
            <p:cNvSpPr/>
            <p:nvPr/>
          </p:nvSpPr>
          <p:spPr>
            <a:xfrm>
              <a:off x="689113" y="4637752"/>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32" name="TextBox 31">
              <a:extLst>
                <a:ext uri="{FF2B5EF4-FFF2-40B4-BE49-F238E27FC236}">
                  <a16:creationId xmlns:a16="http://schemas.microsoft.com/office/drawing/2014/main" id="{E5B7CD02-7005-4A90-B984-F1B9E4D44451}"/>
                </a:ext>
              </a:extLst>
            </p:cNvPr>
            <p:cNvSpPr txBox="1"/>
            <p:nvPr/>
          </p:nvSpPr>
          <p:spPr>
            <a:xfrm>
              <a:off x="904822" y="4709430"/>
              <a:ext cx="6645776" cy="1128959"/>
            </a:xfrm>
            <a:prstGeom prst="rect">
              <a:avLst/>
            </a:prstGeom>
            <a:noFill/>
          </p:spPr>
          <p:txBody>
            <a:bodyPr wrap="square" rtlCol="0">
              <a:spAutoFit/>
            </a:bodyPr>
            <a:lstStyle/>
            <a:p>
              <a:r>
                <a:rPr kumimoji="0" lang="vi-VN" sz="2600" i="0" u="none" strike="noStrike" kern="1200" cap="none" spc="0" normalizeH="0" baseline="0" noProof="0" dirty="0">
                  <a:ln>
                    <a:noFill/>
                  </a:ln>
                  <a:solidFill>
                    <a:schemeClr val="bg1"/>
                  </a:solidFill>
                  <a:effectLst/>
                  <a:uLnTx/>
                  <a:uFillTx/>
                  <a:latin typeface="UTM Avo" panose="02040603050506020204" pitchFamily="18"/>
                </a:rPr>
                <a:t>C. Hình ảnh tương tác giữa dòng điện và nam châm.</a:t>
              </a:r>
            </a:p>
            <a:p>
              <a:endParaRPr kumimoji="0" lang="en-US" sz="2600" i="0" u="none" strike="noStrike" kern="1200" cap="none" spc="0" normalizeH="0" baseline="0" noProof="0" dirty="0">
                <a:ln>
                  <a:noFill/>
                </a:ln>
                <a:solidFill>
                  <a:schemeClr val="bg1"/>
                </a:solidFill>
                <a:effectLst/>
                <a:uLnTx/>
                <a:uFillTx/>
                <a:latin typeface="UTM Avo" panose="02040603050506020204" pitchFamily="18"/>
              </a:endParaRPr>
            </a:p>
          </p:txBody>
        </p:sp>
      </p:grpSp>
      <p:grpSp>
        <p:nvGrpSpPr>
          <p:cNvPr id="33" name="Group 32">
            <a:extLst>
              <a:ext uri="{FF2B5EF4-FFF2-40B4-BE49-F238E27FC236}">
                <a16:creationId xmlns:a16="http://schemas.microsoft.com/office/drawing/2014/main" id="{58777609-A6B9-DAC5-00B6-B8DBEC4D5BC0}"/>
              </a:ext>
            </a:extLst>
          </p:cNvPr>
          <p:cNvGrpSpPr/>
          <p:nvPr/>
        </p:nvGrpSpPr>
        <p:grpSpPr>
          <a:xfrm>
            <a:off x="927464" y="5574723"/>
            <a:ext cx="8188186" cy="1348137"/>
            <a:chOff x="689113" y="5707867"/>
            <a:chExt cx="7354957" cy="1177409"/>
          </a:xfrm>
        </p:grpSpPr>
        <p:sp>
          <p:nvSpPr>
            <p:cNvPr id="34" name="Rectangle: Diagonal Corners Snipped 33">
              <a:extLst>
                <a:ext uri="{FF2B5EF4-FFF2-40B4-BE49-F238E27FC236}">
                  <a16:creationId xmlns:a16="http://schemas.microsoft.com/office/drawing/2014/main" id="{AF886E4F-1320-9C76-4456-4C07653D28BE}"/>
                </a:ext>
              </a:extLst>
            </p:cNvPr>
            <p:cNvSpPr/>
            <p:nvPr/>
          </p:nvSpPr>
          <p:spPr>
            <a:xfrm>
              <a:off x="689113" y="5707867"/>
              <a:ext cx="7354957" cy="918222"/>
            </a:xfrm>
            <a:prstGeom prst="snip2DiagRect">
              <a:avLst/>
            </a:prstGeom>
            <a:solidFill>
              <a:srgbClr val="00206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cs typeface="Times New Roman" panose="02020603050405020304" pitchFamily="18" charset="0"/>
              </a:endParaRPr>
            </a:p>
          </p:txBody>
        </p:sp>
        <p:sp>
          <p:nvSpPr>
            <p:cNvPr id="35" name="TextBox 34">
              <a:extLst>
                <a:ext uri="{FF2B5EF4-FFF2-40B4-BE49-F238E27FC236}">
                  <a16:creationId xmlns:a16="http://schemas.microsoft.com/office/drawing/2014/main" id="{7F8324DB-F15B-81F7-5060-D38E4EEF21CC}"/>
                </a:ext>
              </a:extLst>
            </p:cNvPr>
            <p:cNvSpPr txBox="1"/>
            <p:nvPr/>
          </p:nvSpPr>
          <p:spPr>
            <a:xfrm>
              <a:off x="893087" y="5756316"/>
              <a:ext cx="7073419" cy="1128960"/>
            </a:xfrm>
            <a:prstGeom prst="rect">
              <a:avLst/>
            </a:prstGeom>
            <a:noFill/>
          </p:spPr>
          <p:txBody>
            <a:bodyPr wrap="square" rtlCol="0">
              <a:spAutoFit/>
            </a:bodyPr>
            <a:lstStyle/>
            <a:p>
              <a:r>
                <a:rPr lang="vi-VN" sz="2600" dirty="0">
                  <a:solidFill>
                    <a:schemeClr val="bg1"/>
                  </a:solidFill>
                  <a:latin typeface="UTM Avo" panose="02040603050506020204" pitchFamily="18"/>
                  <a:ea typeface="Times New Roman" panose="02020603050405020304" pitchFamily="18" charset="0"/>
                  <a:cs typeface="Times New Roman" panose="02020603050405020304" pitchFamily="18" charset="0"/>
                </a:rPr>
                <a:t>D. Hình ảnh tương tác của hai dòng điện chạy trong hai dây dẫn thẳng song song.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i="0" u="none" strike="noStrike" kern="1200" cap="none" spc="0" normalizeH="0" baseline="0" noProof="0" dirty="0">
                <a:ln>
                  <a:noFill/>
                </a:ln>
                <a:solidFill>
                  <a:schemeClr val="bg1"/>
                </a:solidFill>
                <a:effectLst/>
                <a:uLnTx/>
                <a:uFillTx/>
                <a:latin typeface="UTM Avo" panose="02040603050506020204" pitchFamily="18"/>
              </a:endParaRPr>
            </a:p>
          </p:txBody>
        </p:sp>
      </p:grpSp>
      <p:pic>
        <p:nvPicPr>
          <p:cNvPr id="36" name="Picture 35" descr="Logo, company name&#10;&#10;Description automatically generated">
            <a:extLst>
              <a:ext uri="{FF2B5EF4-FFF2-40B4-BE49-F238E27FC236}">
                <a16:creationId xmlns:a16="http://schemas.microsoft.com/office/drawing/2014/main" id="{B48F7C1A-05B7-7E12-D5C1-72B987FD509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0"/>
            <a:ext cx="756014" cy="843677"/>
          </a:xfrm>
          <a:prstGeom prst="rect">
            <a:avLst/>
          </a:prstGeom>
        </p:spPr>
      </p:pic>
    </p:spTree>
    <p:extLst>
      <p:ext uri="{BB962C8B-B14F-4D97-AF65-F5344CB8AC3E}">
        <p14:creationId xmlns:p14="http://schemas.microsoft.com/office/powerpoint/2010/main" val="2576474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20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600" fill="hold"/>
                                        <p:tgtEl>
                                          <p:spTgt spid="33"/>
                                        </p:tgtEl>
                                        <p:attrNameLst>
                                          <p:attrName>ppt_x</p:attrName>
                                        </p:attrNameLst>
                                      </p:cBhvr>
                                      <p:tavLst>
                                        <p:tav tm="0">
                                          <p:val>
                                            <p:strVal val="#ppt_x"/>
                                          </p:val>
                                        </p:tav>
                                        <p:tav tm="100000">
                                          <p:val>
                                            <p:strVal val="#ppt_x"/>
                                          </p:val>
                                        </p:tav>
                                      </p:tavLst>
                                    </p:anim>
                                    <p:anim calcmode="lin" valueType="num">
                                      <p:cBhvr additive="base">
                                        <p:cTn id="25" dur="6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6" restart="whenNotActive" fill="hold" evtFilter="cancelBubble" nodeType="interactiveSeq">
                <p:stCondLst>
                  <p:cond evt="onClick" delay="0">
                    <p:tgtEl>
                      <p:spTgt spid="24"/>
                    </p:tgtEl>
                  </p:cond>
                </p:stCondLst>
                <p:endSync evt="end" delay="0">
                  <p:rtn val="all"/>
                </p:endSync>
                <p:childTnLst>
                  <p:par>
                    <p:cTn id="27" fill="hold">
                      <p:stCondLst>
                        <p:cond delay="0"/>
                      </p:stCondLst>
                      <p:childTnLst>
                        <p:par>
                          <p:cTn id="28" fill="hold">
                            <p:stCondLst>
                              <p:cond delay="0"/>
                            </p:stCondLst>
                            <p:childTnLst>
                              <p:par>
                                <p:cTn id="29" presetID="32" presetClass="emph" presetSubtype="0" fill="hold" nodeType="clickEffect">
                                  <p:stCondLst>
                                    <p:cond delay="0"/>
                                  </p:stCondLst>
                                  <p:childTnLst>
                                    <p:animRot by="120000">
                                      <p:cBhvr>
                                        <p:cTn id="30" dur="100" fill="hold">
                                          <p:stCondLst>
                                            <p:cond delay="0"/>
                                          </p:stCondLst>
                                        </p:cTn>
                                        <p:tgtEl>
                                          <p:spTgt spid="24"/>
                                        </p:tgtEl>
                                        <p:attrNameLst>
                                          <p:attrName>r</p:attrName>
                                        </p:attrNameLst>
                                      </p:cBhvr>
                                    </p:animRot>
                                    <p:animRot by="-240000">
                                      <p:cBhvr>
                                        <p:cTn id="31" dur="200" fill="hold">
                                          <p:stCondLst>
                                            <p:cond delay="200"/>
                                          </p:stCondLst>
                                        </p:cTn>
                                        <p:tgtEl>
                                          <p:spTgt spid="24"/>
                                        </p:tgtEl>
                                        <p:attrNameLst>
                                          <p:attrName>r</p:attrName>
                                        </p:attrNameLst>
                                      </p:cBhvr>
                                    </p:animRot>
                                    <p:animRot by="240000">
                                      <p:cBhvr>
                                        <p:cTn id="32" dur="200" fill="hold">
                                          <p:stCondLst>
                                            <p:cond delay="400"/>
                                          </p:stCondLst>
                                        </p:cTn>
                                        <p:tgtEl>
                                          <p:spTgt spid="24"/>
                                        </p:tgtEl>
                                        <p:attrNameLst>
                                          <p:attrName>r</p:attrName>
                                        </p:attrNameLst>
                                      </p:cBhvr>
                                    </p:animRot>
                                    <p:animRot by="-240000">
                                      <p:cBhvr>
                                        <p:cTn id="33" dur="200" fill="hold">
                                          <p:stCondLst>
                                            <p:cond delay="600"/>
                                          </p:stCondLst>
                                        </p:cTn>
                                        <p:tgtEl>
                                          <p:spTgt spid="24"/>
                                        </p:tgtEl>
                                        <p:attrNameLst>
                                          <p:attrName>r</p:attrName>
                                        </p:attrNameLst>
                                      </p:cBhvr>
                                    </p:animRot>
                                    <p:animRot by="120000">
                                      <p:cBhvr>
                                        <p:cTn id="34" dur="200" fill="hold">
                                          <p:stCondLst>
                                            <p:cond delay="800"/>
                                          </p:stCondLst>
                                        </p:cTn>
                                        <p:tgtEl>
                                          <p:spTgt spid="24"/>
                                        </p:tgtEl>
                                        <p:attrNameLst>
                                          <p:attrName>r</p:attrName>
                                        </p:attrNameLst>
                                      </p:cBhvr>
                                    </p:animRot>
                                  </p:childTnLst>
                                </p:cTn>
                              </p:par>
                              <p:par>
                                <p:cTn id="35" presetID="26" presetClass="emph" presetSubtype="0" fill="hold" nodeType="withEffect">
                                  <p:stCondLst>
                                    <p:cond delay="0"/>
                                  </p:stCondLst>
                                  <p:childTnLst>
                                    <p:animEffect transition="out" filter="fade">
                                      <p:cBhvr>
                                        <p:cTn id="36" dur="500" tmFilter="0, 0; .2, .5; .8, .5; 1, 0"/>
                                        <p:tgtEl>
                                          <p:spTgt spid="10"/>
                                        </p:tgtEl>
                                      </p:cBhvr>
                                    </p:animEffect>
                                    <p:animScale>
                                      <p:cBhvr>
                                        <p:cTn id="37" dur="250" autoRev="1" fill="hold"/>
                                        <p:tgtEl>
                                          <p:spTgt spid="10"/>
                                        </p:tgtEl>
                                      </p:cBhvr>
                                      <p:by x="105000" y="105000"/>
                                    </p:animScale>
                                  </p:childTnLst>
                                </p:cTn>
                              </p:par>
                              <p:par>
                                <p:cTn id="38" presetID="35" presetClass="path" presetSubtype="0" accel="50000" decel="50000" fill="hold" nodeType="withEffect">
                                  <p:stCondLst>
                                    <p:cond delay="0"/>
                                  </p:stCondLst>
                                  <p:childTnLst>
                                    <p:animMotion origin="layout" path="M 1.11022E-16 -7.40741E-7 L -0.17839 0.11273 " pathEditMode="relative" rAng="0" ptsTypes="AA">
                                      <p:cBhvr>
                                        <p:cTn id="39" dur="2000" fill="hold"/>
                                        <p:tgtEl>
                                          <p:spTgt spid="10"/>
                                        </p:tgtEl>
                                        <p:attrNameLst>
                                          <p:attrName>ppt_x</p:attrName>
                                          <p:attrName>ppt_y</p:attrName>
                                        </p:attrNameLst>
                                      </p:cBhvr>
                                      <p:rCtr x="-8919" y="5625"/>
                                    </p:animMotion>
                                  </p:childTnLst>
                                </p:cTn>
                              </p:par>
                            </p:childTnLst>
                          </p:cTn>
                        </p:par>
                      </p:childTnLst>
                    </p:cTn>
                  </p:par>
                </p:childTnLst>
              </p:cTn>
              <p:nextCondLst>
                <p:cond evt="onClick" delay="0">
                  <p:tgtEl>
                    <p:spTgt spid="24"/>
                  </p:tgtEl>
                </p:cond>
              </p:nextCondLst>
            </p:seq>
            <p:seq concurrent="1" nextAc="seek">
              <p:cTn id="40" restart="whenNotActive" fill="hold" evtFilter="cancelBubble" nodeType="interactiveSeq">
                <p:stCondLst>
                  <p:cond evt="onClick" delay="0">
                    <p:tgtEl>
                      <p:spTgt spid="27"/>
                    </p:tgtEl>
                  </p:cond>
                </p:stCondLst>
                <p:endSync evt="end" delay="0">
                  <p:rtn val="all"/>
                </p:endSync>
                <p:childTnLst>
                  <p:par>
                    <p:cTn id="41" fill="hold">
                      <p:stCondLst>
                        <p:cond delay="0"/>
                      </p:stCondLst>
                      <p:childTnLst>
                        <p:par>
                          <p:cTn id="42" fill="hold">
                            <p:stCondLst>
                              <p:cond delay="0"/>
                            </p:stCondLst>
                            <p:childTnLst>
                              <p:par>
                                <p:cTn id="43" presetID="9" presetClass="emph" presetSubtype="0" nodeType="clickEffect">
                                  <p:stCondLst>
                                    <p:cond delay="0"/>
                                  </p:stCondLst>
                                  <p:childTnLst>
                                    <p:set>
                                      <p:cBhvr>
                                        <p:cTn id="44" dur="indefinite"/>
                                        <p:tgtEl>
                                          <p:spTgt spid="27"/>
                                        </p:tgtEl>
                                        <p:attrNameLst>
                                          <p:attrName>style.opacity</p:attrName>
                                        </p:attrNameLst>
                                      </p:cBhvr>
                                      <p:to>
                                        <p:strVal val="0.5"/>
                                      </p:to>
                                    </p:set>
                                    <p:animEffect filter="image" prLst="opacity: 0.5">
                                      <p:cBhvr rctx="IE">
                                        <p:cTn id="45" dur="indefinite"/>
                                        <p:tgtEl>
                                          <p:spTgt spid="27"/>
                                        </p:tgtEl>
                                      </p:cBhvr>
                                    </p:animEffect>
                                  </p:childTnLst>
                                </p:cTn>
                              </p:par>
                            </p:childTnLst>
                          </p:cTn>
                        </p:par>
                      </p:childTnLst>
                    </p:cTn>
                  </p:par>
                </p:childTnLst>
              </p:cTn>
              <p:nextCondLst>
                <p:cond evt="onClick" delay="0">
                  <p:tgtEl>
                    <p:spTgt spid="27"/>
                  </p:tgtEl>
                </p:cond>
              </p:nextCondLst>
            </p:seq>
            <p:seq concurrent="1" nextAc="seek">
              <p:cTn id="46" restart="whenNotActive" fill="hold" evtFilter="cancelBubble" nodeType="interactiveSeq">
                <p:stCondLst>
                  <p:cond evt="onClick" delay="0">
                    <p:tgtEl>
                      <p:spTgt spid="30"/>
                    </p:tgtEl>
                  </p:cond>
                </p:stCondLst>
                <p:endSync evt="end" delay="0">
                  <p:rtn val="all"/>
                </p:endSync>
                <p:childTnLst>
                  <p:par>
                    <p:cTn id="47" fill="hold">
                      <p:stCondLst>
                        <p:cond delay="0"/>
                      </p:stCondLst>
                      <p:childTnLst>
                        <p:par>
                          <p:cTn id="48" fill="hold">
                            <p:stCondLst>
                              <p:cond delay="0"/>
                            </p:stCondLst>
                            <p:childTnLst>
                              <p:par>
                                <p:cTn id="49" presetID="9" presetClass="emph" presetSubtype="0" nodeType="clickEffect">
                                  <p:stCondLst>
                                    <p:cond delay="0"/>
                                  </p:stCondLst>
                                  <p:childTnLst>
                                    <p:set>
                                      <p:cBhvr>
                                        <p:cTn id="50" dur="indefinite"/>
                                        <p:tgtEl>
                                          <p:spTgt spid="30"/>
                                        </p:tgtEl>
                                        <p:attrNameLst>
                                          <p:attrName>style.opacity</p:attrName>
                                        </p:attrNameLst>
                                      </p:cBhvr>
                                      <p:to>
                                        <p:strVal val="0.5"/>
                                      </p:to>
                                    </p:set>
                                    <p:animEffect filter="image" prLst="opacity: 0.5">
                                      <p:cBhvr rctx="IE">
                                        <p:cTn id="51" dur="indefinite"/>
                                        <p:tgtEl>
                                          <p:spTgt spid="30"/>
                                        </p:tgtEl>
                                      </p:cBhvr>
                                    </p:animEffect>
                                  </p:childTnLst>
                                </p:cTn>
                              </p:par>
                            </p:childTnLst>
                          </p:cTn>
                        </p:par>
                      </p:childTnLst>
                    </p:cTn>
                  </p:par>
                </p:childTnLst>
              </p:cTn>
              <p:nextCondLst>
                <p:cond evt="onClick" delay="0">
                  <p:tgtEl>
                    <p:spTgt spid="30"/>
                  </p:tgtEl>
                </p:cond>
              </p:nextCondLst>
            </p:seq>
            <p:seq concurrent="1" nextAc="seek">
              <p:cTn id="52" restart="whenNotActive" fill="hold" evtFilter="cancelBubble" nodeType="interactiveSeq">
                <p:stCondLst>
                  <p:cond evt="onClick" delay="0">
                    <p:tgtEl>
                      <p:spTgt spid="33"/>
                    </p:tgtEl>
                  </p:cond>
                </p:stCondLst>
                <p:endSync evt="end" delay="0">
                  <p:rtn val="all"/>
                </p:endSync>
                <p:childTnLst>
                  <p:par>
                    <p:cTn id="53" fill="hold">
                      <p:stCondLst>
                        <p:cond delay="0"/>
                      </p:stCondLst>
                      <p:childTnLst>
                        <p:par>
                          <p:cTn id="54" fill="hold">
                            <p:stCondLst>
                              <p:cond delay="0"/>
                            </p:stCondLst>
                            <p:childTnLst>
                              <p:par>
                                <p:cTn id="55" presetID="9" presetClass="emph" presetSubtype="0" nodeType="clickEffect">
                                  <p:stCondLst>
                                    <p:cond delay="0"/>
                                  </p:stCondLst>
                                  <p:childTnLst>
                                    <p:set>
                                      <p:cBhvr>
                                        <p:cTn id="56" dur="indefinite"/>
                                        <p:tgtEl>
                                          <p:spTgt spid="33"/>
                                        </p:tgtEl>
                                        <p:attrNameLst>
                                          <p:attrName>style.opacity</p:attrName>
                                        </p:attrNameLst>
                                      </p:cBhvr>
                                      <p:to>
                                        <p:strVal val="0.5"/>
                                      </p:to>
                                    </p:set>
                                    <p:animEffect filter="image" prLst="opacity: 0.5">
                                      <p:cBhvr rctx="IE">
                                        <p:cTn id="57" dur="indefinite"/>
                                        <p:tgtEl>
                                          <p:spTgt spid="33"/>
                                        </p:tgtEl>
                                      </p:cBhvr>
                                    </p:animEffect>
                                  </p:childTnLst>
                                </p:cTn>
                              </p:par>
                            </p:childTnLst>
                          </p:cTn>
                        </p:par>
                      </p:childTnLst>
                    </p:cTn>
                  </p:par>
                </p:childTnLst>
              </p:cTn>
              <p:nextCondLst>
                <p:cond evt="onClick" delay="0">
                  <p:tgtEl>
                    <p:spTgt spid="3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2CF406-4FEE-5D78-3D41-FC0ABE34C2DF}"/>
              </a:ext>
            </a:extLst>
          </p:cNvPr>
          <p:cNvSpPr txBox="1"/>
          <p:nvPr/>
        </p:nvSpPr>
        <p:spPr>
          <a:xfrm>
            <a:off x="769344" y="1652577"/>
            <a:ext cx="10653312" cy="1543949"/>
          </a:xfrm>
          <a:prstGeom prst="rect">
            <a:avLst/>
          </a:prstGeom>
          <a:noFill/>
          <a:ln w="57150">
            <a:solidFill>
              <a:schemeClr val="accent2">
                <a:lumMod val="60000"/>
                <a:lumOff val="40000"/>
              </a:schemeClr>
            </a:solidFill>
            <a:prstDash val="dash"/>
          </a:ln>
        </p:spPr>
        <p:txBody>
          <a:bodyPr wrap="square">
            <a:spAutoFit/>
          </a:bodyPr>
          <a:lstStyle/>
          <a:p>
            <a:pPr algn="just">
              <a:lnSpc>
                <a:spcPct val="150000"/>
              </a:lnSpc>
              <a:spcAft>
                <a:spcPts val="300"/>
              </a:spcAft>
            </a:pPr>
            <a:r>
              <a:rPr lang="en-US" sz="2200" b="1" dirty="0">
                <a:latin typeface="UTM Avo" panose="02040603050506020204" pitchFamily="18"/>
                <a:ea typeface="Calibri" panose="020F0502020204030204" pitchFamily="34" charset="0"/>
                <a:cs typeface="Times New Roman" panose="02020603050405020304" pitchFamily="18" charset="0"/>
              </a:rPr>
              <a:t>1. </a:t>
            </a:r>
            <a:r>
              <a:rPr lang="en-US" sz="2200" dirty="0">
                <a:latin typeface="UTM Avo" panose="02040603050506020204" pitchFamily="18"/>
                <a:ea typeface="Times New Roman" panose="02020603050405020304" pitchFamily="18" charset="0"/>
                <a:cs typeface="Times New Roman" panose="02020603050405020304" pitchFamily="18" charset="0"/>
              </a:rPr>
              <a:t>Ở thí nghiệm trên hình 15.8, dùng viên bi đã cho, em làm thế nào để kiểm tra từ trường của nam châm thay đổi khi giữ nguyên đầu dây ở chốt 1 và chuyển đầu dây nối từ chốt 4 sang chốt 2?</a:t>
            </a:r>
            <a:endParaRPr lang="en-US" sz="2200" dirty="0">
              <a:latin typeface="UTM Avo" panose="02040603050506020204" pitchFamily="18"/>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48399AB-D00D-6B3F-F5BA-E15D6E6B2BAF}"/>
              </a:ext>
            </a:extLst>
          </p:cNvPr>
          <p:cNvPicPr>
            <a:picLocks noChangeAspect="1"/>
          </p:cNvPicPr>
          <p:nvPr/>
        </p:nvPicPr>
        <p:blipFill>
          <a:blip r:embed="rId3"/>
          <a:stretch>
            <a:fillRect/>
          </a:stretch>
        </p:blipFill>
        <p:spPr>
          <a:xfrm>
            <a:off x="7536161" y="3352800"/>
            <a:ext cx="4460595" cy="2973730"/>
          </a:xfrm>
          <a:prstGeom prst="roundRect">
            <a:avLst>
              <a:gd name="adj" fmla="val 9891"/>
            </a:avLst>
          </a:prstGeom>
          <a:ln w="38100">
            <a:solidFill>
              <a:srgbClr val="A77D6C"/>
            </a:solidFill>
          </a:ln>
        </p:spPr>
      </p:pic>
      <p:sp>
        <p:nvSpPr>
          <p:cNvPr id="5" name="TextBox 4">
            <a:extLst>
              <a:ext uri="{FF2B5EF4-FFF2-40B4-BE49-F238E27FC236}">
                <a16:creationId xmlns:a16="http://schemas.microsoft.com/office/drawing/2014/main" id="{0F25F6E1-E4D4-1483-7A7C-663CF7967CB6}"/>
              </a:ext>
            </a:extLst>
          </p:cNvPr>
          <p:cNvSpPr txBox="1"/>
          <p:nvPr/>
        </p:nvSpPr>
        <p:spPr>
          <a:xfrm>
            <a:off x="621146" y="4179533"/>
            <a:ext cx="6112527" cy="2051780"/>
          </a:xfrm>
          <a:prstGeom prst="rect">
            <a:avLst/>
          </a:prstGeom>
          <a:noFill/>
          <a:ln w="57150">
            <a:solidFill>
              <a:schemeClr val="accent6">
                <a:lumMod val="60000"/>
                <a:lumOff val="40000"/>
              </a:schemeClr>
            </a:solidFill>
            <a:prstDash val="dash"/>
          </a:ln>
        </p:spPr>
        <p:txBody>
          <a:bodyPr wrap="square">
            <a:spAutoFit/>
          </a:bodyPr>
          <a:lstStyle>
            <a:defPPr>
              <a:defRPr lang="en-US"/>
            </a:defPPr>
            <a:lvl1pPr algn="just">
              <a:lnSpc>
                <a:spcPct val="150000"/>
              </a:lnSpc>
              <a:spcAft>
                <a:spcPts val="300"/>
              </a:spcAft>
              <a:defRPr sz="2200" b="1">
                <a:latin typeface="UTM Avo" panose="02040603050506020204" pitchFamily="18"/>
                <a:ea typeface="Calibri" panose="020F0502020204030204" pitchFamily="34" charset="0"/>
                <a:cs typeface="Times New Roman" panose="02020603050405020304" pitchFamily="18" charset="0"/>
              </a:defRPr>
            </a:lvl1pPr>
          </a:lstStyle>
          <a:p>
            <a:r>
              <a:rPr lang="en-US" b="0" dirty="0"/>
              <a:t>Khi </a:t>
            </a:r>
            <a:r>
              <a:rPr lang="en-US" b="0" dirty="0" err="1"/>
              <a:t>chuyển</a:t>
            </a:r>
            <a:r>
              <a:rPr lang="en-US" b="0" dirty="0"/>
              <a:t> </a:t>
            </a:r>
            <a:r>
              <a:rPr lang="en-US" b="0" dirty="0" err="1"/>
              <a:t>đầu</a:t>
            </a:r>
            <a:r>
              <a:rPr lang="en-US" b="0" dirty="0"/>
              <a:t> </a:t>
            </a:r>
            <a:r>
              <a:rPr lang="en-US" b="0" dirty="0" err="1"/>
              <a:t>dây</a:t>
            </a:r>
            <a:r>
              <a:rPr lang="en-US" b="0" dirty="0"/>
              <a:t> </a:t>
            </a:r>
            <a:r>
              <a:rPr lang="en-US" b="0" dirty="0" err="1"/>
              <a:t>nối</a:t>
            </a:r>
            <a:r>
              <a:rPr lang="en-US" b="0" dirty="0"/>
              <a:t> </a:t>
            </a:r>
            <a:r>
              <a:rPr lang="en-US" b="0" dirty="0" err="1"/>
              <a:t>từ</a:t>
            </a:r>
            <a:r>
              <a:rPr lang="en-US" b="0" dirty="0"/>
              <a:t> </a:t>
            </a:r>
            <a:r>
              <a:rPr lang="en-US" b="0" dirty="0" err="1"/>
              <a:t>chốt</a:t>
            </a:r>
            <a:r>
              <a:rPr lang="en-US" b="0" dirty="0"/>
              <a:t> 4 sang </a:t>
            </a:r>
            <a:r>
              <a:rPr lang="en-US" b="0" dirty="0" err="1"/>
              <a:t>chốt</a:t>
            </a:r>
            <a:r>
              <a:rPr lang="en-US" b="0" dirty="0"/>
              <a:t> 2, </a:t>
            </a:r>
            <a:r>
              <a:rPr lang="en-US" b="0" dirty="0" err="1"/>
              <a:t>lực</a:t>
            </a:r>
            <a:r>
              <a:rPr lang="en-US" b="0" dirty="0"/>
              <a:t> </a:t>
            </a:r>
            <a:r>
              <a:rPr lang="en-US" b="0" dirty="0" err="1"/>
              <a:t>hút</a:t>
            </a:r>
            <a:r>
              <a:rPr lang="en-US" b="0" dirty="0"/>
              <a:t> lên viên bi </a:t>
            </a:r>
            <a:r>
              <a:rPr lang="en-US" b="0" dirty="0" err="1"/>
              <a:t>sắt</a:t>
            </a:r>
            <a:r>
              <a:rPr lang="en-US" b="0" dirty="0"/>
              <a:t> </a:t>
            </a:r>
            <a:r>
              <a:rPr lang="en-US" b="0" dirty="0" err="1"/>
              <a:t>bị</a:t>
            </a:r>
            <a:r>
              <a:rPr lang="en-US" b="0" dirty="0"/>
              <a:t> </a:t>
            </a:r>
            <a:r>
              <a:rPr lang="en-US" b="0" dirty="0" err="1"/>
              <a:t>giảm</a:t>
            </a:r>
            <a:r>
              <a:rPr lang="en-US" b="0" dirty="0"/>
              <a:t>, </a:t>
            </a:r>
            <a:r>
              <a:rPr lang="en-US" b="0" dirty="0" err="1"/>
              <a:t>vì</a:t>
            </a:r>
            <a:r>
              <a:rPr lang="en-US" b="0" dirty="0"/>
              <a:t> </a:t>
            </a:r>
            <a:r>
              <a:rPr lang="en-US" b="0" dirty="0" err="1"/>
              <a:t>vậy</a:t>
            </a:r>
            <a:r>
              <a:rPr lang="en-US" b="0" dirty="0"/>
              <a:t> </a:t>
            </a:r>
            <a:r>
              <a:rPr lang="en-US" b="0" dirty="0" err="1"/>
              <a:t>nếu</a:t>
            </a:r>
            <a:r>
              <a:rPr lang="en-US" b="0" dirty="0"/>
              <a:t> ta </a:t>
            </a:r>
            <a:r>
              <a:rPr lang="en-US" b="0" dirty="0" err="1"/>
              <a:t>dùng</a:t>
            </a:r>
            <a:r>
              <a:rPr lang="en-US" b="0" dirty="0"/>
              <a:t> 1 </a:t>
            </a:r>
            <a:r>
              <a:rPr lang="en-US" b="0" dirty="0" err="1"/>
              <a:t>lực</a:t>
            </a:r>
            <a:r>
              <a:rPr lang="en-US" b="0" dirty="0"/>
              <a:t> </a:t>
            </a:r>
            <a:r>
              <a:rPr lang="en-US" b="0" dirty="0" err="1"/>
              <a:t>kéo</a:t>
            </a:r>
            <a:r>
              <a:rPr lang="en-US" b="0" dirty="0"/>
              <a:t> </a:t>
            </a:r>
            <a:r>
              <a:rPr lang="en-US" b="0" dirty="0" err="1"/>
              <a:t>nhỏ</a:t>
            </a:r>
            <a:r>
              <a:rPr lang="en-US" b="0" dirty="0"/>
              <a:t> </a:t>
            </a:r>
            <a:r>
              <a:rPr lang="en-US" b="0" dirty="0" err="1"/>
              <a:t>hơn</a:t>
            </a:r>
            <a:r>
              <a:rPr lang="en-US" b="0" dirty="0"/>
              <a:t> </a:t>
            </a:r>
            <a:r>
              <a:rPr lang="en-US" b="0" dirty="0" err="1"/>
              <a:t>là</a:t>
            </a:r>
            <a:r>
              <a:rPr lang="en-US" b="0" dirty="0"/>
              <a:t> </a:t>
            </a:r>
            <a:r>
              <a:rPr lang="en-US" b="0" dirty="0" err="1"/>
              <a:t>có</a:t>
            </a:r>
            <a:r>
              <a:rPr lang="en-US" b="0" dirty="0"/>
              <a:t> </a:t>
            </a:r>
            <a:r>
              <a:rPr lang="en-US" b="0" dirty="0" err="1"/>
              <a:t>thể</a:t>
            </a:r>
            <a:r>
              <a:rPr lang="en-US" b="0" dirty="0"/>
              <a:t> </a:t>
            </a:r>
            <a:r>
              <a:rPr lang="en-US" b="0" dirty="0" err="1"/>
              <a:t>kéo</a:t>
            </a:r>
            <a:r>
              <a:rPr lang="en-US" b="0" dirty="0"/>
              <a:t> </a:t>
            </a:r>
            <a:r>
              <a:rPr lang="en-US" b="0" dirty="0" err="1"/>
              <a:t>viên</a:t>
            </a:r>
            <a:r>
              <a:rPr lang="en-US" b="0" dirty="0"/>
              <a:t> bi </a:t>
            </a:r>
            <a:r>
              <a:rPr lang="en-US" b="0" dirty="0" err="1"/>
              <a:t>ra</a:t>
            </a:r>
            <a:r>
              <a:rPr lang="en-US" b="0" dirty="0"/>
              <a:t> </a:t>
            </a:r>
            <a:r>
              <a:rPr lang="en-US" b="0" dirty="0" err="1"/>
              <a:t>khỏi</a:t>
            </a:r>
            <a:r>
              <a:rPr lang="en-US" b="0" dirty="0"/>
              <a:t> nam </a:t>
            </a:r>
            <a:r>
              <a:rPr lang="en-US" b="0" dirty="0" err="1"/>
              <a:t>châm</a:t>
            </a:r>
            <a:r>
              <a:rPr lang="en-US" b="0" dirty="0"/>
              <a:t> </a:t>
            </a:r>
            <a:r>
              <a:rPr lang="en-US" b="0" dirty="0" err="1"/>
              <a:t>điện</a:t>
            </a:r>
            <a:r>
              <a:rPr lang="en-US" b="0" dirty="0"/>
              <a:t> trên.</a:t>
            </a:r>
          </a:p>
        </p:txBody>
      </p:sp>
      <p:sp>
        <p:nvSpPr>
          <p:cNvPr id="7" name="TextBox 6">
            <a:extLst>
              <a:ext uri="{FF2B5EF4-FFF2-40B4-BE49-F238E27FC236}">
                <a16:creationId xmlns:a16="http://schemas.microsoft.com/office/drawing/2014/main" id="{C343B54C-1DA8-ECB3-E529-2E3C069E21E6}"/>
              </a:ext>
            </a:extLst>
          </p:cNvPr>
          <p:cNvSpPr txBox="1"/>
          <p:nvPr/>
        </p:nvSpPr>
        <p:spPr>
          <a:xfrm>
            <a:off x="2873096" y="3525332"/>
            <a:ext cx="1608625" cy="573234"/>
          </a:xfrm>
          <a:prstGeom prst="rect">
            <a:avLst/>
          </a:prstGeom>
          <a:noFill/>
        </p:spPr>
        <p:txBody>
          <a:bodyPr wrap="square">
            <a:spAutoFit/>
          </a:bodyPr>
          <a:lstStyle/>
          <a:p>
            <a:pPr algn="ctr">
              <a:lnSpc>
                <a:spcPct val="150000"/>
              </a:lnSpc>
            </a:pPr>
            <a:r>
              <a:rPr lang="vi-VN" sz="2400" b="1" dirty="0">
                <a:latin typeface="UTM Avo" panose="02040603050506020204" pitchFamily="18"/>
                <a:ea typeface="Calibri" panose="020F0502020204030204" pitchFamily="34" charset="0"/>
                <a:cs typeface="Times New Roman" panose="02020603050405020304" pitchFamily="18" charset="0"/>
              </a:rPr>
              <a:t>Trả lời</a:t>
            </a:r>
            <a:r>
              <a:rPr lang="en-US" sz="2400" b="1" dirty="0">
                <a:latin typeface="UTM Avo" panose="02040603050506020204" pitchFamily="18"/>
                <a:ea typeface="Calibri" panose="020F0502020204030204" pitchFamily="34" charset="0"/>
                <a:cs typeface="Times New Roman" panose="02020603050405020304" pitchFamily="18" charset="0"/>
              </a:rPr>
              <a:t> </a:t>
            </a:r>
            <a:endParaRPr lang="en-US" sz="2400" dirty="0">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C85681-BB28-1D3C-7DF3-51BCB527FBB2}"/>
              </a:ext>
            </a:extLst>
          </p:cNvPr>
          <p:cNvSpPr txBox="1"/>
          <p:nvPr/>
        </p:nvSpPr>
        <p:spPr>
          <a:xfrm>
            <a:off x="409863" y="1927621"/>
            <a:ext cx="8206236" cy="4590937"/>
          </a:xfrm>
          <a:prstGeom prst="rect">
            <a:avLst/>
          </a:prstGeom>
          <a:noFill/>
          <a:ln w="57150">
            <a:solidFill>
              <a:schemeClr val="accent2">
                <a:lumMod val="60000"/>
                <a:lumOff val="40000"/>
              </a:schemeClr>
            </a:solidFill>
            <a:prstDash val="dash"/>
          </a:ln>
        </p:spPr>
        <p:txBody>
          <a:bodyPr wrap="square">
            <a:spAutoFit/>
          </a:bodyPr>
          <a:lstStyle>
            <a:defPPr>
              <a:defRPr lang="en-US"/>
            </a:defPPr>
            <a:lvl1pPr algn="just">
              <a:lnSpc>
                <a:spcPct val="150000"/>
              </a:lnSpc>
              <a:spcAft>
                <a:spcPts val="300"/>
              </a:spcAft>
              <a:defRPr sz="2200" b="1">
                <a:latin typeface="UTM Avo" panose="02040603050506020204" pitchFamily="18"/>
                <a:ea typeface="Calibri" panose="020F0502020204030204" pitchFamily="34" charset="0"/>
                <a:cs typeface="Times New Roman" panose="02020603050405020304" pitchFamily="18" charset="0"/>
              </a:defRPr>
            </a:lvl1pPr>
          </a:lstStyle>
          <a:p>
            <a:r>
              <a:rPr lang="en-US" dirty="0"/>
              <a:t>2. </a:t>
            </a:r>
            <a:r>
              <a:rPr lang="en-US" b="0" dirty="0" err="1"/>
              <a:t>Hình</a:t>
            </a:r>
            <a:r>
              <a:rPr lang="en-US" b="0" dirty="0"/>
              <a:t> </a:t>
            </a:r>
            <a:r>
              <a:rPr lang="en-US" b="0" dirty="0" err="1"/>
              <a:t>bên</a:t>
            </a:r>
            <a:r>
              <a:rPr lang="en-US" b="0" dirty="0"/>
              <a:t> </a:t>
            </a:r>
            <a:r>
              <a:rPr lang="en-US" b="0" dirty="0" err="1"/>
              <a:t>mô</a:t>
            </a:r>
            <a:r>
              <a:rPr lang="en-US" b="0" dirty="0"/>
              <a:t> tả cấu tạo một thiết bị tự động ngắt mạch điện khi dòng điện trong mạch tăng quá mức cho phép (được gọi là rơ le dòng). Nam châm điện N ở thiết bị này có chức năng sau: Khi dòng điện qua nam châm điện ở mức cho phép thì thanh sắt S bị lò xo L kéo sang phải làm đóng các tiếp điểm 1, 2. </a:t>
            </a:r>
            <a:r>
              <a:rPr lang="en-US" b="0" dirty="0" err="1"/>
              <a:t>Hãy</a:t>
            </a:r>
            <a:r>
              <a:rPr lang="en-US" b="0" dirty="0"/>
              <a:t> </a:t>
            </a:r>
            <a:r>
              <a:rPr lang="en-US" b="0" dirty="0" err="1"/>
              <a:t>giải</a:t>
            </a:r>
            <a:r>
              <a:rPr lang="en-US" b="0" dirty="0"/>
              <a:t> </a:t>
            </a:r>
            <a:r>
              <a:rPr lang="en-US" b="0" dirty="0" err="1"/>
              <a:t>thích</a:t>
            </a:r>
            <a:r>
              <a:rPr lang="en-US" b="0" dirty="0"/>
              <a:t> </a:t>
            </a:r>
            <a:r>
              <a:rPr lang="en-US" b="0" dirty="0" err="1"/>
              <a:t>tại</a:t>
            </a:r>
            <a:r>
              <a:rPr lang="en-US" b="0" dirty="0"/>
              <a:t> </a:t>
            </a:r>
            <a:r>
              <a:rPr lang="en-US" b="0" dirty="0" err="1"/>
              <a:t>sao</a:t>
            </a:r>
            <a:r>
              <a:rPr lang="en-US" b="0" dirty="0"/>
              <a:t> </a:t>
            </a:r>
            <a:r>
              <a:rPr lang="en-US" b="0" dirty="0" err="1"/>
              <a:t>khi</a:t>
            </a:r>
            <a:r>
              <a:rPr lang="en-US" b="0" dirty="0"/>
              <a:t> </a:t>
            </a:r>
            <a:r>
              <a:rPr lang="en-US" b="0" dirty="0" err="1"/>
              <a:t>dòng</a:t>
            </a:r>
            <a:r>
              <a:rPr lang="en-US" b="0" dirty="0"/>
              <a:t> </a:t>
            </a:r>
            <a:r>
              <a:rPr lang="en-US" b="0" dirty="0" err="1"/>
              <a:t>điện</a:t>
            </a:r>
            <a:r>
              <a:rPr lang="en-US" b="0" dirty="0"/>
              <a:t> </a:t>
            </a:r>
            <a:r>
              <a:rPr lang="en-US" b="0" dirty="0" err="1"/>
              <a:t>chạy</a:t>
            </a:r>
            <a:r>
              <a:rPr lang="en-US" b="0" dirty="0"/>
              <a:t> </a:t>
            </a:r>
            <a:r>
              <a:rPr lang="en-US" b="0" dirty="0" err="1"/>
              <a:t>trong</a:t>
            </a:r>
            <a:r>
              <a:rPr lang="en-US" b="0" dirty="0"/>
              <a:t> </a:t>
            </a:r>
            <a:r>
              <a:rPr lang="en-US" b="0" dirty="0" err="1"/>
              <a:t>mạch</a:t>
            </a:r>
            <a:r>
              <a:rPr lang="en-US" b="0" dirty="0"/>
              <a:t> </a:t>
            </a:r>
            <a:r>
              <a:rPr lang="en-US" b="0" dirty="0" err="1"/>
              <a:t>điện</a:t>
            </a:r>
            <a:r>
              <a:rPr lang="en-US" b="0" dirty="0"/>
              <a:t> </a:t>
            </a:r>
            <a:r>
              <a:rPr lang="en-US" b="0" dirty="0" err="1"/>
              <a:t>có</a:t>
            </a:r>
            <a:r>
              <a:rPr lang="en-US" b="0" dirty="0"/>
              <a:t> </a:t>
            </a:r>
            <a:r>
              <a:rPr lang="en-US" b="0" dirty="0" err="1"/>
              <a:t>lắp</a:t>
            </a:r>
            <a:r>
              <a:rPr lang="en-US" b="0" dirty="0"/>
              <a:t> </a:t>
            </a:r>
            <a:r>
              <a:rPr lang="en-US" b="0" dirty="0" err="1"/>
              <a:t>thiết</a:t>
            </a:r>
            <a:r>
              <a:rPr lang="en-US" b="0" dirty="0"/>
              <a:t> </a:t>
            </a:r>
            <a:r>
              <a:rPr lang="en-US" b="0" dirty="0" err="1"/>
              <a:t>bị</a:t>
            </a:r>
            <a:r>
              <a:rPr lang="en-US" b="0" dirty="0"/>
              <a:t> </a:t>
            </a:r>
            <a:r>
              <a:rPr lang="en-US" b="0" dirty="0" err="1"/>
              <a:t>điện</a:t>
            </a:r>
            <a:r>
              <a:rPr lang="en-US" b="0" dirty="0"/>
              <a:t> M (</a:t>
            </a:r>
            <a:r>
              <a:rPr lang="en-US" b="0" dirty="0" err="1"/>
              <a:t>ví</a:t>
            </a:r>
            <a:r>
              <a:rPr lang="en-US" b="0" dirty="0"/>
              <a:t> </a:t>
            </a:r>
            <a:r>
              <a:rPr lang="en-US" b="0" dirty="0" err="1"/>
              <a:t>dụ</a:t>
            </a:r>
            <a:r>
              <a:rPr lang="en-US" b="0" dirty="0"/>
              <a:t> </a:t>
            </a:r>
            <a:r>
              <a:rPr lang="en-US" b="0" dirty="0" err="1"/>
              <a:t>như</a:t>
            </a:r>
            <a:r>
              <a:rPr lang="en-US" b="0" dirty="0"/>
              <a:t> </a:t>
            </a:r>
            <a:r>
              <a:rPr lang="en-US" b="0" dirty="0" err="1"/>
              <a:t>động</a:t>
            </a:r>
            <a:r>
              <a:rPr lang="en-US" b="0" dirty="0"/>
              <a:t> </a:t>
            </a:r>
            <a:r>
              <a:rPr lang="en-US" b="0" dirty="0" err="1"/>
              <a:t>cơ</a:t>
            </a:r>
            <a:r>
              <a:rPr lang="en-US" b="0" dirty="0"/>
              <a:t> </a:t>
            </a:r>
            <a:r>
              <a:rPr lang="en-US" b="0" dirty="0" err="1"/>
              <a:t>điện</a:t>
            </a:r>
            <a:r>
              <a:rPr lang="en-US" b="0" dirty="0"/>
              <a:t>) </a:t>
            </a:r>
            <a:r>
              <a:rPr lang="en-US" b="0" dirty="0" err="1"/>
              <a:t>tăng</a:t>
            </a:r>
            <a:r>
              <a:rPr lang="en-US" b="0" dirty="0"/>
              <a:t> </a:t>
            </a:r>
            <a:r>
              <a:rPr lang="en-US" b="0" dirty="0" err="1"/>
              <a:t>quá</a:t>
            </a:r>
            <a:r>
              <a:rPr lang="en-US" b="0" dirty="0"/>
              <a:t> </a:t>
            </a:r>
            <a:r>
              <a:rPr lang="en-US" b="0" dirty="0" err="1"/>
              <a:t>mức</a:t>
            </a:r>
            <a:r>
              <a:rPr lang="en-US" b="0" dirty="0"/>
              <a:t> </a:t>
            </a:r>
            <a:r>
              <a:rPr lang="en-US" b="0" dirty="0" err="1"/>
              <a:t>cho</a:t>
            </a:r>
            <a:r>
              <a:rPr lang="en-US" b="0" dirty="0"/>
              <a:t> </a:t>
            </a:r>
            <a:r>
              <a:rPr lang="en-US" b="0" dirty="0" err="1"/>
              <a:t>phép</a:t>
            </a:r>
            <a:r>
              <a:rPr lang="en-US" b="0" dirty="0"/>
              <a:t> </a:t>
            </a:r>
            <a:r>
              <a:rPr lang="en-US" b="0" dirty="0" err="1"/>
              <a:t>thì</a:t>
            </a:r>
            <a:r>
              <a:rPr lang="en-US" b="0" dirty="0"/>
              <a:t> </a:t>
            </a:r>
            <a:r>
              <a:rPr lang="en-US" b="0" dirty="0" err="1"/>
              <a:t>dòng</a:t>
            </a:r>
            <a:r>
              <a:rPr lang="en-US" b="0" dirty="0"/>
              <a:t> </a:t>
            </a:r>
            <a:r>
              <a:rPr lang="en-US" b="0" dirty="0" err="1"/>
              <a:t>điện</a:t>
            </a:r>
            <a:r>
              <a:rPr lang="en-US" b="0" dirty="0"/>
              <a:t> </a:t>
            </a:r>
            <a:r>
              <a:rPr lang="en-US" b="0" dirty="0" err="1"/>
              <a:t>bị</a:t>
            </a:r>
            <a:r>
              <a:rPr lang="en-US" b="0" dirty="0"/>
              <a:t> </a:t>
            </a:r>
            <a:r>
              <a:rPr lang="en-US" b="0" dirty="0" err="1"/>
              <a:t>ngắt</a:t>
            </a:r>
            <a:r>
              <a:rPr lang="en-US" b="0" dirty="0"/>
              <a:t>, do </a:t>
            </a:r>
            <a:r>
              <a:rPr lang="en-US" b="0" dirty="0" err="1"/>
              <a:t>đó</a:t>
            </a:r>
            <a:r>
              <a:rPr lang="en-US" b="0" dirty="0"/>
              <a:t>, </a:t>
            </a:r>
            <a:r>
              <a:rPr lang="en-US" b="0" dirty="0" err="1"/>
              <a:t>động</a:t>
            </a:r>
            <a:r>
              <a:rPr lang="en-US" b="0" dirty="0"/>
              <a:t> </a:t>
            </a:r>
            <a:r>
              <a:rPr lang="en-US" b="0" dirty="0" err="1"/>
              <a:t>cơ</a:t>
            </a:r>
            <a:r>
              <a:rPr lang="en-US" b="0" dirty="0"/>
              <a:t> </a:t>
            </a:r>
            <a:r>
              <a:rPr lang="en-US" b="0" dirty="0" err="1"/>
              <a:t>được</a:t>
            </a:r>
            <a:r>
              <a:rPr lang="en-US" b="0" dirty="0"/>
              <a:t> </a:t>
            </a:r>
            <a:r>
              <a:rPr lang="en-US" b="0" dirty="0" err="1"/>
              <a:t>bảo</a:t>
            </a:r>
            <a:r>
              <a:rPr lang="en-US" b="0" dirty="0"/>
              <a:t> </a:t>
            </a:r>
            <a:r>
              <a:rPr lang="en-US" b="0" dirty="0" err="1"/>
              <a:t>vệ</a:t>
            </a:r>
            <a:r>
              <a:rPr lang="en-US" b="0" dirty="0"/>
              <a:t>.</a:t>
            </a:r>
          </a:p>
        </p:txBody>
      </p:sp>
      <p:pic>
        <p:nvPicPr>
          <p:cNvPr id="3" name="Picture 2" descr="Diagram, engineering drawing&#10;&#10;Description automatically generated">
            <a:extLst>
              <a:ext uri="{FF2B5EF4-FFF2-40B4-BE49-F238E27FC236}">
                <a16:creationId xmlns:a16="http://schemas.microsoft.com/office/drawing/2014/main" id="{FB9C8ABF-D87F-0DC6-7EBE-4237FBF2E0E9}"/>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8835771" y="2696066"/>
            <a:ext cx="3382090" cy="2705493"/>
          </a:xfrm>
          <a:prstGeom prst="rect">
            <a:avLst/>
          </a:prstGeom>
        </p:spPr>
      </p:pic>
    </p:spTree>
    <p:extLst>
      <p:ext uri="{BB962C8B-B14F-4D97-AF65-F5344CB8AC3E}">
        <p14:creationId xmlns:p14="http://schemas.microsoft.com/office/powerpoint/2010/main" val="83840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Diagram, engineering drawing&#10;&#10;Description automatically generated">
            <a:extLst>
              <a:ext uri="{FF2B5EF4-FFF2-40B4-BE49-F238E27FC236}">
                <a16:creationId xmlns:a16="http://schemas.microsoft.com/office/drawing/2014/main" id="{DCB574CD-4E23-41B6-BECD-1E6DF6EE29C0}"/>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7565761" y="2031001"/>
            <a:ext cx="4221344" cy="3376852"/>
          </a:xfrm>
          <a:prstGeom prst="rect">
            <a:avLst/>
          </a:prstGeom>
        </p:spPr>
      </p:pic>
      <p:sp>
        <p:nvSpPr>
          <p:cNvPr id="3" name="TextBox 2">
            <a:extLst>
              <a:ext uri="{FF2B5EF4-FFF2-40B4-BE49-F238E27FC236}">
                <a16:creationId xmlns:a16="http://schemas.microsoft.com/office/drawing/2014/main" id="{BA052700-527D-C0D8-90A4-F1A0C0BAF5CA}"/>
              </a:ext>
            </a:extLst>
          </p:cNvPr>
          <p:cNvSpPr txBox="1"/>
          <p:nvPr/>
        </p:nvSpPr>
        <p:spPr>
          <a:xfrm>
            <a:off x="793506" y="2149194"/>
            <a:ext cx="6234311" cy="2559611"/>
          </a:xfrm>
          <a:prstGeom prst="rect">
            <a:avLst/>
          </a:prstGeom>
          <a:noFill/>
        </p:spPr>
        <p:txBody>
          <a:bodyPr wrap="square">
            <a:spAutoFit/>
          </a:bodyPr>
          <a:lstStyle/>
          <a:p>
            <a:pPr algn="just">
              <a:lnSpc>
                <a:spcPct val="150000"/>
              </a:lnSpc>
            </a:pPr>
            <a:r>
              <a:rPr lang="vi-VN" sz="2200" dirty="0">
                <a:latin typeface="UTM Avo" panose="02040603050506020204" pitchFamily="18"/>
                <a:ea typeface="Times New Roman" panose="02020603050405020304" pitchFamily="18" charset="0"/>
                <a:cs typeface="Times New Roman" panose="02020603050405020304" pitchFamily="18" charset="0"/>
              </a:rPr>
              <a:t>Khi dòng điện chạy trong mạch điện có lắp thiết bị điện M (ví dụ như động cơ điện) tăng quá mức cho phép thì lực từ của nam châm N hút thanh sắt S thắng lực tác dụng của lò xo nên S bị kéo sang trái.</a:t>
            </a:r>
            <a:endParaRPr lang="en-US" sz="2200" dirty="0">
              <a:latin typeface="UTM Avo" panose="02040603050506020204" pitchFamily="18"/>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B3B316F9-2B52-1CAF-58B6-CCCEBEA8EBA3}"/>
              </a:ext>
            </a:extLst>
          </p:cNvPr>
          <p:cNvSpPr txBox="1"/>
          <p:nvPr/>
        </p:nvSpPr>
        <p:spPr>
          <a:xfrm>
            <a:off x="1272930" y="5066323"/>
            <a:ext cx="5754887" cy="1543949"/>
          </a:xfrm>
          <a:prstGeom prst="rect">
            <a:avLst/>
          </a:prstGeom>
          <a:noFill/>
        </p:spPr>
        <p:txBody>
          <a:bodyPr wrap="square">
            <a:spAutoFit/>
          </a:bodyPr>
          <a:lstStyle/>
          <a:p>
            <a:pPr algn="just">
              <a:lnSpc>
                <a:spcPct val="150000"/>
              </a:lnSpc>
            </a:pPr>
            <a:r>
              <a:rPr lang="vi-VN" sz="2200" dirty="0">
                <a:latin typeface="UTM Avo" panose="02040603050506020204" pitchFamily="18"/>
                <a:ea typeface="Times New Roman" panose="02020603050405020304" pitchFamily="18" charset="0"/>
                <a:cs typeface="Times New Roman" panose="02020603050405020304" pitchFamily="18" charset="0"/>
              </a:rPr>
              <a:t>Do đó làm ngắt dòng điện (tại vị trí 2 và tại khóa K). Động cơ được bảo vệ, không có dòng điện quá tải chạy qua.</a:t>
            </a:r>
            <a:endParaRPr lang="en-US" sz="2200" dirty="0">
              <a:latin typeface="UTM Avo" panose="02040603050506020204" pitchFamily="18"/>
            </a:endParaRPr>
          </a:p>
        </p:txBody>
      </p:sp>
      <p:pic>
        <p:nvPicPr>
          <p:cNvPr id="5" name="Picture 7">
            <a:extLst>
              <a:ext uri="{FF2B5EF4-FFF2-40B4-BE49-F238E27FC236}">
                <a16:creationId xmlns:a16="http://schemas.microsoft.com/office/drawing/2014/main" id="{76FB879E-43D4-2BA5-F749-23A53A93A40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3150184" flipV="1">
            <a:off x="199081" y="4835982"/>
            <a:ext cx="848892" cy="276275"/>
          </a:xfrm>
          <a:prstGeom prst="rect">
            <a:avLst/>
          </a:prstGeom>
        </p:spPr>
      </p:pic>
      <p:sp>
        <p:nvSpPr>
          <p:cNvPr id="6" name="TextBox 5">
            <a:extLst>
              <a:ext uri="{FF2B5EF4-FFF2-40B4-BE49-F238E27FC236}">
                <a16:creationId xmlns:a16="http://schemas.microsoft.com/office/drawing/2014/main" id="{9AEB6B09-6A1A-8936-08C5-51A6C70FE72E}"/>
              </a:ext>
            </a:extLst>
          </p:cNvPr>
          <p:cNvSpPr txBox="1"/>
          <p:nvPr/>
        </p:nvSpPr>
        <p:spPr>
          <a:xfrm>
            <a:off x="2873096" y="1575960"/>
            <a:ext cx="1608625" cy="573234"/>
          </a:xfrm>
          <a:prstGeom prst="rect">
            <a:avLst/>
          </a:prstGeom>
          <a:noFill/>
        </p:spPr>
        <p:txBody>
          <a:bodyPr wrap="square">
            <a:spAutoFit/>
          </a:bodyPr>
          <a:lstStyle/>
          <a:p>
            <a:pPr algn="ctr">
              <a:lnSpc>
                <a:spcPct val="150000"/>
              </a:lnSpc>
            </a:pPr>
            <a:r>
              <a:rPr lang="vi-VN" sz="2400" b="1" dirty="0">
                <a:latin typeface="UTM Avo" panose="02040603050506020204" pitchFamily="18"/>
                <a:ea typeface="Calibri" panose="020F0502020204030204" pitchFamily="34" charset="0"/>
                <a:cs typeface="Times New Roman" panose="02020603050405020304" pitchFamily="18" charset="0"/>
              </a:rPr>
              <a:t>Trả lời</a:t>
            </a:r>
            <a:r>
              <a:rPr lang="en-US" sz="2400" b="1" dirty="0">
                <a:latin typeface="UTM Avo" panose="02040603050506020204" pitchFamily="18"/>
                <a:ea typeface="Calibri" panose="020F0502020204030204" pitchFamily="34" charset="0"/>
                <a:cs typeface="Times New Roman" panose="02020603050405020304" pitchFamily="18" charset="0"/>
              </a:rPr>
              <a:t> </a:t>
            </a:r>
            <a:endParaRPr lang="en-US" sz="2400" dirty="0">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031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A2545A7-5DFC-AD6E-CC86-68F578F089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4" name="Google Shape;964;p53">
            <a:extLst>
              <a:ext uri="{FF2B5EF4-FFF2-40B4-BE49-F238E27FC236}">
                <a16:creationId xmlns:a16="http://schemas.microsoft.com/office/drawing/2014/main" id="{EE87D900-90B4-6CFB-E72F-3B074044275F}"/>
              </a:ext>
            </a:extLst>
          </p:cNvPr>
          <p:cNvGrpSpPr/>
          <p:nvPr/>
        </p:nvGrpSpPr>
        <p:grpSpPr>
          <a:xfrm>
            <a:off x="5164782" y="2841144"/>
            <a:ext cx="1098858" cy="953615"/>
            <a:chOff x="1119600" y="1559196"/>
            <a:chExt cx="857250" cy="720000"/>
          </a:xfrm>
        </p:grpSpPr>
        <p:sp>
          <p:nvSpPr>
            <p:cNvPr id="45" name="Google Shape;965;p53">
              <a:extLst>
                <a:ext uri="{FF2B5EF4-FFF2-40B4-BE49-F238E27FC236}">
                  <a16:creationId xmlns:a16="http://schemas.microsoft.com/office/drawing/2014/main" id="{9B6A28E8-1164-7E36-624C-85610193DF26}"/>
                </a:ext>
              </a:extLst>
            </p:cNvPr>
            <p:cNvSpPr/>
            <p:nvPr/>
          </p:nvSpPr>
          <p:spPr>
            <a:xfrm rot="5400000">
              <a:off x="1706850" y="1829196"/>
              <a:ext cx="360000" cy="180000"/>
            </a:xfrm>
            <a:prstGeom prst="triangle">
              <a:avLst>
                <a:gd name="adj" fmla="val 5109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 name="Google Shape;966;p53">
              <a:extLst>
                <a:ext uri="{FF2B5EF4-FFF2-40B4-BE49-F238E27FC236}">
                  <a16:creationId xmlns:a16="http://schemas.microsoft.com/office/drawing/2014/main" id="{CFF8FB46-35F5-7E39-ED74-BCB44578A8AF}"/>
                </a:ext>
              </a:extLst>
            </p:cNvPr>
            <p:cNvSpPr/>
            <p:nvPr/>
          </p:nvSpPr>
          <p:spPr>
            <a:xfrm>
              <a:off x="1119600" y="1559196"/>
              <a:ext cx="720000" cy="720000"/>
            </a:xfrm>
            <a:prstGeom prst="ellipse">
              <a:avLst/>
            </a:prstGeom>
            <a:solidFill>
              <a:schemeClr val="accent6"/>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47" name="Google Shape;967;p53">
            <a:extLst>
              <a:ext uri="{FF2B5EF4-FFF2-40B4-BE49-F238E27FC236}">
                <a16:creationId xmlns:a16="http://schemas.microsoft.com/office/drawing/2014/main" id="{3123D56F-444F-FFE6-6B00-218EC86A6E10}"/>
              </a:ext>
            </a:extLst>
          </p:cNvPr>
          <p:cNvGrpSpPr/>
          <p:nvPr/>
        </p:nvGrpSpPr>
        <p:grpSpPr>
          <a:xfrm>
            <a:off x="5164782" y="4336469"/>
            <a:ext cx="1098858" cy="936897"/>
            <a:chOff x="1119600" y="1559196"/>
            <a:chExt cx="857250" cy="720000"/>
          </a:xfrm>
        </p:grpSpPr>
        <p:sp>
          <p:nvSpPr>
            <p:cNvPr id="48" name="Google Shape;968;p53">
              <a:extLst>
                <a:ext uri="{FF2B5EF4-FFF2-40B4-BE49-F238E27FC236}">
                  <a16:creationId xmlns:a16="http://schemas.microsoft.com/office/drawing/2014/main" id="{2BD419C5-39E2-48D4-1D66-8ADB70C82232}"/>
                </a:ext>
              </a:extLst>
            </p:cNvPr>
            <p:cNvSpPr/>
            <p:nvPr/>
          </p:nvSpPr>
          <p:spPr>
            <a:xfrm rot="5400000">
              <a:off x="1706850" y="1829196"/>
              <a:ext cx="360000" cy="180000"/>
            </a:xfrm>
            <a:prstGeom prst="triangle">
              <a:avLst>
                <a:gd name="adj" fmla="val 5109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9" name="Google Shape;969;p53">
              <a:extLst>
                <a:ext uri="{FF2B5EF4-FFF2-40B4-BE49-F238E27FC236}">
                  <a16:creationId xmlns:a16="http://schemas.microsoft.com/office/drawing/2014/main" id="{D11929A6-863C-5529-9CB4-69D944E76C28}"/>
                </a:ext>
              </a:extLst>
            </p:cNvPr>
            <p:cNvSpPr/>
            <p:nvPr/>
          </p:nvSpPr>
          <p:spPr>
            <a:xfrm>
              <a:off x="1119600" y="1559196"/>
              <a:ext cx="720000" cy="720000"/>
            </a:xfrm>
            <a:prstGeom prst="ellipse">
              <a:avLst/>
            </a:prstGeom>
            <a:solidFill>
              <a:schemeClr val="accent6"/>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pic>
        <p:nvPicPr>
          <p:cNvPr id="50" name="Picture 3">
            <a:extLst>
              <a:ext uri="{FF2B5EF4-FFF2-40B4-BE49-F238E27FC236}">
                <a16:creationId xmlns:a16="http://schemas.microsoft.com/office/drawing/2014/main" id="{3507013E-0BEA-8533-6087-D746B05B6734}"/>
              </a:ext>
            </a:extLst>
          </p:cNvPr>
          <p:cNvPicPr>
            <a:picLocks noChangeAspect="1"/>
          </p:cNvPicPr>
          <p:nvPr/>
        </p:nvPicPr>
        <p:blipFill>
          <a:blip r:embed="rId3"/>
          <a:srcRect/>
          <a:stretch>
            <a:fillRect/>
          </a:stretch>
        </p:blipFill>
        <p:spPr>
          <a:xfrm>
            <a:off x="1172437" y="2376945"/>
            <a:ext cx="3448764" cy="3919049"/>
          </a:xfrm>
          <a:prstGeom prst="rect">
            <a:avLst/>
          </a:prstGeom>
        </p:spPr>
      </p:pic>
      <p:sp>
        <p:nvSpPr>
          <p:cNvPr id="51" name="TextBox 50">
            <a:extLst>
              <a:ext uri="{FF2B5EF4-FFF2-40B4-BE49-F238E27FC236}">
                <a16:creationId xmlns:a16="http://schemas.microsoft.com/office/drawing/2014/main" id="{F3B7B6D6-C725-EF52-247E-70C40F3F507D}"/>
              </a:ext>
            </a:extLst>
          </p:cNvPr>
          <p:cNvSpPr txBox="1"/>
          <p:nvPr/>
        </p:nvSpPr>
        <p:spPr>
          <a:xfrm>
            <a:off x="4537006" y="1630353"/>
            <a:ext cx="3918087" cy="63337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700" b="1"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rPr>
              <a:t>HƯỚNG DẪN VỀ NHÀ </a:t>
            </a:r>
            <a:endParaRPr kumimoji="0" lang="en-US" sz="2700" b="0"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sp>
        <p:nvSpPr>
          <p:cNvPr id="52" name="TextBox 51">
            <a:extLst>
              <a:ext uri="{FF2B5EF4-FFF2-40B4-BE49-F238E27FC236}">
                <a16:creationId xmlns:a16="http://schemas.microsoft.com/office/drawing/2014/main" id="{187045FF-06C3-9121-A871-7CAA8690E8EE}"/>
              </a:ext>
            </a:extLst>
          </p:cNvPr>
          <p:cNvSpPr txBox="1"/>
          <p:nvPr/>
        </p:nvSpPr>
        <p:spPr>
          <a:xfrm>
            <a:off x="6268827" y="4252544"/>
            <a:ext cx="4116144" cy="1186735"/>
          </a:xfrm>
          <a:prstGeom prst="rect">
            <a:avLst/>
          </a:prstGeom>
          <a:noFill/>
        </p:spPr>
        <p:txBody>
          <a:bodyPr wrap="square">
            <a:spAutoFit/>
          </a:bodyPr>
          <a:lstStyle/>
          <a:p>
            <a:pPr lvl="0" algn="ctr">
              <a:lnSpc>
                <a:spcPct val="150000"/>
              </a:lnSpc>
              <a:spcAft>
                <a:spcPts val="800"/>
              </a:spcAft>
            </a:pPr>
            <a:r>
              <a:rPr lang="en-US" sz="2300" dirty="0" err="1">
                <a:effectLst/>
                <a:latin typeface="UTM Avo" panose="02040603050506020204" pitchFamily="18"/>
                <a:ea typeface="Times New Roman" panose="02020603050405020304" pitchFamily="18" charset="0"/>
                <a:cs typeface="Times New Roman" panose="02020603050405020304" pitchFamily="18" charset="0"/>
              </a:rPr>
              <a:t>Đọc</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tìm</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hiểu</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trước</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p>
          <a:p>
            <a:pPr lvl="0" algn="ctr">
              <a:lnSpc>
                <a:spcPct val="150000"/>
              </a:lnSpc>
              <a:spcAft>
                <a:spcPts val="800"/>
              </a:spcAft>
            </a:pPr>
            <a:r>
              <a:rPr lang="vi-VN" sz="2300" b="1" dirty="0">
                <a:latin typeface="UTM Avo" panose="02040603050506020204" pitchFamily="18"/>
                <a:ea typeface="Times New Roman" panose="02020603050405020304" pitchFamily="18" charset="0"/>
                <a:cs typeface="Times New Roman" panose="02020603050405020304" pitchFamily="18" charset="0"/>
              </a:rPr>
              <a:t>Bài 16. Từ trường Trái Đất</a:t>
            </a:r>
            <a:endParaRPr lang="en-US" sz="2300" dirty="0">
              <a:effectLst/>
              <a:latin typeface="UTM Avo" panose="02040603050506020204" pitchFamily="18"/>
              <a:ea typeface="Calibri" panose="020F0502020204030204" pitchFamily="34" charset="0"/>
              <a:cs typeface="Times New Roman" panose="02020603050405020304" pitchFamily="18" charset="0"/>
            </a:endParaRPr>
          </a:p>
        </p:txBody>
      </p:sp>
      <p:sp>
        <p:nvSpPr>
          <p:cNvPr id="53" name="TextBox 52">
            <a:extLst>
              <a:ext uri="{FF2B5EF4-FFF2-40B4-BE49-F238E27FC236}">
                <a16:creationId xmlns:a16="http://schemas.microsoft.com/office/drawing/2014/main" id="{4EAA5923-D322-EE28-A065-90E8CD16BA89}"/>
              </a:ext>
            </a:extLst>
          </p:cNvPr>
          <p:cNvSpPr txBox="1"/>
          <p:nvPr/>
        </p:nvSpPr>
        <p:spPr>
          <a:xfrm>
            <a:off x="6631288" y="2760625"/>
            <a:ext cx="2938866" cy="1078950"/>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300"/>
              </a:spcAft>
              <a:buClr>
                <a:srgbClr val="000000"/>
              </a:buClr>
              <a:buSzTx/>
              <a:tabLst/>
              <a:defRPr/>
            </a:pPr>
            <a:r>
              <a:rPr kumimoji="0" lang="en-US" sz="2300" b="0" i="0" u="none" strike="noStrike" kern="0" cap="none" spc="0" normalizeH="0" baseline="0" noProof="0" dirty="0">
                <a:ln>
                  <a:noFill/>
                </a:ln>
                <a:effectLst/>
                <a:uLnTx/>
                <a:uFillTx/>
                <a:latin typeface="UTM Avo" panose="02040603050506020204" pitchFamily="18"/>
                <a:ea typeface="Times New Roman" panose="02020603050405020304" pitchFamily="18" charset="0"/>
                <a:cs typeface="Times New Roman" panose="02020603050405020304" pitchFamily="18" charset="0"/>
                <a:sym typeface="Arial"/>
              </a:rPr>
              <a:t>Ôn tập và ghi nhớ kiến thức vừa học.</a:t>
            </a:r>
            <a:endParaRPr kumimoji="0" lang="en-US" sz="2300" b="0"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endParaRPr>
          </a:p>
        </p:txBody>
      </p:sp>
      <p:pic>
        <p:nvPicPr>
          <p:cNvPr id="54" name="Picture 4">
            <a:extLst>
              <a:ext uri="{FF2B5EF4-FFF2-40B4-BE49-F238E27FC236}">
                <a16:creationId xmlns:a16="http://schemas.microsoft.com/office/drawing/2014/main" id="{60634DD9-4546-191D-2712-3BE2CC1323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253019" y="3021145"/>
            <a:ext cx="719880" cy="584003"/>
          </a:xfrm>
          <a:prstGeom prst="rect">
            <a:avLst/>
          </a:prstGeom>
        </p:spPr>
      </p:pic>
      <p:grpSp>
        <p:nvGrpSpPr>
          <p:cNvPr id="55" name="Google Shape;2092;p75">
            <a:extLst>
              <a:ext uri="{FF2B5EF4-FFF2-40B4-BE49-F238E27FC236}">
                <a16:creationId xmlns:a16="http://schemas.microsoft.com/office/drawing/2014/main" id="{4F90EC9B-5326-8BF4-5E03-D18CC7827697}"/>
              </a:ext>
            </a:extLst>
          </p:cNvPr>
          <p:cNvGrpSpPr/>
          <p:nvPr/>
        </p:nvGrpSpPr>
        <p:grpSpPr>
          <a:xfrm>
            <a:off x="5290935" y="4518507"/>
            <a:ext cx="602088" cy="520635"/>
            <a:chOff x="1408955" y="2777855"/>
            <a:chExt cx="602088" cy="520635"/>
          </a:xfrm>
        </p:grpSpPr>
        <p:sp>
          <p:nvSpPr>
            <p:cNvPr id="56" name="Google Shape;2093;p75">
              <a:extLst>
                <a:ext uri="{FF2B5EF4-FFF2-40B4-BE49-F238E27FC236}">
                  <a16:creationId xmlns:a16="http://schemas.microsoft.com/office/drawing/2014/main" id="{21A0FEE1-91A2-2A65-F592-39D94C1AD0A5}"/>
                </a:ext>
              </a:extLst>
            </p:cNvPr>
            <p:cNvSpPr/>
            <p:nvPr/>
          </p:nvSpPr>
          <p:spPr>
            <a:xfrm>
              <a:off x="1408955" y="2917148"/>
              <a:ext cx="365455" cy="364595"/>
            </a:xfrm>
            <a:custGeom>
              <a:avLst/>
              <a:gdLst/>
              <a:ahLst/>
              <a:cxnLst/>
              <a:rect l="l" t="t" r="r" b="b"/>
              <a:pathLst>
                <a:path w="17413" h="17372" extrusionOk="0">
                  <a:moveTo>
                    <a:pt x="8753" y="3807"/>
                  </a:moveTo>
                  <a:cubicBezTo>
                    <a:pt x="11346" y="3807"/>
                    <a:pt x="13450" y="5787"/>
                    <a:pt x="13610" y="8353"/>
                  </a:cubicBezTo>
                  <a:cubicBezTo>
                    <a:pt x="13844" y="11021"/>
                    <a:pt x="11809" y="13356"/>
                    <a:pt x="9140" y="13523"/>
                  </a:cubicBezTo>
                  <a:cubicBezTo>
                    <a:pt x="9037" y="13530"/>
                    <a:pt x="8934" y="13533"/>
                    <a:pt x="8832" y="13533"/>
                  </a:cubicBezTo>
                  <a:cubicBezTo>
                    <a:pt x="6236" y="13533"/>
                    <a:pt x="4128" y="11522"/>
                    <a:pt x="3903" y="8987"/>
                  </a:cubicBezTo>
                  <a:cubicBezTo>
                    <a:pt x="3736" y="6251"/>
                    <a:pt x="5805" y="3983"/>
                    <a:pt x="8440" y="3816"/>
                  </a:cubicBezTo>
                  <a:cubicBezTo>
                    <a:pt x="8545" y="3810"/>
                    <a:pt x="8649" y="3807"/>
                    <a:pt x="8753" y="3807"/>
                  </a:cubicBezTo>
                  <a:close/>
                  <a:moveTo>
                    <a:pt x="8668" y="0"/>
                  </a:moveTo>
                  <a:cubicBezTo>
                    <a:pt x="8500" y="0"/>
                    <a:pt x="8334" y="5"/>
                    <a:pt x="8173" y="14"/>
                  </a:cubicBezTo>
                  <a:cubicBezTo>
                    <a:pt x="7539" y="47"/>
                    <a:pt x="6872" y="180"/>
                    <a:pt x="6238" y="347"/>
                  </a:cubicBezTo>
                  <a:cubicBezTo>
                    <a:pt x="6205" y="347"/>
                    <a:pt x="6172" y="414"/>
                    <a:pt x="6172" y="481"/>
                  </a:cubicBezTo>
                  <a:lnTo>
                    <a:pt x="6505" y="1581"/>
                  </a:lnTo>
                  <a:cubicBezTo>
                    <a:pt x="5705" y="1848"/>
                    <a:pt x="4937" y="2215"/>
                    <a:pt x="4237" y="2749"/>
                  </a:cubicBezTo>
                  <a:lnTo>
                    <a:pt x="3536" y="1848"/>
                  </a:lnTo>
                  <a:cubicBezTo>
                    <a:pt x="3536" y="1815"/>
                    <a:pt x="3503" y="1815"/>
                    <a:pt x="3436" y="1815"/>
                  </a:cubicBezTo>
                  <a:cubicBezTo>
                    <a:pt x="3403" y="1815"/>
                    <a:pt x="3403" y="1815"/>
                    <a:pt x="3370" y="1848"/>
                  </a:cubicBezTo>
                  <a:cubicBezTo>
                    <a:pt x="2335" y="2649"/>
                    <a:pt x="1502" y="3683"/>
                    <a:pt x="934" y="4817"/>
                  </a:cubicBezTo>
                  <a:cubicBezTo>
                    <a:pt x="901" y="4850"/>
                    <a:pt x="934" y="4917"/>
                    <a:pt x="1001" y="4917"/>
                  </a:cubicBezTo>
                  <a:lnTo>
                    <a:pt x="2035" y="5484"/>
                  </a:lnTo>
                  <a:cubicBezTo>
                    <a:pt x="1735" y="6085"/>
                    <a:pt x="1535" y="6718"/>
                    <a:pt x="1401" y="7385"/>
                  </a:cubicBezTo>
                  <a:lnTo>
                    <a:pt x="234" y="7219"/>
                  </a:lnTo>
                  <a:cubicBezTo>
                    <a:pt x="201" y="7219"/>
                    <a:pt x="101" y="7252"/>
                    <a:pt x="101" y="7319"/>
                  </a:cubicBezTo>
                  <a:cubicBezTo>
                    <a:pt x="34" y="7919"/>
                    <a:pt x="0" y="8586"/>
                    <a:pt x="34" y="9220"/>
                  </a:cubicBezTo>
                  <a:cubicBezTo>
                    <a:pt x="67" y="9854"/>
                    <a:pt x="201" y="10521"/>
                    <a:pt x="367" y="11155"/>
                  </a:cubicBezTo>
                  <a:cubicBezTo>
                    <a:pt x="367" y="11188"/>
                    <a:pt x="434" y="11222"/>
                    <a:pt x="501" y="11222"/>
                  </a:cubicBezTo>
                  <a:lnTo>
                    <a:pt x="1602" y="10888"/>
                  </a:lnTo>
                  <a:cubicBezTo>
                    <a:pt x="1868" y="11689"/>
                    <a:pt x="2235" y="12422"/>
                    <a:pt x="2769" y="13156"/>
                  </a:cubicBezTo>
                  <a:lnTo>
                    <a:pt x="1868" y="13857"/>
                  </a:lnTo>
                  <a:cubicBezTo>
                    <a:pt x="1835" y="13857"/>
                    <a:pt x="1835" y="13890"/>
                    <a:pt x="1835" y="13923"/>
                  </a:cubicBezTo>
                  <a:cubicBezTo>
                    <a:pt x="1835" y="13990"/>
                    <a:pt x="1835" y="13990"/>
                    <a:pt x="1868" y="14024"/>
                  </a:cubicBezTo>
                  <a:cubicBezTo>
                    <a:pt x="2669" y="15058"/>
                    <a:pt x="3703" y="15892"/>
                    <a:pt x="4837" y="16425"/>
                  </a:cubicBezTo>
                  <a:cubicBezTo>
                    <a:pt x="4848" y="16446"/>
                    <a:pt x="4864" y="16454"/>
                    <a:pt x="4883" y="16454"/>
                  </a:cubicBezTo>
                  <a:cubicBezTo>
                    <a:pt x="4923" y="16454"/>
                    <a:pt x="4971" y="16415"/>
                    <a:pt x="4971" y="16392"/>
                  </a:cubicBezTo>
                  <a:lnTo>
                    <a:pt x="5504" y="15358"/>
                  </a:lnTo>
                  <a:cubicBezTo>
                    <a:pt x="6138" y="15658"/>
                    <a:pt x="6739" y="15858"/>
                    <a:pt x="7406" y="15992"/>
                  </a:cubicBezTo>
                  <a:lnTo>
                    <a:pt x="7239" y="17159"/>
                  </a:lnTo>
                  <a:lnTo>
                    <a:pt x="7239" y="17226"/>
                  </a:lnTo>
                  <a:cubicBezTo>
                    <a:pt x="7239" y="17259"/>
                    <a:pt x="7306" y="17259"/>
                    <a:pt x="7339" y="17259"/>
                  </a:cubicBezTo>
                  <a:cubicBezTo>
                    <a:pt x="7814" y="17334"/>
                    <a:pt x="8309" y="17372"/>
                    <a:pt x="8779" y="17372"/>
                  </a:cubicBezTo>
                  <a:cubicBezTo>
                    <a:pt x="8936" y="17372"/>
                    <a:pt x="9090" y="17368"/>
                    <a:pt x="9240" y="17359"/>
                  </a:cubicBezTo>
                  <a:cubicBezTo>
                    <a:pt x="9874" y="17326"/>
                    <a:pt x="10541" y="17192"/>
                    <a:pt x="11175" y="17026"/>
                  </a:cubicBezTo>
                  <a:cubicBezTo>
                    <a:pt x="11208" y="17026"/>
                    <a:pt x="11208" y="16992"/>
                    <a:pt x="11242" y="16992"/>
                  </a:cubicBezTo>
                  <a:lnTo>
                    <a:pt x="11242" y="16892"/>
                  </a:lnTo>
                  <a:lnTo>
                    <a:pt x="10908" y="15758"/>
                  </a:lnTo>
                  <a:cubicBezTo>
                    <a:pt x="11709" y="15525"/>
                    <a:pt x="12476" y="15158"/>
                    <a:pt x="13177" y="14657"/>
                  </a:cubicBezTo>
                  <a:lnTo>
                    <a:pt x="13877" y="15558"/>
                  </a:lnTo>
                  <a:cubicBezTo>
                    <a:pt x="13877" y="15591"/>
                    <a:pt x="13910" y="15591"/>
                    <a:pt x="13977" y="15591"/>
                  </a:cubicBezTo>
                  <a:cubicBezTo>
                    <a:pt x="14010" y="15591"/>
                    <a:pt x="14010" y="15591"/>
                    <a:pt x="14044" y="15558"/>
                  </a:cubicBezTo>
                  <a:cubicBezTo>
                    <a:pt x="15078" y="14757"/>
                    <a:pt x="15912" y="13723"/>
                    <a:pt x="16479" y="12589"/>
                  </a:cubicBezTo>
                  <a:cubicBezTo>
                    <a:pt x="16512" y="12556"/>
                    <a:pt x="16479" y="12489"/>
                    <a:pt x="16412" y="12489"/>
                  </a:cubicBezTo>
                  <a:lnTo>
                    <a:pt x="15378" y="11922"/>
                  </a:lnTo>
                  <a:cubicBezTo>
                    <a:pt x="15678" y="11322"/>
                    <a:pt x="15878" y="10688"/>
                    <a:pt x="16012" y="10021"/>
                  </a:cubicBezTo>
                  <a:lnTo>
                    <a:pt x="17179" y="10187"/>
                  </a:lnTo>
                  <a:lnTo>
                    <a:pt x="17213" y="10187"/>
                  </a:lnTo>
                  <a:cubicBezTo>
                    <a:pt x="17246" y="10187"/>
                    <a:pt x="17313" y="10154"/>
                    <a:pt x="17313" y="10087"/>
                  </a:cubicBezTo>
                  <a:cubicBezTo>
                    <a:pt x="17380" y="9487"/>
                    <a:pt x="17413" y="8820"/>
                    <a:pt x="17380" y="8186"/>
                  </a:cubicBezTo>
                  <a:cubicBezTo>
                    <a:pt x="17380" y="7419"/>
                    <a:pt x="17313" y="6818"/>
                    <a:pt x="17079" y="6185"/>
                  </a:cubicBezTo>
                  <a:cubicBezTo>
                    <a:pt x="17079" y="6151"/>
                    <a:pt x="17046" y="6085"/>
                    <a:pt x="16979" y="6085"/>
                  </a:cubicBezTo>
                  <a:lnTo>
                    <a:pt x="16913" y="6085"/>
                  </a:lnTo>
                  <a:lnTo>
                    <a:pt x="15812" y="6418"/>
                  </a:lnTo>
                  <a:cubicBezTo>
                    <a:pt x="15545" y="5651"/>
                    <a:pt x="15178" y="4884"/>
                    <a:pt x="14644" y="4183"/>
                  </a:cubicBezTo>
                  <a:lnTo>
                    <a:pt x="15545" y="3483"/>
                  </a:lnTo>
                  <a:cubicBezTo>
                    <a:pt x="15578" y="3483"/>
                    <a:pt x="15578" y="3416"/>
                    <a:pt x="15578" y="3383"/>
                  </a:cubicBezTo>
                  <a:cubicBezTo>
                    <a:pt x="15578" y="3349"/>
                    <a:pt x="15578" y="3349"/>
                    <a:pt x="15545" y="3349"/>
                  </a:cubicBezTo>
                  <a:cubicBezTo>
                    <a:pt x="14744" y="2315"/>
                    <a:pt x="13710" y="1481"/>
                    <a:pt x="12576" y="914"/>
                  </a:cubicBezTo>
                  <a:cubicBezTo>
                    <a:pt x="12567" y="905"/>
                    <a:pt x="12553" y="901"/>
                    <a:pt x="12538" y="901"/>
                  </a:cubicBezTo>
                  <a:cubicBezTo>
                    <a:pt x="12496" y="901"/>
                    <a:pt x="12443" y="932"/>
                    <a:pt x="12443" y="981"/>
                  </a:cubicBezTo>
                  <a:lnTo>
                    <a:pt x="11909" y="2015"/>
                  </a:lnTo>
                  <a:cubicBezTo>
                    <a:pt x="11275" y="1715"/>
                    <a:pt x="10675" y="1515"/>
                    <a:pt x="10008" y="1381"/>
                  </a:cubicBezTo>
                  <a:lnTo>
                    <a:pt x="10174" y="214"/>
                  </a:lnTo>
                  <a:cubicBezTo>
                    <a:pt x="10174" y="180"/>
                    <a:pt x="10108" y="80"/>
                    <a:pt x="10074" y="80"/>
                  </a:cubicBezTo>
                  <a:cubicBezTo>
                    <a:pt x="9610" y="31"/>
                    <a:pt x="9129" y="0"/>
                    <a:pt x="86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a:endParaRPr>
            </a:p>
          </p:txBody>
        </p:sp>
        <p:sp>
          <p:nvSpPr>
            <p:cNvPr id="57" name="Google Shape;2094;p75">
              <a:extLst>
                <a:ext uri="{FF2B5EF4-FFF2-40B4-BE49-F238E27FC236}">
                  <a16:creationId xmlns:a16="http://schemas.microsoft.com/office/drawing/2014/main" id="{DD68CC46-7EE4-DDEC-61B4-FE22AA8B42D5}"/>
                </a:ext>
              </a:extLst>
            </p:cNvPr>
            <p:cNvSpPr/>
            <p:nvPr/>
          </p:nvSpPr>
          <p:spPr>
            <a:xfrm>
              <a:off x="1743599" y="2834122"/>
              <a:ext cx="267444" cy="268850"/>
            </a:xfrm>
            <a:custGeom>
              <a:avLst/>
              <a:gdLst/>
              <a:ahLst/>
              <a:cxnLst/>
              <a:rect l="l" t="t" r="r" b="b"/>
              <a:pathLst>
                <a:path w="12743" h="12810" extrusionOk="0">
                  <a:moveTo>
                    <a:pt x="6443" y="3127"/>
                  </a:moveTo>
                  <a:cubicBezTo>
                    <a:pt x="8111" y="3127"/>
                    <a:pt x="9545" y="4451"/>
                    <a:pt x="9640" y="6171"/>
                  </a:cubicBezTo>
                  <a:cubicBezTo>
                    <a:pt x="9774" y="7972"/>
                    <a:pt x="8406" y="9507"/>
                    <a:pt x="6605" y="9640"/>
                  </a:cubicBezTo>
                  <a:cubicBezTo>
                    <a:pt x="6525" y="9646"/>
                    <a:pt x="6446" y="9649"/>
                    <a:pt x="6368" y="9649"/>
                  </a:cubicBezTo>
                  <a:cubicBezTo>
                    <a:pt x="4671" y="9649"/>
                    <a:pt x="3263" y="8294"/>
                    <a:pt x="3136" y="6605"/>
                  </a:cubicBezTo>
                  <a:cubicBezTo>
                    <a:pt x="3036" y="4803"/>
                    <a:pt x="4403" y="3269"/>
                    <a:pt x="6205" y="3136"/>
                  </a:cubicBezTo>
                  <a:cubicBezTo>
                    <a:pt x="6284" y="3130"/>
                    <a:pt x="6364" y="3127"/>
                    <a:pt x="6443" y="3127"/>
                  </a:cubicBezTo>
                  <a:close/>
                  <a:moveTo>
                    <a:pt x="5604" y="0"/>
                  </a:moveTo>
                  <a:cubicBezTo>
                    <a:pt x="5137" y="33"/>
                    <a:pt x="4704" y="167"/>
                    <a:pt x="4237" y="334"/>
                  </a:cubicBezTo>
                  <a:cubicBezTo>
                    <a:pt x="3770" y="500"/>
                    <a:pt x="3336" y="701"/>
                    <a:pt x="2936" y="967"/>
                  </a:cubicBezTo>
                  <a:cubicBezTo>
                    <a:pt x="2902" y="1001"/>
                    <a:pt x="2902" y="1034"/>
                    <a:pt x="2902" y="1067"/>
                  </a:cubicBezTo>
                  <a:lnTo>
                    <a:pt x="3336" y="1835"/>
                  </a:lnTo>
                  <a:cubicBezTo>
                    <a:pt x="2869" y="2168"/>
                    <a:pt x="2402" y="2602"/>
                    <a:pt x="2035" y="3069"/>
                  </a:cubicBezTo>
                  <a:lnTo>
                    <a:pt x="1301" y="2602"/>
                  </a:lnTo>
                  <a:lnTo>
                    <a:pt x="1268" y="2602"/>
                  </a:lnTo>
                  <a:cubicBezTo>
                    <a:pt x="1268" y="2602"/>
                    <a:pt x="1234" y="2602"/>
                    <a:pt x="1234" y="2635"/>
                  </a:cubicBezTo>
                  <a:cubicBezTo>
                    <a:pt x="634" y="3436"/>
                    <a:pt x="267" y="4303"/>
                    <a:pt x="100" y="5204"/>
                  </a:cubicBezTo>
                  <a:cubicBezTo>
                    <a:pt x="100" y="5270"/>
                    <a:pt x="100" y="5304"/>
                    <a:pt x="134" y="5304"/>
                  </a:cubicBezTo>
                  <a:lnTo>
                    <a:pt x="968" y="5471"/>
                  </a:lnTo>
                  <a:cubicBezTo>
                    <a:pt x="901" y="5971"/>
                    <a:pt x="901" y="6471"/>
                    <a:pt x="934" y="6972"/>
                  </a:cubicBezTo>
                  <a:lnTo>
                    <a:pt x="67" y="7105"/>
                  </a:lnTo>
                  <a:cubicBezTo>
                    <a:pt x="0" y="7105"/>
                    <a:pt x="0" y="7105"/>
                    <a:pt x="0" y="7138"/>
                  </a:cubicBezTo>
                  <a:lnTo>
                    <a:pt x="0" y="7172"/>
                  </a:lnTo>
                  <a:cubicBezTo>
                    <a:pt x="0" y="7205"/>
                    <a:pt x="0" y="7305"/>
                    <a:pt x="67" y="7339"/>
                  </a:cubicBezTo>
                  <a:cubicBezTo>
                    <a:pt x="134" y="7772"/>
                    <a:pt x="234" y="8173"/>
                    <a:pt x="334" y="8539"/>
                  </a:cubicBezTo>
                  <a:cubicBezTo>
                    <a:pt x="501" y="9006"/>
                    <a:pt x="734" y="9440"/>
                    <a:pt x="968" y="9840"/>
                  </a:cubicBezTo>
                  <a:lnTo>
                    <a:pt x="1001" y="9874"/>
                  </a:lnTo>
                  <a:lnTo>
                    <a:pt x="1068" y="9874"/>
                  </a:lnTo>
                  <a:lnTo>
                    <a:pt x="1801" y="9440"/>
                  </a:lnTo>
                  <a:cubicBezTo>
                    <a:pt x="2135" y="9940"/>
                    <a:pt x="2569" y="10374"/>
                    <a:pt x="3069" y="10774"/>
                  </a:cubicBezTo>
                  <a:lnTo>
                    <a:pt x="2569" y="11475"/>
                  </a:lnTo>
                  <a:lnTo>
                    <a:pt x="2569" y="11508"/>
                  </a:lnTo>
                  <a:cubicBezTo>
                    <a:pt x="2569" y="11542"/>
                    <a:pt x="2569" y="11542"/>
                    <a:pt x="2602" y="11542"/>
                  </a:cubicBezTo>
                  <a:cubicBezTo>
                    <a:pt x="3403" y="12142"/>
                    <a:pt x="4270" y="12509"/>
                    <a:pt x="5204" y="12676"/>
                  </a:cubicBezTo>
                  <a:cubicBezTo>
                    <a:pt x="5237" y="12676"/>
                    <a:pt x="5271" y="12676"/>
                    <a:pt x="5271" y="12642"/>
                  </a:cubicBezTo>
                  <a:lnTo>
                    <a:pt x="5437" y="11808"/>
                  </a:lnTo>
                  <a:cubicBezTo>
                    <a:pt x="5731" y="11848"/>
                    <a:pt x="6024" y="11864"/>
                    <a:pt x="6317" y="11864"/>
                  </a:cubicBezTo>
                  <a:cubicBezTo>
                    <a:pt x="6524" y="11864"/>
                    <a:pt x="6731" y="11856"/>
                    <a:pt x="6938" y="11842"/>
                  </a:cubicBezTo>
                  <a:lnTo>
                    <a:pt x="7039" y="12709"/>
                  </a:lnTo>
                  <a:cubicBezTo>
                    <a:pt x="7039" y="12776"/>
                    <a:pt x="7072" y="12809"/>
                    <a:pt x="7105" y="12809"/>
                  </a:cubicBezTo>
                  <a:cubicBezTo>
                    <a:pt x="7572" y="12776"/>
                    <a:pt x="8006" y="12642"/>
                    <a:pt x="8473" y="12476"/>
                  </a:cubicBezTo>
                  <a:cubicBezTo>
                    <a:pt x="8940" y="12309"/>
                    <a:pt x="9374" y="12109"/>
                    <a:pt x="9774" y="11842"/>
                  </a:cubicBezTo>
                  <a:cubicBezTo>
                    <a:pt x="9807" y="11808"/>
                    <a:pt x="9807" y="11775"/>
                    <a:pt x="9807" y="11708"/>
                  </a:cubicBezTo>
                  <a:lnTo>
                    <a:pt x="9374" y="10975"/>
                  </a:lnTo>
                  <a:cubicBezTo>
                    <a:pt x="9874" y="10641"/>
                    <a:pt x="10308" y="10207"/>
                    <a:pt x="10708" y="9707"/>
                  </a:cubicBezTo>
                  <a:lnTo>
                    <a:pt x="11408" y="10207"/>
                  </a:lnTo>
                  <a:lnTo>
                    <a:pt x="11442" y="10207"/>
                  </a:lnTo>
                  <a:cubicBezTo>
                    <a:pt x="11475" y="10207"/>
                    <a:pt x="11475" y="10207"/>
                    <a:pt x="11475" y="10174"/>
                  </a:cubicBezTo>
                  <a:cubicBezTo>
                    <a:pt x="12075" y="9373"/>
                    <a:pt x="12442" y="8506"/>
                    <a:pt x="12609" y="7605"/>
                  </a:cubicBezTo>
                  <a:cubicBezTo>
                    <a:pt x="12609" y="7539"/>
                    <a:pt x="12609" y="7505"/>
                    <a:pt x="12576" y="7505"/>
                  </a:cubicBezTo>
                  <a:lnTo>
                    <a:pt x="11742" y="7339"/>
                  </a:lnTo>
                  <a:cubicBezTo>
                    <a:pt x="11809" y="6838"/>
                    <a:pt x="11809" y="6338"/>
                    <a:pt x="11775" y="5838"/>
                  </a:cubicBezTo>
                  <a:lnTo>
                    <a:pt x="12643" y="5704"/>
                  </a:lnTo>
                  <a:cubicBezTo>
                    <a:pt x="12709" y="5704"/>
                    <a:pt x="12743" y="5671"/>
                    <a:pt x="12743" y="5637"/>
                  </a:cubicBezTo>
                  <a:cubicBezTo>
                    <a:pt x="12643" y="5137"/>
                    <a:pt x="12576" y="4670"/>
                    <a:pt x="12409" y="4270"/>
                  </a:cubicBezTo>
                  <a:cubicBezTo>
                    <a:pt x="12242" y="3803"/>
                    <a:pt x="12042" y="3369"/>
                    <a:pt x="11775" y="2969"/>
                  </a:cubicBezTo>
                  <a:cubicBezTo>
                    <a:pt x="11742" y="2902"/>
                    <a:pt x="11709" y="2902"/>
                    <a:pt x="11642" y="2902"/>
                  </a:cubicBezTo>
                  <a:lnTo>
                    <a:pt x="10908" y="3369"/>
                  </a:lnTo>
                  <a:cubicBezTo>
                    <a:pt x="10574" y="2869"/>
                    <a:pt x="10141" y="2402"/>
                    <a:pt x="9640" y="2035"/>
                  </a:cubicBezTo>
                  <a:lnTo>
                    <a:pt x="10141" y="1334"/>
                  </a:lnTo>
                  <a:lnTo>
                    <a:pt x="10141" y="1301"/>
                  </a:lnTo>
                  <a:cubicBezTo>
                    <a:pt x="10141" y="1301"/>
                    <a:pt x="10141" y="1234"/>
                    <a:pt x="10107" y="1234"/>
                  </a:cubicBezTo>
                  <a:cubicBezTo>
                    <a:pt x="9307" y="667"/>
                    <a:pt x="8440" y="300"/>
                    <a:pt x="7506" y="133"/>
                  </a:cubicBezTo>
                  <a:cubicBezTo>
                    <a:pt x="7472" y="133"/>
                    <a:pt x="7439" y="133"/>
                    <a:pt x="7439" y="167"/>
                  </a:cubicBezTo>
                  <a:lnTo>
                    <a:pt x="7272" y="1001"/>
                  </a:lnTo>
                  <a:cubicBezTo>
                    <a:pt x="6979" y="962"/>
                    <a:pt x="6686" y="945"/>
                    <a:pt x="6393" y="945"/>
                  </a:cubicBezTo>
                  <a:cubicBezTo>
                    <a:pt x="6186" y="945"/>
                    <a:pt x="5978" y="954"/>
                    <a:pt x="5771" y="967"/>
                  </a:cubicBezTo>
                  <a:lnTo>
                    <a:pt x="5704" y="67"/>
                  </a:lnTo>
                  <a:cubicBezTo>
                    <a:pt x="5704" y="33"/>
                    <a:pt x="5638" y="0"/>
                    <a:pt x="56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8" name="Google Shape;2095;p75">
              <a:extLst>
                <a:ext uri="{FF2B5EF4-FFF2-40B4-BE49-F238E27FC236}">
                  <a16:creationId xmlns:a16="http://schemas.microsoft.com/office/drawing/2014/main" id="{68DF6941-A974-644C-7850-A47B85A6BED3}"/>
                </a:ext>
              </a:extLst>
            </p:cNvPr>
            <p:cNvSpPr/>
            <p:nvPr/>
          </p:nvSpPr>
          <p:spPr>
            <a:xfrm>
              <a:off x="1761103" y="3107839"/>
              <a:ext cx="184837" cy="183725"/>
            </a:xfrm>
            <a:custGeom>
              <a:avLst/>
              <a:gdLst/>
              <a:ahLst/>
              <a:cxnLst/>
              <a:rect l="l" t="t" r="r" b="b"/>
              <a:pathLst>
                <a:path w="8807" h="8754" extrusionOk="0">
                  <a:moveTo>
                    <a:pt x="4469" y="2801"/>
                  </a:moveTo>
                  <a:cubicBezTo>
                    <a:pt x="5276" y="2801"/>
                    <a:pt x="5973" y="3394"/>
                    <a:pt x="6038" y="4270"/>
                  </a:cubicBezTo>
                  <a:cubicBezTo>
                    <a:pt x="6071" y="5104"/>
                    <a:pt x="5437" y="5838"/>
                    <a:pt x="4570" y="5872"/>
                  </a:cubicBezTo>
                  <a:cubicBezTo>
                    <a:pt x="4528" y="5875"/>
                    <a:pt x="4486" y="5876"/>
                    <a:pt x="4445" y="5876"/>
                  </a:cubicBezTo>
                  <a:cubicBezTo>
                    <a:pt x="3633" y="5876"/>
                    <a:pt x="2967" y="5263"/>
                    <a:pt x="2936" y="4437"/>
                  </a:cubicBezTo>
                  <a:cubicBezTo>
                    <a:pt x="2902" y="3603"/>
                    <a:pt x="3536" y="2836"/>
                    <a:pt x="4403" y="2803"/>
                  </a:cubicBezTo>
                  <a:cubicBezTo>
                    <a:pt x="4425" y="2802"/>
                    <a:pt x="4447" y="2801"/>
                    <a:pt x="4469" y="2801"/>
                  </a:cubicBezTo>
                  <a:close/>
                  <a:moveTo>
                    <a:pt x="4136" y="1"/>
                  </a:moveTo>
                  <a:cubicBezTo>
                    <a:pt x="3803" y="34"/>
                    <a:pt x="3536" y="101"/>
                    <a:pt x="3202" y="167"/>
                  </a:cubicBezTo>
                  <a:cubicBezTo>
                    <a:pt x="3136" y="167"/>
                    <a:pt x="3136" y="201"/>
                    <a:pt x="3136" y="268"/>
                  </a:cubicBezTo>
                  <a:lnTo>
                    <a:pt x="3302" y="835"/>
                  </a:lnTo>
                  <a:cubicBezTo>
                    <a:pt x="2902" y="968"/>
                    <a:pt x="2502" y="1168"/>
                    <a:pt x="2168" y="1435"/>
                  </a:cubicBezTo>
                  <a:lnTo>
                    <a:pt x="1801" y="968"/>
                  </a:lnTo>
                  <a:lnTo>
                    <a:pt x="1735" y="968"/>
                  </a:lnTo>
                  <a:cubicBezTo>
                    <a:pt x="1468" y="1168"/>
                    <a:pt x="1234" y="1368"/>
                    <a:pt x="1001" y="1635"/>
                  </a:cubicBezTo>
                  <a:cubicBezTo>
                    <a:pt x="801" y="1869"/>
                    <a:pt x="634" y="2136"/>
                    <a:pt x="467" y="2436"/>
                  </a:cubicBezTo>
                  <a:cubicBezTo>
                    <a:pt x="467" y="2469"/>
                    <a:pt x="467" y="2469"/>
                    <a:pt x="500" y="2502"/>
                  </a:cubicBezTo>
                  <a:lnTo>
                    <a:pt x="1068" y="2769"/>
                  </a:lnTo>
                  <a:cubicBezTo>
                    <a:pt x="901" y="3036"/>
                    <a:pt x="801" y="3370"/>
                    <a:pt x="734" y="3703"/>
                  </a:cubicBezTo>
                  <a:lnTo>
                    <a:pt x="134" y="3637"/>
                  </a:lnTo>
                  <a:cubicBezTo>
                    <a:pt x="100" y="3637"/>
                    <a:pt x="100" y="3670"/>
                    <a:pt x="100" y="3670"/>
                  </a:cubicBezTo>
                  <a:cubicBezTo>
                    <a:pt x="67" y="4004"/>
                    <a:pt x="0" y="4337"/>
                    <a:pt x="67" y="4637"/>
                  </a:cubicBezTo>
                  <a:cubicBezTo>
                    <a:pt x="100" y="4971"/>
                    <a:pt x="134" y="5271"/>
                    <a:pt x="234" y="5605"/>
                  </a:cubicBezTo>
                  <a:cubicBezTo>
                    <a:pt x="234" y="5638"/>
                    <a:pt x="267" y="5638"/>
                    <a:pt x="300" y="5638"/>
                  </a:cubicBezTo>
                  <a:lnTo>
                    <a:pt x="901" y="5471"/>
                  </a:lnTo>
                  <a:cubicBezTo>
                    <a:pt x="1001" y="5872"/>
                    <a:pt x="1234" y="6272"/>
                    <a:pt x="1468" y="6605"/>
                  </a:cubicBezTo>
                  <a:lnTo>
                    <a:pt x="1001" y="6972"/>
                  </a:lnTo>
                  <a:lnTo>
                    <a:pt x="1001" y="7006"/>
                  </a:lnTo>
                  <a:lnTo>
                    <a:pt x="1001" y="7072"/>
                  </a:lnTo>
                  <a:cubicBezTo>
                    <a:pt x="1434" y="7539"/>
                    <a:pt x="1935" y="8006"/>
                    <a:pt x="2502" y="8273"/>
                  </a:cubicBezTo>
                  <a:cubicBezTo>
                    <a:pt x="2569" y="8273"/>
                    <a:pt x="2569" y="8273"/>
                    <a:pt x="2602" y="8207"/>
                  </a:cubicBezTo>
                  <a:lnTo>
                    <a:pt x="2835" y="7673"/>
                  </a:lnTo>
                  <a:cubicBezTo>
                    <a:pt x="3136" y="7840"/>
                    <a:pt x="3469" y="7940"/>
                    <a:pt x="3803" y="8006"/>
                  </a:cubicBezTo>
                  <a:lnTo>
                    <a:pt x="3736" y="8607"/>
                  </a:lnTo>
                  <a:lnTo>
                    <a:pt x="3736" y="8640"/>
                  </a:lnTo>
                  <a:lnTo>
                    <a:pt x="3769" y="8674"/>
                  </a:lnTo>
                  <a:cubicBezTo>
                    <a:pt x="4014" y="8722"/>
                    <a:pt x="4258" y="8753"/>
                    <a:pt x="4489" y="8753"/>
                  </a:cubicBezTo>
                  <a:cubicBezTo>
                    <a:pt x="4574" y="8753"/>
                    <a:pt x="4656" y="8749"/>
                    <a:pt x="4737" y="8740"/>
                  </a:cubicBezTo>
                  <a:cubicBezTo>
                    <a:pt x="5070" y="8674"/>
                    <a:pt x="5337" y="8640"/>
                    <a:pt x="5671" y="8573"/>
                  </a:cubicBezTo>
                  <a:cubicBezTo>
                    <a:pt x="5671" y="8573"/>
                    <a:pt x="5738" y="8573"/>
                    <a:pt x="5738" y="8507"/>
                  </a:cubicBezTo>
                  <a:lnTo>
                    <a:pt x="5738" y="8473"/>
                  </a:lnTo>
                  <a:lnTo>
                    <a:pt x="5571" y="7906"/>
                  </a:lnTo>
                  <a:cubicBezTo>
                    <a:pt x="5971" y="7773"/>
                    <a:pt x="6338" y="7539"/>
                    <a:pt x="6672" y="7306"/>
                  </a:cubicBezTo>
                  <a:lnTo>
                    <a:pt x="7072" y="7773"/>
                  </a:lnTo>
                  <a:lnTo>
                    <a:pt x="7105" y="7806"/>
                  </a:lnTo>
                  <a:lnTo>
                    <a:pt x="7139" y="7806"/>
                  </a:lnTo>
                  <a:cubicBezTo>
                    <a:pt x="7639" y="7406"/>
                    <a:pt x="8106" y="6906"/>
                    <a:pt x="8339" y="6305"/>
                  </a:cubicBezTo>
                  <a:cubicBezTo>
                    <a:pt x="8339" y="6272"/>
                    <a:pt x="8339" y="6272"/>
                    <a:pt x="8306" y="6238"/>
                  </a:cubicBezTo>
                  <a:lnTo>
                    <a:pt x="7772" y="5972"/>
                  </a:lnTo>
                  <a:cubicBezTo>
                    <a:pt x="7939" y="5671"/>
                    <a:pt x="8006" y="5338"/>
                    <a:pt x="8106" y="5004"/>
                  </a:cubicBezTo>
                  <a:lnTo>
                    <a:pt x="8673" y="5104"/>
                  </a:lnTo>
                  <a:cubicBezTo>
                    <a:pt x="8740" y="5104"/>
                    <a:pt x="8740" y="5104"/>
                    <a:pt x="8740" y="5038"/>
                  </a:cubicBezTo>
                  <a:cubicBezTo>
                    <a:pt x="8773" y="4704"/>
                    <a:pt x="8806" y="4437"/>
                    <a:pt x="8773" y="4104"/>
                  </a:cubicBezTo>
                  <a:cubicBezTo>
                    <a:pt x="8773" y="3737"/>
                    <a:pt x="8740" y="3436"/>
                    <a:pt x="8640" y="3103"/>
                  </a:cubicBezTo>
                  <a:cubicBezTo>
                    <a:pt x="8640" y="3036"/>
                    <a:pt x="8606" y="3036"/>
                    <a:pt x="8573" y="3036"/>
                  </a:cubicBezTo>
                  <a:lnTo>
                    <a:pt x="7972" y="3203"/>
                  </a:lnTo>
                  <a:cubicBezTo>
                    <a:pt x="7872" y="2803"/>
                    <a:pt x="7639" y="2436"/>
                    <a:pt x="7405" y="2102"/>
                  </a:cubicBezTo>
                  <a:lnTo>
                    <a:pt x="7872" y="1702"/>
                  </a:lnTo>
                  <a:lnTo>
                    <a:pt x="7872" y="1669"/>
                  </a:lnTo>
                  <a:lnTo>
                    <a:pt x="7872" y="1635"/>
                  </a:lnTo>
                  <a:cubicBezTo>
                    <a:pt x="7439" y="1135"/>
                    <a:pt x="6938" y="668"/>
                    <a:pt x="6371" y="434"/>
                  </a:cubicBezTo>
                  <a:cubicBezTo>
                    <a:pt x="6305" y="434"/>
                    <a:pt x="6305" y="434"/>
                    <a:pt x="6271" y="468"/>
                  </a:cubicBezTo>
                  <a:lnTo>
                    <a:pt x="6038" y="1001"/>
                  </a:lnTo>
                  <a:cubicBezTo>
                    <a:pt x="5738" y="835"/>
                    <a:pt x="5404" y="768"/>
                    <a:pt x="5070" y="668"/>
                  </a:cubicBezTo>
                  <a:lnTo>
                    <a:pt x="5137" y="101"/>
                  </a:lnTo>
                  <a:cubicBezTo>
                    <a:pt x="5137" y="34"/>
                    <a:pt x="5137" y="34"/>
                    <a:pt x="5104" y="34"/>
                  </a:cubicBezTo>
                  <a:cubicBezTo>
                    <a:pt x="4870" y="1"/>
                    <a:pt x="4603" y="1"/>
                    <a:pt x="437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9" name="Google Shape;2096;p75">
              <a:extLst>
                <a:ext uri="{FF2B5EF4-FFF2-40B4-BE49-F238E27FC236}">
                  <a16:creationId xmlns:a16="http://schemas.microsoft.com/office/drawing/2014/main" id="{5FFA61C8-6A20-A351-2D5F-88F09E669F6F}"/>
                </a:ext>
              </a:extLst>
            </p:cNvPr>
            <p:cNvSpPr/>
            <p:nvPr/>
          </p:nvSpPr>
          <p:spPr>
            <a:xfrm>
              <a:off x="1461466" y="2976227"/>
              <a:ext cx="77003" cy="155475"/>
            </a:xfrm>
            <a:custGeom>
              <a:avLst/>
              <a:gdLst/>
              <a:ahLst/>
              <a:cxnLst/>
              <a:rect l="l" t="t" r="r" b="b"/>
              <a:pathLst>
                <a:path w="3669" h="7408" extrusionOk="0">
                  <a:moveTo>
                    <a:pt x="3424" y="1"/>
                  </a:moveTo>
                  <a:cubicBezTo>
                    <a:pt x="3395" y="1"/>
                    <a:pt x="3365" y="11"/>
                    <a:pt x="3336" y="34"/>
                  </a:cubicBezTo>
                  <a:cubicBezTo>
                    <a:pt x="2235" y="834"/>
                    <a:pt x="1335" y="1869"/>
                    <a:pt x="801" y="3103"/>
                  </a:cubicBezTo>
                  <a:cubicBezTo>
                    <a:pt x="200" y="4404"/>
                    <a:pt x="0" y="5905"/>
                    <a:pt x="367" y="7272"/>
                  </a:cubicBezTo>
                  <a:cubicBezTo>
                    <a:pt x="381" y="7368"/>
                    <a:pt x="445" y="7407"/>
                    <a:pt x="513" y="7407"/>
                  </a:cubicBezTo>
                  <a:cubicBezTo>
                    <a:pt x="612" y="7407"/>
                    <a:pt x="721" y="7324"/>
                    <a:pt x="701" y="7206"/>
                  </a:cubicBezTo>
                  <a:cubicBezTo>
                    <a:pt x="0" y="4537"/>
                    <a:pt x="1401" y="1935"/>
                    <a:pt x="3503" y="367"/>
                  </a:cubicBezTo>
                  <a:cubicBezTo>
                    <a:pt x="3668" y="230"/>
                    <a:pt x="3560" y="1"/>
                    <a:pt x="34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0" name="Google Shape;2097;p75">
              <a:extLst>
                <a:ext uri="{FF2B5EF4-FFF2-40B4-BE49-F238E27FC236}">
                  <a16:creationId xmlns:a16="http://schemas.microsoft.com/office/drawing/2014/main" id="{94C8316B-EAEA-E3CD-515B-4F3F111AB005}"/>
                </a:ext>
              </a:extLst>
            </p:cNvPr>
            <p:cNvSpPr/>
            <p:nvPr/>
          </p:nvSpPr>
          <p:spPr>
            <a:xfrm>
              <a:off x="1473365" y="3145197"/>
              <a:ext cx="32929" cy="38386"/>
            </a:xfrm>
            <a:custGeom>
              <a:avLst/>
              <a:gdLst/>
              <a:ahLst/>
              <a:cxnLst/>
              <a:rect l="l" t="t" r="r" b="b"/>
              <a:pathLst>
                <a:path w="1569" h="1829" extrusionOk="0">
                  <a:moveTo>
                    <a:pt x="206" y="0"/>
                  </a:moveTo>
                  <a:cubicBezTo>
                    <a:pt x="167" y="0"/>
                    <a:pt x="128" y="8"/>
                    <a:pt x="100" y="22"/>
                  </a:cubicBezTo>
                  <a:cubicBezTo>
                    <a:pt x="0" y="55"/>
                    <a:pt x="0" y="189"/>
                    <a:pt x="34" y="289"/>
                  </a:cubicBezTo>
                  <a:cubicBezTo>
                    <a:pt x="334" y="856"/>
                    <a:pt x="734" y="1356"/>
                    <a:pt x="1268" y="1790"/>
                  </a:cubicBezTo>
                  <a:cubicBezTo>
                    <a:pt x="1306" y="1809"/>
                    <a:pt x="1356" y="1828"/>
                    <a:pt x="1404" y="1828"/>
                  </a:cubicBezTo>
                  <a:cubicBezTo>
                    <a:pt x="1439" y="1828"/>
                    <a:pt x="1473" y="1818"/>
                    <a:pt x="1501" y="1790"/>
                  </a:cubicBezTo>
                  <a:cubicBezTo>
                    <a:pt x="1501" y="1656"/>
                    <a:pt x="1568" y="1523"/>
                    <a:pt x="1468" y="1490"/>
                  </a:cubicBezTo>
                  <a:cubicBezTo>
                    <a:pt x="968" y="1123"/>
                    <a:pt x="601" y="622"/>
                    <a:pt x="334" y="55"/>
                  </a:cubicBezTo>
                  <a:cubicBezTo>
                    <a:pt x="314" y="16"/>
                    <a:pt x="260"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1" name="Google Shape;2098;p75">
              <a:extLst>
                <a:ext uri="{FF2B5EF4-FFF2-40B4-BE49-F238E27FC236}">
                  <a16:creationId xmlns:a16="http://schemas.microsoft.com/office/drawing/2014/main" id="{0CA43A21-C909-BF67-5DA4-A67B37BC3C76}"/>
                </a:ext>
              </a:extLst>
            </p:cNvPr>
            <p:cNvSpPr/>
            <p:nvPr/>
          </p:nvSpPr>
          <p:spPr>
            <a:xfrm>
              <a:off x="1679860" y="3085782"/>
              <a:ext cx="59563" cy="122966"/>
            </a:xfrm>
            <a:custGeom>
              <a:avLst/>
              <a:gdLst/>
              <a:ahLst/>
              <a:cxnLst/>
              <a:rect l="l" t="t" r="r" b="b"/>
              <a:pathLst>
                <a:path w="2838" h="5859" extrusionOk="0">
                  <a:moveTo>
                    <a:pt x="2412" y="1"/>
                  </a:moveTo>
                  <a:cubicBezTo>
                    <a:pt x="2328" y="1"/>
                    <a:pt x="2253" y="51"/>
                    <a:pt x="2270" y="151"/>
                  </a:cubicBezTo>
                  <a:cubicBezTo>
                    <a:pt x="2503" y="2186"/>
                    <a:pt x="1736" y="4287"/>
                    <a:pt x="135" y="5555"/>
                  </a:cubicBezTo>
                  <a:cubicBezTo>
                    <a:pt x="0" y="5663"/>
                    <a:pt x="127" y="5858"/>
                    <a:pt x="287" y="5858"/>
                  </a:cubicBezTo>
                  <a:cubicBezTo>
                    <a:pt x="324" y="5858"/>
                    <a:pt x="364" y="5847"/>
                    <a:pt x="402" y="5822"/>
                  </a:cubicBezTo>
                  <a:cubicBezTo>
                    <a:pt x="1970" y="4421"/>
                    <a:pt x="2837" y="2219"/>
                    <a:pt x="2604" y="151"/>
                  </a:cubicBezTo>
                  <a:cubicBezTo>
                    <a:pt x="2587" y="51"/>
                    <a:pt x="2495" y="1"/>
                    <a:pt x="2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2" name="Google Shape;2099;p75">
              <a:extLst>
                <a:ext uri="{FF2B5EF4-FFF2-40B4-BE49-F238E27FC236}">
                  <a16:creationId xmlns:a16="http://schemas.microsoft.com/office/drawing/2014/main" id="{9B9B882E-647E-2E55-BFE7-CB71540A025B}"/>
                </a:ext>
              </a:extLst>
            </p:cNvPr>
            <p:cNvSpPr/>
            <p:nvPr/>
          </p:nvSpPr>
          <p:spPr>
            <a:xfrm>
              <a:off x="1777892" y="2896706"/>
              <a:ext cx="62291" cy="162863"/>
            </a:xfrm>
            <a:custGeom>
              <a:avLst/>
              <a:gdLst/>
              <a:ahLst/>
              <a:cxnLst/>
              <a:rect l="l" t="t" r="r" b="b"/>
              <a:pathLst>
                <a:path w="2968" h="7760" extrusionOk="0">
                  <a:moveTo>
                    <a:pt x="1502" y="1"/>
                  </a:moveTo>
                  <a:cubicBezTo>
                    <a:pt x="1459" y="1"/>
                    <a:pt x="1413" y="16"/>
                    <a:pt x="1368" y="54"/>
                  </a:cubicBezTo>
                  <a:cubicBezTo>
                    <a:pt x="534" y="921"/>
                    <a:pt x="101" y="2088"/>
                    <a:pt x="34" y="3323"/>
                  </a:cubicBezTo>
                  <a:cubicBezTo>
                    <a:pt x="1" y="4490"/>
                    <a:pt x="434" y="5658"/>
                    <a:pt x="1168" y="6525"/>
                  </a:cubicBezTo>
                  <a:cubicBezTo>
                    <a:pt x="1602" y="7025"/>
                    <a:pt x="2102" y="7425"/>
                    <a:pt x="2669" y="7726"/>
                  </a:cubicBezTo>
                  <a:cubicBezTo>
                    <a:pt x="2699" y="7749"/>
                    <a:pt x="2728" y="7759"/>
                    <a:pt x="2756" y="7759"/>
                  </a:cubicBezTo>
                  <a:cubicBezTo>
                    <a:pt x="2884" y="7759"/>
                    <a:pt x="2967" y="7541"/>
                    <a:pt x="2803" y="7459"/>
                  </a:cubicBezTo>
                  <a:cubicBezTo>
                    <a:pt x="1602" y="6825"/>
                    <a:pt x="735" y="5624"/>
                    <a:pt x="468" y="4257"/>
                  </a:cubicBezTo>
                  <a:cubicBezTo>
                    <a:pt x="167" y="2856"/>
                    <a:pt x="668" y="1354"/>
                    <a:pt x="1635" y="320"/>
                  </a:cubicBezTo>
                  <a:cubicBezTo>
                    <a:pt x="1765" y="191"/>
                    <a:pt x="1653" y="1"/>
                    <a:pt x="1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3" name="Google Shape;2100;p75">
              <a:extLst>
                <a:ext uri="{FF2B5EF4-FFF2-40B4-BE49-F238E27FC236}">
                  <a16:creationId xmlns:a16="http://schemas.microsoft.com/office/drawing/2014/main" id="{1466F125-74B8-C574-713F-8ACC4D0BD05E}"/>
                </a:ext>
              </a:extLst>
            </p:cNvPr>
            <p:cNvSpPr/>
            <p:nvPr/>
          </p:nvSpPr>
          <p:spPr>
            <a:xfrm>
              <a:off x="1850005" y="3058708"/>
              <a:ext cx="35721" cy="9990"/>
            </a:xfrm>
            <a:custGeom>
              <a:avLst/>
              <a:gdLst/>
              <a:ahLst/>
              <a:cxnLst/>
              <a:rect l="l" t="t" r="r" b="b"/>
              <a:pathLst>
                <a:path w="1702" h="476" extrusionOk="0">
                  <a:moveTo>
                    <a:pt x="203" y="0"/>
                  </a:moveTo>
                  <a:cubicBezTo>
                    <a:pt x="133" y="0"/>
                    <a:pt x="34" y="83"/>
                    <a:pt x="34" y="140"/>
                  </a:cubicBezTo>
                  <a:cubicBezTo>
                    <a:pt x="0" y="240"/>
                    <a:pt x="67" y="307"/>
                    <a:pt x="167" y="340"/>
                  </a:cubicBezTo>
                  <a:cubicBezTo>
                    <a:pt x="430" y="434"/>
                    <a:pt x="683" y="475"/>
                    <a:pt x="937" y="475"/>
                  </a:cubicBezTo>
                  <a:cubicBezTo>
                    <a:pt x="1134" y="475"/>
                    <a:pt x="1331" y="451"/>
                    <a:pt x="1535" y="407"/>
                  </a:cubicBezTo>
                  <a:cubicBezTo>
                    <a:pt x="1668" y="407"/>
                    <a:pt x="1702" y="274"/>
                    <a:pt x="1668" y="173"/>
                  </a:cubicBezTo>
                  <a:cubicBezTo>
                    <a:pt x="1602" y="107"/>
                    <a:pt x="1535" y="73"/>
                    <a:pt x="1468" y="73"/>
                  </a:cubicBezTo>
                  <a:cubicBezTo>
                    <a:pt x="1289" y="101"/>
                    <a:pt x="1115" y="117"/>
                    <a:pt x="944" y="117"/>
                  </a:cubicBezTo>
                  <a:cubicBezTo>
                    <a:pt x="703" y="117"/>
                    <a:pt x="468" y="85"/>
                    <a:pt x="234" y="7"/>
                  </a:cubicBezTo>
                  <a:cubicBezTo>
                    <a:pt x="225" y="2"/>
                    <a:pt x="215" y="0"/>
                    <a:pt x="2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4" name="Google Shape;2101;p75">
              <a:extLst>
                <a:ext uri="{FF2B5EF4-FFF2-40B4-BE49-F238E27FC236}">
                  <a16:creationId xmlns:a16="http://schemas.microsoft.com/office/drawing/2014/main" id="{A63BE443-7302-CF05-C38A-14E45C2DA1CC}"/>
                </a:ext>
              </a:extLst>
            </p:cNvPr>
            <p:cNvSpPr/>
            <p:nvPr/>
          </p:nvSpPr>
          <p:spPr>
            <a:xfrm>
              <a:off x="1683911" y="2777855"/>
              <a:ext cx="44053" cy="161058"/>
            </a:xfrm>
            <a:custGeom>
              <a:avLst/>
              <a:gdLst/>
              <a:ahLst/>
              <a:cxnLst/>
              <a:rect l="l" t="t" r="r" b="b"/>
              <a:pathLst>
                <a:path w="2099" h="7674" extrusionOk="0">
                  <a:moveTo>
                    <a:pt x="242" y="0"/>
                  </a:moveTo>
                  <a:cubicBezTo>
                    <a:pt x="125" y="0"/>
                    <a:pt x="1" y="114"/>
                    <a:pt x="42" y="279"/>
                  </a:cubicBezTo>
                  <a:cubicBezTo>
                    <a:pt x="576" y="2681"/>
                    <a:pt x="1143" y="5116"/>
                    <a:pt x="1710" y="7551"/>
                  </a:cubicBezTo>
                  <a:cubicBezTo>
                    <a:pt x="1735" y="7637"/>
                    <a:pt x="1795" y="7673"/>
                    <a:pt x="1860" y="7673"/>
                  </a:cubicBezTo>
                  <a:cubicBezTo>
                    <a:pt x="1972" y="7673"/>
                    <a:pt x="2098" y="7565"/>
                    <a:pt x="2077" y="7418"/>
                  </a:cubicBezTo>
                  <a:cubicBezTo>
                    <a:pt x="1543" y="5016"/>
                    <a:pt x="943" y="2581"/>
                    <a:pt x="409" y="146"/>
                  </a:cubicBezTo>
                  <a:cubicBezTo>
                    <a:pt x="384" y="44"/>
                    <a:pt x="314" y="0"/>
                    <a:pt x="2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5" name="Google Shape;2102;p75">
              <a:extLst>
                <a:ext uri="{FF2B5EF4-FFF2-40B4-BE49-F238E27FC236}">
                  <a16:creationId xmlns:a16="http://schemas.microsoft.com/office/drawing/2014/main" id="{B8C588B5-3584-AC62-5225-5E951E5BC5FE}"/>
                </a:ext>
              </a:extLst>
            </p:cNvPr>
            <p:cNvSpPr/>
            <p:nvPr/>
          </p:nvSpPr>
          <p:spPr>
            <a:xfrm>
              <a:off x="1626783" y="2836598"/>
              <a:ext cx="73141" cy="92072"/>
            </a:xfrm>
            <a:custGeom>
              <a:avLst/>
              <a:gdLst/>
              <a:ahLst/>
              <a:cxnLst/>
              <a:rect l="l" t="t" r="r" b="b"/>
              <a:pathLst>
                <a:path w="3485" h="4387" extrusionOk="0">
                  <a:moveTo>
                    <a:pt x="280" y="0"/>
                  </a:moveTo>
                  <a:cubicBezTo>
                    <a:pt x="142" y="0"/>
                    <a:pt x="1" y="149"/>
                    <a:pt x="96" y="316"/>
                  </a:cubicBezTo>
                  <a:cubicBezTo>
                    <a:pt x="1063" y="1650"/>
                    <a:pt x="2097" y="2951"/>
                    <a:pt x="3031" y="4319"/>
                  </a:cubicBezTo>
                  <a:cubicBezTo>
                    <a:pt x="3078" y="4366"/>
                    <a:pt x="3138" y="4386"/>
                    <a:pt x="3197" y="4386"/>
                  </a:cubicBezTo>
                  <a:cubicBezTo>
                    <a:pt x="3346" y="4386"/>
                    <a:pt x="3484" y="4253"/>
                    <a:pt x="3365" y="4085"/>
                  </a:cubicBezTo>
                  <a:cubicBezTo>
                    <a:pt x="2364" y="2751"/>
                    <a:pt x="1363" y="1416"/>
                    <a:pt x="429" y="82"/>
                  </a:cubicBezTo>
                  <a:cubicBezTo>
                    <a:pt x="391" y="25"/>
                    <a:pt x="336" y="0"/>
                    <a:pt x="2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6" name="Google Shape;2103;p75">
              <a:extLst>
                <a:ext uri="{FF2B5EF4-FFF2-40B4-BE49-F238E27FC236}">
                  <a16:creationId xmlns:a16="http://schemas.microsoft.com/office/drawing/2014/main" id="{BEF307EA-F908-6A5B-112E-D9E88ED6C6D1}"/>
                </a:ext>
              </a:extLst>
            </p:cNvPr>
            <p:cNvSpPr/>
            <p:nvPr/>
          </p:nvSpPr>
          <p:spPr>
            <a:xfrm>
              <a:off x="1615471" y="2882855"/>
              <a:ext cx="48334" cy="33076"/>
            </a:xfrm>
            <a:custGeom>
              <a:avLst/>
              <a:gdLst/>
              <a:ahLst/>
              <a:cxnLst/>
              <a:rect l="l" t="t" r="r" b="b"/>
              <a:pathLst>
                <a:path w="2303" h="1576" extrusionOk="0">
                  <a:moveTo>
                    <a:pt x="222" y="1"/>
                  </a:moveTo>
                  <a:cubicBezTo>
                    <a:pt x="141" y="1"/>
                    <a:pt x="59" y="38"/>
                    <a:pt x="34" y="113"/>
                  </a:cubicBezTo>
                  <a:cubicBezTo>
                    <a:pt x="1" y="180"/>
                    <a:pt x="34" y="313"/>
                    <a:pt x="134" y="347"/>
                  </a:cubicBezTo>
                  <a:cubicBezTo>
                    <a:pt x="735" y="780"/>
                    <a:pt x="1368" y="1147"/>
                    <a:pt x="2002" y="1547"/>
                  </a:cubicBezTo>
                  <a:cubicBezTo>
                    <a:pt x="2022" y="1567"/>
                    <a:pt x="2047" y="1575"/>
                    <a:pt x="2074" y="1575"/>
                  </a:cubicBezTo>
                  <a:cubicBezTo>
                    <a:pt x="2139" y="1575"/>
                    <a:pt x="2212" y="1528"/>
                    <a:pt x="2236" y="1481"/>
                  </a:cubicBezTo>
                  <a:cubicBezTo>
                    <a:pt x="2302" y="1381"/>
                    <a:pt x="2236" y="1281"/>
                    <a:pt x="2169" y="1214"/>
                  </a:cubicBezTo>
                  <a:cubicBezTo>
                    <a:pt x="1535" y="814"/>
                    <a:pt x="901" y="447"/>
                    <a:pt x="301" y="13"/>
                  </a:cubicBezTo>
                  <a:cubicBezTo>
                    <a:pt x="276" y="5"/>
                    <a:pt x="249" y="1"/>
                    <a:pt x="2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7" name="Google Shape;2104;p75">
              <a:extLst>
                <a:ext uri="{FF2B5EF4-FFF2-40B4-BE49-F238E27FC236}">
                  <a16:creationId xmlns:a16="http://schemas.microsoft.com/office/drawing/2014/main" id="{92313EAC-9731-DFA4-AC21-9BE85BB87057}"/>
                </a:ext>
              </a:extLst>
            </p:cNvPr>
            <p:cNvSpPr/>
            <p:nvPr/>
          </p:nvSpPr>
          <p:spPr>
            <a:xfrm>
              <a:off x="1738688" y="2808706"/>
              <a:ext cx="13642" cy="86070"/>
            </a:xfrm>
            <a:custGeom>
              <a:avLst/>
              <a:gdLst/>
              <a:ahLst/>
              <a:cxnLst/>
              <a:rect l="l" t="t" r="r" b="b"/>
              <a:pathLst>
                <a:path w="650" h="4101" extrusionOk="0">
                  <a:moveTo>
                    <a:pt x="495" y="1"/>
                  </a:moveTo>
                  <a:cubicBezTo>
                    <a:pt x="399" y="1"/>
                    <a:pt x="285" y="70"/>
                    <a:pt x="268" y="177"/>
                  </a:cubicBezTo>
                  <a:lnTo>
                    <a:pt x="1" y="3913"/>
                  </a:lnTo>
                  <a:cubicBezTo>
                    <a:pt x="1" y="4042"/>
                    <a:pt x="86" y="4101"/>
                    <a:pt x="175" y="4101"/>
                  </a:cubicBezTo>
                  <a:cubicBezTo>
                    <a:pt x="270" y="4101"/>
                    <a:pt x="368" y="4034"/>
                    <a:pt x="368" y="3913"/>
                  </a:cubicBezTo>
                  <a:lnTo>
                    <a:pt x="634" y="177"/>
                  </a:lnTo>
                  <a:cubicBezTo>
                    <a:pt x="650" y="53"/>
                    <a:pt x="579" y="1"/>
                    <a:pt x="4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8" name="Google Shape;2105;p75">
              <a:extLst>
                <a:ext uri="{FF2B5EF4-FFF2-40B4-BE49-F238E27FC236}">
                  <a16:creationId xmlns:a16="http://schemas.microsoft.com/office/drawing/2014/main" id="{400417D4-916B-FC8A-FA5F-2B556E0CCC1A}"/>
                </a:ext>
              </a:extLst>
            </p:cNvPr>
            <p:cNvSpPr/>
            <p:nvPr/>
          </p:nvSpPr>
          <p:spPr>
            <a:xfrm>
              <a:off x="1761103" y="2827553"/>
              <a:ext cx="25206" cy="46361"/>
            </a:xfrm>
            <a:custGeom>
              <a:avLst/>
              <a:gdLst/>
              <a:ahLst/>
              <a:cxnLst/>
              <a:rect l="l" t="t" r="r" b="b"/>
              <a:pathLst>
                <a:path w="1201" h="2209" extrusionOk="0">
                  <a:moveTo>
                    <a:pt x="993" y="0"/>
                  </a:moveTo>
                  <a:cubicBezTo>
                    <a:pt x="920" y="0"/>
                    <a:pt x="851" y="38"/>
                    <a:pt x="801" y="113"/>
                  </a:cubicBezTo>
                  <a:cubicBezTo>
                    <a:pt x="567" y="747"/>
                    <a:pt x="300" y="1314"/>
                    <a:pt x="67" y="1948"/>
                  </a:cubicBezTo>
                  <a:cubicBezTo>
                    <a:pt x="0" y="2014"/>
                    <a:pt x="67" y="2148"/>
                    <a:pt x="134" y="2181"/>
                  </a:cubicBezTo>
                  <a:cubicBezTo>
                    <a:pt x="163" y="2201"/>
                    <a:pt x="195" y="2209"/>
                    <a:pt x="227" y="2209"/>
                  </a:cubicBezTo>
                  <a:cubicBezTo>
                    <a:pt x="303" y="2209"/>
                    <a:pt x="377" y="2161"/>
                    <a:pt x="400" y="2114"/>
                  </a:cubicBezTo>
                  <a:cubicBezTo>
                    <a:pt x="634" y="1481"/>
                    <a:pt x="901" y="913"/>
                    <a:pt x="1134" y="280"/>
                  </a:cubicBezTo>
                  <a:cubicBezTo>
                    <a:pt x="1201" y="180"/>
                    <a:pt x="1201" y="113"/>
                    <a:pt x="1068" y="13"/>
                  </a:cubicBezTo>
                  <a:cubicBezTo>
                    <a:pt x="1043" y="4"/>
                    <a:pt x="1018" y="0"/>
                    <a:pt x="9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9" name="Google Shape;2106;p75">
              <a:extLst>
                <a:ext uri="{FF2B5EF4-FFF2-40B4-BE49-F238E27FC236}">
                  <a16:creationId xmlns:a16="http://schemas.microsoft.com/office/drawing/2014/main" id="{7EEEE95F-7B2C-20F4-49FD-C6E40518FF64}"/>
                </a:ext>
              </a:extLst>
            </p:cNvPr>
            <p:cNvSpPr/>
            <p:nvPr/>
          </p:nvSpPr>
          <p:spPr>
            <a:xfrm>
              <a:off x="1730587" y="3225621"/>
              <a:ext cx="20736" cy="72869"/>
            </a:xfrm>
            <a:custGeom>
              <a:avLst/>
              <a:gdLst/>
              <a:ahLst/>
              <a:cxnLst/>
              <a:rect l="l" t="t" r="r" b="b"/>
              <a:pathLst>
                <a:path w="988" h="3472" extrusionOk="0">
                  <a:moveTo>
                    <a:pt x="767" y="0"/>
                  </a:moveTo>
                  <a:cubicBezTo>
                    <a:pt x="690" y="0"/>
                    <a:pt x="615" y="47"/>
                    <a:pt x="587" y="159"/>
                  </a:cubicBezTo>
                  <a:cubicBezTo>
                    <a:pt x="387" y="1194"/>
                    <a:pt x="187" y="2194"/>
                    <a:pt x="20" y="3228"/>
                  </a:cubicBezTo>
                  <a:cubicBezTo>
                    <a:pt x="0" y="3384"/>
                    <a:pt x="117" y="3471"/>
                    <a:pt x="224" y="3471"/>
                  </a:cubicBezTo>
                  <a:cubicBezTo>
                    <a:pt x="301" y="3471"/>
                    <a:pt x="373" y="3426"/>
                    <a:pt x="387" y="3328"/>
                  </a:cubicBezTo>
                  <a:cubicBezTo>
                    <a:pt x="587" y="2294"/>
                    <a:pt x="820" y="1294"/>
                    <a:pt x="987" y="226"/>
                  </a:cubicBezTo>
                  <a:cubicBezTo>
                    <a:pt x="987" y="91"/>
                    <a:pt x="875" y="0"/>
                    <a:pt x="7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0" name="Google Shape;2107;p75">
              <a:extLst>
                <a:ext uri="{FF2B5EF4-FFF2-40B4-BE49-F238E27FC236}">
                  <a16:creationId xmlns:a16="http://schemas.microsoft.com/office/drawing/2014/main" id="{0FA94A7B-2881-0BAE-B5CA-D3DC70C60842}"/>
                </a:ext>
              </a:extLst>
            </p:cNvPr>
            <p:cNvSpPr/>
            <p:nvPr/>
          </p:nvSpPr>
          <p:spPr>
            <a:xfrm>
              <a:off x="1699484" y="3240606"/>
              <a:ext cx="31523" cy="41849"/>
            </a:xfrm>
            <a:custGeom>
              <a:avLst/>
              <a:gdLst/>
              <a:ahLst/>
              <a:cxnLst/>
              <a:rect l="l" t="t" r="r" b="b"/>
              <a:pathLst>
                <a:path w="1502" h="1994" extrusionOk="0">
                  <a:moveTo>
                    <a:pt x="1260" y="0"/>
                  </a:moveTo>
                  <a:cubicBezTo>
                    <a:pt x="1187" y="0"/>
                    <a:pt x="1118" y="38"/>
                    <a:pt x="1068" y="113"/>
                  </a:cubicBezTo>
                  <a:cubicBezTo>
                    <a:pt x="735" y="646"/>
                    <a:pt x="368" y="1180"/>
                    <a:pt x="34" y="1714"/>
                  </a:cubicBezTo>
                  <a:cubicBezTo>
                    <a:pt x="1" y="1814"/>
                    <a:pt x="34" y="1947"/>
                    <a:pt x="101" y="1981"/>
                  </a:cubicBezTo>
                  <a:cubicBezTo>
                    <a:pt x="128" y="1990"/>
                    <a:pt x="157" y="1994"/>
                    <a:pt x="186" y="1994"/>
                  </a:cubicBezTo>
                  <a:cubicBezTo>
                    <a:pt x="265" y="1994"/>
                    <a:pt x="343" y="1963"/>
                    <a:pt x="368" y="1914"/>
                  </a:cubicBezTo>
                  <a:cubicBezTo>
                    <a:pt x="701" y="1347"/>
                    <a:pt x="1068" y="813"/>
                    <a:pt x="1402" y="279"/>
                  </a:cubicBezTo>
                  <a:cubicBezTo>
                    <a:pt x="1502" y="179"/>
                    <a:pt x="1402" y="79"/>
                    <a:pt x="1335" y="13"/>
                  </a:cubicBezTo>
                  <a:cubicBezTo>
                    <a:pt x="1310" y="4"/>
                    <a:pt x="1285" y="0"/>
                    <a:pt x="12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1" name="Google Shape;2108;p75">
              <a:extLst>
                <a:ext uri="{FF2B5EF4-FFF2-40B4-BE49-F238E27FC236}">
                  <a16:creationId xmlns:a16="http://schemas.microsoft.com/office/drawing/2014/main" id="{79616BB4-17DF-2220-792E-445B68835BDE}"/>
                </a:ext>
              </a:extLst>
            </p:cNvPr>
            <p:cNvSpPr/>
            <p:nvPr/>
          </p:nvSpPr>
          <p:spPr>
            <a:xfrm>
              <a:off x="1756192" y="3246272"/>
              <a:ext cx="17525" cy="45900"/>
            </a:xfrm>
            <a:custGeom>
              <a:avLst/>
              <a:gdLst/>
              <a:ahLst/>
              <a:cxnLst/>
              <a:rect l="l" t="t" r="r" b="b"/>
              <a:pathLst>
                <a:path w="835" h="2187" extrusionOk="0">
                  <a:moveTo>
                    <a:pt x="235" y="1"/>
                  </a:moveTo>
                  <a:cubicBezTo>
                    <a:pt x="214" y="1"/>
                    <a:pt x="192" y="3"/>
                    <a:pt x="167" y="9"/>
                  </a:cubicBezTo>
                  <a:cubicBezTo>
                    <a:pt x="101" y="43"/>
                    <a:pt x="1" y="109"/>
                    <a:pt x="34" y="243"/>
                  </a:cubicBezTo>
                  <a:cubicBezTo>
                    <a:pt x="167" y="843"/>
                    <a:pt x="334" y="1444"/>
                    <a:pt x="468" y="2044"/>
                  </a:cubicBezTo>
                  <a:cubicBezTo>
                    <a:pt x="495" y="2127"/>
                    <a:pt x="568" y="2186"/>
                    <a:pt x="648" y="2186"/>
                  </a:cubicBezTo>
                  <a:cubicBezTo>
                    <a:pt x="666" y="2186"/>
                    <a:pt x="683" y="2184"/>
                    <a:pt x="701" y="2178"/>
                  </a:cubicBezTo>
                  <a:cubicBezTo>
                    <a:pt x="801" y="2144"/>
                    <a:pt x="835" y="2011"/>
                    <a:pt x="835" y="1911"/>
                  </a:cubicBezTo>
                  <a:cubicBezTo>
                    <a:pt x="701" y="1344"/>
                    <a:pt x="534" y="710"/>
                    <a:pt x="434" y="109"/>
                  </a:cubicBezTo>
                  <a:cubicBezTo>
                    <a:pt x="380" y="55"/>
                    <a:pt x="325" y="1"/>
                    <a:pt x="2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2" name="Google Shape;2109;p75">
              <a:extLst>
                <a:ext uri="{FF2B5EF4-FFF2-40B4-BE49-F238E27FC236}">
                  <a16:creationId xmlns:a16="http://schemas.microsoft.com/office/drawing/2014/main" id="{21036A0D-1551-B7C5-9158-100DDF4DC799}"/>
                </a:ext>
              </a:extLst>
            </p:cNvPr>
            <p:cNvSpPr/>
            <p:nvPr/>
          </p:nvSpPr>
          <p:spPr>
            <a:xfrm>
              <a:off x="1924909" y="3107713"/>
              <a:ext cx="58828" cy="24136"/>
            </a:xfrm>
            <a:custGeom>
              <a:avLst/>
              <a:gdLst/>
              <a:ahLst/>
              <a:cxnLst/>
              <a:rect l="l" t="t" r="r" b="b"/>
              <a:pathLst>
                <a:path w="2803" h="1150" extrusionOk="0">
                  <a:moveTo>
                    <a:pt x="227" y="0"/>
                  </a:moveTo>
                  <a:cubicBezTo>
                    <a:pt x="142" y="0"/>
                    <a:pt x="67" y="83"/>
                    <a:pt x="67" y="140"/>
                  </a:cubicBezTo>
                  <a:cubicBezTo>
                    <a:pt x="1" y="274"/>
                    <a:pt x="101" y="340"/>
                    <a:pt x="167" y="340"/>
                  </a:cubicBezTo>
                  <a:cubicBezTo>
                    <a:pt x="968" y="607"/>
                    <a:pt x="1769" y="907"/>
                    <a:pt x="2569" y="1141"/>
                  </a:cubicBezTo>
                  <a:cubicBezTo>
                    <a:pt x="2581" y="1147"/>
                    <a:pt x="2595" y="1150"/>
                    <a:pt x="2610" y="1150"/>
                  </a:cubicBezTo>
                  <a:cubicBezTo>
                    <a:pt x="2679" y="1150"/>
                    <a:pt x="2769" y="1090"/>
                    <a:pt x="2769" y="1007"/>
                  </a:cubicBezTo>
                  <a:cubicBezTo>
                    <a:pt x="2803" y="941"/>
                    <a:pt x="2769" y="841"/>
                    <a:pt x="2636" y="807"/>
                  </a:cubicBezTo>
                  <a:cubicBezTo>
                    <a:pt x="1835" y="540"/>
                    <a:pt x="1068" y="274"/>
                    <a:pt x="268" y="7"/>
                  </a:cubicBezTo>
                  <a:cubicBezTo>
                    <a:pt x="254" y="2"/>
                    <a:pt x="240" y="0"/>
                    <a:pt x="2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3" name="Google Shape;2110;p75">
              <a:extLst>
                <a:ext uri="{FF2B5EF4-FFF2-40B4-BE49-F238E27FC236}">
                  <a16:creationId xmlns:a16="http://schemas.microsoft.com/office/drawing/2014/main" id="{263BCCDA-D334-0D80-8DD5-7CBA5F59D9C6}"/>
                </a:ext>
              </a:extLst>
            </p:cNvPr>
            <p:cNvSpPr/>
            <p:nvPr/>
          </p:nvSpPr>
          <p:spPr>
            <a:xfrm>
              <a:off x="1940314" y="3091049"/>
              <a:ext cx="46928" cy="13684"/>
            </a:xfrm>
            <a:custGeom>
              <a:avLst/>
              <a:gdLst/>
              <a:ahLst/>
              <a:cxnLst/>
              <a:rect l="l" t="t" r="r" b="b"/>
              <a:pathLst>
                <a:path w="2236" h="652" extrusionOk="0">
                  <a:moveTo>
                    <a:pt x="2035" y="0"/>
                  </a:moveTo>
                  <a:lnTo>
                    <a:pt x="167" y="267"/>
                  </a:lnTo>
                  <a:cubicBezTo>
                    <a:pt x="67" y="267"/>
                    <a:pt x="1" y="367"/>
                    <a:pt x="1" y="467"/>
                  </a:cubicBezTo>
                  <a:cubicBezTo>
                    <a:pt x="1" y="548"/>
                    <a:pt x="45" y="652"/>
                    <a:pt x="133" y="652"/>
                  </a:cubicBezTo>
                  <a:cubicBezTo>
                    <a:pt x="153" y="652"/>
                    <a:pt x="176" y="646"/>
                    <a:pt x="201" y="634"/>
                  </a:cubicBezTo>
                  <a:lnTo>
                    <a:pt x="2069" y="400"/>
                  </a:lnTo>
                  <a:cubicBezTo>
                    <a:pt x="2169" y="400"/>
                    <a:pt x="2235" y="300"/>
                    <a:pt x="2235" y="167"/>
                  </a:cubicBezTo>
                  <a:cubicBezTo>
                    <a:pt x="2235" y="100"/>
                    <a:pt x="2169" y="0"/>
                    <a:pt x="203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4" name="Google Shape;2111;p75">
              <a:extLst>
                <a:ext uri="{FF2B5EF4-FFF2-40B4-BE49-F238E27FC236}">
                  <a16:creationId xmlns:a16="http://schemas.microsoft.com/office/drawing/2014/main" id="{5FCFE9E0-62E2-BFD6-D73B-46658BFF22FE}"/>
                </a:ext>
              </a:extLst>
            </p:cNvPr>
            <p:cNvSpPr/>
            <p:nvPr/>
          </p:nvSpPr>
          <p:spPr>
            <a:xfrm>
              <a:off x="1934018" y="3129372"/>
              <a:ext cx="30831" cy="31880"/>
            </a:xfrm>
            <a:custGeom>
              <a:avLst/>
              <a:gdLst/>
              <a:ahLst/>
              <a:cxnLst/>
              <a:rect l="l" t="t" r="r" b="b"/>
              <a:pathLst>
                <a:path w="1469" h="1519" extrusionOk="0">
                  <a:moveTo>
                    <a:pt x="188" y="0"/>
                  </a:moveTo>
                  <a:cubicBezTo>
                    <a:pt x="142" y="0"/>
                    <a:pt x="100" y="25"/>
                    <a:pt x="67" y="75"/>
                  </a:cubicBezTo>
                  <a:cubicBezTo>
                    <a:pt x="0" y="142"/>
                    <a:pt x="34" y="242"/>
                    <a:pt x="67" y="309"/>
                  </a:cubicBezTo>
                  <a:cubicBezTo>
                    <a:pt x="401" y="709"/>
                    <a:pt x="801" y="1076"/>
                    <a:pt x="1134" y="1443"/>
                  </a:cubicBezTo>
                  <a:cubicBezTo>
                    <a:pt x="1168" y="1493"/>
                    <a:pt x="1218" y="1518"/>
                    <a:pt x="1264" y="1518"/>
                  </a:cubicBezTo>
                  <a:cubicBezTo>
                    <a:pt x="1310" y="1518"/>
                    <a:pt x="1351" y="1493"/>
                    <a:pt x="1368" y="1443"/>
                  </a:cubicBezTo>
                  <a:cubicBezTo>
                    <a:pt x="1468" y="1376"/>
                    <a:pt x="1401" y="1276"/>
                    <a:pt x="1368" y="1210"/>
                  </a:cubicBezTo>
                  <a:cubicBezTo>
                    <a:pt x="1034" y="809"/>
                    <a:pt x="667" y="442"/>
                    <a:pt x="334" y="75"/>
                  </a:cubicBezTo>
                  <a:cubicBezTo>
                    <a:pt x="284" y="25"/>
                    <a:pt x="234" y="0"/>
                    <a:pt x="1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randombar(horizontal)">
                                      <p:cBhvr>
                                        <p:cTn id="7" dur="500"/>
                                        <p:tgtEl>
                                          <p:spTgt spid="4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randombar(horizontal)">
                                      <p:cBhvr>
                                        <p:cTn id="10" dur="500"/>
                                        <p:tgtEl>
                                          <p:spTgt spid="53"/>
                                        </p:tgtEl>
                                      </p:cBhvr>
                                    </p:animEffect>
                                  </p:childTnLst>
                                </p:cTn>
                              </p:par>
                              <p:par>
                                <p:cTn id="11" presetID="14" presetClass="entr" presetSubtype="1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randombar(horizontal)">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anim calcmode="lin" valueType="num">
                                      <p:cBhvr>
                                        <p:cTn id="19" dur="500" fill="hold"/>
                                        <p:tgtEl>
                                          <p:spTgt spid="47"/>
                                        </p:tgtEl>
                                        <p:attrNameLst>
                                          <p:attrName>ppt_x</p:attrName>
                                        </p:attrNameLst>
                                      </p:cBhvr>
                                      <p:tavLst>
                                        <p:tav tm="0">
                                          <p:val>
                                            <p:strVal val="#ppt_x"/>
                                          </p:val>
                                        </p:tav>
                                        <p:tav tm="100000">
                                          <p:val>
                                            <p:strVal val="#ppt_x"/>
                                          </p:val>
                                        </p:tav>
                                      </p:tavLst>
                                    </p:anim>
                                    <p:anim calcmode="lin" valueType="num">
                                      <p:cBhvr>
                                        <p:cTn id="20" dur="500" fill="hold"/>
                                        <p:tgtEl>
                                          <p:spTgt spid="4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500"/>
                                        <p:tgtEl>
                                          <p:spTgt spid="52"/>
                                        </p:tgtEl>
                                      </p:cBhvr>
                                    </p:animEffect>
                                    <p:anim calcmode="lin" valueType="num">
                                      <p:cBhvr>
                                        <p:cTn id="24" dur="500" fill="hold"/>
                                        <p:tgtEl>
                                          <p:spTgt spid="52"/>
                                        </p:tgtEl>
                                        <p:attrNameLst>
                                          <p:attrName>ppt_x</p:attrName>
                                        </p:attrNameLst>
                                      </p:cBhvr>
                                      <p:tavLst>
                                        <p:tav tm="0">
                                          <p:val>
                                            <p:strVal val="#ppt_x"/>
                                          </p:val>
                                        </p:tav>
                                        <p:tav tm="100000">
                                          <p:val>
                                            <p:strVal val="#ppt_x"/>
                                          </p:val>
                                        </p:tav>
                                      </p:tavLst>
                                    </p:anim>
                                    <p:anim calcmode="lin" valueType="num">
                                      <p:cBhvr>
                                        <p:cTn id="25" dur="500" fill="hold"/>
                                        <p:tgtEl>
                                          <p:spTgt spid="52"/>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anim calcmode="lin" valueType="num">
                                      <p:cBhvr>
                                        <p:cTn id="29" dur="500" fill="hold"/>
                                        <p:tgtEl>
                                          <p:spTgt spid="55"/>
                                        </p:tgtEl>
                                        <p:attrNameLst>
                                          <p:attrName>ppt_x</p:attrName>
                                        </p:attrNameLst>
                                      </p:cBhvr>
                                      <p:tavLst>
                                        <p:tav tm="0">
                                          <p:val>
                                            <p:strVal val="#ppt_x"/>
                                          </p:val>
                                        </p:tav>
                                        <p:tav tm="100000">
                                          <p:val>
                                            <p:strVal val="#ppt_x"/>
                                          </p:val>
                                        </p:tav>
                                      </p:tavLst>
                                    </p:anim>
                                    <p:anim calcmode="lin" valueType="num">
                                      <p:cBhvr>
                                        <p:cTn id="30"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127;p11">
            <a:extLst>
              <a:ext uri="{FF2B5EF4-FFF2-40B4-BE49-F238E27FC236}">
                <a16:creationId xmlns:a16="http://schemas.microsoft.com/office/drawing/2014/main" id="{D2DD7557-5A6F-3B01-9CB1-907518DD6148}"/>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UTM Avo" panose="02040603050506020204" pitchFamily="18" charset="0"/>
              <a:ea typeface="Calibri"/>
              <a:cs typeface="Calibri"/>
              <a:sym typeface="Calibri"/>
            </a:endParaRPr>
          </a:p>
        </p:txBody>
      </p:sp>
      <p:sp>
        <p:nvSpPr>
          <p:cNvPr id="10" name="Google Shape;128;p11">
            <a:extLst>
              <a:ext uri="{FF2B5EF4-FFF2-40B4-BE49-F238E27FC236}">
                <a16:creationId xmlns:a16="http://schemas.microsoft.com/office/drawing/2014/main" id="{976B4B2F-1F6C-012B-A44E-76A270BEFA44}"/>
              </a:ext>
            </a:extLst>
          </p:cNvPr>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a:solidFill>
                  <a:srgbClr val="833C0B"/>
                </a:solidFill>
                <a:latin typeface="UTM Avo" panose="02040603050506020204" pitchFamily="18" charset="0"/>
                <a:sym typeface="Arial"/>
              </a:rPr>
              <a:t>Like fanpage Hoc10 - Học 1 biết 10 để nhận thêm nhiều tài liệu giảng dạy</a:t>
            </a:r>
            <a:endParaRPr>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theo đường link:  </a:t>
            </a:r>
            <a:endParaRPr>
              <a:latin typeface="UTM Avo" panose="02040603050506020204" pitchFamily="18" charset="0"/>
            </a:endParaRPr>
          </a:p>
        </p:txBody>
      </p:sp>
      <p:sp>
        <p:nvSpPr>
          <p:cNvPr id="11" name="Google Shape;129;p11">
            <a:extLst>
              <a:ext uri="{FF2B5EF4-FFF2-40B4-BE49-F238E27FC236}">
                <a16:creationId xmlns:a16="http://schemas.microsoft.com/office/drawing/2014/main" id="{E16DE75F-34BB-8D92-9660-15C1650CAB89}"/>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algn="ctr">
              <a:buClr>
                <a:schemeClr val="lt1"/>
              </a:buClr>
              <a:buSzPts val="1800"/>
            </a:pPr>
            <a:r>
              <a:rPr lang="en-US" sz="2400" b="1" i="0" u="sng" strike="noStrike" cap="none" dirty="0">
                <a:solidFill>
                  <a:srgbClr val="843C0C"/>
                </a:solidFill>
                <a:latin typeface="UTM Avo" panose="02040603050506020204" pitchFamily="18" charset="0"/>
                <a:sym typeface="Arial"/>
                <a:hlinkClick r:id="rId3">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3">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3">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3">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3">
                  <a:extLst>
                    <a:ext uri="{A12FA001-AC4F-418D-AE19-62706E023703}">
                      <ahyp:hlinkClr xmlns:ahyp="http://schemas.microsoft.com/office/drawing/2018/hyperlinkcolor" val="tx"/>
                    </a:ext>
                  </a:extLst>
                </a:hlinkClick>
              </a:rPr>
              <a:t> 10</a:t>
            </a:r>
            <a:endParaRPr lang="en-US" sz="2400" b="1" i="0" u="sng" strike="noStrike" cap="none" dirty="0">
              <a:solidFill>
                <a:srgbClr val="843C0C"/>
              </a:solidFill>
              <a:latin typeface="UTM Avo" panose="02040603050506020204" pitchFamily="18" charset="0"/>
              <a:sym typeface="Arial"/>
            </a:endParaRPr>
          </a:p>
        </p:txBody>
      </p:sp>
      <p:sp>
        <p:nvSpPr>
          <p:cNvPr id="12" name="Google Shape;131;p11">
            <a:extLst>
              <a:ext uri="{FF2B5EF4-FFF2-40B4-BE49-F238E27FC236}">
                <a16:creationId xmlns:a16="http://schemas.microsoft.com/office/drawing/2014/main" id="{652235B0-7097-A871-B6CB-32B3150FDAA8}"/>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13" name="Google Shape;132;p11" descr="Ngón Trỏ, ngón tay, Máy tính Biểu tượng Tay - tay png tải về - Miễn phí  trong suốt Tay png Tải về.">
            <a:extLst>
              <a:ext uri="{FF2B5EF4-FFF2-40B4-BE49-F238E27FC236}">
                <a16:creationId xmlns:a16="http://schemas.microsoft.com/office/drawing/2014/main" id="{5B930D3A-5A7E-E36A-90B9-6BF7CBB35909}"/>
              </a:ext>
            </a:extLst>
          </p:cNvPr>
          <p:cNvPicPr preferRelativeResize="0"/>
          <p:nvPr/>
        </p:nvPicPr>
        <p:blipFill rotWithShape="1">
          <a:blip r:embed="rId4">
            <a:alphaModFix/>
          </a:blip>
          <a:srcRect/>
          <a:stretch/>
        </p:blipFill>
        <p:spPr>
          <a:xfrm rot="16200000">
            <a:off x="5679086" y="2851979"/>
            <a:ext cx="1053311" cy="749021"/>
          </a:xfrm>
          <a:prstGeom prst="rect">
            <a:avLst/>
          </a:prstGeom>
          <a:noFill/>
          <a:ln>
            <a:noFill/>
          </a:ln>
        </p:spPr>
      </p:pic>
      <p:pic>
        <p:nvPicPr>
          <p:cNvPr id="14" name="Google Shape;133;p11">
            <a:extLst>
              <a:ext uri="{FF2B5EF4-FFF2-40B4-BE49-F238E27FC236}">
                <a16:creationId xmlns:a16="http://schemas.microsoft.com/office/drawing/2014/main" id="{89961048-B28B-26A2-3F58-AE223A6316D5}"/>
              </a:ext>
            </a:extLst>
          </p:cNvPr>
          <p:cNvPicPr preferRelativeResize="0"/>
          <p:nvPr/>
        </p:nvPicPr>
        <p:blipFill rotWithShape="1">
          <a:blip r:embed="rId5">
            <a:alphaModFix/>
          </a:blip>
          <a:srcRect/>
          <a:stretch/>
        </p:blipFill>
        <p:spPr>
          <a:xfrm>
            <a:off x="4905420" y="3722149"/>
            <a:ext cx="2684532" cy="2684532"/>
          </a:xfrm>
          <a:prstGeom prst="roundRect">
            <a:avLst>
              <a:gd name="adj" fmla="val 12957"/>
            </a:avLst>
          </a:prstGeom>
          <a:noFill/>
          <a:ln>
            <a:noFill/>
          </a:ln>
        </p:spPr>
      </p:pic>
    </p:spTree>
    <p:extLst>
      <p:ext uri="{BB962C8B-B14F-4D97-AF65-F5344CB8AC3E}">
        <p14:creationId xmlns:p14="http://schemas.microsoft.com/office/powerpoint/2010/main" val="11847018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1656</Words>
  <Application>Microsoft Office PowerPoint</Application>
  <PresentationFormat>Widescreen</PresentationFormat>
  <Paragraphs>118</Paragraphs>
  <Slides>28</Slides>
  <Notes>6</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28</vt:i4>
      </vt:variant>
    </vt:vector>
  </HeadingPairs>
  <TitlesOfParts>
    <vt:vector size="35" baseType="lpstr">
      <vt:lpstr>Arial</vt:lpstr>
      <vt:lpstr>Calibri</vt:lpstr>
      <vt:lpstr>Calibri Light</vt:lpstr>
      <vt:lpstr>Times New Roman</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12</cp:revision>
  <dcterms:created xsi:type="dcterms:W3CDTF">2023-10-18T06:55:26Z</dcterms:created>
  <dcterms:modified xsi:type="dcterms:W3CDTF">2023-12-15T02:15:54Z</dcterms:modified>
</cp:coreProperties>
</file>