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  <p:sldMasterId id="2147483696" r:id="rId4"/>
  </p:sldMasterIdLst>
  <p:sldIdLst>
    <p:sldId id="256" r:id="rId5"/>
    <p:sldId id="259" r:id="rId6"/>
    <p:sldId id="281" r:id="rId7"/>
    <p:sldId id="282" r:id="rId8"/>
    <p:sldId id="283" r:id="rId9"/>
    <p:sldId id="284" r:id="rId10"/>
    <p:sldId id="285" r:id="rId11"/>
    <p:sldId id="286" r:id="rId12"/>
    <p:sldId id="260" r:id="rId13"/>
    <p:sldId id="271" r:id="rId14"/>
    <p:sldId id="287" r:id="rId15"/>
    <p:sldId id="288" r:id="rId16"/>
    <p:sldId id="289" r:id="rId17"/>
    <p:sldId id="291" r:id="rId18"/>
    <p:sldId id="292" r:id="rId19"/>
    <p:sldId id="293" r:id="rId20"/>
    <p:sldId id="294" r:id="rId21"/>
    <p:sldId id="264" r:id="rId22"/>
    <p:sldId id="295" r:id="rId23"/>
    <p:sldId id="296" r:id="rId24"/>
    <p:sldId id="257" r:id="rId25"/>
    <p:sldId id="297" r:id="rId26"/>
    <p:sldId id="274" r:id="rId27"/>
    <p:sldId id="298" r:id="rId28"/>
    <p:sldId id="263" r:id="rId29"/>
    <p:sldId id="270" r:id="rId30"/>
    <p:sldId id="279" r:id="rId31"/>
    <p:sldId id="280" r:id="rId32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48"/>
    <p:restoredTop sz="94643"/>
  </p:normalViewPr>
  <p:slideViewPr>
    <p:cSldViewPr snapToGrid="0">
      <p:cViewPr varScale="1">
        <p:scale>
          <a:sx n="104" d="100"/>
          <a:sy n="104" d="100"/>
        </p:scale>
        <p:origin x="2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658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914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40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92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82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688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64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941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664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376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9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0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jp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12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12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12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12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12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4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5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4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4374"/>
            <a:ext cx="9144000" cy="124214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001F60"/>
                </a:solidFill>
                <a:latin typeface="UTM Avo" panose="02040603050506020204" pitchFamily="18" charset="0"/>
              </a:rPr>
              <a:t>Tuần</a:t>
            </a:r>
            <a:r>
              <a:rPr lang="en-US" b="1" dirty="0">
                <a:solidFill>
                  <a:srgbClr val="001F60"/>
                </a:solidFill>
                <a:latin typeface="UTM Avo" panose="02040603050506020204" pitchFamily="18" charset="0"/>
              </a:rPr>
              <a:t> 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3: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Làng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17BE4A-376E-6D64-8D2A-F0A6C894886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B0C8E7-C7CC-7FE7-B5C3-CFD6B7D81E9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1BDC085-DEE6-4FCC-6E95-A4BE3711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5359400"/>
            <a:ext cx="12192000" cy="1498600"/>
          </a:xfrm>
          <a:prstGeom prst="rect">
            <a:avLst/>
          </a:prstGeom>
        </p:spPr>
      </p:pic>
      <p:sp>
        <p:nvSpPr>
          <p:cNvPr id="25" name="Pentagon 24"/>
          <p:cNvSpPr/>
          <p:nvPr/>
        </p:nvSpPr>
        <p:spPr>
          <a:xfrm>
            <a:off x="291104" y="442338"/>
            <a:ext cx="4937388" cy="653676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Trò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: Ai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tốc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độ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hơn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03200" y="1346200"/>
            <a:ext cx="4724400" cy="5165989"/>
            <a:chOff x="304800" y="2019299"/>
            <a:chExt cx="7086600" cy="7748983"/>
          </a:xfrm>
        </p:grpSpPr>
        <p:pic>
          <p:nvPicPr>
            <p:cNvPr id="26" name="Picture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04800" y="2019299"/>
              <a:ext cx="7086600" cy="7748983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983684" y="2594040"/>
              <a:ext cx="5534721" cy="6599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609630">
                <a:lnSpc>
                  <a:spcPct val="200000"/>
                </a:lnSpc>
              </a:pPr>
              <a:r>
                <a:rPr lang="en-US" sz="2400" b="1" u="sng" dirty="0" err="1">
                  <a:latin typeface="UTM Avo" panose="02040603050506020204" pitchFamily="18"/>
                  <a:cs typeface="Arial" pitchFamily="34" charset="0"/>
                </a:rPr>
                <a:t>Luật</a:t>
              </a:r>
              <a:r>
                <a:rPr lang="en-US" sz="2400" b="1" u="sng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u="sng" dirty="0" err="1">
                  <a:latin typeface="UTM Avo" panose="02040603050506020204" pitchFamily="18"/>
                  <a:cs typeface="Arial" pitchFamily="34" charset="0"/>
                </a:rPr>
                <a:t>chơi</a:t>
              </a:r>
              <a:r>
                <a:rPr lang="en-US" sz="2400" b="1" dirty="0">
                  <a:latin typeface="UTM Avo" panose="02040603050506020204" pitchFamily="18"/>
                  <a:cs typeface="Arial" pitchFamily="34" charset="0"/>
                </a:rPr>
                <a:t>: 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Chia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thành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4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đội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giáo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viên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hỏi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đội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thảo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luận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giơ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thẻ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đúng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/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sai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để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đưa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ra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đáp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itchFamily="34" charset="0"/>
                </a:rPr>
                <a:t>án</a:t>
              </a:r>
              <a:r>
                <a:rPr lang="en-US" sz="2400" dirty="0">
                  <a:latin typeface="UTM Avo" panose="02040603050506020204" pitchFamily="18"/>
                  <a:cs typeface="Arial" pitchFamily="34" charset="0"/>
                </a:rPr>
                <a:t>. </a:t>
              </a:r>
            </a:p>
          </p:txBody>
        </p:sp>
      </p:grpSp>
      <p:pic>
        <p:nvPicPr>
          <p:cNvPr id="27" name="Picture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096000" y="1355698"/>
            <a:ext cx="1684866" cy="684477"/>
          </a:xfrm>
          <a:prstGeom prst="rect">
            <a:avLst/>
          </a:prstGeom>
        </p:spPr>
      </p:pic>
      <p:pic>
        <p:nvPicPr>
          <p:cNvPr id="28" name="Picture 1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921663" y="1346200"/>
            <a:ext cx="1574800" cy="693975"/>
          </a:xfrm>
          <a:prstGeom prst="rect">
            <a:avLst/>
          </a:prstGeom>
        </p:spPr>
      </p:pic>
      <p:pic>
        <p:nvPicPr>
          <p:cNvPr id="29" name="Picture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486400" y="2413000"/>
            <a:ext cx="6049728" cy="3864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21D39-3D07-DC79-82F7-4362925925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21" y="0"/>
            <a:ext cx="1099579" cy="12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949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5359400"/>
            <a:ext cx="12192000" cy="149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2001" y="2316069"/>
            <a:ext cx="6367599" cy="4541931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254102" y="1031313"/>
            <a:ext cx="4044233" cy="5698107"/>
          </a:xfrm>
          <a:prstGeom prst="rect">
            <a:avLst/>
          </a:prstGeom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61309" y="5842677"/>
            <a:ext cx="4389427" cy="1050543"/>
          </a:xfrm>
          <a:prstGeom prst="rect">
            <a:avLst/>
          </a:prstGeom>
        </p:spPr>
      </p:pic>
      <p:pic>
        <p:nvPicPr>
          <p:cNvPr id="32" name="Picture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666713" y="3317464"/>
            <a:ext cx="1684866" cy="684477"/>
          </a:xfrm>
          <a:prstGeom prst="rect">
            <a:avLst/>
          </a:prstGeom>
        </p:spPr>
      </p:pic>
      <p:pic>
        <p:nvPicPr>
          <p:cNvPr id="33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74529" y="3307965"/>
            <a:ext cx="1574800" cy="693975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527698" y="671661"/>
            <a:ext cx="7776202" cy="1111738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vi-VN" sz="2667" b="1" dirty="0">
                <a:solidFill>
                  <a:schemeClr val="tx1"/>
                </a:solidFill>
                <a:latin typeface="UTM Avo" panose="02040603050506020204" pitchFamily="18"/>
              </a:rPr>
              <a:t>Câu 1: 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Trong bài </a:t>
            </a:r>
            <a:r>
              <a:rPr lang="vi-VN" sz="2667" i="1" dirty="0">
                <a:solidFill>
                  <a:schemeClr val="tx1"/>
                </a:solidFill>
                <a:latin typeface="UTM Avo" panose="02040603050506020204" pitchFamily="18"/>
              </a:rPr>
              <a:t>Hương làng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, mùi hương hoa cau vào tháng tám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en-US" sz="26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4F5658-B933-FDB3-E450-6F1A35DFA8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21" y="0"/>
            <a:ext cx="1099579" cy="122753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5359400"/>
            <a:ext cx="12192000" cy="149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5856" y="2667001"/>
            <a:ext cx="6367599" cy="4389531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254102" y="1031313"/>
            <a:ext cx="4044233" cy="5698107"/>
          </a:xfrm>
          <a:prstGeom prst="rect">
            <a:avLst/>
          </a:prstGeom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61309" y="5842677"/>
            <a:ext cx="4389427" cy="1050543"/>
          </a:xfrm>
          <a:prstGeom prst="rect">
            <a:avLst/>
          </a:prstGeom>
        </p:spPr>
      </p:pic>
      <p:pic>
        <p:nvPicPr>
          <p:cNvPr id="32" name="Picture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666713" y="3317464"/>
            <a:ext cx="1684866" cy="684477"/>
          </a:xfrm>
          <a:prstGeom prst="rect">
            <a:avLst/>
          </a:prstGeom>
        </p:spPr>
      </p:pic>
      <p:pic>
        <p:nvPicPr>
          <p:cNvPr id="33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74529" y="3307965"/>
            <a:ext cx="1574800" cy="693975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481203" y="255388"/>
            <a:ext cx="7842643" cy="194428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</a:pPr>
            <a:r>
              <a:rPr lang="vi-VN" sz="2667" b="1" dirty="0">
                <a:solidFill>
                  <a:schemeClr val="tx1"/>
                </a:solidFill>
                <a:latin typeface="UTM Avo" panose="02040603050506020204" pitchFamily="18"/>
              </a:rPr>
              <a:t>Câu 2: 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Trong câu chuyện </a:t>
            </a:r>
            <a:r>
              <a:rPr lang="vi-VN" sz="2667" i="1" dirty="0">
                <a:solidFill>
                  <a:schemeClr val="tx1"/>
                </a:solidFill>
                <a:latin typeface="UTM Avo" panose="02040603050506020204" pitchFamily="18"/>
              </a:rPr>
              <a:t>Kì nghỉ thú vị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, bạn Lâm được ông cho ra chuồng gà, Lâm đã dành cả buổi để canh ổ gà đ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ẻ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 trứng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en-US" sz="26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D99DF0-69E1-795E-9D70-C1E68C8A18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21" y="0"/>
            <a:ext cx="1099579" cy="12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2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5359400"/>
            <a:ext cx="12192000" cy="149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2001" y="2316069"/>
            <a:ext cx="6367599" cy="4541931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254102" y="1031313"/>
            <a:ext cx="4044233" cy="5698107"/>
          </a:xfrm>
          <a:prstGeom prst="rect">
            <a:avLst/>
          </a:prstGeom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61309" y="5842677"/>
            <a:ext cx="4389427" cy="1050543"/>
          </a:xfrm>
          <a:prstGeom prst="rect">
            <a:avLst/>
          </a:prstGeom>
        </p:spPr>
      </p:pic>
      <p:pic>
        <p:nvPicPr>
          <p:cNvPr id="32" name="Picture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666713" y="3317464"/>
            <a:ext cx="1684866" cy="684477"/>
          </a:xfrm>
          <a:prstGeom prst="rect">
            <a:avLst/>
          </a:prstGeom>
        </p:spPr>
      </p:pic>
      <p:pic>
        <p:nvPicPr>
          <p:cNvPr id="33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74529" y="3307965"/>
            <a:ext cx="1574800" cy="693975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82525" y="417548"/>
            <a:ext cx="7190048" cy="1227529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vi-VN" sz="2667" b="1" dirty="0">
                <a:solidFill>
                  <a:schemeClr val="tx1"/>
                </a:solidFill>
                <a:latin typeface="UTM Avo" panose="02040603050506020204" pitchFamily="18"/>
              </a:rPr>
              <a:t>Câu 3: 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Đom đón là con vật chỉ tỏa sáng về đêm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CF8E8-40C4-757D-1916-36A33657E0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21" y="0"/>
            <a:ext cx="1099579" cy="12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4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5359400"/>
            <a:ext cx="12192000" cy="149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2001" y="2316069"/>
            <a:ext cx="6367599" cy="4541931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254102" y="1031313"/>
            <a:ext cx="4044233" cy="5698107"/>
          </a:xfrm>
          <a:prstGeom prst="rect">
            <a:avLst/>
          </a:prstGeom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61309" y="5842677"/>
            <a:ext cx="4389427" cy="1050543"/>
          </a:xfrm>
          <a:prstGeom prst="rect">
            <a:avLst/>
          </a:prstGeom>
        </p:spPr>
      </p:pic>
      <p:pic>
        <p:nvPicPr>
          <p:cNvPr id="32" name="Picture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666713" y="3317464"/>
            <a:ext cx="1684866" cy="684477"/>
          </a:xfrm>
          <a:prstGeom prst="rect">
            <a:avLst/>
          </a:prstGeom>
        </p:spPr>
      </p:pic>
      <p:pic>
        <p:nvPicPr>
          <p:cNvPr id="33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74529" y="3307965"/>
            <a:ext cx="1574800" cy="693975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592001" y="417548"/>
            <a:ext cx="6367599" cy="122753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vi-VN" sz="2667" b="1" dirty="0">
                <a:solidFill>
                  <a:schemeClr val="tx1"/>
                </a:solidFill>
                <a:latin typeface="UTM Avo" panose="02040603050506020204" pitchFamily="18"/>
              </a:rPr>
              <a:t>Câu 4: 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Ngày nay, ở các vùng nông thôn vẫn chưa có điện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en-US" sz="26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DF9F4C-E04A-962C-079F-F690CDE7BA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21" y="0"/>
            <a:ext cx="1099579" cy="12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33" r="33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" y="5359400"/>
            <a:ext cx="12192000" cy="1498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2001" y="2316069"/>
            <a:ext cx="6367599" cy="4541931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254102" y="1031313"/>
            <a:ext cx="4044233" cy="5698107"/>
          </a:xfrm>
          <a:prstGeom prst="rect">
            <a:avLst/>
          </a:prstGeom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61309" y="5842677"/>
            <a:ext cx="4389427" cy="1050543"/>
          </a:xfrm>
          <a:prstGeom prst="rect">
            <a:avLst/>
          </a:prstGeom>
        </p:spPr>
      </p:pic>
      <p:pic>
        <p:nvPicPr>
          <p:cNvPr id="32" name="Picture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666713" y="3317464"/>
            <a:ext cx="1684866" cy="684477"/>
          </a:xfrm>
          <a:prstGeom prst="rect">
            <a:avLst/>
          </a:prstGeom>
        </p:spPr>
      </p:pic>
      <p:pic>
        <p:nvPicPr>
          <p:cNvPr id="33" name="Picture 1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3874529" y="3307965"/>
            <a:ext cx="1574800" cy="693975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592001" y="393382"/>
            <a:ext cx="6271741" cy="1275862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vi-VN" sz="2667" b="1" dirty="0">
                <a:solidFill>
                  <a:schemeClr val="tx1"/>
                </a:solidFill>
                <a:latin typeface="UTM Avo" panose="02040603050506020204" pitchFamily="18"/>
              </a:rPr>
              <a:t>Câu 5: 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Cây bưởi chỉ được tr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ồ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ng ở thành phố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en-US" sz="2667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FD8B6F-FDEE-51D7-038C-5CC43EDAD8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421" y="0"/>
            <a:ext cx="1099579" cy="12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8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A230B61-E7B1-1D5E-F358-7B9057FBB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0" y="1727461"/>
            <a:ext cx="4358707" cy="642361"/>
            <a:chOff x="609600" y="1257301"/>
            <a:chExt cx="5482766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0" y="1257301"/>
              <a:ext cx="5334000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5158143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thành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tiếng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5">
            <a:extLst>
              <a:ext uri="{FF2B5EF4-FFF2-40B4-BE49-F238E27FC236}">
                <a16:creationId xmlns:a16="http://schemas.microsoft.com/office/drawing/2014/main" id="{DFF4F416-6258-B9A1-FFB7-EE8A28BA4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596" y="2400664"/>
            <a:ext cx="3163404" cy="4077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Pentagon 20">
            <a:extLst>
              <a:ext uri="{FF2B5EF4-FFF2-40B4-BE49-F238E27FC236}">
                <a16:creationId xmlns:a16="http://schemas.microsoft.com/office/drawing/2014/main" id="{6C197566-77EF-A204-2AF5-9E9FD948E92E}"/>
              </a:ext>
            </a:extLst>
          </p:cNvPr>
          <p:cNvSpPr/>
          <p:nvPr/>
        </p:nvSpPr>
        <p:spPr>
          <a:xfrm>
            <a:off x="4616777" y="1727461"/>
            <a:ext cx="2286000" cy="642362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Vui tươi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9EEA2CA4-2EF2-D23C-6B40-07F2C8C7BA2F}"/>
              </a:ext>
            </a:extLst>
          </p:cNvPr>
          <p:cNvSpPr/>
          <p:nvPr/>
        </p:nvSpPr>
        <p:spPr>
          <a:xfrm flipH="1">
            <a:off x="6902777" y="1742882"/>
            <a:ext cx="2312441" cy="642361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 sáng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2C91E0-BA65-087C-9CAE-9974ABBABE3B}"/>
              </a:ext>
            </a:extLst>
          </p:cNvPr>
          <p:cNvSpPr txBox="1"/>
          <p:nvPr/>
        </p:nvSpPr>
        <p:spPr>
          <a:xfrm>
            <a:off x="465531" y="2367009"/>
            <a:ext cx="3677610" cy="4590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Làng em nằm lặng lẽ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Bên bờ dòng sông Diêm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Làng mềm như dáng lúa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Cong cong hình lưỡi liềm.</a:t>
            </a:r>
          </a:p>
          <a:p>
            <a:endParaRPr lang="en-VN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Buổi sáng Mặt Trời mọc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Trên nóc ngôi nhà cao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Để những đêm trăng lặn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Làm mặt sông lao xao.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70B7F4-958D-E5B4-03B1-21EC89720FAC}"/>
              </a:ext>
            </a:extLst>
          </p:cNvPr>
          <p:cNvSpPr txBox="1"/>
          <p:nvPr/>
        </p:nvSpPr>
        <p:spPr>
          <a:xfrm>
            <a:off x="4115654" y="2367009"/>
            <a:ext cx="4009303" cy="4590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Những con đường lầy lội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Giờ đã rộng thênh thang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Cần ăng ten đón gió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Vắt câu chèo sang ngang.</a:t>
            </a:r>
          </a:p>
          <a:p>
            <a:endParaRPr lang="en-VN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Trường của em khang trang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Dưới hàng cây rợp mát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Tự dưng em muốn hát: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“Em yêu làng của em.”.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6E8571-FF26-B21D-630D-52585E863D4E}"/>
              </a:ext>
            </a:extLst>
          </p:cNvPr>
          <p:cNvSpPr txBox="1"/>
          <p:nvPr/>
        </p:nvSpPr>
        <p:spPr>
          <a:xfrm>
            <a:off x="7793264" y="6329778"/>
            <a:ext cx="2440092" cy="5282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BÙI HOÀNG TÁM</a:t>
            </a:r>
          </a:p>
        </p:txBody>
      </p:sp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0" y="1727461"/>
            <a:ext cx="4358707" cy="642361"/>
            <a:chOff x="609600" y="1257301"/>
            <a:chExt cx="5482766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0" y="1257301"/>
              <a:ext cx="5334000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5158143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thành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tiếng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B8D9ECF-D059-EB8A-3557-530AB80658ED}"/>
              </a:ext>
            </a:extLst>
          </p:cNvPr>
          <p:cNvSpPr txBox="1"/>
          <p:nvPr/>
        </p:nvSpPr>
        <p:spPr>
          <a:xfrm>
            <a:off x="258070" y="2655277"/>
            <a:ext cx="332815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667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Giải nghĩa từ khó: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4E8B0E-ECED-47CB-0900-D521E687850D}"/>
              </a:ext>
            </a:extLst>
          </p:cNvPr>
          <p:cNvGrpSpPr/>
          <p:nvPr/>
        </p:nvGrpSpPr>
        <p:grpSpPr>
          <a:xfrm>
            <a:off x="418258" y="5150049"/>
            <a:ext cx="8492691" cy="1134629"/>
            <a:chOff x="885733" y="3848100"/>
            <a:chExt cx="11196356" cy="170194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D1D98F2E-5BA6-E8F2-F3E5-B715C21B491C}"/>
                </a:ext>
              </a:extLst>
            </p:cNvPr>
            <p:cNvSpPr/>
            <p:nvPr/>
          </p:nvSpPr>
          <p:spPr>
            <a:xfrm>
              <a:off x="885733" y="3848100"/>
              <a:ext cx="10382259" cy="1701944"/>
            </a:xfrm>
            <a:prstGeom prst="round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F67642A-3B5B-3752-100B-B321B451AD5D}"/>
                </a:ext>
              </a:extLst>
            </p:cNvPr>
            <p:cNvSpPr/>
            <p:nvPr/>
          </p:nvSpPr>
          <p:spPr>
            <a:xfrm>
              <a:off x="1066801" y="4076700"/>
              <a:ext cx="10021608" cy="1295400"/>
            </a:xfrm>
            <a:prstGeom prst="roundRect">
              <a:avLst/>
            </a:prstGeom>
            <a:noFill/>
            <a:ln w="57150" cap="flat" cmpd="sng" algn="ctr">
              <a:solidFill>
                <a:sysClr val="window" lastClr="FFFFFF"/>
              </a:solidFill>
              <a:prstDash val="lgDashDot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69EFC0-BCAF-06D9-BE28-EC7E7CCACA8C}"/>
                </a:ext>
              </a:extLst>
            </p:cNvPr>
            <p:cNvSpPr/>
            <p:nvPr/>
          </p:nvSpPr>
          <p:spPr>
            <a:xfrm>
              <a:off x="1092796" y="4352822"/>
              <a:ext cx="10989293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Ăng ten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: thiết bị thu hay phát sóng của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đài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, ti vi,...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7CAD46-95AD-889E-5C61-B5A52127C168}"/>
              </a:ext>
            </a:extLst>
          </p:cNvPr>
          <p:cNvGrpSpPr/>
          <p:nvPr/>
        </p:nvGrpSpPr>
        <p:grpSpPr>
          <a:xfrm>
            <a:off x="418256" y="3417277"/>
            <a:ext cx="7738963" cy="1134629"/>
            <a:chOff x="885732" y="3848100"/>
            <a:chExt cx="10287000" cy="1701944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5484B4DD-36B0-B2CC-797E-1A61F0777857}"/>
                </a:ext>
              </a:extLst>
            </p:cNvPr>
            <p:cNvSpPr/>
            <p:nvPr/>
          </p:nvSpPr>
          <p:spPr>
            <a:xfrm>
              <a:off x="885732" y="3848100"/>
              <a:ext cx="10287000" cy="1701944"/>
            </a:xfrm>
            <a:prstGeom prst="roundRect">
              <a:avLst/>
            </a:prstGeom>
            <a:solidFill>
              <a:srgbClr val="4BACC6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7B3D05E6-BF4F-C3E9-26DC-846FCE449227}"/>
                </a:ext>
              </a:extLst>
            </p:cNvPr>
            <p:cNvSpPr/>
            <p:nvPr/>
          </p:nvSpPr>
          <p:spPr>
            <a:xfrm>
              <a:off x="1066801" y="4076700"/>
              <a:ext cx="9859322" cy="1295400"/>
            </a:xfrm>
            <a:prstGeom prst="roundRect">
              <a:avLst/>
            </a:prstGeom>
            <a:noFill/>
            <a:ln w="57150" cap="flat" cmpd="sng" algn="ctr">
              <a:solidFill>
                <a:sysClr val="window" lastClr="FFFFFF"/>
              </a:solidFill>
              <a:prstDash val="lgDashDot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141DEEA-9F87-F50B-FCC3-36D3588AA52D}"/>
                </a:ext>
              </a:extLst>
            </p:cNvPr>
            <p:cNvSpPr/>
            <p:nvPr/>
          </p:nvSpPr>
          <p:spPr>
            <a:xfrm>
              <a:off x="1094509" y="4401234"/>
              <a:ext cx="9793530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Sông Diêm</a:t>
              </a: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: một dòng s</a:t>
              </a:r>
              <a:r>
                <a:rPr lang="en-US" sz="2400" kern="0">
                  <a:solidFill>
                    <a:schemeClr val="bg1"/>
                  </a:solidFill>
                  <a:latin typeface="UTM Avo" panose="02040603050506020204" pitchFamily="18"/>
                </a:rPr>
                <a:t>ô</a:t>
              </a: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ng nhỏ ở tỉnh Thái Bình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.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C06C06B-C847-7D7C-03F2-0540774855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5"/>
          <a:stretch/>
        </p:blipFill>
        <p:spPr>
          <a:xfrm>
            <a:off x="8460114" y="2369822"/>
            <a:ext cx="3156566" cy="2182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C65CB9B-295E-BFE9-88A3-E992D36C4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114" y="4558076"/>
            <a:ext cx="3156567" cy="2299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598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0" y="1727461"/>
            <a:ext cx="4358707" cy="642361"/>
            <a:chOff x="609600" y="1257301"/>
            <a:chExt cx="5482766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0" y="1257301"/>
              <a:ext cx="5334000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5158143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thành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tiếng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F2C91E0-BA65-087C-9CAE-9974ABBABE3B}"/>
              </a:ext>
            </a:extLst>
          </p:cNvPr>
          <p:cNvSpPr txBox="1"/>
          <p:nvPr/>
        </p:nvSpPr>
        <p:spPr>
          <a:xfrm>
            <a:off x="1432868" y="2367009"/>
            <a:ext cx="3677610" cy="4590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Làng em nằm lặng lẽ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Bên bờ dòng sông Diêm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Làng mềm như dáng lúa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Cong cong hình lưỡi liềm.</a:t>
            </a:r>
          </a:p>
          <a:p>
            <a:endParaRPr lang="en-VN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Buổi sáng Mặt Trời mọc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Trên nóc ngôi nhà cao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Để những đêm trăng lặn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Làm mặt sông lao xao.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70B7F4-958D-E5B4-03B1-21EC89720FAC}"/>
              </a:ext>
            </a:extLst>
          </p:cNvPr>
          <p:cNvSpPr txBox="1"/>
          <p:nvPr/>
        </p:nvSpPr>
        <p:spPr>
          <a:xfrm>
            <a:off x="6447484" y="2367009"/>
            <a:ext cx="4009303" cy="4590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Những con đường lầy lội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Giờ đã rộng thênh thang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Cần ăng ten đón gió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Vắt câu chèo sang ngang.</a:t>
            </a:r>
          </a:p>
          <a:p>
            <a:endParaRPr lang="en-VN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Trường của em khang trang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Dưới hàng cây rợp mát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Tự dưng em muốn hát:</a:t>
            </a:r>
          </a:p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“Em yêu làng của em.”.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6E8571-FF26-B21D-630D-52585E863D4E}"/>
              </a:ext>
            </a:extLst>
          </p:cNvPr>
          <p:cNvSpPr txBox="1"/>
          <p:nvPr/>
        </p:nvSpPr>
        <p:spPr>
          <a:xfrm>
            <a:off x="9845694" y="6341501"/>
            <a:ext cx="2440092" cy="5282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200" dirty="0">
                <a:solidFill>
                  <a:schemeClr val="bg1"/>
                </a:solidFill>
                <a:latin typeface="UTM Avo" panose="02040603050506020204" pitchFamily="18"/>
              </a:rPr>
              <a:t>BÙI HOÀNG TÁM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B8462B-EAFC-2366-211A-E8ACAB4CFCB7}"/>
              </a:ext>
            </a:extLst>
          </p:cNvPr>
          <p:cNvSpPr txBox="1"/>
          <p:nvPr/>
        </p:nvSpPr>
        <p:spPr>
          <a:xfrm>
            <a:off x="4745985" y="1833230"/>
            <a:ext cx="3332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nối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tiếp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4CB81E16-5C41-047D-8F26-164A8344631F}"/>
              </a:ext>
            </a:extLst>
          </p:cNvPr>
          <p:cNvSpPr/>
          <p:nvPr/>
        </p:nvSpPr>
        <p:spPr>
          <a:xfrm>
            <a:off x="1183721" y="2570916"/>
            <a:ext cx="296039" cy="1763060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BF56DCD-8E7C-B2F5-43CA-5DC25CEDA58A}"/>
              </a:ext>
            </a:extLst>
          </p:cNvPr>
          <p:cNvSpPr/>
          <p:nvPr/>
        </p:nvSpPr>
        <p:spPr>
          <a:xfrm>
            <a:off x="46891" y="3024513"/>
            <a:ext cx="1078037" cy="8089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HS 1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E1822734-D144-AE83-63A2-3EB3AB411733}"/>
              </a:ext>
            </a:extLst>
          </p:cNvPr>
          <p:cNvSpPr/>
          <p:nvPr/>
        </p:nvSpPr>
        <p:spPr>
          <a:xfrm>
            <a:off x="1195266" y="4940621"/>
            <a:ext cx="296039" cy="1763060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9FBA89-A560-3C4D-FE82-42FBA90833FF}"/>
              </a:ext>
            </a:extLst>
          </p:cNvPr>
          <p:cNvSpPr/>
          <p:nvPr/>
        </p:nvSpPr>
        <p:spPr>
          <a:xfrm>
            <a:off x="46891" y="5417664"/>
            <a:ext cx="1078037" cy="8089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HS 2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051C9AB3-1CE9-2ACB-4CC2-B4E62E93E81B}"/>
              </a:ext>
            </a:extLst>
          </p:cNvPr>
          <p:cNvSpPr/>
          <p:nvPr/>
        </p:nvSpPr>
        <p:spPr>
          <a:xfrm>
            <a:off x="6127999" y="2570916"/>
            <a:ext cx="296039" cy="1763060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6A5954-2AE7-9022-A52F-D1B3FFF990CE}"/>
              </a:ext>
            </a:extLst>
          </p:cNvPr>
          <p:cNvSpPr/>
          <p:nvPr/>
        </p:nvSpPr>
        <p:spPr>
          <a:xfrm>
            <a:off x="4958003" y="3047959"/>
            <a:ext cx="1078037" cy="8089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HS 3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01B3D165-80D4-68FB-F0D9-70089D278950}"/>
              </a:ext>
            </a:extLst>
          </p:cNvPr>
          <p:cNvSpPr/>
          <p:nvPr/>
        </p:nvSpPr>
        <p:spPr>
          <a:xfrm>
            <a:off x="6163320" y="4917174"/>
            <a:ext cx="296039" cy="1763060"/>
          </a:xfrm>
          <a:prstGeom prst="lef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8453D90-A500-2BB8-A04F-F42A8327AE00}"/>
              </a:ext>
            </a:extLst>
          </p:cNvPr>
          <p:cNvSpPr/>
          <p:nvPr/>
        </p:nvSpPr>
        <p:spPr>
          <a:xfrm>
            <a:off x="4958003" y="5417664"/>
            <a:ext cx="1078037" cy="80897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HS 4</a:t>
            </a:r>
          </a:p>
        </p:txBody>
      </p:sp>
    </p:spTree>
    <p:extLst>
      <p:ext uri="{BB962C8B-B14F-4D97-AF65-F5344CB8AC3E}">
        <p14:creationId xmlns:p14="http://schemas.microsoft.com/office/powerpoint/2010/main" val="94564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0" y="1727461"/>
            <a:ext cx="4358707" cy="642361"/>
            <a:chOff x="609600" y="1257301"/>
            <a:chExt cx="5482766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0" y="1257301"/>
              <a:ext cx="5334000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5158143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thành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tiếng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519420F-842D-55FE-3F7F-1C4CC734CBED}"/>
              </a:ext>
            </a:extLst>
          </p:cNvPr>
          <p:cNvSpPr txBox="1"/>
          <p:nvPr/>
        </p:nvSpPr>
        <p:spPr>
          <a:xfrm>
            <a:off x="374073" y="2455041"/>
            <a:ext cx="4349268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667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Phát âm từ địa phương: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F217FD8-3BD2-FBEF-B4B5-A3FDC7AF888E}"/>
              </a:ext>
            </a:extLst>
          </p:cNvPr>
          <p:cNvGrpSpPr/>
          <p:nvPr/>
        </p:nvGrpSpPr>
        <p:grpSpPr>
          <a:xfrm>
            <a:off x="1779421" y="3010278"/>
            <a:ext cx="8633158" cy="635979"/>
            <a:chOff x="5714999" y="2589334"/>
            <a:chExt cx="11406927" cy="95396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2" name="Pentagon 31">
              <a:extLst>
                <a:ext uri="{FF2B5EF4-FFF2-40B4-BE49-F238E27FC236}">
                  <a16:creationId xmlns:a16="http://schemas.microsoft.com/office/drawing/2014/main" id="{C84BACB9-07E5-7219-A3A4-32E83F20B040}"/>
                </a:ext>
              </a:extLst>
            </p:cNvPr>
            <p:cNvSpPr/>
            <p:nvPr/>
          </p:nvSpPr>
          <p:spPr>
            <a:xfrm>
              <a:off x="10391870" y="2589334"/>
              <a:ext cx="6730056" cy="953969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3" name="Pentagon 32">
              <a:extLst>
                <a:ext uri="{FF2B5EF4-FFF2-40B4-BE49-F238E27FC236}">
                  <a16:creationId xmlns:a16="http://schemas.microsoft.com/office/drawing/2014/main" id="{013115A2-6408-BCE2-E293-DA027E9E4A8B}"/>
                </a:ext>
              </a:extLst>
            </p:cNvPr>
            <p:cNvSpPr/>
            <p:nvPr/>
          </p:nvSpPr>
          <p:spPr>
            <a:xfrm flipH="1">
              <a:off x="5714999" y="2589334"/>
              <a:ext cx="4688593" cy="953969"/>
            </a:xfrm>
            <a:prstGeom prst="homePlat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B71ADFE-71BE-1EEA-2CE6-772C3520DEF7}"/>
                </a:ext>
              </a:extLst>
            </p:cNvPr>
            <p:cNvSpPr/>
            <p:nvPr/>
          </p:nvSpPr>
          <p:spPr>
            <a:xfrm>
              <a:off x="6337402" y="2720242"/>
              <a:ext cx="10442341" cy="7541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6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l – n (lưỡi – nưỡi), dấu hỏi – dấu ngã (lẻ - lẽ)</a:t>
              </a:r>
              <a:endPara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352F9A1-1253-6960-75A5-87222494A3DD}"/>
              </a:ext>
            </a:extLst>
          </p:cNvPr>
          <p:cNvGrpSpPr/>
          <p:nvPr/>
        </p:nvGrpSpPr>
        <p:grpSpPr>
          <a:xfrm>
            <a:off x="-89782" y="3646257"/>
            <a:ext cx="6291822" cy="3546412"/>
            <a:chOff x="-134673" y="4730292"/>
            <a:chExt cx="9437733" cy="5319618"/>
          </a:xfrm>
        </p:grpSpPr>
        <p:pic>
          <p:nvPicPr>
            <p:cNvPr id="36" name="Picture 8">
              <a:extLst>
                <a:ext uri="{FF2B5EF4-FFF2-40B4-BE49-F238E27FC236}">
                  <a16:creationId xmlns:a16="http://schemas.microsoft.com/office/drawing/2014/main" id="{890C05F0-3CE8-7E70-50B8-6E3AF9130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134673" y="4730292"/>
              <a:ext cx="9437733" cy="531961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C6FB468-B7AC-0EBA-FF56-C01D06066629}"/>
                </a:ext>
              </a:extLst>
            </p:cNvPr>
            <p:cNvSpPr/>
            <p:nvPr/>
          </p:nvSpPr>
          <p:spPr>
            <a:xfrm>
              <a:off x="1828803" y="5688381"/>
              <a:ext cx="6095999" cy="37185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sng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Ví</a:t>
              </a:r>
              <a:r>
                <a:rPr kumimoji="0" lang="en-US" sz="2667" b="1" i="0" u="sng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kumimoji="0" lang="en-US" sz="2667" b="1" i="0" u="sng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dụ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: </a:t>
              </a:r>
              <a:r>
                <a:rPr kumimoji="0" lang="vi-VN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làng em, nằm lặng lẽ, dáng lúa, lưỡi liềm, lao xao, lầy lội,...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(</a:t>
              </a:r>
              <a:r>
                <a:rPr kumimoji="0" lang="en-US" sz="2667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miền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kumimoji="0" lang="en-US" sz="2667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Bắc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);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BCB577-6BEF-97F6-9371-78DFE09DD93A}"/>
              </a:ext>
            </a:extLst>
          </p:cNvPr>
          <p:cNvGrpSpPr/>
          <p:nvPr/>
        </p:nvGrpSpPr>
        <p:grpSpPr>
          <a:xfrm>
            <a:off x="5119078" y="3600316"/>
            <a:ext cx="7903126" cy="3546412"/>
            <a:chOff x="7924800" y="4827258"/>
            <a:chExt cx="11854690" cy="5319618"/>
          </a:xfrm>
        </p:grpSpPr>
        <p:pic>
          <p:nvPicPr>
            <p:cNvPr id="39" name="Picture 8">
              <a:extLst>
                <a:ext uri="{FF2B5EF4-FFF2-40B4-BE49-F238E27FC236}">
                  <a16:creationId xmlns:a16="http://schemas.microsoft.com/office/drawing/2014/main" id="{6338BA45-8046-3A04-217C-655ADE6C8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924800" y="4827258"/>
              <a:ext cx="11854690" cy="5319618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7E1D2AC-0253-325E-ABB7-70D2D629FD8F}"/>
                </a:ext>
              </a:extLst>
            </p:cNvPr>
            <p:cNvSpPr/>
            <p:nvPr/>
          </p:nvSpPr>
          <p:spPr>
            <a:xfrm>
              <a:off x="9862037" y="5695611"/>
              <a:ext cx="7968762" cy="3701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67" b="1" i="0" u="sng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Ví</a:t>
              </a:r>
              <a:r>
                <a:rPr kumimoji="0" lang="en-US" sz="2667" b="1" i="0" u="sng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kumimoji="0" lang="en-US" sz="2667" b="1" i="0" u="sng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dụ</a:t>
              </a:r>
              <a:r>
                <a:rPr kumimoji="0" lang="en-US" sz="2667" b="1" i="0" u="sng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: </a:t>
              </a:r>
              <a:r>
                <a:rPr kumimoji="0" lang="vi-VN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lặng lẽ, lưỡi liềm, những đêm, trăng lặn, mặt sông, cần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 </a:t>
              </a:r>
              <a:r>
                <a:rPr kumimoji="0" lang="vi-VN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ăng ten, muốn hát,... 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(</a:t>
              </a:r>
              <a:r>
                <a:rPr kumimoji="0" lang="en-US" sz="2667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miền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kumimoji="0" lang="en-US" sz="2667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Trung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, </a:t>
              </a:r>
              <a:r>
                <a:rPr kumimoji="0" lang="en-US" sz="2667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miền</a:t>
              </a: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 Nam).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1" y="1727461"/>
            <a:ext cx="2743200" cy="642361"/>
            <a:chOff x="609601" y="1257301"/>
            <a:chExt cx="3450638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1" y="1257301"/>
              <a:ext cx="3450638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Đọc 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5">
            <a:extLst>
              <a:ext uri="{FF2B5EF4-FFF2-40B4-BE49-F238E27FC236}">
                <a16:creationId xmlns:a16="http://schemas.microsoft.com/office/drawing/2014/main" id="{DFF4F416-6258-B9A1-FFB7-EE8A28BA4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596" y="2804078"/>
            <a:ext cx="3163404" cy="4077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6EC9DB9-E28A-E7DF-F6D2-D75017C668EC}"/>
              </a:ext>
            </a:extLst>
          </p:cNvPr>
          <p:cNvGrpSpPr/>
          <p:nvPr/>
        </p:nvGrpSpPr>
        <p:grpSpPr>
          <a:xfrm>
            <a:off x="1" y="1727461"/>
            <a:ext cx="2813538" cy="642361"/>
            <a:chOff x="609601" y="1257301"/>
            <a:chExt cx="3539116" cy="963542"/>
          </a:xfrm>
        </p:grpSpPr>
        <p:sp>
          <p:nvSpPr>
            <p:cNvPr id="3" name="Pentagon 2">
              <a:extLst>
                <a:ext uri="{FF2B5EF4-FFF2-40B4-BE49-F238E27FC236}">
                  <a16:creationId xmlns:a16="http://schemas.microsoft.com/office/drawing/2014/main" id="{889D3597-52BE-C330-C45C-B024ED53A0C6}"/>
                </a:ext>
              </a:extLst>
            </p:cNvPr>
            <p:cNvSpPr/>
            <p:nvPr/>
          </p:nvSpPr>
          <p:spPr>
            <a:xfrm>
              <a:off x="609601" y="1257301"/>
              <a:ext cx="3539116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256FBC-1721-950E-2CF5-BF9AD83A353A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D7D25D75-7601-AEE2-ABF8-EE7752E545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77129" y="4842860"/>
            <a:ext cx="2705602" cy="201131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7183B1C-2ED3-41A6-09B7-AE27473EF118}"/>
              </a:ext>
            </a:extLst>
          </p:cNvPr>
          <p:cNvSpPr/>
          <p:nvPr/>
        </p:nvSpPr>
        <p:spPr>
          <a:xfrm>
            <a:off x="351855" y="2556861"/>
            <a:ext cx="4460541" cy="2286000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CAE4E5-23F0-2401-EF92-452C09421E3A}"/>
              </a:ext>
            </a:extLst>
          </p:cNvPr>
          <p:cNvSpPr/>
          <p:nvPr/>
        </p:nvSpPr>
        <p:spPr>
          <a:xfrm>
            <a:off x="490400" y="2709261"/>
            <a:ext cx="4179455" cy="198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C6890D-8977-342F-3B20-0193144C5AC3}"/>
              </a:ext>
            </a:extLst>
          </p:cNvPr>
          <p:cNvGrpSpPr/>
          <p:nvPr/>
        </p:nvGrpSpPr>
        <p:grpSpPr>
          <a:xfrm>
            <a:off x="4937844" y="2545975"/>
            <a:ext cx="4090752" cy="2539789"/>
            <a:chOff x="5775977" y="1714500"/>
            <a:chExt cx="5654023" cy="3809683"/>
          </a:xfrm>
        </p:grpSpPr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D4D2E00C-EC8A-3817-227A-8E28FC1B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775977" y="1714500"/>
              <a:ext cx="5654023" cy="380968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89FB6E-EF4E-0A0B-506A-27123BF3078E}"/>
                </a:ext>
              </a:extLst>
            </p:cNvPr>
            <p:cNvSpPr/>
            <p:nvPr/>
          </p:nvSpPr>
          <p:spPr>
            <a:xfrm>
              <a:off x="5968490" y="2015577"/>
              <a:ext cx="5257800" cy="2263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Làng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quê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của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bạn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nhỏ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ở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đâu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?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Hình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dáng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ngôi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làng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có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gì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đặc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133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biệt</a:t>
              </a:r>
              <a:r>
                <a:rPr lang="en-US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167C6-73E8-6206-3A1C-D7FD5E50F5B4}"/>
              </a:ext>
            </a:extLst>
          </p:cNvPr>
          <p:cNvSpPr/>
          <p:nvPr/>
        </p:nvSpPr>
        <p:spPr>
          <a:xfrm>
            <a:off x="547544" y="2671092"/>
            <a:ext cx="4065165" cy="2001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Làng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quê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nằm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bên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Diêm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dáng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ngôi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làng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mềm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mại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dáng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lúa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/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cong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cong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lưỡi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nl-NL" sz="2133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liềm</a:t>
            </a:r>
            <a:r>
              <a:rPr lang="nl-NL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</a:t>
            </a:r>
            <a:endParaRPr lang="en-US" sz="2133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8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1" y="1727461"/>
            <a:ext cx="2743200" cy="642361"/>
            <a:chOff x="609601" y="1257301"/>
            <a:chExt cx="3450638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1" y="1257301"/>
              <a:ext cx="3450638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Đọc 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5">
            <a:extLst>
              <a:ext uri="{FF2B5EF4-FFF2-40B4-BE49-F238E27FC236}">
                <a16:creationId xmlns:a16="http://schemas.microsoft.com/office/drawing/2014/main" id="{DFF4F416-6258-B9A1-FFB7-EE8A28BA4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596" y="2804078"/>
            <a:ext cx="3163404" cy="4077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6EC9DB9-E28A-E7DF-F6D2-D75017C668EC}"/>
              </a:ext>
            </a:extLst>
          </p:cNvPr>
          <p:cNvGrpSpPr/>
          <p:nvPr/>
        </p:nvGrpSpPr>
        <p:grpSpPr>
          <a:xfrm>
            <a:off x="1" y="1727461"/>
            <a:ext cx="2813538" cy="642361"/>
            <a:chOff x="609601" y="1257301"/>
            <a:chExt cx="3539116" cy="963542"/>
          </a:xfrm>
        </p:grpSpPr>
        <p:sp>
          <p:nvSpPr>
            <p:cNvPr id="3" name="Pentagon 2">
              <a:extLst>
                <a:ext uri="{FF2B5EF4-FFF2-40B4-BE49-F238E27FC236}">
                  <a16:creationId xmlns:a16="http://schemas.microsoft.com/office/drawing/2014/main" id="{889D3597-52BE-C330-C45C-B024ED53A0C6}"/>
                </a:ext>
              </a:extLst>
            </p:cNvPr>
            <p:cNvSpPr/>
            <p:nvPr/>
          </p:nvSpPr>
          <p:spPr>
            <a:xfrm>
              <a:off x="609601" y="1257301"/>
              <a:ext cx="3539116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256FBC-1721-950E-2CF5-BF9AD83A353A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D7D25D75-7601-AEE2-ABF8-EE7752E545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77129" y="4842860"/>
            <a:ext cx="2705602" cy="201131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7183B1C-2ED3-41A6-09B7-AE27473EF118}"/>
              </a:ext>
            </a:extLst>
          </p:cNvPr>
          <p:cNvSpPr/>
          <p:nvPr/>
        </p:nvSpPr>
        <p:spPr>
          <a:xfrm>
            <a:off x="351855" y="2556860"/>
            <a:ext cx="4460541" cy="4054955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CAE4E5-23F0-2401-EF92-452C09421E3A}"/>
              </a:ext>
            </a:extLst>
          </p:cNvPr>
          <p:cNvSpPr/>
          <p:nvPr/>
        </p:nvSpPr>
        <p:spPr>
          <a:xfrm>
            <a:off x="490400" y="2709261"/>
            <a:ext cx="4179455" cy="37354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C6890D-8977-342F-3B20-0193144C5AC3}"/>
              </a:ext>
            </a:extLst>
          </p:cNvPr>
          <p:cNvGrpSpPr/>
          <p:nvPr/>
        </p:nvGrpSpPr>
        <p:grpSpPr>
          <a:xfrm>
            <a:off x="4937844" y="2545975"/>
            <a:ext cx="4090752" cy="2539789"/>
            <a:chOff x="5775977" y="1714500"/>
            <a:chExt cx="5654023" cy="3809683"/>
          </a:xfrm>
        </p:grpSpPr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D4D2E00C-EC8A-3817-227A-8E28FC1B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775977" y="1714500"/>
              <a:ext cx="5654023" cy="380968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89FB6E-EF4E-0A0B-506A-27123BF3078E}"/>
                </a:ext>
              </a:extLst>
            </p:cNvPr>
            <p:cNvSpPr/>
            <p:nvPr/>
          </p:nvSpPr>
          <p:spPr>
            <a:xfrm>
              <a:off x="6000895" y="2276809"/>
              <a:ext cx="5257800" cy="1524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Làng quê đã đổi thay như thế nào so với trước kia?</a:t>
              </a:r>
              <a:endParaRPr lang="en-US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167C6-73E8-6206-3A1C-D7FD5E50F5B4}"/>
              </a:ext>
            </a:extLst>
          </p:cNvPr>
          <p:cNvSpPr/>
          <p:nvPr/>
        </p:nvSpPr>
        <p:spPr>
          <a:xfrm>
            <a:off x="547544" y="2842335"/>
            <a:ext cx="4065165" cy="346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33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Thay</a:t>
            </a:r>
            <a:r>
              <a:rPr lang="en-US" sz="2133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33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đổi</a:t>
            </a:r>
            <a:r>
              <a:rPr lang="en-US" sz="2133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 </a:t>
            </a:r>
            <a:r>
              <a:rPr lang="vi-VN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có các ngôi nhà cao tầng; con đường rộng thênh thang thay cho con đường lầy lội trước kia; nhiều cần ăng ten vươn lên trời cao</a:t>
            </a:r>
            <a:r>
              <a:rPr lang="en-US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vi-VN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 làng có nhiều ti vi, nhiều ra đi ô;</a:t>
            </a:r>
            <a:r>
              <a:rPr lang="en-US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09248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C154EBA-8EEF-2EC0-28B9-90D55BB0676E}"/>
              </a:ext>
            </a:extLst>
          </p:cNvPr>
          <p:cNvGrpSpPr/>
          <p:nvPr/>
        </p:nvGrpSpPr>
        <p:grpSpPr>
          <a:xfrm>
            <a:off x="1" y="1727461"/>
            <a:ext cx="2743200" cy="642361"/>
            <a:chOff x="609601" y="1257301"/>
            <a:chExt cx="3450638" cy="963542"/>
          </a:xfrm>
        </p:grpSpPr>
        <p:sp>
          <p:nvSpPr>
            <p:cNvPr id="15" name="Pentagon 14">
              <a:extLst>
                <a:ext uri="{FF2B5EF4-FFF2-40B4-BE49-F238E27FC236}">
                  <a16:creationId xmlns:a16="http://schemas.microsoft.com/office/drawing/2014/main" id="{62E19E41-CB4F-F7FA-F0F1-5CF1674F9157}"/>
                </a:ext>
              </a:extLst>
            </p:cNvPr>
            <p:cNvSpPr/>
            <p:nvPr/>
          </p:nvSpPr>
          <p:spPr>
            <a:xfrm>
              <a:off x="609601" y="1257301"/>
              <a:ext cx="3450638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DB310-B067-3381-932D-36F61A63693F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Đọc 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5">
            <a:extLst>
              <a:ext uri="{FF2B5EF4-FFF2-40B4-BE49-F238E27FC236}">
                <a16:creationId xmlns:a16="http://schemas.microsoft.com/office/drawing/2014/main" id="{DFF4F416-6258-B9A1-FFB7-EE8A28BA4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596" y="2804078"/>
            <a:ext cx="3163404" cy="4077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6EC9DB9-E28A-E7DF-F6D2-D75017C668EC}"/>
              </a:ext>
            </a:extLst>
          </p:cNvPr>
          <p:cNvGrpSpPr/>
          <p:nvPr/>
        </p:nvGrpSpPr>
        <p:grpSpPr>
          <a:xfrm>
            <a:off x="1" y="1727461"/>
            <a:ext cx="2813538" cy="642361"/>
            <a:chOff x="609601" y="1257301"/>
            <a:chExt cx="3539116" cy="963542"/>
          </a:xfrm>
        </p:grpSpPr>
        <p:sp>
          <p:nvSpPr>
            <p:cNvPr id="3" name="Pentagon 2">
              <a:extLst>
                <a:ext uri="{FF2B5EF4-FFF2-40B4-BE49-F238E27FC236}">
                  <a16:creationId xmlns:a16="http://schemas.microsoft.com/office/drawing/2014/main" id="{889D3597-52BE-C330-C45C-B024ED53A0C6}"/>
                </a:ext>
              </a:extLst>
            </p:cNvPr>
            <p:cNvSpPr/>
            <p:nvPr/>
          </p:nvSpPr>
          <p:spPr>
            <a:xfrm>
              <a:off x="609601" y="1257301"/>
              <a:ext cx="3539116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256FBC-1721-950E-2CF5-BF9AD83A353A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D7D25D75-7601-AEE2-ABF8-EE7752E545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77129" y="4842860"/>
            <a:ext cx="2705602" cy="2011312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7183B1C-2ED3-41A6-09B7-AE27473EF118}"/>
              </a:ext>
            </a:extLst>
          </p:cNvPr>
          <p:cNvSpPr/>
          <p:nvPr/>
        </p:nvSpPr>
        <p:spPr>
          <a:xfrm>
            <a:off x="351855" y="2556861"/>
            <a:ext cx="4460541" cy="2286000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CAE4E5-23F0-2401-EF92-452C09421E3A}"/>
              </a:ext>
            </a:extLst>
          </p:cNvPr>
          <p:cNvSpPr/>
          <p:nvPr/>
        </p:nvSpPr>
        <p:spPr>
          <a:xfrm>
            <a:off x="490400" y="2709261"/>
            <a:ext cx="4179455" cy="198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C6890D-8977-342F-3B20-0193144C5AC3}"/>
              </a:ext>
            </a:extLst>
          </p:cNvPr>
          <p:cNvGrpSpPr/>
          <p:nvPr/>
        </p:nvGrpSpPr>
        <p:grpSpPr>
          <a:xfrm>
            <a:off x="4937844" y="2545975"/>
            <a:ext cx="4090752" cy="2539789"/>
            <a:chOff x="5775977" y="1714500"/>
            <a:chExt cx="5654023" cy="3809683"/>
          </a:xfrm>
        </p:grpSpPr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D4D2E00C-EC8A-3817-227A-8E28FC1B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775977" y="1714500"/>
              <a:ext cx="5654023" cy="380968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89FB6E-EF4E-0A0B-506A-27123BF3078E}"/>
                </a:ext>
              </a:extLst>
            </p:cNvPr>
            <p:cNvSpPr/>
            <p:nvPr/>
          </p:nvSpPr>
          <p:spPr>
            <a:xfrm>
              <a:off x="5968489" y="2276809"/>
              <a:ext cx="5257800" cy="1524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Ngôi trường mới được bạn nhỏ miêu tả như thế nào?</a:t>
              </a:r>
              <a:endParaRPr lang="en-US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167C6-73E8-6206-3A1C-D7FD5E50F5B4}"/>
              </a:ext>
            </a:extLst>
          </p:cNvPr>
          <p:cNvSpPr/>
          <p:nvPr/>
        </p:nvSpPr>
        <p:spPr>
          <a:xfrm>
            <a:off x="742411" y="2698313"/>
            <a:ext cx="3672764" cy="1992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Ngôi trường mới của bạn nhỏ rất khang trang, nằm dưới những hàng cây rợp mát. </a:t>
            </a:r>
            <a:endParaRPr lang="en-US" sz="2133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43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FF830A4-432C-8701-AEE9-B3729263AD72}"/>
              </a:ext>
            </a:extLst>
          </p:cNvPr>
          <p:cNvGrpSpPr/>
          <p:nvPr/>
        </p:nvGrpSpPr>
        <p:grpSpPr>
          <a:xfrm>
            <a:off x="1" y="1727461"/>
            <a:ext cx="2743200" cy="642361"/>
            <a:chOff x="609601" y="1257301"/>
            <a:chExt cx="3450638" cy="963542"/>
          </a:xfrm>
        </p:grpSpPr>
        <p:sp>
          <p:nvSpPr>
            <p:cNvPr id="13" name="Pentagon 12">
              <a:extLst>
                <a:ext uri="{FF2B5EF4-FFF2-40B4-BE49-F238E27FC236}">
                  <a16:creationId xmlns:a16="http://schemas.microsoft.com/office/drawing/2014/main" id="{46BE23C3-1215-D823-72D3-5A2249ED9B57}"/>
                </a:ext>
              </a:extLst>
            </p:cNvPr>
            <p:cNvSpPr/>
            <p:nvPr/>
          </p:nvSpPr>
          <p:spPr>
            <a:xfrm>
              <a:off x="609601" y="1257301"/>
              <a:ext cx="3450638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DF80A71-DE88-8F1A-2DD6-80D62DF7682A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Đọc 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18" name="Picture 5">
            <a:extLst>
              <a:ext uri="{FF2B5EF4-FFF2-40B4-BE49-F238E27FC236}">
                <a16:creationId xmlns:a16="http://schemas.microsoft.com/office/drawing/2014/main" id="{A091C5A5-E720-81AB-5E4F-BBBA89305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596" y="2804078"/>
            <a:ext cx="3163404" cy="4077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4A595BC-A8B2-48E7-D9D6-4D7E0F0FD9B7}"/>
              </a:ext>
            </a:extLst>
          </p:cNvPr>
          <p:cNvGrpSpPr/>
          <p:nvPr/>
        </p:nvGrpSpPr>
        <p:grpSpPr>
          <a:xfrm>
            <a:off x="1" y="1727461"/>
            <a:ext cx="2813538" cy="642361"/>
            <a:chOff x="609601" y="1257301"/>
            <a:chExt cx="3539116" cy="963542"/>
          </a:xfrm>
        </p:grpSpPr>
        <p:sp>
          <p:nvSpPr>
            <p:cNvPr id="21" name="Pentagon 20">
              <a:extLst>
                <a:ext uri="{FF2B5EF4-FFF2-40B4-BE49-F238E27FC236}">
                  <a16:creationId xmlns:a16="http://schemas.microsoft.com/office/drawing/2014/main" id="{2257AFD5-5929-492A-D164-1F7B87031A07}"/>
                </a:ext>
              </a:extLst>
            </p:cNvPr>
            <p:cNvSpPr/>
            <p:nvPr/>
          </p:nvSpPr>
          <p:spPr>
            <a:xfrm>
              <a:off x="609601" y="1257301"/>
              <a:ext cx="3539116" cy="9635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011690-F8D8-CBC4-EFD3-C826444D1CA4}"/>
                </a:ext>
              </a:extLst>
            </p:cNvPr>
            <p:cNvSpPr/>
            <p:nvPr/>
          </p:nvSpPr>
          <p:spPr>
            <a:xfrm>
              <a:off x="934223" y="1385130"/>
              <a:ext cx="2744722" cy="7541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Đọc</a:t>
              </a:r>
              <a:r>
                <a:rPr lang="nl-NL" sz="2667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667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hiểu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832E3301-3AF4-401F-0AD9-3DC2B113AF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77129" y="4842860"/>
            <a:ext cx="2705602" cy="2011312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7D1D8FB-565B-03E0-84A5-A378560AEEFD}"/>
              </a:ext>
            </a:extLst>
          </p:cNvPr>
          <p:cNvSpPr/>
          <p:nvPr/>
        </p:nvSpPr>
        <p:spPr>
          <a:xfrm>
            <a:off x="351855" y="2556861"/>
            <a:ext cx="4460541" cy="3187448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253600F-32DC-482D-7B82-D0B639F98076}"/>
              </a:ext>
            </a:extLst>
          </p:cNvPr>
          <p:cNvSpPr/>
          <p:nvPr/>
        </p:nvSpPr>
        <p:spPr>
          <a:xfrm>
            <a:off x="490400" y="2709261"/>
            <a:ext cx="4179455" cy="28240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FD3425-DB9F-0926-46BA-966EA2E6DF65}"/>
              </a:ext>
            </a:extLst>
          </p:cNvPr>
          <p:cNvGrpSpPr/>
          <p:nvPr/>
        </p:nvGrpSpPr>
        <p:grpSpPr>
          <a:xfrm>
            <a:off x="4937844" y="2545975"/>
            <a:ext cx="4090752" cy="2539789"/>
            <a:chOff x="5775977" y="1714500"/>
            <a:chExt cx="5654023" cy="3809683"/>
          </a:xfrm>
        </p:grpSpPr>
        <p:pic>
          <p:nvPicPr>
            <p:cNvPr id="27" name="Picture 11">
              <a:extLst>
                <a:ext uri="{FF2B5EF4-FFF2-40B4-BE49-F238E27FC236}">
                  <a16:creationId xmlns:a16="http://schemas.microsoft.com/office/drawing/2014/main" id="{AC11E443-D052-6F56-FC21-736D48522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775977" y="1714500"/>
              <a:ext cx="5654023" cy="3809683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D1CF587-6310-52DE-F823-2284201C7D15}"/>
                </a:ext>
              </a:extLst>
            </p:cNvPr>
            <p:cNvSpPr/>
            <p:nvPr/>
          </p:nvSpPr>
          <p:spPr>
            <a:xfrm>
              <a:off x="6000895" y="2276809"/>
              <a:ext cx="5257800" cy="1524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133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Hai dòng thơ cuối thể hiện điều gì?</a:t>
              </a:r>
              <a:endParaRPr lang="en-US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3CAFDF3-82DE-0269-40BD-58496AE4C94B}"/>
              </a:ext>
            </a:extLst>
          </p:cNvPr>
          <p:cNvSpPr/>
          <p:nvPr/>
        </p:nvSpPr>
        <p:spPr>
          <a:xfrm>
            <a:off x="547544" y="2842335"/>
            <a:ext cx="4065165" cy="2493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133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 dòng thơ cuối cho biết về cảm xúc của bạn nhỏ: vui sướng vì sự đổi thay của quê hương, yêu quý ngôi làng của mình.</a:t>
            </a:r>
            <a:endParaRPr lang="en-US" sz="2133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63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>
            <a:extLst>
              <a:ext uri="{FF2B5EF4-FFF2-40B4-BE49-F238E27FC236}">
                <a16:creationId xmlns:a16="http://schemas.microsoft.com/office/drawing/2014/main" id="{0FACCDDE-B449-ADFC-C6B8-755400F91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3638989"/>
            <a:ext cx="1625600" cy="32190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F42A77B-2447-C570-EF9A-C08A22BFBD98}"/>
              </a:ext>
            </a:extLst>
          </p:cNvPr>
          <p:cNvGrpSpPr/>
          <p:nvPr/>
        </p:nvGrpSpPr>
        <p:grpSpPr>
          <a:xfrm>
            <a:off x="1254666" y="1615781"/>
            <a:ext cx="4841334" cy="2474591"/>
            <a:chOff x="1221683" y="640002"/>
            <a:chExt cx="7262001" cy="3711886"/>
          </a:xfrm>
        </p:grpSpPr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94C3B901-44C3-3D32-CDE1-3B1BA17DBE02}"/>
                </a:ext>
              </a:extLst>
            </p:cNvPr>
            <p:cNvGrpSpPr/>
            <p:nvPr/>
          </p:nvGrpSpPr>
          <p:grpSpPr>
            <a:xfrm>
              <a:off x="1565692" y="833982"/>
              <a:ext cx="6476999" cy="3517906"/>
              <a:chOff x="0" y="-47625"/>
              <a:chExt cx="1584172" cy="860425"/>
            </a:xfrm>
          </p:grpSpPr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EEF7C019-CE3B-E416-05D4-9BF1EBEB9D3D}"/>
                  </a:ext>
                </a:extLst>
              </p:cNvPr>
              <p:cNvSpPr/>
              <p:nvPr/>
            </p:nvSpPr>
            <p:spPr>
              <a:xfrm>
                <a:off x="0" y="0"/>
                <a:ext cx="1584172" cy="243208"/>
              </a:xfrm>
              <a:custGeom>
                <a:avLst/>
                <a:gdLst/>
                <a:ahLst/>
                <a:cxnLst/>
                <a:rect l="l" t="t" r="r" b="b"/>
                <a:pathLst>
                  <a:path w="1984702" h="523786">
                    <a:moveTo>
                      <a:pt x="12328" y="0"/>
                    </a:moveTo>
                    <a:lnTo>
                      <a:pt x="1972373" y="0"/>
                    </a:lnTo>
                    <a:cubicBezTo>
                      <a:pt x="1975643" y="0"/>
                      <a:pt x="1978779" y="1299"/>
                      <a:pt x="1981091" y="3611"/>
                    </a:cubicBezTo>
                    <a:cubicBezTo>
                      <a:pt x="1983403" y="5923"/>
                      <a:pt x="1984702" y="9059"/>
                      <a:pt x="1984702" y="12328"/>
                    </a:cubicBezTo>
                    <a:lnTo>
                      <a:pt x="1984702" y="511457"/>
                    </a:lnTo>
                    <a:cubicBezTo>
                      <a:pt x="1984702" y="514727"/>
                      <a:pt x="1983403" y="517863"/>
                      <a:pt x="1981091" y="520175"/>
                    </a:cubicBezTo>
                    <a:cubicBezTo>
                      <a:pt x="1978779" y="522487"/>
                      <a:pt x="1975643" y="523786"/>
                      <a:pt x="1972373" y="523786"/>
                    </a:cubicBezTo>
                    <a:lnTo>
                      <a:pt x="12328" y="523786"/>
                    </a:lnTo>
                    <a:cubicBezTo>
                      <a:pt x="9059" y="523786"/>
                      <a:pt x="5923" y="522487"/>
                      <a:pt x="3611" y="520175"/>
                    </a:cubicBezTo>
                    <a:cubicBezTo>
                      <a:pt x="1299" y="517863"/>
                      <a:pt x="0" y="514727"/>
                      <a:pt x="0" y="511457"/>
                    </a:cubicBezTo>
                    <a:lnTo>
                      <a:pt x="0" y="12328"/>
                    </a:lnTo>
                    <a:cubicBezTo>
                      <a:pt x="0" y="9059"/>
                      <a:pt x="1299" y="5923"/>
                      <a:pt x="3611" y="3611"/>
                    </a:cubicBezTo>
                    <a:cubicBezTo>
                      <a:pt x="5923" y="1299"/>
                      <a:pt x="9059" y="0"/>
                      <a:pt x="12328" y="0"/>
                    </a:cubicBezTo>
                    <a:close/>
                  </a:path>
                </a:pathLst>
              </a:custGeom>
              <a:solidFill>
                <a:srgbClr val="81D166"/>
              </a:solidFill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sp>
            <p:nvSpPr>
              <p:cNvPr id="16" name="TextBox 8">
                <a:extLst>
                  <a:ext uri="{FF2B5EF4-FFF2-40B4-BE49-F238E27FC236}">
                    <a16:creationId xmlns:a16="http://schemas.microsoft.com/office/drawing/2014/main" id="{C6741D96-70D9-0317-AEED-A98DD773C59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90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B91F2D70-49F2-8350-C8FF-6B107F69ECE6}"/>
                </a:ext>
              </a:extLst>
            </p:cNvPr>
            <p:cNvSpPr txBox="1"/>
            <p:nvPr/>
          </p:nvSpPr>
          <p:spPr>
            <a:xfrm>
              <a:off x="1221683" y="640002"/>
              <a:ext cx="7262001" cy="1199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ts val="736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6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Bài thơ thể hiện điều gì?</a:t>
              </a:r>
              <a:endPara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2785E42-FBA5-282F-4EDC-F9FA44692AB3}"/>
              </a:ext>
            </a:extLst>
          </p:cNvPr>
          <p:cNvGrpSpPr/>
          <p:nvPr/>
        </p:nvGrpSpPr>
        <p:grpSpPr>
          <a:xfrm>
            <a:off x="2414057" y="2917736"/>
            <a:ext cx="7672052" cy="2707209"/>
            <a:chOff x="3138885" y="2662354"/>
            <a:chExt cx="11201753" cy="330018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31212B0-2F5A-E10B-F33C-3C1FC47A52AD}"/>
                </a:ext>
              </a:extLst>
            </p:cNvPr>
            <p:cNvSpPr/>
            <p:nvPr/>
          </p:nvSpPr>
          <p:spPr>
            <a:xfrm>
              <a:off x="3138885" y="2662355"/>
              <a:ext cx="11201753" cy="330018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8475D7-4D9C-6C1F-ABFE-5E845585B604}"/>
                </a:ext>
              </a:extLst>
            </p:cNvPr>
            <p:cNvSpPr/>
            <p:nvPr/>
          </p:nvSpPr>
          <p:spPr>
            <a:xfrm>
              <a:off x="3531659" y="2662354"/>
              <a:ext cx="10565491" cy="2238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Bài thơ nói về ngôi làng nên thơ, khang trang, hiện đại và cảm xúc của bạn nhỏ rất vui sướng, yêu quý ngôi làng của mình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.</a:t>
              </a:r>
            </a:p>
          </p:txBody>
        </p:sp>
      </p:grpSp>
      <p:pic>
        <p:nvPicPr>
          <p:cNvPr id="20" name="Picture 11">
            <a:extLst>
              <a:ext uri="{FF2B5EF4-FFF2-40B4-BE49-F238E27FC236}">
                <a16:creationId xmlns:a16="http://schemas.microsoft.com/office/drawing/2014/main" id="{1AC16666-996F-869E-9B46-FD739DC9B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540" y="4314092"/>
            <a:ext cx="2350886" cy="258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>
            <a:extLst>
              <a:ext uri="{FF2B5EF4-FFF2-40B4-BE49-F238E27FC236}">
                <a16:creationId xmlns:a16="http://schemas.microsoft.com/office/drawing/2014/main" id="{980B7E61-8F16-7A6E-113D-A0BFA5427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828" y="4485051"/>
            <a:ext cx="12192000" cy="2405817"/>
          </a:xfrm>
          <a:prstGeom prst="rect">
            <a:avLst/>
          </a:prstGeom>
        </p:spPr>
      </p:pic>
      <p:sp>
        <p:nvSpPr>
          <p:cNvPr id="14" name="Snip Single Corner Rectangle 13">
            <a:extLst>
              <a:ext uri="{FF2B5EF4-FFF2-40B4-BE49-F238E27FC236}">
                <a16:creationId xmlns:a16="http://schemas.microsoft.com/office/drawing/2014/main" id="{E190F31D-507B-AA87-131A-53858E4D768D}"/>
              </a:ext>
            </a:extLst>
          </p:cNvPr>
          <p:cNvSpPr/>
          <p:nvPr/>
        </p:nvSpPr>
        <p:spPr>
          <a:xfrm>
            <a:off x="355599" y="1644621"/>
            <a:ext cx="9890370" cy="7620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EF2212F-0D9F-2CA0-26A4-6183EA623EE7}"/>
              </a:ext>
            </a:extLst>
          </p:cNvPr>
          <p:cNvSpPr txBox="1"/>
          <p:nvPr/>
        </p:nvSpPr>
        <p:spPr>
          <a:xfrm>
            <a:off x="543366" y="1514018"/>
            <a:ext cx="10820400" cy="714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6720"/>
              </a:lnSpc>
              <a:spcBef>
                <a:spcPct val="0"/>
              </a:spcBef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thơ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dụng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phép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so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sánh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27206B-59DD-1CFF-7885-9586E229F3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96000" y="2537224"/>
            <a:ext cx="4984381" cy="4424275"/>
          </a:xfrm>
          <a:prstGeom prst="rect">
            <a:avLst/>
          </a:prstGeom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93FB0059-CB1B-456D-4D55-960046F95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91675" y="2723798"/>
            <a:ext cx="3424031" cy="423770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6B10DEF-1BFD-6A05-BF55-712C198ECE12}"/>
              </a:ext>
            </a:extLst>
          </p:cNvPr>
          <p:cNvSpPr txBox="1"/>
          <p:nvPr/>
        </p:nvSpPr>
        <p:spPr>
          <a:xfrm>
            <a:off x="6372725" y="2887313"/>
            <a:ext cx="4927600" cy="12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Làng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mềm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dáng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lụa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</a:p>
          <a:p>
            <a:pPr defTabSz="609630">
              <a:lnSpc>
                <a:spcPct val="150000"/>
              </a:lnSpc>
            </a:pP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Cong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cong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lưỡi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/>
                <a:cs typeface="Arial" pitchFamily="34" charset="0"/>
              </a:rPr>
              <a:t>liềm</a:t>
            </a:r>
            <a:endParaRPr lang="en-US" sz="2667" dirty="0">
              <a:solidFill>
                <a:prstClr val="white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46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>
            <a:extLst>
              <a:ext uri="{FF2B5EF4-FFF2-40B4-BE49-F238E27FC236}">
                <a16:creationId xmlns:a16="http://schemas.microsoft.com/office/drawing/2014/main" id="{980B7E61-8F16-7A6E-113D-A0BFA5427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828" y="4485051"/>
            <a:ext cx="12192000" cy="2405817"/>
          </a:xfrm>
          <a:prstGeom prst="rect">
            <a:avLst/>
          </a:prstGeom>
        </p:spPr>
      </p:pic>
      <p:sp>
        <p:nvSpPr>
          <p:cNvPr id="14" name="Snip Single Corner Rectangle 13">
            <a:extLst>
              <a:ext uri="{FF2B5EF4-FFF2-40B4-BE49-F238E27FC236}">
                <a16:creationId xmlns:a16="http://schemas.microsoft.com/office/drawing/2014/main" id="{E190F31D-507B-AA87-131A-53858E4D768D}"/>
              </a:ext>
            </a:extLst>
          </p:cNvPr>
          <p:cNvSpPr/>
          <p:nvPr/>
        </p:nvSpPr>
        <p:spPr>
          <a:xfrm>
            <a:off x="355598" y="1644621"/>
            <a:ext cx="11293035" cy="7620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EF2212F-0D9F-2CA0-26A4-6183EA623EE7}"/>
              </a:ext>
            </a:extLst>
          </p:cNvPr>
          <p:cNvSpPr txBox="1"/>
          <p:nvPr/>
        </p:nvSpPr>
        <p:spPr>
          <a:xfrm>
            <a:off x="543365" y="1514018"/>
            <a:ext cx="11293035" cy="710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  <a:spcBef>
                <a:spcPct val="0"/>
              </a:spcBef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Tìm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c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ác từ ngữ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nổi bật sự đổi thay của ngôi làng so với trước kia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27206B-59DD-1CFF-7885-9586E229F3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96000" y="2537224"/>
            <a:ext cx="4984381" cy="4424275"/>
          </a:xfrm>
          <a:prstGeom prst="rect">
            <a:avLst/>
          </a:prstGeom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93FB0059-CB1B-456D-4D55-960046F95F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09137" y="2682004"/>
            <a:ext cx="3424031" cy="423770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6B10DEF-1BFD-6A05-BF55-712C198ECE12}"/>
              </a:ext>
            </a:extLst>
          </p:cNvPr>
          <p:cNvSpPr txBox="1"/>
          <p:nvPr/>
        </p:nvSpPr>
        <p:spPr>
          <a:xfrm>
            <a:off x="6449047" y="2809208"/>
            <a:ext cx="492760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đường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lầy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lội</a:t>
            </a:r>
            <a:endParaRPr lang="en-US" sz="2400" dirty="0"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Giờ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rộng</a:t>
            </a:r>
            <a:r>
              <a:rPr lang="en-US" sz="2400" dirty="0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thênh</a:t>
            </a:r>
            <a:r>
              <a:rPr lang="en-US" sz="2400" dirty="0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 thang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Trường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khang</a:t>
            </a:r>
            <a:r>
              <a:rPr lang="en-US" sz="2400" dirty="0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UTM Avo" panose="02040603050506020204" pitchFamily="18"/>
                <a:cs typeface="Arial" pitchFamily="34" charset="0"/>
              </a:rPr>
              <a:t>trang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dirty="0"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68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E0198DF-34EC-9ED1-A5EE-58746D98A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AB977F9-D7EE-5347-58B9-AC768432967A}"/>
              </a:ext>
            </a:extLst>
          </p:cNvPr>
          <p:cNvGrpSpPr/>
          <p:nvPr/>
        </p:nvGrpSpPr>
        <p:grpSpPr>
          <a:xfrm>
            <a:off x="57466" y="1744784"/>
            <a:ext cx="5194471" cy="642361"/>
            <a:chOff x="609600" y="1257301"/>
            <a:chExt cx="7949994" cy="963542"/>
          </a:xfrm>
        </p:grpSpPr>
        <p:sp>
          <p:nvSpPr>
            <p:cNvPr id="19" name="Pentagon 18">
              <a:extLst>
                <a:ext uri="{FF2B5EF4-FFF2-40B4-BE49-F238E27FC236}">
                  <a16:creationId xmlns:a16="http://schemas.microsoft.com/office/drawing/2014/main" id="{51AAC307-1F9C-3925-1D5B-E1E00F63E301}"/>
                </a:ext>
              </a:extLst>
            </p:cNvPr>
            <p:cNvSpPr/>
            <p:nvPr/>
          </p:nvSpPr>
          <p:spPr>
            <a:xfrm>
              <a:off x="609600" y="1257301"/>
              <a:ext cx="7748450" cy="96354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5C41F7D-B792-9105-1102-F8C5DB8E482D}"/>
                </a:ext>
              </a:extLst>
            </p:cNvPr>
            <p:cNvSpPr/>
            <p:nvPr/>
          </p:nvSpPr>
          <p:spPr>
            <a:xfrm>
              <a:off x="771911" y="1376886"/>
              <a:ext cx="7787683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1. </a:t>
              </a:r>
              <a:r>
                <a:rPr kumimoji="0" lang="vi-VN" sz="24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Tìm từ có nghĩa trái ngược 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DFE770B-B2E7-B104-116B-3952E5125A27}"/>
              </a:ext>
            </a:extLst>
          </p:cNvPr>
          <p:cNvSpPr/>
          <p:nvPr/>
        </p:nvSpPr>
        <p:spPr>
          <a:xfrm>
            <a:off x="654123" y="2508759"/>
            <a:ext cx="893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Tìm từ có nghĩa trái ngược với từ in đậm trong câu thơ sau: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75C70C-5317-9F0D-E7CE-6758AA3FA4C5}"/>
              </a:ext>
            </a:extLst>
          </p:cNvPr>
          <p:cNvGrpSpPr/>
          <p:nvPr/>
        </p:nvGrpSpPr>
        <p:grpSpPr>
          <a:xfrm>
            <a:off x="2588858" y="3161214"/>
            <a:ext cx="6446063" cy="1765303"/>
            <a:chOff x="2419984" y="4510246"/>
            <a:chExt cx="9669094" cy="2289727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04290FE0-8B1A-CFA9-1C60-AB864FEF7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419984" y="4510246"/>
              <a:ext cx="6724016" cy="2289727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A8BA69B-D08E-A486-448A-347417DBE5CF}"/>
                </a:ext>
              </a:extLst>
            </p:cNvPr>
            <p:cNvSpPr/>
            <p:nvPr/>
          </p:nvSpPr>
          <p:spPr>
            <a:xfrm>
              <a:off x="2945078" y="4777946"/>
              <a:ext cx="9144000" cy="14795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Những con đường lầy lội.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Giờ đã </a:t>
              </a: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rộng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 thênh thang.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25C0722-E43B-DB60-D998-6EBF02B0BB31}"/>
              </a:ext>
            </a:extLst>
          </p:cNvPr>
          <p:cNvSpPr/>
          <p:nvPr/>
        </p:nvSpPr>
        <p:spPr>
          <a:xfrm>
            <a:off x="654123" y="4994564"/>
            <a:ext cx="8109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Qua đó, em hiểu con đường trước đây như thế nào?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310BF54-5820-DCC7-5CBE-574B5E99161C}"/>
              </a:ext>
            </a:extLst>
          </p:cNvPr>
          <p:cNvCxnSpPr/>
          <p:nvPr/>
        </p:nvCxnSpPr>
        <p:spPr>
          <a:xfrm flipV="1">
            <a:off x="7090338" y="3324805"/>
            <a:ext cx="573315" cy="682287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61315FD-D271-7F68-A840-918F6878DD01}"/>
              </a:ext>
            </a:extLst>
          </p:cNvPr>
          <p:cNvCxnSpPr/>
          <p:nvPr/>
        </p:nvCxnSpPr>
        <p:spPr>
          <a:xfrm>
            <a:off x="7066587" y="4007092"/>
            <a:ext cx="578263" cy="6023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0AF96C0-C2D0-9CA0-00DB-D1AE1C5E2FCF}"/>
              </a:ext>
            </a:extLst>
          </p:cNvPr>
          <p:cNvCxnSpPr>
            <a:stCxn id="23" idx="3"/>
          </p:cNvCxnSpPr>
          <p:nvPr/>
        </p:nvCxnSpPr>
        <p:spPr>
          <a:xfrm>
            <a:off x="7071535" y="4043865"/>
            <a:ext cx="573315" cy="633467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9CAA936-1966-AA04-E090-C7759F27D12F}"/>
              </a:ext>
            </a:extLst>
          </p:cNvPr>
          <p:cNvSpPr/>
          <p:nvPr/>
        </p:nvSpPr>
        <p:spPr>
          <a:xfrm>
            <a:off x="7637593" y="3075621"/>
            <a:ext cx="1814285" cy="498369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Hẹp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0032118-764E-F8EA-CC93-0CFF8D01E2DC}"/>
              </a:ext>
            </a:extLst>
          </p:cNvPr>
          <p:cNvSpPr/>
          <p:nvPr/>
        </p:nvSpPr>
        <p:spPr>
          <a:xfrm>
            <a:off x="7665467" y="3757907"/>
            <a:ext cx="1758537" cy="498369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Chật hẹp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E54241B-C7EB-9541-27D4-431F1C76B5F3}"/>
              </a:ext>
            </a:extLst>
          </p:cNvPr>
          <p:cNvSpPr/>
          <p:nvPr/>
        </p:nvSpPr>
        <p:spPr>
          <a:xfrm>
            <a:off x="7656395" y="4395717"/>
            <a:ext cx="1776680" cy="498369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Nhỏ, bé…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E5C9240-F179-EAF8-9FC4-3DCDBAB707E8}"/>
              </a:ext>
            </a:extLst>
          </p:cNvPr>
          <p:cNvSpPr/>
          <p:nvPr/>
        </p:nvSpPr>
        <p:spPr>
          <a:xfrm>
            <a:off x="176781" y="5602066"/>
            <a:ext cx="11346263" cy="1108102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419CB9C-ECE7-99EE-14DF-7574A0AB0F94}"/>
              </a:ext>
            </a:extLst>
          </p:cNvPr>
          <p:cNvSpPr/>
          <p:nvPr/>
        </p:nvSpPr>
        <p:spPr>
          <a:xfrm>
            <a:off x="313789" y="5595194"/>
            <a:ext cx="11346263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Qua câu thơ, em hiểu con đường trước đây nhỏ bé, chật hẹp và lầy lội. Ngày nay, đường đã được mở rộng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đẹp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.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67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9" grpId="0" animBg="1"/>
      <p:bldP spid="30" grpId="0" animBg="1"/>
      <p:bldP spid="31" grpId="0" animBg="1"/>
      <p:bldP spid="32" grpId="0" animBg="1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AB977F9-D7EE-5347-58B9-AC768432967A}"/>
              </a:ext>
            </a:extLst>
          </p:cNvPr>
          <p:cNvGrpSpPr/>
          <p:nvPr/>
        </p:nvGrpSpPr>
        <p:grpSpPr>
          <a:xfrm>
            <a:off x="57465" y="1744784"/>
            <a:ext cx="7773550" cy="642361"/>
            <a:chOff x="609598" y="1257301"/>
            <a:chExt cx="11897201" cy="963542"/>
          </a:xfrm>
        </p:grpSpPr>
        <p:sp>
          <p:nvSpPr>
            <p:cNvPr id="19" name="Pentagon 18">
              <a:extLst>
                <a:ext uri="{FF2B5EF4-FFF2-40B4-BE49-F238E27FC236}">
                  <a16:creationId xmlns:a16="http://schemas.microsoft.com/office/drawing/2014/main" id="{51AAC307-1F9C-3925-1D5B-E1E00F63E301}"/>
                </a:ext>
              </a:extLst>
            </p:cNvPr>
            <p:cNvSpPr/>
            <p:nvPr/>
          </p:nvSpPr>
          <p:spPr>
            <a:xfrm>
              <a:off x="609598" y="1257301"/>
              <a:ext cx="11897201" cy="96354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5C41F7D-B792-9105-1102-F8C5DB8E482D}"/>
                </a:ext>
              </a:extLst>
            </p:cNvPr>
            <p:cNvSpPr/>
            <p:nvPr/>
          </p:nvSpPr>
          <p:spPr>
            <a:xfrm>
              <a:off x="771911" y="1376886"/>
              <a:ext cx="11307987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</a:rPr>
                <a:t>Ghép các cặp từ có nghĩa trái ngược nhau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B30DD31-5D7E-990F-B6F1-A40A87AD1453}"/>
              </a:ext>
            </a:extLst>
          </p:cNvPr>
          <p:cNvSpPr/>
          <p:nvPr/>
        </p:nvSpPr>
        <p:spPr>
          <a:xfrm>
            <a:off x="527955" y="2568249"/>
            <a:ext cx="9065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Ghép đúng để được các cặp từ có nghĩa trái ngược nhau: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B8817AB4-1C37-F715-842E-C9142FAC53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0" b="30597"/>
          <a:stretch/>
        </p:blipFill>
        <p:spPr bwMode="auto">
          <a:xfrm>
            <a:off x="2124251" y="3429000"/>
            <a:ext cx="7012567" cy="278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37BC151-B54B-B228-09BF-0996749BED6A}"/>
              </a:ext>
            </a:extLst>
          </p:cNvPr>
          <p:cNvCxnSpPr/>
          <p:nvPr/>
        </p:nvCxnSpPr>
        <p:spPr>
          <a:xfrm>
            <a:off x="4854148" y="3931889"/>
            <a:ext cx="2032000" cy="1841435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A617C3C-B894-1BB1-33AA-5665D86EFFEA}"/>
              </a:ext>
            </a:extLst>
          </p:cNvPr>
          <p:cNvCxnSpPr/>
          <p:nvPr/>
        </p:nvCxnSpPr>
        <p:spPr>
          <a:xfrm flipV="1">
            <a:off x="4839634" y="3817760"/>
            <a:ext cx="2046514" cy="98522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1D9B70C-CA98-3BEB-84C5-6FE5A5283452}"/>
              </a:ext>
            </a:extLst>
          </p:cNvPr>
          <p:cNvCxnSpPr/>
          <p:nvPr/>
        </p:nvCxnSpPr>
        <p:spPr>
          <a:xfrm flipV="1">
            <a:off x="4839634" y="4834765"/>
            <a:ext cx="2046514" cy="985223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34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AB977F9-D7EE-5347-58B9-AC768432967A}"/>
              </a:ext>
            </a:extLst>
          </p:cNvPr>
          <p:cNvGrpSpPr/>
          <p:nvPr/>
        </p:nvGrpSpPr>
        <p:grpSpPr>
          <a:xfrm>
            <a:off x="57466" y="1744784"/>
            <a:ext cx="2310596" cy="642361"/>
            <a:chOff x="609600" y="1257301"/>
            <a:chExt cx="3536303" cy="963542"/>
          </a:xfrm>
        </p:grpSpPr>
        <p:sp>
          <p:nvSpPr>
            <p:cNvPr id="19" name="Pentagon 18">
              <a:extLst>
                <a:ext uri="{FF2B5EF4-FFF2-40B4-BE49-F238E27FC236}">
                  <a16:creationId xmlns:a16="http://schemas.microsoft.com/office/drawing/2014/main" id="{51AAC307-1F9C-3925-1D5B-E1E00F63E301}"/>
                </a:ext>
              </a:extLst>
            </p:cNvPr>
            <p:cNvSpPr/>
            <p:nvPr/>
          </p:nvSpPr>
          <p:spPr>
            <a:xfrm>
              <a:off x="609600" y="1257301"/>
              <a:ext cx="3536303" cy="96354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5C41F7D-B792-9105-1102-F8C5DB8E482D}"/>
                </a:ext>
              </a:extLst>
            </p:cNvPr>
            <p:cNvSpPr/>
            <p:nvPr/>
          </p:nvSpPr>
          <p:spPr>
            <a:xfrm>
              <a:off x="771911" y="1376886"/>
              <a:ext cx="2807125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3. Đặt câu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D61B4C7-0CE3-05E6-4250-31A1199987AE}"/>
              </a:ext>
            </a:extLst>
          </p:cNvPr>
          <p:cNvSpPr/>
          <p:nvPr/>
        </p:nvSpPr>
        <p:spPr>
          <a:xfrm>
            <a:off x="409988" y="2532046"/>
            <a:ext cx="11372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Đặt câu phân biệt hai từ có nghĩa trái ngược nhau vừa tìm được trong BT2.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B3C8CE-AF3A-2494-6AC6-12B3BCA7493D}"/>
              </a:ext>
            </a:extLst>
          </p:cNvPr>
          <p:cNvGrpSpPr/>
          <p:nvPr/>
        </p:nvGrpSpPr>
        <p:grpSpPr>
          <a:xfrm>
            <a:off x="528406" y="3341696"/>
            <a:ext cx="8967286" cy="1435510"/>
            <a:chOff x="861756" y="4077597"/>
            <a:chExt cx="10967906" cy="199325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4B6548DF-62BA-FD13-EE40-9685953C6E41}"/>
                </a:ext>
              </a:extLst>
            </p:cNvPr>
            <p:cNvSpPr/>
            <p:nvPr/>
          </p:nvSpPr>
          <p:spPr>
            <a:xfrm>
              <a:off x="861756" y="4077597"/>
              <a:ext cx="10745071" cy="1993250"/>
            </a:xfrm>
            <a:prstGeom prst="roundRect">
              <a:avLst/>
            </a:prstGeom>
            <a:solidFill>
              <a:srgbClr val="F79646">
                <a:lumMod val="75000"/>
              </a:srgbClr>
            </a:solidFill>
            <a:ln w="28575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B8D1601-79B5-7462-A018-E9CA85FAF663}"/>
                </a:ext>
              </a:extLst>
            </p:cNvPr>
            <p:cNvSpPr/>
            <p:nvPr/>
          </p:nvSpPr>
          <p:spPr>
            <a:xfrm>
              <a:off x="1075452" y="4274122"/>
              <a:ext cx="10278348" cy="160020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1F7FBF-F7E7-37E1-DFB8-6B565F837E76}"/>
                </a:ext>
              </a:extLst>
            </p:cNvPr>
            <p:cNvSpPr/>
            <p:nvPr/>
          </p:nvSpPr>
          <p:spPr>
            <a:xfrm>
              <a:off x="1308707" y="4158726"/>
              <a:ext cx="10520955" cy="15651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Mặt trời </a:t>
              </a:r>
              <a:r>
                <a:rPr kumimoji="0" lang="vi-VN" sz="2400" b="1" i="0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lặn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, lũy tre làng chìm trong bóng chiều.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Mặt trời </a:t>
              </a:r>
              <a:r>
                <a:rPr kumimoji="0" lang="vi-VN" sz="2400" b="1" i="0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mọc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, cả ngôi làng bừng sáng.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88D7644-48D8-75F2-C903-5BE078125431}"/>
              </a:ext>
            </a:extLst>
          </p:cNvPr>
          <p:cNvGrpSpPr/>
          <p:nvPr/>
        </p:nvGrpSpPr>
        <p:grpSpPr>
          <a:xfrm>
            <a:off x="528406" y="4957805"/>
            <a:ext cx="10960209" cy="1681229"/>
            <a:chOff x="861756" y="4077596"/>
            <a:chExt cx="10745071" cy="2771709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05E746F-B497-F4B8-6276-E92323009FEC}"/>
                </a:ext>
              </a:extLst>
            </p:cNvPr>
            <p:cNvSpPr/>
            <p:nvPr/>
          </p:nvSpPr>
          <p:spPr>
            <a:xfrm>
              <a:off x="861756" y="4077596"/>
              <a:ext cx="10745071" cy="2771709"/>
            </a:xfrm>
            <a:prstGeom prst="roundRect">
              <a:avLst/>
            </a:prstGeom>
            <a:solidFill>
              <a:srgbClr val="F79646">
                <a:lumMod val="75000"/>
              </a:srgbClr>
            </a:solidFill>
            <a:ln w="28575" cap="flat" cmpd="sng" algn="ctr">
              <a:solidFill>
                <a:sysClr val="window" lastClr="FFFFFF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DAEC5D02-6A20-C9E6-BE84-1F4C2D76A602}"/>
                </a:ext>
              </a:extLst>
            </p:cNvPr>
            <p:cNvSpPr/>
            <p:nvPr/>
          </p:nvSpPr>
          <p:spPr>
            <a:xfrm>
              <a:off x="1075452" y="4274123"/>
              <a:ext cx="10278348" cy="2380480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5C8ADEC-8A60-BBEE-2F3D-AAA45C46ECB1}"/>
                </a:ext>
              </a:extLst>
            </p:cNvPr>
            <p:cNvSpPr/>
            <p:nvPr/>
          </p:nvSpPr>
          <p:spPr>
            <a:xfrm>
              <a:off x="1114641" y="4503789"/>
              <a:ext cx="10475053" cy="1858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Những ngôi nhà </a:t>
              </a:r>
              <a:r>
                <a:rPr kumimoji="0" lang="vi-VN" sz="2400" b="1" i="0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lụp xụp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xưa kia giờ đây đã được thay thế bằng những ngôi nhà cao tầng </a:t>
              </a:r>
              <a:r>
                <a:rPr kumimoji="0" lang="vi-VN" sz="2400" b="1" i="0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khang trang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, rộng rãi.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10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EF9966-2A42-ACE0-2FE6-3D951F3D3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6BA890-5274-2160-A3DA-F08B56D72E5C}"/>
              </a:ext>
            </a:extLst>
          </p:cNvPr>
          <p:cNvSpPr/>
          <p:nvPr/>
        </p:nvSpPr>
        <p:spPr>
          <a:xfrm>
            <a:off x="4501662" y="2328985"/>
            <a:ext cx="5080794" cy="812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Ôn tập lại nội dung bài học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8E61D88-92D8-57F1-07CA-63693EF56C89}"/>
              </a:ext>
            </a:extLst>
          </p:cNvPr>
          <p:cNvSpPr/>
          <p:nvPr/>
        </p:nvSpPr>
        <p:spPr>
          <a:xfrm>
            <a:off x="6096000" y="4069573"/>
            <a:ext cx="5080794" cy="812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Chuẩn bị: </a:t>
            </a:r>
            <a:r>
              <a:rPr kumimoji="0" lang="en-US" sz="2400" b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Bài viết 3 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– Chính tả</a:t>
            </a: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A1C2AB3-5655-2064-17BA-88594E403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3141785"/>
            <a:ext cx="5439874" cy="372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1013</Words>
  <Application>Microsoft Office PowerPoint</Application>
  <PresentationFormat>Widescreen</PresentationFormat>
  <Paragraphs>115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UTM Avo</vt:lpstr>
      <vt:lpstr>Calibri Light</vt:lpstr>
      <vt:lpstr>Office Theme</vt:lpstr>
      <vt:lpstr>2_Office Theme</vt:lpstr>
      <vt:lpstr>1_Office Theme</vt:lpstr>
      <vt:lpstr>3_Office Theme</vt:lpstr>
      <vt:lpstr>Tuần 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13</cp:revision>
  <dcterms:created xsi:type="dcterms:W3CDTF">2023-10-19T01:39:18Z</dcterms:created>
  <dcterms:modified xsi:type="dcterms:W3CDTF">2023-12-15T02:54:14Z</dcterms:modified>
</cp:coreProperties>
</file>