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56" r:id="rId4"/>
    <p:sldId id="259" r:id="rId5"/>
    <p:sldId id="266" r:id="rId6"/>
    <p:sldId id="257" r:id="rId7"/>
    <p:sldId id="267" r:id="rId8"/>
    <p:sldId id="274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63" r:id="rId17"/>
    <p:sldId id="270" r:id="rId18"/>
    <p:sldId id="279" r:id="rId19"/>
    <p:sldId id="280" r:id="rId20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68"/>
    <p:restoredTop sz="94643"/>
  </p:normalViewPr>
  <p:slideViewPr>
    <p:cSldViewPr snapToGrid="0">
      <p:cViewPr varScale="1">
        <p:scale>
          <a:sx n="104" d="100"/>
          <a:sy n="104" d="100"/>
        </p:scale>
        <p:origin x="50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2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25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25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94374"/>
            <a:ext cx="9144000" cy="1242146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001F60"/>
                </a:solidFill>
                <a:latin typeface="UTM Avo" panose="02040603050506020204" pitchFamily="18" charset="0"/>
              </a:rPr>
              <a:t>Tuần</a:t>
            </a:r>
            <a:r>
              <a:rPr lang="en-US" b="1" dirty="0">
                <a:solidFill>
                  <a:srgbClr val="001F60"/>
                </a:solidFill>
                <a:latin typeface="UTM Avo" panose="02040603050506020204" pitchFamily="18" charset="0"/>
              </a:rPr>
              <a:t> 22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viết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3: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Chính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tả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C7228D-9058-D2E9-C9D1-8B6E1F55844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E59503-1568-278C-97F5-BC2A4AFE1223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1BDC085-DEE6-4FCC-6E95-A4BE3711D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7A918-D360-D8AB-C2BB-AD125EE11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6411"/>
            <a:ext cx="12192000" cy="366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5339C80-718D-5E79-2960-866689400251}"/>
              </a:ext>
            </a:extLst>
          </p:cNvPr>
          <p:cNvGrpSpPr/>
          <p:nvPr/>
        </p:nvGrpSpPr>
        <p:grpSpPr>
          <a:xfrm>
            <a:off x="1446778" y="2019788"/>
            <a:ext cx="8417658" cy="660400"/>
            <a:chOff x="10968132" y="2224817"/>
            <a:chExt cx="12626490" cy="990600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E971E934-A21E-495F-E38A-CB175FFA7E42}"/>
                </a:ext>
              </a:extLst>
            </p:cNvPr>
            <p:cNvSpPr/>
            <p:nvPr/>
          </p:nvSpPr>
          <p:spPr>
            <a:xfrm>
              <a:off x="10968132" y="2224817"/>
              <a:ext cx="12626490" cy="990600"/>
            </a:xfrm>
            <a:prstGeom prst="roundRect">
              <a:avLst/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4F9A823-76D1-F737-9C5D-6A83E759E9A4}"/>
                </a:ext>
              </a:extLst>
            </p:cNvPr>
            <p:cNvSpPr/>
            <p:nvPr/>
          </p:nvSpPr>
          <p:spPr>
            <a:xfrm>
              <a:off x="11189805" y="2420035"/>
              <a:ext cx="12378873" cy="600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000" b="1">
                  <a:solidFill>
                    <a:schemeClr val="bg1"/>
                  </a:solidFill>
                  <a:latin typeface="UTM Avo" panose="02040603050506020204" pitchFamily="18"/>
                </a:rPr>
                <a:t>Em hãy nói về một kỉ niệm của em với dòng sông quê hương.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E0198DF-34EC-9ED1-A5EE-58746D98A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9446A85-318C-C3A9-B155-6F0E725CF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578" l="10000" r="90000">
                        <a14:foregroundMark x1="16250" y1="44609" x2="17891" y2="83672"/>
                        <a14:foregroundMark x1="17891" y1="83672" x2="29922" y2="87109"/>
                        <a14:foregroundMark x1="29922" y1="87109" x2="45859" y2="86641"/>
                        <a14:foregroundMark x1="23828" y1="52578" x2="35625" y2="71797"/>
                        <a14:foregroundMark x1="10859" y1="69844" x2="13047" y2="81797"/>
                        <a14:foregroundMark x1="13047" y1="81797" x2="11953" y2="86172"/>
                        <a14:foregroundMark x1="16797" y1="92578" x2="34063" y2="92578"/>
                        <a14:foregroundMark x1="29141" y1="10547" x2="38359" y2="1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541" y="2668860"/>
            <a:ext cx="3313283" cy="3610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A34CEC-70BC-EA04-16E6-E9D1FAE985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4200" r="94800">
                        <a14:foregroundMark x1="4200" y1="59400" x2="8200" y2="58600"/>
                        <a14:foregroundMark x1="66400" y1="53200" x2="66400" y2="59400"/>
                        <a14:foregroundMark x1="63200" y1="36600" x2="70400" y2="76000"/>
                        <a14:foregroundMark x1="70400" y1="39200" x2="91400" y2="70800"/>
                        <a14:foregroundMark x1="70400" y1="34800" x2="74600" y2="44600"/>
                        <a14:foregroundMark x1="72000" y1="35800" x2="75400" y2="42800"/>
                        <a14:foregroundMark x1="72000" y1="34600" x2="74600" y2="39000"/>
                        <a14:foregroundMark x1="68600" y1="34600" x2="72200" y2="33600"/>
                        <a14:foregroundMark x1="69800" y1="33800" x2="71600" y2="32000"/>
                        <a14:foregroundMark x1="93200" y1="71200" x2="94800" y2="73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450" y="4264991"/>
            <a:ext cx="2072698" cy="190900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31B8677-2086-2511-2D4A-EF405E668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29" y="2795249"/>
            <a:ext cx="2572021" cy="3357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C134D5-4654-DD97-D594-6E460A7FE4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61" b="89844" l="2148" r="96875">
                        <a14:foregroundMark x1="4688" y1="25977" x2="5273" y2="60938"/>
                        <a14:foregroundMark x1="94531" y1="34570" x2="97070" y2="70898"/>
                        <a14:foregroundMark x1="97070" y1="70898" x2="97070" y2="70898"/>
                        <a14:foregroundMark x1="92383" y1="81445" x2="83789" y2="81445"/>
                        <a14:foregroundMark x1="89258" y1="82031" x2="83789" y2="80078"/>
                        <a14:foregroundMark x1="2148" y1="40430" x2="2148" y2="40430"/>
                        <a14:foregroundMark x1="2734" y1="34570" x2="2734" y2="345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748" y="2504369"/>
            <a:ext cx="2715123" cy="271512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C45D189-5331-1767-BF9F-AFEF9B0E2603}"/>
              </a:ext>
            </a:extLst>
          </p:cNvPr>
          <p:cNvGrpSpPr/>
          <p:nvPr/>
        </p:nvGrpSpPr>
        <p:grpSpPr>
          <a:xfrm>
            <a:off x="0" y="1862008"/>
            <a:ext cx="4629150" cy="642361"/>
            <a:chOff x="609600" y="1257301"/>
            <a:chExt cx="11630678" cy="96354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7" name="Pentagon 6">
              <a:extLst>
                <a:ext uri="{FF2B5EF4-FFF2-40B4-BE49-F238E27FC236}">
                  <a16:creationId xmlns:a16="http://schemas.microsoft.com/office/drawing/2014/main" id="{57A6D63F-9EDD-0279-AEE0-FD85199579F7}"/>
                </a:ext>
              </a:extLst>
            </p:cNvPr>
            <p:cNvSpPr/>
            <p:nvPr/>
          </p:nvSpPr>
          <p:spPr>
            <a:xfrm>
              <a:off x="609600" y="1257301"/>
              <a:ext cx="11630678" cy="963542"/>
            </a:xfrm>
            <a:prstGeom prst="homePlat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7A6F680-216E-7354-1BE6-FF89156B45BE}"/>
                </a:ext>
              </a:extLst>
            </p:cNvPr>
            <p:cNvSpPr/>
            <p:nvPr/>
          </p:nvSpPr>
          <p:spPr>
            <a:xfrm>
              <a:off x="808378" y="1415907"/>
              <a:ext cx="10749855" cy="69249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Kiểm tra đồ dùng học tập</a:t>
              </a:r>
              <a:endPara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F5972420-130C-D0AC-F52C-9A169159B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6695970"/>
            <a:ext cx="12192000" cy="16203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AA29405-EFC8-B77D-1F0B-FC3E3E316D16}"/>
              </a:ext>
            </a:extLst>
          </p:cNvPr>
          <p:cNvGrpSpPr/>
          <p:nvPr/>
        </p:nvGrpSpPr>
        <p:grpSpPr>
          <a:xfrm>
            <a:off x="0" y="1675676"/>
            <a:ext cx="2253910" cy="536624"/>
            <a:chOff x="609600" y="1257301"/>
            <a:chExt cx="11359455" cy="804936"/>
          </a:xfrm>
        </p:grpSpPr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D67BC99-D2F5-B7BC-4800-961E23057C2B}"/>
                </a:ext>
              </a:extLst>
            </p:cNvPr>
            <p:cNvSpPr/>
            <p:nvPr/>
          </p:nvSpPr>
          <p:spPr>
            <a:xfrm>
              <a:off x="609600" y="1257301"/>
              <a:ext cx="11359455" cy="80493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28AFED-0F0F-260C-043A-0AA6D15C7718}"/>
                </a:ext>
              </a:extLst>
            </p:cNvPr>
            <p:cNvSpPr/>
            <p:nvPr/>
          </p:nvSpPr>
          <p:spPr>
            <a:xfrm>
              <a:off x="808378" y="1336603"/>
              <a:ext cx="10342683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1. Nhớ - viết</a:t>
              </a:r>
              <a:endPara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AD71682-E8BC-4B87-AED1-13759D5C80AF}"/>
              </a:ext>
            </a:extLst>
          </p:cNvPr>
          <p:cNvSpPr txBox="1"/>
          <p:nvPr/>
        </p:nvSpPr>
        <p:spPr>
          <a:xfrm>
            <a:off x="2333179" y="1728544"/>
            <a:ext cx="825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Đọc và đọc thuộc ba khổ thơ đầu của bài  </a:t>
            </a:r>
            <a:r>
              <a:rPr lang="en-US" sz="2400" b="1" i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 quê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30A010-9327-2C99-CC38-9E1D6822CFB7}"/>
              </a:ext>
            </a:extLst>
          </p:cNvPr>
          <p:cNvSpPr txBox="1"/>
          <p:nvPr/>
        </p:nvSpPr>
        <p:spPr>
          <a:xfrm>
            <a:off x="498065" y="2216619"/>
            <a:ext cx="3530134" cy="22298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Gió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chiều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hiền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hòa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Rung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bờ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tre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xào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xạc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Bầy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sẻ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vui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nhạc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Rộn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khúc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quê.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5D61FF-36EC-C3CF-5E0C-432D75DA9751}"/>
              </a:ext>
            </a:extLst>
          </p:cNvPr>
          <p:cNvSpPr txBox="1"/>
          <p:nvPr/>
        </p:nvSpPr>
        <p:spPr>
          <a:xfrm>
            <a:off x="4673008" y="2731283"/>
            <a:ext cx="4708340" cy="22298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hò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mênh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mông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quê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thiết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Thuyền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nan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nghèo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chiếc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Lặng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lờ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chiều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…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E0EC9C-CAD6-E33F-13AB-FFFC7CD29343}"/>
              </a:ext>
            </a:extLst>
          </p:cNvPr>
          <p:cNvSpPr/>
          <p:nvPr/>
        </p:nvSpPr>
        <p:spPr>
          <a:xfrm>
            <a:off x="1126955" y="4448076"/>
            <a:ext cx="6096000" cy="223984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Ngày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hai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buổi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về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cầu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tre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lẻo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Tiếng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trẻo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Vang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vọng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hai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bờ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20" name="Picture 9">
            <a:extLst>
              <a:ext uri="{FF2B5EF4-FFF2-40B4-BE49-F238E27FC236}">
                <a16:creationId xmlns:a16="http://schemas.microsoft.com/office/drawing/2014/main" id="{2BCC2E83-8DEE-B8B9-1751-2A74CB48BF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277383" y="3064248"/>
            <a:ext cx="2914617" cy="3793752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9918BB47-4281-498F-7C3D-D1C94F6146F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485313" y="2290455"/>
            <a:ext cx="1840292" cy="167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4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AA29405-EFC8-B77D-1F0B-FC3E3E316D16}"/>
              </a:ext>
            </a:extLst>
          </p:cNvPr>
          <p:cNvGrpSpPr/>
          <p:nvPr/>
        </p:nvGrpSpPr>
        <p:grpSpPr>
          <a:xfrm>
            <a:off x="0" y="1675676"/>
            <a:ext cx="2253910" cy="536624"/>
            <a:chOff x="609600" y="1257301"/>
            <a:chExt cx="11359455" cy="804936"/>
          </a:xfrm>
        </p:grpSpPr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D67BC99-D2F5-B7BC-4800-961E23057C2B}"/>
                </a:ext>
              </a:extLst>
            </p:cNvPr>
            <p:cNvSpPr/>
            <p:nvPr/>
          </p:nvSpPr>
          <p:spPr>
            <a:xfrm>
              <a:off x="609600" y="1257301"/>
              <a:ext cx="11359455" cy="80493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28AFED-0F0F-260C-043A-0AA6D15C7718}"/>
                </a:ext>
              </a:extLst>
            </p:cNvPr>
            <p:cNvSpPr/>
            <p:nvPr/>
          </p:nvSpPr>
          <p:spPr>
            <a:xfrm>
              <a:off x="808378" y="1336603"/>
              <a:ext cx="10342683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1. Nhớ - viết</a:t>
              </a:r>
              <a:endPara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0" name="Picture 9">
            <a:extLst>
              <a:ext uri="{FF2B5EF4-FFF2-40B4-BE49-F238E27FC236}">
                <a16:creationId xmlns:a16="http://schemas.microsoft.com/office/drawing/2014/main" id="{2BCC2E83-8DEE-B8B9-1751-2A74CB48B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77383" y="3064248"/>
            <a:ext cx="2914617" cy="3793752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9918BB47-4281-498F-7C3D-D1C94F6146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485313" y="2290455"/>
            <a:ext cx="1840292" cy="167236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6A12315-56A2-C46B-D984-C64AB996DDF5}"/>
              </a:ext>
            </a:extLst>
          </p:cNvPr>
          <p:cNvSpPr txBox="1"/>
          <p:nvPr/>
        </p:nvSpPr>
        <p:spPr>
          <a:xfrm>
            <a:off x="557402" y="2290455"/>
            <a:ext cx="39982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Những lưu ý khi viết bài:</a:t>
            </a:r>
          </a:p>
        </p:txBody>
      </p:sp>
      <p:sp>
        <p:nvSpPr>
          <p:cNvPr id="35" name="Flowchart: Delay 4">
            <a:extLst>
              <a:ext uri="{FF2B5EF4-FFF2-40B4-BE49-F238E27FC236}">
                <a16:creationId xmlns:a16="http://schemas.microsoft.com/office/drawing/2014/main" id="{4BA2BE10-759C-AFD1-9D43-BD71E8645A2F}"/>
              </a:ext>
            </a:extLst>
          </p:cNvPr>
          <p:cNvSpPr/>
          <p:nvPr/>
        </p:nvSpPr>
        <p:spPr>
          <a:xfrm flipH="1">
            <a:off x="557402" y="2963000"/>
            <a:ext cx="537979" cy="498753"/>
          </a:xfrm>
          <a:prstGeom prst="flowChartDelay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F63414-6C05-E3E3-5D86-3DD8487E40DD}"/>
              </a:ext>
            </a:extLst>
          </p:cNvPr>
          <p:cNvSpPr/>
          <p:nvPr/>
        </p:nvSpPr>
        <p:spPr>
          <a:xfrm>
            <a:off x="1246831" y="2963000"/>
            <a:ext cx="7511407" cy="4987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Tên bài thơ viết cân đối ở giữa.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7" name="Flowchart: Delay 25">
            <a:extLst>
              <a:ext uri="{FF2B5EF4-FFF2-40B4-BE49-F238E27FC236}">
                <a16:creationId xmlns:a16="http://schemas.microsoft.com/office/drawing/2014/main" id="{47730CAE-F2F7-B4F9-ADCF-893017BBF62E}"/>
              </a:ext>
            </a:extLst>
          </p:cNvPr>
          <p:cNvSpPr/>
          <p:nvPr/>
        </p:nvSpPr>
        <p:spPr>
          <a:xfrm flipH="1">
            <a:off x="557402" y="3725000"/>
            <a:ext cx="537979" cy="498753"/>
          </a:xfrm>
          <a:prstGeom prst="flowChartDelay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C93878F-1A08-941A-60CB-ABB2827C092F}"/>
              </a:ext>
            </a:extLst>
          </p:cNvPr>
          <p:cNvSpPr/>
          <p:nvPr/>
        </p:nvSpPr>
        <p:spPr>
          <a:xfrm>
            <a:off x="1246831" y="3725000"/>
            <a:ext cx="7511407" cy="4987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T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ất cả các dòng thơ đều bắt đầu viết từ ô thứ 2.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9" name="Flowchart: Delay 27">
            <a:extLst>
              <a:ext uri="{FF2B5EF4-FFF2-40B4-BE49-F238E27FC236}">
                <a16:creationId xmlns:a16="http://schemas.microsoft.com/office/drawing/2014/main" id="{9ED62E23-4E51-45F5-0621-0EAACC68BFC9}"/>
              </a:ext>
            </a:extLst>
          </p:cNvPr>
          <p:cNvSpPr/>
          <p:nvPr/>
        </p:nvSpPr>
        <p:spPr>
          <a:xfrm flipH="1">
            <a:off x="575071" y="4550309"/>
            <a:ext cx="537979" cy="498753"/>
          </a:xfrm>
          <a:prstGeom prst="flowChartDelay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5BC41FE-F050-1C94-140F-74CB4F5181B2}"/>
              </a:ext>
            </a:extLst>
          </p:cNvPr>
          <p:cNvSpPr/>
          <p:nvPr/>
        </p:nvSpPr>
        <p:spPr>
          <a:xfrm>
            <a:off x="1264500" y="4550309"/>
            <a:ext cx="7491826" cy="4987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C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hữ đầu mỗi dòng thơ đều viết hoa.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1" name="Flowchart: Delay 29">
            <a:extLst>
              <a:ext uri="{FF2B5EF4-FFF2-40B4-BE49-F238E27FC236}">
                <a16:creationId xmlns:a16="http://schemas.microsoft.com/office/drawing/2014/main" id="{D87973B4-BC50-603F-85F7-463F03DFD945}"/>
              </a:ext>
            </a:extLst>
          </p:cNvPr>
          <p:cNvSpPr/>
          <p:nvPr/>
        </p:nvSpPr>
        <p:spPr>
          <a:xfrm flipH="1">
            <a:off x="596843" y="5343691"/>
            <a:ext cx="537979" cy="498753"/>
          </a:xfrm>
          <a:prstGeom prst="flowChartDelay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4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0A17998-A613-6C0E-FFE8-F8D9145651F0}"/>
              </a:ext>
            </a:extLst>
          </p:cNvPr>
          <p:cNvSpPr/>
          <p:nvPr/>
        </p:nvSpPr>
        <p:spPr>
          <a:xfrm>
            <a:off x="1286270" y="5343691"/>
            <a:ext cx="7467699" cy="4987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ết một khổ thơ có dấu chấm câu.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3" name="Flowchart: Delay 31">
            <a:extLst>
              <a:ext uri="{FF2B5EF4-FFF2-40B4-BE49-F238E27FC236}">
                <a16:creationId xmlns:a16="http://schemas.microsoft.com/office/drawing/2014/main" id="{9FD84196-7C58-F29F-F2AE-44BC09B6CB14}"/>
              </a:ext>
            </a:extLst>
          </p:cNvPr>
          <p:cNvSpPr/>
          <p:nvPr/>
        </p:nvSpPr>
        <p:spPr>
          <a:xfrm flipH="1">
            <a:off x="596843" y="6133964"/>
            <a:ext cx="537979" cy="498753"/>
          </a:xfrm>
          <a:prstGeom prst="flowChartDelay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5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C7FDB19-87F6-3CA7-FD60-829E0CCBF3AF}"/>
              </a:ext>
            </a:extLst>
          </p:cNvPr>
          <p:cNvSpPr/>
          <p:nvPr/>
        </p:nvSpPr>
        <p:spPr>
          <a:xfrm>
            <a:off x="1286270" y="6133964"/>
            <a:ext cx="7467699" cy="4987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 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K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hổ thơ sau cách khổ thơ trước một dòng kẻ.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51745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AA29405-EFC8-B77D-1F0B-FC3E3E316D16}"/>
              </a:ext>
            </a:extLst>
          </p:cNvPr>
          <p:cNvGrpSpPr/>
          <p:nvPr/>
        </p:nvGrpSpPr>
        <p:grpSpPr>
          <a:xfrm>
            <a:off x="0" y="1675676"/>
            <a:ext cx="2253910" cy="536624"/>
            <a:chOff x="609600" y="1257301"/>
            <a:chExt cx="11359455" cy="804936"/>
          </a:xfrm>
        </p:grpSpPr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D67BC99-D2F5-B7BC-4800-961E23057C2B}"/>
                </a:ext>
              </a:extLst>
            </p:cNvPr>
            <p:cNvSpPr/>
            <p:nvPr/>
          </p:nvSpPr>
          <p:spPr>
            <a:xfrm>
              <a:off x="609600" y="1257301"/>
              <a:ext cx="11359455" cy="80493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28AFED-0F0F-260C-043A-0AA6D15C7718}"/>
                </a:ext>
              </a:extLst>
            </p:cNvPr>
            <p:cNvSpPr/>
            <p:nvPr/>
          </p:nvSpPr>
          <p:spPr>
            <a:xfrm>
              <a:off x="808378" y="1336603"/>
              <a:ext cx="10342683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1. Nhớ - viết</a:t>
              </a:r>
              <a:endPara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0" name="Picture 9">
            <a:extLst>
              <a:ext uri="{FF2B5EF4-FFF2-40B4-BE49-F238E27FC236}">
                <a16:creationId xmlns:a16="http://schemas.microsoft.com/office/drawing/2014/main" id="{2BCC2E83-8DEE-B8B9-1751-2A74CB48B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77383" y="3064248"/>
            <a:ext cx="2914617" cy="3793752"/>
          </a:xfrm>
          <a:prstGeom prst="rect">
            <a:avLst/>
          </a:prstGeom>
        </p:spPr>
      </p:pic>
      <p:pic>
        <p:nvPicPr>
          <p:cNvPr id="21" name="Picture 6">
            <a:extLst>
              <a:ext uri="{FF2B5EF4-FFF2-40B4-BE49-F238E27FC236}">
                <a16:creationId xmlns:a16="http://schemas.microsoft.com/office/drawing/2014/main" id="{9918BB47-4281-498F-7C3D-D1C94F6146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485313" y="2290455"/>
            <a:ext cx="1840292" cy="1672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BBC829-2250-3441-834D-918D3AECFA91}"/>
              </a:ext>
            </a:extLst>
          </p:cNvPr>
          <p:cNvSpPr txBox="1"/>
          <p:nvPr/>
        </p:nvSpPr>
        <p:spPr>
          <a:xfrm>
            <a:off x="3260956" y="2290455"/>
            <a:ext cx="3265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sửa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pic>
        <p:nvPicPr>
          <p:cNvPr id="3" name="Picture 41">
            <a:extLst>
              <a:ext uri="{FF2B5EF4-FFF2-40B4-BE49-F238E27FC236}">
                <a16:creationId xmlns:a16="http://schemas.microsoft.com/office/drawing/2014/main" id="{14DFC54C-A287-4BE9-7273-956E276496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891706" y="3064248"/>
            <a:ext cx="4004394" cy="358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7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AA29405-EFC8-B77D-1F0B-FC3E3E316D16}"/>
              </a:ext>
            </a:extLst>
          </p:cNvPr>
          <p:cNvGrpSpPr/>
          <p:nvPr/>
        </p:nvGrpSpPr>
        <p:grpSpPr>
          <a:xfrm>
            <a:off x="0" y="1675676"/>
            <a:ext cx="6233320" cy="536624"/>
            <a:chOff x="609600" y="1257301"/>
            <a:chExt cx="31415236" cy="804936"/>
          </a:xfrm>
        </p:grpSpPr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D67BC99-D2F5-B7BC-4800-961E23057C2B}"/>
                </a:ext>
              </a:extLst>
            </p:cNvPr>
            <p:cNvSpPr/>
            <p:nvPr/>
          </p:nvSpPr>
          <p:spPr>
            <a:xfrm>
              <a:off x="609600" y="1257301"/>
              <a:ext cx="31415236" cy="80493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28AFED-0F0F-260C-043A-0AA6D15C7718}"/>
                </a:ext>
              </a:extLst>
            </p:cNvPr>
            <p:cNvSpPr/>
            <p:nvPr/>
          </p:nvSpPr>
          <p:spPr>
            <a:xfrm>
              <a:off x="609600" y="1313520"/>
              <a:ext cx="30031091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Làm bài tập lựa chọn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– Tìm đường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EA74348-A7A1-1C4E-BB99-75CA041FE668}"/>
              </a:ext>
            </a:extLst>
          </p:cNvPr>
          <p:cNvSpPr/>
          <p:nvPr/>
        </p:nvSpPr>
        <p:spPr>
          <a:xfrm>
            <a:off x="422823" y="2332551"/>
            <a:ext cx="6096000" cy="11406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Tìm chữ phù hợp vào ô trống: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a. Chữ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s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hay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x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16FC2F3E-D3F0-DDA3-D4DC-07E5DDB3E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65" y="3593499"/>
            <a:ext cx="6664562" cy="2769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E8D37E-AFC2-6040-C12D-88498178E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385" y="3602746"/>
            <a:ext cx="3778250" cy="2759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561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AA29405-EFC8-B77D-1F0B-FC3E3E316D16}"/>
              </a:ext>
            </a:extLst>
          </p:cNvPr>
          <p:cNvGrpSpPr/>
          <p:nvPr/>
        </p:nvGrpSpPr>
        <p:grpSpPr>
          <a:xfrm>
            <a:off x="0" y="1675676"/>
            <a:ext cx="6233320" cy="536624"/>
            <a:chOff x="609600" y="1257301"/>
            <a:chExt cx="31415236" cy="804936"/>
          </a:xfrm>
        </p:grpSpPr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D67BC99-D2F5-B7BC-4800-961E23057C2B}"/>
                </a:ext>
              </a:extLst>
            </p:cNvPr>
            <p:cNvSpPr/>
            <p:nvPr/>
          </p:nvSpPr>
          <p:spPr>
            <a:xfrm>
              <a:off x="609600" y="1257301"/>
              <a:ext cx="31415236" cy="80493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28AFED-0F0F-260C-043A-0AA6D15C7718}"/>
                </a:ext>
              </a:extLst>
            </p:cNvPr>
            <p:cNvSpPr/>
            <p:nvPr/>
          </p:nvSpPr>
          <p:spPr>
            <a:xfrm>
              <a:off x="609600" y="1313520"/>
              <a:ext cx="30031091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Làm bài tập lựa chọn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– Tìm đường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" name="Picture 3">
            <a:extLst>
              <a:ext uri="{FF2B5EF4-FFF2-40B4-BE49-F238E27FC236}">
                <a16:creationId xmlns:a16="http://schemas.microsoft.com/office/drawing/2014/main" id="{6373B216-60FF-318F-4418-BB52D8CAE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506" y="2320276"/>
            <a:ext cx="4876800" cy="20263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92B1C2BC-64E9-F1A0-E320-FE6FE6219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607" y="2323463"/>
            <a:ext cx="2798887" cy="2044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9">
            <a:extLst>
              <a:ext uri="{FF2B5EF4-FFF2-40B4-BE49-F238E27FC236}">
                <a16:creationId xmlns:a16="http://schemas.microsoft.com/office/drawing/2014/main" id="{2B5DCA11-34A8-AD13-307A-351F6A7410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V="1">
            <a:off x="3924689" y="5040656"/>
            <a:ext cx="4199552" cy="176770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77DA78E-D4EE-0304-BD61-A08C6F52B214}"/>
              </a:ext>
            </a:extLst>
          </p:cNvPr>
          <p:cNvGrpSpPr/>
          <p:nvPr/>
        </p:nvGrpSpPr>
        <p:grpSpPr>
          <a:xfrm>
            <a:off x="6858530" y="4462041"/>
            <a:ext cx="2197749" cy="1030593"/>
            <a:chOff x="6853902" y="5324321"/>
            <a:chExt cx="3828259" cy="1795189"/>
          </a:xfrm>
        </p:grpSpPr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0653530E-B89E-0425-84FD-59DB9A810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6853902" y="5324321"/>
              <a:ext cx="3626644" cy="179518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136B54-44A5-01B3-835E-199B4D2C83D8}"/>
                </a:ext>
              </a:extLst>
            </p:cNvPr>
            <p:cNvSpPr txBox="1"/>
            <p:nvPr/>
          </p:nvSpPr>
          <p:spPr>
            <a:xfrm>
              <a:off x="7381137" y="5898749"/>
              <a:ext cx="3301024" cy="804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S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áng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bừng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363152-CF8A-6D45-E44D-6F011A3CF347}"/>
              </a:ext>
            </a:extLst>
          </p:cNvPr>
          <p:cNvGrpSpPr/>
          <p:nvPr/>
        </p:nvGrpSpPr>
        <p:grpSpPr>
          <a:xfrm>
            <a:off x="4769525" y="4454607"/>
            <a:ext cx="2223849" cy="1134399"/>
            <a:chOff x="1499173" y="5143500"/>
            <a:chExt cx="4137719" cy="2117048"/>
          </a:xfrm>
        </p:grpSpPr>
        <p:pic>
          <p:nvPicPr>
            <p:cNvPr id="12" name="Picture 10">
              <a:extLst>
                <a:ext uri="{FF2B5EF4-FFF2-40B4-BE49-F238E27FC236}">
                  <a16:creationId xmlns:a16="http://schemas.microsoft.com/office/drawing/2014/main" id="{F1422C3E-567C-098A-655F-A100043CA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499173" y="5143500"/>
              <a:ext cx="3972065" cy="211704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9AACEC2-D654-87E8-AD91-C773BB4C4F86}"/>
                </a:ext>
              </a:extLst>
            </p:cNvPr>
            <p:cNvSpPr txBox="1"/>
            <p:nvPr/>
          </p:nvSpPr>
          <p:spPr>
            <a:xfrm>
              <a:off x="2063180" y="5884408"/>
              <a:ext cx="3573712" cy="861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S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ương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s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ớm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19E93F5-EAA1-F389-FDA5-B66B2512551F}"/>
              </a:ext>
            </a:extLst>
          </p:cNvPr>
          <p:cNvGrpSpPr/>
          <p:nvPr/>
        </p:nvGrpSpPr>
        <p:grpSpPr>
          <a:xfrm>
            <a:off x="4013994" y="5753892"/>
            <a:ext cx="2121627" cy="1030593"/>
            <a:chOff x="7330678" y="7658099"/>
            <a:chExt cx="3695662" cy="1795189"/>
          </a:xfrm>
        </p:grpSpPr>
        <p:pic>
          <p:nvPicPr>
            <p:cNvPr id="18" name="Picture 11">
              <a:extLst>
                <a:ext uri="{FF2B5EF4-FFF2-40B4-BE49-F238E27FC236}">
                  <a16:creationId xmlns:a16="http://schemas.microsoft.com/office/drawing/2014/main" id="{D2EA86AB-EBEA-859B-44A4-632CEBB5A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7330678" y="7658099"/>
              <a:ext cx="3626644" cy="1795189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E411004-4CDA-852B-240E-DEA8CA8EFF76}"/>
                </a:ext>
              </a:extLst>
            </p:cNvPr>
            <p:cNvSpPr txBox="1"/>
            <p:nvPr/>
          </p:nvSpPr>
          <p:spPr>
            <a:xfrm>
              <a:off x="8012921" y="8232527"/>
              <a:ext cx="3013419" cy="804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X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ốn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x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ang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14362CB-0B4B-A39A-10B8-D93DBEB34C10}"/>
              </a:ext>
            </a:extLst>
          </p:cNvPr>
          <p:cNvGrpSpPr/>
          <p:nvPr/>
        </p:nvGrpSpPr>
        <p:grpSpPr>
          <a:xfrm>
            <a:off x="6299104" y="5653759"/>
            <a:ext cx="2097695" cy="1030593"/>
            <a:chOff x="12115800" y="5476721"/>
            <a:chExt cx="3653974" cy="1795189"/>
          </a:xfrm>
        </p:grpSpPr>
        <p:pic>
          <p:nvPicPr>
            <p:cNvPr id="21" name="Picture 11">
              <a:extLst>
                <a:ext uri="{FF2B5EF4-FFF2-40B4-BE49-F238E27FC236}">
                  <a16:creationId xmlns:a16="http://schemas.microsoft.com/office/drawing/2014/main" id="{D22875F4-9A24-BB7F-9126-1A24C6EAE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2115800" y="5476721"/>
              <a:ext cx="3626644" cy="179518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1D40548-FA73-06CC-4F0D-9DD33B97A5FF}"/>
                </a:ext>
              </a:extLst>
            </p:cNvPr>
            <p:cNvSpPr txBox="1"/>
            <p:nvPr/>
          </p:nvSpPr>
          <p:spPr>
            <a:xfrm>
              <a:off x="12823370" y="6115155"/>
              <a:ext cx="2946404" cy="8041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Chim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s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áo</a:t>
              </a:r>
              <a:endPara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821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AA29405-EFC8-B77D-1F0B-FC3E3E316D16}"/>
              </a:ext>
            </a:extLst>
          </p:cNvPr>
          <p:cNvGrpSpPr/>
          <p:nvPr/>
        </p:nvGrpSpPr>
        <p:grpSpPr>
          <a:xfrm>
            <a:off x="0" y="1675676"/>
            <a:ext cx="6233320" cy="536624"/>
            <a:chOff x="609600" y="1257301"/>
            <a:chExt cx="31415236" cy="804936"/>
          </a:xfrm>
        </p:grpSpPr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D67BC99-D2F5-B7BC-4800-961E23057C2B}"/>
                </a:ext>
              </a:extLst>
            </p:cNvPr>
            <p:cNvSpPr/>
            <p:nvPr/>
          </p:nvSpPr>
          <p:spPr>
            <a:xfrm>
              <a:off x="609600" y="1257301"/>
              <a:ext cx="31415236" cy="80493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28AFED-0F0F-260C-043A-0AA6D15C7718}"/>
                </a:ext>
              </a:extLst>
            </p:cNvPr>
            <p:cNvSpPr/>
            <p:nvPr/>
          </p:nvSpPr>
          <p:spPr>
            <a:xfrm>
              <a:off x="609600" y="1313520"/>
              <a:ext cx="30031091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Làm bài tập lựa chọn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– Tìm đường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6ABBDB7-11A2-177A-DC3C-A5BB4E7773EB}"/>
              </a:ext>
            </a:extLst>
          </p:cNvPr>
          <p:cNvSpPr/>
          <p:nvPr/>
        </p:nvSpPr>
        <p:spPr>
          <a:xfrm>
            <a:off x="365673" y="2249780"/>
            <a:ext cx="6096000" cy="11406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Tìm chữ phù hợp vào ô trống: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b. Chữ 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hay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ng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53A5B5E-9830-ACA2-DBAE-0453F8FAA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320" y="2249780"/>
            <a:ext cx="4521201" cy="4338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97AA70A1-B661-C0BB-017D-E0F7D07DF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06" y="3497432"/>
            <a:ext cx="4800069" cy="29838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08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AA29405-EFC8-B77D-1F0B-FC3E3E316D16}"/>
              </a:ext>
            </a:extLst>
          </p:cNvPr>
          <p:cNvGrpSpPr/>
          <p:nvPr/>
        </p:nvGrpSpPr>
        <p:grpSpPr>
          <a:xfrm>
            <a:off x="0" y="1675676"/>
            <a:ext cx="6233320" cy="536624"/>
            <a:chOff x="609600" y="1257301"/>
            <a:chExt cx="31415236" cy="804936"/>
          </a:xfrm>
        </p:grpSpPr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D67BC99-D2F5-B7BC-4800-961E23057C2B}"/>
                </a:ext>
              </a:extLst>
            </p:cNvPr>
            <p:cNvSpPr/>
            <p:nvPr/>
          </p:nvSpPr>
          <p:spPr>
            <a:xfrm>
              <a:off x="609600" y="1257301"/>
              <a:ext cx="31415236" cy="80493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28AFED-0F0F-260C-043A-0AA6D15C7718}"/>
                </a:ext>
              </a:extLst>
            </p:cNvPr>
            <p:cNvSpPr/>
            <p:nvPr/>
          </p:nvSpPr>
          <p:spPr>
            <a:xfrm>
              <a:off x="609600" y="1313520"/>
              <a:ext cx="30031091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Làm bài tập lựa chọn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– Tìm đường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" name="Picture 29">
            <a:extLst>
              <a:ext uri="{FF2B5EF4-FFF2-40B4-BE49-F238E27FC236}">
                <a16:creationId xmlns:a16="http://schemas.microsoft.com/office/drawing/2014/main" id="{53E46561-2567-915B-88B1-CBBA9EDF4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V="1">
            <a:off x="921407" y="2507015"/>
            <a:ext cx="5149725" cy="216766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643A4C4-E7B0-7CB5-637D-19E8D90F7247}"/>
              </a:ext>
            </a:extLst>
          </p:cNvPr>
          <p:cNvGrpSpPr/>
          <p:nvPr/>
        </p:nvGrpSpPr>
        <p:grpSpPr>
          <a:xfrm>
            <a:off x="2979341" y="2312360"/>
            <a:ext cx="1460524" cy="724282"/>
            <a:chOff x="6853902" y="5324321"/>
            <a:chExt cx="3626644" cy="1795189"/>
          </a:xfrm>
        </p:grpSpPr>
        <p:pic>
          <p:nvPicPr>
            <p:cNvPr id="4" name="Picture 11">
              <a:extLst>
                <a:ext uri="{FF2B5EF4-FFF2-40B4-BE49-F238E27FC236}">
                  <a16:creationId xmlns:a16="http://schemas.microsoft.com/office/drawing/2014/main" id="{45DD7ACF-B614-FBAB-EC94-DC7382829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853902" y="5324321"/>
              <a:ext cx="3626644" cy="179518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E79486E-F243-8EEA-84A2-F73DB68EA9A9}"/>
                </a:ext>
              </a:extLst>
            </p:cNvPr>
            <p:cNvSpPr txBox="1"/>
            <p:nvPr/>
          </p:nvSpPr>
          <p:spPr>
            <a:xfrm>
              <a:off x="7806438" y="5836336"/>
              <a:ext cx="2568175" cy="1144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Xoa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n</a:t>
              </a:r>
              <a:endPara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E9A01F4-5DFA-F636-1A22-E4609530D23D}"/>
              </a:ext>
            </a:extLst>
          </p:cNvPr>
          <p:cNvGrpSpPr/>
          <p:nvPr/>
        </p:nvGrpSpPr>
        <p:grpSpPr>
          <a:xfrm>
            <a:off x="1007026" y="2407515"/>
            <a:ext cx="1699952" cy="810692"/>
            <a:chOff x="1499173" y="5143500"/>
            <a:chExt cx="3972065" cy="2117048"/>
          </a:xfrm>
        </p:grpSpPr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AB6D2FF2-4BCB-6476-5A8E-FDA929234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499173" y="5143500"/>
              <a:ext cx="3972065" cy="211704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3D9C08E-DBB8-26F0-7DDC-0699FCEB4367}"/>
                </a:ext>
              </a:extLst>
            </p:cNvPr>
            <p:cNvSpPr txBox="1"/>
            <p:nvPr/>
          </p:nvSpPr>
          <p:spPr>
            <a:xfrm>
              <a:off x="2518607" y="5795780"/>
              <a:ext cx="2352947" cy="1205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Bà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ng</a:t>
              </a:r>
              <a:endPara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C849FF-4AB2-9D47-69EA-BE9E3E6A62F4}"/>
              </a:ext>
            </a:extLst>
          </p:cNvPr>
          <p:cNvGrpSpPr/>
          <p:nvPr/>
        </p:nvGrpSpPr>
        <p:grpSpPr>
          <a:xfrm>
            <a:off x="1062099" y="3524116"/>
            <a:ext cx="1615027" cy="1029873"/>
            <a:chOff x="7330678" y="7658099"/>
            <a:chExt cx="3626644" cy="2775867"/>
          </a:xfrm>
        </p:grpSpPr>
        <p:pic>
          <p:nvPicPr>
            <p:cNvPr id="16" name="Picture 11">
              <a:extLst>
                <a:ext uri="{FF2B5EF4-FFF2-40B4-BE49-F238E27FC236}">
                  <a16:creationId xmlns:a16="http://schemas.microsoft.com/office/drawing/2014/main" id="{D856B6E7-1F65-19F1-E312-75E82945D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7330678" y="7658099"/>
              <a:ext cx="3626644" cy="179518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E3243A-9101-9A62-0876-7AF135CD2EFB}"/>
                </a:ext>
              </a:extLst>
            </p:cNvPr>
            <p:cNvSpPr txBox="1"/>
            <p:nvPr/>
          </p:nvSpPr>
          <p:spPr>
            <a:xfrm>
              <a:off x="8342791" y="8194139"/>
              <a:ext cx="2059841" cy="2239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Nhì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n</a:t>
              </a:r>
              <a:endPara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614FB02-2E5F-55F2-2CBB-42CD8BDBDA29}"/>
              </a:ext>
            </a:extLst>
          </p:cNvPr>
          <p:cNvGrpSpPr/>
          <p:nvPr/>
        </p:nvGrpSpPr>
        <p:grpSpPr>
          <a:xfrm>
            <a:off x="2572165" y="3342551"/>
            <a:ext cx="1462718" cy="785929"/>
            <a:chOff x="12115800" y="5476721"/>
            <a:chExt cx="3626644" cy="1795189"/>
          </a:xfrm>
        </p:grpSpPr>
        <p:pic>
          <p:nvPicPr>
            <p:cNvPr id="19" name="Picture 11">
              <a:extLst>
                <a:ext uri="{FF2B5EF4-FFF2-40B4-BE49-F238E27FC236}">
                  <a16:creationId xmlns:a16="http://schemas.microsoft.com/office/drawing/2014/main" id="{0A1957AC-5F28-8691-7807-42A325A3B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2115800" y="5476721"/>
              <a:ext cx="3626644" cy="1795189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244EF8-9435-D0D4-404C-D70A7D2AE32E}"/>
                </a:ext>
              </a:extLst>
            </p:cNvPr>
            <p:cNvSpPr txBox="1"/>
            <p:nvPr/>
          </p:nvSpPr>
          <p:spPr>
            <a:xfrm>
              <a:off x="12978153" y="6027215"/>
              <a:ext cx="2576249" cy="10545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Quê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n</a:t>
              </a:r>
              <a:endPara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1" name="Picture 2">
            <a:extLst>
              <a:ext uri="{FF2B5EF4-FFF2-40B4-BE49-F238E27FC236}">
                <a16:creationId xmlns:a16="http://schemas.microsoft.com/office/drawing/2014/main" id="{12A42D46-D3CD-15C3-A566-52EBFAE7E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400" y="2068506"/>
            <a:ext cx="4315443" cy="4755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F75E1097-50C3-A7D9-E39E-3644E8B6B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947" y="4050749"/>
            <a:ext cx="4169229" cy="28072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F077FF80-2708-CFA7-27CE-378DEEB042AD}"/>
              </a:ext>
            </a:extLst>
          </p:cNvPr>
          <p:cNvGrpSpPr/>
          <p:nvPr/>
        </p:nvGrpSpPr>
        <p:grpSpPr>
          <a:xfrm>
            <a:off x="4308394" y="2994272"/>
            <a:ext cx="1460524" cy="724282"/>
            <a:chOff x="6853902" y="5324321"/>
            <a:chExt cx="3626644" cy="1795189"/>
          </a:xfrm>
        </p:grpSpPr>
        <p:pic>
          <p:nvPicPr>
            <p:cNvPr id="24" name="Picture 11">
              <a:extLst>
                <a:ext uri="{FF2B5EF4-FFF2-40B4-BE49-F238E27FC236}">
                  <a16:creationId xmlns:a16="http://schemas.microsoft.com/office/drawing/2014/main" id="{32951BB0-1740-2E3E-DD12-3DEE373DA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853902" y="5324321"/>
              <a:ext cx="3626644" cy="1795189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F2A6791-C064-E770-7C86-B8A92D23F37C}"/>
                </a:ext>
              </a:extLst>
            </p:cNvPr>
            <p:cNvSpPr txBox="1"/>
            <p:nvPr/>
          </p:nvSpPr>
          <p:spPr>
            <a:xfrm>
              <a:off x="7861730" y="5879384"/>
              <a:ext cx="2022859" cy="1144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Đè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/>
                  <a:cs typeface="Arial" pitchFamily="34" charset="0"/>
                </a:rPr>
                <a:t>n</a:t>
              </a:r>
              <a:endPara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687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AA29405-EFC8-B77D-1F0B-FC3E3E316D16}"/>
              </a:ext>
            </a:extLst>
          </p:cNvPr>
          <p:cNvGrpSpPr/>
          <p:nvPr/>
        </p:nvGrpSpPr>
        <p:grpSpPr>
          <a:xfrm>
            <a:off x="0" y="1675676"/>
            <a:ext cx="9101138" cy="536624"/>
            <a:chOff x="609600" y="1257301"/>
            <a:chExt cx="45868718" cy="804936"/>
          </a:xfrm>
        </p:grpSpPr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AD67BC99-D2F5-B7BC-4800-961E23057C2B}"/>
                </a:ext>
              </a:extLst>
            </p:cNvPr>
            <p:cNvSpPr/>
            <p:nvPr/>
          </p:nvSpPr>
          <p:spPr>
            <a:xfrm>
              <a:off x="609600" y="1257301"/>
              <a:ext cx="45868718" cy="804936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428AFED-0F0F-260C-043A-0AA6D15C7718}"/>
                </a:ext>
              </a:extLst>
            </p:cNvPr>
            <p:cNvSpPr/>
            <p:nvPr/>
          </p:nvSpPr>
          <p:spPr>
            <a:xfrm>
              <a:off x="609600" y="1313519"/>
              <a:ext cx="45292246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3. 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Làm bài tập tự chọn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-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Chọn tiếng phù hợp với ô trống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51C60558-7EEC-C9BD-B80B-D2FECD5D0200}"/>
              </a:ext>
            </a:extLst>
          </p:cNvPr>
          <p:cNvSpPr/>
          <p:nvPr/>
        </p:nvSpPr>
        <p:spPr>
          <a:xfrm>
            <a:off x="294235" y="2281474"/>
            <a:ext cx="8806903" cy="112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Chọn các tiếng trong ngoặc đơn phù hợp với ô trống: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a. Chọn tiếng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sẻ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hay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xẻ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E76BA1D-9152-5557-12DA-49E3C48BA032}"/>
              </a:ext>
            </a:extLst>
          </p:cNvPr>
          <p:cNvSpPr/>
          <p:nvPr/>
        </p:nvSpPr>
        <p:spPr>
          <a:xfrm>
            <a:off x="376521" y="3524737"/>
            <a:ext cx="1936080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Chia …..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1C78AE8-796C-7170-5B88-6F45BA539A72}"/>
              </a:ext>
            </a:extLst>
          </p:cNvPr>
          <p:cNvSpPr/>
          <p:nvPr/>
        </p:nvSpPr>
        <p:spPr>
          <a:xfrm>
            <a:off x="2745829" y="3524737"/>
            <a:ext cx="1936080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Cưa …..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C706CEB-B2CA-8421-7ECF-F6178D54A066}"/>
              </a:ext>
            </a:extLst>
          </p:cNvPr>
          <p:cNvSpPr/>
          <p:nvPr/>
        </p:nvSpPr>
        <p:spPr>
          <a:xfrm>
            <a:off x="5131064" y="3502966"/>
            <a:ext cx="1936080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Suôn …..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43F2BA7-8B8A-C489-542F-826C0D5BC755}"/>
              </a:ext>
            </a:extLst>
          </p:cNvPr>
          <p:cNvSpPr/>
          <p:nvPr/>
        </p:nvSpPr>
        <p:spPr>
          <a:xfrm>
            <a:off x="7540435" y="3484823"/>
            <a:ext cx="1936080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San …..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4FB9BEA-A66B-2BFB-1B79-42E7FA117434}"/>
              </a:ext>
            </a:extLst>
          </p:cNvPr>
          <p:cNvSpPr/>
          <p:nvPr/>
        </p:nvSpPr>
        <p:spPr>
          <a:xfrm>
            <a:off x="376521" y="5226537"/>
            <a:ext cx="1936080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……. lớp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9FEF573-A2B9-3906-AFB1-1148E5BD7DE9}"/>
              </a:ext>
            </a:extLst>
          </p:cNvPr>
          <p:cNvSpPr/>
          <p:nvPr/>
        </p:nvSpPr>
        <p:spPr>
          <a:xfrm>
            <a:off x="2636507" y="5226537"/>
            <a:ext cx="1936080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….... làng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8BC55197-0192-12CC-119D-75E1B0CE2BE5}"/>
              </a:ext>
            </a:extLst>
          </p:cNvPr>
          <p:cNvSpPr/>
          <p:nvPr/>
        </p:nvSpPr>
        <p:spPr>
          <a:xfrm>
            <a:off x="4940272" y="5226537"/>
            <a:ext cx="2332066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….…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báo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cáo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B17FC12-356F-B7F4-0CFF-946D0A529114}"/>
              </a:ext>
            </a:extLst>
          </p:cNvPr>
          <p:cNvSpPr/>
          <p:nvPr/>
        </p:nvSpPr>
        <p:spPr>
          <a:xfrm>
            <a:off x="7640023" y="5226343"/>
            <a:ext cx="3489515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........ vàng thi đua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7ED80B-8FDF-7D2D-B1E0-1036F6801473}"/>
              </a:ext>
            </a:extLst>
          </p:cNvPr>
          <p:cNvSpPr/>
          <p:nvPr/>
        </p:nvSpPr>
        <p:spPr>
          <a:xfrm>
            <a:off x="326039" y="4486308"/>
            <a:ext cx="4724370" cy="5732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b. Chọn tiếng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bản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hay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bảng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3570AA5-8963-0030-7626-09B944CBCE87}"/>
              </a:ext>
            </a:extLst>
          </p:cNvPr>
          <p:cNvSpPr/>
          <p:nvPr/>
        </p:nvSpPr>
        <p:spPr>
          <a:xfrm>
            <a:off x="1437709" y="3571909"/>
            <a:ext cx="622919" cy="537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rPr>
              <a:t>sẻ</a:t>
            </a:r>
            <a:endParaRPr lang="en-US" sz="800" dirty="0">
              <a:solidFill>
                <a:srgbClr val="FF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9F9FF8-8FE4-D41D-519D-45BACD45135E}"/>
              </a:ext>
            </a:extLst>
          </p:cNvPr>
          <p:cNvSpPr/>
          <p:nvPr/>
        </p:nvSpPr>
        <p:spPr>
          <a:xfrm>
            <a:off x="3821482" y="3547043"/>
            <a:ext cx="660400" cy="537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rPr>
              <a:t>xẻ</a:t>
            </a:r>
            <a:endParaRPr lang="en-US" sz="800" dirty="0">
              <a:solidFill>
                <a:srgbClr val="FF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3E16BB-648A-B90D-EA2E-39CFFC58670C}"/>
              </a:ext>
            </a:extLst>
          </p:cNvPr>
          <p:cNvSpPr/>
          <p:nvPr/>
        </p:nvSpPr>
        <p:spPr>
          <a:xfrm>
            <a:off x="6183879" y="3538845"/>
            <a:ext cx="622919" cy="537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rPr>
              <a:t>sẻ</a:t>
            </a:r>
            <a:endParaRPr lang="en-US" sz="800" dirty="0">
              <a:solidFill>
                <a:srgbClr val="FF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E330686-530C-08CD-DE5A-02984E12200B}"/>
              </a:ext>
            </a:extLst>
          </p:cNvPr>
          <p:cNvSpPr/>
          <p:nvPr/>
        </p:nvSpPr>
        <p:spPr>
          <a:xfrm>
            <a:off x="8508476" y="3523517"/>
            <a:ext cx="614547" cy="537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rPr>
              <a:t>sẻ</a:t>
            </a:r>
            <a:endParaRPr lang="en-US" sz="800" dirty="0">
              <a:solidFill>
                <a:srgbClr val="FF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F587F4-2988-9BBF-CEF1-067F83458E99}"/>
              </a:ext>
            </a:extLst>
          </p:cNvPr>
          <p:cNvSpPr/>
          <p:nvPr/>
        </p:nvSpPr>
        <p:spPr>
          <a:xfrm>
            <a:off x="456879" y="5262415"/>
            <a:ext cx="1017115" cy="537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rPr>
              <a:t>Bảng</a:t>
            </a:r>
            <a:endParaRPr lang="en-US" sz="800" dirty="0">
              <a:solidFill>
                <a:srgbClr val="FF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C9C6F9E-A12B-6FE7-CF95-8E4972A61CC3}"/>
              </a:ext>
            </a:extLst>
          </p:cNvPr>
          <p:cNvSpPr/>
          <p:nvPr/>
        </p:nvSpPr>
        <p:spPr>
          <a:xfrm>
            <a:off x="7739612" y="5285932"/>
            <a:ext cx="1017115" cy="5024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rPr>
              <a:t>Bảng</a:t>
            </a:r>
            <a:endParaRPr lang="en-US" sz="800" dirty="0">
              <a:solidFill>
                <a:srgbClr val="FF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1142999-B0B4-5868-FC89-72928FB6D07C}"/>
              </a:ext>
            </a:extLst>
          </p:cNvPr>
          <p:cNvSpPr/>
          <p:nvPr/>
        </p:nvSpPr>
        <p:spPr>
          <a:xfrm>
            <a:off x="2846108" y="5269672"/>
            <a:ext cx="758439" cy="537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rPr>
              <a:t>Bản</a:t>
            </a:r>
            <a:endParaRPr lang="en-US" sz="800" dirty="0">
              <a:solidFill>
                <a:srgbClr val="FF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B9C8ADB-60EA-D2F6-440C-9D0DE8C2AA03}"/>
              </a:ext>
            </a:extLst>
          </p:cNvPr>
          <p:cNvSpPr/>
          <p:nvPr/>
        </p:nvSpPr>
        <p:spPr>
          <a:xfrm>
            <a:off x="5000691" y="5257971"/>
            <a:ext cx="758439" cy="537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UTM Avo" panose="02040603050506020204" pitchFamily="18"/>
                <a:cs typeface="Arial" pitchFamily="34" charset="0"/>
              </a:rPr>
              <a:t>Bản</a:t>
            </a:r>
            <a:endParaRPr lang="en-US" sz="800" dirty="0">
              <a:solidFill>
                <a:srgbClr val="FF0000"/>
              </a:solidFill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6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0EF9966-2A42-ACE0-2FE6-3D951F3D3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>
            <a:extLst>
              <a:ext uri="{FF2B5EF4-FFF2-40B4-BE49-F238E27FC236}">
                <a16:creationId xmlns:a16="http://schemas.microsoft.com/office/drawing/2014/main" id="{9BF3BD9F-632A-5B82-C966-65A8B8F9F7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3141785"/>
            <a:ext cx="5439874" cy="3726313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92B596D-8707-A171-773C-06F15DF19421}"/>
              </a:ext>
            </a:extLst>
          </p:cNvPr>
          <p:cNvSpPr/>
          <p:nvPr/>
        </p:nvSpPr>
        <p:spPr>
          <a:xfrm>
            <a:off x="2405703" y="2052586"/>
            <a:ext cx="6068341" cy="812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Luyện viết chính tả.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A390E6F-CDE8-A041-BBDB-AC71F7E78C87}"/>
              </a:ext>
            </a:extLst>
          </p:cNvPr>
          <p:cNvSpPr/>
          <p:nvPr/>
        </p:nvSpPr>
        <p:spPr>
          <a:xfrm>
            <a:off x="5439873" y="3742792"/>
            <a:ext cx="6068341" cy="812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Chuẩn bị bài: </a:t>
            </a:r>
            <a:r>
              <a:rPr kumimoji="0" lang="en-US" sz="2400" b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Kể chuyện </a:t>
            </a: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– Kho báu.</a:t>
            </a: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414</Words>
  <Application>Microsoft Office PowerPoint</Application>
  <PresentationFormat>Widescreen</PresentationFormat>
  <Paragraphs>78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UTM Avo</vt:lpstr>
      <vt:lpstr>Calibri</vt:lpstr>
      <vt:lpstr>Arial</vt:lpstr>
      <vt:lpstr>Calibri Light</vt:lpstr>
      <vt:lpstr>Office Theme</vt:lpstr>
      <vt:lpstr>2_Office Theme</vt:lpstr>
      <vt:lpstr>1_Office Theme</vt:lpstr>
      <vt:lpstr>Tuần 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13</cp:revision>
  <dcterms:created xsi:type="dcterms:W3CDTF">2023-10-19T01:39:18Z</dcterms:created>
  <dcterms:modified xsi:type="dcterms:W3CDTF">2023-12-15T02:55:20Z</dcterms:modified>
</cp:coreProperties>
</file>