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 id="2147483720" r:id="rId4"/>
  </p:sldMasterIdLst>
  <p:sldIdLst>
    <p:sldId id="318" r:id="rId5"/>
    <p:sldId id="281" r:id="rId6"/>
    <p:sldId id="282" r:id="rId7"/>
    <p:sldId id="284" r:id="rId8"/>
    <p:sldId id="333" r:id="rId9"/>
    <p:sldId id="359" r:id="rId10"/>
    <p:sldId id="360" r:id="rId11"/>
    <p:sldId id="361" r:id="rId12"/>
    <p:sldId id="344" r:id="rId13"/>
    <p:sldId id="345" r:id="rId14"/>
    <p:sldId id="362" r:id="rId15"/>
    <p:sldId id="365" r:id="rId16"/>
    <p:sldId id="364" r:id="rId17"/>
    <p:sldId id="363" r:id="rId18"/>
    <p:sldId id="287" r:id="rId19"/>
    <p:sldId id="357" r:id="rId20"/>
    <p:sldId id="293" r:id="rId21"/>
    <p:sldId id="295" r:id="rId22"/>
    <p:sldId id="296" r:id="rId23"/>
    <p:sldId id="297" r:id="rId24"/>
    <p:sldId id="279" r:id="rId25"/>
    <p:sldId id="300" r:id="rId26"/>
  </p:sldIdLst>
  <p:sldSz cx="12192000" cy="6858000"/>
  <p:notesSz cx="6858000" cy="9144000"/>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9Slide" initials="9Slide" lastIdx="1" clrIdx="0">
    <p:extLst>
      <p:ext uri="{19B8F6BF-5375-455C-9EA6-DF929625EA0E}">
        <p15:presenceInfo xmlns:p15="http://schemas.microsoft.com/office/powerpoint/2012/main" userId="9Slid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a:srgbClr val="00206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17" autoAdjust="0"/>
    <p:restoredTop sz="94660"/>
  </p:normalViewPr>
  <p:slideViewPr>
    <p:cSldViewPr snapToGrid="0">
      <p:cViewPr varScale="1">
        <p:scale>
          <a:sx n="110" d="100"/>
          <a:sy n="110" d="100"/>
        </p:scale>
        <p:origin x="654"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12/20/2023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12/20/2023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12/20/2023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9031569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6771724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71658329"/>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3076328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5569951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8686231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18255922"/>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99872674"/>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98810343"/>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212644881"/>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12/20/2023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5786878"/>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84042955"/>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765156264"/>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375819776"/>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590357374"/>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12/20/2023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73537324"/>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12/20/2023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991286133"/>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12/20/2023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691095744"/>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04290881"/>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833769843"/>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53806713"/>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029749678"/>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425815777"/>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196817452"/>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239091416"/>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60181218"/>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12/20/2023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067680711"/>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12/20/2023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537212603"/>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12/20/2023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09745170"/>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95640999"/>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215746323"/>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3669040"/>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23992698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4B742034-F36E-456A-8FF0-9D3BB286C573}"/>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12/20/2023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821232FD-6509-4EFA-8334-3CE5BECACD33}"/>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12/20/2023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46058915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9521E68D-8610-470F-A224-EDE1860F84F4}"/>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12/20/2023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118918830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13EDB8B2-593B-4C21-B398-431127AC01D3}"/>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12/20/2023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182472999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ngu-van-6-2/1/23/36/"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ngu-van-6-2/1/23/36/" TargetMode="External"/><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sv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sv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svg"/></Relationships>
</file>

<file path=ppt/slides/_rels/slide15.xml.rels><?xml version="1.0" encoding="UTF-8" standalone="yes"?>
<Relationships xmlns="http://schemas.openxmlformats.org/package/2006/relationships"><Relationship Id="rId3" Type="http://schemas.openxmlformats.org/officeDocument/2006/relationships/hyperlink" Target="https://hoc10.vn/doc-sach/ngu-van-6-2/1/23/37/" TargetMode="External"/><Relationship Id="rId2" Type="http://schemas.openxmlformats.org/officeDocument/2006/relationships/image" Target="../media/image11.png"/><Relationship Id="rId1" Type="http://schemas.openxmlformats.org/officeDocument/2006/relationships/slideLayout" Target="../slideLayouts/slideLayout34.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3" Type="http://schemas.openxmlformats.org/officeDocument/2006/relationships/hyperlink" Target="https://hoc10.vn/doc-sach/ngu-van-6-2/1/23/37/" TargetMode="External"/><Relationship Id="rId2" Type="http://schemas.openxmlformats.org/officeDocument/2006/relationships/image" Target="../media/image13.png"/><Relationship Id="rId1" Type="http://schemas.openxmlformats.org/officeDocument/2006/relationships/slideLayout" Target="../slideLayouts/slideLayout34.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4.xml"/></Relationships>
</file>

<file path=ppt/slides/_rels/slide19.xml.rels><?xml version="1.0" encoding="UTF-8" standalone="yes"?>
<Relationships xmlns="http://schemas.openxmlformats.org/package/2006/relationships"><Relationship Id="rId3" Type="http://schemas.openxmlformats.org/officeDocument/2006/relationships/hyperlink" Target="https://hoc10.vn/doc-sach/ngu-van-6-2/1/23/36/" TargetMode="External"/><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slides/_rels/slide2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g"/><Relationship Id="rId7" Type="http://schemas.openxmlformats.org/officeDocument/2006/relationships/image" Target="../media/image27.png"/><Relationship Id="rId2" Type="http://schemas.openxmlformats.org/officeDocument/2006/relationships/slideLayout" Target="../slideLayouts/slideLayout12.xml"/><Relationship Id="rId1" Type="http://schemas.openxmlformats.org/officeDocument/2006/relationships/tags" Target="../tags/tag1.xml"/><Relationship Id="rId6" Type="http://schemas.microsoft.com/office/2007/relationships/hdphoto" Target="../media/hdphoto1.wdp"/><Relationship Id="rId5" Type="http://schemas.openxmlformats.org/officeDocument/2006/relationships/image" Target="../media/image26.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DDE19A8-D672-4408-81C4-869139498D82}"/>
              </a:ext>
            </a:extLst>
          </p:cNvPr>
          <p:cNvSpPr txBox="1"/>
          <p:nvPr/>
        </p:nvSpPr>
        <p:spPr>
          <a:xfrm>
            <a:off x="9510944" y="195308"/>
            <a:ext cx="2681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rPr>
              <a:t>Ngữ văn 6</a:t>
            </a:r>
            <a:endParaRPr kumimoji="0" lang="en-US" sz="3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endParaRPr>
          </a:p>
        </p:txBody>
      </p:sp>
      <p:sp>
        <p:nvSpPr>
          <p:cNvPr id="5" name="Google Shape;54;p1">
            <a:extLst>
              <a:ext uri="{FF2B5EF4-FFF2-40B4-BE49-F238E27FC236}">
                <a16:creationId xmlns:a16="http://schemas.microsoft.com/office/drawing/2014/main" id="{2B7B8113-7616-4C94-84EE-276037928582}"/>
              </a:ext>
            </a:extLst>
          </p:cNvPr>
          <p:cNvSpPr txBox="1">
            <a:spLocks/>
          </p:cNvSpPr>
          <p:nvPr/>
        </p:nvSpPr>
        <p:spPr>
          <a:xfrm>
            <a:off x="1893844" y="2251909"/>
            <a:ext cx="8317554" cy="1045208"/>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prstClr val="black"/>
              </a:buClr>
              <a:buSzPts val="990"/>
              <a:buFont typeface="Calibri"/>
              <a:buNone/>
              <a:tabLst/>
              <a:defRPr/>
            </a:pPr>
            <a:r>
              <a:rPr kumimoji="0" lang="vi-VN" sz="6000" b="1" i="0" u="none" strike="noStrike" kern="1200" cap="none" spc="0" normalizeH="0" baseline="0" noProof="0">
                <a:ln>
                  <a:noFill/>
                </a:ln>
                <a:solidFill>
                  <a:srgbClr val="002060"/>
                </a:solidFill>
                <a:effectLst/>
                <a:uLnTx/>
                <a:uFillTx/>
                <a:latin typeface="UTM Avo" panose="02040603050506020204" pitchFamily="18" charset="0"/>
                <a:cs typeface="Calibri"/>
                <a:sym typeface="Calibri"/>
              </a:rPr>
              <a:t>Bài 7</a:t>
            </a:r>
            <a:endParaRPr kumimoji="0" lang="en-US" sz="6000" b="1" i="0" u="none" strike="noStrike" kern="1200" cap="none" spc="0" normalizeH="0" baseline="0" noProof="0">
              <a:ln>
                <a:noFill/>
              </a:ln>
              <a:solidFill>
                <a:srgbClr val="002060"/>
              </a:solidFill>
              <a:effectLst/>
              <a:uLnTx/>
              <a:uFillTx/>
              <a:latin typeface="UTM Avo" panose="02040603050506020204" pitchFamily="18" charset="0"/>
              <a:cs typeface="Calibri"/>
              <a:sym typeface="Calibri"/>
            </a:endParaRPr>
          </a:p>
        </p:txBody>
      </p:sp>
      <p:sp>
        <p:nvSpPr>
          <p:cNvPr id="6" name="Google Shape;54;p1">
            <a:extLst>
              <a:ext uri="{FF2B5EF4-FFF2-40B4-BE49-F238E27FC236}">
                <a16:creationId xmlns:a16="http://schemas.microsoft.com/office/drawing/2014/main" id="{DC3627D1-3883-449F-BA96-6005A235DABA}"/>
              </a:ext>
            </a:extLst>
          </p:cNvPr>
          <p:cNvSpPr txBox="1">
            <a:spLocks/>
          </p:cNvSpPr>
          <p:nvPr/>
        </p:nvSpPr>
        <p:spPr>
          <a:xfrm>
            <a:off x="885162" y="3429000"/>
            <a:ext cx="10673721" cy="1131683"/>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lvl="0" algn="ctr">
              <a:lnSpc>
                <a:spcPct val="150000"/>
              </a:lnSpc>
              <a:buClr>
                <a:prstClr val="black"/>
              </a:buClr>
              <a:buSzPts val="990"/>
              <a:defRPr/>
            </a:pPr>
            <a:r>
              <a:rPr lang="vi-VN" sz="6000" b="1">
                <a:solidFill>
                  <a:srgbClr val="FF0000"/>
                </a:solidFill>
                <a:latin typeface="UTM Avo" panose="02040603050506020204" pitchFamily="18" charset="0"/>
                <a:cs typeface="Arial" panose="020B0604020202020204" pitchFamily="34" charset="0"/>
              </a:rPr>
              <a:t>Thực hành tiếng Việt</a:t>
            </a:r>
            <a:endParaRPr kumimoji="0" lang="en-US" sz="6000" b="1" i="0" u="none" strike="noStrike" kern="120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endParaRPr>
          </a:p>
        </p:txBody>
      </p:sp>
      <p:sp>
        <p:nvSpPr>
          <p:cNvPr id="7" name="TextBox 6">
            <a:extLst>
              <a:ext uri="{FF2B5EF4-FFF2-40B4-BE49-F238E27FC236}">
                <a16:creationId xmlns:a16="http://schemas.microsoft.com/office/drawing/2014/main" id="{062613FD-902C-4BAC-A044-998325295926}"/>
              </a:ext>
            </a:extLst>
          </p:cNvPr>
          <p:cNvSpPr txBox="1"/>
          <p:nvPr/>
        </p:nvSpPr>
        <p:spPr>
          <a:xfrm>
            <a:off x="9370267" y="758160"/>
            <a:ext cx="2681056"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rPr>
              <a:t>Tập 2</a:t>
            </a:r>
            <a:endParaRPr kumimoji="0" lang="en-US" sz="28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3226205893"/>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53ED4EC0-0B85-49A1-BE92-BB390F0CD225}"/>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97622102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loud 4">
            <a:extLst>
              <a:ext uri="{FF2B5EF4-FFF2-40B4-BE49-F238E27FC236}">
                <a16:creationId xmlns:a16="http://schemas.microsoft.com/office/drawing/2014/main" id="{DE021381-1B01-4B7F-8EEE-1A3FE547F509}"/>
              </a:ext>
            </a:extLst>
          </p:cNvPr>
          <p:cNvSpPr/>
          <p:nvPr/>
        </p:nvSpPr>
        <p:spPr>
          <a:xfrm>
            <a:off x="1410017" y="2086705"/>
            <a:ext cx="3042986" cy="1856860"/>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dirty="0">
                <a:solidFill>
                  <a:sysClr val="windowText" lastClr="000000"/>
                </a:solidFill>
                <a:latin typeface="UTM Avo" panose="02040603050506020204" pitchFamily="18" charset="0"/>
                <a:ea typeface="Times New Roman" panose="02020603050405020304" pitchFamily="18" charset="0"/>
                <a:cs typeface="Arial" panose="020B0604020202020204" pitchFamily="34" charset="0"/>
              </a:rPr>
              <a:t>Ai nhanh – Ai thắng?</a:t>
            </a:r>
          </a:p>
        </p:txBody>
      </p:sp>
      <p:sp>
        <p:nvSpPr>
          <p:cNvPr id="4" name="TextBox 3">
            <a:extLst>
              <a:ext uri="{FF2B5EF4-FFF2-40B4-BE49-F238E27FC236}">
                <a16:creationId xmlns:a16="http://schemas.microsoft.com/office/drawing/2014/main" id="{47188B04-887C-4E9F-88B1-96E1E794C66D}"/>
              </a:ext>
            </a:extLst>
          </p:cNvPr>
          <p:cNvSpPr txBox="1"/>
          <p:nvPr/>
        </p:nvSpPr>
        <p:spPr>
          <a:xfrm>
            <a:off x="4827802" y="2220271"/>
            <a:ext cx="4969341" cy="1208729"/>
          </a:xfrm>
          <a:prstGeom prst="rect">
            <a:avLst/>
          </a:prstGeom>
          <a:solidFill>
            <a:schemeClr val="accent4">
              <a:lumMod val="20000"/>
              <a:lumOff val="80000"/>
            </a:schemeClr>
          </a:solidFill>
        </p:spPr>
        <p:txBody>
          <a:bodyPr wrap="square" tIns="0" bIns="0" anchor="ctr">
            <a:spAutoFit/>
          </a:bodyPr>
          <a:lstStyle/>
          <a:p>
            <a:pPr algn="ctr">
              <a:lnSpc>
                <a:spcPct val="150000"/>
              </a:lnSpc>
              <a:defRPr/>
            </a:pPr>
            <a:r>
              <a:rPr lang="vi-VN" sz="2800" b="1" dirty="0">
                <a:solidFill>
                  <a:sysClr val="windowText" lastClr="000000"/>
                </a:solidFill>
                <a:latin typeface="UTM Avo" panose="02040603050506020204" pitchFamily="18" charset="0"/>
                <a:ea typeface="Times New Roman" panose="02020603050405020304" pitchFamily="18" charset="0"/>
                <a:cs typeface="Arial" panose="020B0604020202020204" pitchFamily="34" charset="0"/>
              </a:rPr>
              <a:t>Hãy tìm các từ láy trong bài thơ </a:t>
            </a:r>
            <a:r>
              <a:rPr lang="vi-VN" sz="2800" b="1" i="1" dirty="0">
                <a:solidFill>
                  <a:sysClr val="windowText" lastClr="000000"/>
                </a:solidFill>
                <a:latin typeface="UTM Avo" panose="02040603050506020204" pitchFamily="18" charset="0"/>
                <a:ea typeface="Times New Roman" panose="02020603050405020304" pitchFamily="18" charset="0"/>
                <a:cs typeface="Arial" panose="020B0604020202020204" pitchFamily="34" charset="0"/>
              </a:rPr>
              <a:t>Lượm</a:t>
            </a:r>
            <a:r>
              <a:rPr lang="en-US" sz="2800" b="1" dirty="0">
                <a:solidFill>
                  <a:sysClr val="windowText" lastClr="000000"/>
                </a:solidFill>
                <a:latin typeface="UTM Avo" panose="02040603050506020204" pitchFamily="18" charset="0"/>
                <a:ea typeface="Times New Roman" panose="02020603050405020304" pitchFamily="18" charset="0"/>
                <a:cs typeface="Arial" panose="020B0604020202020204" pitchFamily="34" charset="0"/>
              </a:rPr>
              <a:t>.</a:t>
            </a:r>
            <a:endParaRPr lang="vi-VN" sz="2800" b="1" dirty="0">
              <a:solidFill>
                <a:sysClr val="windowText" lastClr="000000"/>
              </a:solidFill>
              <a:latin typeface="UTM Avo" panose="02040603050506020204" pitchFamily="18" charset="0"/>
              <a:ea typeface="Times New Roman" panose="02020603050405020304" pitchFamily="18" charset="0"/>
              <a:cs typeface="Arial" panose="020B0604020202020204" pitchFamily="34" charset="0"/>
            </a:endParaRPr>
          </a:p>
        </p:txBody>
      </p:sp>
      <p:sp>
        <p:nvSpPr>
          <p:cNvPr id="8" name="Arrow: Curved Right 7">
            <a:extLst>
              <a:ext uri="{FF2B5EF4-FFF2-40B4-BE49-F238E27FC236}">
                <a16:creationId xmlns:a16="http://schemas.microsoft.com/office/drawing/2014/main" id="{36DCD1E0-AF87-483C-9A95-BD0B3B4FF609}"/>
              </a:ext>
            </a:extLst>
          </p:cNvPr>
          <p:cNvSpPr/>
          <p:nvPr/>
        </p:nvSpPr>
        <p:spPr>
          <a:xfrm>
            <a:off x="2254740" y="4540251"/>
            <a:ext cx="677332" cy="906584"/>
          </a:xfrm>
          <a:prstGeom prst="curvedRightArrow">
            <a:avLst/>
          </a:prstGeom>
          <a:solidFill>
            <a:srgbClr val="F18B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89">
              <a:solidFill>
                <a:schemeClr val="tx1"/>
              </a:solidFill>
              <a:latin typeface="UTM Avo" panose="02040603050506020204" pitchFamily="18" charset="0"/>
            </a:endParaRPr>
          </a:p>
        </p:txBody>
      </p:sp>
      <p:sp>
        <p:nvSpPr>
          <p:cNvPr id="9" name="Rectangle: Rounded Corners 8">
            <a:extLst>
              <a:ext uri="{FF2B5EF4-FFF2-40B4-BE49-F238E27FC236}">
                <a16:creationId xmlns:a16="http://schemas.microsoft.com/office/drawing/2014/main" id="{77866E55-7D0F-4F98-8E2A-9C67A72B98F2}"/>
              </a:ext>
            </a:extLst>
          </p:cNvPr>
          <p:cNvSpPr/>
          <p:nvPr/>
        </p:nvSpPr>
        <p:spPr>
          <a:xfrm>
            <a:off x="3483056" y="4330701"/>
            <a:ext cx="5929272" cy="133382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89" dirty="0" err="1">
                <a:solidFill>
                  <a:srgbClr val="002060"/>
                </a:solidFill>
                <a:latin typeface="UTM Avo" panose="02040603050506020204" pitchFamily="18" charset="0"/>
              </a:rPr>
              <a:t>Loắt</a:t>
            </a:r>
            <a:r>
              <a:rPr lang="en-US" sz="2489" dirty="0">
                <a:solidFill>
                  <a:srgbClr val="002060"/>
                </a:solidFill>
                <a:latin typeface="UTM Avo" panose="02040603050506020204" pitchFamily="18" charset="0"/>
              </a:rPr>
              <a:t> </a:t>
            </a:r>
            <a:r>
              <a:rPr lang="en-US" sz="2489" dirty="0" err="1">
                <a:solidFill>
                  <a:srgbClr val="002060"/>
                </a:solidFill>
                <a:latin typeface="UTM Avo" panose="02040603050506020204" pitchFamily="18" charset="0"/>
              </a:rPr>
              <a:t>choắt</a:t>
            </a:r>
            <a:r>
              <a:rPr lang="en-US" sz="2489" dirty="0">
                <a:solidFill>
                  <a:srgbClr val="002060"/>
                </a:solidFill>
                <a:latin typeface="UTM Avo" panose="02040603050506020204" pitchFamily="18" charset="0"/>
              </a:rPr>
              <a:t>, </a:t>
            </a:r>
            <a:r>
              <a:rPr lang="en-US" sz="2489" dirty="0" err="1">
                <a:solidFill>
                  <a:srgbClr val="002060"/>
                </a:solidFill>
                <a:latin typeface="UTM Avo" panose="02040603050506020204" pitchFamily="18" charset="0"/>
              </a:rPr>
              <a:t>xinh</a:t>
            </a:r>
            <a:r>
              <a:rPr lang="en-US" sz="2489" dirty="0">
                <a:solidFill>
                  <a:srgbClr val="002060"/>
                </a:solidFill>
                <a:latin typeface="UTM Avo" panose="02040603050506020204" pitchFamily="18" charset="0"/>
              </a:rPr>
              <a:t> </a:t>
            </a:r>
            <a:r>
              <a:rPr lang="en-US" sz="2489" dirty="0" err="1">
                <a:solidFill>
                  <a:srgbClr val="002060"/>
                </a:solidFill>
                <a:latin typeface="UTM Avo" panose="02040603050506020204" pitchFamily="18" charset="0"/>
              </a:rPr>
              <a:t>xinh</a:t>
            </a:r>
            <a:r>
              <a:rPr lang="en-US" sz="2489" dirty="0">
                <a:solidFill>
                  <a:srgbClr val="002060"/>
                </a:solidFill>
                <a:latin typeface="UTM Avo" panose="02040603050506020204" pitchFamily="18" charset="0"/>
              </a:rPr>
              <a:t>, </a:t>
            </a:r>
            <a:r>
              <a:rPr lang="en-US" sz="2489" dirty="0" err="1">
                <a:solidFill>
                  <a:srgbClr val="002060"/>
                </a:solidFill>
                <a:latin typeface="UTM Avo" panose="02040603050506020204" pitchFamily="18" charset="0"/>
              </a:rPr>
              <a:t>thoăn</a:t>
            </a:r>
            <a:r>
              <a:rPr lang="en-US" sz="2489" dirty="0">
                <a:solidFill>
                  <a:srgbClr val="002060"/>
                </a:solidFill>
                <a:latin typeface="UTM Avo" panose="02040603050506020204" pitchFamily="18" charset="0"/>
              </a:rPr>
              <a:t> </a:t>
            </a:r>
            <a:r>
              <a:rPr lang="en-US" sz="2489" dirty="0" err="1">
                <a:solidFill>
                  <a:srgbClr val="002060"/>
                </a:solidFill>
                <a:latin typeface="UTM Avo" panose="02040603050506020204" pitchFamily="18" charset="0"/>
              </a:rPr>
              <a:t>thoắt</a:t>
            </a:r>
            <a:r>
              <a:rPr lang="en-US" sz="2489" dirty="0">
                <a:solidFill>
                  <a:srgbClr val="002060"/>
                </a:solidFill>
                <a:latin typeface="UTM Avo" panose="02040603050506020204" pitchFamily="18" charset="0"/>
              </a:rPr>
              <a:t>, </a:t>
            </a:r>
            <a:r>
              <a:rPr lang="en-US" sz="2489" dirty="0" err="1">
                <a:solidFill>
                  <a:srgbClr val="002060"/>
                </a:solidFill>
                <a:latin typeface="UTM Avo" panose="02040603050506020204" pitchFamily="18" charset="0"/>
              </a:rPr>
              <a:t>nghênh</a:t>
            </a:r>
            <a:r>
              <a:rPr lang="en-US" sz="2489" dirty="0">
                <a:solidFill>
                  <a:srgbClr val="002060"/>
                </a:solidFill>
                <a:latin typeface="UTM Avo" panose="02040603050506020204" pitchFamily="18" charset="0"/>
              </a:rPr>
              <a:t> </a:t>
            </a:r>
            <a:r>
              <a:rPr lang="en-US" sz="2489" dirty="0" err="1">
                <a:solidFill>
                  <a:srgbClr val="002060"/>
                </a:solidFill>
                <a:latin typeface="UTM Avo" panose="02040603050506020204" pitchFamily="18" charset="0"/>
              </a:rPr>
              <a:t>nghênh</a:t>
            </a:r>
            <a:r>
              <a:rPr lang="en-US" sz="2489" dirty="0">
                <a:solidFill>
                  <a:srgbClr val="002060"/>
                </a:solidFill>
                <a:latin typeface="UTM Avo" panose="02040603050506020204" pitchFamily="18" charset="0"/>
              </a:rPr>
              <a:t>.</a:t>
            </a:r>
          </a:p>
        </p:txBody>
      </p:sp>
    </p:spTree>
    <p:extLst>
      <p:ext uri="{BB962C8B-B14F-4D97-AF65-F5344CB8AC3E}">
        <p14:creationId xmlns:p14="http://schemas.microsoft.com/office/powerpoint/2010/main" val="32622335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8"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D3A81BFB-90D8-DE75-4856-57F95DC5F073}"/>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278967193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4524AF44-2D0F-4524-AD61-9CDEF5A73903}"/>
              </a:ext>
            </a:extLst>
          </p:cNvPr>
          <p:cNvSpPr txBox="1"/>
          <p:nvPr/>
        </p:nvSpPr>
        <p:spPr>
          <a:xfrm>
            <a:off x="550260" y="1832914"/>
            <a:ext cx="2916840" cy="482055"/>
          </a:xfrm>
          <a:prstGeom prst="rect">
            <a:avLst/>
          </a:prstGeom>
          <a:solidFill>
            <a:schemeClr val="accent4">
              <a:lumMod val="20000"/>
              <a:lumOff val="80000"/>
            </a:schemeClr>
          </a:solidFill>
        </p:spPr>
        <p:txBody>
          <a:bodyPr wrap="square" tIns="0" bIns="0" anchor="b">
            <a:spAutoFit/>
          </a:bodyPr>
          <a:lstStyle/>
          <a:p>
            <a:pPr algn="just">
              <a:lnSpc>
                <a:spcPct val="150000"/>
              </a:lnSpc>
              <a:defRPr/>
            </a:pPr>
            <a:r>
              <a:rPr lang="vi-VN" sz="2400" b="1">
                <a:solidFill>
                  <a:sysClr val="windowText" lastClr="000000"/>
                </a:solidFill>
                <a:latin typeface="UTM Avo" panose="02040603050506020204" pitchFamily="18" charset="0"/>
                <a:ea typeface="Times New Roman" panose="02020603050405020304" pitchFamily="18" charset="0"/>
                <a:cs typeface="Arial" panose="020B0604020202020204" pitchFamily="34" charset="0"/>
              </a:rPr>
              <a:t>1. Cách viết hoa</a:t>
            </a:r>
          </a:p>
        </p:txBody>
      </p:sp>
      <p:sp>
        <p:nvSpPr>
          <p:cNvPr id="6" name="TextBox 5">
            <a:extLst>
              <a:ext uri="{FF2B5EF4-FFF2-40B4-BE49-F238E27FC236}">
                <a16:creationId xmlns:a16="http://schemas.microsoft.com/office/drawing/2014/main" id="{27CC1819-28B4-4674-9C1B-F32E54A01731}"/>
              </a:ext>
            </a:extLst>
          </p:cNvPr>
          <p:cNvSpPr txBox="1"/>
          <p:nvPr/>
        </p:nvSpPr>
        <p:spPr>
          <a:xfrm>
            <a:off x="3125992" y="2211060"/>
            <a:ext cx="5568099" cy="562398"/>
          </a:xfrm>
          <a:prstGeom prst="rect">
            <a:avLst/>
          </a:prstGeom>
          <a:noFill/>
        </p:spPr>
        <p:txBody>
          <a:bodyPr wrap="square" tIns="0" bIns="0" anchor="ctr">
            <a:spAutoFit/>
          </a:bodyPr>
          <a:lstStyle>
            <a:defPPr>
              <a:defRPr lang="en-US"/>
            </a:defPPr>
            <a:lvl1pPr algn="just">
              <a:lnSpc>
                <a:spcPct val="150000"/>
              </a:lnSpc>
              <a:defRPr sz="2200" b="1">
                <a:solidFill>
                  <a:sysClr val="windowText" lastClr="000000"/>
                </a:solidFill>
                <a:latin typeface="UTM Avo" panose="02040603050506020204" pitchFamily="18" charset="0"/>
                <a:ea typeface="Times New Roman" panose="02020603050405020304" pitchFamily="18" charset="0"/>
                <a:cs typeface="Arial" panose="020B0604020202020204" pitchFamily="34" charset="0"/>
              </a:defRPr>
            </a:lvl1pPr>
          </a:lstStyle>
          <a:p>
            <a:pPr algn="ctr"/>
            <a:r>
              <a:rPr lang="vi-VN" sz="2800" dirty="0">
                <a:solidFill>
                  <a:srgbClr val="FF0000"/>
                </a:solidFill>
              </a:rPr>
              <a:t>THẢO LUẬN </a:t>
            </a:r>
            <a:r>
              <a:rPr lang="vi-VN" sz="2800">
                <a:solidFill>
                  <a:srgbClr val="FF0000"/>
                </a:solidFill>
              </a:rPr>
              <a:t>CẶP ĐÔI</a:t>
            </a:r>
            <a:endParaRPr lang="en-US" sz="2800" dirty="0">
              <a:solidFill>
                <a:srgbClr val="FF0000"/>
              </a:solidFill>
            </a:endParaRPr>
          </a:p>
        </p:txBody>
      </p:sp>
      <p:sp>
        <p:nvSpPr>
          <p:cNvPr id="7" name="Rectangle: Rounded Corners 6">
            <a:extLst>
              <a:ext uri="{FF2B5EF4-FFF2-40B4-BE49-F238E27FC236}">
                <a16:creationId xmlns:a16="http://schemas.microsoft.com/office/drawing/2014/main" id="{BC44A3A3-0258-4EAE-B5B9-0D871B0D1C86}"/>
              </a:ext>
            </a:extLst>
          </p:cNvPr>
          <p:cNvSpPr/>
          <p:nvPr/>
        </p:nvSpPr>
        <p:spPr>
          <a:xfrm>
            <a:off x="3137171" y="2910576"/>
            <a:ext cx="5545740" cy="133382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133" b="1">
                <a:solidFill>
                  <a:srgbClr val="000000"/>
                </a:solidFill>
                <a:latin typeface="UTM Avo" panose="02040603050506020204" pitchFamily="18" charset="0"/>
                <a:ea typeface="Times New Roman" panose="02020603050405020304" pitchFamily="18" charset="0"/>
                <a:cs typeface="Arial" panose="020B0604020202020204" pitchFamily="34" charset="0"/>
              </a:rPr>
              <a:t>Trong những trường hợp nào, danh từ được viết hoa?</a:t>
            </a:r>
            <a:endParaRPr lang="en-US" sz="2489" b="1" dirty="0">
              <a:latin typeface="UTM Avo" panose="020406030505060202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2700067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6" grpId="0"/>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1914F80-7BF7-42C5-BF38-6297D82C0038}"/>
              </a:ext>
            </a:extLst>
          </p:cNvPr>
          <p:cNvSpPr txBox="1"/>
          <p:nvPr/>
        </p:nvSpPr>
        <p:spPr>
          <a:xfrm>
            <a:off x="550260" y="1766928"/>
            <a:ext cx="11355990" cy="950325"/>
          </a:xfrm>
          <a:prstGeom prst="rect">
            <a:avLst/>
          </a:prstGeom>
          <a:noFill/>
        </p:spPr>
        <p:txBody>
          <a:bodyPr wrap="square">
            <a:spAutoFit/>
          </a:bodyPr>
          <a:lstStyle/>
          <a:p>
            <a:pPr>
              <a:lnSpc>
                <a:spcPct val="150000"/>
              </a:lnSpc>
            </a:pPr>
            <a:r>
              <a:rPr lang="en-US" sz="2000" dirty="0">
                <a:latin typeface="UTM Avo" panose="02040603050506020204" pitchFamily="18" charset="0"/>
              </a:rPr>
              <a:t>Khi </a:t>
            </a:r>
            <a:r>
              <a:rPr lang="en-US" sz="2000" dirty="0" err="1">
                <a:latin typeface="UTM Avo" panose="02040603050506020204" pitchFamily="18" charset="0"/>
              </a:rPr>
              <a:t>viết</a:t>
            </a:r>
            <a:r>
              <a:rPr lang="en-US" sz="2000" dirty="0">
                <a:latin typeface="UTM Avo" panose="02040603050506020204" pitchFamily="18" charset="0"/>
              </a:rPr>
              <a:t> </a:t>
            </a:r>
            <a:r>
              <a:rPr lang="en-US" sz="2000" dirty="0" err="1">
                <a:latin typeface="UTM Avo" panose="02040603050506020204" pitchFamily="18" charset="0"/>
              </a:rPr>
              <a:t>danh</a:t>
            </a:r>
            <a:r>
              <a:rPr lang="en-US" sz="2000" dirty="0">
                <a:latin typeface="UTM Avo" panose="02040603050506020204" pitchFamily="18" charset="0"/>
              </a:rPr>
              <a:t> </a:t>
            </a:r>
            <a:r>
              <a:rPr lang="en-US" sz="2000" dirty="0" err="1">
                <a:latin typeface="UTM Avo" panose="02040603050506020204" pitchFamily="18" charset="0"/>
              </a:rPr>
              <a:t>từ</a:t>
            </a:r>
            <a:r>
              <a:rPr lang="en-US" sz="2000" dirty="0">
                <a:latin typeface="UTM Avo" panose="02040603050506020204" pitchFamily="18" charset="0"/>
              </a:rPr>
              <a:t> </a:t>
            </a:r>
            <a:r>
              <a:rPr lang="en-US" sz="2000" dirty="0" err="1">
                <a:latin typeface="UTM Avo" panose="02040603050506020204" pitchFamily="18" charset="0"/>
              </a:rPr>
              <a:t>riêng</a:t>
            </a:r>
            <a:r>
              <a:rPr lang="en-US" sz="2000" dirty="0">
                <a:latin typeface="UTM Avo" panose="02040603050506020204" pitchFamily="18" charset="0"/>
              </a:rPr>
              <a:t>, ta </a:t>
            </a:r>
            <a:r>
              <a:rPr lang="en-US" sz="2000" dirty="0" err="1">
                <a:latin typeface="UTM Avo" panose="02040603050506020204" pitchFamily="18" charset="0"/>
              </a:rPr>
              <a:t>phải</a:t>
            </a:r>
            <a:r>
              <a:rPr lang="en-US" sz="2000" dirty="0">
                <a:latin typeface="UTM Avo" panose="02040603050506020204" pitchFamily="18" charset="0"/>
              </a:rPr>
              <a:t> </a:t>
            </a:r>
            <a:r>
              <a:rPr lang="en-US" sz="2000" dirty="0" err="1">
                <a:latin typeface="UTM Avo" panose="02040603050506020204" pitchFamily="18" charset="0"/>
              </a:rPr>
              <a:t>viết</a:t>
            </a:r>
            <a:r>
              <a:rPr lang="en-US" sz="2000" dirty="0">
                <a:latin typeface="UTM Avo" panose="02040603050506020204" pitchFamily="18" charset="0"/>
              </a:rPr>
              <a:t> </a:t>
            </a:r>
            <a:r>
              <a:rPr lang="en-US" sz="2000" dirty="0" err="1">
                <a:latin typeface="UTM Avo" panose="02040603050506020204" pitchFamily="18" charset="0"/>
              </a:rPr>
              <a:t>hoa</a:t>
            </a:r>
            <a:r>
              <a:rPr lang="en-US" sz="2000" dirty="0">
                <a:latin typeface="UTM Avo" panose="02040603050506020204" pitchFamily="18" charset="0"/>
              </a:rPr>
              <a:t> </a:t>
            </a:r>
            <a:r>
              <a:rPr lang="en-US" sz="2000" dirty="0" err="1">
                <a:latin typeface="UTM Avo" panose="02040603050506020204" pitchFamily="18" charset="0"/>
              </a:rPr>
              <a:t>chữ</a:t>
            </a:r>
            <a:r>
              <a:rPr lang="en-US" sz="2000" dirty="0">
                <a:latin typeface="UTM Avo" panose="02040603050506020204" pitchFamily="18" charset="0"/>
              </a:rPr>
              <a:t> </a:t>
            </a:r>
            <a:r>
              <a:rPr lang="en-US" sz="2000" dirty="0" err="1">
                <a:latin typeface="UTM Avo" panose="02040603050506020204" pitchFamily="18" charset="0"/>
              </a:rPr>
              <a:t>cái</a:t>
            </a:r>
            <a:r>
              <a:rPr lang="en-US" sz="2000" dirty="0">
                <a:latin typeface="UTM Avo" panose="02040603050506020204" pitchFamily="18" charset="0"/>
              </a:rPr>
              <a:t> </a:t>
            </a:r>
            <a:r>
              <a:rPr lang="en-US" sz="2000" dirty="0" err="1">
                <a:latin typeface="UTM Avo" panose="02040603050506020204" pitchFamily="18" charset="0"/>
              </a:rPr>
              <a:t>đầu</a:t>
            </a:r>
            <a:r>
              <a:rPr lang="en-US" sz="2000" dirty="0">
                <a:latin typeface="UTM Avo" panose="02040603050506020204" pitchFamily="18" charset="0"/>
              </a:rPr>
              <a:t> </a:t>
            </a:r>
            <a:r>
              <a:rPr lang="en-US" sz="2000" dirty="0" err="1">
                <a:latin typeface="UTM Avo" panose="02040603050506020204" pitchFamily="18" charset="0"/>
              </a:rPr>
              <a:t>tiên</a:t>
            </a:r>
            <a:r>
              <a:rPr lang="en-US" sz="2000" dirty="0">
                <a:latin typeface="UTM Avo" panose="02040603050506020204" pitchFamily="18" charset="0"/>
              </a:rPr>
              <a:t> </a:t>
            </a:r>
            <a:r>
              <a:rPr lang="en-US" sz="2000" dirty="0" err="1">
                <a:latin typeface="UTM Avo" panose="02040603050506020204" pitchFamily="18" charset="0"/>
              </a:rPr>
              <a:t>của</a:t>
            </a:r>
            <a:r>
              <a:rPr lang="en-US" sz="2000" dirty="0">
                <a:latin typeface="UTM Avo" panose="02040603050506020204" pitchFamily="18" charset="0"/>
              </a:rPr>
              <a:t> </a:t>
            </a:r>
            <a:r>
              <a:rPr lang="en-US" sz="2000" dirty="0" err="1">
                <a:latin typeface="UTM Avo" panose="02040603050506020204" pitchFamily="18" charset="0"/>
              </a:rPr>
              <a:t>mỗi</a:t>
            </a:r>
            <a:r>
              <a:rPr lang="en-US" sz="2000" dirty="0">
                <a:latin typeface="UTM Avo" panose="02040603050506020204" pitchFamily="18" charset="0"/>
              </a:rPr>
              <a:t> </a:t>
            </a:r>
            <a:r>
              <a:rPr lang="en-US" sz="2000" dirty="0" err="1">
                <a:latin typeface="UTM Avo" panose="02040603050506020204" pitchFamily="18" charset="0"/>
              </a:rPr>
              <a:t>bộ</a:t>
            </a:r>
            <a:r>
              <a:rPr lang="en-US" sz="2000" dirty="0">
                <a:latin typeface="UTM Avo" panose="02040603050506020204" pitchFamily="18" charset="0"/>
              </a:rPr>
              <a:t> </a:t>
            </a:r>
            <a:r>
              <a:rPr lang="en-US" sz="2000" dirty="0" err="1">
                <a:latin typeface="UTM Avo" panose="02040603050506020204" pitchFamily="18" charset="0"/>
              </a:rPr>
              <a:t>phận</a:t>
            </a:r>
            <a:r>
              <a:rPr lang="en-US" sz="2000" dirty="0">
                <a:latin typeface="UTM Avo" panose="02040603050506020204" pitchFamily="18" charset="0"/>
              </a:rPr>
              <a:t> </a:t>
            </a:r>
            <a:r>
              <a:rPr lang="en-US" sz="2000" dirty="0" err="1">
                <a:latin typeface="UTM Avo" panose="02040603050506020204" pitchFamily="18" charset="0"/>
              </a:rPr>
              <a:t>tạo</a:t>
            </a:r>
            <a:r>
              <a:rPr lang="en-US" sz="2000" dirty="0">
                <a:latin typeface="UTM Avo" panose="02040603050506020204" pitchFamily="18" charset="0"/>
              </a:rPr>
              <a:t> </a:t>
            </a:r>
            <a:r>
              <a:rPr lang="en-US" sz="2000" dirty="0" err="1">
                <a:latin typeface="UTM Avo" panose="02040603050506020204" pitchFamily="18" charset="0"/>
              </a:rPr>
              <a:t>thành</a:t>
            </a:r>
            <a:r>
              <a:rPr lang="en-US" sz="2000" dirty="0">
                <a:latin typeface="UTM Avo" panose="02040603050506020204" pitchFamily="18" charset="0"/>
              </a:rPr>
              <a:t> </a:t>
            </a:r>
            <a:r>
              <a:rPr lang="en-US" sz="2000" dirty="0" err="1">
                <a:latin typeface="UTM Avo" panose="02040603050506020204" pitchFamily="18" charset="0"/>
              </a:rPr>
              <a:t>tên</a:t>
            </a:r>
            <a:r>
              <a:rPr lang="en-US" sz="2000" dirty="0">
                <a:latin typeface="UTM Avo" panose="02040603050506020204" pitchFamily="18" charset="0"/>
              </a:rPr>
              <a:t> </a:t>
            </a:r>
            <a:r>
              <a:rPr lang="en-US" sz="2000" dirty="0" err="1">
                <a:latin typeface="UTM Avo" panose="02040603050506020204" pitchFamily="18" charset="0"/>
              </a:rPr>
              <a:t>riêng</a:t>
            </a:r>
            <a:r>
              <a:rPr lang="en-US" sz="2000" dirty="0">
                <a:latin typeface="UTM Avo" panose="02040603050506020204" pitchFamily="18" charset="0"/>
              </a:rPr>
              <a:t> </a:t>
            </a:r>
            <a:r>
              <a:rPr lang="en-US" sz="2000" dirty="0" err="1">
                <a:latin typeface="UTM Avo" panose="02040603050506020204" pitchFamily="18" charset="0"/>
              </a:rPr>
              <a:t>đó</a:t>
            </a:r>
            <a:r>
              <a:rPr lang="en-US" sz="2000" dirty="0">
                <a:latin typeface="UTM Avo" panose="02040603050506020204" pitchFamily="18" charset="0"/>
              </a:rPr>
              <a:t>, </a:t>
            </a:r>
            <a:r>
              <a:rPr lang="en-US" sz="2000" dirty="0" err="1">
                <a:latin typeface="UTM Avo" panose="02040603050506020204" pitchFamily="18" charset="0"/>
              </a:rPr>
              <a:t>cụ</a:t>
            </a:r>
            <a:r>
              <a:rPr lang="en-US" sz="2000" dirty="0">
                <a:latin typeface="UTM Avo" panose="02040603050506020204" pitchFamily="18" charset="0"/>
              </a:rPr>
              <a:t> </a:t>
            </a:r>
            <a:r>
              <a:rPr lang="en-US" sz="2000" dirty="0" err="1">
                <a:latin typeface="UTM Avo" panose="02040603050506020204" pitchFamily="18" charset="0"/>
              </a:rPr>
              <a:t>thể</a:t>
            </a:r>
            <a:r>
              <a:rPr lang="en-US" sz="2000" dirty="0">
                <a:latin typeface="UTM Avo" panose="02040603050506020204" pitchFamily="18" charset="0"/>
              </a:rPr>
              <a:t> </a:t>
            </a:r>
            <a:r>
              <a:rPr lang="en-US" sz="2000" dirty="0" err="1">
                <a:latin typeface="UTM Avo" panose="02040603050506020204" pitchFamily="18" charset="0"/>
              </a:rPr>
              <a:t>trong</a:t>
            </a:r>
            <a:r>
              <a:rPr lang="en-US" sz="2000" dirty="0">
                <a:latin typeface="UTM Avo" panose="02040603050506020204" pitchFamily="18" charset="0"/>
              </a:rPr>
              <a:t> </a:t>
            </a:r>
            <a:r>
              <a:rPr lang="en-US" sz="2000" dirty="0" err="1">
                <a:latin typeface="UTM Avo" panose="02040603050506020204" pitchFamily="18" charset="0"/>
              </a:rPr>
              <a:t>các</a:t>
            </a:r>
            <a:r>
              <a:rPr lang="en-US" sz="2000" dirty="0">
                <a:latin typeface="UTM Avo" panose="02040603050506020204" pitchFamily="18" charset="0"/>
              </a:rPr>
              <a:t> </a:t>
            </a:r>
            <a:r>
              <a:rPr lang="en-US" sz="2000" err="1">
                <a:latin typeface="UTM Avo" panose="02040603050506020204" pitchFamily="18" charset="0"/>
              </a:rPr>
              <a:t>trường</a:t>
            </a:r>
            <a:r>
              <a:rPr lang="en-US" sz="2000">
                <a:latin typeface="UTM Avo" panose="02040603050506020204" pitchFamily="18" charset="0"/>
              </a:rPr>
              <a:t> hợp</a:t>
            </a:r>
            <a:r>
              <a:rPr lang="vi-VN" sz="2000">
                <a:latin typeface="UTM Avo" panose="02040603050506020204" pitchFamily="18" charset="0"/>
              </a:rPr>
              <a:t>:</a:t>
            </a:r>
            <a:endParaRPr lang="en-US" sz="2000" dirty="0">
              <a:latin typeface="UTM Avo" panose="02040603050506020204" pitchFamily="18" charset="0"/>
            </a:endParaRPr>
          </a:p>
        </p:txBody>
      </p:sp>
      <p:sp>
        <p:nvSpPr>
          <p:cNvPr id="9" name="Rectangle: Rounded Corners 8">
            <a:extLst>
              <a:ext uri="{FF2B5EF4-FFF2-40B4-BE49-F238E27FC236}">
                <a16:creationId xmlns:a16="http://schemas.microsoft.com/office/drawing/2014/main" id="{6F250668-DB79-4854-B919-A1B570EBDCAC}"/>
              </a:ext>
            </a:extLst>
          </p:cNvPr>
          <p:cNvSpPr/>
          <p:nvPr/>
        </p:nvSpPr>
        <p:spPr>
          <a:xfrm>
            <a:off x="550260" y="2830986"/>
            <a:ext cx="6422040" cy="738827"/>
          </a:xfrm>
          <a:prstGeom prst="roundRect">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tabLst>
                <a:tab pos="241300" algn="l"/>
              </a:tabLst>
            </a:pPr>
            <a:r>
              <a:rPr lang="vi-VN" dirty="0">
                <a:solidFill>
                  <a:srgbClr val="000000"/>
                </a:solidFill>
                <a:latin typeface="UTM Avo" panose="02040603050506020204" pitchFamily="18" charset="0"/>
                <a:ea typeface="Times New Roman" panose="02020603050405020304" pitchFamily="18" charset="0"/>
                <a:cs typeface="Arial" panose="020B0604020202020204" pitchFamily="34" charset="0"/>
              </a:rPr>
              <a:t>Khi viết danh từ riêng, ta phải viết hoa chữ cái đầu tiên của mỗi bộ phận tạo thành tên riêng đó</a:t>
            </a:r>
            <a:r>
              <a:rPr lang="en-US" dirty="0">
                <a:solidFill>
                  <a:srgbClr val="000000"/>
                </a:solidFill>
                <a:latin typeface="UTM Avo" panose="02040603050506020204" pitchFamily="18" charset="0"/>
                <a:ea typeface="Times New Roman" panose="02020603050405020304" pitchFamily="18" charset="0"/>
                <a:cs typeface="Arial" panose="020B0604020202020204" pitchFamily="34" charset="0"/>
              </a:rPr>
              <a:t>.</a:t>
            </a:r>
            <a:endParaRPr lang="vi-VN" dirty="0">
              <a:solidFill>
                <a:srgbClr val="000000"/>
              </a:solidFill>
              <a:latin typeface="UTM Avo" panose="02040603050506020204" pitchFamily="18" charset="0"/>
              <a:ea typeface="Times New Roman" panose="02020603050405020304" pitchFamily="18" charset="0"/>
              <a:cs typeface="Arial" panose="020B0604020202020204" pitchFamily="34" charset="0"/>
            </a:endParaRPr>
          </a:p>
        </p:txBody>
      </p:sp>
      <p:sp>
        <p:nvSpPr>
          <p:cNvPr id="11" name="Rectangle: Rounded Corners 10">
            <a:extLst>
              <a:ext uri="{FF2B5EF4-FFF2-40B4-BE49-F238E27FC236}">
                <a16:creationId xmlns:a16="http://schemas.microsoft.com/office/drawing/2014/main" id="{419C176C-AD1F-4C8F-9C39-1AD2ECE2FF31}"/>
              </a:ext>
            </a:extLst>
          </p:cNvPr>
          <p:cNvSpPr/>
          <p:nvPr/>
        </p:nvSpPr>
        <p:spPr>
          <a:xfrm>
            <a:off x="550260" y="3774833"/>
            <a:ext cx="6422040" cy="1155720"/>
          </a:xfrm>
          <a:prstGeom prst="roundRect">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tabLst>
                <a:tab pos="241300" algn="l"/>
              </a:tabLst>
            </a:pPr>
            <a:r>
              <a:rPr lang="vi-VN">
                <a:solidFill>
                  <a:srgbClr val="000000"/>
                </a:solidFill>
                <a:latin typeface="UTM Avo" panose="02040603050506020204" pitchFamily="18" charset="0"/>
                <a:ea typeface="Times New Roman" panose="02020603050405020304" pitchFamily="18" charset="0"/>
                <a:cs typeface="Arial" panose="020B0604020202020204" pitchFamily="34" charset="0"/>
              </a:rPr>
              <a:t>Tên riêng của các cơ quan, tổ chức, giải thưởng lớn, danh hiệu, huân chương… Chữ cái đầu của mỗi</a:t>
            </a:r>
            <a:endParaRPr lang="en-US">
              <a:solidFill>
                <a:srgbClr val="000000"/>
              </a:solidFill>
              <a:latin typeface="UTM Avo" panose="02040603050506020204" pitchFamily="18" charset="0"/>
              <a:ea typeface="Times New Roman" panose="02020603050405020304" pitchFamily="18" charset="0"/>
              <a:cs typeface="Arial" panose="020B0604020202020204" pitchFamily="34" charset="0"/>
            </a:endParaRPr>
          </a:p>
          <a:p>
            <a:pPr algn="ctr">
              <a:lnSpc>
                <a:spcPct val="150000"/>
              </a:lnSpc>
              <a:tabLst>
                <a:tab pos="241300" algn="l"/>
              </a:tabLst>
            </a:pPr>
            <a:r>
              <a:rPr lang="vi-VN">
                <a:solidFill>
                  <a:srgbClr val="000000"/>
                </a:solidFill>
                <a:latin typeface="UTM Avo" panose="02040603050506020204" pitchFamily="18" charset="0"/>
                <a:ea typeface="Times New Roman" panose="02020603050405020304" pitchFamily="18" charset="0"/>
                <a:cs typeface="Arial" panose="020B0604020202020204" pitchFamily="34" charset="0"/>
              </a:rPr>
              <a:t> bộ phận tạo thành cụm từ này đều được viết hoa.</a:t>
            </a:r>
          </a:p>
        </p:txBody>
      </p:sp>
      <p:sp>
        <p:nvSpPr>
          <p:cNvPr id="12" name="Rectangle: Rounded Corners 11">
            <a:extLst>
              <a:ext uri="{FF2B5EF4-FFF2-40B4-BE49-F238E27FC236}">
                <a16:creationId xmlns:a16="http://schemas.microsoft.com/office/drawing/2014/main" id="{35F2BDEB-9B86-4464-985A-CCEB5658A461}"/>
              </a:ext>
            </a:extLst>
          </p:cNvPr>
          <p:cNvSpPr/>
          <p:nvPr/>
        </p:nvSpPr>
        <p:spPr>
          <a:xfrm>
            <a:off x="550260" y="5320404"/>
            <a:ext cx="6422040" cy="465230"/>
          </a:xfrm>
          <a:prstGeom prst="roundRect">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tabLst>
                <a:tab pos="241300" algn="l"/>
              </a:tabLst>
            </a:pPr>
            <a:r>
              <a:rPr lang="vi-VN" dirty="0">
                <a:solidFill>
                  <a:srgbClr val="000000"/>
                </a:solidFill>
                <a:latin typeface="UTM Avo" panose="02040603050506020204" pitchFamily="18" charset="0"/>
                <a:ea typeface="Times New Roman" panose="02020603050405020304" pitchFamily="18" charset="0"/>
                <a:cs typeface="Arial" panose="020B0604020202020204" pitchFamily="34" charset="0"/>
              </a:rPr>
              <a:t>Viết hoa để thể hiện sự kính trọng đặc biệt</a:t>
            </a:r>
            <a:r>
              <a:rPr lang="en-US" dirty="0">
                <a:solidFill>
                  <a:srgbClr val="000000"/>
                </a:solidFill>
                <a:latin typeface="UTM Avo" panose="02040603050506020204" pitchFamily="18" charset="0"/>
                <a:ea typeface="Times New Roman" panose="02020603050405020304" pitchFamily="18" charset="0"/>
                <a:cs typeface="Arial" panose="020B0604020202020204" pitchFamily="34" charset="0"/>
              </a:rPr>
              <a:t>.</a:t>
            </a:r>
            <a:r>
              <a:rPr lang="vi-VN"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p>
        </p:txBody>
      </p:sp>
      <p:sp>
        <p:nvSpPr>
          <p:cNvPr id="13" name="Right Brace 12">
            <a:extLst>
              <a:ext uri="{FF2B5EF4-FFF2-40B4-BE49-F238E27FC236}">
                <a16:creationId xmlns:a16="http://schemas.microsoft.com/office/drawing/2014/main" id="{42AFC9FE-F2BA-4782-B02C-81A2900AA383}"/>
              </a:ext>
            </a:extLst>
          </p:cNvPr>
          <p:cNvSpPr/>
          <p:nvPr/>
        </p:nvSpPr>
        <p:spPr>
          <a:xfrm>
            <a:off x="7166043" y="2830986"/>
            <a:ext cx="232229" cy="2099567"/>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89">
              <a:latin typeface="UTM Avo" panose="02040603050506020204" pitchFamily="18" charset="0"/>
            </a:endParaRPr>
          </a:p>
        </p:txBody>
      </p:sp>
      <p:sp>
        <p:nvSpPr>
          <p:cNvPr id="14" name="TextBox 13">
            <a:extLst>
              <a:ext uri="{FF2B5EF4-FFF2-40B4-BE49-F238E27FC236}">
                <a16:creationId xmlns:a16="http://schemas.microsoft.com/office/drawing/2014/main" id="{9734A2B4-59E1-49A6-9F8F-D77B7AB21116}"/>
              </a:ext>
            </a:extLst>
          </p:cNvPr>
          <p:cNvSpPr txBox="1"/>
          <p:nvPr/>
        </p:nvSpPr>
        <p:spPr>
          <a:xfrm>
            <a:off x="7496221" y="3665361"/>
            <a:ext cx="3421347" cy="475387"/>
          </a:xfrm>
          <a:prstGeom prst="rect">
            <a:avLst/>
          </a:prstGeom>
          <a:noFill/>
        </p:spPr>
        <p:txBody>
          <a:bodyPr wrap="square" rtlCol="0">
            <a:spAutoFit/>
          </a:bodyPr>
          <a:lstStyle/>
          <a:p>
            <a:r>
              <a:rPr lang="en-US" sz="2489" b="1" dirty="0" err="1">
                <a:solidFill>
                  <a:srgbClr val="FF0000"/>
                </a:solidFill>
                <a:latin typeface="UTM Avo" panose="02040603050506020204" pitchFamily="18" charset="0"/>
              </a:rPr>
              <a:t>Viết</a:t>
            </a:r>
            <a:r>
              <a:rPr lang="en-US" sz="2489" b="1" dirty="0">
                <a:solidFill>
                  <a:srgbClr val="FF0000"/>
                </a:solidFill>
                <a:latin typeface="UTM Avo" panose="02040603050506020204" pitchFamily="18" charset="0"/>
              </a:rPr>
              <a:t> </a:t>
            </a:r>
            <a:r>
              <a:rPr lang="en-US" sz="2489" b="1" dirty="0" err="1">
                <a:solidFill>
                  <a:srgbClr val="FF0000"/>
                </a:solidFill>
                <a:latin typeface="UTM Avo" panose="02040603050506020204" pitchFamily="18" charset="0"/>
              </a:rPr>
              <a:t>hoa</a:t>
            </a:r>
            <a:r>
              <a:rPr lang="en-US" sz="2489" b="1" dirty="0">
                <a:solidFill>
                  <a:srgbClr val="FF0000"/>
                </a:solidFill>
                <a:latin typeface="UTM Avo" panose="02040603050506020204" pitchFamily="18" charset="0"/>
              </a:rPr>
              <a:t> </a:t>
            </a:r>
            <a:r>
              <a:rPr lang="en-US" sz="2489" b="1" dirty="0" err="1">
                <a:solidFill>
                  <a:srgbClr val="FF0000"/>
                </a:solidFill>
                <a:latin typeface="UTM Avo" panose="02040603050506020204" pitchFamily="18" charset="0"/>
              </a:rPr>
              <a:t>tên</a:t>
            </a:r>
            <a:r>
              <a:rPr lang="en-US" sz="2489" b="1" dirty="0">
                <a:solidFill>
                  <a:srgbClr val="FF0000"/>
                </a:solidFill>
                <a:latin typeface="UTM Avo" panose="02040603050506020204" pitchFamily="18" charset="0"/>
              </a:rPr>
              <a:t> </a:t>
            </a:r>
            <a:r>
              <a:rPr lang="en-US" sz="2489" b="1" dirty="0" err="1">
                <a:solidFill>
                  <a:srgbClr val="FF0000"/>
                </a:solidFill>
                <a:latin typeface="UTM Avo" panose="02040603050506020204" pitchFamily="18" charset="0"/>
              </a:rPr>
              <a:t>riêng</a:t>
            </a:r>
            <a:endParaRPr lang="en-US" sz="2489" b="1" dirty="0">
              <a:solidFill>
                <a:srgbClr val="FF0000"/>
              </a:solidFill>
              <a:latin typeface="UTM Avo" panose="02040603050506020204" pitchFamily="18" charset="0"/>
            </a:endParaRPr>
          </a:p>
        </p:txBody>
      </p:sp>
      <p:sp>
        <p:nvSpPr>
          <p:cNvPr id="15" name="Right Brace 14">
            <a:extLst>
              <a:ext uri="{FF2B5EF4-FFF2-40B4-BE49-F238E27FC236}">
                <a16:creationId xmlns:a16="http://schemas.microsoft.com/office/drawing/2014/main" id="{DD9F533F-2864-4D39-895E-2BE73287DBE5}"/>
              </a:ext>
            </a:extLst>
          </p:cNvPr>
          <p:cNvSpPr/>
          <p:nvPr/>
        </p:nvSpPr>
        <p:spPr>
          <a:xfrm>
            <a:off x="7166043" y="5339965"/>
            <a:ext cx="232229" cy="445669"/>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89">
              <a:latin typeface="UTM Avo" panose="02040603050506020204" pitchFamily="18" charset="0"/>
            </a:endParaRPr>
          </a:p>
        </p:txBody>
      </p:sp>
      <p:sp>
        <p:nvSpPr>
          <p:cNvPr id="16" name="TextBox 15">
            <a:extLst>
              <a:ext uri="{FF2B5EF4-FFF2-40B4-BE49-F238E27FC236}">
                <a16:creationId xmlns:a16="http://schemas.microsoft.com/office/drawing/2014/main" id="{F1E55E87-111B-47B7-AA49-7B4F226FAB58}"/>
              </a:ext>
            </a:extLst>
          </p:cNvPr>
          <p:cNvSpPr txBox="1"/>
          <p:nvPr/>
        </p:nvSpPr>
        <p:spPr>
          <a:xfrm>
            <a:off x="7592015" y="5339965"/>
            <a:ext cx="2396717" cy="475387"/>
          </a:xfrm>
          <a:prstGeom prst="rect">
            <a:avLst/>
          </a:prstGeom>
          <a:noFill/>
        </p:spPr>
        <p:txBody>
          <a:bodyPr wrap="square" rtlCol="0">
            <a:spAutoFit/>
          </a:bodyPr>
          <a:lstStyle/>
          <a:p>
            <a:r>
              <a:rPr lang="en-US" sz="2489" b="1" dirty="0" err="1">
                <a:solidFill>
                  <a:srgbClr val="FF0000"/>
                </a:solidFill>
                <a:latin typeface="UTM Avo" panose="02040603050506020204" pitchFamily="18" charset="0"/>
              </a:rPr>
              <a:t>Viết</a:t>
            </a:r>
            <a:r>
              <a:rPr lang="en-US" sz="2489" b="1" dirty="0">
                <a:solidFill>
                  <a:srgbClr val="FF0000"/>
                </a:solidFill>
                <a:latin typeface="UTM Avo" panose="02040603050506020204" pitchFamily="18" charset="0"/>
              </a:rPr>
              <a:t> </a:t>
            </a:r>
            <a:r>
              <a:rPr lang="en-US" sz="2489" b="1" dirty="0" err="1">
                <a:solidFill>
                  <a:srgbClr val="FF0000"/>
                </a:solidFill>
                <a:latin typeface="UTM Avo" panose="02040603050506020204" pitchFamily="18" charset="0"/>
              </a:rPr>
              <a:t>hoa</a:t>
            </a:r>
            <a:r>
              <a:rPr lang="en-US" sz="2489" b="1" dirty="0">
                <a:solidFill>
                  <a:srgbClr val="FF0000"/>
                </a:solidFill>
                <a:latin typeface="UTM Avo" panose="02040603050506020204" pitchFamily="18" charset="0"/>
              </a:rPr>
              <a:t> </a:t>
            </a:r>
            <a:r>
              <a:rPr lang="en-US" sz="2489" b="1" dirty="0" err="1">
                <a:solidFill>
                  <a:srgbClr val="FF0000"/>
                </a:solidFill>
                <a:latin typeface="UTM Avo" panose="02040603050506020204" pitchFamily="18" charset="0"/>
              </a:rPr>
              <a:t>tu</a:t>
            </a:r>
            <a:r>
              <a:rPr lang="en-US" sz="2489" b="1" dirty="0">
                <a:solidFill>
                  <a:srgbClr val="FF0000"/>
                </a:solidFill>
                <a:latin typeface="UTM Avo" panose="02040603050506020204" pitchFamily="18" charset="0"/>
              </a:rPr>
              <a:t> </a:t>
            </a:r>
            <a:r>
              <a:rPr lang="en-US" sz="2489" b="1" dirty="0" err="1">
                <a:solidFill>
                  <a:srgbClr val="FF0000"/>
                </a:solidFill>
                <a:latin typeface="UTM Avo" panose="02040603050506020204" pitchFamily="18" charset="0"/>
              </a:rPr>
              <a:t>từ</a:t>
            </a:r>
            <a:endParaRPr lang="en-US" sz="2489" b="1" dirty="0">
              <a:solidFill>
                <a:srgbClr val="FF0000"/>
              </a:solidFill>
              <a:latin typeface="UTM Avo" panose="02040603050506020204" pitchFamily="18" charset="0"/>
            </a:endParaRPr>
          </a:p>
        </p:txBody>
      </p:sp>
    </p:spTree>
    <p:extLst>
      <p:ext uri="{BB962C8B-B14F-4D97-AF65-F5344CB8AC3E}">
        <p14:creationId xmlns:p14="http://schemas.microsoft.com/office/powerpoint/2010/main" val="4673320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1000" fill="hold"/>
                                        <p:tgtEl>
                                          <p:spTgt spid="13"/>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1000"/>
                                        <p:tgtEl>
                                          <p:spTgt spid="14"/>
                                        </p:tgtEl>
                                      </p:cBhvr>
                                    </p:animEffect>
                                    <p:anim calcmode="lin" valueType="num">
                                      <p:cBhvr>
                                        <p:cTn id="31" dur="1000" fill="hold"/>
                                        <p:tgtEl>
                                          <p:spTgt spid="14"/>
                                        </p:tgtEl>
                                        <p:attrNameLst>
                                          <p:attrName>ppt_x</p:attrName>
                                        </p:attrNameLst>
                                      </p:cBhvr>
                                      <p:tavLst>
                                        <p:tav tm="0">
                                          <p:val>
                                            <p:strVal val="#ppt_x"/>
                                          </p:val>
                                        </p:tav>
                                        <p:tav tm="100000">
                                          <p:val>
                                            <p:strVal val="#ppt_x"/>
                                          </p:val>
                                        </p:tav>
                                      </p:tavLst>
                                    </p:anim>
                                    <p:anim calcmode="lin" valueType="num">
                                      <p:cBhvr>
                                        <p:cTn id="3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1000"/>
                                        <p:tgtEl>
                                          <p:spTgt spid="16"/>
                                        </p:tgtEl>
                                      </p:cBhvr>
                                    </p:animEffect>
                                    <p:anim calcmode="lin" valueType="num">
                                      <p:cBhvr>
                                        <p:cTn id="43" dur="1000" fill="hold"/>
                                        <p:tgtEl>
                                          <p:spTgt spid="16"/>
                                        </p:tgtEl>
                                        <p:attrNameLst>
                                          <p:attrName>ppt_x</p:attrName>
                                        </p:attrNameLst>
                                      </p:cBhvr>
                                      <p:tavLst>
                                        <p:tav tm="0">
                                          <p:val>
                                            <p:strVal val="#ppt_x"/>
                                          </p:val>
                                        </p:tav>
                                        <p:tav tm="100000">
                                          <p:val>
                                            <p:strVal val="#ppt_x"/>
                                          </p:val>
                                        </p:tav>
                                      </p:tavLst>
                                    </p:anim>
                                    <p:anim calcmode="lin" valueType="num">
                                      <p:cBhvr>
                                        <p:cTn id="4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animBg="1"/>
      <p:bldP spid="11" grpId="0" animBg="1"/>
      <p:bldP spid="12" grpId="0" animBg="1"/>
      <p:bldP spid="13" grpId="0" animBg="1"/>
      <p:bldP spid="14" grpId="0"/>
      <p:bldP spid="15" grpId="0" animBg="1"/>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4524AF44-2D0F-4524-AD61-9CDEF5A73903}"/>
              </a:ext>
            </a:extLst>
          </p:cNvPr>
          <p:cNvSpPr txBox="1"/>
          <p:nvPr/>
        </p:nvSpPr>
        <p:spPr>
          <a:xfrm>
            <a:off x="550260" y="1832914"/>
            <a:ext cx="2707290" cy="482055"/>
          </a:xfrm>
          <a:prstGeom prst="rect">
            <a:avLst/>
          </a:prstGeom>
          <a:solidFill>
            <a:schemeClr val="accent4">
              <a:lumMod val="20000"/>
              <a:lumOff val="80000"/>
            </a:schemeClr>
          </a:solidFill>
        </p:spPr>
        <p:txBody>
          <a:bodyPr wrap="square" tIns="0" bIns="0" anchor="b">
            <a:spAutoFit/>
          </a:bodyPr>
          <a:lstStyle/>
          <a:p>
            <a:pPr algn="just">
              <a:lnSpc>
                <a:spcPct val="150000"/>
              </a:lnSpc>
              <a:defRPr/>
            </a:pPr>
            <a:r>
              <a:rPr lang="vi-VN" sz="2400" b="1">
                <a:solidFill>
                  <a:sysClr val="windowText" lastClr="000000"/>
                </a:solidFill>
                <a:latin typeface="UTM Avo" panose="02040603050506020204" pitchFamily="18" charset="0"/>
                <a:ea typeface="Times New Roman" panose="02020603050405020304" pitchFamily="18" charset="0"/>
                <a:cs typeface="Arial" panose="020B0604020202020204" pitchFamily="34" charset="0"/>
              </a:rPr>
              <a:t>2. Ôn tập từ láy</a:t>
            </a:r>
          </a:p>
        </p:txBody>
      </p:sp>
      <p:pic>
        <p:nvPicPr>
          <p:cNvPr id="3" name="Picture 2">
            <a:extLst>
              <a:ext uri="{FF2B5EF4-FFF2-40B4-BE49-F238E27FC236}">
                <a16:creationId xmlns:a16="http://schemas.microsoft.com/office/drawing/2014/main" id="{2125B54B-2A52-41A1-B192-C4A89105A7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42988" y="2723785"/>
            <a:ext cx="1998480" cy="1998480"/>
          </a:xfrm>
          <a:prstGeom prst="rect">
            <a:avLst/>
          </a:prstGeom>
        </p:spPr>
      </p:pic>
      <p:graphicFrame>
        <p:nvGraphicFramePr>
          <p:cNvPr id="2" name="Table 1">
            <a:extLst>
              <a:ext uri="{FF2B5EF4-FFF2-40B4-BE49-F238E27FC236}">
                <a16:creationId xmlns:a16="http://schemas.microsoft.com/office/drawing/2014/main" id="{F2980D54-ADDC-39AF-D152-9CC9C4F6E013}"/>
              </a:ext>
            </a:extLst>
          </p:cNvPr>
          <p:cNvGraphicFramePr>
            <a:graphicFrameLocks noGrp="1"/>
          </p:cNvGraphicFramePr>
          <p:nvPr>
            <p:extLst>
              <p:ext uri="{D42A27DB-BD31-4B8C-83A1-F6EECF244321}">
                <p14:modId xmlns:p14="http://schemas.microsoft.com/office/powerpoint/2010/main" val="3487469686"/>
              </p:ext>
            </p:extLst>
          </p:nvPr>
        </p:nvGraphicFramePr>
        <p:xfrm>
          <a:off x="500480" y="2477779"/>
          <a:ext cx="9176919" cy="3474720"/>
        </p:xfrm>
        <a:graphic>
          <a:graphicData uri="http://schemas.openxmlformats.org/drawingml/2006/table">
            <a:tbl>
              <a:tblPr firstRow="1" bandRow="1">
                <a:tableStyleId>{5C22544A-7EE6-4342-B048-85BDC9FD1C3A}</a:tableStyleId>
              </a:tblPr>
              <a:tblGrid>
                <a:gridCol w="1585495">
                  <a:extLst>
                    <a:ext uri="{9D8B030D-6E8A-4147-A177-3AD203B41FA5}">
                      <a16:colId xmlns:a16="http://schemas.microsoft.com/office/drawing/2014/main" val="602452652"/>
                    </a:ext>
                  </a:extLst>
                </a:gridCol>
                <a:gridCol w="1990725">
                  <a:extLst>
                    <a:ext uri="{9D8B030D-6E8A-4147-A177-3AD203B41FA5}">
                      <a16:colId xmlns:a16="http://schemas.microsoft.com/office/drawing/2014/main" val="664070996"/>
                    </a:ext>
                  </a:extLst>
                </a:gridCol>
                <a:gridCol w="2343150">
                  <a:extLst>
                    <a:ext uri="{9D8B030D-6E8A-4147-A177-3AD203B41FA5}">
                      <a16:colId xmlns:a16="http://schemas.microsoft.com/office/drawing/2014/main" val="2733526648"/>
                    </a:ext>
                  </a:extLst>
                </a:gridCol>
                <a:gridCol w="3257549">
                  <a:extLst>
                    <a:ext uri="{9D8B030D-6E8A-4147-A177-3AD203B41FA5}">
                      <a16:colId xmlns:a16="http://schemas.microsoft.com/office/drawing/2014/main" val="2140347757"/>
                    </a:ext>
                  </a:extLst>
                </a:gridCol>
              </a:tblGrid>
              <a:tr h="229681">
                <a:tc>
                  <a:txBody>
                    <a:bodyPr/>
                    <a:lstStyle/>
                    <a:p>
                      <a:pPr algn="ctr"/>
                      <a:r>
                        <a:rPr lang="en-US" sz="1500" dirty="0" err="1">
                          <a:solidFill>
                            <a:schemeClr val="tx1"/>
                          </a:solidFill>
                          <a:latin typeface="UTM Avo" panose="02040603050506020204" pitchFamily="18" charset="0"/>
                        </a:rPr>
                        <a:t>Từ</a:t>
                      </a:r>
                      <a:r>
                        <a:rPr lang="en-US" sz="1500" dirty="0">
                          <a:solidFill>
                            <a:schemeClr val="tx1"/>
                          </a:solidFill>
                          <a:latin typeface="UTM Avo" panose="02040603050506020204" pitchFamily="18" charset="0"/>
                        </a:rPr>
                        <a:t> </a:t>
                      </a:r>
                      <a:r>
                        <a:rPr lang="en-US" sz="1500" dirty="0" err="1">
                          <a:solidFill>
                            <a:schemeClr val="tx1"/>
                          </a:solidFill>
                          <a:latin typeface="UTM Avo" panose="02040603050506020204" pitchFamily="18" charset="0"/>
                        </a:rPr>
                        <a:t>ghép</a:t>
                      </a:r>
                      <a:endParaRPr lang="en-US" sz="1500" dirty="0">
                        <a:solidFill>
                          <a:schemeClr val="tx1"/>
                        </a:solidFill>
                        <a:latin typeface="UTM Avo" panose="0204060305050602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algn="ctr"/>
                      <a:r>
                        <a:rPr lang="en-US" sz="1500" dirty="0" err="1">
                          <a:solidFill>
                            <a:schemeClr val="tx1"/>
                          </a:solidFill>
                          <a:latin typeface="UTM Avo" panose="02040603050506020204" pitchFamily="18" charset="0"/>
                        </a:rPr>
                        <a:t>Ví</a:t>
                      </a:r>
                      <a:r>
                        <a:rPr lang="en-US" sz="1500" dirty="0">
                          <a:solidFill>
                            <a:schemeClr val="tx1"/>
                          </a:solidFill>
                          <a:latin typeface="UTM Avo" panose="02040603050506020204" pitchFamily="18" charset="0"/>
                        </a:rPr>
                        <a:t> </a:t>
                      </a:r>
                      <a:r>
                        <a:rPr lang="en-US" sz="1500" dirty="0" err="1">
                          <a:solidFill>
                            <a:schemeClr val="tx1"/>
                          </a:solidFill>
                          <a:latin typeface="UTM Avo" panose="02040603050506020204" pitchFamily="18" charset="0"/>
                        </a:rPr>
                        <a:t>dụ</a:t>
                      </a:r>
                      <a:endParaRPr lang="en-US" sz="1500" dirty="0">
                        <a:solidFill>
                          <a:schemeClr val="tx1"/>
                        </a:solidFill>
                        <a:latin typeface="UTM Avo" panose="0204060305050602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algn="ctr"/>
                      <a:r>
                        <a:rPr lang="en-US" sz="1500" dirty="0" err="1">
                          <a:solidFill>
                            <a:schemeClr val="tx1"/>
                          </a:solidFill>
                          <a:latin typeface="UTM Avo" panose="02040603050506020204" pitchFamily="18" charset="0"/>
                        </a:rPr>
                        <a:t>Từ</a:t>
                      </a:r>
                      <a:r>
                        <a:rPr lang="en-US" sz="1500" dirty="0">
                          <a:solidFill>
                            <a:schemeClr val="tx1"/>
                          </a:solidFill>
                          <a:latin typeface="UTM Avo" panose="02040603050506020204" pitchFamily="18" charset="0"/>
                        </a:rPr>
                        <a:t> </a:t>
                      </a:r>
                      <a:r>
                        <a:rPr lang="en-US" sz="1500" dirty="0" err="1">
                          <a:solidFill>
                            <a:schemeClr val="tx1"/>
                          </a:solidFill>
                          <a:latin typeface="UTM Avo" panose="02040603050506020204" pitchFamily="18" charset="0"/>
                        </a:rPr>
                        <a:t>láy</a:t>
                      </a:r>
                      <a:endParaRPr lang="en-US" sz="1500" dirty="0">
                        <a:solidFill>
                          <a:schemeClr val="tx1"/>
                        </a:solidFill>
                        <a:latin typeface="UTM Avo" panose="0204060305050602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pPr algn="ctr"/>
                      <a:r>
                        <a:rPr lang="en-US" sz="1500" dirty="0" err="1">
                          <a:solidFill>
                            <a:schemeClr val="tx1"/>
                          </a:solidFill>
                          <a:latin typeface="UTM Avo" panose="02040603050506020204" pitchFamily="18" charset="0"/>
                        </a:rPr>
                        <a:t>Ví</a:t>
                      </a:r>
                      <a:r>
                        <a:rPr lang="en-US" sz="1500" dirty="0">
                          <a:solidFill>
                            <a:schemeClr val="tx1"/>
                          </a:solidFill>
                          <a:latin typeface="UTM Avo" panose="02040603050506020204" pitchFamily="18" charset="0"/>
                        </a:rPr>
                        <a:t> </a:t>
                      </a:r>
                      <a:r>
                        <a:rPr lang="en-US" sz="1500" dirty="0" err="1">
                          <a:solidFill>
                            <a:schemeClr val="tx1"/>
                          </a:solidFill>
                          <a:latin typeface="UTM Avo" panose="02040603050506020204" pitchFamily="18" charset="0"/>
                        </a:rPr>
                        <a:t>dụ</a:t>
                      </a:r>
                      <a:endParaRPr lang="en-US" sz="1500" dirty="0">
                        <a:solidFill>
                          <a:schemeClr val="tx1"/>
                        </a:solidFill>
                        <a:latin typeface="UTM Avo" panose="0204060305050602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3887573492"/>
                  </a:ext>
                </a:extLst>
              </a:tr>
              <a:tr h="1122845">
                <a:tc>
                  <a:txBody>
                    <a:bodyPr/>
                    <a:lstStyle/>
                    <a:p>
                      <a:pPr rtl="0"/>
                      <a:r>
                        <a:rPr lang="en-US" sz="1500" b="0" i="0" u="none" strike="noStrike" kern="1200" dirty="0">
                          <a:solidFill>
                            <a:schemeClr val="dk1"/>
                          </a:solidFill>
                          <a:effectLst/>
                          <a:latin typeface="UTM Avo" panose="02040603050506020204" pitchFamily="18" charset="0"/>
                          <a:ea typeface="+mn-ea"/>
                          <a:cs typeface="+mn-cs"/>
                        </a:rPr>
                        <a:t>Các </a:t>
                      </a:r>
                      <a:r>
                        <a:rPr lang="en-US" sz="1500" b="0" i="0" u="none" strike="noStrike" kern="1200" dirty="0" err="1">
                          <a:solidFill>
                            <a:schemeClr val="dk1"/>
                          </a:solidFill>
                          <a:effectLst/>
                          <a:latin typeface="UTM Avo" panose="02040603050506020204" pitchFamily="18" charset="0"/>
                          <a:ea typeface="+mn-ea"/>
                          <a:cs typeface="+mn-cs"/>
                        </a:rPr>
                        <a:t>tiếng</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tạo</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thành</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đều</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có</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nghĩa</a:t>
                      </a:r>
                      <a:r>
                        <a:rPr lang="en-US" sz="1500" b="0" i="0" u="none" strike="noStrike" kern="1200" dirty="0">
                          <a:solidFill>
                            <a:schemeClr val="dk1"/>
                          </a:solidFill>
                          <a:effectLst/>
                          <a:latin typeface="UTM Avo" panose="02040603050506020204" pitchFamily="18" charset="0"/>
                          <a:ea typeface="+mn-ea"/>
                          <a:cs typeface="+mn-cs"/>
                        </a:rPr>
                        <a:t>.</a:t>
                      </a:r>
                      <a:endParaRPr lang="en-US" sz="1500" b="0" dirty="0">
                        <a:effectLst/>
                        <a:latin typeface="UTM Avo" panose="0204060305050602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en-US" sz="1500" b="1" dirty="0">
                          <a:latin typeface="UTM Avo" panose="02040603050506020204" pitchFamily="18" charset="0"/>
                        </a:rPr>
                        <a:t>VD: “</a:t>
                      </a:r>
                      <a:r>
                        <a:rPr lang="en-US" sz="1500" b="1" dirty="0" err="1">
                          <a:latin typeface="UTM Avo" panose="02040603050506020204" pitchFamily="18" charset="0"/>
                        </a:rPr>
                        <a:t>hoa</a:t>
                      </a:r>
                      <a:r>
                        <a:rPr lang="en-US" sz="1500" b="1" dirty="0">
                          <a:latin typeface="UTM Avo" panose="02040603050506020204" pitchFamily="18" charset="0"/>
                        </a:rPr>
                        <a:t> </a:t>
                      </a:r>
                      <a:r>
                        <a:rPr lang="en-US" sz="1500" b="1" dirty="0" err="1">
                          <a:latin typeface="UTM Avo" panose="02040603050506020204" pitchFamily="18" charset="0"/>
                        </a:rPr>
                        <a:t>lá</a:t>
                      </a:r>
                      <a:r>
                        <a:rPr lang="en-US" sz="1500" b="1" dirty="0">
                          <a:latin typeface="UTM Avo" panose="02040603050506020204" pitchFamily="18" charset="0"/>
                        </a:rPr>
                        <a:t>”</a:t>
                      </a:r>
                    </a:p>
                    <a:p>
                      <a:r>
                        <a:rPr lang="en-US" sz="1500" dirty="0">
                          <a:latin typeface="UTM Avo" panose="02040603050506020204" pitchFamily="18" charset="0"/>
                        </a:rPr>
                        <a:t>“</a:t>
                      </a:r>
                      <a:r>
                        <a:rPr lang="en-US" sz="1500" dirty="0" err="1">
                          <a:latin typeface="UTM Avo" panose="02040603050506020204" pitchFamily="18" charset="0"/>
                        </a:rPr>
                        <a:t>hoa</a:t>
                      </a:r>
                      <a:r>
                        <a:rPr lang="en-US" sz="1500" dirty="0">
                          <a:latin typeface="UTM Avo" panose="02040603050506020204" pitchFamily="18" charset="0"/>
                        </a:rPr>
                        <a:t>”, “</a:t>
                      </a:r>
                      <a:r>
                        <a:rPr lang="en-US" sz="1500" dirty="0" err="1">
                          <a:latin typeface="UTM Avo" panose="02040603050506020204" pitchFamily="18" charset="0"/>
                        </a:rPr>
                        <a:t>lá</a:t>
                      </a:r>
                      <a:r>
                        <a:rPr lang="en-US" sz="1500" dirty="0">
                          <a:latin typeface="UTM Avo" panose="02040603050506020204" pitchFamily="18" charset="0"/>
                        </a:rPr>
                        <a:t>” </a:t>
                      </a:r>
                      <a:r>
                        <a:rPr lang="en-US" sz="1500" dirty="0" err="1">
                          <a:latin typeface="UTM Avo" panose="02040603050506020204" pitchFamily="18" charset="0"/>
                        </a:rPr>
                        <a:t>khi</a:t>
                      </a:r>
                      <a:r>
                        <a:rPr lang="en-US" sz="1500" dirty="0">
                          <a:latin typeface="UTM Avo" panose="02040603050506020204" pitchFamily="18" charset="0"/>
                        </a:rPr>
                        <a:t> </a:t>
                      </a:r>
                      <a:r>
                        <a:rPr lang="en-US" sz="1500" dirty="0" err="1">
                          <a:latin typeface="UTM Avo" panose="02040603050506020204" pitchFamily="18" charset="0"/>
                        </a:rPr>
                        <a:t>tách</a:t>
                      </a:r>
                      <a:r>
                        <a:rPr lang="en-US" sz="1500" dirty="0">
                          <a:latin typeface="UTM Avo" panose="02040603050506020204" pitchFamily="18" charset="0"/>
                        </a:rPr>
                        <a:t> </a:t>
                      </a:r>
                      <a:r>
                        <a:rPr lang="en-US" sz="1500" dirty="0" err="1">
                          <a:latin typeface="UTM Avo" panose="02040603050506020204" pitchFamily="18" charset="0"/>
                        </a:rPr>
                        <a:t>riêng</a:t>
                      </a:r>
                      <a:r>
                        <a:rPr lang="en-US" sz="1500" dirty="0">
                          <a:latin typeface="UTM Avo" panose="02040603050506020204" pitchFamily="18" charset="0"/>
                        </a:rPr>
                        <a:t> </a:t>
                      </a:r>
                      <a:r>
                        <a:rPr lang="en-US" sz="1500" dirty="0" err="1">
                          <a:latin typeface="UTM Avo" panose="02040603050506020204" pitchFamily="18" charset="0"/>
                        </a:rPr>
                        <a:t>đều</a:t>
                      </a:r>
                      <a:r>
                        <a:rPr lang="en-US" sz="1500" dirty="0">
                          <a:latin typeface="UTM Avo" panose="02040603050506020204" pitchFamily="18" charset="0"/>
                        </a:rPr>
                        <a:t> </a:t>
                      </a:r>
                      <a:r>
                        <a:rPr lang="en-US" sz="1500" dirty="0" err="1">
                          <a:latin typeface="UTM Avo" panose="02040603050506020204" pitchFamily="18" charset="0"/>
                        </a:rPr>
                        <a:t>có</a:t>
                      </a:r>
                      <a:r>
                        <a:rPr lang="en-US" sz="1500" dirty="0">
                          <a:latin typeface="UTM Avo" panose="02040603050506020204" pitchFamily="18" charset="0"/>
                        </a:rPr>
                        <a:t> </a:t>
                      </a:r>
                      <a:r>
                        <a:rPr lang="en-US" sz="1500" dirty="0" err="1">
                          <a:latin typeface="UTM Avo" panose="02040603050506020204" pitchFamily="18" charset="0"/>
                        </a:rPr>
                        <a:t>nghĩa</a:t>
                      </a:r>
                      <a:r>
                        <a:rPr lang="en-US" sz="1500" dirty="0">
                          <a:latin typeface="UTM Avo" panose="02040603050506020204"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rtl="0"/>
                      <a:r>
                        <a:rPr lang="en-US" sz="1500" b="0" i="0" u="none" strike="noStrike" kern="1200" dirty="0" err="1">
                          <a:solidFill>
                            <a:schemeClr val="dk1"/>
                          </a:solidFill>
                          <a:effectLst/>
                          <a:latin typeface="UTM Avo" panose="02040603050506020204" pitchFamily="18" charset="0"/>
                          <a:ea typeface="+mn-ea"/>
                          <a:cs typeface="+mn-cs"/>
                        </a:rPr>
                        <a:t>Chỉ</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một</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trong</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các</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tiếng</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tạo</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thành</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có</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nghĩa</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Có</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thể</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không</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tiếng</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err="1">
                          <a:solidFill>
                            <a:schemeClr val="dk1"/>
                          </a:solidFill>
                          <a:effectLst/>
                          <a:latin typeface="UTM Avo" panose="02040603050506020204" pitchFamily="18" charset="0"/>
                          <a:ea typeface="+mn-ea"/>
                          <a:cs typeface="+mn-cs"/>
                        </a:rPr>
                        <a:t>nào</a:t>
                      </a:r>
                      <a:r>
                        <a:rPr lang="en-US" sz="1500" b="0" i="0" u="none" strike="noStrike" kern="1200">
                          <a:solidFill>
                            <a:schemeClr val="dk1"/>
                          </a:solidFill>
                          <a:effectLst/>
                          <a:latin typeface="UTM Avo" panose="02040603050506020204" pitchFamily="18" charset="0"/>
                          <a:ea typeface="+mn-ea"/>
                          <a:cs typeface="+mn-cs"/>
                        </a:rPr>
                        <a:t> có </a:t>
                      </a:r>
                      <a:r>
                        <a:rPr lang="en-US" sz="1500" b="0" i="0" u="none" strike="noStrike" kern="1200" dirty="0" err="1">
                          <a:solidFill>
                            <a:schemeClr val="dk1"/>
                          </a:solidFill>
                          <a:effectLst/>
                          <a:latin typeface="UTM Avo" panose="02040603050506020204" pitchFamily="18" charset="0"/>
                          <a:ea typeface="+mn-ea"/>
                          <a:cs typeface="+mn-cs"/>
                        </a:rPr>
                        <a:t>nghĩa</a:t>
                      </a:r>
                      <a:r>
                        <a:rPr lang="en-US" sz="1500" b="0" i="0" u="none" strike="noStrike" kern="1200" dirty="0">
                          <a:solidFill>
                            <a:schemeClr val="dk1"/>
                          </a:solidFill>
                          <a:effectLst/>
                          <a:latin typeface="UTM Avo" panose="02040603050506020204" pitchFamily="18" charset="0"/>
                          <a:ea typeface="+mn-ea"/>
                          <a:cs typeface="+mn-cs"/>
                        </a:rPr>
                        <a:t>.</a:t>
                      </a:r>
                      <a:endParaRPr lang="en-US" sz="1500" b="0" dirty="0">
                        <a:effectLst/>
                        <a:latin typeface="UTM Avo" panose="0204060305050602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rtl="0"/>
                      <a:r>
                        <a:rPr lang="en-US" sz="1500" b="1" i="0" u="none" strike="noStrike" kern="1200" dirty="0">
                          <a:solidFill>
                            <a:schemeClr val="dk1"/>
                          </a:solidFill>
                          <a:effectLst/>
                          <a:latin typeface="UTM Avo" panose="02040603050506020204" pitchFamily="18" charset="0"/>
                          <a:ea typeface="+mn-ea"/>
                          <a:cs typeface="+mn-cs"/>
                        </a:rPr>
                        <a:t>VD1:“hoa </a:t>
                      </a:r>
                      <a:r>
                        <a:rPr lang="en-US" sz="1500" b="1" i="0" u="none" strike="noStrike" kern="1200" dirty="0" err="1">
                          <a:solidFill>
                            <a:schemeClr val="dk1"/>
                          </a:solidFill>
                          <a:effectLst/>
                          <a:latin typeface="UTM Avo" panose="02040603050506020204" pitchFamily="18" charset="0"/>
                          <a:ea typeface="+mn-ea"/>
                          <a:cs typeface="+mn-cs"/>
                        </a:rPr>
                        <a:t>hoét</a:t>
                      </a:r>
                      <a:r>
                        <a:rPr lang="en-US" sz="1500" b="1" i="0" u="none" strike="noStrike" kern="1200" dirty="0">
                          <a:solidFill>
                            <a:schemeClr val="dk1"/>
                          </a:solidFill>
                          <a:effectLst/>
                          <a:latin typeface="UTM Avo" panose="02040603050506020204" pitchFamily="18" charset="0"/>
                          <a:ea typeface="+mn-ea"/>
                          <a:cs typeface="+mn-cs"/>
                        </a:rPr>
                        <a:t>” </a:t>
                      </a:r>
                    </a:p>
                    <a:p>
                      <a:pPr rtl="0"/>
                      <a:r>
                        <a:rPr lang="en-US" sz="1500" b="0" i="0" u="none" strike="noStrike" kern="1200" dirty="0">
                          <a:solidFill>
                            <a:schemeClr val="dk1"/>
                          </a:solidFill>
                          <a:effectLst/>
                          <a:latin typeface="UTM Avo" panose="02040603050506020204" pitchFamily="18" charset="0"/>
                          <a:ea typeface="+mn-ea"/>
                          <a:cs typeface="+mn-cs"/>
                        </a:rPr>
                        <a:t>“</a:t>
                      </a:r>
                      <a:r>
                        <a:rPr lang="en-US" sz="1500" b="0" i="0" u="none" strike="noStrike" kern="1200" dirty="0" err="1">
                          <a:solidFill>
                            <a:schemeClr val="dk1"/>
                          </a:solidFill>
                          <a:effectLst/>
                          <a:latin typeface="UTM Avo" panose="02040603050506020204" pitchFamily="18" charset="0"/>
                          <a:ea typeface="+mn-ea"/>
                          <a:cs typeface="+mn-cs"/>
                        </a:rPr>
                        <a:t>hoa</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có</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nghĩa</a:t>
                      </a:r>
                      <a:r>
                        <a:rPr lang="en-US" sz="1500" b="0" i="0" u="none" strike="noStrike" kern="1200" dirty="0">
                          <a:solidFill>
                            <a:schemeClr val="dk1"/>
                          </a:solidFill>
                          <a:effectLst/>
                          <a:latin typeface="UTM Avo" panose="02040603050506020204" pitchFamily="18" charset="0"/>
                          <a:ea typeface="+mn-ea"/>
                          <a:cs typeface="+mn-cs"/>
                        </a:rPr>
                        <a:t>.</a:t>
                      </a:r>
                      <a:endParaRPr lang="en-US" sz="1500" b="0" dirty="0">
                        <a:effectLst/>
                        <a:latin typeface="UTM Avo" panose="02040603050506020204" pitchFamily="18" charset="0"/>
                      </a:endParaRPr>
                    </a:p>
                    <a:p>
                      <a:pPr rtl="0"/>
                      <a:r>
                        <a:rPr lang="en-US" sz="1500" b="0" i="0" u="none" strike="noStrike" kern="1200" dirty="0">
                          <a:solidFill>
                            <a:schemeClr val="dk1"/>
                          </a:solidFill>
                          <a:effectLst/>
                          <a:latin typeface="UTM Avo" panose="02040603050506020204" pitchFamily="18" charset="0"/>
                          <a:ea typeface="+mn-ea"/>
                          <a:cs typeface="+mn-cs"/>
                        </a:rPr>
                        <a:t>“</a:t>
                      </a:r>
                      <a:r>
                        <a:rPr lang="en-US" sz="1500" b="0" i="0" u="none" strike="noStrike" kern="1200" dirty="0" err="1">
                          <a:solidFill>
                            <a:schemeClr val="dk1"/>
                          </a:solidFill>
                          <a:effectLst/>
                          <a:latin typeface="UTM Avo" panose="02040603050506020204" pitchFamily="18" charset="0"/>
                          <a:ea typeface="+mn-ea"/>
                          <a:cs typeface="+mn-cs"/>
                        </a:rPr>
                        <a:t>hoét</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không</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có</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nghĩa</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khi</a:t>
                      </a:r>
                      <a:endParaRPr lang="en-US" sz="1500" b="0" dirty="0">
                        <a:effectLst/>
                        <a:latin typeface="UTM Avo" panose="02040603050506020204" pitchFamily="18" charset="0"/>
                      </a:endParaRPr>
                    </a:p>
                    <a:p>
                      <a:pPr rtl="0"/>
                      <a:r>
                        <a:rPr lang="en-US" sz="1500" b="0" i="0" u="none" strike="noStrike" kern="1200" dirty="0" err="1">
                          <a:solidFill>
                            <a:schemeClr val="dk1"/>
                          </a:solidFill>
                          <a:effectLst/>
                          <a:latin typeface="UTM Avo" panose="02040603050506020204" pitchFamily="18" charset="0"/>
                          <a:ea typeface="+mn-ea"/>
                          <a:cs typeface="+mn-cs"/>
                        </a:rPr>
                        <a:t>đứng</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một</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mình</a:t>
                      </a:r>
                      <a:r>
                        <a:rPr lang="en-US" sz="1500" b="0" i="0" u="none" strike="noStrike" kern="1200" dirty="0">
                          <a:solidFill>
                            <a:schemeClr val="dk1"/>
                          </a:solidFill>
                          <a:effectLst/>
                          <a:latin typeface="UTM Avo" panose="02040603050506020204" pitchFamily="18" charset="0"/>
                          <a:ea typeface="+mn-ea"/>
                          <a:cs typeface="+mn-cs"/>
                        </a:rPr>
                        <a:t>.</a:t>
                      </a:r>
                      <a:endParaRPr lang="en-US" sz="1500" b="0" dirty="0">
                        <a:effectLst/>
                        <a:latin typeface="UTM Avo" panose="02040603050506020204" pitchFamily="18" charset="0"/>
                      </a:endParaRPr>
                    </a:p>
                    <a:p>
                      <a:pPr rtl="0"/>
                      <a:r>
                        <a:rPr lang="en-US" sz="1500" b="1" i="0" u="none" strike="noStrike" kern="1200" dirty="0">
                          <a:solidFill>
                            <a:schemeClr val="dk1"/>
                          </a:solidFill>
                          <a:effectLst/>
                          <a:latin typeface="UTM Avo" panose="02040603050506020204" pitchFamily="18" charset="0"/>
                          <a:ea typeface="+mn-ea"/>
                          <a:cs typeface="+mn-cs"/>
                        </a:rPr>
                        <a:t>VD2: “lung </a:t>
                      </a:r>
                      <a:r>
                        <a:rPr lang="en-US" sz="1500" b="1" i="0" u="none" strike="noStrike" kern="1200" dirty="0" err="1">
                          <a:solidFill>
                            <a:schemeClr val="dk1"/>
                          </a:solidFill>
                          <a:effectLst/>
                          <a:latin typeface="UTM Avo" panose="02040603050506020204" pitchFamily="18" charset="0"/>
                          <a:ea typeface="+mn-ea"/>
                          <a:cs typeface="+mn-cs"/>
                        </a:rPr>
                        <a:t>linh</a:t>
                      </a:r>
                      <a:r>
                        <a:rPr lang="en-US" sz="1500" b="1" i="0" u="none" strike="noStrike" kern="1200" dirty="0">
                          <a:solidFill>
                            <a:schemeClr val="dk1"/>
                          </a:solidFill>
                          <a:effectLst/>
                          <a:latin typeface="UTM Avo" panose="02040603050506020204" pitchFamily="18" charset="0"/>
                          <a:ea typeface="+mn-ea"/>
                          <a:cs typeface="+mn-cs"/>
                        </a:rPr>
                        <a:t>”</a:t>
                      </a:r>
                      <a:endParaRPr lang="en-US" sz="1500" b="1" dirty="0">
                        <a:effectLst/>
                        <a:latin typeface="UTM Avo" panose="02040603050506020204" pitchFamily="18" charset="0"/>
                      </a:endParaRPr>
                    </a:p>
                    <a:p>
                      <a:pPr rtl="0"/>
                      <a:r>
                        <a:rPr lang="en-US" sz="1500" b="0" i="0" u="none" strike="noStrike" kern="1200" dirty="0">
                          <a:solidFill>
                            <a:schemeClr val="dk1"/>
                          </a:solidFill>
                          <a:effectLst/>
                          <a:latin typeface="UTM Avo" panose="02040603050506020204" pitchFamily="18" charset="0"/>
                          <a:ea typeface="+mn-ea"/>
                          <a:cs typeface="+mn-cs"/>
                        </a:rPr>
                        <a:t>“lung”, “</a:t>
                      </a:r>
                      <a:r>
                        <a:rPr lang="en-US" sz="1500" b="0" i="0" u="none" strike="noStrike" kern="1200" dirty="0" err="1">
                          <a:solidFill>
                            <a:schemeClr val="dk1"/>
                          </a:solidFill>
                          <a:effectLst/>
                          <a:latin typeface="UTM Avo" panose="02040603050506020204" pitchFamily="18" charset="0"/>
                          <a:ea typeface="+mn-ea"/>
                          <a:cs typeface="+mn-cs"/>
                        </a:rPr>
                        <a:t>linh</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tách</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riêng</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đều</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không</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có</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nghĩa</a:t>
                      </a:r>
                      <a:r>
                        <a:rPr lang="en-US" sz="1500" b="0" i="0" u="none" strike="noStrike" kern="1200" dirty="0">
                          <a:solidFill>
                            <a:schemeClr val="dk1"/>
                          </a:solidFill>
                          <a:effectLst/>
                          <a:latin typeface="UTM Avo" panose="02040603050506020204" pitchFamily="18" charset="0"/>
                          <a:ea typeface="+mn-ea"/>
                          <a:cs typeface="+mn-cs"/>
                        </a:rPr>
                        <a:t>.</a:t>
                      </a:r>
                      <a:endParaRPr lang="en-US" sz="1500" b="0" dirty="0">
                        <a:effectLst/>
                        <a:latin typeface="UTM Avo" panose="0204060305050602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259742100"/>
                  </a:ext>
                </a:extLst>
              </a:tr>
              <a:tr h="1275095">
                <a:tc>
                  <a:txBody>
                    <a:bodyPr/>
                    <a:lstStyle/>
                    <a:p>
                      <a:r>
                        <a:rPr lang="vi-VN" sz="1500" dirty="0">
                          <a:latin typeface="UTM Avo" panose="02040603050506020204" pitchFamily="18" charset="0"/>
                        </a:rPr>
                        <a:t>Giữa các tiếng tạo thành thường không có liên quan về âm</a:t>
                      </a:r>
                      <a:r>
                        <a:rPr lang="en-US" sz="1500" dirty="0">
                          <a:latin typeface="UTM Avo" panose="02040603050506020204" pitchFamily="18" charset="0"/>
                        </a:rPr>
                        <a:t>.</a:t>
                      </a:r>
                      <a:endParaRPr lang="vi-VN" sz="1500" dirty="0">
                        <a:latin typeface="UTM Avo" panose="02040603050506020204" pitchFamily="18" charset="0"/>
                      </a:endParaRPr>
                    </a:p>
                    <a:p>
                      <a:endParaRPr lang="en-US" sz="1500" dirty="0">
                        <a:latin typeface="UTM Avo" panose="0204060305050602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rtl="0"/>
                      <a:r>
                        <a:rPr lang="en-US" sz="1500" b="1" i="0" u="none" strike="noStrike" kern="1200" dirty="0">
                          <a:solidFill>
                            <a:schemeClr val="dk1"/>
                          </a:solidFill>
                          <a:effectLst/>
                          <a:latin typeface="UTM Avo" panose="02040603050506020204" pitchFamily="18" charset="0"/>
                          <a:ea typeface="+mn-ea"/>
                          <a:cs typeface="+mn-cs"/>
                        </a:rPr>
                        <a:t>VD: </a:t>
                      </a:r>
                      <a:r>
                        <a:rPr lang="en-US" sz="1500" b="1" i="0" u="none" strike="noStrike" kern="1200" dirty="0" err="1">
                          <a:solidFill>
                            <a:schemeClr val="dk1"/>
                          </a:solidFill>
                          <a:effectLst/>
                          <a:latin typeface="UTM Avo" panose="02040603050506020204" pitchFamily="18" charset="0"/>
                          <a:ea typeface="+mn-ea"/>
                          <a:cs typeface="+mn-cs"/>
                        </a:rPr>
                        <a:t>quần</a:t>
                      </a:r>
                      <a:r>
                        <a:rPr lang="en-US" sz="1500" b="1" i="0" u="none" strike="noStrike" kern="1200" dirty="0">
                          <a:solidFill>
                            <a:schemeClr val="dk1"/>
                          </a:solidFill>
                          <a:effectLst/>
                          <a:latin typeface="UTM Avo" panose="02040603050506020204" pitchFamily="18" charset="0"/>
                          <a:ea typeface="+mn-ea"/>
                          <a:cs typeface="+mn-cs"/>
                        </a:rPr>
                        <a:t> </a:t>
                      </a:r>
                      <a:r>
                        <a:rPr lang="en-US" sz="1500" b="1" i="0" u="none" strike="noStrike" kern="1200" dirty="0" err="1">
                          <a:solidFill>
                            <a:schemeClr val="dk1"/>
                          </a:solidFill>
                          <a:effectLst/>
                          <a:latin typeface="UTM Avo" panose="02040603050506020204" pitchFamily="18" charset="0"/>
                          <a:ea typeface="+mn-ea"/>
                          <a:cs typeface="+mn-cs"/>
                        </a:rPr>
                        <a:t>áo</a:t>
                      </a:r>
                      <a:r>
                        <a:rPr lang="en-US" sz="1500" b="1" i="0" u="none" strike="noStrike" kern="1200" dirty="0">
                          <a:solidFill>
                            <a:schemeClr val="dk1"/>
                          </a:solidFill>
                          <a:effectLst/>
                          <a:latin typeface="UTM Avo" panose="02040603050506020204" pitchFamily="18" charset="0"/>
                          <a:ea typeface="+mn-ea"/>
                          <a:cs typeface="+mn-cs"/>
                        </a:rPr>
                        <a:t>, </a:t>
                      </a:r>
                      <a:r>
                        <a:rPr lang="en-US" sz="1500" b="1" i="0" u="none" strike="noStrike" kern="1200" dirty="0" err="1">
                          <a:solidFill>
                            <a:schemeClr val="dk1"/>
                          </a:solidFill>
                          <a:effectLst/>
                          <a:latin typeface="UTM Avo" panose="02040603050506020204" pitchFamily="18" charset="0"/>
                          <a:ea typeface="+mn-ea"/>
                          <a:cs typeface="+mn-cs"/>
                        </a:rPr>
                        <a:t>mùa</a:t>
                      </a:r>
                      <a:r>
                        <a:rPr lang="en-US" sz="1500" b="1" i="0" u="none" strike="noStrike" kern="1200" dirty="0">
                          <a:solidFill>
                            <a:schemeClr val="dk1"/>
                          </a:solidFill>
                          <a:effectLst/>
                          <a:latin typeface="UTM Avo" panose="02040603050506020204" pitchFamily="18" charset="0"/>
                          <a:ea typeface="+mn-ea"/>
                          <a:cs typeface="+mn-cs"/>
                        </a:rPr>
                        <a:t> </a:t>
                      </a:r>
                      <a:r>
                        <a:rPr lang="en-US" sz="1500" b="1" i="0" u="none" strike="noStrike" kern="1200" dirty="0" err="1">
                          <a:solidFill>
                            <a:schemeClr val="dk1"/>
                          </a:solidFill>
                          <a:effectLst/>
                          <a:latin typeface="UTM Avo" panose="02040603050506020204" pitchFamily="18" charset="0"/>
                          <a:ea typeface="+mn-ea"/>
                          <a:cs typeface="+mn-cs"/>
                        </a:rPr>
                        <a:t>vụ</a:t>
                      </a:r>
                      <a:r>
                        <a:rPr lang="en-US" sz="1500" b="1" i="0" u="none" strike="noStrike" kern="1200" dirty="0">
                          <a:solidFill>
                            <a:schemeClr val="dk1"/>
                          </a:solidFill>
                          <a:effectLst/>
                          <a:latin typeface="UTM Avo" panose="02040603050506020204" pitchFamily="18" charset="0"/>
                          <a:ea typeface="+mn-ea"/>
                          <a:cs typeface="+mn-cs"/>
                        </a:rPr>
                        <a:t>, </a:t>
                      </a:r>
                      <a:r>
                        <a:rPr lang="en-US" sz="1500" b="1" i="0" u="none" strike="noStrike" kern="1200" dirty="0" err="1">
                          <a:solidFill>
                            <a:schemeClr val="dk1"/>
                          </a:solidFill>
                          <a:effectLst/>
                          <a:latin typeface="UTM Avo" panose="02040603050506020204" pitchFamily="18" charset="0"/>
                          <a:ea typeface="+mn-ea"/>
                          <a:cs typeface="+mn-cs"/>
                        </a:rPr>
                        <a:t>thời</a:t>
                      </a:r>
                      <a:r>
                        <a:rPr lang="en-US" sz="1500" b="1" i="0" u="none" strike="noStrike" kern="1200" dirty="0">
                          <a:solidFill>
                            <a:schemeClr val="dk1"/>
                          </a:solidFill>
                          <a:effectLst/>
                          <a:latin typeface="UTM Avo" panose="02040603050506020204" pitchFamily="18" charset="0"/>
                          <a:ea typeface="+mn-ea"/>
                          <a:cs typeface="+mn-cs"/>
                        </a:rPr>
                        <a:t> </a:t>
                      </a:r>
                      <a:r>
                        <a:rPr lang="en-US" sz="1500" b="1" i="0" u="none" strike="noStrike" kern="1200" dirty="0" err="1">
                          <a:solidFill>
                            <a:schemeClr val="dk1"/>
                          </a:solidFill>
                          <a:effectLst/>
                          <a:latin typeface="UTM Avo" panose="02040603050506020204" pitchFamily="18" charset="0"/>
                          <a:ea typeface="+mn-ea"/>
                          <a:cs typeface="+mn-cs"/>
                        </a:rPr>
                        <a:t>điểm</a:t>
                      </a:r>
                      <a:r>
                        <a:rPr lang="en-US" sz="1500" b="1" i="0" u="none" strike="noStrike" kern="1200" dirty="0">
                          <a:solidFill>
                            <a:schemeClr val="dk1"/>
                          </a:solidFill>
                          <a:effectLst/>
                          <a:latin typeface="UTM Avo" panose="02040603050506020204" pitchFamily="18" charset="0"/>
                          <a:ea typeface="+mn-ea"/>
                          <a:cs typeface="+mn-cs"/>
                        </a:rPr>
                        <a:t>, </a:t>
                      </a:r>
                      <a:r>
                        <a:rPr lang="en-US" sz="1500" b="1" i="0" u="none" strike="noStrike" kern="1200" dirty="0" err="1">
                          <a:solidFill>
                            <a:schemeClr val="dk1"/>
                          </a:solidFill>
                          <a:effectLst/>
                          <a:latin typeface="UTM Avo" panose="02040603050506020204" pitchFamily="18" charset="0"/>
                          <a:ea typeface="+mn-ea"/>
                          <a:cs typeface="+mn-cs"/>
                        </a:rPr>
                        <a:t>giáo</a:t>
                      </a:r>
                      <a:r>
                        <a:rPr lang="en-US" sz="1500" b="1" i="0" u="none" strike="noStrike" kern="1200" dirty="0">
                          <a:solidFill>
                            <a:schemeClr val="dk1"/>
                          </a:solidFill>
                          <a:effectLst/>
                          <a:latin typeface="UTM Avo" panose="02040603050506020204" pitchFamily="18" charset="0"/>
                          <a:ea typeface="+mn-ea"/>
                          <a:cs typeface="+mn-cs"/>
                        </a:rPr>
                        <a:t> </a:t>
                      </a:r>
                      <a:r>
                        <a:rPr lang="en-US" sz="1500" b="1" i="0" u="none" strike="noStrike" kern="1200" dirty="0" err="1">
                          <a:solidFill>
                            <a:schemeClr val="dk1"/>
                          </a:solidFill>
                          <a:effectLst/>
                          <a:latin typeface="UTM Avo" panose="02040603050506020204" pitchFamily="18" charset="0"/>
                          <a:ea typeface="+mn-ea"/>
                          <a:cs typeface="+mn-cs"/>
                        </a:rPr>
                        <a:t>viên</a:t>
                      </a:r>
                      <a:r>
                        <a:rPr lang="en-US" sz="1500" b="1" i="0" u="none" strike="noStrike" kern="1200" dirty="0">
                          <a:solidFill>
                            <a:schemeClr val="dk1"/>
                          </a:solidFill>
                          <a:effectLst/>
                          <a:latin typeface="UTM Avo" panose="02040603050506020204" pitchFamily="18" charset="0"/>
                          <a:ea typeface="+mn-ea"/>
                          <a:cs typeface="+mn-cs"/>
                        </a:rPr>
                        <a:t>,...</a:t>
                      </a:r>
                      <a:endParaRPr lang="en-US" sz="1500" b="1" dirty="0">
                        <a:effectLst/>
                        <a:latin typeface="UTM Avo" panose="02040603050506020204" pitchFamily="18" charset="0"/>
                      </a:endParaRPr>
                    </a:p>
                    <a:p>
                      <a:pPr rtl="0"/>
                      <a:r>
                        <a:rPr lang="en-US" sz="1500" b="0" i="0" u="none" strike="noStrike" kern="1200" dirty="0">
                          <a:solidFill>
                            <a:schemeClr val="dk1"/>
                          </a:solidFill>
                          <a:effectLst/>
                          <a:latin typeface="UTM Avo" panose="02040603050506020204" pitchFamily="18" charset="0"/>
                          <a:ea typeface="+mn-ea"/>
                          <a:cs typeface="+mn-cs"/>
                        </a:rPr>
                        <a:t>Các </a:t>
                      </a:r>
                      <a:r>
                        <a:rPr lang="en-US" sz="1500" b="0" i="0" u="none" strike="noStrike" kern="1200" dirty="0" err="1">
                          <a:solidFill>
                            <a:schemeClr val="dk1"/>
                          </a:solidFill>
                          <a:effectLst/>
                          <a:latin typeface="UTM Avo" panose="02040603050506020204" pitchFamily="18" charset="0"/>
                          <a:ea typeface="+mn-ea"/>
                          <a:cs typeface="+mn-cs"/>
                        </a:rPr>
                        <a:t>từ</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hoàn</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toàn</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không</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có</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mối</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liên</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hệ</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về</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âm</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vần</a:t>
                      </a:r>
                      <a:r>
                        <a:rPr lang="en-US" sz="1500" b="0" i="0" u="none" strike="noStrike" kern="1200" dirty="0">
                          <a:solidFill>
                            <a:schemeClr val="dk1"/>
                          </a:solidFill>
                          <a:effectLst/>
                          <a:latin typeface="UTM Avo" panose="02040603050506020204" pitchFamily="18" charset="0"/>
                          <a:ea typeface="+mn-ea"/>
                          <a:cs typeface="+mn-cs"/>
                        </a:rPr>
                        <a:t>.</a:t>
                      </a:r>
                      <a:endParaRPr lang="en-US" sz="1500" b="0" dirty="0">
                        <a:effectLst/>
                        <a:latin typeface="UTM Avo" panose="0204060305050602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rtl="0"/>
                      <a:r>
                        <a:rPr lang="en-US" sz="1500" b="0" i="0" u="none" strike="noStrike" kern="1200" dirty="0">
                          <a:solidFill>
                            <a:schemeClr val="dk1"/>
                          </a:solidFill>
                          <a:effectLst/>
                          <a:latin typeface="UTM Avo" panose="02040603050506020204" pitchFamily="18" charset="0"/>
                          <a:ea typeface="+mn-ea"/>
                          <a:cs typeface="+mn-cs"/>
                        </a:rPr>
                        <a:t>Các </a:t>
                      </a:r>
                      <a:r>
                        <a:rPr lang="en-US" sz="1500" b="0" i="0" u="none" strike="noStrike" kern="1200" dirty="0" err="1">
                          <a:solidFill>
                            <a:schemeClr val="dk1"/>
                          </a:solidFill>
                          <a:effectLst/>
                          <a:latin typeface="UTM Avo" panose="02040603050506020204" pitchFamily="18" charset="0"/>
                          <a:ea typeface="+mn-ea"/>
                          <a:cs typeface="+mn-cs"/>
                        </a:rPr>
                        <a:t>tiếng</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tạo</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thành</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thường</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có</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sự</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giống</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nhau</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về</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phát</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âm</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giống</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phụ</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âm</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đầu</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giống</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phần</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vần</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hoặc</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giống</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nhau</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toàn</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bộ</a:t>
                      </a:r>
                      <a:r>
                        <a:rPr lang="en-US" sz="1500" b="0" i="0" u="none" strike="noStrike" kern="1200" dirty="0">
                          <a:solidFill>
                            <a:schemeClr val="dk1"/>
                          </a:solidFill>
                          <a:effectLst/>
                          <a:latin typeface="UTM Avo" panose="02040603050506020204" pitchFamily="18" charset="0"/>
                          <a:ea typeface="+mn-ea"/>
                          <a:cs typeface="+mn-cs"/>
                        </a:rPr>
                        <a:t>).</a:t>
                      </a:r>
                      <a:endParaRPr lang="en-US" sz="1500" b="0" dirty="0">
                        <a:effectLst/>
                        <a:latin typeface="UTM Avo" panose="0204060305050602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rtl="0"/>
                      <a:r>
                        <a:rPr lang="en-US" sz="1500" b="1" i="0" u="none" strike="noStrike" kern="1200" dirty="0">
                          <a:solidFill>
                            <a:schemeClr val="dk1"/>
                          </a:solidFill>
                          <a:effectLst/>
                          <a:latin typeface="UTM Avo" panose="02040603050506020204" pitchFamily="18" charset="0"/>
                          <a:ea typeface="+mn-ea"/>
                          <a:cs typeface="+mn-cs"/>
                        </a:rPr>
                        <a:t>VD1: “lung </a:t>
                      </a:r>
                      <a:r>
                        <a:rPr lang="en-US" sz="1500" b="1" i="0" u="none" strike="noStrike" kern="1200" dirty="0" err="1">
                          <a:solidFill>
                            <a:schemeClr val="dk1"/>
                          </a:solidFill>
                          <a:effectLst/>
                          <a:latin typeface="UTM Avo" panose="02040603050506020204" pitchFamily="18" charset="0"/>
                          <a:ea typeface="+mn-ea"/>
                          <a:cs typeface="+mn-cs"/>
                        </a:rPr>
                        <a:t>linh</a:t>
                      </a:r>
                      <a:r>
                        <a:rPr lang="en-US" sz="1500" b="1" i="0" u="none" strike="noStrike" kern="1200" dirty="0">
                          <a:solidFill>
                            <a:schemeClr val="dk1"/>
                          </a:solidFill>
                          <a:effectLst/>
                          <a:latin typeface="UTM Avo" panose="02040603050506020204" pitchFamily="18" charset="0"/>
                          <a:ea typeface="+mn-ea"/>
                          <a:cs typeface="+mn-cs"/>
                        </a:rPr>
                        <a:t>”</a:t>
                      </a:r>
                      <a:endParaRPr lang="en-US" sz="1500" b="1" dirty="0">
                        <a:effectLst/>
                        <a:latin typeface="UTM Avo" panose="02040603050506020204" pitchFamily="18" charset="0"/>
                      </a:endParaRPr>
                    </a:p>
                    <a:p>
                      <a:pPr rtl="0"/>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Giống</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phụ</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âm</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đầu</a:t>
                      </a:r>
                      <a:r>
                        <a:rPr lang="en-US" sz="1500" b="0" i="0" u="none" strike="noStrike" kern="1200" dirty="0">
                          <a:solidFill>
                            <a:schemeClr val="dk1"/>
                          </a:solidFill>
                          <a:effectLst/>
                          <a:latin typeface="UTM Avo" panose="02040603050506020204" pitchFamily="18" charset="0"/>
                          <a:ea typeface="+mn-ea"/>
                          <a:cs typeface="+mn-cs"/>
                        </a:rPr>
                        <a:t>.</a:t>
                      </a:r>
                    </a:p>
                    <a:p>
                      <a:pPr rtl="0"/>
                      <a:r>
                        <a:rPr lang="en-US" sz="1500" b="1" i="0" u="none" strike="noStrike" kern="1200" dirty="0">
                          <a:solidFill>
                            <a:schemeClr val="dk1"/>
                          </a:solidFill>
                          <a:effectLst/>
                          <a:latin typeface="UTM Avo" panose="02040603050506020204" pitchFamily="18" charset="0"/>
                          <a:ea typeface="+mn-ea"/>
                          <a:cs typeface="+mn-cs"/>
                        </a:rPr>
                        <a:t>VD2: “</a:t>
                      </a:r>
                      <a:r>
                        <a:rPr lang="en-US" sz="1500" b="1" i="0" u="none" strike="noStrike" kern="1200" dirty="0" err="1">
                          <a:solidFill>
                            <a:schemeClr val="dk1"/>
                          </a:solidFill>
                          <a:effectLst/>
                          <a:latin typeface="UTM Avo" panose="02040603050506020204" pitchFamily="18" charset="0"/>
                          <a:ea typeface="+mn-ea"/>
                          <a:cs typeface="+mn-cs"/>
                        </a:rPr>
                        <a:t>lẩm</a:t>
                      </a:r>
                      <a:r>
                        <a:rPr lang="en-US" sz="1500" b="1" i="0" u="none" strike="noStrike" kern="1200" dirty="0">
                          <a:solidFill>
                            <a:schemeClr val="dk1"/>
                          </a:solidFill>
                          <a:effectLst/>
                          <a:latin typeface="UTM Avo" panose="02040603050506020204" pitchFamily="18" charset="0"/>
                          <a:ea typeface="+mn-ea"/>
                          <a:cs typeface="+mn-cs"/>
                        </a:rPr>
                        <a:t> </a:t>
                      </a:r>
                      <a:r>
                        <a:rPr lang="en-US" sz="1500" b="1" i="0" u="none" strike="noStrike" kern="1200" dirty="0" err="1">
                          <a:solidFill>
                            <a:schemeClr val="dk1"/>
                          </a:solidFill>
                          <a:effectLst/>
                          <a:latin typeface="UTM Avo" panose="02040603050506020204" pitchFamily="18" charset="0"/>
                          <a:ea typeface="+mn-ea"/>
                          <a:cs typeface="+mn-cs"/>
                        </a:rPr>
                        <a:t>bẩm</a:t>
                      </a:r>
                      <a:r>
                        <a:rPr lang="en-US" sz="1500" b="1" i="0" u="none" strike="noStrike" kern="1200" dirty="0">
                          <a:solidFill>
                            <a:schemeClr val="dk1"/>
                          </a:solidFill>
                          <a:effectLst/>
                          <a:latin typeface="UTM Avo" panose="02040603050506020204" pitchFamily="18" charset="0"/>
                          <a:ea typeface="+mn-ea"/>
                          <a:cs typeface="+mn-cs"/>
                        </a:rPr>
                        <a:t>”</a:t>
                      </a:r>
                      <a:endParaRPr lang="en-US" sz="1500" b="1" dirty="0">
                        <a:effectLst/>
                        <a:latin typeface="UTM Avo" panose="02040603050506020204" pitchFamily="18" charset="0"/>
                      </a:endParaRPr>
                    </a:p>
                    <a:p>
                      <a:pPr rtl="0"/>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Giống</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phần</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vần</a:t>
                      </a:r>
                      <a:r>
                        <a:rPr lang="en-US" sz="1500" b="0" i="0" u="none" strike="noStrike" kern="1200" dirty="0">
                          <a:solidFill>
                            <a:schemeClr val="dk1"/>
                          </a:solidFill>
                          <a:effectLst/>
                          <a:latin typeface="UTM Avo" panose="02040603050506020204" pitchFamily="18" charset="0"/>
                          <a:ea typeface="+mn-ea"/>
                          <a:cs typeface="+mn-cs"/>
                        </a:rPr>
                        <a:t>.</a:t>
                      </a:r>
                      <a:endParaRPr lang="en-US" sz="1500" b="0" dirty="0">
                        <a:effectLst/>
                        <a:latin typeface="UTM Avo" panose="02040603050506020204" pitchFamily="18" charset="0"/>
                      </a:endParaRPr>
                    </a:p>
                    <a:p>
                      <a:pPr rtl="0"/>
                      <a:r>
                        <a:rPr lang="en-US" sz="1500" b="1" i="0" u="none" strike="noStrike" kern="1200" dirty="0">
                          <a:solidFill>
                            <a:schemeClr val="dk1"/>
                          </a:solidFill>
                          <a:effectLst/>
                          <a:latin typeface="UTM Avo" panose="02040603050506020204" pitchFamily="18" charset="0"/>
                          <a:ea typeface="+mn-ea"/>
                          <a:cs typeface="+mn-cs"/>
                        </a:rPr>
                        <a:t>VD3: “</a:t>
                      </a:r>
                      <a:r>
                        <a:rPr lang="en-US" sz="1500" b="1" i="0" u="none" strike="noStrike" kern="1200" dirty="0" err="1">
                          <a:solidFill>
                            <a:schemeClr val="dk1"/>
                          </a:solidFill>
                          <a:effectLst/>
                          <a:latin typeface="UTM Avo" panose="02040603050506020204" pitchFamily="18" charset="0"/>
                          <a:ea typeface="+mn-ea"/>
                          <a:cs typeface="+mn-cs"/>
                        </a:rPr>
                        <a:t>ào</a:t>
                      </a:r>
                      <a:r>
                        <a:rPr lang="en-US" sz="1500" b="1" i="0" u="none" strike="noStrike" kern="1200" dirty="0">
                          <a:solidFill>
                            <a:schemeClr val="dk1"/>
                          </a:solidFill>
                          <a:effectLst/>
                          <a:latin typeface="UTM Avo" panose="02040603050506020204" pitchFamily="18" charset="0"/>
                          <a:ea typeface="+mn-ea"/>
                          <a:cs typeface="+mn-cs"/>
                        </a:rPr>
                        <a:t> </a:t>
                      </a:r>
                      <a:r>
                        <a:rPr lang="en-US" sz="1500" b="1" i="0" u="none" strike="noStrike" kern="1200" dirty="0" err="1">
                          <a:solidFill>
                            <a:schemeClr val="dk1"/>
                          </a:solidFill>
                          <a:effectLst/>
                          <a:latin typeface="UTM Avo" panose="02040603050506020204" pitchFamily="18" charset="0"/>
                          <a:ea typeface="+mn-ea"/>
                          <a:cs typeface="+mn-cs"/>
                        </a:rPr>
                        <a:t>ào</a:t>
                      </a:r>
                      <a:r>
                        <a:rPr lang="en-US" sz="1500" b="1" i="0" u="none" strike="noStrike" kern="1200" dirty="0">
                          <a:solidFill>
                            <a:schemeClr val="dk1"/>
                          </a:solidFill>
                          <a:effectLst/>
                          <a:latin typeface="UTM Avo" panose="02040603050506020204" pitchFamily="18" charset="0"/>
                          <a:ea typeface="+mn-ea"/>
                          <a:cs typeface="+mn-cs"/>
                        </a:rPr>
                        <a:t>”</a:t>
                      </a:r>
                      <a:endParaRPr lang="en-US" sz="1500" b="1" dirty="0">
                        <a:effectLst/>
                        <a:latin typeface="UTM Avo" panose="02040603050506020204" pitchFamily="18" charset="0"/>
                      </a:endParaRPr>
                    </a:p>
                    <a:p>
                      <a:pPr rtl="0"/>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Lặp</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hoàn</a:t>
                      </a:r>
                      <a:r>
                        <a:rPr lang="en-US" sz="1500" b="0" i="0" u="none" strike="noStrike" kern="1200" dirty="0">
                          <a:solidFill>
                            <a:schemeClr val="dk1"/>
                          </a:solidFill>
                          <a:effectLst/>
                          <a:latin typeface="UTM Avo" panose="02040603050506020204" pitchFamily="18" charset="0"/>
                          <a:ea typeface="+mn-ea"/>
                          <a:cs typeface="+mn-cs"/>
                        </a:rPr>
                        <a:t> </a:t>
                      </a:r>
                      <a:r>
                        <a:rPr lang="en-US" sz="1500" b="0" i="0" u="none" strike="noStrike" kern="1200" dirty="0" err="1">
                          <a:solidFill>
                            <a:schemeClr val="dk1"/>
                          </a:solidFill>
                          <a:effectLst/>
                          <a:latin typeface="UTM Avo" panose="02040603050506020204" pitchFamily="18" charset="0"/>
                          <a:ea typeface="+mn-ea"/>
                          <a:cs typeface="+mn-cs"/>
                        </a:rPr>
                        <a:t>toàn</a:t>
                      </a:r>
                      <a:r>
                        <a:rPr lang="en-US" sz="1500" b="0" i="0" u="none" strike="noStrike" kern="1200" dirty="0">
                          <a:solidFill>
                            <a:schemeClr val="dk1"/>
                          </a:solidFill>
                          <a:effectLst/>
                          <a:latin typeface="UTM Avo" panose="02040603050506020204" pitchFamily="18" charset="0"/>
                          <a:ea typeface="+mn-ea"/>
                          <a:cs typeface="+mn-cs"/>
                        </a:rPr>
                        <a:t>.</a:t>
                      </a:r>
                      <a:endParaRPr lang="en-US" sz="1500" b="0" dirty="0">
                        <a:effectLst/>
                        <a:latin typeface="UTM Avo" panose="0204060305050602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783341135"/>
                  </a:ext>
                </a:extLst>
              </a:tr>
            </a:tbl>
          </a:graphicData>
        </a:graphic>
      </p:graphicFrame>
    </p:spTree>
    <p:extLst>
      <p:ext uri="{BB962C8B-B14F-4D97-AF65-F5344CB8AC3E}">
        <p14:creationId xmlns:p14="http://schemas.microsoft.com/office/powerpoint/2010/main" val="25717884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4524AF44-2D0F-4524-AD61-9CDEF5A73903}"/>
              </a:ext>
            </a:extLst>
          </p:cNvPr>
          <p:cNvSpPr txBox="1"/>
          <p:nvPr/>
        </p:nvSpPr>
        <p:spPr>
          <a:xfrm>
            <a:off x="550260" y="1832914"/>
            <a:ext cx="1983390" cy="482055"/>
          </a:xfrm>
          <a:prstGeom prst="rect">
            <a:avLst/>
          </a:prstGeom>
          <a:solidFill>
            <a:schemeClr val="accent4">
              <a:lumMod val="20000"/>
              <a:lumOff val="80000"/>
            </a:schemeClr>
          </a:solidFill>
        </p:spPr>
        <p:txBody>
          <a:bodyPr wrap="square" tIns="0" bIns="0" anchor="b">
            <a:spAutoFit/>
          </a:bodyPr>
          <a:lstStyle/>
          <a:p>
            <a:pPr algn="just">
              <a:lnSpc>
                <a:spcPct val="150000"/>
              </a:lnSpc>
              <a:defRPr/>
            </a:pPr>
            <a:r>
              <a:rPr lang="vi-VN" sz="2400" b="1">
                <a:solidFill>
                  <a:sysClr val="windowText" lastClr="000000"/>
                </a:solidFill>
                <a:latin typeface="UTM Avo" panose="02040603050506020204" pitchFamily="18" charset="0"/>
                <a:ea typeface="Times New Roman" panose="02020603050405020304" pitchFamily="18" charset="0"/>
                <a:cs typeface="Arial" panose="020B0604020202020204" pitchFamily="34" charset="0"/>
              </a:rPr>
              <a:t>3. Hoán dụ</a:t>
            </a:r>
          </a:p>
        </p:txBody>
      </p:sp>
      <p:sp>
        <p:nvSpPr>
          <p:cNvPr id="4" name="TextBox 3">
            <a:extLst>
              <a:ext uri="{FF2B5EF4-FFF2-40B4-BE49-F238E27FC236}">
                <a16:creationId xmlns:a16="http://schemas.microsoft.com/office/drawing/2014/main" id="{0ADA857B-A224-4021-8369-D493B7DA674E}"/>
              </a:ext>
            </a:extLst>
          </p:cNvPr>
          <p:cNvSpPr txBox="1"/>
          <p:nvPr/>
        </p:nvSpPr>
        <p:spPr>
          <a:xfrm>
            <a:off x="550260" y="2351974"/>
            <a:ext cx="11375040" cy="1499834"/>
          </a:xfrm>
          <a:prstGeom prst="rect">
            <a:avLst/>
          </a:prstGeom>
          <a:noFill/>
        </p:spPr>
        <p:txBody>
          <a:bodyPr wrap="square" rtlCol="0">
            <a:spAutoFit/>
          </a:bodyPr>
          <a:lstStyle/>
          <a:p>
            <a:pPr algn="just">
              <a:lnSpc>
                <a:spcPct val="150000"/>
              </a:lnSpc>
            </a:pPr>
            <a:r>
              <a:rPr lang="en-US" sz="2133" b="1" dirty="0" err="1">
                <a:solidFill>
                  <a:sysClr val="windowText" lastClr="000000"/>
                </a:solidFill>
                <a:latin typeface="UTM Avo" panose="02040603050506020204" pitchFamily="18" charset="0"/>
              </a:rPr>
              <a:t>Hoán</a:t>
            </a:r>
            <a:r>
              <a:rPr lang="en-US" sz="2133" b="1" dirty="0">
                <a:solidFill>
                  <a:sysClr val="windowText" lastClr="000000"/>
                </a:solidFill>
                <a:latin typeface="UTM Avo" panose="02040603050506020204" pitchFamily="18" charset="0"/>
              </a:rPr>
              <a:t> </a:t>
            </a:r>
            <a:r>
              <a:rPr lang="en-US" sz="2133" b="1" dirty="0" err="1">
                <a:solidFill>
                  <a:sysClr val="windowText" lastClr="000000"/>
                </a:solidFill>
                <a:latin typeface="UTM Avo" panose="02040603050506020204" pitchFamily="18" charset="0"/>
              </a:rPr>
              <a:t>dụ</a:t>
            </a:r>
            <a:r>
              <a:rPr lang="en-US" sz="2133" b="1"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là</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biện</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pháp</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tu</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từ</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theo</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đó</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một</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sự</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vật</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hiện</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tượng</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được</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gọi</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tên</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bằng</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sự</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vật</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hiện</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tượng</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khác</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có</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mối</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quan</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hệ</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gần</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gũi</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với</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nó</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nhằm</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tăng</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sức</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gợi</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hình</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gợi</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cảm</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cho</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sự</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diễn</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đạt</a:t>
            </a:r>
            <a:r>
              <a:rPr lang="en-US" sz="2133" dirty="0">
                <a:solidFill>
                  <a:sysClr val="windowText" lastClr="000000"/>
                </a:solidFill>
                <a:latin typeface="UTM Avo" panose="02040603050506020204" pitchFamily="18" charset="0"/>
              </a:rPr>
              <a:t>.</a:t>
            </a:r>
          </a:p>
        </p:txBody>
      </p:sp>
      <p:sp>
        <p:nvSpPr>
          <p:cNvPr id="6" name="Oval 5">
            <a:extLst>
              <a:ext uri="{FF2B5EF4-FFF2-40B4-BE49-F238E27FC236}">
                <a16:creationId xmlns:a16="http://schemas.microsoft.com/office/drawing/2014/main" id="{53994607-185B-467C-8808-3E91D00159F9}"/>
              </a:ext>
            </a:extLst>
          </p:cNvPr>
          <p:cNvSpPr/>
          <p:nvPr/>
        </p:nvSpPr>
        <p:spPr>
          <a:xfrm>
            <a:off x="1760763" y="4197351"/>
            <a:ext cx="2438400" cy="133350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UTM Avo" panose="02040603050506020204" pitchFamily="18" charset="0"/>
              </a:rPr>
              <a:t>A</a:t>
            </a:r>
            <a:endParaRPr lang="en-US" sz="2489" dirty="0">
              <a:latin typeface="UTM Avo" panose="02040603050506020204" pitchFamily="18" charset="0"/>
            </a:endParaRPr>
          </a:p>
        </p:txBody>
      </p:sp>
      <p:sp>
        <p:nvSpPr>
          <p:cNvPr id="7" name="Oval 6">
            <a:extLst>
              <a:ext uri="{FF2B5EF4-FFF2-40B4-BE49-F238E27FC236}">
                <a16:creationId xmlns:a16="http://schemas.microsoft.com/office/drawing/2014/main" id="{29BA2475-692C-49F1-B683-C8284495ACEB}"/>
              </a:ext>
            </a:extLst>
          </p:cNvPr>
          <p:cNvSpPr/>
          <p:nvPr/>
        </p:nvSpPr>
        <p:spPr>
          <a:xfrm>
            <a:off x="7666263" y="4197349"/>
            <a:ext cx="2438400" cy="1333500"/>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UTM Avo" panose="02040603050506020204" pitchFamily="18" charset="0"/>
              </a:rPr>
              <a:t>B</a:t>
            </a:r>
            <a:endParaRPr lang="en-US" sz="2489" dirty="0">
              <a:latin typeface="UTM Avo" panose="02040603050506020204" pitchFamily="18" charset="0"/>
            </a:endParaRPr>
          </a:p>
        </p:txBody>
      </p:sp>
      <p:cxnSp>
        <p:nvCxnSpPr>
          <p:cNvPr id="8" name="Straight Arrow Connector 7">
            <a:extLst>
              <a:ext uri="{FF2B5EF4-FFF2-40B4-BE49-F238E27FC236}">
                <a16:creationId xmlns:a16="http://schemas.microsoft.com/office/drawing/2014/main" id="{CD8D0651-AE49-434F-B7B6-D3076AB5C2E7}"/>
              </a:ext>
            </a:extLst>
          </p:cNvPr>
          <p:cNvCxnSpPr>
            <a:cxnSpLocks/>
          </p:cNvCxnSpPr>
          <p:nvPr/>
        </p:nvCxnSpPr>
        <p:spPr>
          <a:xfrm>
            <a:off x="4364263" y="4864099"/>
            <a:ext cx="3175000" cy="0"/>
          </a:xfrm>
          <a:prstGeom prst="straightConnector1">
            <a:avLst/>
          </a:prstGeom>
          <a:ln w="190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CFEFAB21-173F-4AFA-AC30-1FD3301CBD00}"/>
              </a:ext>
            </a:extLst>
          </p:cNvPr>
          <p:cNvSpPr txBox="1"/>
          <p:nvPr/>
        </p:nvSpPr>
        <p:spPr>
          <a:xfrm>
            <a:off x="4415064" y="4197350"/>
            <a:ext cx="2959100" cy="420564"/>
          </a:xfrm>
          <a:prstGeom prst="rect">
            <a:avLst/>
          </a:prstGeom>
          <a:noFill/>
        </p:spPr>
        <p:txBody>
          <a:bodyPr wrap="square" rtlCol="0">
            <a:spAutoFit/>
          </a:bodyPr>
          <a:lstStyle/>
          <a:p>
            <a:pPr algn="ctr"/>
            <a:r>
              <a:rPr lang="en-US" sz="2133" b="1" dirty="0">
                <a:solidFill>
                  <a:srgbClr val="002060"/>
                </a:solidFill>
                <a:latin typeface="UTM Avo" panose="02040603050506020204" pitchFamily="18" charset="0"/>
              </a:rPr>
              <a:t>SƠ ĐỒ HOÁN DỤ</a:t>
            </a:r>
          </a:p>
        </p:txBody>
      </p:sp>
      <p:sp>
        <p:nvSpPr>
          <p:cNvPr id="10" name="TextBox 9">
            <a:extLst>
              <a:ext uri="{FF2B5EF4-FFF2-40B4-BE49-F238E27FC236}">
                <a16:creationId xmlns:a16="http://schemas.microsoft.com/office/drawing/2014/main" id="{BEA8A080-1749-4676-8545-EAA19620A1EF}"/>
              </a:ext>
            </a:extLst>
          </p:cNvPr>
          <p:cNvSpPr txBox="1"/>
          <p:nvPr/>
        </p:nvSpPr>
        <p:spPr>
          <a:xfrm>
            <a:off x="4453164" y="5067300"/>
            <a:ext cx="2959100" cy="420564"/>
          </a:xfrm>
          <a:prstGeom prst="rect">
            <a:avLst/>
          </a:prstGeom>
          <a:noFill/>
        </p:spPr>
        <p:txBody>
          <a:bodyPr wrap="square" rtlCol="0">
            <a:spAutoFit/>
          </a:bodyPr>
          <a:lstStyle/>
          <a:p>
            <a:pPr algn="ctr"/>
            <a:r>
              <a:rPr lang="en-US" sz="2133" b="1" dirty="0">
                <a:solidFill>
                  <a:srgbClr val="002060"/>
                </a:solidFill>
                <a:latin typeface="UTM Avo" panose="02040603050506020204" pitchFamily="18" charset="0"/>
              </a:rPr>
              <a:t>Quan </a:t>
            </a:r>
            <a:r>
              <a:rPr lang="en-US" sz="2133" b="1" dirty="0" err="1">
                <a:solidFill>
                  <a:srgbClr val="002060"/>
                </a:solidFill>
                <a:latin typeface="UTM Avo" panose="02040603050506020204" pitchFamily="18" charset="0"/>
              </a:rPr>
              <a:t>hệ</a:t>
            </a:r>
            <a:r>
              <a:rPr lang="en-US" sz="2133" b="1" dirty="0">
                <a:solidFill>
                  <a:srgbClr val="002060"/>
                </a:solidFill>
                <a:latin typeface="UTM Avo" panose="02040603050506020204" pitchFamily="18" charset="0"/>
              </a:rPr>
              <a:t> </a:t>
            </a:r>
            <a:r>
              <a:rPr lang="en-US" sz="2133" b="1" dirty="0" err="1">
                <a:solidFill>
                  <a:srgbClr val="002060"/>
                </a:solidFill>
                <a:latin typeface="UTM Avo" panose="02040603050506020204" pitchFamily="18" charset="0"/>
              </a:rPr>
              <a:t>gần</a:t>
            </a:r>
            <a:r>
              <a:rPr lang="en-US" sz="2133" b="1" dirty="0">
                <a:solidFill>
                  <a:srgbClr val="002060"/>
                </a:solidFill>
                <a:latin typeface="UTM Avo" panose="02040603050506020204" pitchFamily="18" charset="0"/>
              </a:rPr>
              <a:t> </a:t>
            </a:r>
            <a:r>
              <a:rPr lang="en-US" sz="2133" b="1" dirty="0" err="1">
                <a:solidFill>
                  <a:srgbClr val="002060"/>
                </a:solidFill>
                <a:latin typeface="UTM Avo" panose="02040603050506020204" pitchFamily="18" charset="0"/>
              </a:rPr>
              <a:t>gũi</a:t>
            </a:r>
            <a:endParaRPr lang="en-US" sz="2133" b="1" dirty="0">
              <a:solidFill>
                <a:srgbClr val="002060"/>
              </a:solidFill>
              <a:latin typeface="UTM Avo" panose="02040603050506020204" pitchFamily="18" charset="0"/>
            </a:endParaRPr>
          </a:p>
        </p:txBody>
      </p:sp>
    </p:spTree>
    <p:extLst>
      <p:ext uri="{BB962C8B-B14F-4D97-AF65-F5344CB8AC3E}">
        <p14:creationId xmlns:p14="http://schemas.microsoft.com/office/powerpoint/2010/main" val="18051089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4" grpId="0"/>
      <p:bldP spid="6" grpId="0" animBg="1"/>
      <p:bldP spid="7" grpId="0" animBg="1"/>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B6CC17C6-AE21-4912-BDFE-02CB5D707E6E}"/>
              </a:ext>
            </a:extLst>
          </p:cNvPr>
          <p:cNvSpPr/>
          <p:nvPr/>
        </p:nvSpPr>
        <p:spPr>
          <a:xfrm>
            <a:off x="2009042" y="1864967"/>
            <a:ext cx="8173916" cy="992534"/>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ysClr val="windowText" lastClr="000000"/>
                </a:solidFill>
                <a:latin typeface="UTM Avo" panose="02040603050506020204" pitchFamily="18" charset="0"/>
              </a:rPr>
              <a:t>HOẠT ĐỘNG NHÓM:</a:t>
            </a:r>
          </a:p>
          <a:p>
            <a:pPr algn="ctr"/>
            <a:r>
              <a:rPr lang="en-US" sz="2133" b="1">
                <a:solidFill>
                  <a:sysClr val="windowText" lastClr="000000"/>
                </a:solidFill>
                <a:latin typeface="UTM Avo" panose="02040603050506020204" pitchFamily="18" charset="0"/>
              </a:rPr>
              <a:t>Câu 1:</a:t>
            </a:r>
            <a:r>
              <a:rPr lang="en-US" sz="2133">
                <a:solidFill>
                  <a:sysClr val="windowText" lastClr="000000"/>
                </a:solidFill>
                <a:latin typeface="UTM Avo" panose="02040603050506020204" pitchFamily="18" charset="0"/>
              </a:rPr>
              <a:t> Hãy </a:t>
            </a:r>
            <a:r>
              <a:rPr lang="en-US" sz="2133" dirty="0" err="1">
                <a:solidFill>
                  <a:sysClr val="windowText" lastClr="000000"/>
                </a:solidFill>
                <a:latin typeface="UTM Avo" panose="02040603050506020204" pitchFamily="18" charset="0"/>
              </a:rPr>
              <a:t>tìm</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các</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từ</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được</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viết</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hoa</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và</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xếp</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vào</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hai</a:t>
            </a:r>
            <a:r>
              <a:rPr lang="en-US" sz="2133" dirty="0">
                <a:solidFill>
                  <a:sysClr val="windowText" lastClr="000000"/>
                </a:solidFill>
                <a:latin typeface="UTM Avo" panose="02040603050506020204" pitchFamily="18" charset="0"/>
              </a:rPr>
              <a:t> </a:t>
            </a:r>
            <a:r>
              <a:rPr lang="en-US" sz="2133" dirty="0" err="1">
                <a:solidFill>
                  <a:sysClr val="windowText" lastClr="000000"/>
                </a:solidFill>
                <a:latin typeface="UTM Avo" panose="02040603050506020204" pitchFamily="18" charset="0"/>
              </a:rPr>
              <a:t>nhóm</a:t>
            </a:r>
            <a:r>
              <a:rPr lang="en-US" sz="2133" dirty="0">
                <a:solidFill>
                  <a:sysClr val="windowText" lastClr="000000"/>
                </a:solidFill>
                <a:latin typeface="UTM Avo" panose="02040603050506020204" pitchFamily="18" charset="0"/>
              </a:rPr>
              <a:t> </a:t>
            </a:r>
          </a:p>
        </p:txBody>
      </p:sp>
      <p:cxnSp>
        <p:nvCxnSpPr>
          <p:cNvPr id="11" name="Straight Arrow Connector 10">
            <a:extLst>
              <a:ext uri="{FF2B5EF4-FFF2-40B4-BE49-F238E27FC236}">
                <a16:creationId xmlns:a16="http://schemas.microsoft.com/office/drawing/2014/main" id="{3923817D-BF1B-4AA0-A4B2-2A6EBA95C9D7}"/>
              </a:ext>
            </a:extLst>
          </p:cNvPr>
          <p:cNvCxnSpPr>
            <a:cxnSpLocks/>
            <a:stCxn id="9" idx="2"/>
            <a:endCxn id="12" idx="0"/>
          </p:cNvCxnSpPr>
          <p:nvPr/>
        </p:nvCxnSpPr>
        <p:spPr>
          <a:xfrm flipH="1">
            <a:off x="3303304" y="2857501"/>
            <a:ext cx="2792696" cy="702503"/>
          </a:xfrm>
          <a:prstGeom prst="straightConnector1">
            <a:avLst/>
          </a:prstGeom>
          <a:ln>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Rounded Corners 11">
            <a:extLst>
              <a:ext uri="{FF2B5EF4-FFF2-40B4-BE49-F238E27FC236}">
                <a16:creationId xmlns:a16="http://schemas.microsoft.com/office/drawing/2014/main" id="{F4B75228-8FB9-46ED-B67E-31F1DC1A1EE8}"/>
              </a:ext>
            </a:extLst>
          </p:cNvPr>
          <p:cNvSpPr/>
          <p:nvPr/>
        </p:nvSpPr>
        <p:spPr>
          <a:xfrm>
            <a:off x="1609970" y="3560004"/>
            <a:ext cx="3386667" cy="126015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89" b="1" dirty="0" err="1">
                <a:solidFill>
                  <a:sysClr val="windowText" lastClr="000000"/>
                </a:solidFill>
                <a:latin typeface="UTM Avo" panose="02040603050506020204" pitchFamily="18" charset="0"/>
              </a:rPr>
              <a:t>Nhóm</a:t>
            </a:r>
            <a:r>
              <a:rPr lang="en-US" sz="2489" b="1" dirty="0">
                <a:solidFill>
                  <a:sysClr val="windowText" lastClr="000000"/>
                </a:solidFill>
                <a:latin typeface="UTM Avo" panose="02040603050506020204" pitchFamily="18" charset="0"/>
              </a:rPr>
              <a:t> 1,3:</a:t>
            </a:r>
          </a:p>
          <a:p>
            <a:pPr algn="ctr"/>
            <a:r>
              <a:rPr lang="en-US" sz="2489" b="1" dirty="0" err="1">
                <a:solidFill>
                  <a:sysClr val="windowText" lastClr="000000"/>
                </a:solidFill>
                <a:latin typeface="UTM Avo" panose="02040603050506020204" pitchFamily="18" charset="0"/>
              </a:rPr>
              <a:t>Bài</a:t>
            </a:r>
            <a:r>
              <a:rPr lang="en-US" sz="2489" b="1" dirty="0">
                <a:solidFill>
                  <a:sysClr val="windowText" lastClr="000000"/>
                </a:solidFill>
                <a:latin typeface="UTM Avo" panose="02040603050506020204" pitchFamily="18" charset="0"/>
              </a:rPr>
              <a:t> </a:t>
            </a:r>
            <a:r>
              <a:rPr lang="en-US" sz="2489" b="1" dirty="0" err="1">
                <a:solidFill>
                  <a:sysClr val="windowText" lastClr="000000"/>
                </a:solidFill>
                <a:latin typeface="UTM Avo" panose="02040603050506020204" pitchFamily="18" charset="0"/>
              </a:rPr>
              <a:t>thơ</a:t>
            </a:r>
            <a:r>
              <a:rPr lang="en-US" sz="2489" b="1" dirty="0">
                <a:solidFill>
                  <a:sysClr val="windowText" lastClr="000000"/>
                </a:solidFill>
                <a:latin typeface="UTM Avo" panose="02040603050506020204" pitchFamily="18" charset="0"/>
              </a:rPr>
              <a:t> </a:t>
            </a:r>
            <a:r>
              <a:rPr lang="en-US" sz="2489" b="1" i="1" dirty="0" err="1">
                <a:solidFill>
                  <a:sysClr val="windowText" lastClr="000000"/>
                </a:solidFill>
                <a:latin typeface="UTM Avo" panose="02040603050506020204" pitchFamily="18" charset="0"/>
              </a:rPr>
              <a:t>Đêm</a:t>
            </a:r>
            <a:r>
              <a:rPr lang="en-US" sz="2489" b="1" i="1" dirty="0">
                <a:solidFill>
                  <a:sysClr val="windowText" lastClr="000000"/>
                </a:solidFill>
                <a:latin typeface="UTM Avo" panose="02040603050506020204" pitchFamily="18" charset="0"/>
              </a:rPr>
              <a:t> nay </a:t>
            </a:r>
            <a:r>
              <a:rPr lang="en-US" sz="2489" b="1" i="1" dirty="0" err="1">
                <a:solidFill>
                  <a:sysClr val="windowText" lastClr="000000"/>
                </a:solidFill>
                <a:latin typeface="UTM Avo" panose="02040603050506020204" pitchFamily="18" charset="0"/>
              </a:rPr>
              <a:t>Bác</a:t>
            </a:r>
            <a:r>
              <a:rPr lang="en-US" sz="2489" b="1" i="1" dirty="0">
                <a:solidFill>
                  <a:sysClr val="windowText" lastClr="000000"/>
                </a:solidFill>
                <a:latin typeface="UTM Avo" panose="02040603050506020204" pitchFamily="18" charset="0"/>
              </a:rPr>
              <a:t> </a:t>
            </a:r>
            <a:r>
              <a:rPr lang="en-US" sz="2489" b="1" i="1" dirty="0" err="1">
                <a:solidFill>
                  <a:sysClr val="windowText" lastClr="000000"/>
                </a:solidFill>
                <a:latin typeface="UTM Avo" panose="02040603050506020204" pitchFamily="18" charset="0"/>
              </a:rPr>
              <a:t>không</a:t>
            </a:r>
            <a:r>
              <a:rPr lang="en-US" sz="2489" b="1" i="1" dirty="0">
                <a:solidFill>
                  <a:sysClr val="windowText" lastClr="000000"/>
                </a:solidFill>
                <a:latin typeface="UTM Avo" panose="02040603050506020204" pitchFamily="18" charset="0"/>
              </a:rPr>
              <a:t> </a:t>
            </a:r>
            <a:r>
              <a:rPr lang="en-US" sz="2489" b="1" i="1" dirty="0" err="1">
                <a:solidFill>
                  <a:sysClr val="windowText" lastClr="000000"/>
                </a:solidFill>
                <a:latin typeface="UTM Avo" panose="02040603050506020204" pitchFamily="18" charset="0"/>
              </a:rPr>
              <a:t>ngủ</a:t>
            </a:r>
            <a:endParaRPr lang="en-US" sz="2489" b="1" i="1" dirty="0">
              <a:solidFill>
                <a:sysClr val="windowText" lastClr="000000"/>
              </a:solidFill>
              <a:latin typeface="UTM Avo" panose="02040603050506020204" pitchFamily="18" charset="0"/>
            </a:endParaRPr>
          </a:p>
        </p:txBody>
      </p:sp>
      <p:sp>
        <p:nvSpPr>
          <p:cNvPr id="13" name="Rectangle: Rounded Corners 12">
            <a:extLst>
              <a:ext uri="{FF2B5EF4-FFF2-40B4-BE49-F238E27FC236}">
                <a16:creationId xmlns:a16="http://schemas.microsoft.com/office/drawing/2014/main" id="{FFEBEE7D-0771-4221-883E-79B00F4D4D81}"/>
              </a:ext>
            </a:extLst>
          </p:cNvPr>
          <p:cNvSpPr/>
          <p:nvPr/>
        </p:nvSpPr>
        <p:spPr>
          <a:xfrm>
            <a:off x="6986955" y="3560004"/>
            <a:ext cx="3386667" cy="126015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89" b="1" dirty="0" err="1">
                <a:solidFill>
                  <a:sysClr val="windowText" lastClr="000000"/>
                </a:solidFill>
                <a:latin typeface="UTM Avo" panose="02040603050506020204" pitchFamily="18" charset="0"/>
              </a:rPr>
              <a:t>Nhóm</a:t>
            </a:r>
            <a:r>
              <a:rPr lang="en-US" sz="2489" b="1" dirty="0">
                <a:solidFill>
                  <a:sysClr val="windowText" lastClr="000000"/>
                </a:solidFill>
                <a:latin typeface="UTM Avo" panose="02040603050506020204" pitchFamily="18" charset="0"/>
              </a:rPr>
              <a:t> 2,4:</a:t>
            </a:r>
          </a:p>
          <a:p>
            <a:pPr algn="ctr"/>
            <a:r>
              <a:rPr lang="en-US" sz="2489" b="1" dirty="0" err="1">
                <a:solidFill>
                  <a:sysClr val="windowText" lastClr="000000"/>
                </a:solidFill>
                <a:latin typeface="UTM Avo" panose="02040603050506020204" pitchFamily="18" charset="0"/>
              </a:rPr>
              <a:t>Bài</a:t>
            </a:r>
            <a:r>
              <a:rPr lang="en-US" sz="2489" b="1" dirty="0">
                <a:solidFill>
                  <a:sysClr val="windowText" lastClr="000000"/>
                </a:solidFill>
                <a:latin typeface="UTM Avo" panose="02040603050506020204" pitchFamily="18" charset="0"/>
              </a:rPr>
              <a:t> </a:t>
            </a:r>
            <a:r>
              <a:rPr lang="en-US" sz="2489" b="1" dirty="0" err="1">
                <a:solidFill>
                  <a:sysClr val="windowText" lastClr="000000"/>
                </a:solidFill>
                <a:latin typeface="UTM Avo" panose="02040603050506020204" pitchFamily="18" charset="0"/>
              </a:rPr>
              <a:t>thơ</a:t>
            </a:r>
            <a:r>
              <a:rPr lang="en-US" sz="2489" b="1" dirty="0">
                <a:solidFill>
                  <a:sysClr val="windowText" lastClr="000000"/>
                </a:solidFill>
                <a:latin typeface="UTM Avo" panose="02040603050506020204" pitchFamily="18" charset="0"/>
              </a:rPr>
              <a:t> </a:t>
            </a:r>
            <a:r>
              <a:rPr lang="en-US" sz="2489" b="1" i="1" dirty="0" err="1">
                <a:solidFill>
                  <a:sysClr val="windowText" lastClr="000000"/>
                </a:solidFill>
                <a:latin typeface="UTM Avo" panose="02040603050506020204" pitchFamily="18" charset="0"/>
              </a:rPr>
              <a:t>Lượm</a:t>
            </a:r>
            <a:endParaRPr lang="en-US" sz="2489" b="1" i="1" dirty="0">
              <a:solidFill>
                <a:sysClr val="windowText" lastClr="000000"/>
              </a:solidFill>
              <a:latin typeface="UTM Avo" panose="02040603050506020204" pitchFamily="18" charset="0"/>
            </a:endParaRPr>
          </a:p>
        </p:txBody>
      </p:sp>
      <p:cxnSp>
        <p:nvCxnSpPr>
          <p:cNvPr id="14" name="Straight Arrow Connector 13">
            <a:extLst>
              <a:ext uri="{FF2B5EF4-FFF2-40B4-BE49-F238E27FC236}">
                <a16:creationId xmlns:a16="http://schemas.microsoft.com/office/drawing/2014/main" id="{59161C18-900A-49FF-8451-497B723C4BD6}"/>
              </a:ext>
            </a:extLst>
          </p:cNvPr>
          <p:cNvCxnSpPr>
            <a:cxnSpLocks/>
            <a:stCxn id="9" idx="2"/>
            <a:endCxn id="13" idx="0"/>
          </p:cNvCxnSpPr>
          <p:nvPr/>
        </p:nvCxnSpPr>
        <p:spPr>
          <a:xfrm>
            <a:off x="6096000" y="2857501"/>
            <a:ext cx="2584289" cy="702503"/>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le: Rounded Corners 14">
            <a:extLst>
              <a:ext uri="{FF2B5EF4-FFF2-40B4-BE49-F238E27FC236}">
                <a16:creationId xmlns:a16="http://schemas.microsoft.com/office/drawing/2014/main" id="{8555181F-C7F5-4E50-B6BB-8CF97DFD11A4}"/>
              </a:ext>
            </a:extLst>
          </p:cNvPr>
          <p:cNvSpPr/>
          <p:nvPr/>
        </p:nvSpPr>
        <p:spPr>
          <a:xfrm>
            <a:off x="1609970" y="4932045"/>
            <a:ext cx="3386667" cy="1260155"/>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133" dirty="0" err="1">
                <a:solidFill>
                  <a:sysClr val="windowText" lastClr="000000"/>
                </a:solidFill>
                <a:latin typeface="UTM Avo" panose="02040603050506020204" pitchFamily="18" charset="0"/>
                <a:ea typeface="Times New Roman" panose="02020603050405020304" pitchFamily="18" charset="0"/>
                <a:cs typeface="Times New Roman" panose="02020603050405020304" pitchFamily="18" charset="0"/>
              </a:rPr>
              <a:t>Viết</a:t>
            </a:r>
            <a:r>
              <a:rPr lang="en-US" sz="2133" dirty="0">
                <a:solidFill>
                  <a:sysClr val="windowText" lastClr="000000"/>
                </a:solidFill>
                <a:latin typeface="UTM Avo" panose="02040603050506020204" pitchFamily="18" charset="0"/>
                <a:ea typeface="Times New Roman" panose="02020603050405020304" pitchFamily="18" charset="0"/>
                <a:cs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cs typeface="Times New Roman" panose="02020603050405020304" pitchFamily="18" charset="0"/>
              </a:rPr>
              <a:t>hoa</a:t>
            </a:r>
            <a:r>
              <a:rPr lang="en-US" sz="2133" dirty="0">
                <a:solidFill>
                  <a:sysClr val="windowText" lastClr="000000"/>
                </a:solidFill>
                <a:latin typeface="UTM Avo" panose="02040603050506020204" pitchFamily="18" charset="0"/>
                <a:ea typeface="Times New Roman" panose="02020603050405020304" pitchFamily="18" charset="0"/>
                <a:cs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cs typeface="Times New Roman" panose="02020603050405020304" pitchFamily="18" charset="0"/>
              </a:rPr>
              <a:t>tên</a:t>
            </a:r>
            <a:r>
              <a:rPr lang="en-US" sz="2133" dirty="0">
                <a:solidFill>
                  <a:sysClr val="windowText" lastClr="000000"/>
                </a:solidFill>
                <a:latin typeface="UTM Avo" panose="02040603050506020204" pitchFamily="18" charset="0"/>
                <a:ea typeface="Times New Roman" panose="02020603050405020304" pitchFamily="18" charset="0"/>
                <a:cs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cs typeface="Times New Roman" panose="02020603050405020304" pitchFamily="18" charset="0"/>
              </a:rPr>
              <a:t>riêng</a:t>
            </a:r>
            <a:r>
              <a:rPr lang="en-US" sz="2133" dirty="0">
                <a:solidFill>
                  <a:sysClr val="windowText" lastClr="000000"/>
                </a:solidFill>
                <a:latin typeface="UTM Avo" panose="02040603050506020204" pitchFamily="18" charset="0"/>
                <a:ea typeface="Times New Roman" panose="02020603050405020304" pitchFamily="18" charset="0"/>
                <a:cs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cs typeface="Times New Roman" panose="02020603050405020304" pitchFamily="18" charset="0"/>
              </a:rPr>
              <a:t>Hồ</a:t>
            </a:r>
            <a:r>
              <a:rPr lang="en-US" sz="2133" dirty="0">
                <a:solidFill>
                  <a:sysClr val="windowText" lastClr="000000"/>
                </a:solidFill>
                <a:latin typeface="UTM Avo" panose="02040603050506020204" pitchFamily="18" charset="0"/>
                <a:ea typeface="Times New Roman" panose="02020603050405020304" pitchFamily="18" charset="0"/>
                <a:cs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cs typeface="Times New Roman" panose="02020603050405020304" pitchFamily="18" charset="0"/>
              </a:rPr>
              <a:t>Chí</a:t>
            </a:r>
            <a:r>
              <a:rPr lang="en-US" sz="2133" dirty="0">
                <a:solidFill>
                  <a:sysClr val="windowText" lastClr="000000"/>
                </a:solidFill>
                <a:latin typeface="UTM Avo" panose="02040603050506020204" pitchFamily="18" charset="0"/>
                <a:ea typeface="Times New Roman" panose="02020603050405020304" pitchFamily="18" charset="0"/>
                <a:cs typeface="Times New Roman" panose="02020603050405020304" pitchFamily="18" charset="0"/>
              </a:rPr>
              <a:t> Minh.</a:t>
            </a:r>
          </a:p>
        </p:txBody>
      </p:sp>
      <p:sp>
        <p:nvSpPr>
          <p:cNvPr id="16" name="Rectangle: Rounded Corners 15">
            <a:extLst>
              <a:ext uri="{FF2B5EF4-FFF2-40B4-BE49-F238E27FC236}">
                <a16:creationId xmlns:a16="http://schemas.microsoft.com/office/drawing/2014/main" id="{964FD7EC-F32B-4429-B97A-A13A33F0C68D}"/>
              </a:ext>
            </a:extLst>
          </p:cNvPr>
          <p:cNvSpPr/>
          <p:nvPr/>
        </p:nvSpPr>
        <p:spPr>
          <a:xfrm>
            <a:off x="6113668" y="4932045"/>
            <a:ext cx="5133240" cy="1449705"/>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133" dirty="0">
                <a:solidFill>
                  <a:sysClr val="windowText" lastClr="000000"/>
                </a:solidFill>
                <a:latin typeface="UTM Avo" panose="02040603050506020204" pitchFamily="18" charset="0"/>
                <a:ea typeface="Times New Roman" panose="02020603050405020304" pitchFamily="18" charset="0"/>
                <a:cs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cs typeface="Times New Roman" panose="02020603050405020304" pitchFamily="18" charset="0"/>
              </a:rPr>
              <a:t>Viết</a:t>
            </a:r>
            <a:r>
              <a:rPr lang="en-US" sz="2133" dirty="0">
                <a:solidFill>
                  <a:sysClr val="windowText" lastClr="000000"/>
                </a:solidFill>
                <a:latin typeface="UTM Avo" panose="02040603050506020204" pitchFamily="18" charset="0"/>
                <a:ea typeface="Times New Roman" panose="02020603050405020304" pitchFamily="18" charset="0"/>
                <a:cs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cs typeface="Times New Roman" panose="02020603050405020304" pitchFamily="18" charset="0"/>
              </a:rPr>
              <a:t>hoa</a:t>
            </a:r>
            <a:r>
              <a:rPr lang="en-US" sz="2133" dirty="0">
                <a:solidFill>
                  <a:sysClr val="windowText" lastClr="000000"/>
                </a:solidFill>
                <a:latin typeface="UTM Avo" panose="02040603050506020204" pitchFamily="18" charset="0"/>
                <a:ea typeface="Times New Roman" panose="02020603050405020304" pitchFamily="18" charset="0"/>
                <a:cs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cs typeface="Times New Roman" panose="02020603050405020304" pitchFamily="18" charset="0"/>
              </a:rPr>
              <a:t>tên</a:t>
            </a:r>
            <a:r>
              <a:rPr lang="en-US" sz="2133" dirty="0">
                <a:solidFill>
                  <a:sysClr val="windowText" lastClr="000000"/>
                </a:solidFill>
                <a:latin typeface="UTM Avo" panose="02040603050506020204" pitchFamily="18" charset="0"/>
                <a:ea typeface="Times New Roman" panose="02020603050405020304" pitchFamily="18" charset="0"/>
                <a:cs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cs typeface="Times New Roman" panose="02020603050405020304" pitchFamily="18" charset="0"/>
              </a:rPr>
              <a:t>riêng</a:t>
            </a:r>
            <a:r>
              <a:rPr lang="en-US" sz="2133" dirty="0">
                <a:solidFill>
                  <a:sysClr val="windowText" lastClr="000000"/>
                </a:solidFill>
                <a:latin typeface="UTM Avo" panose="02040603050506020204" pitchFamily="18" charset="0"/>
                <a:ea typeface="Times New Roman" panose="02020603050405020304" pitchFamily="18" charset="0"/>
                <a:cs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rPr>
              <a:t>Hàng</a:t>
            </a:r>
            <a:r>
              <a:rPr lang="en-US" sz="2133" dirty="0">
                <a:solidFill>
                  <a:sysClr val="windowText" lastClr="000000"/>
                </a:solidFill>
                <a:latin typeface="UTM Avo" panose="02040603050506020204" pitchFamily="18" charset="0"/>
                <a:ea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rPr>
              <a:t>Bè</a:t>
            </a:r>
            <a:r>
              <a:rPr lang="en-US" sz="2133" dirty="0">
                <a:solidFill>
                  <a:sysClr val="windowText" lastClr="000000"/>
                </a:solidFill>
                <a:latin typeface="UTM Avo" panose="02040603050506020204" pitchFamily="18" charset="0"/>
                <a:ea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rPr>
              <a:t>Mang</a:t>
            </a:r>
            <a:r>
              <a:rPr lang="en-US" sz="2133" dirty="0">
                <a:solidFill>
                  <a:sysClr val="windowText" lastClr="000000"/>
                </a:solidFill>
                <a:latin typeface="UTM Avo" panose="02040603050506020204" pitchFamily="18" charset="0"/>
                <a:ea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rPr>
              <a:t>Cá</a:t>
            </a:r>
            <a:r>
              <a:rPr lang="en-US" sz="2133" dirty="0">
                <a:solidFill>
                  <a:sysClr val="windowText" lastClr="000000"/>
                </a:solidFill>
                <a:latin typeface="UTM Avo" panose="02040603050506020204" pitchFamily="18" charset="0"/>
                <a:ea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rPr>
              <a:t>Hà</a:t>
            </a:r>
            <a:r>
              <a:rPr lang="en-US" sz="2133" dirty="0">
                <a:solidFill>
                  <a:sysClr val="windowText" lastClr="000000"/>
                </a:solidFill>
                <a:latin typeface="UTM Avo" panose="02040603050506020204" pitchFamily="18" charset="0"/>
                <a:ea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rPr>
              <a:t>Nội</a:t>
            </a:r>
            <a:r>
              <a:rPr lang="en-US" sz="2133" dirty="0">
                <a:solidFill>
                  <a:sysClr val="windowText" lastClr="000000"/>
                </a:solidFill>
                <a:latin typeface="UTM Avo" panose="02040603050506020204" pitchFamily="18" charset="0"/>
                <a:ea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rPr>
              <a:t>Lượm</a:t>
            </a:r>
            <a:r>
              <a:rPr lang="en-US" sz="2133" dirty="0">
                <a:solidFill>
                  <a:sysClr val="windowText" lastClr="000000"/>
                </a:solidFill>
                <a:latin typeface="UTM Avo" panose="02040603050506020204" pitchFamily="18" charset="0"/>
                <a:ea typeface="Times New Roman" panose="02020603050405020304" pitchFamily="18" charset="0"/>
              </a:rPr>
              <a:t>.</a:t>
            </a:r>
          </a:p>
          <a:p>
            <a:pPr algn="just">
              <a:lnSpc>
                <a:spcPct val="150000"/>
              </a:lnSpc>
            </a:pPr>
            <a:r>
              <a:rPr lang="en-US" sz="2133" dirty="0">
                <a:solidFill>
                  <a:sysClr val="windowText" lastClr="000000"/>
                </a:solidFill>
                <a:latin typeface="UTM Avo" panose="02040603050506020204" pitchFamily="18" charset="0"/>
                <a:ea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rPr>
              <a:t>Viết</a:t>
            </a:r>
            <a:r>
              <a:rPr lang="en-US" sz="2133" dirty="0">
                <a:solidFill>
                  <a:sysClr val="windowText" lastClr="000000"/>
                </a:solidFill>
                <a:latin typeface="UTM Avo" panose="02040603050506020204" pitchFamily="18" charset="0"/>
                <a:ea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rPr>
              <a:t>hoa</a:t>
            </a:r>
            <a:r>
              <a:rPr lang="en-US" sz="2133" dirty="0">
                <a:solidFill>
                  <a:sysClr val="windowText" lastClr="000000"/>
                </a:solidFill>
                <a:latin typeface="UTM Avo" panose="02040603050506020204" pitchFamily="18" charset="0"/>
                <a:ea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rPr>
              <a:t>tu</a:t>
            </a:r>
            <a:r>
              <a:rPr lang="en-US" sz="2133" dirty="0">
                <a:solidFill>
                  <a:sysClr val="windowText" lastClr="000000"/>
                </a:solidFill>
                <a:latin typeface="UTM Avo" panose="02040603050506020204" pitchFamily="18" charset="0"/>
                <a:ea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rPr>
              <a:t>từ</a:t>
            </a:r>
            <a:r>
              <a:rPr lang="en-US" sz="2133" dirty="0">
                <a:solidFill>
                  <a:sysClr val="windowText" lastClr="000000"/>
                </a:solidFill>
                <a:latin typeface="UTM Avo" panose="02040603050506020204" pitchFamily="18" charset="0"/>
                <a:ea typeface="Times New Roman" panose="02020603050405020304" pitchFamily="18" charset="0"/>
              </a:rPr>
              <a:t> </a:t>
            </a:r>
            <a:r>
              <a:rPr lang="vi-VN" sz="2133" dirty="0">
                <a:solidFill>
                  <a:sysClr val="windowText" lastClr="000000"/>
                </a:solidFill>
                <a:ea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rPr>
              <a:t>Bác</a:t>
            </a:r>
            <a:r>
              <a:rPr lang="en-US" sz="2133" dirty="0">
                <a:solidFill>
                  <a:sysClr val="windowText" lastClr="000000"/>
                </a:solidFill>
                <a:latin typeface="UTM Avo" panose="02040603050506020204" pitchFamily="18" charset="0"/>
                <a:ea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rPr>
              <a:t>Người</a:t>
            </a:r>
            <a:r>
              <a:rPr lang="en-US" sz="2133" dirty="0">
                <a:solidFill>
                  <a:sysClr val="windowText" lastClr="000000"/>
                </a:solidFill>
                <a:latin typeface="UTM Avo" panose="02040603050506020204" pitchFamily="18" charset="0"/>
                <a:ea typeface="Times New Roman" panose="02020603050405020304" pitchFamily="18" charset="0"/>
              </a:rPr>
              <a:t> Cha.</a:t>
            </a:r>
            <a:endParaRPr lang="en-US" sz="1600" b="1" dirty="0">
              <a:solidFill>
                <a:sysClr val="windowText" lastClr="000000"/>
              </a:solidFill>
              <a:latin typeface="UTM Avo" panose="02040603050506020204" pitchFamily="18" charset="0"/>
            </a:endParaRPr>
          </a:p>
        </p:txBody>
      </p:sp>
    </p:spTree>
    <p:extLst>
      <p:ext uri="{BB962C8B-B14F-4D97-AF65-F5344CB8AC3E}">
        <p14:creationId xmlns:p14="http://schemas.microsoft.com/office/powerpoint/2010/main" val="16534157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000"/>
                                        <p:tgtEl>
                                          <p:spTgt spid="15"/>
                                        </p:tgtEl>
                                      </p:cBhvr>
                                    </p:animEffect>
                                    <p:anim calcmode="lin" valueType="num">
                                      <p:cBhvr>
                                        <p:cTn id="35" dur="1000" fill="hold"/>
                                        <p:tgtEl>
                                          <p:spTgt spid="15"/>
                                        </p:tgtEl>
                                        <p:attrNameLst>
                                          <p:attrName>ppt_x</p:attrName>
                                        </p:attrNameLst>
                                      </p:cBhvr>
                                      <p:tavLst>
                                        <p:tav tm="0">
                                          <p:val>
                                            <p:strVal val="#ppt_x"/>
                                          </p:val>
                                        </p:tav>
                                        <p:tav tm="100000">
                                          <p:val>
                                            <p:strVal val="#ppt_x"/>
                                          </p:val>
                                        </p:tav>
                                      </p:tavLst>
                                    </p:anim>
                                    <p:anim calcmode="lin" valueType="num">
                                      <p:cBhvr>
                                        <p:cTn id="3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1000"/>
                                        <p:tgtEl>
                                          <p:spTgt spid="16"/>
                                        </p:tgtEl>
                                      </p:cBhvr>
                                    </p:animEffect>
                                    <p:anim calcmode="lin" valueType="num">
                                      <p:cBhvr>
                                        <p:cTn id="42" dur="1000" fill="hold"/>
                                        <p:tgtEl>
                                          <p:spTgt spid="16"/>
                                        </p:tgtEl>
                                        <p:attrNameLst>
                                          <p:attrName>ppt_x</p:attrName>
                                        </p:attrNameLst>
                                      </p:cBhvr>
                                      <p:tavLst>
                                        <p:tav tm="0">
                                          <p:val>
                                            <p:strVal val="#ppt_x"/>
                                          </p:val>
                                        </p:tav>
                                        <p:tav tm="100000">
                                          <p:val>
                                            <p:strVal val="#ppt_x"/>
                                          </p:val>
                                        </p:tav>
                                      </p:tavLst>
                                    </p:anim>
                                    <p:anim calcmode="lin" valueType="num">
                                      <p:cBhvr>
                                        <p:cTn id="4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3" grpId="0" animBg="1"/>
      <p:bldP spid="15" grpId="0" animBg="1"/>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262E9C0-966A-44B2-A159-8C36577CF874}"/>
              </a:ext>
            </a:extLst>
          </p:cNvPr>
          <p:cNvSpPr/>
          <p:nvPr/>
        </p:nvSpPr>
        <p:spPr>
          <a:xfrm>
            <a:off x="571500" y="1923301"/>
            <a:ext cx="11468100" cy="781799"/>
          </a:xfrm>
          <a:prstGeom prst="rect">
            <a:avLst/>
          </a:prstGeom>
          <a:noFill/>
          <a:ln>
            <a:solidFill>
              <a:schemeClr val="accent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5000"/>
              </a:lnSpc>
              <a:tabLst>
                <a:tab pos="6286500" algn="l"/>
              </a:tabLst>
            </a:pPr>
            <a:r>
              <a:rPr lang="en-US" sz="2130" b="1" dirty="0" err="1">
                <a:solidFill>
                  <a:sysClr val="windowText" lastClr="000000"/>
                </a:solidFill>
                <a:latin typeface="UTM Avo" panose="02040603050506020204" pitchFamily="18" charset="0"/>
              </a:rPr>
              <a:t>Câu</a:t>
            </a:r>
            <a:r>
              <a:rPr lang="en-US" sz="2130" b="1" dirty="0">
                <a:solidFill>
                  <a:sysClr val="windowText" lastClr="000000"/>
                </a:solidFill>
                <a:latin typeface="UTM Avo" panose="02040603050506020204" pitchFamily="18" charset="0"/>
              </a:rPr>
              <a:t> 2: </a:t>
            </a:r>
            <a:r>
              <a:rPr lang="en-US" sz="2130" dirty="0" err="1">
                <a:solidFill>
                  <a:sysClr val="windowText" lastClr="000000"/>
                </a:solidFill>
                <a:latin typeface="UTM Avo" panose="02040603050506020204" pitchFamily="18" charset="0"/>
              </a:rPr>
              <a:t>Tìm</a:t>
            </a:r>
            <a:r>
              <a:rPr lang="en-US" sz="2130" dirty="0">
                <a:solidFill>
                  <a:sysClr val="windowText" lastClr="000000"/>
                </a:solidFill>
                <a:latin typeface="UTM Avo" panose="02040603050506020204" pitchFamily="18" charset="0"/>
              </a:rPr>
              <a:t> </a:t>
            </a:r>
            <a:r>
              <a:rPr lang="en-US" sz="2130" dirty="0" err="1">
                <a:solidFill>
                  <a:sysClr val="windowText" lastClr="000000"/>
                </a:solidFill>
                <a:latin typeface="UTM Avo" panose="02040603050506020204" pitchFamily="18" charset="0"/>
              </a:rPr>
              <a:t>các</a:t>
            </a:r>
            <a:r>
              <a:rPr lang="en-US" sz="2130" dirty="0">
                <a:solidFill>
                  <a:sysClr val="windowText" lastClr="000000"/>
                </a:solidFill>
                <a:latin typeface="UTM Avo" panose="02040603050506020204" pitchFamily="18" charset="0"/>
              </a:rPr>
              <a:t> </a:t>
            </a:r>
            <a:r>
              <a:rPr lang="en-US" sz="2130" dirty="0" err="1">
                <a:solidFill>
                  <a:sysClr val="windowText" lastClr="000000"/>
                </a:solidFill>
                <a:latin typeface="UTM Avo" panose="02040603050506020204" pitchFamily="18" charset="0"/>
              </a:rPr>
              <a:t>từ</a:t>
            </a:r>
            <a:r>
              <a:rPr lang="en-US" sz="2130" dirty="0">
                <a:solidFill>
                  <a:sysClr val="windowText" lastClr="000000"/>
                </a:solidFill>
                <a:latin typeface="UTM Avo" panose="02040603050506020204" pitchFamily="18" charset="0"/>
              </a:rPr>
              <a:t> </a:t>
            </a:r>
            <a:r>
              <a:rPr lang="en-US" sz="2130" dirty="0" err="1">
                <a:solidFill>
                  <a:sysClr val="windowText" lastClr="000000"/>
                </a:solidFill>
                <a:latin typeface="UTM Avo" panose="02040603050506020204" pitchFamily="18" charset="0"/>
              </a:rPr>
              <a:t>láy</a:t>
            </a:r>
            <a:r>
              <a:rPr lang="en-US" sz="2130" dirty="0">
                <a:solidFill>
                  <a:sysClr val="windowText" lastClr="000000"/>
                </a:solidFill>
                <a:latin typeface="UTM Avo" panose="02040603050506020204" pitchFamily="18" charset="0"/>
              </a:rPr>
              <a:t> </a:t>
            </a:r>
            <a:r>
              <a:rPr lang="en-US" sz="2130" dirty="0" err="1">
                <a:solidFill>
                  <a:sysClr val="windowText" lastClr="000000"/>
                </a:solidFill>
                <a:latin typeface="UTM Avo" panose="02040603050506020204" pitchFamily="18" charset="0"/>
              </a:rPr>
              <a:t>trong</a:t>
            </a:r>
            <a:r>
              <a:rPr lang="en-US" sz="2130" dirty="0">
                <a:solidFill>
                  <a:sysClr val="windowText" lastClr="000000"/>
                </a:solidFill>
                <a:latin typeface="UTM Avo" panose="02040603050506020204" pitchFamily="18" charset="0"/>
              </a:rPr>
              <a:t> </a:t>
            </a:r>
            <a:r>
              <a:rPr lang="en-US" sz="2130" dirty="0" err="1">
                <a:solidFill>
                  <a:sysClr val="windowText" lastClr="000000"/>
                </a:solidFill>
                <a:latin typeface="UTM Avo" panose="02040603050506020204" pitchFamily="18" charset="0"/>
              </a:rPr>
              <a:t>bài</a:t>
            </a:r>
            <a:r>
              <a:rPr lang="en-US" sz="2130" dirty="0">
                <a:solidFill>
                  <a:sysClr val="windowText" lastClr="000000"/>
                </a:solidFill>
                <a:latin typeface="UTM Avo" panose="02040603050506020204" pitchFamily="18" charset="0"/>
              </a:rPr>
              <a:t> </a:t>
            </a:r>
            <a:r>
              <a:rPr lang="en-US" sz="2130" dirty="0" err="1">
                <a:solidFill>
                  <a:sysClr val="windowText" lastClr="000000"/>
                </a:solidFill>
                <a:latin typeface="UTM Avo" panose="02040603050506020204" pitchFamily="18" charset="0"/>
              </a:rPr>
              <a:t>thơ</a:t>
            </a:r>
            <a:r>
              <a:rPr lang="en-US" sz="2130" dirty="0">
                <a:solidFill>
                  <a:sysClr val="windowText" lastClr="000000"/>
                </a:solidFill>
                <a:latin typeface="UTM Avo" panose="02040603050506020204" pitchFamily="18" charset="0"/>
              </a:rPr>
              <a:t> </a:t>
            </a:r>
            <a:r>
              <a:rPr lang="en-US" sz="2130" i="1" dirty="0" err="1">
                <a:solidFill>
                  <a:sysClr val="windowText" lastClr="000000"/>
                </a:solidFill>
                <a:latin typeface="UTM Avo" panose="02040603050506020204" pitchFamily="18" charset="0"/>
              </a:rPr>
              <a:t>Đêm</a:t>
            </a:r>
            <a:r>
              <a:rPr lang="en-US" sz="2130" i="1" dirty="0">
                <a:solidFill>
                  <a:sysClr val="windowText" lastClr="000000"/>
                </a:solidFill>
                <a:latin typeface="UTM Avo" panose="02040603050506020204" pitchFamily="18" charset="0"/>
              </a:rPr>
              <a:t> nay </a:t>
            </a:r>
            <a:r>
              <a:rPr lang="en-US" sz="2130" i="1" dirty="0" err="1">
                <a:solidFill>
                  <a:sysClr val="windowText" lastClr="000000"/>
                </a:solidFill>
                <a:latin typeface="UTM Avo" panose="02040603050506020204" pitchFamily="18" charset="0"/>
              </a:rPr>
              <a:t>Bác</a:t>
            </a:r>
            <a:r>
              <a:rPr lang="en-US" sz="2130" i="1" dirty="0">
                <a:solidFill>
                  <a:sysClr val="windowText" lastClr="000000"/>
                </a:solidFill>
                <a:latin typeface="UTM Avo" panose="02040603050506020204" pitchFamily="18" charset="0"/>
              </a:rPr>
              <a:t> </a:t>
            </a:r>
            <a:r>
              <a:rPr lang="en-US" sz="2130" i="1" dirty="0" err="1">
                <a:solidFill>
                  <a:sysClr val="windowText" lastClr="000000"/>
                </a:solidFill>
                <a:latin typeface="UTM Avo" panose="02040603050506020204" pitchFamily="18" charset="0"/>
              </a:rPr>
              <a:t>không</a:t>
            </a:r>
            <a:r>
              <a:rPr lang="en-US" sz="2130" i="1" dirty="0">
                <a:solidFill>
                  <a:sysClr val="windowText" lastClr="000000"/>
                </a:solidFill>
                <a:latin typeface="UTM Avo" panose="02040603050506020204" pitchFamily="18" charset="0"/>
              </a:rPr>
              <a:t> </a:t>
            </a:r>
            <a:r>
              <a:rPr lang="en-US" sz="2130" i="1" dirty="0" err="1">
                <a:solidFill>
                  <a:sysClr val="windowText" lastClr="000000"/>
                </a:solidFill>
                <a:latin typeface="UTM Avo" panose="02040603050506020204" pitchFamily="18" charset="0"/>
              </a:rPr>
              <a:t>ngủ</a:t>
            </a:r>
            <a:r>
              <a:rPr lang="en-US" sz="2130" dirty="0">
                <a:solidFill>
                  <a:sysClr val="windowText" lastClr="000000"/>
                </a:solidFill>
                <a:latin typeface="UTM Avo" panose="02040603050506020204" pitchFamily="18" charset="0"/>
              </a:rPr>
              <a:t>. </a:t>
            </a:r>
            <a:r>
              <a:rPr lang="en-US" sz="2130" dirty="0" err="1">
                <a:solidFill>
                  <a:sysClr val="windowText" lastClr="000000"/>
                </a:solidFill>
                <a:latin typeface="UTM Avo" panose="02040603050506020204" pitchFamily="18" charset="0"/>
              </a:rPr>
              <a:t>Phân</a:t>
            </a:r>
            <a:r>
              <a:rPr lang="en-US" sz="2130" dirty="0">
                <a:solidFill>
                  <a:sysClr val="windowText" lastClr="000000"/>
                </a:solidFill>
                <a:latin typeface="UTM Avo" panose="02040603050506020204" pitchFamily="18" charset="0"/>
              </a:rPr>
              <a:t> </a:t>
            </a:r>
            <a:r>
              <a:rPr lang="en-US" sz="2130" dirty="0" err="1">
                <a:solidFill>
                  <a:sysClr val="windowText" lastClr="000000"/>
                </a:solidFill>
                <a:latin typeface="UTM Avo" panose="02040603050506020204" pitchFamily="18" charset="0"/>
              </a:rPr>
              <a:t>tích</a:t>
            </a:r>
            <a:r>
              <a:rPr lang="en-US" sz="2130" dirty="0">
                <a:solidFill>
                  <a:sysClr val="windowText" lastClr="000000"/>
                </a:solidFill>
                <a:latin typeface="UTM Avo" panose="02040603050506020204" pitchFamily="18" charset="0"/>
              </a:rPr>
              <a:t> </a:t>
            </a:r>
            <a:r>
              <a:rPr lang="en-US" sz="2130" dirty="0" err="1">
                <a:solidFill>
                  <a:sysClr val="windowText" lastClr="000000"/>
                </a:solidFill>
                <a:latin typeface="UTM Avo" panose="02040603050506020204" pitchFamily="18" charset="0"/>
              </a:rPr>
              <a:t>tác</a:t>
            </a:r>
            <a:r>
              <a:rPr lang="en-US" sz="2130" dirty="0">
                <a:solidFill>
                  <a:sysClr val="windowText" lastClr="000000"/>
                </a:solidFill>
                <a:latin typeface="UTM Avo" panose="02040603050506020204" pitchFamily="18" charset="0"/>
              </a:rPr>
              <a:t> </a:t>
            </a:r>
            <a:r>
              <a:rPr lang="en-US" sz="2130" dirty="0" err="1">
                <a:solidFill>
                  <a:sysClr val="windowText" lastClr="000000"/>
                </a:solidFill>
                <a:latin typeface="UTM Avo" panose="02040603050506020204" pitchFamily="18" charset="0"/>
              </a:rPr>
              <a:t>dụng</a:t>
            </a:r>
            <a:r>
              <a:rPr lang="en-US" sz="2130" dirty="0">
                <a:solidFill>
                  <a:sysClr val="windowText" lastClr="000000"/>
                </a:solidFill>
                <a:latin typeface="UTM Avo" panose="02040603050506020204" pitchFamily="18" charset="0"/>
              </a:rPr>
              <a:t> </a:t>
            </a:r>
            <a:r>
              <a:rPr lang="en-US" sz="2130" dirty="0" err="1">
                <a:solidFill>
                  <a:sysClr val="windowText" lastClr="000000"/>
                </a:solidFill>
                <a:latin typeface="UTM Avo" panose="02040603050506020204" pitchFamily="18" charset="0"/>
              </a:rPr>
              <a:t>miêu</a:t>
            </a:r>
            <a:r>
              <a:rPr lang="en-US" sz="2130" dirty="0">
                <a:solidFill>
                  <a:sysClr val="windowText" lastClr="000000"/>
                </a:solidFill>
                <a:latin typeface="UTM Avo" panose="02040603050506020204" pitchFamily="18" charset="0"/>
              </a:rPr>
              <a:t> </a:t>
            </a:r>
            <a:r>
              <a:rPr lang="en-US" sz="2130" dirty="0" err="1">
                <a:solidFill>
                  <a:sysClr val="windowText" lastClr="000000"/>
                </a:solidFill>
                <a:latin typeface="UTM Avo" panose="02040603050506020204" pitchFamily="18" charset="0"/>
              </a:rPr>
              <a:t>tả</a:t>
            </a:r>
            <a:r>
              <a:rPr lang="en-US" sz="2130" dirty="0">
                <a:solidFill>
                  <a:sysClr val="windowText" lastClr="000000"/>
                </a:solidFill>
                <a:latin typeface="UTM Avo" panose="02040603050506020204" pitchFamily="18" charset="0"/>
              </a:rPr>
              <a:t> </a:t>
            </a:r>
            <a:r>
              <a:rPr lang="en-US" sz="2130" dirty="0" err="1">
                <a:solidFill>
                  <a:sysClr val="windowText" lastClr="000000"/>
                </a:solidFill>
                <a:latin typeface="UTM Avo" panose="02040603050506020204" pitchFamily="18" charset="0"/>
              </a:rPr>
              <a:t>hoặc</a:t>
            </a:r>
            <a:r>
              <a:rPr lang="en-US" sz="2130" dirty="0">
                <a:solidFill>
                  <a:sysClr val="windowText" lastClr="000000"/>
                </a:solidFill>
                <a:latin typeface="UTM Avo" panose="02040603050506020204" pitchFamily="18" charset="0"/>
              </a:rPr>
              <a:t> </a:t>
            </a:r>
            <a:r>
              <a:rPr lang="en-US" sz="2130" dirty="0" err="1">
                <a:solidFill>
                  <a:sysClr val="windowText" lastClr="000000"/>
                </a:solidFill>
                <a:latin typeface="UTM Avo" panose="02040603050506020204" pitchFamily="18" charset="0"/>
              </a:rPr>
              <a:t>biểu</a:t>
            </a:r>
            <a:r>
              <a:rPr lang="en-US" sz="2130" dirty="0">
                <a:solidFill>
                  <a:sysClr val="windowText" lastClr="000000"/>
                </a:solidFill>
                <a:latin typeface="UTM Avo" panose="02040603050506020204" pitchFamily="18" charset="0"/>
              </a:rPr>
              <a:t> </a:t>
            </a:r>
            <a:r>
              <a:rPr lang="en-US" sz="2130" dirty="0" err="1">
                <a:solidFill>
                  <a:sysClr val="windowText" lastClr="000000"/>
                </a:solidFill>
                <a:latin typeface="UTM Avo" panose="02040603050506020204" pitchFamily="18" charset="0"/>
              </a:rPr>
              <a:t>cảm</a:t>
            </a:r>
            <a:r>
              <a:rPr lang="en-US" sz="2130" dirty="0">
                <a:solidFill>
                  <a:sysClr val="windowText" lastClr="000000"/>
                </a:solidFill>
                <a:latin typeface="UTM Avo" panose="02040603050506020204" pitchFamily="18" charset="0"/>
              </a:rPr>
              <a:t> </a:t>
            </a:r>
            <a:r>
              <a:rPr lang="en-US" sz="2130" dirty="0" err="1">
                <a:solidFill>
                  <a:sysClr val="windowText" lastClr="000000"/>
                </a:solidFill>
                <a:latin typeface="UTM Avo" panose="02040603050506020204" pitchFamily="18" charset="0"/>
              </a:rPr>
              <a:t>của</a:t>
            </a:r>
            <a:r>
              <a:rPr lang="en-US" sz="2130" dirty="0">
                <a:solidFill>
                  <a:sysClr val="windowText" lastClr="000000"/>
                </a:solidFill>
                <a:latin typeface="UTM Avo" panose="02040603050506020204" pitchFamily="18" charset="0"/>
              </a:rPr>
              <a:t> </a:t>
            </a:r>
            <a:r>
              <a:rPr lang="en-US" sz="2130" dirty="0" err="1">
                <a:solidFill>
                  <a:sysClr val="windowText" lastClr="000000"/>
                </a:solidFill>
                <a:latin typeface="UTM Avo" panose="02040603050506020204" pitchFamily="18" charset="0"/>
              </a:rPr>
              <a:t>một</a:t>
            </a:r>
            <a:r>
              <a:rPr lang="en-US" sz="2130" dirty="0">
                <a:solidFill>
                  <a:sysClr val="windowText" lastClr="000000"/>
                </a:solidFill>
                <a:latin typeface="UTM Avo" panose="02040603050506020204" pitchFamily="18" charset="0"/>
              </a:rPr>
              <a:t> </a:t>
            </a:r>
            <a:r>
              <a:rPr lang="en-US" sz="2130" dirty="0" err="1">
                <a:solidFill>
                  <a:sysClr val="windowText" lastClr="000000"/>
                </a:solidFill>
                <a:latin typeface="UTM Avo" panose="02040603050506020204" pitchFamily="18" charset="0"/>
              </a:rPr>
              <a:t>từ</a:t>
            </a:r>
            <a:r>
              <a:rPr lang="en-US" sz="2130" dirty="0">
                <a:solidFill>
                  <a:sysClr val="windowText" lastClr="000000"/>
                </a:solidFill>
                <a:latin typeface="UTM Avo" panose="02040603050506020204" pitchFamily="18" charset="0"/>
              </a:rPr>
              <a:t> </a:t>
            </a:r>
            <a:r>
              <a:rPr lang="en-US" sz="2130" dirty="0" err="1">
                <a:solidFill>
                  <a:sysClr val="windowText" lastClr="000000"/>
                </a:solidFill>
                <a:latin typeface="UTM Avo" panose="02040603050506020204" pitchFamily="18" charset="0"/>
              </a:rPr>
              <a:t>láy</a:t>
            </a:r>
            <a:r>
              <a:rPr lang="en-US" sz="2130" dirty="0">
                <a:solidFill>
                  <a:sysClr val="windowText" lastClr="000000"/>
                </a:solidFill>
                <a:latin typeface="UTM Avo" panose="02040603050506020204" pitchFamily="18" charset="0"/>
              </a:rPr>
              <a:t> </a:t>
            </a:r>
            <a:r>
              <a:rPr lang="en-US" sz="2130" dirty="0" err="1">
                <a:solidFill>
                  <a:sysClr val="windowText" lastClr="000000"/>
                </a:solidFill>
                <a:latin typeface="UTM Avo" panose="02040603050506020204" pitchFamily="18" charset="0"/>
              </a:rPr>
              <a:t>trong</a:t>
            </a:r>
            <a:r>
              <a:rPr lang="en-US" sz="2130" dirty="0">
                <a:solidFill>
                  <a:sysClr val="windowText" lastClr="000000"/>
                </a:solidFill>
                <a:latin typeface="UTM Avo" panose="02040603050506020204" pitchFamily="18" charset="0"/>
              </a:rPr>
              <a:t> </a:t>
            </a:r>
            <a:r>
              <a:rPr lang="en-US" sz="2130" dirty="0" err="1">
                <a:solidFill>
                  <a:sysClr val="windowText" lastClr="000000"/>
                </a:solidFill>
                <a:latin typeface="UTM Avo" panose="02040603050506020204" pitchFamily="18" charset="0"/>
              </a:rPr>
              <a:t>số</a:t>
            </a:r>
            <a:r>
              <a:rPr lang="en-US" sz="2130" dirty="0">
                <a:solidFill>
                  <a:sysClr val="windowText" lastClr="000000"/>
                </a:solidFill>
                <a:latin typeface="UTM Avo" panose="02040603050506020204" pitchFamily="18" charset="0"/>
              </a:rPr>
              <a:t> </a:t>
            </a:r>
            <a:r>
              <a:rPr lang="en-US" sz="2130" dirty="0" err="1">
                <a:solidFill>
                  <a:sysClr val="windowText" lastClr="000000"/>
                </a:solidFill>
                <a:latin typeface="UTM Avo" panose="02040603050506020204" pitchFamily="18" charset="0"/>
              </a:rPr>
              <a:t>đó</a:t>
            </a:r>
            <a:r>
              <a:rPr lang="en-US" sz="2130" dirty="0">
                <a:solidFill>
                  <a:sysClr val="windowText" lastClr="000000"/>
                </a:solidFill>
                <a:latin typeface="UTM Avo" panose="02040603050506020204" pitchFamily="18" charset="0"/>
              </a:rPr>
              <a:t>.</a:t>
            </a:r>
          </a:p>
        </p:txBody>
      </p:sp>
      <p:sp>
        <p:nvSpPr>
          <p:cNvPr id="8" name="TextBox 7">
            <a:extLst>
              <a:ext uri="{FF2B5EF4-FFF2-40B4-BE49-F238E27FC236}">
                <a16:creationId xmlns:a16="http://schemas.microsoft.com/office/drawing/2014/main" id="{D2F93E94-2C6B-45D3-BA1E-7D9265E7A020}"/>
              </a:ext>
            </a:extLst>
          </p:cNvPr>
          <p:cNvSpPr txBox="1"/>
          <p:nvPr/>
        </p:nvSpPr>
        <p:spPr>
          <a:xfrm>
            <a:off x="571500" y="2890487"/>
            <a:ext cx="11468100" cy="1014637"/>
          </a:xfrm>
          <a:prstGeom prst="rect">
            <a:avLst/>
          </a:prstGeom>
          <a:noFill/>
          <a:ln>
            <a:noFill/>
          </a:ln>
        </p:spPr>
        <p:txBody>
          <a:bodyPr wrap="square">
            <a:spAutoFit/>
          </a:bodyPr>
          <a:lstStyle/>
          <a:p>
            <a:pPr algn="just">
              <a:lnSpc>
                <a:spcPct val="150000"/>
              </a:lnSpc>
            </a:pPr>
            <a:r>
              <a:rPr lang="en-US" sz="2133" b="1" dirty="0" err="1">
                <a:solidFill>
                  <a:sysClr val="windowText" lastClr="000000"/>
                </a:solidFill>
                <a:latin typeface="UTM Avo" panose="02040603050506020204" pitchFamily="18" charset="0"/>
                <a:ea typeface="Times New Roman" panose="02020603050405020304" pitchFamily="18" charset="0"/>
              </a:rPr>
              <a:t>Các</a:t>
            </a:r>
            <a:r>
              <a:rPr lang="en-US" sz="2133" b="1" dirty="0">
                <a:solidFill>
                  <a:sysClr val="windowText" lastClr="000000"/>
                </a:solidFill>
                <a:latin typeface="UTM Avo" panose="02040603050506020204" pitchFamily="18" charset="0"/>
                <a:ea typeface="Times New Roman" panose="02020603050405020304" pitchFamily="18" charset="0"/>
              </a:rPr>
              <a:t> </a:t>
            </a:r>
            <a:r>
              <a:rPr lang="en-US" sz="2133" b="1" dirty="0" err="1">
                <a:solidFill>
                  <a:sysClr val="windowText" lastClr="000000"/>
                </a:solidFill>
                <a:latin typeface="UTM Avo" panose="02040603050506020204" pitchFamily="18" charset="0"/>
                <a:ea typeface="Times New Roman" panose="02020603050405020304" pitchFamily="18" charset="0"/>
              </a:rPr>
              <a:t>từ</a:t>
            </a:r>
            <a:r>
              <a:rPr lang="en-US" sz="2133" b="1" dirty="0">
                <a:solidFill>
                  <a:sysClr val="windowText" lastClr="000000"/>
                </a:solidFill>
                <a:latin typeface="UTM Avo" panose="02040603050506020204" pitchFamily="18" charset="0"/>
                <a:ea typeface="Times New Roman" panose="02020603050405020304" pitchFamily="18" charset="0"/>
              </a:rPr>
              <a:t> </a:t>
            </a:r>
            <a:r>
              <a:rPr lang="en-US" sz="2133" b="1" dirty="0" err="1">
                <a:solidFill>
                  <a:sysClr val="windowText" lastClr="000000"/>
                </a:solidFill>
                <a:latin typeface="UTM Avo" panose="02040603050506020204" pitchFamily="18" charset="0"/>
                <a:ea typeface="Times New Roman" panose="02020603050405020304" pitchFamily="18" charset="0"/>
              </a:rPr>
              <a:t>láy</a:t>
            </a:r>
            <a:r>
              <a:rPr lang="en-US" sz="2133" b="1" dirty="0">
                <a:solidFill>
                  <a:sysClr val="windowText" lastClr="000000"/>
                </a:solidFill>
                <a:latin typeface="UTM Avo" panose="02040603050506020204" pitchFamily="18" charset="0"/>
                <a:ea typeface="Times New Roman" panose="02020603050405020304" pitchFamily="18" charset="0"/>
              </a:rPr>
              <a:t> </a:t>
            </a:r>
            <a:r>
              <a:rPr lang="en-US" sz="2133" b="1" dirty="0" err="1">
                <a:solidFill>
                  <a:sysClr val="windowText" lastClr="000000"/>
                </a:solidFill>
                <a:latin typeface="UTM Avo" panose="02040603050506020204" pitchFamily="18" charset="0"/>
                <a:ea typeface="Times New Roman" panose="02020603050405020304" pitchFamily="18" charset="0"/>
              </a:rPr>
              <a:t>trong</a:t>
            </a:r>
            <a:r>
              <a:rPr lang="en-US" sz="2133" b="1" dirty="0">
                <a:solidFill>
                  <a:sysClr val="windowText" lastClr="000000"/>
                </a:solidFill>
                <a:latin typeface="UTM Avo" panose="02040603050506020204" pitchFamily="18" charset="0"/>
                <a:ea typeface="Times New Roman" panose="02020603050405020304" pitchFamily="18" charset="0"/>
              </a:rPr>
              <a:t> </a:t>
            </a:r>
            <a:r>
              <a:rPr lang="en-US" sz="2133" b="1" dirty="0" err="1">
                <a:solidFill>
                  <a:sysClr val="windowText" lastClr="000000"/>
                </a:solidFill>
                <a:latin typeface="UTM Avo" panose="02040603050506020204" pitchFamily="18" charset="0"/>
                <a:ea typeface="Times New Roman" panose="02020603050405020304" pitchFamily="18" charset="0"/>
              </a:rPr>
              <a:t>bài</a:t>
            </a:r>
            <a:r>
              <a:rPr lang="en-US" sz="2133" b="1" dirty="0">
                <a:solidFill>
                  <a:sysClr val="windowText" lastClr="000000"/>
                </a:solidFill>
                <a:latin typeface="UTM Avo" panose="02040603050506020204" pitchFamily="18" charset="0"/>
                <a:ea typeface="Times New Roman" panose="02020603050405020304" pitchFamily="18" charset="0"/>
              </a:rPr>
              <a:t> </a:t>
            </a:r>
            <a:r>
              <a:rPr lang="en-US" sz="2133" b="1" dirty="0" err="1">
                <a:solidFill>
                  <a:sysClr val="windowText" lastClr="000000"/>
                </a:solidFill>
                <a:latin typeface="UTM Avo" panose="02040603050506020204" pitchFamily="18" charset="0"/>
                <a:ea typeface="Times New Roman" panose="02020603050405020304" pitchFamily="18" charset="0"/>
              </a:rPr>
              <a:t>thơ</a:t>
            </a:r>
            <a:r>
              <a:rPr lang="en-US" sz="2133" b="1" dirty="0">
                <a:solidFill>
                  <a:sysClr val="windowText" lastClr="000000"/>
                </a:solidFill>
                <a:latin typeface="UTM Avo" panose="02040603050506020204" pitchFamily="18" charset="0"/>
                <a:ea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rPr>
              <a:t>trầm</a:t>
            </a:r>
            <a:r>
              <a:rPr lang="en-US" sz="2133" dirty="0">
                <a:solidFill>
                  <a:sysClr val="windowText" lastClr="000000"/>
                </a:solidFill>
                <a:latin typeface="UTM Avo" panose="02040603050506020204" pitchFamily="18" charset="0"/>
                <a:ea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rPr>
              <a:t>ngâm</a:t>
            </a:r>
            <a:r>
              <a:rPr lang="en-US" sz="2133" dirty="0">
                <a:solidFill>
                  <a:sysClr val="windowText" lastClr="000000"/>
                </a:solidFill>
                <a:latin typeface="UTM Avo" panose="02040603050506020204" pitchFamily="18" charset="0"/>
                <a:ea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rPr>
              <a:t>lâm</a:t>
            </a:r>
            <a:r>
              <a:rPr lang="en-US" sz="2133" dirty="0">
                <a:solidFill>
                  <a:sysClr val="windowText" lastClr="000000"/>
                </a:solidFill>
                <a:latin typeface="UTM Avo" panose="02040603050506020204" pitchFamily="18" charset="0"/>
                <a:ea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rPr>
              <a:t>thâm</a:t>
            </a:r>
            <a:r>
              <a:rPr lang="en-US" sz="2133" dirty="0">
                <a:solidFill>
                  <a:sysClr val="windowText" lastClr="000000"/>
                </a:solidFill>
                <a:latin typeface="UTM Avo" panose="02040603050506020204" pitchFamily="18" charset="0"/>
                <a:ea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rPr>
              <a:t>xơ</a:t>
            </a:r>
            <a:r>
              <a:rPr lang="en-US" sz="2133" dirty="0">
                <a:solidFill>
                  <a:sysClr val="windowText" lastClr="000000"/>
                </a:solidFill>
                <a:latin typeface="UTM Avo" panose="02040603050506020204" pitchFamily="18" charset="0"/>
                <a:ea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rPr>
              <a:t>xác</a:t>
            </a:r>
            <a:r>
              <a:rPr lang="en-US" sz="2133" dirty="0">
                <a:solidFill>
                  <a:sysClr val="windowText" lastClr="000000"/>
                </a:solidFill>
                <a:latin typeface="UTM Avo" panose="02040603050506020204" pitchFamily="18" charset="0"/>
                <a:ea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rPr>
              <a:t>nhẹ</a:t>
            </a:r>
            <a:r>
              <a:rPr lang="en-US" sz="2133" dirty="0">
                <a:solidFill>
                  <a:sysClr val="windowText" lastClr="000000"/>
                </a:solidFill>
                <a:latin typeface="UTM Avo" panose="02040603050506020204" pitchFamily="18" charset="0"/>
                <a:ea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rPr>
              <a:t>nhàng</a:t>
            </a:r>
            <a:r>
              <a:rPr lang="en-US" sz="2133" dirty="0">
                <a:solidFill>
                  <a:sysClr val="windowText" lastClr="000000"/>
                </a:solidFill>
                <a:latin typeface="UTM Avo" panose="02040603050506020204" pitchFamily="18" charset="0"/>
                <a:ea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rPr>
              <a:t>mơ</a:t>
            </a:r>
            <a:r>
              <a:rPr lang="en-US" sz="2133" dirty="0">
                <a:solidFill>
                  <a:sysClr val="windowText" lastClr="000000"/>
                </a:solidFill>
                <a:latin typeface="UTM Avo" panose="02040603050506020204" pitchFamily="18" charset="0"/>
                <a:ea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rPr>
              <a:t>màng</a:t>
            </a:r>
            <a:r>
              <a:rPr lang="en-US" sz="2133" dirty="0">
                <a:solidFill>
                  <a:sysClr val="windowText" lastClr="000000"/>
                </a:solidFill>
                <a:latin typeface="UTM Avo" panose="02040603050506020204" pitchFamily="18" charset="0"/>
                <a:ea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rPr>
              <a:t>lồng</a:t>
            </a:r>
            <a:r>
              <a:rPr lang="en-US" sz="2133" dirty="0">
                <a:solidFill>
                  <a:sysClr val="windowText" lastClr="000000"/>
                </a:solidFill>
                <a:latin typeface="UTM Avo" panose="02040603050506020204" pitchFamily="18" charset="0"/>
                <a:ea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rPr>
              <a:t>lộng</a:t>
            </a:r>
            <a:r>
              <a:rPr lang="en-US" sz="2133" dirty="0">
                <a:solidFill>
                  <a:sysClr val="windowText" lastClr="000000"/>
                </a:solidFill>
                <a:latin typeface="UTM Avo" panose="02040603050506020204" pitchFamily="18" charset="0"/>
                <a:ea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rPr>
              <a:t>thổn</a:t>
            </a:r>
            <a:r>
              <a:rPr lang="en-US" sz="2133" dirty="0">
                <a:solidFill>
                  <a:sysClr val="windowText" lastClr="000000"/>
                </a:solidFill>
                <a:latin typeface="UTM Avo" panose="02040603050506020204" pitchFamily="18" charset="0"/>
                <a:ea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rPr>
              <a:t>thức</a:t>
            </a:r>
            <a:r>
              <a:rPr lang="en-US" sz="2133" dirty="0">
                <a:solidFill>
                  <a:sysClr val="windowText" lastClr="000000"/>
                </a:solidFill>
                <a:latin typeface="UTM Avo" panose="02040603050506020204" pitchFamily="18" charset="0"/>
                <a:ea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rPr>
              <a:t>bồn</a:t>
            </a:r>
            <a:r>
              <a:rPr lang="en-US" sz="2133" dirty="0">
                <a:solidFill>
                  <a:sysClr val="windowText" lastClr="000000"/>
                </a:solidFill>
                <a:latin typeface="UTM Avo" panose="02040603050506020204" pitchFamily="18" charset="0"/>
                <a:ea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rPr>
              <a:t>chồn</a:t>
            </a:r>
            <a:r>
              <a:rPr lang="en-US" sz="2133" dirty="0">
                <a:solidFill>
                  <a:sysClr val="windowText" lastClr="000000"/>
                </a:solidFill>
                <a:latin typeface="UTM Avo" panose="02040603050506020204" pitchFamily="18" charset="0"/>
                <a:ea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rPr>
              <a:t>bề</a:t>
            </a:r>
            <a:r>
              <a:rPr lang="en-US" sz="2133" dirty="0">
                <a:solidFill>
                  <a:sysClr val="windowText" lastClr="000000"/>
                </a:solidFill>
                <a:latin typeface="UTM Avo" panose="02040603050506020204" pitchFamily="18" charset="0"/>
                <a:ea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rPr>
              <a:t>bộn</a:t>
            </a:r>
            <a:r>
              <a:rPr lang="en-US" sz="2133" dirty="0">
                <a:solidFill>
                  <a:sysClr val="windowText" lastClr="000000"/>
                </a:solidFill>
                <a:latin typeface="UTM Avo" panose="02040603050506020204" pitchFamily="18" charset="0"/>
                <a:ea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rPr>
              <a:t>đinh</a:t>
            </a:r>
            <a:r>
              <a:rPr lang="en-US" sz="2133" dirty="0">
                <a:solidFill>
                  <a:sysClr val="windowText" lastClr="000000"/>
                </a:solidFill>
                <a:latin typeface="UTM Avo" panose="02040603050506020204" pitchFamily="18" charset="0"/>
                <a:ea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rPr>
              <a:t>ninh</a:t>
            </a:r>
            <a:r>
              <a:rPr lang="en-US" sz="2133" dirty="0">
                <a:solidFill>
                  <a:sysClr val="windowText" lastClr="000000"/>
                </a:solidFill>
                <a:latin typeface="UTM Avo" panose="02040603050506020204" pitchFamily="18" charset="0"/>
                <a:ea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rPr>
              <a:t>phăng</a:t>
            </a:r>
            <a:r>
              <a:rPr lang="en-US" sz="2133" dirty="0">
                <a:solidFill>
                  <a:sysClr val="windowText" lastClr="000000"/>
                </a:solidFill>
                <a:latin typeface="UTM Avo" panose="02040603050506020204" pitchFamily="18" charset="0"/>
                <a:ea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rPr>
              <a:t>phắc</a:t>
            </a:r>
            <a:r>
              <a:rPr lang="en-US" sz="2133" dirty="0">
                <a:solidFill>
                  <a:sysClr val="windowText" lastClr="000000"/>
                </a:solidFill>
                <a:latin typeface="UTM Avo" panose="02040603050506020204" pitchFamily="18" charset="0"/>
                <a:ea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rPr>
              <a:t>nằng</a:t>
            </a:r>
            <a:r>
              <a:rPr lang="en-US" sz="2133" dirty="0">
                <a:solidFill>
                  <a:sysClr val="windowText" lastClr="000000"/>
                </a:solidFill>
                <a:latin typeface="UTM Avo" panose="02040603050506020204" pitchFamily="18" charset="0"/>
                <a:ea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rPr>
              <a:t>nặc</a:t>
            </a:r>
            <a:r>
              <a:rPr lang="en-US" sz="2133" dirty="0">
                <a:solidFill>
                  <a:sysClr val="windowText" lastClr="000000"/>
                </a:solidFill>
                <a:latin typeface="UTM Avo" panose="02040603050506020204" pitchFamily="18" charset="0"/>
                <a:ea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rPr>
              <a:t>mênh</a:t>
            </a:r>
            <a:r>
              <a:rPr lang="en-US" sz="2133" dirty="0">
                <a:solidFill>
                  <a:sysClr val="windowText" lastClr="000000"/>
                </a:solidFill>
                <a:latin typeface="UTM Avo" panose="02040603050506020204" pitchFamily="18" charset="0"/>
                <a:ea typeface="Times New Roman" panose="02020603050405020304" pitchFamily="18" charset="0"/>
              </a:rPr>
              <a:t> </a:t>
            </a:r>
            <a:r>
              <a:rPr lang="en-US" sz="2133" dirty="0" err="1">
                <a:solidFill>
                  <a:sysClr val="windowText" lastClr="000000"/>
                </a:solidFill>
                <a:latin typeface="UTM Avo" panose="02040603050506020204" pitchFamily="18" charset="0"/>
                <a:ea typeface="Times New Roman" panose="02020603050405020304" pitchFamily="18" charset="0"/>
              </a:rPr>
              <a:t>mông</a:t>
            </a:r>
            <a:r>
              <a:rPr lang="en-US" sz="2133" dirty="0">
                <a:solidFill>
                  <a:sysClr val="windowText" lastClr="000000"/>
                </a:solidFill>
                <a:latin typeface="UTM Avo" panose="02040603050506020204" pitchFamily="18" charset="0"/>
                <a:ea typeface="Times New Roman" panose="02020603050405020304" pitchFamily="18" charset="0"/>
              </a:rPr>
              <a:t>.</a:t>
            </a:r>
            <a:endParaRPr lang="en-US" sz="2133" dirty="0">
              <a:solidFill>
                <a:sysClr val="windowText" lastClr="000000"/>
              </a:solidFill>
              <a:latin typeface="UTM Avo" panose="02040603050506020204" pitchFamily="18" charset="0"/>
            </a:endParaRPr>
          </a:p>
        </p:txBody>
      </p:sp>
      <p:sp>
        <p:nvSpPr>
          <p:cNvPr id="10" name="TextBox 9">
            <a:extLst>
              <a:ext uri="{FF2B5EF4-FFF2-40B4-BE49-F238E27FC236}">
                <a16:creationId xmlns:a16="http://schemas.microsoft.com/office/drawing/2014/main" id="{01ABEF7F-84A3-4C07-AD1F-2FB55CFCB81D}"/>
              </a:ext>
            </a:extLst>
          </p:cNvPr>
          <p:cNvSpPr txBox="1"/>
          <p:nvPr/>
        </p:nvSpPr>
        <p:spPr>
          <a:xfrm>
            <a:off x="571500" y="4090511"/>
            <a:ext cx="11468100" cy="2484591"/>
          </a:xfrm>
          <a:prstGeom prst="rect">
            <a:avLst/>
          </a:prstGeom>
          <a:noFill/>
          <a:ln>
            <a:noFill/>
          </a:ln>
        </p:spPr>
        <p:txBody>
          <a:bodyPr wrap="square">
            <a:spAutoFit/>
          </a:bodyPr>
          <a:lstStyle/>
          <a:p>
            <a:pPr algn="just">
              <a:lnSpc>
                <a:spcPct val="150000"/>
              </a:lnSpc>
            </a:pPr>
            <a:r>
              <a:rPr lang="en-US" sz="2133" b="1" dirty="0" err="1">
                <a:solidFill>
                  <a:sysClr val="windowText" lastClr="000000"/>
                </a:solidFill>
                <a:latin typeface="UTM Avo" panose="02040603050506020204" pitchFamily="18" charset="0"/>
                <a:ea typeface="Times New Roman" panose="02020603050405020304" pitchFamily="18" charset="0"/>
                <a:cs typeface="Times New Roman" panose="02020603050405020304" pitchFamily="18" charset="0"/>
              </a:rPr>
              <a:t>Phân</a:t>
            </a:r>
            <a:r>
              <a:rPr lang="en-US" sz="2133" b="1" dirty="0">
                <a:solidFill>
                  <a:sysClr val="windowText" lastClr="000000"/>
                </a:solidFill>
                <a:latin typeface="UTM Avo" panose="02040603050506020204" pitchFamily="18" charset="0"/>
                <a:ea typeface="Times New Roman" panose="02020603050405020304" pitchFamily="18" charset="0"/>
                <a:cs typeface="Times New Roman" panose="02020603050405020304" pitchFamily="18" charset="0"/>
              </a:rPr>
              <a:t> </a:t>
            </a:r>
            <a:r>
              <a:rPr lang="en-US" sz="2133" b="1" dirty="0" err="1">
                <a:solidFill>
                  <a:sysClr val="windowText" lastClr="000000"/>
                </a:solidFill>
                <a:latin typeface="UTM Avo" panose="02040603050506020204" pitchFamily="18" charset="0"/>
                <a:ea typeface="Times New Roman" panose="02020603050405020304" pitchFamily="18" charset="0"/>
                <a:cs typeface="Times New Roman" panose="02020603050405020304" pitchFamily="18" charset="0"/>
              </a:rPr>
              <a:t>tích</a:t>
            </a:r>
            <a:r>
              <a:rPr lang="en-US" sz="2133" b="1" dirty="0">
                <a:solidFill>
                  <a:sysClr val="windowText" lastClr="000000"/>
                </a:solidFill>
                <a:latin typeface="UTM Avo" panose="02040603050506020204" pitchFamily="18" charset="0"/>
                <a:ea typeface="Times New Roman" panose="02020603050405020304" pitchFamily="18" charset="0"/>
                <a:cs typeface="Times New Roman" panose="02020603050405020304" pitchFamily="18" charset="0"/>
              </a:rPr>
              <a:t> </a:t>
            </a:r>
            <a:r>
              <a:rPr lang="en-US" sz="2133" b="1" dirty="0" err="1">
                <a:solidFill>
                  <a:sysClr val="windowText" lastClr="000000"/>
                </a:solidFill>
                <a:latin typeface="UTM Avo" panose="02040603050506020204" pitchFamily="18" charset="0"/>
                <a:ea typeface="Times New Roman" panose="02020603050405020304" pitchFamily="18" charset="0"/>
                <a:cs typeface="Times New Roman" panose="02020603050405020304" pitchFamily="18" charset="0"/>
              </a:rPr>
              <a:t>tác</a:t>
            </a:r>
            <a:r>
              <a:rPr lang="en-US" sz="2133" b="1" dirty="0">
                <a:solidFill>
                  <a:sysClr val="windowText" lastClr="000000"/>
                </a:solidFill>
                <a:latin typeface="UTM Avo" panose="02040603050506020204" pitchFamily="18" charset="0"/>
                <a:ea typeface="Times New Roman" panose="02020603050405020304" pitchFamily="18" charset="0"/>
                <a:cs typeface="Times New Roman" panose="02020603050405020304" pitchFamily="18" charset="0"/>
              </a:rPr>
              <a:t> </a:t>
            </a:r>
            <a:r>
              <a:rPr lang="en-US" sz="2133" b="1" dirty="0" err="1">
                <a:solidFill>
                  <a:sysClr val="windowText" lastClr="000000"/>
                </a:solidFill>
                <a:latin typeface="UTM Avo" panose="02040603050506020204" pitchFamily="18" charset="0"/>
                <a:ea typeface="Times New Roman" panose="02020603050405020304" pitchFamily="18" charset="0"/>
                <a:cs typeface="Times New Roman" panose="02020603050405020304" pitchFamily="18" charset="0"/>
              </a:rPr>
              <a:t>dụng</a:t>
            </a:r>
            <a:r>
              <a:rPr lang="en-US" sz="2133" b="1" dirty="0">
                <a:solidFill>
                  <a:sysClr val="windowText" lastClr="000000"/>
                </a:solidFill>
                <a:latin typeface="UTM Avo" panose="02040603050506020204" pitchFamily="18" charset="0"/>
                <a:ea typeface="Times New Roman" panose="02020603050405020304" pitchFamily="18" charset="0"/>
                <a:cs typeface="Times New Roman" panose="02020603050405020304" pitchFamily="18" charset="0"/>
              </a:rPr>
              <a:t>:</a:t>
            </a:r>
            <a:endParaRPr lang="vi-VN" sz="2133" b="1" dirty="0">
              <a:solidFill>
                <a:sysClr val="windowText" lastClr="000000"/>
              </a:solidFill>
              <a:latin typeface="UTM Avo" panose="02040603050506020204" pitchFamily="18" charset="0"/>
              <a:ea typeface="Times New Roman" panose="02020603050405020304" pitchFamily="18" charset="0"/>
              <a:cs typeface="Times New Roman" panose="02020603050405020304" pitchFamily="18" charset="0"/>
            </a:endParaRPr>
          </a:p>
          <a:p>
            <a:pPr marL="342900" indent="-342900" algn="just">
              <a:lnSpc>
                <a:spcPct val="150000"/>
              </a:lnSpc>
              <a:buFont typeface="Arial" panose="020B0604020202020204" pitchFamily="34" charset="0"/>
              <a:buChar char="•"/>
            </a:pPr>
            <a:r>
              <a:rPr lang="vi-VN" sz="2133" dirty="0">
                <a:solidFill>
                  <a:sysClr val="windowText" lastClr="000000"/>
                </a:solidFill>
                <a:latin typeface="UTM Avo" panose="02040603050506020204" pitchFamily="18" charset="0"/>
                <a:ea typeface="Times New Roman" panose="02020603050405020304" pitchFamily="18" charset="0"/>
                <a:cs typeface="Times New Roman" panose="02020603050405020304" pitchFamily="18" charset="0"/>
              </a:rPr>
              <a:t>Bề bộn: Thể hiện sự ngổn ngang, lo lắng không yên cho sức khỏe của Bác.</a:t>
            </a:r>
          </a:p>
          <a:p>
            <a:pPr marL="342900" indent="-342900" algn="just">
              <a:lnSpc>
                <a:spcPct val="150000"/>
              </a:lnSpc>
              <a:buFont typeface="Arial" panose="020B0604020202020204" pitchFamily="34" charset="0"/>
              <a:buChar char="•"/>
            </a:pPr>
            <a:r>
              <a:rPr lang="vi-VN" sz="2133" dirty="0">
                <a:solidFill>
                  <a:sysClr val="windowText" lastClr="000000"/>
                </a:solidFill>
                <a:latin typeface="UTM Avo" panose="02040603050506020204" pitchFamily="18" charset="0"/>
                <a:ea typeface="Times New Roman" panose="02020603050405020304" pitchFamily="18" charset="0"/>
                <a:cs typeface="Times New Roman" panose="02020603050405020304" pitchFamily="18" charset="0"/>
              </a:rPr>
              <a:t>Bồn chồn: diễn tả chân thực tâm trạng không yên lòng, thấp thỏm, lo lắng của anh đội viên về sức khỏe của Bác. Tâm trạng đó cho thấy tình yêu thương sâu sắc của anh đội viên đối với vị lãnh tụ kính yêu của mình.</a:t>
            </a:r>
          </a:p>
        </p:txBody>
      </p:sp>
    </p:spTree>
    <p:extLst>
      <p:ext uri="{BB962C8B-B14F-4D97-AF65-F5344CB8AC3E}">
        <p14:creationId xmlns:p14="http://schemas.microsoft.com/office/powerpoint/2010/main" val="561610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929B254-B281-4F01-99B4-AA503CC38D66}"/>
              </a:ext>
            </a:extLst>
          </p:cNvPr>
          <p:cNvSpPr/>
          <p:nvPr/>
        </p:nvSpPr>
        <p:spPr>
          <a:xfrm>
            <a:off x="800476" y="1947249"/>
            <a:ext cx="10591048" cy="1236557"/>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a:spAutoFit/>
          </a:bodyPr>
          <a:lstStyle/>
          <a:p>
            <a:pPr lvl="0" algn="ctr">
              <a:lnSpc>
                <a:spcPct val="150000"/>
              </a:lnSpc>
              <a:defRPr/>
            </a:pPr>
            <a:r>
              <a:rPr lang="en-US" sz="2667" b="1" dirty="0" err="1">
                <a:solidFill>
                  <a:sysClr val="windowText" lastClr="000000"/>
                </a:solidFill>
                <a:latin typeface="UTM Avo" panose="02040603050506020204" pitchFamily="18" charset="0"/>
                <a:cs typeface="Arial" panose="020B0604020202020204" pitchFamily="34" charset="0"/>
              </a:rPr>
              <a:t>Câu</a:t>
            </a:r>
            <a:r>
              <a:rPr lang="vi-VN" sz="2667" b="1" dirty="0">
                <a:solidFill>
                  <a:sysClr val="windowText" lastClr="000000"/>
                </a:solidFill>
                <a:latin typeface="Arial" panose="020B0604020202020204" pitchFamily="34" charset="0"/>
                <a:cs typeface="Arial" panose="020B0604020202020204" pitchFamily="34" charset="0"/>
              </a:rPr>
              <a:t> </a:t>
            </a:r>
            <a:r>
              <a:rPr lang="en-US" sz="2667" b="1" dirty="0">
                <a:solidFill>
                  <a:sysClr val="windowText" lastClr="000000"/>
                </a:solidFill>
                <a:latin typeface="UTM Avo" panose="02040603050506020204" pitchFamily="18" charset="0"/>
                <a:cs typeface="Arial" panose="020B0604020202020204" pitchFamily="34" charset="0"/>
              </a:rPr>
              <a:t>3: </a:t>
            </a:r>
            <a:r>
              <a:rPr lang="en-US" sz="2667" dirty="0" err="1">
                <a:solidFill>
                  <a:sysClr val="windowText" lastClr="000000"/>
                </a:solidFill>
                <a:latin typeface="UTM Avo" panose="02040603050506020204" pitchFamily="18" charset="0"/>
                <a:cs typeface="Arial" panose="020B0604020202020204" pitchFamily="34" charset="0"/>
              </a:rPr>
              <a:t>Các</a:t>
            </a:r>
            <a:r>
              <a:rPr lang="en-US" sz="2667" dirty="0">
                <a:solidFill>
                  <a:sysClr val="windowText" lastClr="000000"/>
                </a:solidFill>
                <a:latin typeface="UTM Avo" panose="02040603050506020204" pitchFamily="18" charset="0"/>
                <a:cs typeface="Arial" panose="020B0604020202020204" pitchFamily="34" charset="0"/>
              </a:rPr>
              <a:t> </a:t>
            </a:r>
            <a:r>
              <a:rPr lang="en-US" sz="2667" dirty="0" err="1">
                <a:solidFill>
                  <a:sysClr val="windowText" lastClr="000000"/>
                </a:solidFill>
                <a:latin typeface="UTM Avo" panose="02040603050506020204" pitchFamily="18" charset="0"/>
                <a:cs typeface="Arial" panose="020B0604020202020204" pitchFamily="34" charset="0"/>
              </a:rPr>
              <a:t>từ</a:t>
            </a:r>
            <a:r>
              <a:rPr lang="en-US" sz="2667" dirty="0">
                <a:solidFill>
                  <a:sysClr val="windowText" lastClr="000000"/>
                </a:solidFill>
                <a:latin typeface="UTM Avo" panose="02040603050506020204" pitchFamily="18" charset="0"/>
                <a:cs typeface="Arial" panose="020B0604020202020204" pitchFamily="34" charset="0"/>
              </a:rPr>
              <a:t> </a:t>
            </a:r>
            <a:r>
              <a:rPr lang="en-US" sz="2667" dirty="0" err="1">
                <a:solidFill>
                  <a:sysClr val="windowText" lastClr="000000"/>
                </a:solidFill>
                <a:latin typeface="UTM Avo" panose="02040603050506020204" pitchFamily="18" charset="0"/>
                <a:cs typeface="Arial" panose="020B0604020202020204" pitchFamily="34" charset="0"/>
              </a:rPr>
              <a:t>láy</a:t>
            </a:r>
            <a:r>
              <a:rPr lang="en-US" sz="2667" dirty="0">
                <a:solidFill>
                  <a:sysClr val="windowText" lastClr="000000"/>
                </a:solidFill>
                <a:latin typeface="UTM Avo" panose="02040603050506020204" pitchFamily="18" charset="0"/>
                <a:cs typeface="Arial" panose="020B0604020202020204" pitchFamily="34" charset="0"/>
              </a:rPr>
              <a:t> </a:t>
            </a:r>
            <a:r>
              <a:rPr lang="en-US" sz="2667" dirty="0" err="1">
                <a:solidFill>
                  <a:sysClr val="windowText" lastClr="000000"/>
                </a:solidFill>
                <a:latin typeface="UTM Avo" panose="02040603050506020204" pitchFamily="18" charset="0"/>
                <a:cs typeface="Arial" panose="020B0604020202020204" pitchFamily="34" charset="0"/>
              </a:rPr>
              <a:t>trong</a:t>
            </a:r>
            <a:r>
              <a:rPr lang="en-US" sz="2667" dirty="0">
                <a:solidFill>
                  <a:sysClr val="windowText" lastClr="000000"/>
                </a:solidFill>
                <a:latin typeface="UTM Avo" panose="02040603050506020204" pitchFamily="18" charset="0"/>
                <a:cs typeface="Arial" panose="020B0604020202020204" pitchFamily="34" charset="0"/>
              </a:rPr>
              <a:t> </a:t>
            </a:r>
            <a:r>
              <a:rPr lang="en-US" sz="2667" dirty="0" err="1">
                <a:solidFill>
                  <a:sysClr val="windowText" lastClr="000000"/>
                </a:solidFill>
                <a:latin typeface="UTM Avo" panose="02040603050506020204" pitchFamily="18" charset="0"/>
                <a:cs typeface="Arial" panose="020B0604020202020204" pitchFamily="34" charset="0"/>
              </a:rPr>
              <a:t>khổ</a:t>
            </a:r>
            <a:r>
              <a:rPr lang="en-US" sz="2667" dirty="0">
                <a:solidFill>
                  <a:sysClr val="windowText" lastClr="000000"/>
                </a:solidFill>
                <a:latin typeface="UTM Avo" panose="02040603050506020204" pitchFamily="18" charset="0"/>
                <a:cs typeface="Arial" panose="020B0604020202020204" pitchFamily="34" charset="0"/>
              </a:rPr>
              <a:t> </a:t>
            </a:r>
            <a:r>
              <a:rPr lang="en-US" sz="2667" dirty="0" err="1">
                <a:solidFill>
                  <a:sysClr val="windowText" lastClr="000000"/>
                </a:solidFill>
                <a:latin typeface="UTM Avo" panose="02040603050506020204" pitchFamily="18" charset="0"/>
                <a:cs typeface="Arial" panose="020B0604020202020204" pitchFamily="34" charset="0"/>
              </a:rPr>
              <a:t>thơ</a:t>
            </a:r>
            <a:r>
              <a:rPr lang="en-US" sz="2667" dirty="0">
                <a:solidFill>
                  <a:sysClr val="windowText" lastClr="000000"/>
                </a:solidFill>
                <a:latin typeface="UTM Avo" panose="02040603050506020204" pitchFamily="18" charset="0"/>
                <a:cs typeface="Arial" panose="020B0604020202020204" pitchFamily="34" charset="0"/>
              </a:rPr>
              <a:t> </a:t>
            </a:r>
            <a:r>
              <a:rPr lang="en-US" sz="2667" dirty="0" err="1">
                <a:solidFill>
                  <a:sysClr val="windowText" lastClr="000000"/>
                </a:solidFill>
                <a:latin typeface="UTM Avo" panose="02040603050506020204" pitchFamily="18" charset="0"/>
                <a:cs typeface="Arial" panose="020B0604020202020204" pitchFamily="34" charset="0"/>
              </a:rPr>
              <a:t>sau</a:t>
            </a:r>
            <a:r>
              <a:rPr lang="en-US" sz="2667" dirty="0">
                <a:solidFill>
                  <a:sysClr val="windowText" lastClr="000000"/>
                </a:solidFill>
                <a:latin typeface="UTM Avo" panose="02040603050506020204" pitchFamily="18" charset="0"/>
                <a:cs typeface="Arial" panose="020B0604020202020204" pitchFamily="34" charset="0"/>
              </a:rPr>
              <a:t> </a:t>
            </a:r>
            <a:r>
              <a:rPr lang="en-US" sz="2667" dirty="0" err="1">
                <a:solidFill>
                  <a:sysClr val="windowText" lastClr="000000"/>
                </a:solidFill>
                <a:latin typeface="UTM Avo" panose="02040603050506020204" pitchFamily="18" charset="0"/>
                <a:cs typeface="Arial" panose="020B0604020202020204" pitchFamily="34" charset="0"/>
              </a:rPr>
              <a:t>giúp</a:t>
            </a:r>
            <a:r>
              <a:rPr lang="en-US" sz="2667" dirty="0">
                <a:solidFill>
                  <a:sysClr val="windowText" lastClr="000000"/>
                </a:solidFill>
                <a:latin typeface="UTM Avo" panose="02040603050506020204" pitchFamily="18" charset="0"/>
                <a:cs typeface="Arial" panose="020B0604020202020204" pitchFamily="34" charset="0"/>
              </a:rPr>
              <a:t> </a:t>
            </a:r>
            <a:r>
              <a:rPr lang="en-US" sz="2667" dirty="0" err="1">
                <a:solidFill>
                  <a:sysClr val="windowText" lastClr="000000"/>
                </a:solidFill>
                <a:latin typeface="UTM Avo" panose="02040603050506020204" pitchFamily="18" charset="0"/>
                <a:cs typeface="Arial" panose="020B0604020202020204" pitchFamily="34" charset="0"/>
              </a:rPr>
              <a:t>em</a:t>
            </a:r>
            <a:r>
              <a:rPr lang="en-US" sz="2667" dirty="0">
                <a:solidFill>
                  <a:sysClr val="windowText" lastClr="000000"/>
                </a:solidFill>
                <a:latin typeface="UTM Avo" panose="02040603050506020204" pitchFamily="18" charset="0"/>
                <a:cs typeface="Arial" panose="020B0604020202020204" pitchFamily="34" charset="0"/>
              </a:rPr>
              <a:t> </a:t>
            </a:r>
            <a:r>
              <a:rPr lang="en-US" sz="2667" dirty="0" err="1">
                <a:solidFill>
                  <a:sysClr val="windowText" lastClr="000000"/>
                </a:solidFill>
                <a:latin typeface="UTM Avo" panose="02040603050506020204" pitchFamily="18" charset="0"/>
                <a:cs typeface="Arial" panose="020B0604020202020204" pitchFamily="34" charset="0"/>
              </a:rPr>
              <a:t>hình</a:t>
            </a:r>
            <a:r>
              <a:rPr lang="en-US" sz="2667" dirty="0">
                <a:solidFill>
                  <a:sysClr val="windowText" lastClr="000000"/>
                </a:solidFill>
                <a:latin typeface="UTM Avo" panose="02040603050506020204" pitchFamily="18" charset="0"/>
                <a:cs typeface="Arial" panose="020B0604020202020204" pitchFamily="34" charset="0"/>
              </a:rPr>
              <a:t> dung </a:t>
            </a:r>
            <a:r>
              <a:rPr lang="en-US" sz="2667" dirty="0" err="1">
                <a:solidFill>
                  <a:sysClr val="windowText" lastClr="000000"/>
                </a:solidFill>
                <a:latin typeface="UTM Avo" panose="02040603050506020204" pitchFamily="18" charset="0"/>
                <a:cs typeface="Arial" panose="020B0604020202020204" pitchFamily="34" charset="0"/>
              </a:rPr>
              <a:t>chú</a:t>
            </a:r>
            <a:r>
              <a:rPr lang="en-US" sz="2667" dirty="0">
                <a:solidFill>
                  <a:sysClr val="windowText" lastClr="000000"/>
                </a:solidFill>
                <a:latin typeface="UTM Avo" panose="02040603050506020204" pitchFamily="18" charset="0"/>
                <a:cs typeface="Arial" panose="020B0604020202020204" pitchFamily="34" charset="0"/>
              </a:rPr>
              <a:t> </a:t>
            </a:r>
            <a:r>
              <a:rPr lang="en-US" sz="2667" dirty="0" err="1">
                <a:solidFill>
                  <a:sysClr val="windowText" lastClr="000000"/>
                </a:solidFill>
                <a:latin typeface="UTM Avo" panose="02040603050506020204" pitchFamily="18" charset="0"/>
                <a:cs typeface="Arial" panose="020B0604020202020204" pitchFamily="34" charset="0"/>
              </a:rPr>
              <a:t>bé</a:t>
            </a:r>
            <a:r>
              <a:rPr lang="en-US" sz="2667" dirty="0">
                <a:solidFill>
                  <a:sysClr val="windowText" lastClr="000000"/>
                </a:solidFill>
                <a:latin typeface="UTM Avo" panose="02040603050506020204" pitchFamily="18" charset="0"/>
                <a:cs typeface="Arial" panose="020B0604020202020204" pitchFamily="34" charset="0"/>
              </a:rPr>
              <a:t> </a:t>
            </a:r>
            <a:r>
              <a:rPr lang="en-US" sz="2667" dirty="0" err="1">
                <a:solidFill>
                  <a:sysClr val="windowText" lastClr="000000"/>
                </a:solidFill>
                <a:latin typeface="UTM Avo" panose="02040603050506020204" pitchFamily="18" charset="0"/>
                <a:cs typeface="Arial" panose="020B0604020202020204" pitchFamily="34" charset="0"/>
              </a:rPr>
              <a:t>Lượm</a:t>
            </a:r>
            <a:r>
              <a:rPr lang="en-US" sz="2667" dirty="0">
                <a:solidFill>
                  <a:sysClr val="windowText" lastClr="000000"/>
                </a:solidFill>
                <a:latin typeface="UTM Avo" panose="02040603050506020204" pitchFamily="18" charset="0"/>
                <a:cs typeface="Arial" panose="020B0604020202020204" pitchFamily="34" charset="0"/>
              </a:rPr>
              <a:t> </a:t>
            </a:r>
            <a:r>
              <a:rPr lang="en-US" sz="2667" dirty="0" err="1">
                <a:solidFill>
                  <a:sysClr val="windowText" lastClr="000000"/>
                </a:solidFill>
                <a:latin typeface="UTM Avo" panose="02040603050506020204" pitchFamily="18" charset="0"/>
                <a:cs typeface="Arial" panose="020B0604020202020204" pitchFamily="34" charset="0"/>
              </a:rPr>
              <a:t>như</a:t>
            </a:r>
            <a:r>
              <a:rPr lang="en-US" sz="2667" dirty="0">
                <a:solidFill>
                  <a:sysClr val="windowText" lastClr="000000"/>
                </a:solidFill>
                <a:latin typeface="UTM Avo" panose="02040603050506020204" pitchFamily="18" charset="0"/>
                <a:cs typeface="Arial" panose="020B0604020202020204" pitchFamily="34" charset="0"/>
              </a:rPr>
              <a:t> </a:t>
            </a:r>
            <a:r>
              <a:rPr lang="en-US" sz="2667" dirty="0" err="1">
                <a:solidFill>
                  <a:sysClr val="windowText" lastClr="000000"/>
                </a:solidFill>
                <a:latin typeface="UTM Avo" panose="02040603050506020204" pitchFamily="18" charset="0"/>
                <a:cs typeface="Arial" panose="020B0604020202020204" pitchFamily="34" charset="0"/>
              </a:rPr>
              <a:t>thế</a:t>
            </a:r>
            <a:r>
              <a:rPr lang="en-US" sz="2667" dirty="0">
                <a:solidFill>
                  <a:sysClr val="windowText" lastClr="000000"/>
                </a:solidFill>
                <a:latin typeface="UTM Avo" panose="02040603050506020204" pitchFamily="18" charset="0"/>
                <a:cs typeface="Arial" panose="020B0604020202020204" pitchFamily="34" charset="0"/>
              </a:rPr>
              <a:t> </a:t>
            </a:r>
            <a:r>
              <a:rPr lang="en-US" sz="2667" dirty="0" err="1">
                <a:solidFill>
                  <a:sysClr val="windowText" lastClr="000000"/>
                </a:solidFill>
                <a:latin typeface="UTM Avo" panose="02040603050506020204" pitchFamily="18" charset="0"/>
                <a:cs typeface="Arial" panose="020B0604020202020204" pitchFamily="34" charset="0"/>
              </a:rPr>
              <a:t>nào</a:t>
            </a:r>
            <a:r>
              <a:rPr lang="en-US" sz="2667" dirty="0">
                <a:solidFill>
                  <a:sysClr val="windowText" lastClr="000000"/>
                </a:solidFill>
                <a:latin typeface="UTM Avo" panose="02040603050506020204" pitchFamily="18" charset="0"/>
                <a:cs typeface="Arial" panose="020B0604020202020204" pitchFamily="34" charset="0"/>
              </a:rPr>
              <a:t>?</a:t>
            </a:r>
          </a:p>
        </p:txBody>
      </p:sp>
      <p:sp>
        <p:nvSpPr>
          <p:cNvPr id="6" name="TextBox 5">
            <a:extLst>
              <a:ext uri="{FF2B5EF4-FFF2-40B4-BE49-F238E27FC236}">
                <a16:creationId xmlns:a16="http://schemas.microsoft.com/office/drawing/2014/main" id="{2CF4E49E-990E-4539-BDA9-D388E651D5DE}"/>
              </a:ext>
            </a:extLst>
          </p:cNvPr>
          <p:cNvSpPr txBox="1"/>
          <p:nvPr/>
        </p:nvSpPr>
        <p:spPr>
          <a:xfrm>
            <a:off x="779893" y="3429000"/>
            <a:ext cx="4649358" cy="2467920"/>
          </a:xfrm>
          <a:prstGeom prst="rect">
            <a:avLst/>
          </a:prstGeom>
          <a:solidFill>
            <a:schemeClr val="accent2">
              <a:lumMod val="20000"/>
              <a:lumOff val="80000"/>
            </a:schemeClr>
          </a:solidFill>
          <a:ln>
            <a:noFill/>
          </a:ln>
        </p:spPr>
        <p:txBody>
          <a:bodyPr wrap="square">
            <a:spAutoFit/>
          </a:bodyPr>
          <a:lstStyle/>
          <a:p>
            <a:pPr algn="ctr" defTabSz="1219170">
              <a:lnSpc>
                <a:spcPct val="150000"/>
              </a:lnSpc>
              <a:buClrTx/>
              <a:tabLst>
                <a:tab pos="1849074" algn="l"/>
              </a:tabLst>
              <a:defRPr/>
            </a:pPr>
            <a:r>
              <a:rPr lang="en-US" sz="2667" i="1" kern="1200" dirty="0" err="1">
                <a:solidFill>
                  <a:srgbClr val="0D0D0D"/>
                </a:solidFill>
                <a:latin typeface="UTM Avo" panose="02040603050506020204" pitchFamily="18" charset="0"/>
                <a:ea typeface="MS Mincho"/>
                <a:cs typeface="Arial" panose="020B0604020202020204" pitchFamily="34" charset="0"/>
              </a:rPr>
              <a:t>Chú</a:t>
            </a:r>
            <a:r>
              <a:rPr lang="en-US" sz="2667" i="1" kern="1200" dirty="0">
                <a:solidFill>
                  <a:srgbClr val="0D0D0D"/>
                </a:solidFill>
                <a:latin typeface="UTM Avo" panose="02040603050506020204" pitchFamily="18" charset="0"/>
                <a:ea typeface="MS Mincho"/>
                <a:cs typeface="Arial" panose="020B0604020202020204" pitchFamily="34" charset="0"/>
              </a:rPr>
              <a:t> </a:t>
            </a:r>
            <a:r>
              <a:rPr lang="en-US" sz="2667" i="1" kern="1200" dirty="0" err="1">
                <a:solidFill>
                  <a:srgbClr val="0D0D0D"/>
                </a:solidFill>
                <a:latin typeface="UTM Avo" panose="02040603050506020204" pitchFamily="18" charset="0"/>
                <a:ea typeface="MS Mincho"/>
                <a:cs typeface="Arial" panose="020B0604020202020204" pitchFamily="34" charset="0"/>
              </a:rPr>
              <a:t>bé</a:t>
            </a:r>
            <a:r>
              <a:rPr lang="en-US" sz="2667" i="1" kern="1200" dirty="0">
                <a:solidFill>
                  <a:srgbClr val="0D0D0D"/>
                </a:solidFill>
                <a:latin typeface="UTM Avo" panose="02040603050506020204" pitchFamily="18" charset="0"/>
                <a:ea typeface="MS Mincho"/>
                <a:cs typeface="Arial" panose="020B0604020202020204" pitchFamily="34" charset="0"/>
              </a:rPr>
              <a:t> </a:t>
            </a:r>
            <a:r>
              <a:rPr lang="en-US" sz="2667" i="1" kern="1200" dirty="0" err="1">
                <a:solidFill>
                  <a:srgbClr val="0D0D0D"/>
                </a:solidFill>
                <a:latin typeface="UTM Avo" panose="02040603050506020204" pitchFamily="18" charset="0"/>
                <a:ea typeface="MS Mincho"/>
                <a:cs typeface="Arial" panose="020B0604020202020204" pitchFamily="34" charset="0"/>
              </a:rPr>
              <a:t>loắt</a:t>
            </a:r>
            <a:r>
              <a:rPr lang="en-US" sz="2667" i="1" kern="1200" dirty="0">
                <a:solidFill>
                  <a:srgbClr val="0D0D0D"/>
                </a:solidFill>
                <a:latin typeface="UTM Avo" panose="02040603050506020204" pitchFamily="18" charset="0"/>
                <a:ea typeface="MS Mincho"/>
                <a:cs typeface="Arial" panose="020B0604020202020204" pitchFamily="34" charset="0"/>
              </a:rPr>
              <a:t> </a:t>
            </a:r>
            <a:r>
              <a:rPr lang="en-US" sz="2667" i="1" kern="1200" dirty="0" err="1">
                <a:solidFill>
                  <a:srgbClr val="0D0D0D"/>
                </a:solidFill>
                <a:latin typeface="UTM Avo" panose="02040603050506020204" pitchFamily="18" charset="0"/>
                <a:ea typeface="MS Mincho"/>
                <a:cs typeface="Arial" panose="020B0604020202020204" pitchFamily="34" charset="0"/>
              </a:rPr>
              <a:t>choắt</a:t>
            </a:r>
            <a:endParaRPr lang="en-US" sz="2667" i="1" kern="1200" dirty="0">
              <a:solidFill>
                <a:srgbClr val="0D0D0D"/>
              </a:solidFill>
              <a:latin typeface="UTM Avo" panose="02040603050506020204" pitchFamily="18" charset="0"/>
              <a:ea typeface="MS Mincho"/>
              <a:cs typeface="Arial" panose="020B0604020202020204" pitchFamily="34" charset="0"/>
            </a:endParaRPr>
          </a:p>
          <a:p>
            <a:pPr algn="ctr" defTabSz="1219170">
              <a:lnSpc>
                <a:spcPct val="150000"/>
              </a:lnSpc>
              <a:buClrTx/>
              <a:tabLst>
                <a:tab pos="1849074" algn="l"/>
              </a:tabLst>
              <a:defRPr/>
            </a:pPr>
            <a:r>
              <a:rPr lang="en-US" sz="2667" i="1" kern="1200" dirty="0" err="1">
                <a:solidFill>
                  <a:srgbClr val="0D0D0D"/>
                </a:solidFill>
                <a:latin typeface="UTM Avo" panose="02040603050506020204" pitchFamily="18" charset="0"/>
                <a:ea typeface="MS Mincho"/>
                <a:cs typeface="Arial" panose="020B0604020202020204" pitchFamily="34" charset="0"/>
              </a:rPr>
              <a:t>Cái</a:t>
            </a:r>
            <a:r>
              <a:rPr lang="en-US" sz="2667" i="1" kern="1200" dirty="0">
                <a:solidFill>
                  <a:srgbClr val="0D0D0D"/>
                </a:solidFill>
                <a:latin typeface="UTM Avo" panose="02040603050506020204" pitchFamily="18" charset="0"/>
                <a:ea typeface="MS Mincho"/>
                <a:cs typeface="Arial" panose="020B0604020202020204" pitchFamily="34" charset="0"/>
              </a:rPr>
              <a:t> </a:t>
            </a:r>
            <a:r>
              <a:rPr lang="en-US" sz="2667" i="1" kern="1200" dirty="0" err="1">
                <a:solidFill>
                  <a:srgbClr val="0D0D0D"/>
                </a:solidFill>
                <a:latin typeface="UTM Avo" panose="02040603050506020204" pitchFamily="18" charset="0"/>
                <a:ea typeface="MS Mincho"/>
                <a:cs typeface="Arial" panose="020B0604020202020204" pitchFamily="34" charset="0"/>
              </a:rPr>
              <a:t>xắc</a:t>
            </a:r>
            <a:r>
              <a:rPr lang="en-US" sz="2667" i="1" kern="1200" dirty="0">
                <a:solidFill>
                  <a:srgbClr val="0D0D0D"/>
                </a:solidFill>
                <a:latin typeface="UTM Avo" panose="02040603050506020204" pitchFamily="18" charset="0"/>
                <a:ea typeface="MS Mincho"/>
                <a:cs typeface="Arial" panose="020B0604020202020204" pitchFamily="34" charset="0"/>
              </a:rPr>
              <a:t> </a:t>
            </a:r>
            <a:r>
              <a:rPr lang="en-US" sz="2667" i="1" kern="1200" dirty="0" err="1">
                <a:solidFill>
                  <a:srgbClr val="0D0D0D"/>
                </a:solidFill>
                <a:latin typeface="UTM Avo" panose="02040603050506020204" pitchFamily="18" charset="0"/>
                <a:ea typeface="MS Mincho"/>
                <a:cs typeface="Arial" panose="020B0604020202020204" pitchFamily="34" charset="0"/>
              </a:rPr>
              <a:t>xinh</a:t>
            </a:r>
            <a:r>
              <a:rPr lang="en-US" sz="2667" i="1" kern="1200" dirty="0">
                <a:solidFill>
                  <a:srgbClr val="0D0D0D"/>
                </a:solidFill>
                <a:latin typeface="UTM Avo" panose="02040603050506020204" pitchFamily="18" charset="0"/>
                <a:ea typeface="MS Mincho"/>
                <a:cs typeface="Arial" panose="020B0604020202020204" pitchFamily="34" charset="0"/>
              </a:rPr>
              <a:t> </a:t>
            </a:r>
            <a:r>
              <a:rPr lang="en-US" sz="2667" i="1" kern="1200" dirty="0" err="1">
                <a:solidFill>
                  <a:srgbClr val="0D0D0D"/>
                </a:solidFill>
                <a:latin typeface="UTM Avo" panose="02040603050506020204" pitchFamily="18" charset="0"/>
                <a:ea typeface="MS Mincho"/>
                <a:cs typeface="Arial" panose="020B0604020202020204" pitchFamily="34" charset="0"/>
              </a:rPr>
              <a:t>xinh</a:t>
            </a:r>
            <a:endParaRPr lang="en-US" sz="2667" i="1" kern="1200" dirty="0">
              <a:solidFill>
                <a:srgbClr val="0D0D0D"/>
              </a:solidFill>
              <a:latin typeface="UTM Avo" panose="02040603050506020204" pitchFamily="18" charset="0"/>
              <a:ea typeface="MS Mincho"/>
              <a:cs typeface="Arial" panose="020B0604020202020204" pitchFamily="34" charset="0"/>
            </a:endParaRPr>
          </a:p>
          <a:p>
            <a:pPr algn="ctr" defTabSz="1219170">
              <a:lnSpc>
                <a:spcPct val="150000"/>
              </a:lnSpc>
              <a:buClrTx/>
              <a:tabLst>
                <a:tab pos="1849074" algn="l"/>
              </a:tabLst>
              <a:defRPr/>
            </a:pPr>
            <a:r>
              <a:rPr lang="en-US" sz="2667" i="1" kern="1200" dirty="0" err="1">
                <a:solidFill>
                  <a:srgbClr val="0D0D0D"/>
                </a:solidFill>
                <a:latin typeface="UTM Avo" panose="02040603050506020204" pitchFamily="18" charset="0"/>
                <a:ea typeface="MS Mincho"/>
                <a:cs typeface="Arial" panose="020B0604020202020204" pitchFamily="34" charset="0"/>
              </a:rPr>
              <a:t>Cái</a:t>
            </a:r>
            <a:r>
              <a:rPr lang="en-US" sz="2667" i="1" kern="1200" dirty="0">
                <a:solidFill>
                  <a:srgbClr val="0D0D0D"/>
                </a:solidFill>
                <a:latin typeface="UTM Avo" panose="02040603050506020204" pitchFamily="18" charset="0"/>
                <a:ea typeface="MS Mincho"/>
                <a:cs typeface="Arial" panose="020B0604020202020204" pitchFamily="34" charset="0"/>
              </a:rPr>
              <a:t> </a:t>
            </a:r>
            <a:r>
              <a:rPr lang="en-US" sz="2667" i="1" kern="1200" dirty="0" err="1">
                <a:solidFill>
                  <a:srgbClr val="0D0D0D"/>
                </a:solidFill>
                <a:latin typeface="UTM Avo" panose="02040603050506020204" pitchFamily="18" charset="0"/>
                <a:ea typeface="MS Mincho"/>
                <a:cs typeface="Arial" panose="020B0604020202020204" pitchFamily="34" charset="0"/>
              </a:rPr>
              <a:t>chân</a:t>
            </a:r>
            <a:r>
              <a:rPr lang="en-US" sz="2667" i="1" kern="1200" dirty="0">
                <a:solidFill>
                  <a:srgbClr val="0D0D0D"/>
                </a:solidFill>
                <a:latin typeface="UTM Avo" panose="02040603050506020204" pitchFamily="18" charset="0"/>
                <a:ea typeface="MS Mincho"/>
                <a:cs typeface="Arial" panose="020B0604020202020204" pitchFamily="34" charset="0"/>
              </a:rPr>
              <a:t> </a:t>
            </a:r>
            <a:r>
              <a:rPr lang="en-US" sz="2667" i="1" kern="1200" dirty="0" err="1">
                <a:solidFill>
                  <a:srgbClr val="0D0D0D"/>
                </a:solidFill>
                <a:latin typeface="UTM Avo" panose="02040603050506020204" pitchFamily="18" charset="0"/>
                <a:ea typeface="MS Mincho"/>
                <a:cs typeface="Arial" panose="020B0604020202020204" pitchFamily="34" charset="0"/>
              </a:rPr>
              <a:t>thoăn</a:t>
            </a:r>
            <a:r>
              <a:rPr lang="en-US" sz="2667" i="1" kern="1200" dirty="0">
                <a:solidFill>
                  <a:srgbClr val="0D0D0D"/>
                </a:solidFill>
                <a:latin typeface="UTM Avo" panose="02040603050506020204" pitchFamily="18" charset="0"/>
                <a:ea typeface="MS Mincho"/>
                <a:cs typeface="Arial" panose="020B0604020202020204" pitchFamily="34" charset="0"/>
              </a:rPr>
              <a:t> </a:t>
            </a:r>
            <a:r>
              <a:rPr lang="en-US" sz="2667" i="1" kern="1200" dirty="0" err="1">
                <a:solidFill>
                  <a:srgbClr val="0D0D0D"/>
                </a:solidFill>
                <a:latin typeface="UTM Avo" panose="02040603050506020204" pitchFamily="18" charset="0"/>
                <a:ea typeface="MS Mincho"/>
                <a:cs typeface="Arial" panose="020B0604020202020204" pitchFamily="34" charset="0"/>
              </a:rPr>
              <a:t>thoắt</a:t>
            </a:r>
            <a:endParaRPr lang="en-US" sz="2667" i="1" kern="1200" dirty="0">
              <a:solidFill>
                <a:srgbClr val="0D0D0D"/>
              </a:solidFill>
              <a:latin typeface="UTM Avo" panose="02040603050506020204" pitchFamily="18" charset="0"/>
              <a:ea typeface="MS Mincho"/>
              <a:cs typeface="Arial" panose="020B0604020202020204" pitchFamily="34" charset="0"/>
            </a:endParaRPr>
          </a:p>
          <a:p>
            <a:pPr algn="ctr" defTabSz="1219170">
              <a:lnSpc>
                <a:spcPct val="150000"/>
              </a:lnSpc>
              <a:buClrTx/>
              <a:tabLst>
                <a:tab pos="1849074" algn="l"/>
              </a:tabLst>
              <a:defRPr/>
            </a:pPr>
            <a:r>
              <a:rPr lang="en-US" sz="2667" i="1" kern="1200" dirty="0" err="1">
                <a:solidFill>
                  <a:srgbClr val="0D0D0D"/>
                </a:solidFill>
                <a:latin typeface="UTM Avo" panose="02040603050506020204" pitchFamily="18" charset="0"/>
                <a:ea typeface="MS Mincho"/>
                <a:cs typeface="Arial" panose="020B0604020202020204" pitchFamily="34" charset="0"/>
              </a:rPr>
              <a:t>Cái</a:t>
            </a:r>
            <a:r>
              <a:rPr lang="en-US" sz="2667" i="1" kern="1200" dirty="0">
                <a:solidFill>
                  <a:srgbClr val="0D0D0D"/>
                </a:solidFill>
                <a:latin typeface="UTM Avo" panose="02040603050506020204" pitchFamily="18" charset="0"/>
                <a:ea typeface="MS Mincho"/>
                <a:cs typeface="Arial" panose="020B0604020202020204" pitchFamily="34" charset="0"/>
              </a:rPr>
              <a:t> </a:t>
            </a:r>
            <a:r>
              <a:rPr lang="en-US" sz="2667" i="1" kern="1200" dirty="0" err="1">
                <a:solidFill>
                  <a:srgbClr val="0D0D0D"/>
                </a:solidFill>
                <a:latin typeface="UTM Avo" panose="02040603050506020204" pitchFamily="18" charset="0"/>
                <a:ea typeface="MS Mincho"/>
                <a:cs typeface="Arial" panose="020B0604020202020204" pitchFamily="34" charset="0"/>
              </a:rPr>
              <a:t>đầu</a:t>
            </a:r>
            <a:r>
              <a:rPr lang="en-US" sz="2667" i="1" kern="1200" dirty="0">
                <a:solidFill>
                  <a:srgbClr val="0D0D0D"/>
                </a:solidFill>
                <a:latin typeface="UTM Avo" panose="02040603050506020204" pitchFamily="18" charset="0"/>
                <a:ea typeface="MS Mincho"/>
                <a:cs typeface="Arial" panose="020B0604020202020204" pitchFamily="34" charset="0"/>
              </a:rPr>
              <a:t> </a:t>
            </a:r>
            <a:r>
              <a:rPr lang="en-US" sz="2667" i="1" kern="1200" dirty="0" err="1">
                <a:solidFill>
                  <a:srgbClr val="0D0D0D"/>
                </a:solidFill>
                <a:latin typeface="UTM Avo" panose="02040603050506020204" pitchFamily="18" charset="0"/>
                <a:ea typeface="MS Mincho"/>
                <a:cs typeface="Arial" panose="020B0604020202020204" pitchFamily="34" charset="0"/>
              </a:rPr>
              <a:t>nghênh</a:t>
            </a:r>
            <a:r>
              <a:rPr lang="en-US" sz="2667" i="1" kern="1200" dirty="0">
                <a:solidFill>
                  <a:srgbClr val="0D0D0D"/>
                </a:solidFill>
                <a:latin typeface="UTM Avo" panose="02040603050506020204" pitchFamily="18" charset="0"/>
                <a:ea typeface="MS Mincho"/>
                <a:cs typeface="Arial" panose="020B0604020202020204" pitchFamily="34" charset="0"/>
              </a:rPr>
              <a:t> </a:t>
            </a:r>
            <a:r>
              <a:rPr lang="en-US" sz="2667" i="1" kern="1200" dirty="0" err="1">
                <a:solidFill>
                  <a:srgbClr val="0D0D0D"/>
                </a:solidFill>
                <a:latin typeface="UTM Avo" panose="02040603050506020204" pitchFamily="18" charset="0"/>
                <a:ea typeface="MS Mincho"/>
                <a:cs typeface="Arial" panose="020B0604020202020204" pitchFamily="34" charset="0"/>
              </a:rPr>
              <a:t>nghênh</a:t>
            </a:r>
            <a:endParaRPr lang="en-US" sz="2667" kern="1200" dirty="0">
              <a:solidFill>
                <a:prstClr val="white"/>
              </a:solidFill>
              <a:latin typeface="UTM Avo" panose="02040603050506020204" pitchFamily="18" charset="0"/>
              <a:ea typeface="Times New Roman" panose="02020603050405020304" pitchFamily="18" charset="0"/>
              <a:cs typeface="Arial" panose="020B0604020202020204" pitchFamily="34" charset="0"/>
            </a:endParaRPr>
          </a:p>
        </p:txBody>
      </p:sp>
      <p:sp>
        <p:nvSpPr>
          <p:cNvPr id="9" name="TextBox 8">
            <a:extLst>
              <a:ext uri="{FF2B5EF4-FFF2-40B4-BE49-F238E27FC236}">
                <a16:creationId xmlns:a16="http://schemas.microsoft.com/office/drawing/2014/main" id="{24028125-A4A0-45F7-B6A3-6C9E4E1F084F}"/>
              </a:ext>
            </a:extLst>
          </p:cNvPr>
          <p:cNvSpPr txBox="1"/>
          <p:nvPr/>
        </p:nvSpPr>
        <p:spPr>
          <a:xfrm>
            <a:off x="6762751" y="3548039"/>
            <a:ext cx="5054780" cy="2229841"/>
          </a:xfrm>
          <a:prstGeom prst="rect">
            <a:avLst/>
          </a:prstGeom>
          <a:solidFill>
            <a:schemeClr val="accent3">
              <a:lumMod val="40000"/>
              <a:lumOff val="60000"/>
            </a:schemeClr>
          </a:solidFill>
          <a:ln>
            <a:solidFill>
              <a:schemeClr val="tx1"/>
            </a:solidFill>
          </a:ln>
        </p:spPr>
        <p:txBody>
          <a:bodyPr wrap="square">
            <a:spAutoFit/>
          </a:bodyPr>
          <a:lstStyle/>
          <a:p>
            <a:pPr algn="ctr">
              <a:lnSpc>
                <a:spcPct val="150000"/>
              </a:lnSpc>
              <a:buClrTx/>
              <a:tabLst>
                <a:tab pos="1849074" algn="l"/>
              </a:tabLst>
              <a:defRPr/>
            </a:pP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từ</a:t>
            </a:r>
            <a:r>
              <a:rPr lang="en-US" sz="2400" dirty="0">
                <a:latin typeface="UTM Avo" panose="02040603050506020204" pitchFamily="18" charset="0"/>
              </a:rPr>
              <a:t> </a:t>
            </a:r>
            <a:r>
              <a:rPr lang="en-US" sz="2400" dirty="0" err="1">
                <a:latin typeface="UTM Avo" panose="02040603050506020204" pitchFamily="18" charset="0"/>
              </a:rPr>
              <a:t>láy</a:t>
            </a:r>
            <a:r>
              <a:rPr lang="en-US" sz="2400" dirty="0">
                <a:latin typeface="UTM Avo" panose="02040603050506020204" pitchFamily="18" charset="0"/>
              </a:rPr>
              <a:t> </a:t>
            </a:r>
            <a:r>
              <a:rPr lang="en-US" sz="2400" dirty="0" err="1">
                <a:latin typeface="UTM Avo" panose="02040603050506020204" pitchFamily="18" charset="0"/>
              </a:rPr>
              <a:t>giúp</a:t>
            </a:r>
            <a:r>
              <a:rPr lang="en-US" sz="2400" dirty="0">
                <a:latin typeface="UTM Avo" panose="02040603050506020204" pitchFamily="18" charset="0"/>
              </a:rPr>
              <a:t> </a:t>
            </a:r>
            <a:r>
              <a:rPr lang="en-US" sz="2400" dirty="0" err="1">
                <a:latin typeface="UTM Avo" panose="02040603050506020204" pitchFamily="18" charset="0"/>
              </a:rPr>
              <a:t>em</a:t>
            </a:r>
            <a:r>
              <a:rPr lang="en-US" sz="2400" dirty="0">
                <a:latin typeface="UTM Avo" panose="02040603050506020204" pitchFamily="18" charset="0"/>
              </a:rPr>
              <a:t> </a:t>
            </a:r>
            <a:r>
              <a:rPr lang="en-US" sz="2400" dirty="0" err="1">
                <a:latin typeface="UTM Avo" panose="02040603050506020204" pitchFamily="18" charset="0"/>
              </a:rPr>
              <a:t>hình</a:t>
            </a:r>
            <a:r>
              <a:rPr lang="en-US" sz="2400" dirty="0">
                <a:latin typeface="UTM Avo" panose="02040603050506020204" pitchFamily="18" charset="0"/>
              </a:rPr>
              <a:t> dung </a:t>
            </a:r>
            <a:r>
              <a:rPr lang="en-US" sz="2400" dirty="0" err="1">
                <a:latin typeface="UTM Avo" panose="02040603050506020204" pitchFamily="18" charset="0"/>
              </a:rPr>
              <a:t>dáng</a:t>
            </a:r>
            <a:r>
              <a:rPr lang="en-US" sz="2400" dirty="0">
                <a:latin typeface="UTM Avo" panose="02040603050506020204" pitchFamily="18" charset="0"/>
              </a:rPr>
              <a:t> </a:t>
            </a:r>
            <a:r>
              <a:rPr lang="en-US" sz="2400" dirty="0" err="1">
                <a:latin typeface="UTM Avo" panose="02040603050506020204" pitchFamily="18" charset="0"/>
              </a:rPr>
              <a:t>hình</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Lượm</a:t>
            </a:r>
            <a:r>
              <a:rPr lang="en-US" sz="2400" dirty="0">
                <a:latin typeface="UTM Avo" panose="02040603050506020204" pitchFamily="18" charset="0"/>
              </a:rPr>
              <a:t>: </a:t>
            </a:r>
            <a:r>
              <a:rPr lang="en-US" sz="2400" dirty="0" err="1">
                <a:latin typeface="UTM Avo" panose="02040603050506020204" pitchFamily="18" charset="0"/>
              </a:rPr>
              <a:t>nhỏ</a:t>
            </a:r>
            <a:r>
              <a:rPr lang="en-US" sz="2400" dirty="0">
                <a:latin typeface="UTM Avo" panose="02040603050506020204" pitchFamily="18" charset="0"/>
              </a:rPr>
              <a:t> </a:t>
            </a:r>
            <a:r>
              <a:rPr lang="en-US" sz="2400" dirty="0" err="1">
                <a:latin typeface="UTM Avo" panose="02040603050506020204" pitchFamily="18" charset="0"/>
              </a:rPr>
              <a:t>nhắn</a:t>
            </a:r>
            <a:r>
              <a:rPr lang="en-US" sz="2400" dirty="0">
                <a:latin typeface="UTM Avo" panose="02040603050506020204" pitchFamily="18" charset="0"/>
              </a:rPr>
              <a:t>, </a:t>
            </a:r>
            <a:r>
              <a:rPr lang="en-US" sz="2400" dirty="0" err="1">
                <a:latin typeface="UTM Avo" panose="02040603050506020204" pitchFamily="18" charset="0"/>
              </a:rPr>
              <a:t>tinh</a:t>
            </a:r>
            <a:r>
              <a:rPr lang="en-US" sz="2400" dirty="0">
                <a:latin typeface="UTM Avo" panose="02040603050506020204" pitchFamily="18" charset="0"/>
              </a:rPr>
              <a:t> </a:t>
            </a:r>
            <a:r>
              <a:rPr lang="en-US" sz="2400" dirty="0" err="1">
                <a:latin typeface="UTM Avo" panose="02040603050506020204" pitchFamily="18" charset="0"/>
              </a:rPr>
              <a:t>nghịch</a:t>
            </a:r>
            <a:r>
              <a:rPr lang="en-US" sz="2400" dirty="0">
                <a:latin typeface="UTM Avo" panose="02040603050506020204" pitchFamily="18" charset="0"/>
              </a:rPr>
              <a:t>, </a:t>
            </a:r>
            <a:r>
              <a:rPr lang="en-US" sz="2400" dirty="0" err="1">
                <a:latin typeface="UTM Avo" panose="02040603050506020204" pitchFamily="18" charset="0"/>
              </a:rPr>
              <a:t>hồn</a:t>
            </a:r>
            <a:r>
              <a:rPr lang="en-US" sz="2400" dirty="0">
                <a:latin typeface="UTM Avo" panose="02040603050506020204" pitchFamily="18" charset="0"/>
              </a:rPr>
              <a:t> </a:t>
            </a:r>
            <a:r>
              <a:rPr lang="en-US" sz="2400" dirty="0" err="1">
                <a:latin typeface="UTM Avo" panose="02040603050506020204" pitchFamily="18" charset="0"/>
              </a:rPr>
              <a:t>nhiên</a:t>
            </a:r>
            <a:r>
              <a:rPr lang="en-US" sz="2400">
                <a:latin typeface="UTM Avo" panose="02040603050506020204" pitchFamily="18" charset="0"/>
              </a:rPr>
              <a:t>, </a:t>
            </a:r>
          </a:p>
          <a:p>
            <a:pPr algn="ctr">
              <a:lnSpc>
                <a:spcPct val="150000"/>
              </a:lnSpc>
              <a:buClrTx/>
              <a:tabLst>
                <a:tab pos="1849074" algn="l"/>
              </a:tabLst>
              <a:defRPr/>
            </a:pPr>
            <a:r>
              <a:rPr lang="en-US" sz="2400">
                <a:latin typeface="UTM Avo" panose="02040603050506020204" pitchFamily="18" charset="0"/>
              </a:rPr>
              <a:t>nhanh </a:t>
            </a:r>
            <a:r>
              <a:rPr lang="en-US" sz="2400" dirty="0" err="1">
                <a:latin typeface="UTM Avo" panose="02040603050506020204" pitchFamily="18" charset="0"/>
              </a:rPr>
              <a:t>nhẹn</a:t>
            </a:r>
            <a:r>
              <a:rPr lang="en-US" sz="2400" dirty="0">
                <a:latin typeface="UTM Avo" panose="02040603050506020204" pitchFamily="18" charset="0"/>
              </a:rPr>
              <a:t>.</a:t>
            </a:r>
          </a:p>
        </p:txBody>
      </p:sp>
      <p:sp>
        <p:nvSpPr>
          <p:cNvPr id="11" name="Arrow: Down 10">
            <a:extLst>
              <a:ext uri="{FF2B5EF4-FFF2-40B4-BE49-F238E27FC236}">
                <a16:creationId xmlns:a16="http://schemas.microsoft.com/office/drawing/2014/main" id="{1219C834-A822-48D3-B42F-618233B925F7}"/>
              </a:ext>
            </a:extLst>
          </p:cNvPr>
          <p:cNvSpPr/>
          <p:nvPr/>
        </p:nvSpPr>
        <p:spPr>
          <a:xfrm rot="16200000">
            <a:off x="5681723" y="4216145"/>
            <a:ext cx="828556" cy="759637"/>
          </a:xfrm>
          <a:prstGeom prst="downArrow">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89" dirty="0">
              <a:latin typeface="UTM Avo" panose="02040603050506020204" pitchFamily="18" charset="0"/>
            </a:endParaRPr>
          </a:p>
        </p:txBody>
      </p:sp>
    </p:spTree>
    <p:extLst>
      <p:ext uri="{BB962C8B-B14F-4D97-AF65-F5344CB8AC3E}">
        <p14:creationId xmlns:p14="http://schemas.microsoft.com/office/powerpoint/2010/main" val="28250405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484A512-BC71-48B7-A98E-6A0356E1E768}"/>
              </a:ext>
            </a:extLst>
          </p:cNvPr>
          <p:cNvSpPr txBox="1"/>
          <p:nvPr/>
        </p:nvSpPr>
        <p:spPr>
          <a:xfrm>
            <a:off x="7229279" y="3758173"/>
            <a:ext cx="4454824" cy="1938992"/>
          </a:xfrm>
          <a:prstGeom prst="rect">
            <a:avLst/>
          </a:prstGeom>
          <a:noFill/>
          <a:ln>
            <a:solidFill>
              <a:schemeClr val="accent2">
                <a:lumMod val="75000"/>
              </a:schemeClr>
            </a:solidFill>
          </a:ln>
        </p:spPr>
        <p:txBody>
          <a:bodyPr wrap="square">
            <a:spAutoFit/>
          </a:bodyPr>
          <a:lstStyle/>
          <a:p>
            <a:pPr lvl="0" algn="just"/>
            <a:r>
              <a:rPr lang="en-US" sz="2400" dirty="0">
                <a:latin typeface="UTM Avo" panose="02040603050506020204" pitchFamily="18" charset="0"/>
              </a:rPr>
              <a:t>C</a:t>
            </a:r>
            <a:r>
              <a:rPr lang="en-US" sz="2400">
                <a:latin typeface="UTM Avo" panose="02040603050506020204" pitchFamily="18" charset="0"/>
              </a:rPr>
              <a:t>âu </a:t>
            </a:r>
            <a:r>
              <a:rPr lang="en-US" sz="2400" dirty="0" err="1">
                <a:latin typeface="UTM Avo" panose="02040603050506020204" pitchFamily="18" charset="0"/>
              </a:rPr>
              <a:t>thơ</a:t>
            </a:r>
            <a:r>
              <a:rPr lang="en-US" sz="2400" dirty="0">
                <a:latin typeface="UTM Avo" panose="02040603050506020204" pitchFamily="18" charset="0"/>
              </a:rPr>
              <a:t> </a:t>
            </a:r>
            <a:r>
              <a:rPr lang="en-US" sz="2400" dirty="0" err="1">
                <a:latin typeface="UTM Avo" panose="02040603050506020204" pitchFamily="18" charset="0"/>
              </a:rPr>
              <a:t>này</a:t>
            </a:r>
            <a:r>
              <a:rPr lang="en-US" sz="2400" dirty="0">
                <a:latin typeface="UTM Avo" panose="02040603050506020204" pitchFamily="18" charset="0"/>
              </a:rPr>
              <a:t> </a:t>
            </a:r>
            <a:r>
              <a:rPr lang="en-US" sz="2400" dirty="0" err="1">
                <a:latin typeface="UTM Avo" panose="02040603050506020204" pitchFamily="18" charset="0"/>
              </a:rPr>
              <a:t>chỉ</a:t>
            </a:r>
            <a:r>
              <a:rPr lang="en-US" sz="2400" dirty="0">
                <a:latin typeface="UTM Avo" panose="02040603050506020204" pitchFamily="18" charset="0"/>
              </a:rPr>
              <a:t> </a:t>
            </a:r>
            <a:r>
              <a:rPr lang="en-US" sz="2400" dirty="0" err="1">
                <a:latin typeface="UTM Avo" panose="02040603050506020204" pitchFamily="18" charset="0"/>
              </a:rPr>
              <a:t>cảnh</a:t>
            </a:r>
            <a:r>
              <a:rPr lang="en-US" sz="2400" dirty="0">
                <a:latin typeface="UTM Avo" panose="02040603050506020204" pitchFamily="18" charset="0"/>
              </a:rPr>
              <a:t> </a:t>
            </a:r>
            <a:r>
              <a:rPr lang="en-US" sz="2400" dirty="0" err="1">
                <a:latin typeface="UTM Avo" panose="02040603050506020204" pitchFamily="18" charset="0"/>
              </a:rPr>
              <a:t>buôn</a:t>
            </a:r>
            <a:r>
              <a:rPr lang="en-US" sz="2400" dirty="0">
                <a:latin typeface="UTM Avo" panose="02040603050506020204" pitchFamily="18" charset="0"/>
              </a:rPr>
              <a:t> </a:t>
            </a:r>
            <a:r>
              <a:rPr lang="en-US" sz="2400" dirty="0" err="1">
                <a:latin typeface="UTM Avo" panose="02040603050506020204" pitchFamily="18" charset="0"/>
              </a:rPr>
              <a:t>bán</a:t>
            </a:r>
            <a:r>
              <a:rPr lang="en-US" sz="2400" dirty="0">
                <a:latin typeface="UTM Avo" panose="02040603050506020204" pitchFamily="18" charset="0"/>
              </a:rPr>
              <a:t> </a:t>
            </a:r>
            <a:r>
              <a:rPr lang="en-US" sz="2400" dirty="0" err="1">
                <a:latin typeface="UTM Avo" panose="02040603050506020204" pitchFamily="18" charset="0"/>
              </a:rPr>
              <a:t>tấp</a:t>
            </a:r>
            <a:r>
              <a:rPr lang="en-US" sz="2400" dirty="0">
                <a:latin typeface="UTM Avo" panose="02040603050506020204" pitchFamily="18" charset="0"/>
              </a:rPr>
              <a:t> </a:t>
            </a:r>
            <a:r>
              <a:rPr lang="en-US" sz="2400" dirty="0" err="1">
                <a:latin typeface="UTM Avo" panose="02040603050506020204" pitchFamily="18" charset="0"/>
              </a:rPr>
              <a:t>nập</a:t>
            </a:r>
            <a:r>
              <a:rPr lang="en-US" sz="2400" dirty="0">
                <a:latin typeface="UTM Avo" panose="02040603050506020204" pitchFamily="18" charset="0"/>
              </a:rPr>
              <a:t>, </a:t>
            </a:r>
            <a:r>
              <a:rPr lang="en-US" sz="2400" dirty="0" err="1">
                <a:latin typeface="UTM Avo" panose="02040603050506020204" pitchFamily="18" charset="0"/>
              </a:rPr>
              <a:t>giàu</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mảnh</a:t>
            </a:r>
            <a:r>
              <a:rPr lang="en-US" sz="2400" dirty="0">
                <a:latin typeface="UTM Avo" panose="02040603050506020204" pitchFamily="18" charset="0"/>
              </a:rPr>
              <a:t> </a:t>
            </a:r>
            <a:r>
              <a:rPr lang="en-US" sz="2400" dirty="0" err="1">
                <a:latin typeface="UTM Avo" panose="02040603050506020204" pitchFamily="18" charset="0"/>
              </a:rPr>
              <a:t>đất</a:t>
            </a:r>
            <a:r>
              <a:rPr lang="en-US" sz="2400" dirty="0">
                <a:latin typeface="UTM Avo" panose="02040603050506020204" pitchFamily="18" charset="0"/>
              </a:rPr>
              <a:t> </a:t>
            </a:r>
            <a:r>
              <a:rPr lang="en-US" sz="2400" dirty="0" err="1">
                <a:latin typeface="UTM Avo" panose="02040603050506020204" pitchFamily="18" charset="0"/>
              </a:rPr>
              <a:t>kinh</a:t>
            </a:r>
            <a:r>
              <a:rPr lang="en-US" sz="2400" dirty="0">
                <a:latin typeface="UTM Avo" panose="02040603050506020204" pitchFamily="18" charset="0"/>
              </a:rPr>
              <a:t> </a:t>
            </a:r>
            <a:r>
              <a:rPr lang="en-US" sz="2400" dirty="0" err="1">
                <a:latin typeface="UTM Avo" panose="02040603050506020204" pitchFamily="18" charset="0"/>
              </a:rPr>
              <a:t>thành</a:t>
            </a:r>
            <a:r>
              <a:rPr lang="en-US" sz="2400" dirty="0">
                <a:latin typeface="UTM Avo" panose="02040603050506020204" pitchFamily="18" charset="0"/>
              </a:rPr>
              <a:t> </a:t>
            </a:r>
            <a:r>
              <a:rPr lang="en-US" sz="2400" dirty="0" err="1">
                <a:latin typeface="UTM Avo" panose="02040603050506020204" pitchFamily="18" charset="0"/>
              </a:rPr>
              <a:t>xưa</a:t>
            </a:r>
            <a:r>
              <a:rPr lang="en-US" sz="2400" dirty="0">
                <a:latin typeface="UTM Avo" panose="02040603050506020204" pitchFamily="18" charset="0"/>
              </a:rPr>
              <a:t> </a:t>
            </a:r>
            <a:r>
              <a:rPr lang="en-US" sz="2400" dirty="0" err="1">
                <a:latin typeface="UTM Avo" panose="02040603050506020204" pitchFamily="18" charset="0"/>
              </a:rPr>
              <a:t>nên</a:t>
            </a:r>
            <a:r>
              <a:rPr lang="en-US" sz="2400" dirty="0">
                <a:latin typeface="UTM Avo" panose="02040603050506020204" pitchFamily="18" charset="0"/>
              </a:rPr>
              <a:t> </a:t>
            </a:r>
            <a:r>
              <a:rPr lang="en-US" sz="2400" dirty="0" err="1">
                <a:latin typeface="UTM Avo" panose="02040603050506020204" pitchFamily="18" charset="0"/>
              </a:rPr>
              <a:t>dùng</a:t>
            </a:r>
            <a:r>
              <a:rPr lang="en-US" sz="2400" dirty="0">
                <a:latin typeface="UTM Avo" panose="02040603050506020204" pitchFamily="18" charset="0"/>
              </a:rPr>
              <a:t> </a:t>
            </a:r>
            <a:r>
              <a:rPr lang="en-US" sz="2400" dirty="0" err="1">
                <a:latin typeface="UTM Avo" panose="02040603050506020204" pitchFamily="18" charset="0"/>
              </a:rPr>
              <a:t>từ</a:t>
            </a:r>
            <a:r>
              <a:rPr lang="en-US" sz="2400" dirty="0">
                <a:latin typeface="UTM Avo" panose="02040603050506020204" pitchFamily="18" charset="0"/>
              </a:rPr>
              <a:t> </a:t>
            </a:r>
            <a:r>
              <a:rPr lang="en-US" sz="2400" b="1" dirty="0">
                <a:latin typeface="UTM Avo" panose="02040603050506020204" pitchFamily="18" charset="0"/>
              </a:rPr>
              <a:t>“</a:t>
            </a:r>
            <a:r>
              <a:rPr lang="en-US" sz="2400" b="1" dirty="0" err="1">
                <a:latin typeface="UTM Avo" panose="02040603050506020204" pitchFamily="18" charset="0"/>
              </a:rPr>
              <a:t>phồn</a:t>
            </a:r>
            <a:r>
              <a:rPr lang="en-US" sz="2400" b="1" dirty="0">
                <a:latin typeface="UTM Avo" panose="02040603050506020204" pitchFamily="18" charset="0"/>
              </a:rPr>
              <a:t> </a:t>
            </a:r>
            <a:r>
              <a:rPr lang="en-US" sz="2400" b="1" dirty="0" err="1">
                <a:latin typeface="UTM Avo" panose="02040603050506020204" pitchFamily="18" charset="0"/>
              </a:rPr>
              <a:t>hoa</a:t>
            </a:r>
            <a:r>
              <a:rPr lang="en-US" sz="2400" b="1" dirty="0">
                <a:latin typeface="UTM Avo" panose="02040603050506020204" pitchFamily="18" charset="0"/>
              </a:rPr>
              <a:t>” </a:t>
            </a:r>
            <a:r>
              <a:rPr lang="en-US" sz="2400" dirty="0" err="1">
                <a:latin typeface="UTM Avo" panose="02040603050506020204" pitchFamily="18" charset="0"/>
              </a:rPr>
              <a:t>là</a:t>
            </a:r>
            <a:r>
              <a:rPr lang="en-US" sz="2400" dirty="0">
                <a:latin typeface="UTM Avo" panose="02040603050506020204" pitchFamily="18" charset="0"/>
              </a:rPr>
              <a:t> </a:t>
            </a:r>
            <a:r>
              <a:rPr lang="en-US" sz="2400" dirty="0" err="1">
                <a:latin typeface="UTM Avo" panose="02040603050506020204" pitchFamily="18" charset="0"/>
              </a:rPr>
              <a:t>thích</a:t>
            </a:r>
            <a:r>
              <a:rPr lang="en-US" sz="2400" dirty="0">
                <a:latin typeface="UTM Avo" panose="02040603050506020204" pitchFamily="18" charset="0"/>
              </a:rPr>
              <a:t> </a:t>
            </a:r>
            <a:r>
              <a:rPr lang="en-US" sz="2400" dirty="0" err="1">
                <a:latin typeface="UTM Avo" panose="02040603050506020204" pitchFamily="18" charset="0"/>
              </a:rPr>
              <a:t>hợp</a:t>
            </a:r>
            <a:r>
              <a:rPr lang="en-US" sz="2400" dirty="0">
                <a:latin typeface="UTM Avo" panose="02040603050506020204" pitchFamily="18" charset="0"/>
              </a:rPr>
              <a:t> </a:t>
            </a:r>
            <a:r>
              <a:rPr lang="en-US" sz="2400" dirty="0" err="1">
                <a:latin typeface="UTM Avo" panose="02040603050506020204" pitchFamily="18" charset="0"/>
              </a:rPr>
              <a:t>nhất</a:t>
            </a:r>
            <a:r>
              <a:rPr lang="en-US" sz="2400" dirty="0">
                <a:latin typeface="UTM Avo" panose="02040603050506020204" pitchFamily="18" charset="0"/>
              </a:rPr>
              <a:t>.</a:t>
            </a:r>
          </a:p>
        </p:txBody>
      </p:sp>
      <p:sp>
        <p:nvSpPr>
          <p:cNvPr id="8" name="Right Brace 7">
            <a:extLst>
              <a:ext uri="{FF2B5EF4-FFF2-40B4-BE49-F238E27FC236}">
                <a16:creationId xmlns:a16="http://schemas.microsoft.com/office/drawing/2014/main" id="{D41B4546-D1FF-43F1-A74F-BD96841ADCE1}"/>
              </a:ext>
            </a:extLst>
          </p:cNvPr>
          <p:cNvSpPr/>
          <p:nvPr/>
        </p:nvSpPr>
        <p:spPr>
          <a:xfrm>
            <a:off x="6825089" y="4106268"/>
            <a:ext cx="133350" cy="1200393"/>
          </a:xfrm>
          <a:prstGeom prst="righ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sz="2489" dirty="0">
              <a:latin typeface="Arial Nova" panose="020B0604020202020204" pitchFamily="34" charset="0"/>
            </a:endParaRPr>
          </a:p>
        </p:txBody>
      </p:sp>
      <p:pic>
        <p:nvPicPr>
          <p:cNvPr id="10" name="Picture 4">
            <a:extLst>
              <a:ext uri="{FF2B5EF4-FFF2-40B4-BE49-F238E27FC236}">
                <a16:creationId xmlns:a16="http://schemas.microsoft.com/office/drawing/2014/main" id="{9050EF1A-232F-4203-90E1-3CC6C8E2ACF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26726" y="3429000"/>
            <a:ext cx="6317192" cy="2554930"/>
          </a:xfrm>
          <a:prstGeom prst="rect">
            <a:avLst/>
          </a:prstGeom>
        </p:spPr>
      </p:pic>
      <p:sp>
        <p:nvSpPr>
          <p:cNvPr id="12" name="TextBox 11">
            <a:extLst>
              <a:ext uri="{FF2B5EF4-FFF2-40B4-BE49-F238E27FC236}">
                <a16:creationId xmlns:a16="http://schemas.microsoft.com/office/drawing/2014/main" id="{7F42ADFF-9B1F-4A4A-AD13-6CEAB15871F1}"/>
              </a:ext>
            </a:extLst>
          </p:cNvPr>
          <p:cNvSpPr txBox="1"/>
          <p:nvPr/>
        </p:nvSpPr>
        <p:spPr>
          <a:xfrm>
            <a:off x="507897" y="3758173"/>
            <a:ext cx="6136021" cy="1938992"/>
          </a:xfrm>
          <a:prstGeom prst="rect">
            <a:avLst/>
          </a:prstGeom>
          <a:noFill/>
        </p:spPr>
        <p:txBody>
          <a:bodyPr wrap="square">
            <a:spAutoFit/>
          </a:bodyPr>
          <a:lstStyle/>
          <a:p>
            <a:pPr algn="ctr"/>
            <a:r>
              <a:rPr lang="vi-VN" sz="2400" dirty="0">
                <a:solidFill>
                  <a:sysClr val="windowText" lastClr="000000"/>
                </a:solidFill>
                <a:latin typeface="UTM Avo" panose="02040603050506020204" pitchFamily="18" charset="0"/>
              </a:rPr>
              <a:t>a. Bàn tay mẹ chắn mưa sa</a:t>
            </a:r>
          </a:p>
          <a:p>
            <a:pPr algn="ctr"/>
            <a:r>
              <a:rPr lang="vi-VN" sz="2400" b="1" dirty="0">
                <a:solidFill>
                  <a:sysClr val="windowText" lastClr="000000"/>
                </a:solidFill>
                <a:latin typeface="UTM Avo" panose="02040603050506020204" pitchFamily="18" charset="0"/>
              </a:rPr>
              <a:t>Bàn tay mẹ</a:t>
            </a:r>
            <a:r>
              <a:rPr lang="vi-VN" sz="2400" dirty="0">
                <a:solidFill>
                  <a:sysClr val="windowText" lastClr="000000"/>
                </a:solidFill>
                <a:latin typeface="UTM Avo" panose="02040603050506020204" pitchFamily="18" charset="0"/>
              </a:rPr>
              <a:t> chặn bão qua mùa màng</a:t>
            </a:r>
          </a:p>
          <a:p>
            <a:pPr algn="ctr"/>
            <a:r>
              <a:rPr lang="vi-VN" sz="2400" b="1" dirty="0">
                <a:solidFill>
                  <a:sysClr val="windowText" lastClr="000000"/>
                </a:solidFill>
                <a:latin typeface="UTM Avo" panose="02040603050506020204" pitchFamily="18" charset="0"/>
              </a:rPr>
              <a:t>Bàn tay mẹ</a:t>
            </a:r>
            <a:r>
              <a:rPr lang="vi-VN" sz="2400" dirty="0">
                <a:solidFill>
                  <a:sysClr val="windowText" lastClr="000000"/>
                </a:solidFill>
                <a:latin typeface="UTM Avo" panose="02040603050506020204" pitchFamily="18" charset="0"/>
              </a:rPr>
              <a:t> thức một đời</a:t>
            </a:r>
          </a:p>
          <a:p>
            <a:pPr algn="ctr"/>
            <a:r>
              <a:rPr lang="vi-VN" sz="2400" dirty="0">
                <a:solidFill>
                  <a:sysClr val="windowText" lastClr="000000"/>
                </a:solidFill>
                <a:latin typeface="UTM Avo" panose="02040603050506020204" pitchFamily="18" charset="0"/>
              </a:rPr>
              <a:t>À ơi này cái Mặt Trời bé con</a:t>
            </a:r>
            <a:r>
              <a:rPr lang="en-US" sz="2400" dirty="0">
                <a:solidFill>
                  <a:sysClr val="windowText" lastClr="000000"/>
                </a:solidFill>
                <a:latin typeface="UTM Avo" panose="02040603050506020204" pitchFamily="18" charset="0"/>
              </a:rPr>
              <a:t>.</a:t>
            </a:r>
            <a:endParaRPr lang="vi-VN" sz="2400" dirty="0">
              <a:solidFill>
                <a:sysClr val="windowText" lastClr="000000"/>
              </a:solidFill>
              <a:latin typeface="UTM Avo" panose="02040603050506020204" pitchFamily="18" charset="0"/>
            </a:endParaRPr>
          </a:p>
          <a:p>
            <a:pPr algn="ctr"/>
            <a:r>
              <a:rPr lang="vi-VN" sz="2400" dirty="0">
                <a:solidFill>
                  <a:sysClr val="windowText" lastClr="000000"/>
                </a:solidFill>
                <a:latin typeface="UTM Avo" panose="02040603050506020204" pitchFamily="18" charset="0"/>
              </a:rPr>
              <a:t>( Bình Nguyên)</a:t>
            </a:r>
          </a:p>
        </p:txBody>
      </p:sp>
      <p:sp>
        <p:nvSpPr>
          <p:cNvPr id="2" name="Rectangle 1">
            <a:extLst>
              <a:ext uri="{FF2B5EF4-FFF2-40B4-BE49-F238E27FC236}">
                <a16:creationId xmlns:a16="http://schemas.microsoft.com/office/drawing/2014/main" id="{FEC63201-293A-D6A5-4A53-04C8ADF5A2E0}"/>
              </a:ext>
            </a:extLst>
          </p:cNvPr>
          <p:cNvSpPr/>
          <p:nvPr/>
        </p:nvSpPr>
        <p:spPr>
          <a:xfrm>
            <a:off x="609976" y="1871049"/>
            <a:ext cx="10991474" cy="1200393"/>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a:spAutoFit/>
          </a:bodyPr>
          <a:lstStyle/>
          <a:p>
            <a:pPr lvl="0" algn="just">
              <a:lnSpc>
                <a:spcPct val="125000"/>
              </a:lnSpc>
              <a:defRPr/>
            </a:pPr>
            <a:r>
              <a:rPr lang="vi-VN" sz="2000" b="1" dirty="0">
                <a:solidFill>
                  <a:sysClr val="windowText" lastClr="000000"/>
                </a:solidFill>
                <a:latin typeface="UTM Avo" panose="02040603050506020204" pitchFamily="18" charset="0"/>
                <a:cs typeface="Arial" panose="020B0604020202020204" pitchFamily="34" charset="0"/>
              </a:rPr>
              <a:t>Câu 4. </a:t>
            </a:r>
            <a:r>
              <a:rPr lang="vi-VN" sz="2000" dirty="0">
                <a:solidFill>
                  <a:sysClr val="windowText" lastClr="000000"/>
                </a:solidFill>
                <a:latin typeface="UTM Avo" panose="02040603050506020204" pitchFamily="18" charset="0"/>
                <a:cs typeface="Arial" panose="020B0604020202020204" pitchFamily="34" charset="0"/>
              </a:rPr>
              <a:t>Trong những câu thơ dưới đây, các từ ngữ in đậm chỉ ai, chỉ cái gì, việc gì? Giữa sự vật, sự việc mà các từ ngữ ấy biểu thị với sự vật, sự việc mà các từ ngữ ấy hàm ý có mỗi liên hệ như thế nào? Cách diễn đạt này có tác dụng gì?</a:t>
            </a:r>
          </a:p>
        </p:txBody>
      </p:sp>
    </p:spTree>
    <p:extLst>
      <p:ext uri="{BB962C8B-B14F-4D97-AF65-F5344CB8AC3E}">
        <p14:creationId xmlns:p14="http://schemas.microsoft.com/office/powerpoint/2010/main" val="13246506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2" grpId="0"/>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929B254-B281-4F01-99B4-AA503CC38D66}"/>
              </a:ext>
            </a:extLst>
          </p:cNvPr>
          <p:cNvSpPr/>
          <p:nvPr/>
        </p:nvSpPr>
        <p:spPr>
          <a:xfrm>
            <a:off x="609976" y="1871049"/>
            <a:ext cx="10991474" cy="1200393"/>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a:spAutoFit/>
          </a:bodyPr>
          <a:lstStyle/>
          <a:p>
            <a:pPr lvl="0" algn="just">
              <a:lnSpc>
                <a:spcPct val="125000"/>
              </a:lnSpc>
              <a:defRPr/>
            </a:pPr>
            <a:r>
              <a:rPr lang="vi-VN" sz="2000" b="1" dirty="0">
                <a:solidFill>
                  <a:sysClr val="windowText" lastClr="000000"/>
                </a:solidFill>
                <a:latin typeface="UTM Avo" panose="02040603050506020204" pitchFamily="18" charset="0"/>
                <a:cs typeface="Arial" panose="020B0604020202020204" pitchFamily="34" charset="0"/>
              </a:rPr>
              <a:t>Câu 4. </a:t>
            </a:r>
            <a:r>
              <a:rPr lang="vi-VN" sz="2000" dirty="0">
                <a:solidFill>
                  <a:sysClr val="windowText" lastClr="000000"/>
                </a:solidFill>
                <a:latin typeface="UTM Avo" panose="02040603050506020204" pitchFamily="18" charset="0"/>
                <a:cs typeface="Arial" panose="020B0604020202020204" pitchFamily="34" charset="0"/>
              </a:rPr>
              <a:t>Trong những câu thơ dưới đây, các từ ngữ in đậm chỉ ai, chỉ cái gì, việc gì? Giữa sự vật, sự việc mà các từ ngữ ấy biểu thị với sự vật, sự việc mà các từ ngữ ấy hàm ý </a:t>
            </a:r>
            <a:r>
              <a:rPr lang="vi-VN" sz="2000">
                <a:solidFill>
                  <a:sysClr val="windowText" lastClr="000000"/>
                </a:solidFill>
                <a:latin typeface="UTM Avo" panose="02040603050506020204" pitchFamily="18" charset="0"/>
                <a:cs typeface="Arial" panose="020B0604020202020204" pitchFamily="34" charset="0"/>
              </a:rPr>
              <a:t>có m</a:t>
            </a:r>
            <a:r>
              <a:rPr lang="en-US" sz="2000">
                <a:solidFill>
                  <a:sysClr val="windowText" lastClr="000000"/>
                </a:solidFill>
                <a:latin typeface="UTM Avo" panose="02040603050506020204" pitchFamily="18" charset="0"/>
                <a:cs typeface="Arial" panose="020B0604020202020204" pitchFamily="34" charset="0"/>
              </a:rPr>
              <a:t>ố</a:t>
            </a:r>
            <a:r>
              <a:rPr lang="vi-VN" sz="2000">
                <a:solidFill>
                  <a:sysClr val="windowText" lastClr="000000"/>
                </a:solidFill>
                <a:latin typeface="UTM Avo" panose="02040603050506020204" pitchFamily="18" charset="0"/>
                <a:cs typeface="Arial" panose="020B0604020202020204" pitchFamily="34" charset="0"/>
              </a:rPr>
              <a:t>i </a:t>
            </a:r>
            <a:r>
              <a:rPr lang="vi-VN" sz="2000" dirty="0">
                <a:solidFill>
                  <a:sysClr val="windowText" lastClr="000000"/>
                </a:solidFill>
                <a:latin typeface="UTM Avo" panose="02040603050506020204" pitchFamily="18" charset="0"/>
                <a:cs typeface="Arial" panose="020B0604020202020204" pitchFamily="34" charset="0"/>
              </a:rPr>
              <a:t>liên hệ như thế nào? Cách diễn đạt này có tác dụng gì?</a:t>
            </a:r>
          </a:p>
        </p:txBody>
      </p:sp>
      <p:sp>
        <p:nvSpPr>
          <p:cNvPr id="7" name="TextBox 6">
            <a:extLst>
              <a:ext uri="{FF2B5EF4-FFF2-40B4-BE49-F238E27FC236}">
                <a16:creationId xmlns:a16="http://schemas.microsoft.com/office/drawing/2014/main" id="{5484A512-BC71-48B7-A98E-6A0356E1E768}"/>
              </a:ext>
            </a:extLst>
          </p:cNvPr>
          <p:cNvSpPr txBox="1"/>
          <p:nvPr/>
        </p:nvSpPr>
        <p:spPr>
          <a:xfrm>
            <a:off x="4978288" y="3624996"/>
            <a:ext cx="6623162" cy="707886"/>
          </a:xfrm>
          <a:prstGeom prst="rect">
            <a:avLst/>
          </a:prstGeom>
          <a:noFill/>
          <a:ln>
            <a:solidFill>
              <a:schemeClr val="accent2">
                <a:lumMod val="75000"/>
              </a:schemeClr>
            </a:solidFill>
          </a:ln>
        </p:spPr>
        <p:txBody>
          <a:bodyPr wrap="square">
            <a:spAutoFit/>
          </a:bodyPr>
          <a:lstStyle/>
          <a:p>
            <a:pPr lvl="0" algn="just"/>
            <a:r>
              <a:rPr lang="en-US" sz="2000">
                <a:latin typeface="UTM Avo" panose="02040603050506020204" pitchFamily="18" charset="0"/>
              </a:rPr>
              <a:t>Cụm từ </a:t>
            </a:r>
            <a:r>
              <a:rPr lang="en-US" sz="2000" b="1">
                <a:latin typeface="UTM Avo" panose="02040603050506020204" pitchFamily="18" charset="0"/>
              </a:rPr>
              <a:t>“đổ máu”</a:t>
            </a:r>
            <a:r>
              <a:rPr lang="en-US" sz="2000">
                <a:latin typeface="UTM Avo" panose="02040603050506020204" pitchFamily="18" charset="0"/>
              </a:rPr>
              <a:t> chỉ chiến tranh. Quan hệ giữa sự vật và sự vật (đổ máu là dấu hiệu về chiến tranh).</a:t>
            </a:r>
            <a:endParaRPr lang="en-US" sz="2000" dirty="0">
              <a:latin typeface="UTM Avo" panose="02040603050506020204" pitchFamily="18" charset="0"/>
            </a:endParaRPr>
          </a:p>
        </p:txBody>
      </p:sp>
      <p:sp>
        <p:nvSpPr>
          <p:cNvPr id="8" name="Right Brace 7">
            <a:extLst>
              <a:ext uri="{FF2B5EF4-FFF2-40B4-BE49-F238E27FC236}">
                <a16:creationId xmlns:a16="http://schemas.microsoft.com/office/drawing/2014/main" id="{D41B4546-D1FF-43F1-A74F-BD96841ADCE1}"/>
              </a:ext>
            </a:extLst>
          </p:cNvPr>
          <p:cNvSpPr/>
          <p:nvPr/>
        </p:nvSpPr>
        <p:spPr>
          <a:xfrm>
            <a:off x="4612385" y="3378743"/>
            <a:ext cx="133350" cy="1200393"/>
          </a:xfrm>
          <a:prstGeom prst="righ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sz="2489" dirty="0">
              <a:latin typeface="Arial Nova" panose="020B0604020202020204" pitchFamily="34" charset="0"/>
            </a:endParaRPr>
          </a:p>
        </p:txBody>
      </p:sp>
      <p:pic>
        <p:nvPicPr>
          <p:cNvPr id="10" name="Picture 4">
            <a:extLst>
              <a:ext uri="{FF2B5EF4-FFF2-40B4-BE49-F238E27FC236}">
                <a16:creationId xmlns:a16="http://schemas.microsoft.com/office/drawing/2014/main" id="{9050EF1A-232F-4203-90E1-3CC6C8E2ACF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35648" y="3214157"/>
            <a:ext cx="3905250" cy="1868071"/>
          </a:xfrm>
          <a:prstGeom prst="rect">
            <a:avLst/>
          </a:prstGeom>
        </p:spPr>
      </p:pic>
      <p:sp>
        <p:nvSpPr>
          <p:cNvPr id="12" name="TextBox 11">
            <a:extLst>
              <a:ext uri="{FF2B5EF4-FFF2-40B4-BE49-F238E27FC236}">
                <a16:creationId xmlns:a16="http://schemas.microsoft.com/office/drawing/2014/main" id="{7F42ADFF-9B1F-4A4A-AD13-6CEAB15871F1}"/>
              </a:ext>
            </a:extLst>
          </p:cNvPr>
          <p:cNvSpPr txBox="1"/>
          <p:nvPr/>
        </p:nvSpPr>
        <p:spPr>
          <a:xfrm>
            <a:off x="556131" y="3378743"/>
            <a:ext cx="3784767" cy="1631216"/>
          </a:xfrm>
          <a:prstGeom prst="rect">
            <a:avLst/>
          </a:prstGeom>
          <a:noFill/>
        </p:spPr>
        <p:txBody>
          <a:bodyPr wrap="square">
            <a:spAutoFit/>
          </a:bodyPr>
          <a:lstStyle/>
          <a:p>
            <a:pPr algn="ctr"/>
            <a:r>
              <a:rPr lang="vi-VN" sz="2000" dirty="0">
                <a:solidFill>
                  <a:sysClr val="windowText" lastClr="000000"/>
                </a:solidFill>
                <a:latin typeface="UTM Avo" panose="02040603050506020204" pitchFamily="18" charset="0"/>
              </a:rPr>
              <a:t>b. Ngày Huế </a:t>
            </a:r>
            <a:r>
              <a:rPr lang="vi-VN" sz="2000" b="1" dirty="0">
                <a:solidFill>
                  <a:sysClr val="windowText" lastClr="000000"/>
                </a:solidFill>
                <a:latin typeface="UTM Avo" panose="02040603050506020204" pitchFamily="18" charset="0"/>
              </a:rPr>
              <a:t>đổ máu</a:t>
            </a:r>
          </a:p>
          <a:p>
            <a:pPr algn="ctr"/>
            <a:r>
              <a:rPr lang="vi-VN" sz="2000" dirty="0">
                <a:solidFill>
                  <a:sysClr val="windowText" lastClr="000000"/>
                </a:solidFill>
                <a:latin typeface="UTM Avo" panose="02040603050506020204" pitchFamily="18" charset="0"/>
              </a:rPr>
              <a:t>Chú Hà Nội về</a:t>
            </a:r>
          </a:p>
          <a:p>
            <a:pPr algn="ctr"/>
            <a:r>
              <a:rPr lang="vi-VN" sz="2000" dirty="0">
                <a:solidFill>
                  <a:sysClr val="windowText" lastClr="000000"/>
                </a:solidFill>
                <a:latin typeface="UTM Avo" panose="02040603050506020204" pitchFamily="18" charset="0"/>
              </a:rPr>
              <a:t>Tình cờ chú, cháu</a:t>
            </a:r>
          </a:p>
          <a:p>
            <a:pPr algn="ctr"/>
            <a:r>
              <a:rPr lang="vi-VN" sz="2000" dirty="0">
                <a:solidFill>
                  <a:sysClr val="windowText" lastClr="000000"/>
                </a:solidFill>
                <a:latin typeface="UTM Avo" panose="02040603050506020204" pitchFamily="18" charset="0"/>
              </a:rPr>
              <a:t>Gặp nhau Hàng Bè</a:t>
            </a:r>
            <a:r>
              <a:rPr lang="en-US" sz="2000" dirty="0">
                <a:solidFill>
                  <a:sysClr val="windowText" lastClr="000000"/>
                </a:solidFill>
                <a:latin typeface="UTM Avo" panose="02040603050506020204" pitchFamily="18" charset="0"/>
              </a:rPr>
              <a:t>.</a:t>
            </a:r>
            <a:endParaRPr lang="vi-VN" sz="2000" dirty="0">
              <a:solidFill>
                <a:sysClr val="windowText" lastClr="000000"/>
              </a:solidFill>
              <a:latin typeface="UTM Avo" panose="02040603050506020204" pitchFamily="18" charset="0"/>
            </a:endParaRPr>
          </a:p>
          <a:p>
            <a:pPr algn="ctr"/>
            <a:r>
              <a:rPr lang="vi-VN" sz="2000" dirty="0">
                <a:solidFill>
                  <a:sysClr val="windowText" lastClr="000000"/>
                </a:solidFill>
                <a:latin typeface="UTM Avo" panose="02040603050506020204" pitchFamily="18" charset="0"/>
              </a:rPr>
              <a:t>( Tố Hữu)</a:t>
            </a:r>
          </a:p>
        </p:txBody>
      </p:sp>
      <p:sp>
        <p:nvSpPr>
          <p:cNvPr id="9" name="TextBox 8">
            <a:extLst>
              <a:ext uri="{FF2B5EF4-FFF2-40B4-BE49-F238E27FC236}">
                <a16:creationId xmlns:a16="http://schemas.microsoft.com/office/drawing/2014/main" id="{A322E353-E76B-458A-BD71-3DDDED3424AE}"/>
              </a:ext>
            </a:extLst>
          </p:cNvPr>
          <p:cNvSpPr txBox="1"/>
          <p:nvPr/>
        </p:nvSpPr>
        <p:spPr>
          <a:xfrm>
            <a:off x="1543426" y="5224943"/>
            <a:ext cx="10421642" cy="1323439"/>
          </a:xfrm>
          <a:prstGeom prst="rect">
            <a:avLst/>
          </a:prstGeom>
          <a:solidFill>
            <a:schemeClr val="accent2">
              <a:lumMod val="20000"/>
              <a:lumOff val="80000"/>
            </a:schemeClr>
          </a:solidFill>
        </p:spPr>
        <p:txBody>
          <a:bodyPr wrap="square">
            <a:spAutoFit/>
          </a:bodyPr>
          <a:lstStyle/>
          <a:p>
            <a:pPr algn="just"/>
            <a:r>
              <a:rPr lang="en-US" sz="2000" kern="100" dirty="0" err="1">
                <a:solidFill>
                  <a:sysClr val="windowText" lastClr="000000"/>
                </a:solidFill>
                <a:latin typeface="UTM Avo" panose="02040603050506020204" pitchFamily="18" charset="0"/>
                <a:ea typeface="Times New Roman" panose="02020603050405020304" pitchFamily="18" charset="0"/>
              </a:rPr>
              <a:t>C</a:t>
            </a:r>
            <a:r>
              <a:rPr lang="en-US" sz="2000" dirty="0" err="1">
                <a:solidFill>
                  <a:sysClr val="windowText" lastClr="000000"/>
                </a:solidFill>
                <a:latin typeface="UTM Avo" panose="02040603050506020204" pitchFamily="18" charset="0"/>
                <a:ea typeface="Times New Roman" panose="02020603050405020304" pitchFamily="18" charset="0"/>
              </a:rPr>
              <a:t>ác</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hoán</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dụ</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miêu</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tả</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về</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người</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mẹ</a:t>
            </a:r>
            <a:r>
              <a:rPr lang="en-US" sz="2000" dirty="0">
                <a:solidFill>
                  <a:sysClr val="windowText" lastClr="000000"/>
                </a:solidFill>
                <a:latin typeface="UTM Avo" panose="02040603050506020204" pitchFamily="18" charset="0"/>
                <a:ea typeface="Times New Roman" panose="02020603050405020304" pitchFamily="18" charset="0"/>
              </a:rPr>
              <a:t> qua </a:t>
            </a:r>
            <a:r>
              <a:rPr lang="en-US" sz="2000" dirty="0" err="1">
                <a:solidFill>
                  <a:sysClr val="windowText" lastClr="000000"/>
                </a:solidFill>
                <a:latin typeface="UTM Avo" panose="02040603050506020204" pitchFamily="18" charset="0"/>
                <a:ea typeface="Times New Roman" panose="02020603050405020304" pitchFamily="18" charset="0"/>
              </a:rPr>
              <a:t>hình</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ảnh</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bàn</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tay</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lao</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động</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về</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chiến</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tranh</a:t>
            </a:r>
            <a:r>
              <a:rPr lang="en-US" sz="2000" dirty="0">
                <a:solidFill>
                  <a:sysClr val="windowText" lastClr="000000"/>
                </a:solidFill>
                <a:latin typeface="UTM Avo" panose="02040603050506020204" pitchFamily="18" charset="0"/>
                <a:ea typeface="Times New Roman" panose="02020603050405020304" pitchFamily="18" charset="0"/>
              </a:rPr>
              <a:t> qua </a:t>
            </a:r>
            <a:r>
              <a:rPr lang="en-US" sz="2000" dirty="0" err="1">
                <a:solidFill>
                  <a:sysClr val="windowText" lastClr="000000"/>
                </a:solidFill>
                <a:latin typeface="UTM Avo" panose="02040603050506020204" pitchFamily="18" charset="0"/>
                <a:ea typeface="Times New Roman" panose="02020603050405020304" pitchFamily="18" charset="0"/>
              </a:rPr>
              <a:t>hình</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ảnh</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đổ</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máu</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đồng</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thời</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thể</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hiện</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rõ</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sự</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cảm</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thông</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đối</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với</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lao</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động</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vất</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vả</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của</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người</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mẹ</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hoặc</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gián</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tiếp</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thể</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hiện</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thái</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độ</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lên</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err="1">
                <a:solidFill>
                  <a:sysClr val="windowText" lastClr="000000"/>
                </a:solidFill>
                <a:latin typeface="UTM Avo" panose="02040603050506020204" pitchFamily="18" charset="0"/>
                <a:ea typeface="Times New Roman" panose="02020603050405020304" pitchFamily="18" charset="0"/>
              </a:rPr>
              <a:t>án</a:t>
            </a:r>
            <a:r>
              <a:rPr lang="en-US" sz="2000">
                <a:solidFill>
                  <a:sysClr val="windowText" lastClr="000000"/>
                </a:solidFill>
                <a:latin typeface="UTM Avo" panose="02040603050506020204" pitchFamily="18" charset="0"/>
                <a:ea typeface="Times New Roman" panose="02020603050405020304" pitchFamily="18" charset="0"/>
              </a:rPr>
              <a:t> </a:t>
            </a:r>
            <a:r>
              <a:rPr lang="en-US" sz="2000" dirty="0">
                <a:solidFill>
                  <a:sysClr val="windowText" lastClr="000000"/>
                </a:solidFill>
                <a:latin typeface="UTM Avo" panose="02040603050506020204" pitchFamily="18" charset="0"/>
                <a:ea typeface="Times New Roman" panose="02020603050405020304" pitchFamily="18" charset="0"/>
              </a:rPr>
              <a:t>đ</a:t>
            </a:r>
            <a:r>
              <a:rPr lang="en-US" sz="2000">
                <a:solidFill>
                  <a:sysClr val="windowText" lastClr="000000"/>
                </a:solidFill>
                <a:latin typeface="UTM Avo" panose="02040603050506020204" pitchFamily="18" charset="0"/>
                <a:ea typeface="Times New Roman" panose="02020603050405020304" pitchFamily="18" charset="0"/>
              </a:rPr>
              <a:t>ối </a:t>
            </a:r>
            <a:r>
              <a:rPr lang="en-US" sz="2000" dirty="0" err="1">
                <a:solidFill>
                  <a:sysClr val="windowText" lastClr="000000"/>
                </a:solidFill>
                <a:latin typeface="UTM Avo" panose="02040603050506020204" pitchFamily="18" charset="0"/>
                <a:ea typeface="Times New Roman" panose="02020603050405020304" pitchFamily="18" charset="0"/>
              </a:rPr>
              <a:t>với</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chiến</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tranh</a:t>
            </a:r>
            <a:r>
              <a:rPr lang="en-US" sz="2000" dirty="0">
                <a:solidFill>
                  <a:sysClr val="windowText" lastClr="000000"/>
                </a:solidFill>
                <a:latin typeface="UTM Avo" panose="02040603050506020204" pitchFamily="18" charset="0"/>
                <a:ea typeface="Times New Roman" panose="02020603050405020304" pitchFamily="18" charset="0"/>
              </a:rPr>
              <a:t> – </a:t>
            </a:r>
            <a:r>
              <a:rPr lang="en-US" sz="2000" dirty="0" err="1">
                <a:solidFill>
                  <a:sysClr val="windowText" lastClr="000000"/>
                </a:solidFill>
                <a:latin typeface="UTM Avo" panose="02040603050506020204" pitchFamily="18" charset="0"/>
                <a:ea typeface="Times New Roman" panose="02020603050405020304" pitchFamily="18" charset="0"/>
              </a:rPr>
              <a:t>nguyên</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nhân</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gây</a:t>
            </a:r>
            <a:r>
              <a:rPr lang="en-US" sz="2000" dirty="0">
                <a:solidFill>
                  <a:sysClr val="windowText" lastClr="000000"/>
                </a:solidFill>
                <a:latin typeface="UTM Avo" panose="02040603050506020204" pitchFamily="18" charset="0"/>
                <a:ea typeface="Times New Roman" panose="02020603050405020304" pitchFamily="18" charset="0"/>
              </a:rPr>
              <a:t> ra </a:t>
            </a:r>
            <a:r>
              <a:rPr lang="en-US" sz="2000" dirty="0" err="1">
                <a:solidFill>
                  <a:sysClr val="windowText" lastClr="000000"/>
                </a:solidFill>
                <a:latin typeface="UTM Avo" panose="02040603050506020204" pitchFamily="18" charset="0"/>
                <a:ea typeface="Times New Roman" panose="02020603050405020304" pitchFamily="18" charset="0"/>
              </a:rPr>
              <a:t>đổ</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máu</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đau</a:t>
            </a:r>
            <a:r>
              <a:rPr lang="en-US" sz="2000" dirty="0">
                <a:solidFill>
                  <a:sysClr val="windowText" lastClr="000000"/>
                </a:solidFill>
                <a:latin typeface="UTM Avo" panose="02040603050506020204" pitchFamily="18" charset="0"/>
                <a:ea typeface="Times New Roman" panose="02020603050405020304" pitchFamily="18" charset="0"/>
              </a:rPr>
              <a:t> </a:t>
            </a:r>
            <a:r>
              <a:rPr lang="en-US" sz="2000" dirty="0" err="1">
                <a:solidFill>
                  <a:sysClr val="windowText" lastClr="000000"/>
                </a:solidFill>
                <a:latin typeface="UTM Avo" panose="02040603050506020204" pitchFamily="18" charset="0"/>
                <a:ea typeface="Times New Roman" panose="02020603050405020304" pitchFamily="18" charset="0"/>
              </a:rPr>
              <a:t>thương</a:t>
            </a:r>
            <a:r>
              <a:rPr lang="en-US" sz="2000" dirty="0">
                <a:solidFill>
                  <a:sysClr val="windowText" lastClr="000000"/>
                </a:solidFill>
                <a:latin typeface="UTM Avo" panose="02040603050506020204" pitchFamily="18" charset="0"/>
                <a:ea typeface="Times New Roman" panose="02020603050405020304" pitchFamily="18" charset="0"/>
              </a:rPr>
              <a:t>. </a:t>
            </a:r>
            <a:endParaRPr lang="en-US" sz="2000" dirty="0">
              <a:solidFill>
                <a:sysClr val="windowText" lastClr="000000"/>
              </a:solidFill>
              <a:latin typeface="UTM Avo" panose="02040603050506020204" pitchFamily="18" charset="0"/>
            </a:endParaRPr>
          </a:p>
        </p:txBody>
      </p:sp>
      <p:sp>
        <p:nvSpPr>
          <p:cNvPr id="11" name="Arrow: Right 10">
            <a:extLst>
              <a:ext uri="{FF2B5EF4-FFF2-40B4-BE49-F238E27FC236}">
                <a16:creationId xmlns:a16="http://schemas.microsoft.com/office/drawing/2014/main" id="{AF6A36C4-C15D-4A66-9A3E-2633351481A8}"/>
              </a:ext>
            </a:extLst>
          </p:cNvPr>
          <p:cNvSpPr/>
          <p:nvPr/>
        </p:nvSpPr>
        <p:spPr>
          <a:xfrm>
            <a:off x="609976" y="5633364"/>
            <a:ext cx="838200" cy="558800"/>
          </a:xfrm>
          <a:prstGeom prst="right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89" dirty="0">
              <a:latin typeface="UTM Avo" panose="02040603050506020204" pitchFamily="18" charset="0"/>
            </a:endParaRPr>
          </a:p>
        </p:txBody>
      </p:sp>
    </p:spTree>
    <p:extLst>
      <p:ext uri="{BB962C8B-B14F-4D97-AF65-F5344CB8AC3E}">
        <p14:creationId xmlns:p14="http://schemas.microsoft.com/office/powerpoint/2010/main" val="40536607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2" grpId="0"/>
      <p:bldP spid="9"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929B254-B281-4F01-99B4-AA503CC38D66}"/>
              </a:ext>
            </a:extLst>
          </p:cNvPr>
          <p:cNvSpPr/>
          <p:nvPr/>
        </p:nvSpPr>
        <p:spPr>
          <a:xfrm>
            <a:off x="609976" y="1928199"/>
            <a:ext cx="10991474" cy="1200393"/>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a:spAutoFit/>
          </a:bodyPr>
          <a:lstStyle/>
          <a:p>
            <a:pPr lvl="0" algn="just">
              <a:lnSpc>
                <a:spcPct val="125000"/>
              </a:lnSpc>
              <a:defRPr/>
            </a:pPr>
            <a:r>
              <a:rPr lang="vi-VN" sz="2000" b="1">
                <a:solidFill>
                  <a:sysClr val="windowText" lastClr="000000"/>
                </a:solidFill>
                <a:latin typeface="UTM Avo" panose="02040603050506020204" pitchFamily="18" charset="0"/>
                <a:cs typeface="Arial" panose="020B0604020202020204" pitchFamily="34" charset="0"/>
              </a:rPr>
              <a:t>Câu 4. </a:t>
            </a:r>
            <a:r>
              <a:rPr lang="vi-VN" sz="2000">
                <a:solidFill>
                  <a:sysClr val="windowText" lastClr="000000"/>
                </a:solidFill>
                <a:latin typeface="UTM Avo" panose="02040603050506020204" pitchFamily="18" charset="0"/>
                <a:cs typeface="Arial" panose="020B0604020202020204" pitchFamily="34" charset="0"/>
              </a:rPr>
              <a:t>Trong những câu thơ dưới đây, các từ ngữ in đậm chỉ ai, chỉ cái gì, việc gì? Giữa sự vật, sự việc mà các từ ngữ ấy biểu thị với sự vật, sự việc mà các từ ngữ ấy hàm ý có mỗi liên hệ như thế nào? Cách diễn đạt này có tác dụng gì?</a:t>
            </a:r>
          </a:p>
        </p:txBody>
      </p:sp>
      <p:sp>
        <p:nvSpPr>
          <p:cNvPr id="7" name="TextBox 6">
            <a:extLst>
              <a:ext uri="{FF2B5EF4-FFF2-40B4-BE49-F238E27FC236}">
                <a16:creationId xmlns:a16="http://schemas.microsoft.com/office/drawing/2014/main" id="{5484A512-BC71-48B7-A98E-6A0356E1E768}"/>
              </a:ext>
            </a:extLst>
          </p:cNvPr>
          <p:cNvSpPr txBox="1"/>
          <p:nvPr/>
        </p:nvSpPr>
        <p:spPr>
          <a:xfrm>
            <a:off x="7229279" y="3414590"/>
            <a:ext cx="4454824" cy="1411990"/>
          </a:xfrm>
          <a:prstGeom prst="rect">
            <a:avLst/>
          </a:prstGeom>
          <a:noFill/>
          <a:ln>
            <a:solidFill>
              <a:schemeClr val="accent2">
                <a:lumMod val="75000"/>
              </a:schemeClr>
            </a:solidFill>
          </a:ln>
        </p:spPr>
        <p:txBody>
          <a:bodyPr wrap="square">
            <a:spAutoFit/>
          </a:bodyPr>
          <a:lstStyle/>
          <a:p>
            <a:pPr lvl="0" algn="just">
              <a:lnSpc>
                <a:spcPct val="150000"/>
              </a:lnSpc>
            </a:pPr>
            <a:r>
              <a:rPr lang="vi-VN" sz="2000">
                <a:latin typeface="UTM Avo" panose="02040603050506020204" pitchFamily="18" charset="0"/>
              </a:rPr>
              <a:t>Cụm từ </a:t>
            </a:r>
            <a:r>
              <a:rPr lang="vi-VN" sz="2000" b="1">
                <a:latin typeface="UTM Avo" panose="02040603050506020204" pitchFamily="18" charset="0"/>
              </a:rPr>
              <a:t>“mười năm, trăm năm”</a:t>
            </a:r>
            <a:r>
              <a:rPr lang="vi-VN" sz="2000">
                <a:latin typeface="UTM Avo" panose="02040603050506020204" pitchFamily="18" charset="0"/>
              </a:rPr>
              <a:t> chỉ trước mắt và lâu dài. Quan hệ  giữa cái cụ thể - trừu tượng.</a:t>
            </a:r>
            <a:endParaRPr lang="vi-VN" sz="2000" dirty="0">
              <a:latin typeface="UTM Avo" panose="02040603050506020204" pitchFamily="18" charset="0"/>
            </a:endParaRPr>
          </a:p>
        </p:txBody>
      </p:sp>
      <p:sp>
        <p:nvSpPr>
          <p:cNvPr id="8" name="Right Brace 7">
            <a:extLst>
              <a:ext uri="{FF2B5EF4-FFF2-40B4-BE49-F238E27FC236}">
                <a16:creationId xmlns:a16="http://schemas.microsoft.com/office/drawing/2014/main" id="{D41B4546-D1FF-43F1-A74F-BD96841ADCE1}"/>
              </a:ext>
            </a:extLst>
          </p:cNvPr>
          <p:cNvSpPr/>
          <p:nvPr/>
        </p:nvSpPr>
        <p:spPr>
          <a:xfrm>
            <a:off x="6825089" y="3572350"/>
            <a:ext cx="133350" cy="1200393"/>
          </a:xfrm>
          <a:prstGeom prst="righ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sz="2489" dirty="0">
              <a:latin typeface="Arial Nova" panose="020B0604020202020204" pitchFamily="34" charset="0"/>
            </a:endParaRPr>
          </a:p>
        </p:txBody>
      </p:sp>
      <p:pic>
        <p:nvPicPr>
          <p:cNvPr id="10" name="Picture 4">
            <a:extLst>
              <a:ext uri="{FF2B5EF4-FFF2-40B4-BE49-F238E27FC236}">
                <a16:creationId xmlns:a16="http://schemas.microsoft.com/office/drawing/2014/main" id="{9050EF1A-232F-4203-90E1-3CC6C8E2ACF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26726" y="3429000"/>
            <a:ext cx="6317192" cy="1529502"/>
          </a:xfrm>
          <a:prstGeom prst="rect">
            <a:avLst/>
          </a:prstGeom>
        </p:spPr>
      </p:pic>
      <p:sp>
        <p:nvSpPr>
          <p:cNvPr id="12" name="TextBox 11">
            <a:extLst>
              <a:ext uri="{FF2B5EF4-FFF2-40B4-BE49-F238E27FC236}">
                <a16:creationId xmlns:a16="http://schemas.microsoft.com/office/drawing/2014/main" id="{7F42ADFF-9B1F-4A4A-AD13-6CEAB15871F1}"/>
              </a:ext>
            </a:extLst>
          </p:cNvPr>
          <p:cNvSpPr txBox="1"/>
          <p:nvPr/>
        </p:nvSpPr>
        <p:spPr>
          <a:xfrm>
            <a:off x="507897" y="3722810"/>
            <a:ext cx="6136021" cy="957057"/>
          </a:xfrm>
          <a:prstGeom prst="rect">
            <a:avLst/>
          </a:prstGeom>
          <a:noFill/>
        </p:spPr>
        <p:txBody>
          <a:bodyPr wrap="square">
            <a:spAutoFit/>
          </a:bodyPr>
          <a:lstStyle/>
          <a:p>
            <a:pPr algn="ctr">
              <a:lnSpc>
                <a:spcPct val="150000"/>
              </a:lnSpc>
            </a:pPr>
            <a:r>
              <a:rPr lang="vi-VN" sz="2000" dirty="0">
                <a:solidFill>
                  <a:sysClr val="windowText" lastClr="000000"/>
                </a:solidFill>
                <a:latin typeface="UTM Avo" panose="02040603050506020204" pitchFamily="18" charset="0"/>
              </a:rPr>
              <a:t>c. Vì lợi ích </a:t>
            </a:r>
            <a:r>
              <a:rPr lang="vi-VN" sz="2000" b="1" dirty="0">
                <a:solidFill>
                  <a:sysClr val="windowText" lastClr="000000"/>
                </a:solidFill>
                <a:latin typeface="UTM Avo" panose="02040603050506020204" pitchFamily="18" charset="0"/>
              </a:rPr>
              <a:t>mười năm</a:t>
            </a:r>
            <a:r>
              <a:rPr lang="vi-VN" sz="2000" dirty="0">
                <a:solidFill>
                  <a:sysClr val="windowText" lastClr="000000"/>
                </a:solidFill>
                <a:latin typeface="UTM Avo" panose="02040603050506020204" pitchFamily="18" charset="0"/>
              </a:rPr>
              <a:t> phải trồng cây</a:t>
            </a:r>
          </a:p>
          <a:p>
            <a:pPr algn="ctr">
              <a:lnSpc>
                <a:spcPct val="150000"/>
              </a:lnSpc>
            </a:pPr>
            <a:r>
              <a:rPr lang="vi-VN" sz="2000" dirty="0">
                <a:solidFill>
                  <a:sysClr val="windowText" lastClr="000000"/>
                </a:solidFill>
                <a:latin typeface="UTM Avo" panose="02040603050506020204" pitchFamily="18" charset="0"/>
              </a:rPr>
              <a:t>Vì lợi ích </a:t>
            </a:r>
            <a:r>
              <a:rPr lang="vi-VN" sz="2000" b="1" dirty="0">
                <a:solidFill>
                  <a:sysClr val="windowText" lastClr="000000"/>
                </a:solidFill>
                <a:latin typeface="UTM Avo" panose="02040603050506020204" pitchFamily="18" charset="0"/>
              </a:rPr>
              <a:t>trăm năm</a:t>
            </a:r>
            <a:r>
              <a:rPr lang="vi-VN" sz="2000" dirty="0">
                <a:solidFill>
                  <a:sysClr val="windowText" lastClr="000000"/>
                </a:solidFill>
                <a:latin typeface="UTM Avo" panose="02040603050506020204" pitchFamily="18" charset="0"/>
              </a:rPr>
              <a:t> phải trồng người</a:t>
            </a:r>
            <a:r>
              <a:rPr lang="en-US" sz="2000" dirty="0">
                <a:solidFill>
                  <a:sysClr val="windowText" lastClr="000000"/>
                </a:solidFill>
                <a:latin typeface="UTM Avo" panose="02040603050506020204" pitchFamily="18" charset="0"/>
              </a:rPr>
              <a:t>.</a:t>
            </a:r>
            <a:endParaRPr lang="vi-VN" sz="2000" dirty="0">
              <a:solidFill>
                <a:sysClr val="windowText" lastClr="000000"/>
              </a:solidFill>
              <a:latin typeface="UTM Avo" panose="02040603050506020204" pitchFamily="18" charset="0"/>
            </a:endParaRPr>
          </a:p>
        </p:txBody>
      </p:sp>
      <p:sp>
        <p:nvSpPr>
          <p:cNvPr id="9" name="TextBox 8">
            <a:extLst>
              <a:ext uri="{FF2B5EF4-FFF2-40B4-BE49-F238E27FC236}">
                <a16:creationId xmlns:a16="http://schemas.microsoft.com/office/drawing/2014/main" id="{DB384870-CDAC-4F21-B409-CDC43D7FC9EA}"/>
              </a:ext>
            </a:extLst>
          </p:cNvPr>
          <p:cNvSpPr txBox="1"/>
          <p:nvPr/>
        </p:nvSpPr>
        <p:spPr>
          <a:xfrm>
            <a:off x="2229974" y="5443020"/>
            <a:ext cx="9403228" cy="950325"/>
          </a:xfrm>
          <a:prstGeom prst="rect">
            <a:avLst/>
          </a:prstGeom>
          <a:solidFill>
            <a:schemeClr val="accent2">
              <a:lumMod val="20000"/>
              <a:lumOff val="80000"/>
            </a:schemeClr>
          </a:solidFill>
        </p:spPr>
        <p:txBody>
          <a:bodyPr wrap="square">
            <a:spAutoFit/>
          </a:bodyPr>
          <a:lstStyle/>
          <a:p>
            <a:pPr algn="just">
              <a:lnSpc>
                <a:spcPct val="150000"/>
              </a:lnSpc>
            </a:pPr>
            <a:r>
              <a:rPr lang="vi-VN" sz="2000" kern="100">
                <a:solidFill>
                  <a:sysClr val="windowText" lastClr="000000"/>
                </a:solidFill>
                <a:latin typeface="UTM Avo" panose="02040603050506020204" pitchFamily="18" charset="0"/>
                <a:ea typeface="Times New Roman" panose="02020603050405020304" pitchFamily="18" charset="0"/>
              </a:rPr>
              <a:t>Các hoán dụ về thời gian là sự diễn đạt một cách cụ thể, dễ hiểu về cái trừu tượng (trước mắt, lâu dài) rằng cái cụ thể (mười năm, trăm năm).</a:t>
            </a:r>
            <a:endParaRPr lang="vi-VN" sz="2000" kern="100" dirty="0" err="1">
              <a:solidFill>
                <a:sysClr val="windowText" lastClr="000000"/>
              </a:solidFill>
              <a:latin typeface="UTM Avo" panose="02040603050506020204" pitchFamily="18" charset="0"/>
              <a:ea typeface="Times New Roman" panose="02020603050405020304" pitchFamily="18" charset="0"/>
            </a:endParaRPr>
          </a:p>
        </p:txBody>
      </p:sp>
      <p:sp>
        <p:nvSpPr>
          <p:cNvPr id="11" name="Arrow: Right 10">
            <a:extLst>
              <a:ext uri="{FF2B5EF4-FFF2-40B4-BE49-F238E27FC236}">
                <a16:creationId xmlns:a16="http://schemas.microsoft.com/office/drawing/2014/main" id="{A5E8A5E8-4AC9-4B82-ACB8-D2738D78AFFF}"/>
              </a:ext>
            </a:extLst>
          </p:cNvPr>
          <p:cNvSpPr/>
          <p:nvPr/>
        </p:nvSpPr>
        <p:spPr>
          <a:xfrm>
            <a:off x="1037296" y="5671451"/>
            <a:ext cx="838200" cy="558800"/>
          </a:xfrm>
          <a:prstGeom prst="right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89" dirty="0">
              <a:latin typeface="UTM Avo" panose="02040603050506020204" pitchFamily="18" charset="0"/>
            </a:endParaRPr>
          </a:p>
        </p:txBody>
      </p:sp>
    </p:spTree>
    <p:extLst>
      <p:ext uri="{BB962C8B-B14F-4D97-AF65-F5344CB8AC3E}">
        <p14:creationId xmlns:p14="http://schemas.microsoft.com/office/powerpoint/2010/main" val="24530339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2" grpId="0"/>
      <p:bldP spid="9"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1181A177-89B5-CD20-4970-962F076B55AF}"/>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1734586603"/>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B3533D6-3C42-46C8-8421-014603A73083}"/>
              </a:ext>
            </a:extLst>
          </p:cNvPr>
          <p:cNvSpPr txBox="1"/>
          <p:nvPr/>
        </p:nvSpPr>
        <p:spPr>
          <a:xfrm>
            <a:off x="632500" y="1688850"/>
            <a:ext cx="12115312" cy="534249"/>
          </a:xfrm>
          <a:prstGeom prst="rect">
            <a:avLst/>
          </a:prstGeom>
          <a:noFill/>
          <a:ln>
            <a:noFill/>
          </a:ln>
        </p:spPr>
        <p:txBody>
          <a:bodyPr wrap="square">
            <a:spAutoFit/>
          </a:bodyPr>
          <a:lstStyle/>
          <a:p>
            <a:pPr algn="just">
              <a:lnSpc>
                <a:spcPct val="150000"/>
              </a:lnSpc>
            </a:pPr>
            <a:r>
              <a:rPr lang="vi-VN" sz="2200" b="1">
                <a:solidFill>
                  <a:srgbClr val="000000"/>
                </a:solidFill>
                <a:latin typeface="UTM Avo" panose="02040603050506020204" pitchFamily="18" charset="0"/>
              </a:rPr>
              <a:t>Câu 5. Ghép thành ngữ ở cột bên trái với nghĩa tương ứng ở cột bên phải.</a:t>
            </a:r>
          </a:p>
        </p:txBody>
      </p:sp>
      <p:graphicFrame>
        <p:nvGraphicFramePr>
          <p:cNvPr id="2" name="Table 1">
            <a:extLst>
              <a:ext uri="{FF2B5EF4-FFF2-40B4-BE49-F238E27FC236}">
                <a16:creationId xmlns:a16="http://schemas.microsoft.com/office/drawing/2014/main" id="{A9456DC1-1C2B-4BDF-9A19-E0F0B79610CA}"/>
              </a:ext>
            </a:extLst>
          </p:cNvPr>
          <p:cNvGraphicFramePr>
            <a:graphicFrameLocks noGrp="1"/>
          </p:cNvGraphicFramePr>
          <p:nvPr>
            <p:extLst>
              <p:ext uri="{D42A27DB-BD31-4B8C-83A1-F6EECF244321}">
                <p14:modId xmlns:p14="http://schemas.microsoft.com/office/powerpoint/2010/main" val="3464468165"/>
              </p:ext>
            </p:extLst>
          </p:nvPr>
        </p:nvGraphicFramePr>
        <p:xfrm>
          <a:off x="632500" y="2471083"/>
          <a:ext cx="3751730" cy="3284256"/>
        </p:xfrm>
        <a:graphic>
          <a:graphicData uri="http://schemas.openxmlformats.org/drawingml/2006/table">
            <a:tbl>
              <a:tblPr/>
              <a:tblGrid>
                <a:gridCol w="3751730">
                  <a:extLst>
                    <a:ext uri="{9D8B030D-6E8A-4147-A177-3AD203B41FA5}">
                      <a16:colId xmlns:a16="http://schemas.microsoft.com/office/drawing/2014/main" val="2681572496"/>
                    </a:ext>
                  </a:extLst>
                </a:gridCol>
              </a:tblGrid>
              <a:tr h="547376">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2200" b="1">
                          <a:solidFill>
                            <a:schemeClr val="tx1"/>
                          </a:solidFill>
                          <a:effectLst/>
                          <a:latin typeface="UTM Avo" panose="02040603050506020204" pitchFamily="18" charset="0"/>
                          <a:ea typeface="UD Digi Kyokasho N-B" panose="02020700000000000000" pitchFamily="17" charset="-128"/>
                        </a:rPr>
                        <a:t>Thành ngữ</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2393818561"/>
                  </a:ext>
                </a:extLst>
              </a:tr>
              <a:tr h="547376">
                <a:tc>
                  <a:txBody>
                    <a:bodyPr/>
                    <a:lstStyle/>
                    <a:p>
                      <a:pPr algn="ctr" fontAlgn="t"/>
                      <a:r>
                        <a:rPr lang="en-US" sz="2200">
                          <a:effectLst/>
                          <a:latin typeface="UTM Avo" panose="02040603050506020204" pitchFamily="18" charset="0"/>
                          <a:ea typeface="UD Digi Kyokasho N-B" panose="02020700000000000000" pitchFamily="17" charset="-128"/>
                        </a:rPr>
                        <a:t>1. Buôn thúng bán mẹt</a:t>
                      </a: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886322579"/>
                  </a:ext>
                </a:extLst>
              </a:tr>
              <a:tr h="547376">
                <a:tc>
                  <a:txBody>
                    <a:bodyPr/>
                    <a:lstStyle/>
                    <a:p>
                      <a:pPr algn="ctr" fontAlgn="t"/>
                      <a:r>
                        <a:rPr lang="en-US" sz="2200">
                          <a:effectLst/>
                          <a:latin typeface="UTM Avo" panose="02040603050506020204" pitchFamily="18" charset="0"/>
                          <a:ea typeface="UD Digi Kyokasho N-B" panose="02020700000000000000" pitchFamily="17" charset="-128"/>
                        </a:rPr>
                        <a:t>2. Châm lấm tay bùn</a:t>
                      </a: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72309434"/>
                  </a:ext>
                </a:extLst>
              </a:tr>
              <a:tr h="547376">
                <a:tc>
                  <a:txBody>
                    <a:bodyPr/>
                    <a:lstStyle/>
                    <a:p>
                      <a:pPr algn="ctr" fontAlgn="t"/>
                      <a:r>
                        <a:rPr lang="vi-VN" sz="2200">
                          <a:effectLst/>
                          <a:latin typeface="UTM Avo" panose="02040603050506020204" pitchFamily="18" charset="0"/>
                          <a:ea typeface="UD Digi Kyokasho N-B" panose="02020700000000000000" pitchFamily="17" charset="-128"/>
                        </a:rPr>
                        <a:t>3. Gạo chợ nước sông</a:t>
                      </a: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418136242"/>
                  </a:ext>
                </a:extLst>
              </a:tr>
              <a:tr h="547376">
                <a:tc>
                  <a:txBody>
                    <a:bodyPr/>
                    <a:lstStyle/>
                    <a:p>
                      <a:pPr algn="ctr" fontAlgn="t"/>
                      <a:r>
                        <a:rPr lang="vi-VN" sz="2200">
                          <a:effectLst/>
                          <a:latin typeface="UTM Avo" panose="02040603050506020204" pitchFamily="18" charset="0"/>
                          <a:ea typeface="UD Digi Kyokasho N-B" panose="02020700000000000000" pitchFamily="17" charset="-128"/>
                        </a:rPr>
                        <a:t>4. Một nắng hai sương</a:t>
                      </a:r>
                      <a:endParaRPr lang="vi-VN" sz="2200" dirty="0" err="1">
                        <a:effectLst/>
                        <a:latin typeface="UTM Avo" panose="02040603050506020204" pitchFamily="18" charset="0"/>
                        <a:ea typeface="UD Digi Kyokasho N-B" panose="02020700000000000000" pitchFamily="17" charset="-128"/>
                      </a:endParaRP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566842344"/>
                  </a:ext>
                </a:extLst>
              </a:tr>
              <a:tr h="547376">
                <a:tc>
                  <a:txBody>
                    <a:bodyPr/>
                    <a:lstStyle/>
                    <a:p>
                      <a:pPr algn="ctr" fontAlgn="t"/>
                      <a:r>
                        <a:rPr lang="vi-VN" sz="2200">
                          <a:effectLst/>
                          <a:latin typeface="UTM Avo" panose="02040603050506020204" pitchFamily="18" charset="0"/>
                          <a:ea typeface="UD Digi Kyokasho N-B" panose="02020700000000000000" pitchFamily="17" charset="-128"/>
                        </a:rPr>
                        <a:t>5. Nhường cơm sẻ áo</a:t>
                      </a: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641960061"/>
                  </a:ext>
                </a:extLst>
              </a:tr>
            </a:tbl>
          </a:graphicData>
        </a:graphic>
      </p:graphicFrame>
      <p:graphicFrame>
        <p:nvGraphicFramePr>
          <p:cNvPr id="17" name="Table 16">
            <a:extLst>
              <a:ext uri="{FF2B5EF4-FFF2-40B4-BE49-F238E27FC236}">
                <a16:creationId xmlns:a16="http://schemas.microsoft.com/office/drawing/2014/main" id="{00E60287-25FE-42F2-A901-8DD8C52C6E70}"/>
              </a:ext>
            </a:extLst>
          </p:cNvPr>
          <p:cNvGraphicFramePr>
            <a:graphicFrameLocks noGrp="1"/>
          </p:cNvGraphicFramePr>
          <p:nvPr>
            <p:extLst>
              <p:ext uri="{D42A27DB-BD31-4B8C-83A1-F6EECF244321}">
                <p14:modId xmlns:p14="http://schemas.microsoft.com/office/powerpoint/2010/main" val="1991514824"/>
              </p:ext>
            </p:extLst>
          </p:nvPr>
        </p:nvGraphicFramePr>
        <p:xfrm>
          <a:off x="5365864" y="2471083"/>
          <a:ext cx="6037241" cy="3284256"/>
        </p:xfrm>
        <a:graphic>
          <a:graphicData uri="http://schemas.openxmlformats.org/drawingml/2006/table">
            <a:tbl>
              <a:tblPr/>
              <a:tblGrid>
                <a:gridCol w="6037241">
                  <a:extLst>
                    <a:ext uri="{9D8B030D-6E8A-4147-A177-3AD203B41FA5}">
                      <a16:colId xmlns:a16="http://schemas.microsoft.com/office/drawing/2014/main" val="2681572496"/>
                    </a:ext>
                  </a:extLst>
                </a:gridCol>
              </a:tblGrid>
              <a:tr h="547376">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2200" b="1">
                          <a:solidFill>
                            <a:schemeClr val="tx1"/>
                          </a:solidFill>
                          <a:effectLst/>
                          <a:latin typeface="UTM Avo" panose="02040603050506020204" pitchFamily="18" charset="0"/>
                          <a:ea typeface="UD Digi Kyokasho N-B" panose="02020700000000000000" pitchFamily="17" charset="-128"/>
                        </a:rPr>
                        <a:t>Nghĩa</a:t>
                      </a:r>
                    </a:p>
                  </a:txBody>
                  <a:tcPr marL="47625" marR="47625"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2393818561"/>
                  </a:ext>
                </a:extLst>
              </a:tr>
              <a:tr h="547376">
                <a:tc>
                  <a:txBody>
                    <a:bodyPr/>
                    <a:lstStyle/>
                    <a:p>
                      <a:pPr algn="just" fontAlgn="t"/>
                      <a:r>
                        <a:rPr lang="en-US" sz="2200">
                          <a:effectLst/>
                          <a:latin typeface="UTM Avo" panose="02040603050506020204" pitchFamily="18" charset="0"/>
                          <a:ea typeface="UD Digi Kyokasho N-B" panose="02020700000000000000" pitchFamily="17" charset="-128"/>
                        </a:rPr>
                        <a:t>a. giúp nhau lúc khó khăn, thiếu thốn</a:t>
                      </a: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886322579"/>
                  </a:ext>
                </a:extLst>
              </a:tr>
              <a:tr h="547376">
                <a:tc>
                  <a:txBody>
                    <a:bodyPr/>
                    <a:lstStyle/>
                    <a:p>
                      <a:pPr algn="just" fontAlgn="t"/>
                      <a:r>
                        <a:rPr lang="vi-VN" sz="2200">
                          <a:effectLst/>
                          <a:latin typeface="UTM Avo" panose="02040603050506020204" pitchFamily="18" charset="0"/>
                          <a:ea typeface="UD Digi Kyokasho N-B" panose="02020700000000000000" pitchFamily="17" charset="-128"/>
                        </a:rPr>
                        <a:t>b. </a:t>
                      </a:r>
                      <a:r>
                        <a:rPr lang="en-US" sz="2200">
                          <a:effectLst/>
                          <a:latin typeface="UTM Avo" panose="02040603050506020204" pitchFamily="18" charset="0"/>
                          <a:ea typeface="UD Digi Kyokasho N-B" panose="02020700000000000000" pitchFamily="17" charset="-128"/>
                        </a:rPr>
                        <a:t>l</a:t>
                      </a:r>
                      <a:r>
                        <a:rPr lang="vi-VN" sz="2200">
                          <a:effectLst/>
                          <a:latin typeface="UTM Avo" panose="02040603050506020204" pitchFamily="18" charset="0"/>
                          <a:ea typeface="UD Digi Kyokasho N-B" panose="02020700000000000000" pitchFamily="17" charset="-128"/>
                        </a:rPr>
                        <a:t>àm lụng vất </a:t>
                      </a:r>
                      <a:r>
                        <a:rPr lang="en-US" sz="2200">
                          <a:effectLst/>
                          <a:latin typeface="UTM Avo" panose="02040603050506020204" pitchFamily="18" charset="0"/>
                          <a:ea typeface="UD Digi Kyokasho N-B" panose="02020700000000000000" pitchFamily="17" charset="-128"/>
                        </a:rPr>
                        <a:t>vả</a:t>
                      </a:r>
                      <a:r>
                        <a:rPr lang="vi-VN" sz="2200">
                          <a:effectLst/>
                          <a:latin typeface="UTM Avo" panose="02040603050506020204" pitchFamily="18" charset="0"/>
                          <a:ea typeface="UD Digi Kyokasho N-B" panose="02020700000000000000" pitchFamily="17" charset="-128"/>
                        </a:rPr>
                        <a:t> dãi dầu sương nắng</a:t>
                      </a: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72309434"/>
                  </a:ext>
                </a:extLst>
              </a:tr>
              <a:tr h="547376">
                <a:tc>
                  <a:txBody>
                    <a:bodyPr/>
                    <a:lstStyle/>
                    <a:p>
                      <a:pPr algn="just" fontAlgn="t"/>
                      <a:r>
                        <a:rPr lang="vi-VN" sz="2200">
                          <a:effectLst/>
                          <a:latin typeface="UTM Avo" panose="02040603050506020204" pitchFamily="18" charset="0"/>
                          <a:ea typeface="UD Digi Kyokasho N-B" panose="02020700000000000000" pitchFamily="17" charset="-128"/>
                        </a:rPr>
                        <a:t>c. </a:t>
                      </a:r>
                      <a:r>
                        <a:rPr lang="en-US" sz="2200">
                          <a:effectLst/>
                          <a:latin typeface="UTM Avo" panose="02040603050506020204" pitchFamily="18" charset="0"/>
                          <a:ea typeface="UD Digi Kyokasho N-B" panose="02020700000000000000" pitchFamily="17" charset="-128"/>
                        </a:rPr>
                        <a:t>b</a:t>
                      </a:r>
                      <a:r>
                        <a:rPr lang="vi-VN" sz="2200">
                          <a:effectLst/>
                          <a:latin typeface="UTM Avo" panose="02040603050506020204" pitchFamily="18" charset="0"/>
                          <a:ea typeface="UD Digi Kyokasho N-B" panose="02020700000000000000" pitchFamily="17" charset="-128"/>
                        </a:rPr>
                        <a:t>uôn bán vặt ở đầu đường, góc chợ</a:t>
                      </a: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418136242"/>
                  </a:ext>
                </a:extLst>
              </a:tr>
              <a:tr h="547376">
                <a:tc>
                  <a:txBody>
                    <a:bodyPr/>
                    <a:lstStyle/>
                    <a:p>
                      <a:pPr algn="just" fontAlgn="t"/>
                      <a:r>
                        <a:rPr lang="vi-VN" sz="2200">
                          <a:effectLst/>
                          <a:latin typeface="UTM Avo" panose="02040603050506020204" pitchFamily="18" charset="0"/>
                          <a:ea typeface="UD Digi Kyokasho N-B" panose="02020700000000000000" pitchFamily="17" charset="-128"/>
                        </a:rPr>
                        <a:t>d. cuộc sống bấp bênh, phụ thuộc</a:t>
                      </a: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566842344"/>
                  </a:ext>
                </a:extLst>
              </a:tr>
              <a:tr h="547376">
                <a:tc>
                  <a:txBody>
                    <a:bodyPr/>
                    <a:lstStyle/>
                    <a:p>
                      <a:pPr algn="just" fontAlgn="t"/>
                      <a:r>
                        <a:rPr lang="vi-VN" sz="2200">
                          <a:effectLst/>
                          <a:latin typeface="UTM Avo" panose="02040603050506020204" pitchFamily="18" charset="0"/>
                          <a:ea typeface="UD Digi Kyokasho N-B" panose="02020700000000000000" pitchFamily="17" charset="-128"/>
                        </a:rPr>
                        <a:t>e. </a:t>
                      </a:r>
                      <a:r>
                        <a:rPr lang="en-US" sz="2200">
                          <a:effectLst/>
                          <a:latin typeface="UTM Avo" panose="02040603050506020204" pitchFamily="18" charset="0"/>
                          <a:ea typeface="UD Digi Kyokasho N-B" panose="02020700000000000000" pitchFamily="17" charset="-128"/>
                        </a:rPr>
                        <a:t>s</a:t>
                      </a:r>
                      <a:r>
                        <a:rPr lang="vi-VN" sz="2200">
                          <a:effectLst/>
                          <a:latin typeface="UTM Avo" panose="02040603050506020204" pitchFamily="18" charset="0"/>
                          <a:ea typeface="UD Digi Kyokasho N-B" panose="02020700000000000000" pitchFamily="17" charset="-128"/>
                        </a:rPr>
                        <a:t>ự lam lũ, cực nhọc của việc đồng áng</a:t>
                      </a:r>
                    </a:p>
                  </a:txBody>
                  <a:tcPr marL="47625" marR="47625" marT="47625" marB="476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641960061"/>
                  </a:ext>
                </a:extLst>
              </a:tr>
            </a:tbl>
          </a:graphicData>
        </a:graphic>
      </p:graphicFrame>
      <p:cxnSp>
        <p:nvCxnSpPr>
          <p:cNvPr id="18" name="Straight Connector 17">
            <a:extLst>
              <a:ext uri="{FF2B5EF4-FFF2-40B4-BE49-F238E27FC236}">
                <a16:creationId xmlns:a16="http://schemas.microsoft.com/office/drawing/2014/main" id="{708E6900-0DF2-49BE-BA74-504DB4E4A231}"/>
              </a:ext>
            </a:extLst>
          </p:cNvPr>
          <p:cNvCxnSpPr>
            <a:cxnSpLocks/>
          </p:cNvCxnSpPr>
          <p:nvPr/>
        </p:nvCxnSpPr>
        <p:spPr>
          <a:xfrm>
            <a:off x="4384230" y="3364652"/>
            <a:ext cx="981634" cy="10156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88162A9-4309-41F2-B784-DA74184F8487}"/>
              </a:ext>
            </a:extLst>
          </p:cNvPr>
          <p:cNvCxnSpPr>
            <a:cxnSpLocks/>
          </p:cNvCxnSpPr>
          <p:nvPr/>
        </p:nvCxnSpPr>
        <p:spPr>
          <a:xfrm>
            <a:off x="4384230" y="3846086"/>
            <a:ext cx="981634" cy="16403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A228C4E-3E08-40CC-B266-DAC306B5FF58}"/>
              </a:ext>
            </a:extLst>
          </p:cNvPr>
          <p:cNvCxnSpPr>
            <a:cxnSpLocks/>
          </p:cNvCxnSpPr>
          <p:nvPr/>
        </p:nvCxnSpPr>
        <p:spPr>
          <a:xfrm>
            <a:off x="4384230" y="4380335"/>
            <a:ext cx="981634" cy="5916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A72C8B9-22C6-40B4-970B-9BA0359981F4}"/>
              </a:ext>
            </a:extLst>
          </p:cNvPr>
          <p:cNvCxnSpPr>
            <a:cxnSpLocks/>
          </p:cNvCxnSpPr>
          <p:nvPr/>
        </p:nvCxnSpPr>
        <p:spPr>
          <a:xfrm flipV="1">
            <a:off x="4384230" y="3898901"/>
            <a:ext cx="981634" cy="10731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982CD7F-04F6-440E-AB4D-C5E23469DD53}"/>
              </a:ext>
            </a:extLst>
          </p:cNvPr>
          <p:cNvCxnSpPr>
            <a:cxnSpLocks/>
          </p:cNvCxnSpPr>
          <p:nvPr/>
        </p:nvCxnSpPr>
        <p:spPr>
          <a:xfrm flipV="1">
            <a:off x="4384230" y="3283126"/>
            <a:ext cx="981634" cy="21646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91592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left)">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left)">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left)">
                                      <p:cBhvr>
                                        <p:cTn id="2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6F3C0B14-1633-AAA9-672F-0CAD7B582D48}"/>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323659907"/>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33F571A-99E8-405F-8EDE-57935FA7267A}"/>
              </a:ext>
            </a:extLst>
          </p:cNvPr>
          <p:cNvSpPr txBox="1"/>
          <p:nvPr/>
        </p:nvSpPr>
        <p:spPr>
          <a:xfrm>
            <a:off x="2404253" y="1840268"/>
            <a:ext cx="7776067" cy="1121846"/>
          </a:xfrm>
          <a:prstGeom prst="rect">
            <a:avLst/>
          </a:prstGeom>
          <a:solidFill>
            <a:schemeClr val="accent2">
              <a:lumMod val="20000"/>
              <a:lumOff val="80000"/>
            </a:schemeClr>
          </a:solidFill>
          <a:ln w="28575">
            <a:solidFill>
              <a:schemeClr val="tx1"/>
            </a:solidFill>
            <a:prstDash val="sysDot"/>
          </a:ln>
        </p:spPr>
        <p:txBody>
          <a:bodyPr wrap="square">
            <a:spAutoFit/>
          </a:bodyPr>
          <a:lstStyle/>
          <a:p>
            <a:pPr lvl="0" algn="ctr">
              <a:lnSpc>
                <a:spcPct val="150000"/>
              </a:lnSpc>
            </a:pPr>
            <a:r>
              <a:rPr lang="vi-VN" sz="2400">
                <a:solidFill>
                  <a:srgbClr val="000000"/>
                </a:solidFill>
                <a:latin typeface="UTM Avo" panose="02040603050506020204" pitchFamily="18" charset="0"/>
                <a:ea typeface="Times New Roman" panose="02020603050405020304" pitchFamily="18" charset="0"/>
                <a:cs typeface="Arial" panose="020B0604020202020204" pitchFamily="34" charset="0"/>
              </a:rPr>
              <a:t>Viết đoạn văn  (5-7 dòng), trong đó sử dụng ít nhất một thành ngữ trong bài tập 5.</a:t>
            </a:r>
          </a:p>
        </p:txBody>
      </p:sp>
      <p:pic>
        <p:nvPicPr>
          <p:cNvPr id="6" name="Picture 5">
            <a:extLst>
              <a:ext uri="{FF2B5EF4-FFF2-40B4-BE49-F238E27FC236}">
                <a16:creationId xmlns:a16="http://schemas.microsoft.com/office/drawing/2014/main" id="{ACD0035E-C710-45E5-98B0-255917EFBF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3764" y="2962114"/>
            <a:ext cx="3295587" cy="3295587"/>
          </a:xfrm>
          <a:prstGeom prst="rect">
            <a:avLst/>
          </a:prstGeom>
        </p:spPr>
      </p:pic>
    </p:spTree>
    <p:extLst>
      <p:ext uri="{BB962C8B-B14F-4D97-AF65-F5344CB8AC3E}">
        <p14:creationId xmlns:p14="http://schemas.microsoft.com/office/powerpoint/2010/main" val="9276331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E3039A18-F5E6-E0D6-00E5-3B945D1EF1A4}"/>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1329930028"/>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3" name="Picture 3">
            <a:extLst>
              <a:ext uri="{FF2B5EF4-FFF2-40B4-BE49-F238E27FC236}">
                <a16:creationId xmlns:a16="http://schemas.microsoft.com/office/drawing/2014/main" id="{0841FB7B-AD3D-446D-A951-FDF1DF9B16C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326461" y="2339512"/>
            <a:ext cx="3332984" cy="2268383"/>
          </a:xfrm>
          <a:prstGeom prst="rect">
            <a:avLst/>
          </a:prstGeom>
        </p:spPr>
      </p:pic>
      <p:sp>
        <p:nvSpPr>
          <p:cNvPr id="24" name="TextBox 23">
            <a:extLst>
              <a:ext uri="{FF2B5EF4-FFF2-40B4-BE49-F238E27FC236}">
                <a16:creationId xmlns:a16="http://schemas.microsoft.com/office/drawing/2014/main" id="{DE48A399-5D38-4E50-B54F-BADBBA2D8A2C}"/>
              </a:ext>
            </a:extLst>
          </p:cNvPr>
          <p:cNvSpPr txBox="1"/>
          <p:nvPr/>
        </p:nvSpPr>
        <p:spPr>
          <a:xfrm>
            <a:off x="2248594" y="2874989"/>
            <a:ext cx="3332984" cy="950325"/>
          </a:xfrm>
          <a:prstGeom prst="rect">
            <a:avLst/>
          </a:prstGeom>
          <a:noFill/>
        </p:spPr>
        <p:txBody>
          <a:bodyPr wrap="square">
            <a:spAutoFit/>
          </a:bodyPr>
          <a:lstStyle/>
          <a:p>
            <a:pPr algn="ctr">
              <a:lnSpc>
                <a:spcPct val="150000"/>
              </a:lnSpc>
            </a:pPr>
            <a:r>
              <a:rPr lang="en-US" sz="2000">
                <a:latin typeface="UTM Avo" panose="02040603050506020204" pitchFamily="18" charset="0"/>
              </a:rPr>
              <a:t>Hoàn thành các bài tập trong vở bài tập</a:t>
            </a:r>
          </a:p>
        </p:txBody>
      </p:sp>
      <p:pic>
        <p:nvPicPr>
          <p:cNvPr id="25" name="Picture 9">
            <a:extLst>
              <a:ext uri="{FF2B5EF4-FFF2-40B4-BE49-F238E27FC236}">
                <a16:creationId xmlns:a16="http://schemas.microsoft.com/office/drawing/2014/main" id="{3AC2664D-9FAA-4FC4-A79B-B3944444FFC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1986457" y="3729520"/>
            <a:ext cx="973058" cy="1238250"/>
          </a:xfrm>
          <a:prstGeom prst="rect">
            <a:avLst/>
          </a:prstGeom>
        </p:spPr>
      </p:pic>
      <p:pic>
        <p:nvPicPr>
          <p:cNvPr id="26" name="Picture 3">
            <a:extLst>
              <a:ext uri="{FF2B5EF4-FFF2-40B4-BE49-F238E27FC236}">
                <a16:creationId xmlns:a16="http://schemas.microsoft.com/office/drawing/2014/main" id="{8FECE8FA-7C7E-437A-956C-7AF31DDB4C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402709" y="2339511"/>
            <a:ext cx="3615362" cy="2268383"/>
          </a:xfrm>
          <a:prstGeom prst="rect">
            <a:avLst/>
          </a:prstGeom>
        </p:spPr>
      </p:pic>
      <p:sp>
        <p:nvSpPr>
          <p:cNvPr id="27" name="TextBox 26">
            <a:extLst>
              <a:ext uri="{FF2B5EF4-FFF2-40B4-BE49-F238E27FC236}">
                <a16:creationId xmlns:a16="http://schemas.microsoft.com/office/drawing/2014/main" id="{59FE0C2C-A8DE-4B19-A3F3-9880817DD73C}"/>
              </a:ext>
            </a:extLst>
          </p:cNvPr>
          <p:cNvSpPr txBox="1"/>
          <p:nvPr/>
        </p:nvSpPr>
        <p:spPr>
          <a:xfrm>
            <a:off x="6402709" y="2814673"/>
            <a:ext cx="3615362" cy="950325"/>
          </a:xfrm>
          <a:prstGeom prst="rect">
            <a:avLst/>
          </a:prstGeom>
          <a:noFill/>
        </p:spPr>
        <p:txBody>
          <a:bodyPr wrap="square">
            <a:spAutoFit/>
          </a:bodyPr>
          <a:lstStyle/>
          <a:p>
            <a:pPr algn="ctr">
              <a:lnSpc>
                <a:spcPct val="150000"/>
              </a:lnSpc>
            </a:pPr>
            <a:r>
              <a:rPr lang="vi-VN" sz="2000">
                <a:latin typeface="UTM Avo" panose="02040603050506020204" pitchFamily="18" charset="0"/>
              </a:rPr>
              <a:t>Chuẩn bị bài:</a:t>
            </a:r>
          </a:p>
          <a:p>
            <a:pPr algn="ctr">
              <a:lnSpc>
                <a:spcPct val="150000"/>
              </a:lnSpc>
            </a:pPr>
            <a:r>
              <a:rPr lang="en-US" altLang="en-US" sz="2000" i="1">
                <a:solidFill>
                  <a:srgbClr val="000000"/>
                </a:solidFill>
                <a:latin typeface="UTM Avo" panose="02040603050506020204" pitchFamily="18" charset="0"/>
                <a:cs typeface="Arial" panose="020B0604020202020204" pitchFamily="34" charset="0"/>
              </a:rPr>
              <a:t>Gấu con chân vòng kiềng</a:t>
            </a:r>
            <a:endParaRPr lang="vi-VN" sz="2000" i="1">
              <a:latin typeface="UTM Avo" panose="02040603050506020204" pitchFamily="18" charset="0"/>
            </a:endParaRPr>
          </a:p>
        </p:txBody>
      </p:sp>
      <p:pic>
        <p:nvPicPr>
          <p:cNvPr id="28" name="Picture 9">
            <a:extLst>
              <a:ext uri="{FF2B5EF4-FFF2-40B4-BE49-F238E27FC236}">
                <a16:creationId xmlns:a16="http://schemas.microsoft.com/office/drawing/2014/main" id="{1C73345E-AE73-4DA9-B61D-DDD88D241A8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7689664" y="1699997"/>
            <a:ext cx="1041452" cy="950325"/>
          </a:xfrm>
          <a:prstGeom prst="rect">
            <a:avLst/>
          </a:prstGeom>
        </p:spPr>
      </p:pic>
    </p:spTree>
    <p:extLst>
      <p:ext uri="{BB962C8B-B14F-4D97-AF65-F5344CB8AC3E}">
        <p14:creationId xmlns:p14="http://schemas.microsoft.com/office/powerpoint/2010/main" val="35815923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par>
                                <p:cTn id="22" presetID="10" presetClass="entr" presetSubtype="0" fill="hold"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7"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Arial"/>
                <a:sym typeface="Arial"/>
                <a:hlinkClick r:id="rId4">
                  <a:extLst>
                    <a:ext uri="{A12FA001-AC4F-418D-AE19-62706E023703}">
                      <ahyp:hlinkClr xmlns:ahyp="http://schemas.microsoft.com/office/drawing/2018/hyperlinkcolor" val="tx"/>
                    </a:ext>
                  </a:extLst>
                </a:hlinkClick>
              </a:rPr>
              <a:t>Hoc10 – Học 1 biết 10</a:t>
            </a:r>
            <a:endPar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Arial"/>
              <a:sym typeface="Arial"/>
            </a:endParaRP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19048710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4.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docProps/app.xml><?xml version="1.0" encoding="utf-8"?>
<Properties xmlns="http://schemas.openxmlformats.org/officeDocument/2006/extended-properties" xmlns:vt="http://schemas.openxmlformats.org/officeDocument/2006/docPropsVTypes">
  <Template>9Slide.vn</Template>
  <TotalTime>406</TotalTime>
  <Words>1376</Words>
  <Application>Microsoft Office PowerPoint</Application>
  <PresentationFormat>Widescreen</PresentationFormat>
  <Paragraphs>110</Paragraphs>
  <Slides>22</Slides>
  <Notes>0</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22</vt:i4>
      </vt:variant>
    </vt:vector>
  </HeadingPairs>
  <TitlesOfParts>
    <vt:vector size="31" baseType="lpstr">
      <vt:lpstr>Arial</vt:lpstr>
      <vt:lpstr>Arial Nova</vt:lpstr>
      <vt:lpstr>Calibri</vt:lpstr>
      <vt:lpstr>Calibri Light</vt:lpstr>
      <vt:lpstr>UTM Avo</vt:lpstr>
      <vt:lpstr>2_Office Theme</vt:lpstr>
      <vt:lpstr>1_Office Theme</vt:lpstr>
      <vt:lpstr>3_Office Theme</vt:lpstr>
      <vt:lpstr>5_Office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Monkey</dc:creator>
  <dc:description>9Slide.vn</dc:description>
  <cp:lastModifiedBy>Ziczac</cp:lastModifiedBy>
  <cp:revision>58</cp:revision>
  <dcterms:created xsi:type="dcterms:W3CDTF">2023-10-19T01:39:18Z</dcterms:created>
  <dcterms:modified xsi:type="dcterms:W3CDTF">2023-12-20T02:43:49Z</dcterms:modified>
  <cp:category>9Slide.vn</cp:category>
</cp:coreProperties>
</file>