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30"/>
  </p:notesMasterIdLst>
  <p:sldIdLst>
    <p:sldId id="318" r:id="rId4"/>
    <p:sldId id="281" r:id="rId5"/>
    <p:sldId id="337" r:id="rId6"/>
    <p:sldId id="359" r:id="rId7"/>
    <p:sldId id="284" r:id="rId8"/>
    <p:sldId id="285" r:id="rId9"/>
    <p:sldId id="341" r:id="rId10"/>
    <p:sldId id="345" r:id="rId11"/>
    <p:sldId id="346" r:id="rId12"/>
    <p:sldId id="351" r:id="rId13"/>
    <p:sldId id="360" r:id="rId14"/>
    <p:sldId id="361" r:id="rId15"/>
    <p:sldId id="362" r:id="rId16"/>
    <p:sldId id="363" r:id="rId17"/>
    <p:sldId id="364" r:id="rId18"/>
    <p:sldId id="365" r:id="rId19"/>
    <p:sldId id="323" r:id="rId20"/>
    <p:sldId id="287" r:id="rId21"/>
    <p:sldId id="357" r:id="rId22"/>
    <p:sldId id="366" r:id="rId23"/>
    <p:sldId id="293" r:id="rId24"/>
    <p:sldId id="295" r:id="rId25"/>
    <p:sldId id="296" r:id="rId26"/>
    <p:sldId id="297" r:id="rId27"/>
    <p:sldId id="279" r:id="rId28"/>
    <p:sldId id="300" r:id="rId29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3023"/>
    <a:srgbClr val="FFFAF7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03" autoAdjust="0"/>
    <p:restoredTop sz="93039" autoAdjust="0"/>
  </p:normalViewPr>
  <p:slideViewPr>
    <p:cSldViewPr snapToGrid="0">
      <p:cViewPr varScale="1">
        <p:scale>
          <a:sx n="56" d="100"/>
          <a:sy n="56" d="100"/>
        </p:scale>
        <p:origin x="96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228E6E-A86F-4BE1-825C-06BE49270174}" type="doc">
      <dgm:prSet loTypeId="urn:microsoft.com/office/officeart/2005/8/layout/process4" loCatId="list" qsTypeId="urn:microsoft.com/office/officeart/2005/8/quickstyle/simple1" qsCatId="simple" csTypeId="urn:microsoft.com/office/officeart/2005/8/colors/accent2_1" csCatId="accent2" phldr="1"/>
      <dgm:spPr/>
    </dgm:pt>
    <dgm:pt modelId="{34209AD5-15D8-4837-9CB4-0BB946F567AE}">
      <dgm:prSet phldrT="[Text]"/>
      <dgm:spPr/>
      <dgm:t>
        <a:bodyPr/>
        <a:lstStyle/>
        <a:p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Từ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đầu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đến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“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là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nhầm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to”: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Nêu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vấn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đề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khan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hiếm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nước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ngọt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.</a:t>
          </a:r>
        </a:p>
      </dgm:t>
    </dgm:pt>
    <dgm:pt modelId="{2BC61CFC-2FBA-4B0D-965A-315FBD25E094}" type="parTrans" cxnId="{1152F5EC-285D-4397-85FE-D8F5675577E5}">
      <dgm:prSet/>
      <dgm:spPr/>
      <dgm:t>
        <a:bodyPr/>
        <a:lstStyle/>
        <a:p>
          <a:endParaRPr lang="en-US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59A73A-2990-4F4C-BD59-DC6C851642C6}" type="sibTrans" cxnId="{1152F5EC-285D-4397-85FE-D8F5675577E5}">
      <dgm:prSet/>
      <dgm:spPr/>
      <dgm:t>
        <a:bodyPr/>
        <a:lstStyle/>
        <a:p>
          <a:endParaRPr lang="en-US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1C69B2-5953-4BB7-832C-AC5AF1ECFB2A}">
      <dgm:prSet phldrT="[Text]"/>
      <dgm:spPr/>
      <dgm:t>
        <a:bodyPr/>
        <a:lstStyle/>
        <a:p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Tiếp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đến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“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trập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trùng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núi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err="1">
              <a:latin typeface="UTM Avo" panose="02040603050506020204" pitchFamily="18" charset="0"/>
              <a:cs typeface="Arial" panose="020B0604020202020204" pitchFamily="34" charset="0"/>
            </a:rPr>
            <a:t>đá</a:t>
          </a:r>
          <a:r>
            <a:rPr lang="en-US">
              <a:latin typeface="UTM Avo" panose="02040603050506020204" pitchFamily="18" charset="0"/>
              <a:cs typeface="Arial" panose="020B0604020202020204" pitchFamily="34" charset="0"/>
            </a:rPr>
            <a:t>”: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Hiện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tượng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khan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hiếm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nước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dirty="0" err="1">
              <a:latin typeface="UTM Avo" panose="02040603050506020204" pitchFamily="18" charset="0"/>
              <a:cs typeface="Arial" panose="020B0604020202020204" pitchFamily="34" charset="0"/>
            </a:rPr>
            <a:t>ngọt</a:t>
          </a:r>
          <a:r>
            <a:rPr lang="en-US" dirty="0">
              <a:latin typeface="UTM Avo" panose="02040603050506020204" pitchFamily="18" charset="0"/>
              <a:cs typeface="Arial" panose="020B0604020202020204" pitchFamily="34" charset="0"/>
            </a:rPr>
            <a:t>.</a:t>
          </a:r>
        </a:p>
      </dgm:t>
    </dgm:pt>
    <dgm:pt modelId="{CB8CA43A-4F5E-4909-954F-705AEC416108}" type="parTrans" cxnId="{00E1F96B-0A71-45F5-9F92-A2D2CED544DF}">
      <dgm:prSet/>
      <dgm:spPr/>
      <dgm:t>
        <a:bodyPr/>
        <a:lstStyle/>
        <a:p>
          <a:endParaRPr lang="en-US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1C920B-C772-4D8B-89BB-9439BA906FD8}" type="sibTrans" cxnId="{00E1F96B-0A71-45F5-9F92-A2D2CED544DF}">
      <dgm:prSet/>
      <dgm:spPr/>
      <dgm:t>
        <a:bodyPr/>
        <a:lstStyle/>
        <a:p>
          <a:endParaRPr lang="en-US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B649A8-AD86-4EA7-98EC-B4A85B10A118}">
      <dgm:prSet phldrT="[Text]"/>
      <dgm:spPr/>
      <dgm:t>
        <a:bodyPr/>
        <a:lstStyle/>
        <a:p>
          <a:r>
            <a:rPr lang="en-US" b="0" err="1">
              <a:latin typeface="UTM Avo" panose="02040603050506020204" pitchFamily="18" charset="0"/>
              <a:cs typeface="Arial" panose="020B0604020202020204" pitchFamily="34" charset="0"/>
            </a:rPr>
            <a:t>Còn</a:t>
          </a:r>
          <a:r>
            <a:rPr lang="en-US" b="0">
              <a:latin typeface="UTM Avo" panose="02040603050506020204" pitchFamily="18" charset="0"/>
              <a:cs typeface="Arial" panose="020B0604020202020204" pitchFamily="34" charset="0"/>
            </a:rPr>
            <a:t> lại: </a:t>
          </a:r>
          <a:r>
            <a:rPr lang="en-US" b="0" dirty="0">
              <a:latin typeface="UTM Avo" panose="02040603050506020204" pitchFamily="18" charset="0"/>
              <a:cs typeface="Arial" panose="020B0604020202020204" pitchFamily="34" charset="0"/>
            </a:rPr>
            <a:t>Bài </a:t>
          </a:r>
          <a:r>
            <a:rPr lang="en-US" b="0" dirty="0" err="1">
              <a:latin typeface="UTM Avo" panose="02040603050506020204" pitchFamily="18" charset="0"/>
              <a:cs typeface="Arial" panose="020B0604020202020204" pitchFamily="34" charset="0"/>
            </a:rPr>
            <a:t>học</a:t>
          </a:r>
          <a:r>
            <a:rPr lang="en-US" b="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b="0" dirty="0" err="1">
              <a:latin typeface="UTM Avo" panose="02040603050506020204" pitchFamily="18" charset="0"/>
              <a:cs typeface="Arial" panose="020B0604020202020204" pitchFamily="34" charset="0"/>
            </a:rPr>
            <a:t>nhận</a:t>
          </a:r>
          <a:r>
            <a:rPr lang="en-US" b="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b="0" dirty="0" err="1">
              <a:latin typeface="UTM Avo" panose="02040603050506020204" pitchFamily="18" charset="0"/>
              <a:cs typeface="Arial" panose="020B0604020202020204" pitchFamily="34" charset="0"/>
            </a:rPr>
            <a:t>thức</a:t>
          </a:r>
          <a:r>
            <a:rPr lang="en-US" b="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b="0" dirty="0" err="1">
              <a:latin typeface="UTM Avo" panose="02040603050506020204" pitchFamily="18" charset="0"/>
              <a:cs typeface="Arial" panose="020B0604020202020204" pitchFamily="34" charset="0"/>
            </a:rPr>
            <a:t>cho</a:t>
          </a:r>
          <a:r>
            <a:rPr lang="en-US" b="0" dirty="0">
              <a:latin typeface="UTM Avo" panose="02040603050506020204" pitchFamily="18" charset="0"/>
              <a:cs typeface="Arial" panose="020B0604020202020204" pitchFamily="34" charset="0"/>
            </a:rPr>
            <a:t> con </a:t>
          </a:r>
          <a:r>
            <a:rPr lang="en-US" b="0" dirty="0" err="1">
              <a:latin typeface="UTM Avo" panose="02040603050506020204" pitchFamily="18" charset="0"/>
              <a:cs typeface="Arial" panose="020B0604020202020204" pitchFamily="34" charset="0"/>
            </a:rPr>
            <a:t>người</a:t>
          </a:r>
          <a:r>
            <a:rPr lang="en-US" b="0" dirty="0">
              <a:latin typeface="UTM Avo" panose="02040603050506020204" pitchFamily="18" charset="0"/>
              <a:cs typeface="Arial" panose="020B0604020202020204" pitchFamily="34" charset="0"/>
            </a:rPr>
            <a:t>.</a:t>
          </a:r>
        </a:p>
      </dgm:t>
    </dgm:pt>
    <dgm:pt modelId="{75DA3E25-49CB-429D-BFE3-1ED114210FE5}" type="parTrans" cxnId="{53DCC1EF-C183-479E-B144-F52EA4FD8891}">
      <dgm:prSet/>
      <dgm:spPr/>
      <dgm:t>
        <a:bodyPr/>
        <a:lstStyle/>
        <a:p>
          <a:endParaRPr lang="en-US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FAC778-C654-495A-9121-A48B60905018}" type="sibTrans" cxnId="{53DCC1EF-C183-479E-B144-F52EA4FD8891}">
      <dgm:prSet/>
      <dgm:spPr/>
      <dgm:t>
        <a:bodyPr/>
        <a:lstStyle/>
        <a:p>
          <a:endParaRPr lang="en-US">
            <a:solidFill>
              <a:schemeClr val="accent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A0D4A4-25CC-44A9-B211-0317AB1B320A}" type="pres">
      <dgm:prSet presAssocID="{EC228E6E-A86F-4BE1-825C-06BE49270174}" presName="Name0" presStyleCnt="0">
        <dgm:presLayoutVars>
          <dgm:dir/>
          <dgm:animLvl val="lvl"/>
          <dgm:resizeHandles val="exact"/>
        </dgm:presLayoutVars>
      </dgm:prSet>
      <dgm:spPr/>
    </dgm:pt>
    <dgm:pt modelId="{EFDDB11E-F831-4BA5-B9C4-93FA697217A2}" type="pres">
      <dgm:prSet presAssocID="{23B649A8-AD86-4EA7-98EC-B4A85B10A118}" presName="boxAndChildren" presStyleCnt="0"/>
      <dgm:spPr/>
    </dgm:pt>
    <dgm:pt modelId="{432CF2AF-3786-4C1D-B84D-DCC84FD82263}" type="pres">
      <dgm:prSet presAssocID="{23B649A8-AD86-4EA7-98EC-B4A85B10A118}" presName="parentTextBox" presStyleLbl="node1" presStyleIdx="0" presStyleCnt="3"/>
      <dgm:spPr/>
    </dgm:pt>
    <dgm:pt modelId="{CCAB7B0D-7730-41A9-98E1-D5289E0E4042}" type="pres">
      <dgm:prSet presAssocID="{4D1C920B-C772-4D8B-89BB-9439BA906FD8}" presName="sp" presStyleCnt="0"/>
      <dgm:spPr/>
    </dgm:pt>
    <dgm:pt modelId="{B4628FCD-723E-4A1C-B40E-4DB414DAFD2C}" type="pres">
      <dgm:prSet presAssocID="{DA1C69B2-5953-4BB7-832C-AC5AF1ECFB2A}" presName="arrowAndChildren" presStyleCnt="0"/>
      <dgm:spPr/>
    </dgm:pt>
    <dgm:pt modelId="{C1A08E10-DDC9-4896-90DE-CE0760A29E2D}" type="pres">
      <dgm:prSet presAssocID="{DA1C69B2-5953-4BB7-832C-AC5AF1ECFB2A}" presName="parentTextArrow" presStyleLbl="node1" presStyleIdx="1" presStyleCnt="3"/>
      <dgm:spPr/>
    </dgm:pt>
    <dgm:pt modelId="{182F5B67-F58A-44FE-BC45-D06F2F8C3E82}" type="pres">
      <dgm:prSet presAssocID="{6359A73A-2990-4F4C-BD59-DC6C851642C6}" presName="sp" presStyleCnt="0"/>
      <dgm:spPr/>
    </dgm:pt>
    <dgm:pt modelId="{133EC379-F43B-46A8-804D-5768E6918ABE}" type="pres">
      <dgm:prSet presAssocID="{34209AD5-15D8-4837-9CB4-0BB946F567AE}" presName="arrowAndChildren" presStyleCnt="0"/>
      <dgm:spPr/>
    </dgm:pt>
    <dgm:pt modelId="{C9A2D826-41CA-4FCD-BEAB-917B8190851F}" type="pres">
      <dgm:prSet presAssocID="{34209AD5-15D8-4837-9CB4-0BB946F567AE}" presName="parentTextArrow" presStyleLbl="node1" presStyleIdx="2" presStyleCnt="3"/>
      <dgm:spPr/>
    </dgm:pt>
  </dgm:ptLst>
  <dgm:cxnLst>
    <dgm:cxn modelId="{1D86A03B-312C-48BA-9F98-0B907A864062}" type="presOf" srcId="{34209AD5-15D8-4837-9CB4-0BB946F567AE}" destId="{C9A2D826-41CA-4FCD-BEAB-917B8190851F}" srcOrd="0" destOrd="0" presId="urn:microsoft.com/office/officeart/2005/8/layout/process4"/>
    <dgm:cxn modelId="{3146E064-8887-4D56-BF16-9BC204871367}" type="presOf" srcId="{23B649A8-AD86-4EA7-98EC-B4A85B10A118}" destId="{432CF2AF-3786-4C1D-B84D-DCC84FD82263}" srcOrd="0" destOrd="0" presId="urn:microsoft.com/office/officeart/2005/8/layout/process4"/>
    <dgm:cxn modelId="{00E1F96B-0A71-45F5-9F92-A2D2CED544DF}" srcId="{EC228E6E-A86F-4BE1-825C-06BE49270174}" destId="{DA1C69B2-5953-4BB7-832C-AC5AF1ECFB2A}" srcOrd="1" destOrd="0" parTransId="{CB8CA43A-4F5E-4909-954F-705AEC416108}" sibTransId="{4D1C920B-C772-4D8B-89BB-9439BA906FD8}"/>
    <dgm:cxn modelId="{49265285-0873-4D5A-9177-27B1E8AA63C1}" type="presOf" srcId="{DA1C69B2-5953-4BB7-832C-AC5AF1ECFB2A}" destId="{C1A08E10-DDC9-4896-90DE-CE0760A29E2D}" srcOrd="0" destOrd="0" presId="urn:microsoft.com/office/officeart/2005/8/layout/process4"/>
    <dgm:cxn modelId="{1152F5EC-285D-4397-85FE-D8F5675577E5}" srcId="{EC228E6E-A86F-4BE1-825C-06BE49270174}" destId="{34209AD5-15D8-4837-9CB4-0BB946F567AE}" srcOrd="0" destOrd="0" parTransId="{2BC61CFC-2FBA-4B0D-965A-315FBD25E094}" sibTransId="{6359A73A-2990-4F4C-BD59-DC6C851642C6}"/>
    <dgm:cxn modelId="{53DCC1EF-C183-479E-B144-F52EA4FD8891}" srcId="{EC228E6E-A86F-4BE1-825C-06BE49270174}" destId="{23B649A8-AD86-4EA7-98EC-B4A85B10A118}" srcOrd="2" destOrd="0" parTransId="{75DA3E25-49CB-429D-BFE3-1ED114210FE5}" sibTransId="{CBFAC778-C654-495A-9121-A48B60905018}"/>
    <dgm:cxn modelId="{B361A0FE-06A8-4CEB-A720-B621A0659F46}" type="presOf" srcId="{EC228E6E-A86F-4BE1-825C-06BE49270174}" destId="{B6A0D4A4-25CC-44A9-B211-0317AB1B320A}" srcOrd="0" destOrd="0" presId="urn:microsoft.com/office/officeart/2005/8/layout/process4"/>
    <dgm:cxn modelId="{28DB53A2-2159-40A9-B281-EF924E6A4679}" type="presParOf" srcId="{B6A0D4A4-25CC-44A9-B211-0317AB1B320A}" destId="{EFDDB11E-F831-4BA5-B9C4-93FA697217A2}" srcOrd="0" destOrd="0" presId="urn:microsoft.com/office/officeart/2005/8/layout/process4"/>
    <dgm:cxn modelId="{7054FAFF-A239-4D33-964F-94723EB52D9C}" type="presParOf" srcId="{EFDDB11E-F831-4BA5-B9C4-93FA697217A2}" destId="{432CF2AF-3786-4C1D-B84D-DCC84FD82263}" srcOrd="0" destOrd="0" presId="urn:microsoft.com/office/officeart/2005/8/layout/process4"/>
    <dgm:cxn modelId="{62FE5256-A232-4492-8234-7F9806F6E6F6}" type="presParOf" srcId="{B6A0D4A4-25CC-44A9-B211-0317AB1B320A}" destId="{CCAB7B0D-7730-41A9-98E1-D5289E0E4042}" srcOrd="1" destOrd="0" presId="urn:microsoft.com/office/officeart/2005/8/layout/process4"/>
    <dgm:cxn modelId="{3787AC16-30DC-4EAD-9C5F-9CBA51BC0B6A}" type="presParOf" srcId="{B6A0D4A4-25CC-44A9-B211-0317AB1B320A}" destId="{B4628FCD-723E-4A1C-B40E-4DB414DAFD2C}" srcOrd="2" destOrd="0" presId="urn:microsoft.com/office/officeart/2005/8/layout/process4"/>
    <dgm:cxn modelId="{BC97954B-4A42-4493-9E1F-242592D976C2}" type="presParOf" srcId="{B4628FCD-723E-4A1C-B40E-4DB414DAFD2C}" destId="{C1A08E10-DDC9-4896-90DE-CE0760A29E2D}" srcOrd="0" destOrd="0" presId="urn:microsoft.com/office/officeart/2005/8/layout/process4"/>
    <dgm:cxn modelId="{9EB57083-A100-4214-A148-984D621D70DD}" type="presParOf" srcId="{B6A0D4A4-25CC-44A9-B211-0317AB1B320A}" destId="{182F5B67-F58A-44FE-BC45-D06F2F8C3E82}" srcOrd="3" destOrd="0" presId="urn:microsoft.com/office/officeart/2005/8/layout/process4"/>
    <dgm:cxn modelId="{3AEA3360-D1AB-4DBC-82CD-F0E529054A80}" type="presParOf" srcId="{B6A0D4A4-25CC-44A9-B211-0317AB1B320A}" destId="{133EC379-F43B-46A8-804D-5768E6918ABE}" srcOrd="4" destOrd="0" presId="urn:microsoft.com/office/officeart/2005/8/layout/process4"/>
    <dgm:cxn modelId="{D885A314-726B-4969-AD46-C4EE95A3F4B4}" type="presParOf" srcId="{133EC379-F43B-46A8-804D-5768E6918ABE}" destId="{C9A2D826-41CA-4FCD-BEAB-917B8190851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CF2AF-3786-4C1D-B84D-DCC84FD82263}">
      <dsp:nvSpPr>
        <dsp:cNvPr id="0" name=""/>
        <dsp:cNvSpPr/>
      </dsp:nvSpPr>
      <dsp:spPr>
        <a:xfrm>
          <a:off x="0" y="3059187"/>
          <a:ext cx="6096000" cy="100409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err="1">
              <a:latin typeface="UTM Avo" panose="02040603050506020204" pitchFamily="18" charset="0"/>
              <a:cs typeface="Arial" panose="020B0604020202020204" pitchFamily="34" charset="0"/>
            </a:rPr>
            <a:t>Còn</a:t>
          </a:r>
          <a:r>
            <a:rPr lang="en-US" sz="2200" b="0" kern="1200">
              <a:latin typeface="UTM Avo" panose="02040603050506020204" pitchFamily="18" charset="0"/>
              <a:cs typeface="Arial" panose="020B0604020202020204" pitchFamily="34" charset="0"/>
            </a:rPr>
            <a:t> lại: </a:t>
          </a:r>
          <a:r>
            <a:rPr lang="en-US" sz="2200" b="0" kern="1200" dirty="0">
              <a:latin typeface="UTM Avo" panose="02040603050506020204" pitchFamily="18" charset="0"/>
              <a:cs typeface="Arial" panose="020B0604020202020204" pitchFamily="34" charset="0"/>
            </a:rPr>
            <a:t>Bài </a:t>
          </a:r>
          <a:r>
            <a:rPr lang="en-US" sz="2200" b="0" kern="1200" dirty="0" err="1">
              <a:latin typeface="UTM Avo" panose="02040603050506020204" pitchFamily="18" charset="0"/>
              <a:cs typeface="Arial" panose="020B0604020202020204" pitchFamily="34" charset="0"/>
            </a:rPr>
            <a:t>học</a:t>
          </a:r>
          <a:r>
            <a:rPr lang="en-US" sz="2200" b="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b="0" kern="1200" dirty="0" err="1">
              <a:latin typeface="UTM Avo" panose="02040603050506020204" pitchFamily="18" charset="0"/>
              <a:cs typeface="Arial" panose="020B0604020202020204" pitchFamily="34" charset="0"/>
            </a:rPr>
            <a:t>nhận</a:t>
          </a:r>
          <a:r>
            <a:rPr lang="en-US" sz="2200" b="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b="0" kern="1200" dirty="0" err="1">
              <a:latin typeface="UTM Avo" panose="02040603050506020204" pitchFamily="18" charset="0"/>
              <a:cs typeface="Arial" panose="020B0604020202020204" pitchFamily="34" charset="0"/>
            </a:rPr>
            <a:t>thức</a:t>
          </a:r>
          <a:r>
            <a:rPr lang="en-US" sz="2200" b="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b="0" kern="1200" dirty="0" err="1">
              <a:latin typeface="UTM Avo" panose="02040603050506020204" pitchFamily="18" charset="0"/>
              <a:cs typeface="Arial" panose="020B0604020202020204" pitchFamily="34" charset="0"/>
            </a:rPr>
            <a:t>cho</a:t>
          </a:r>
          <a:r>
            <a:rPr lang="en-US" sz="2200" b="0" kern="1200" dirty="0">
              <a:latin typeface="UTM Avo" panose="02040603050506020204" pitchFamily="18" charset="0"/>
              <a:cs typeface="Arial" panose="020B0604020202020204" pitchFamily="34" charset="0"/>
            </a:rPr>
            <a:t> con </a:t>
          </a:r>
          <a:r>
            <a:rPr lang="en-US" sz="2200" b="0" kern="1200" dirty="0" err="1">
              <a:latin typeface="UTM Avo" panose="02040603050506020204" pitchFamily="18" charset="0"/>
              <a:cs typeface="Arial" panose="020B0604020202020204" pitchFamily="34" charset="0"/>
            </a:rPr>
            <a:t>người</a:t>
          </a:r>
          <a:r>
            <a:rPr lang="en-US" sz="2200" b="0" kern="1200" dirty="0">
              <a:latin typeface="UTM Avo" panose="02040603050506020204" pitchFamily="18" charset="0"/>
              <a:cs typeface="Arial" panose="020B0604020202020204" pitchFamily="34" charset="0"/>
            </a:rPr>
            <a:t>.</a:t>
          </a:r>
        </a:p>
      </dsp:txBody>
      <dsp:txXfrm>
        <a:off x="0" y="3059187"/>
        <a:ext cx="6096000" cy="1004093"/>
      </dsp:txXfrm>
    </dsp:sp>
    <dsp:sp modelId="{C1A08E10-DDC9-4896-90DE-CE0760A29E2D}">
      <dsp:nvSpPr>
        <dsp:cNvPr id="0" name=""/>
        <dsp:cNvSpPr/>
      </dsp:nvSpPr>
      <dsp:spPr>
        <a:xfrm rot="10800000">
          <a:off x="0" y="1529953"/>
          <a:ext cx="6096000" cy="154429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Tiếp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đến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“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trập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trùng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núi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err="1">
              <a:latin typeface="UTM Avo" panose="02040603050506020204" pitchFamily="18" charset="0"/>
              <a:cs typeface="Arial" panose="020B0604020202020204" pitchFamily="34" charset="0"/>
            </a:rPr>
            <a:t>đá</a:t>
          </a:r>
          <a:r>
            <a:rPr lang="en-US" sz="2200" kern="1200">
              <a:latin typeface="UTM Avo" panose="02040603050506020204" pitchFamily="18" charset="0"/>
              <a:cs typeface="Arial" panose="020B0604020202020204" pitchFamily="34" charset="0"/>
            </a:rPr>
            <a:t>”: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Hiện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tượng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khan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hiếm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nước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ngọt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.</a:t>
          </a:r>
        </a:p>
      </dsp:txBody>
      <dsp:txXfrm rot="10800000">
        <a:off x="0" y="1529953"/>
        <a:ext cx="6096000" cy="1003437"/>
      </dsp:txXfrm>
    </dsp:sp>
    <dsp:sp modelId="{C9A2D826-41CA-4FCD-BEAB-917B8190851F}">
      <dsp:nvSpPr>
        <dsp:cNvPr id="0" name=""/>
        <dsp:cNvSpPr/>
      </dsp:nvSpPr>
      <dsp:spPr>
        <a:xfrm rot="10800000">
          <a:off x="0" y="718"/>
          <a:ext cx="6096000" cy="1544296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Từ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đầu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đến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“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là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nhầm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to”: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Nêu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vấn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đề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khan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hiếm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nước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 </a:t>
          </a:r>
          <a:r>
            <a:rPr lang="en-US" sz="2200" kern="1200" dirty="0" err="1">
              <a:latin typeface="UTM Avo" panose="02040603050506020204" pitchFamily="18" charset="0"/>
              <a:cs typeface="Arial" panose="020B0604020202020204" pitchFamily="34" charset="0"/>
            </a:rPr>
            <a:t>ngọt</a:t>
          </a:r>
          <a:r>
            <a:rPr lang="en-US" sz="2200" kern="1200" dirty="0">
              <a:latin typeface="UTM Avo" panose="02040603050506020204" pitchFamily="18" charset="0"/>
              <a:cs typeface="Arial" panose="020B0604020202020204" pitchFamily="34" charset="0"/>
            </a:rPr>
            <a:t>.</a:t>
          </a:r>
        </a:p>
      </dsp:txBody>
      <dsp:txXfrm rot="10800000">
        <a:off x="0" y="718"/>
        <a:ext cx="6096000" cy="1003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A27F6-01AA-4178-9058-A787CC2B389E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6EC4B-4EC9-4CC4-9B35-DED2B433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58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1569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1724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5832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6328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9951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623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5592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7267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103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4488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687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295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5626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1977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737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3732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8613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9574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9088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6984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0671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4967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9B8D4103-2599-4178-8C61-A47D7F96317B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46CFED6B-7124-4C67-9E6D-30353D48004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8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5F15CAAA-B690-43B5-B3A7-219E74738894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8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5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51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hyperlink" Target="https://hoc10.vn/doc-sach/ngu-van-6-2/1/23/5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51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51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51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microsoft.com/office/2007/relationships/hdphoto" Target="../media/hdphoto1.wdp"/><Relationship Id="rId5" Type="http://schemas.openxmlformats.org/officeDocument/2006/relationships/image" Target="../media/image40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DE19A8-D672-4408-81C4-869139498D82}"/>
              </a:ext>
            </a:extLst>
          </p:cNvPr>
          <p:cNvSpPr txBox="1"/>
          <p:nvPr/>
        </p:nvSpPr>
        <p:spPr>
          <a:xfrm>
            <a:off x="9510944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Ngữ văn 6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2B7B8113-7616-4C94-84EE-276037928582}"/>
              </a:ext>
            </a:extLst>
          </p:cNvPr>
          <p:cNvSpPr txBox="1">
            <a:spLocks/>
          </p:cNvSpPr>
          <p:nvPr/>
        </p:nvSpPr>
        <p:spPr>
          <a:xfrm>
            <a:off x="1761375" y="1844232"/>
            <a:ext cx="8317554" cy="104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90"/>
              <a:buFont typeface="Calibri"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Bài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8</a:t>
            </a:r>
          </a:p>
        </p:txBody>
      </p:sp>
      <p:sp>
        <p:nvSpPr>
          <p:cNvPr id="6" name="Google Shape;54;p1">
            <a:extLst>
              <a:ext uri="{FF2B5EF4-FFF2-40B4-BE49-F238E27FC236}">
                <a16:creationId xmlns:a16="http://schemas.microsoft.com/office/drawing/2014/main" id="{DC3627D1-3883-449F-BA96-6005A235DABA}"/>
              </a:ext>
            </a:extLst>
          </p:cNvPr>
          <p:cNvSpPr txBox="1">
            <a:spLocks/>
          </p:cNvSpPr>
          <p:nvPr/>
        </p:nvSpPr>
        <p:spPr>
          <a:xfrm>
            <a:off x="1225454" y="3276302"/>
            <a:ext cx="9741091" cy="2033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150000"/>
              </a:lnSpc>
              <a:buClr>
                <a:prstClr val="black"/>
              </a:buClr>
              <a:buSzPts val="990"/>
              <a:defRPr/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 hiểu </a:t>
            </a:r>
            <a:r>
              <a:rPr lang="vi-VN" sz="54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văn bản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  <a:buClr>
                <a:prstClr val="black"/>
              </a:buClr>
              <a:buSzPts val="990"/>
              <a:defRPr/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Khan hiếm nước ngọt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C3F4DC-6C0D-49AC-8D5F-44C6A1C5F291}"/>
              </a:ext>
            </a:extLst>
          </p:cNvPr>
          <p:cNvSpPr txBox="1"/>
          <p:nvPr/>
        </p:nvSpPr>
        <p:spPr>
          <a:xfrm>
            <a:off x="9370267" y="758160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2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20589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3FE82DB8-C7F9-316F-AD01-7A376688F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88397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102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>
            <a:extLst>
              <a:ext uri="{FF2B5EF4-FFF2-40B4-BE49-F238E27FC236}">
                <a16:creationId xmlns:a16="http://schemas.microsoft.com/office/drawing/2014/main" id="{97F788C8-8A96-B72D-7123-A304EE95E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96" y="1751095"/>
            <a:ext cx="5905122" cy="4152400"/>
          </a:xfrm>
          <a:prstGeom prst="rect">
            <a:avLst/>
          </a:prstGeom>
        </p:spPr>
      </p:pic>
      <p:pic>
        <p:nvPicPr>
          <p:cNvPr id="3" name="图片 3">
            <a:extLst>
              <a:ext uri="{FF2B5EF4-FFF2-40B4-BE49-F238E27FC236}">
                <a16:creationId xmlns:a16="http://schemas.microsoft.com/office/drawing/2014/main" id="{B398FBBC-677A-5F34-832F-97DCFA6B3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043" y="2197768"/>
            <a:ext cx="5033062" cy="3152274"/>
          </a:xfrm>
          <a:prstGeom prst="rect">
            <a:avLst/>
          </a:prstGeom>
        </p:spPr>
      </p:pic>
      <p:sp>
        <p:nvSpPr>
          <p:cNvPr id="4" name="文本框 5">
            <a:extLst>
              <a:ext uri="{FF2B5EF4-FFF2-40B4-BE49-F238E27FC236}">
                <a16:creationId xmlns:a16="http://schemas.microsoft.com/office/drawing/2014/main" id="{A3E2A524-92A6-AE23-51C0-065FAB4EE9C7}"/>
              </a:ext>
            </a:extLst>
          </p:cNvPr>
          <p:cNvSpPr txBox="1"/>
          <p:nvPr/>
        </p:nvSpPr>
        <p:spPr>
          <a:xfrm>
            <a:off x="1309776" y="2960597"/>
            <a:ext cx="3374518" cy="170040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b="1" dirty="0">
                <a:latin typeface="UTM Avo" panose="02040603050506020204" pitchFamily="18" charset="0"/>
                <a:cs typeface="Arial" panose="020B0604020202020204" pitchFamily="34" charset="0"/>
              </a:rPr>
              <a:t>Trên Trái đất có những nguồn nước nào? Em hãy kể 3 tác </a:t>
            </a:r>
            <a:r>
              <a:rPr lang="vi-VN" b="1">
                <a:latin typeface="UTM Avo" panose="02040603050506020204" pitchFamily="18" charset="0"/>
                <a:cs typeface="Arial" panose="020B0604020202020204" pitchFamily="34" charset="0"/>
              </a:rPr>
              <a:t>dụng của</a:t>
            </a:r>
            <a:endParaRPr lang="en-US" b="1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b="1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b="1" dirty="0">
                <a:latin typeface="UTM Avo" panose="02040603050506020204" pitchFamily="18" charset="0"/>
                <a:cs typeface="Arial" panose="020B0604020202020204" pitchFamily="34" charset="0"/>
              </a:rPr>
              <a:t>nước ngọt mà em biết?</a:t>
            </a:r>
          </a:p>
        </p:txBody>
      </p:sp>
    </p:spTree>
    <p:extLst>
      <p:ext uri="{BB962C8B-B14F-4D97-AF65-F5344CB8AC3E}">
        <p14:creationId xmlns:p14="http://schemas.microsoft.com/office/powerpoint/2010/main" val="38722046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4EF9BF4-38AD-7E4D-816B-466048022CC1}"/>
              </a:ext>
            </a:extLst>
          </p:cNvPr>
          <p:cNvGrpSpPr/>
          <p:nvPr/>
        </p:nvGrpSpPr>
        <p:grpSpPr>
          <a:xfrm>
            <a:off x="4523873" y="1074831"/>
            <a:ext cx="6962274" cy="5221709"/>
            <a:chOff x="1524020" y="10"/>
            <a:chExt cx="9143980" cy="6857990"/>
          </a:xfrm>
        </p:grpSpPr>
        <p:pic>
          <p:nvPicPr>
            <p:cNvPr id="5" name="Picture 4" descr="Tưới cây hợp lý: nên giữ ổn định lượng nước hay thay đổi theo mùa?">
              <a:extLst>
                <a:ext uri="{FF2B5EF4-FFF2-40B4-BE49-F238E27FC236}">
                  <a16:creationId xmlns:a16="http://schemas.microsoft.com/office/drawing/2014/main" id="{A7BF3CCB-7809-B1A3-2E6A-45B82F6DE8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" r="12771" b="2"/>
            <a:stretch/>
          </p:blipFill>
          <p:spPr bwMode="auto">
            <a:xfrm>
              <a:off x="1524020" y="10"/>
              <a:ext cx="4574266" cy="3428990"/>
            </a:xfrm>
            <a:prstGeom prst="rect">
              <a:avLst/>
            </a:prstGeom>
            <a:noFill/>
          </p:spPr>
        </p:pic>
        <p:pic>
          <p:nvPicPr>
            <p:cNvPr id="6" name="Picture 5" descr="Các loại nước giúp bù nước, bù khoáng nhanh chóng cho cơ thể mùa nắng">
              <a:extLst>
                <a:ext uri="{FF2B5EF4-FFF2-40B4-BE49-F238E27FC236}">
                  <a16:creationId xmlns:a16="http://schemas.microsoft.com/office/drawing/2014/main" id="{5055B85F-2BF9-3170-6FAC-742C67223A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40" r="6339"/>
            <a:stretch/>
          </p:blipFill>
          <p:spPr bwMode="auto">
            <a:xfrm>
              <a:off x="6093714" y="10"/>
              <a:ext cx="4574286" cy="3428990"/>
            </a:xfrm>
            <a:prstGeom prst="rect">
              <a:avLst/>
            </a:prstGeom>
            <a:noFill/>
          </p:spPr>
        </p:pic>
        <p:pic>
          <p:nvPicPr>
            <p:cNvPr id="7" name="Picture 4" descr="Đây là lý do vì sao ngôi trường này cho phép trẻ thỏa sức dầm mưa và nghịch  bẩn">
              <a:extLst>
                <a:ext uri="{FF2B5EF4-FFF2-40B4-BE49-F238E27FC236}">
                  <a16:creationId xmlns:a16="http://schemas.microsoft.com/office/drawing/2014/main" id="{C3055CF6-D972-C8AD-4EF6-72917F2F15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46" r="4146"/>
            <a:stretch/>
          </p:blipFill>
          <p:spPr bwMode="auto">
            <a:xfrm>
              <a:off x="1524020" y="3429000"/>
              <a:ext cx="4574266" cy="3429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Cách giặt đồ bằng tay đúng cách chưa chắc bạn đã biết">
              <a:extLst>
                <a:ext uri="{FF2B5EF4-FFF2-40B4-BE49-F238E27FC236}">
                  <a16:creationId xmlns:a16="http://schemas.microsoft.com/office/drawing/2014/main" id="{8018A431-ED76-B44F-D680-E0B06154D8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38" r="-1" b="-1"/>
            <a:stretch/>
          </p:blipFill>
          <p:spPr bwMode="auto">
            <a:xfrm>
              <a:off x="6093714" y="3429000"/>
              <a:ext cx="4574286" cy="3429000"/>
            </a:xfrm>
            <a:prstGeom prst="rect">
              <a:avLst/>
            </a:prstGeom>
            <a:noFill/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71D2263A-248C-5570-9554-1719B0FB4377}"/>
              </a:ext>
            </a:extLst>
          </p:cNvPr>
          <p:cNvSpPr/>
          <p:nvPr/>
        </p:nvSpPr>
        <p:spPr bwMode="auto">
          <a:xfrm>
            <a:off x="647785" y="2052229"/>
            <a:ext cx="3282531" cy="2006424"/>
          </a:xfrm>
          <a:prstGeom prst="rect">
            <a:avLst/>
          </a:prstGeom>
          <a:solidFill>
            <a:schemeClr val="accent2">
              <a:lumMod val="40000"/>
              <a:lumOff val="60000"/>
              <a:alpha val="74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 eaLnBrk="1" hangingPunct="1">
              <a:lnSpc>
                <a:spcPct val="150000"/>
              </a:lnSpc>
            </a:pPr>
            <a:r>
              <a:rPr lang="en-US" sz="2800" b="1" dirty="0">
                <a:latin typeface="UTM Avo" panose="02040603050506020204" pitchFamily="18" charset="0"/>
              </a:rPr>
              <a:t>VAI TRÒ CỦA NƯỚC TRONG CUỘC SỐNG</a:t>
            </a:r>
          </a:p>
        </p:txBody>
      </p:sp>
    </p:spTree>
    <p:extLst>
      <p:ext uri="{BB962C8B-B14F-4D97-AF65-F5344CB8AC3E}">
        <p14:creationId xmlns:p14="http://schemas.microsoft.com/office/powerpoint/2010/main" val="36982628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6B530C1-EEA5-5DDC-9449-EDFA340D3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416" y="317306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7193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326708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 cap="all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I. </a:t>
            </a:r>
            <a:r>
              <a:rPr lang="en-US" sz="2400" b="1" cap="all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400" b="1" cap="all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cap="all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400" b="1" cap="all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cap="all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endParaRPr lang="en-US" sz="2400" b="1" cap="all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463" y="2323883"/>
            <a:ext cx="31951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Tác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giả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tác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phẩm</a:t>
            </a:r>
            <a:endParaRPr lang="en-US" sz="2400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04F29455-36EB-BBF7-9CE0-F31D9FD4D350}"/>
              </a:ext>
            </a:extLst>
          </p:cNvPr>
          <p:cNvSpPr/>
          <p:nvPr/>
        </p:nvSpPr>
        <p:spPr bwMode="auto">
          <a:xfrm>
            <a:off x="6039852" y="1168285"/>
            <a:ext cx="5594685" cy="276203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phần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trình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bày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tác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giả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xứ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văn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A_图片 2" descr="图片包含 事情, 物体&#10;&#10;已生成极高可信度的说明">
            <a:extLst>
              <a:ext uri="{FF2B5EF4-FFF2-40B4-BE49-F238E27FC236}">
                <a16:creationId xmlns:a16="http://schemas.microsoft.com/office/drawing/2014/main" id="{B01B0803-35E2-E594-9C35-EDC11DE3FAF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36" y="3046148"/>
            <a:ext cx="1762207" cy="2664841"/>
          </a:xfrm>
          <a:prstGeom prst="rect">
            <a:avLst/>
          </a:prstGeom>
        </p:spPr>
      </p:pic>
      <p:sp>
        <p:nvSpPr>
          <p:cNvPr id="4" name="文本框 8">
            <a:extLst>
              <a:ext uri="{FF2B5EF4-FFF2-40B4-BE49-F238E27FC236}">
                <a16:creationId xmlns:a16="http://schemas.microsoft.com/office/drawing/2014/main" id="{CEAE9D5E-BFE8-BA8D-52A8-B9F468F04553}"/>
              </a:ext>
            </a:extLst>
          </p:cNvPr>
          <p:cNvSpPr txBox="1"/>
          <p:nvPr/>
        </p:nvSpPr>
        <p:spPr>
          <a:xfrm>
            <a:off x="807054" y="3771898"/>
            <a:ext cx="1523425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 err="1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Tác</a:t>
            </a:r>
            <a:r>
              <a:rPr lang="en-US" altLang="zh-CN" sz="2000" b="1" dirty="0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 err="1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giả</a:t>
            </a:r>
            <a:r>
              <a:rPr lang="en-US" altLang="zh-CN" sz="2000" b="1" dirty="0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: </a:t>
            </a:r>
            <a:r>
              <a:rPr lang="en-US" altLang="zh-CN" sz="2000" dirty="0" err="1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Trịnh</a:t>
            </a:r>
            <a:r>
              <a:rPr lang="en-US" altLang="zh-CN" sz="2000" dirty="0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 Văn</a:t>
            </a:r>
            <a:endParaRPr lang="zh-CN" altLang="en-US" sz="2000" dirty="0">
              <a:latin typeface="UTM Avo" panose="02040603050506020204" pitchFamily="18" charset="0"/>
              <a:ea typeface="方正喵呜体" panose="02010600010101010101" pitchFamily="2" charset="-122"/>
              <a:cs typeface="Arial" panose="020B0604020202020204" pitchFamily="34" charset="0"/>
            </a:endParaRPr>
          </a:p>
        </p:txBody>
      </p:sp>
      <p:pic>
        <p:nvPicPr>
          <p:cNvPr id="6" name="PA_图片 2" descr="图片包含 事情, 物体&#10;&#10;已生成极高可信度的说明">
            <a:extLst>
              <a:ext uri="{FF2B5EF4-FFF2-40B4-BE49-F238E27FC236}">
                <a16:creationId xmlns:a16="http://schemas.microsoft.com/office/drawing/2014/main" id="{B56970C8-2471-ADF3-8E8E-8F4577CFC32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331" y="3046148"/>
            <a:ext cx="1762207" cy="2664841"/>
          </a:xfrm>
          <a:prstGeom prst="rect">
            <a:avLst/>
          </a:prstGeom>
        </p:spPr>
      </p:pic>
      <p:sp>
        <p:nvSpPr>
          <p:cNvPr id="8" name="文本框 8">
            <a:extLst>
              <a:ext uri="{FF2B5EF4-FFF2-40B4-BE49-F238E27FC236}">
                <a16:creationId xmlns:a16="http://schemas.microsoft.com/office/drawing/2014/main" id="{DF53DB5E-C461-1BA7-666B-A658A9DDC177}"/>
              </a:ext>
            </a:extLst>
          </p:cNvPr>
          <p:cNvSpPr txBox="1"/>
          <p:nvPr/>
        </p:nvSpPr>
        <p:spPr>
          <a:xfrm>
            <a:off x="2748149" y="3725716"/>
            <a:ext cx="1523425" cy="188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anose="020B0604020202020204" pitchFamily="34" charset="0"/>
              </a:rPr>
              <a:t>xứ</a:t>
            </a:r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Theo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báo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sz="2000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anose="020B0604020202020204" pitchFamily="34" charset="0"/>
              </a:rPr>
              <a:t>Dân</a:t>
            </a:r>
            <a:endParaRPr lang="en-US" sz="2000" i="1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 (2003)</a:t>
            </a:r>
          </a:p>
        </p:txBody>
      </p:sp>
      <p:pic>
        <p:nvPicPr>
          <p:cNvPr id="12" name="PA_图片 2" descr="图片包含 事情, 物体&#10;&#10;已生成极高可信度的说明">
            <a:extLst>
              <a:ext uri="{FF2B5EF4-FFF2-40B4-BE49-F238E27FC236}">
                <a16:creationId xmlns:a16="http://schemas.microsoft.com/office/drawing/2014/main" id="{F4D5CA92-850C-00A7-034C-DDE5E770D67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510" y="3046148"/>
            <a:ext cx="1762207" cy="2664841"/>
          </a:xfrm>
          <a:prstGeom prst="rect">
            <a:avLst/>
          </a:prstGeom>
        </p:spPr>
      </p:pic>
      <p:sp>
        <p:nvSpPr>
          <p:cNvPr id="13" name="文本框 8">
            <a:extLst>
              <a:ext uri="{FF2B5EF4-FFF2-40B4-BE49-F238E27FC236}">
                <a16:creationId xmlns:a16="http://schemas.microsoft.com/office/drawing/2014/main" id="{3D05129F-FDC2-1A5D-0598-9220866C8B5E}"/>
              </a:ext>
            </a:extLst>
          </p:cNvPr>
          <p:cNvSpPr txBox="1"/>
          <p:nvPr/>
        </p:nvSpPr>
        <p:spPr>
          <a:xfrm>
            <a:off x="4730564" y="3790371"/>
            <a:ext cx="1523425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 err="1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Thể</a:t>
            </a:r>
            <a:r>
              <a:rPr lang="en-US" altLang="zh-CN" sz="2000" b="1" dirty="0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b="1" dirty="0" err="1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loại</a:t>
            </a:r>
            <a:r>
              <a:rPr lang="en-US" altLang="zh-CN" sz="2000" b="1" dirty="0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VB </a:t>
            </a:r>
            <a:r>
              <a:rPr lang="en-US" altLang="zh-CN" sz="2000" dirty="0" err="1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nghị</a:t>
            </a:r>
            <a:r>
              <a:rPr lang="en-US" altLang="zh-CN" sz="2000" dirty="0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UTM Avo" panose="02040603050506020204" pitchFamily="18" charset="0"/>
                <a:ea typeface="方正喵呜体" panose="02010600010101010101" pitchFamily="2" charset="-122"/>
                <a:cs typeface="Arial" panose="020B0604020202020204" pitchFamily="34" charset="0"/>
              </a:rPr>
              <a:t>luận</a:t>
            </a:r>
            <a:endParaRPr lang="zh-CN" altLang="en-US" sz="2000" dirty="0">
              <a:latin typeface="UTM Avo" panose="02040603050506020204" pitchFamily="18" charset="0"/>
              <a:ea typeface="方正喵呜体" panose="0201060001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799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2" grpId="0" animBg="1"/>
      <p:bldP spid="4" grpId="0"/>
      <p:bldP spid="8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117C480-059B-F766-E55D-756105770A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7931681"/>
              </p:ext>
            </p:extLst>
          </p:nvPr>
        </p:nvGraphicFramePr>
        <p:xfrm>
          <a:off x="2962072" y="241894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9EB8957-0177-3818-5BCF-640462308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097" y="1876411"/>
            <a:ext cx="31951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Tác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giả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tác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phẩm</a:t>
            </a:r>
            <a:endParaRPr lang="en-US" sz="2400" b="1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471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3851694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ĐỌC HIỂU VĂN BẢN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323883"/>
            <a:ext cx="5848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vi-VN" sz="2400" b="1" dirty="0">
                <a:latin typeface="UTM Avo" panose="02040603050506020204" pitchFamily="18" charset="0"/>
                <a:cs typeface="Arial" pitchFamily="34" charset="0"/>
              </a:rPr>
              <a:t>1. Nêu vấn đề khan hiếm nước ngọt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BEA04F23-88C9-443A-B075-424C76857930}"/>
              </a:ext>
            </a:extLst>
          </p:cNvPr>
          <p:cNvSpPr/>
          <p:nvPr/>
        </p:nvSpPr>
        <p:spPr>
          <a:xfrm>
            <a:off x="4421033" y="2848873"/>
            <a:ext cx="6240481" cy="3649204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CB2881-4CCF-4CE0-B85A-6B098001FAC6}"/>
              </a:ext>
            </a:extLst>
          </p:cNvPr>
          <p:cNvSpPr txBox="1"/>
          <p:nvPr/>
        </p:nvSpPr>
        <p:spPr>
          <a:xfrm>
            <a:off x="5287420" y="3290616"/>
            <a:ext cx="4529440" cy="255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latin typeface="UTM Avo" panose="02040603050506020204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vi-VN" altLang="en-US" sz="2200" b="0" dirty="0"/>
              <a:t>Văn bản viết về vấn đề gì? Vấn đề đó được </a:t>
            </a:r>
            <a:r>
              <a:rPr lang="vi-VN" altLang="en-US" sz="2200" b="0"/>
              <a:t>nêu khái </a:t>
            </a:r>
            <a:r>
              <a:rPr lang="vi-VN" altLang="en-US" sz="2200" b="0" dirty="0"/>
              <a:t>quát ở phần nào? Tên văn bản </a:t>
            </a:r>
            <a:r>
              <a:rPr lang="vi-VN" altLang="en-US" sz="2200" b="0"/>
              <a:t>và </a:t>
            </a:r>
            <a:endParaRPr lang="en-US" altLang="en-US" sz="2200" b="0"/>
          </a:p>
          <a:p>
            <a:pPr algn="ctr">
              <a:lnSpc>
                <a:spcPct val="150000"/>
              </a:lnSpc>
            </a:pPr>
            <a:r>
              <a:rPr lang="vi-VN" altLang="en-US" sz="2200" b="0"/>
              <a:t>vấn </a:t>
            </a:r>
            <a:r>
              <a:rPr lang="vi-VN" altLang="en-US" sz="2200" b="0" dirty="0"/>
              <a:t>đề đặt ra trong </a:t>
            </a:r>
            <a:r>
              <a:rPr lang="vi-VN" altLang="en-US" sz="2200" b="0"/>
              <a:t>đó có</a:t>
            </a:r>
            <a:endParaRPr lang="en-US" altLang="en-US" sz="2200" b="0"/>
          </a:p>
          <a:p>
            <a:pPr algn="ctr">
              <a:lnSpc>
                <a:spcPct val="150000"/>
              </a:lnSpc>
            </a:pPr>
            <a:r>
              <a:rPr lang="vi-VN" altLang="en-US" sz="2200" b="0"/>
              <a:t> </a:t>
            </a:r>
            <a:r>
              <a:rPr lang="vi-VN" altLang="en-US" sz="2200" b="0" dirty="0"/>
              <a:t>liên quan như thế nào?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364F6A-F26A-40DA-B1E4-54531B463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473" y="3708850"/>
            <a:ext cx="2561832" cy="2561832"/>
          </a:xfrm>
          <a:prstGeom prst="rect">
            <a:avLst/>
          </a:prstGeom>
        </p:spPr>
      </p:pic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AB2C4064-2DD0-CC7F-3991-091918D8D5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6057" y="564087"/>
            <a:ext cx="1465943" cy="168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657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8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F3C51E-4260-D010-0CA6-2CFA164C442B}"/>
              </a:ext>
            </a:extLst>
          </p:cNvPr>
          <p:cNvSpPr/>
          <p:nvPr/>
        </p:nvSpPr>
        <p:spPr bwMode="auto">
          <a:xfrm>
            <a:off x="737732" y="2027324"/>
            <a:ext cx="2362200" cy="13178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 eaLnBrk="1" hangingPunct="1"/>
            <a:endParaRPr lang="en-US" sz="2000" dirty="0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Đưa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ra 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lầm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143375-5F73-B07D-6F68-218E13C1FBF2}"/>
              </a:ext>
            </a:extLst>
          </p:cNvPr>
          <p:cNvSpPr/>
          <p:nvPr/>
        </p:nvSpPr>
        <p:spPr bwMode="auto">
          <a:xfrm>
            <a:off x="3180944" y="2027324"/>
            <a:ext cx="5029201" cy="131785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just">
              <a:lnSpc>
                <a:spcPct val="150000"/>
              </a:lnSpc>
            </a:pP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Bề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Trái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mênh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mông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đại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dương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quanh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sông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ngòi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chằng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chịt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hồ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nằm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sâu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liền</a:t>
            </a:r>
            <a:r>
              <a:rPr lang="en-US" sz="1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80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2E7495-6D57-BE82-4BC3-7F62AB1DC761}"/>
              </a:ext>
            </a:extLst>
          </p:cNvPr>
          <p:cNvSpPr/>
          <p:nvPr/>
        </p:nvSpPr>
        <p:spPr bwMode="auto">
          <a:xfrm>
            <a:off x="737733" y="3447848"/>
            <a:ext cx="3052813" cy="2343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just">
              <a:lnSpc>
                <a:spcPct val="150000"/>
              </a:lnSpc>
            </a:pPr>
            <a:r>
              <a:rPr lang="en-US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=&gt; </a:t>
            </a:r>
            <a:r>
              <a:rPr lang="vi-VN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Tác giả khẳng định suy nghĩ sai lầm nếu tin rằng con người và muôn loài không bao giờ thiếu nước.</a:t>
            </a:r>
          </a:p>
          <a:p>
            <a:pPr algn="just">
              <a:lnSpc>
                <a:spcPct val="150000"/>
              </a:lnSpc>
            </a:pPr>
            <a:endParaRPr lang="en-US" sz="1800" b="1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 descr="Bất ngờ với những sự thật về đại dương - QuanTriMang.com">
            <a:extLst>
              <a:ext uri="{FF2B5EF4-FFF2-40B4-BE49-F238E27FC236}">
                <a16:creationId xmlns:a16="http://schemas.microsoft.com/office/drawing/2014/main" id="{75800E02-9DE2-9542-9C12-BEE50F745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759" y="3447848"/>
            <a:ext cx="4262387" cy="234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4836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77" y="1828219"/>
            <a:ext cx="5719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vi-VN" sz="2400" b="1" dirty="0">
                <a:latin typeface="UTM Avo" panose="02040603050506020204" pitchFamily="18" charset="0"/>
                <a:cs typeface="Arial" pitchFamily="34" charset="0"/>
              </a:rPr>
              <a:t>2. Hiện tượng khan hiếm nước ngọt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2330FE9-7ABC-2A98-7441-BDE1BCF50D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24607"/>
              </p:ext>
            </p:extLst>
          </p:nvPr>
        </p:nvGraphicFramePr>
        <p:xfrm>
          <a:off x="1503299" y="3967621"/>
          <a:ext cx="4236140" cy="2239943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1728302">
                  <a:extLst>
                    <a:ext uri="{9D8B030D-6E8A-4147-A177-3AD203B41FA5}">
                      <a16:colId xmlns:a16="http://schemas.microsoft.com/office/drawing/2014/main" val="947534013"/>
                    </a:ext>
                  </a:extLst>
                </a:gridCol>
                <a:gridCol w="2507838">
                  <a:extLst>
                    <a:ext uri="{9D8B030D-6E8A-4147-A177-3AD203B41FA5}">
                      <a16:colId xmlns:a16="http://schemas.microsoft.com/office/drawing/2014/main" val="3009289530"/>
                    </a:ext>
                  </a:extLst>
                </a:gridCol>
              </a:tblGrid>
              <a:tr h="44485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400" dirty="0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Hiện tượng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kern="1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Nguyên</a:t>
                      </a:r>
                      <a:r>
                        <a:rPr lang="en-US" sz="1400" kern="1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kern="1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nhân</a:t>
                      </a:r>
                      <a:endParaRPr lang="en-US" sz="1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595550"/>
                  </a:ext>
                </a:extLst>
              </a:tr>
              <a:tr h="448773"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400" b="1" kern="1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Nước ngọt ngày càng khan hiếm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255753"/>
                  </a:ext>
                </a:extLst>
              </a:tr>
              <a:tr h="4487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214722"/>
                  </a:ext>
                </a:extLst>
              </a:tr>
              <a:tr h="4487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400" kern="1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507126"/>
                  </a:ext>
                </a:extLst>
              </a:tr>
              <a:tr h="4487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400" kern="1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4374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EDE2B30-9F5C-C29B-6069-E2886F5024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121524"/>
              </p:ext>
            </p:extLst>
          </p:nvPr>
        </p:nvGraphicFramePr>
        <p:xfrm>
          <a:off x="6532644" y="3967621"/>
          <a:ext cx="4191000" cy="2315130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245916">
                  <a:extLst>
                    <a:ext uri="{9D8B030D-6E8A-4147-A177-3AD203B41FA5}">
                      <a16:colId xmlns:a16="http://schemas.microsoft.com/office/drawing/2014/main" val="3807048233"/>
                    </a:ext>
                  </a:extLst>
                </a:gridCol>
                <a:gridCol w="2945084">
                  <a:extLst>
                    <a:ext uri="{9D8B030D-6E8A-4147-A177-3AD203B41FA5}">
                      <a16:colId xmlns:a16="http://schemas.microsoft.com/office/drawing/2014/main" val="2214272256"/>
                    </a:ext>
                  </a:extLst>
                </a:gridCol>
              </a:tblGrid>
              <a:tr h="3058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kern="1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1400" kern="1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dung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400" dirty="0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Nguồn nước ngọt trên </a:t>
                      </a:r>
                      <a:r>
                        <a:rPr lang="en-US" sz="1400" dirty="0" err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thế</a:t>
                      </a:r>
                      <a:r>
                        <a:rPr lang="en-US" sz="1400" dirty="0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giới</a:t>
                      </a:r>
                      <a:endParaRPr lang="vi-VN" sz="1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016541"/>
                  </a:ext>
                </a:extLst>
              </a:tr>
              <a:tr h="10046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400" kern="120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Thực</a:t>
                      </a:r>
                      <a:r>
                        <a:rPr lang="en-US" sz="1400" kern="120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trạng</a:t>
                      </a:r>
                      <a:r>
                        <a:rPr lang="vi-VN" sz="1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986379"/>
                  </a:ext>
                </a:extLst>
              </a:tr>
              <a:tr h="10046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400" kern="1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Hậu</a:t>
                      </a:r>
                      <a:r>
                        <a:rPr lang="en-US" sz="1400" kern="1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kern="1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quả</a:t>
                      </a:r>
                      <a:endParaRPr lang="en-US" sz="1400" kern="100" dirty="0"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4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761161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0396E64-0AE1-3435-A829-0DFC774CFD24}"/>
              </a:ext>
            </a:extLst>
          </p:cNvPr>
          <p:cNvSpPr/>
          <p:nvPr/>
        </p:nvSpPr>
        <p:spPr bwMode="auto">
          <a:xfrm>
            <a:off x="1233824" y="2458022"/>
            <a:ext cx="4775090" cy="12954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ctr" anchorCtr="0" compatLnSpc="1"/>
          <a:lstStyle/>
          <a:p>
            <a:pPr algn="ctr" eaLnBrk="1" hangingPunct="1"/>
            <a:r>
              <a:rPr lang="vi-VN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 1, 2: </a:t>
            </a:r>
            <a:r>
              <a:rPr lang="vi-VN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 tác giả có những lí do nào khiến nước ngọt ngày càng khan hiếm. Hãy hoàn thành phiếu học tập sau để chỉ rõ các nguyên nhân: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EF4F717-62BC-B7FA-2D12-5D42A226BD23}"/>
              </a:ext>
            </a:extLst>
          </p:cNvPr>
          <p:cNvSpPr/>
          <p:nvPr/>
        </p:nvSpPr>
        <p:spPr bwMode="auto">
          <a:xfrm>
            <a:off x="6298113" y="2458022"/>
            <a:ext cx="4660063" cy="1275224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ctr" anchorCtr="0" compatLnSpc="1"/>
          <a:lstStyle/>
          <a:p>
            <a:pPr algn="ctr" eaLnBrk="1" hangingPunct="1"/>
            <a:r>
              <a:rPr lang="vi-VN" b="1">
                <a:solidFill>
                  <a:srgbClr val="00206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Nhóm 3, 4: </a:t>
            </a:r>
            <a:r>
              <a:rPr lang="vi-VN">
                <a:solidFill>
                  <a:srgbClr val="00206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Chỉ ra thực trạng sử dụng  nguồn nước hiện nay và hậu quả của thực trạng ấy</a:t>
            </a:r>
            <a:r>
              <a:rPr lang="en-US">
                <a:solidFill>
                  <a:srgbClr val="00206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vi-VN" dirty="0">
              <a:solidFill>
                <a:srgbClr val="00206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3CAEC-959D-627E-E0AE-2DD1C67D04AE}"/>
              </a:ext>
            </a:extLst>
          </p:cNvPr>
          <p:cNvSpPr txBox="1"/>
          <p:nvPr/>
        </p:nvSpPr>
        <p:spPr>
          <a:xfrm>
            <a:off x="7755640" y="1110987"/>
            <a:ext cx="398726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NHÓM</a:t>
            </a:r>
          </a:p>
        </p:txBody>
      </p:sp>
    </p:spTree>
    <p:extLst>
      <p:ext uri="{BB962C8B-B14F-4D97-AF65-F5344CB8AC3E}">
        <p14:creationId xmlns:p14="http://schemas.microsoft.com/office/powerpoint/2010/main" val="3970230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77" y="1828219"/>
            <a:ext cx="5719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vi-VN" sz="2400" b="1" dirty="0">
                <a:latin typeface="UTM Avo" panose="02040603050506020204" pitchFamily="18" charset="0"/>
                <a:cs typeface="Arial" pitchFamily="34" charset="0"/>
              </a:rPr>
              <a:t>2. Hiện tượng khan hiếm nước ngọt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2330FE9-7ABC-2A98-7441-BDE1BCF50D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489530"/>
              </p:ext>
            </p:extLst>
          </p:nvPr>
        </p:nvGraphicFramePr>
        <p:xfrm>
          <a:off x="618985" y="2358191"/>
          <a:ext cx="11139878" cy="4259584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1483459">
                  <a:extLst>
                    <a:ext uri="{9D8B030D-6E8A-4147-A177-3AD203B41FA5}">
                      <a16:colId xmlns:a16="http://schemas.microsoft.com/office/drawing/2014/main" val="947534013"/>
                    </a:ext>
                  </a:extLst>
                </a:gridCol>
                <a:gridCol w="9656419">
                  <a:extLst>
                    <a:ext uri="{9D8B030D-6E8A-4147-A177-3AD203B41FA5}">
                      <a16:colId xmlns:a16="http://schemas.microsoft.com/office/drawing/2014/main" val="3009289530"/>
                    </a:ext>
                  </a:extLst>
                </a:gridCol>
              </a:tblGrid>
              <a:tr h="3903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dirty="0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Hiện tượng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kern="1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Nguyên</a:t>
                      </a:r>
                      <a:r>
                        <a:rPr lang="en-US" sz="1800" kern="1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nhân</a:t>
                      </a:r>
                      <a:endParaRPr lang="en-US" sz="18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4595550"/>
                  </a:ext>
                </a:extLst>
              </a:tr>
              <a:tr h="965787"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b="1" kern="1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Nước ngọt ngày càng khan hiếm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Số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nước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ngọt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phải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là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vô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tận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đang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ngày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càng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bị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nhiễm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bẩn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bởi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chính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con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người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gây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ra.</a:t>
                      </a:r>
                      <a:endParaRPr lang="en-US" sz="18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888" marR="90888" marT="60592" marB="605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255753"/>
                  </a:ext>
                </a:extLst>
              </a:tr>
              <a:tr h="14143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Đủ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thứ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rác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thải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rác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thải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tiêu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hủy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được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nhưng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thứ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hàng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chục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năm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sau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chưa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chắc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đã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phân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hủy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cả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chất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độc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hại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cứ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ngấm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vô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đất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thải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ra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sông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suối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888" marR="90888" marT="60592" marB="605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214722"/>
                  </a:ext>
                </a:extLst>
              </a:tr>
              <a:tr h="9657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Cuộc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sống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ngày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càng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văn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minh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tiến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bộ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con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người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ngày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càng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sử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dụng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nhiều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nước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hơn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cho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mọi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nhu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cầu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mình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888" marR="90888" marT="60592" marB="605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507126"/>
                  </a:ext>
                </a:extLst>
              </a:tr>
              <a:tr h="5232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Nước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ngọt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phân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bố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nhiều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nơi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lúc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nào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cũng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ngập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nước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nơi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lại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khan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hiếm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0888" marR="90888" marT="60592" marB="6059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43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0152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77" y="1828219"/>
            <a:ext cx="5719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vi-VN" sz="2400" b="1" dirty="0">
                <a:latin typeface="UTM Avo" panose="02040603050506020204" pitchFamily="18" charset="0"/>
                <a:cs typeface="Arial" pitchFamily="34" charset="0"/>
              </a:rPr>
              <a:t>2. Hiện tượng khan hiếm nước ngọt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0DBA2A8-B17B-8F41-CF03-B47F8D28E994}"/>
              </a:ext>
            </a:extLst>
          </p:cNvPr>
          <p:cNvGrpSpPr/>
          <p:nvPr/>
        </p:nvGrpSpPr>
        <p:grpSpPr>
          <a:xfrm>
            <a:off x="594897" y="3047995"/>
            <a:ext cx="10777619" cy="2838476"/>
            <a:chOff x="867612" y="2422353"/>
            <a:chExt cx="10777619" cy="2838476"/>
          </a:xfrm>
        </p:grpSpPr>
        <p:pic>
          <p:nvPicPr>
            <p:cNvPr id="3" name="Picture 6" descr="Nguồn nước gia đình bạn đang sử dụng có thực sự an toàn?">
              <a:extLst>
                <a:ext uri="{FF2B5EF4-FFF2-40B4-BE49-F238E27FC236}">
                  <a16:creationId xmlns:a16="http://schemas.microsoft.com/office/drawing/2014/main" id="{B8D31B2B-7772-D83D-A0C8-F40DE1DED3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8" r="27669" b="3"/>
            <a:stretch/>
          </p:blipFill>
          <p:spPr bwMode="auto">
            <a:xfrm>
              <a:off x="8591837" y="2470494"/>
              <a:ext cx="3053394" cy="2711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Biến đổi khí hậu: Hạn hán, xâm nhập mặn lịch sử ở Tiền Giang - Ảnh thời sự  trong nước - Kinh tế - Thông tấn xã Việt Nam (TTXVN)">
              <a:extLst>
                <a:ext uri="{FF2B5EF4-FFF2-40B4-BE49-F238E27FC236}">
                  <a16:creationId xmlns:a16="http://schemas.microsoft.com/office/drawing/2014/main" id="{83CFC2E2-5179-9E8C-E89A-09A5AD7F78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17" r="-2" b="-2"/>
            <a:stretch/>
          </p:blipFill>
          <p:spPr bwMode="auto">
            <a:xfrm>
              <a:off x="4353209" y="2462975"/>
              <a:ext cx="4097232" cy="2766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Top 10 Dòng sông ô nhiễm nhất trên Thế giới hiện nay - Toplist.vn">
              <a:extLst>
                <a:ext uri="{FF2B5EF4-FFF2-40B4-BE49-F238E27FC236}">
                  <a16:creationId xmlns:a16="http://schemas.microsoft.com/office/drawing/2014/main" id="{1DD1719A-FD7B-D40F-3288-40FBC14CFD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61" r="1302" b="-1"/>
            <a:stretch/>
          </p:blipFill>
          <p:spPr bwMode="auto">
            <a:xfrm>
              <a:off x="867612" y="2422353"/>
              <a:ext cx="3303336" cy="2838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8B75070-3995-10AF-68D7-2B106C7633F5}"/>
              </a:ext>
            </a:extLst>
          </p:cNvPr>
          <p:cNvSpPr txBox="1"/>
          <p:nvPr/>
        </p:nvSpPr>
        <p:spPr>
          <a:xfrm>
            <a:off x="2921000" y="2388678"/>
            <a:ext cx="569361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 do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nguồn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sông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ô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nhiễm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63797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77" y="1828219"/>
            <a:ext cx="5719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vi-VN" sz="2400" b="1" dirty="0">
                <a:latin typeface="UTM Avo" panose="02040603050506020204" pitchFamily="18" charset="0"/>
                <a:cs typeface="Arial" pitchFamily="34" charset="0"/>
              </a:rPr>
              <a:t>2. Hiện tượng khan hiếm nước ngọt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3A7738C-F2FB-0DF0-68CA-79BB0232D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883036"/>
              </p:ext>
            </p:extLst>
          </p:nvPr>
        </p:nvGraphicFramePr>
        <p:xfrm>
          <a:off x="444246" y="2416832"/>
          <a:ext cx="10527058" cy="3096413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540041">
                  <a:extLst>
                    <a:ext uri="{9D8B030D-6E8A-4147-A177-3AD203B41FA5}">
                      <a16:colId xmlns:a16="http://schemas.microsoft.com/office/drawing/2014/main" val="3807048233"/>
                    </a:ext>
                  </a:extLst>
                </a:gridCol>
                <a:gridCol w="8987017">
                  <a:extLst>
                    <a:ext uri="{9D8B030D-6E8A-4147-A177-3AD203B41FA5}">
                      <a16:colId xmlns:a16="http://schemas.microsoft.com/office/drawing/2014/main" val="2214272256"/>
                    </a:ext>
                  </a:extLst>
                </a:gridCol>
              </a:tblGrid>
              <a:tr h="40905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kern="1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1800" kern="1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dung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dirty="0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Nguồn nước ngọt trên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thế</a:t>
                      </a:r>
                      <a:r>
                        <a:rPr lang="en-US" sz="1800" dirty="0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giới</a:t>
                      </a:r>
                      <a:endParaRPr lang="vi-VN" sz="18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016541"/>
                  </a:ext>
                </a:extLst>
              </a:tr>
              <a:tr h="1343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kern="120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Thực</a:t>
                      </a:r>
                      <a:r>
                        <a:rPr lang="en-US" sz="1800" kern="120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trạng</a:t>
                      </a:r>
                      <a:r>
                        <a:rPr lang="vi-VN" sz="18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8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+ Theo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Tổ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chức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Y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tế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thế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giới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trên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hành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tinh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hơn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2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tỉ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người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thiếu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nước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ngọt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+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Chẳng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hạn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vùng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núi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đá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Đồng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Văn, Hà Giang,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bà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con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phải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xa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vài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ba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cây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số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lấy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nước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260" marR="552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986379"/>
                  </a:ext>
                </a:extLst>
              </a:tr>
              <a:tr h="1343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800" kern="1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Hậu</a:t>
                      </a:r>
                      <a:r>
                        <a:rPr lang="en-US" sz="1800" kern="100" dirty="0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00" dirty="0" err="1"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quả</a:t>
                      </a:r>
                      <a:endParaRPr lang="en-US" sz="1800" kern="100" dirty="0"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+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Khó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khăn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trong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sinh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hoạt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người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dân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+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Đất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đai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sẽ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khô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cằn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cây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cối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muôn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vật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sống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nổi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nếu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thiếu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nước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+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Muốn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nước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sạch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hợp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vệ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sinh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dùng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rất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tốn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kém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5260" marR="552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7611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32850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77" y="1828219"/>
            <a:ext cx="5719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vi-VN" sz="2400" b="1" dirty="0">
                <a:latin typeface="UTM Avo" panose="02040603050506020204" pitchFamily="18" charset="0"/>
                <a:cs typeface="Arial" pitchFamily="34" charset="0"/>
              </a:rPr>
              <a:t>2. Hiện tượng khan hiếm nước ngọt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B75070-3995-10AF-68D7-2B106C7633F5}"/>
              </a:ext>
            </a:extLst>
          </p:cNvPr>
          <p:cNvSpPr txBox="1"/>
          <p:nvPr/>
        </p:nvSpPr>
        <p:spPr>
          <a:xfrm>
            <a:off x="254898" y="3193095"/>
            <a:ext cx="315279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 dân khó kh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</a:t>
            </a:r>
            <a:r>
              <a:rPr lang="vi-VN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 vì thiếu nước sinh hoạt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400" b="1" dirty="0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FDA9141-6358-4C53-0722-887DA0F63DF9}"/>
              </a:ext>
            </a:extLst>
          </p:cNvPr>
          <p:cNvGrpSpPr/>
          <p:nvPr/>
        </p:nvGrpSpPr>
        <p:grpSpPr>
          <a:xfrm>
            <a:off x="3626603" y="2373356"/>
            <a:ext cx="6004248" cy="4259919"/>
            <a:chOff x="1765298" y="321733"/>
            <a:chExt cx="8661405" cy="5979074"/>
          </a:xfrm>
        </p:grpSpPr>
        <p:pic>
          <p:nvPicPr>
            <p:cNvPr id="2" name="Picture 2" descr="Người dân cao nguyên đá và nỗi khắc khoải mong nước | Xã hội | Vietnam+  (VietnamPlus)">
              <a:extLst>
                <a:ext uri="{FF2B5EF4-FFF2-40B4-BE49-F238E27FC236}">
                  <a16:creationId xmlns:a16="http://schemas.microsoft.com/office/drawing/2014/main" id="{04FB4FE0-3C7C-660D-1C28-7F839468C1B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45" b="-1"/>
            <a:stretch/>
          </p:blipFill>
          <p:spPr bwMode="auto">
            <a:xfrm>
              <a:off x="1765298" y="321733"/>
              <a:ext cx="4256173" cy="3017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Bình Phước: Người dân khốn khổ vì thiếu nước sạch sinh hoạt | VTV.VN">
              <a:extLst>
                <a:ext uri="{FF2B5EF4-FFF2-40B4-BE49-F238E27FC236}">
                  <a16:creationId xmlns:a16="http://schemas.microsoft.com/office/drawing/2014/main" id="{89CD69BA-0E14-4245-82D2-A84FF642C4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4" b="1423"/>
            <a:stretch/>
          </p:blipFill>
          <p:spPr bwMode="auto">
            <a:xfrm>
              <a:off x="1765298" y="3510853"/>
              <a:ext cx="4256173" cy="2789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Sản xuất nông nghiệp đối diện với tình trạng hạn hán gia tăng -  ThienNhien.Net | Con người và Thiên nhiên">
              <a:extLst>
                <a:ext uri="{FF2B5EF4-FFF2-40B4-BE49-F238E27FC236}">
                  <a16:creationId xmlns:a16="http://schemas.microsoft.com/office/drawing/2014/main" id="{A52EFB02-FE9E-A67C-33C4-E6C37EA43C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09" r="7134" b="1"/>
            <a:stretch/>
          </p:blipFill>
          <p:spPr bwMode="auto">
            <a:xfrm>
              <a:off x="6170530" y="321733"/>
              <a:ext cx="4256173" cy="59790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751181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77" y="1828219"/>
            <a:ext cx="58272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vi-VN" sz="2400" b="1" dirty="0">
                <a:latin typeface="UTM Avo" panose="02040603050506020204" pitchFamily="18" charset="0"/>
                <a:cs typeface="Arial" pitchFamily="34" charset="0"/>
              </a:rPr>
              <a:t>3. Bài học nhận thức cho con người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5054C044-FBFE-0432-6ED4-74D19C20D3A5}"/>
              </a:ext>
            </a:extLst>
          </p:cNvPr>
          <p:cNvSpPr/>
          <p:nvPr/>
        </p:nvSpPr>
        <p:spPr>
          <a:xfrm>
            <a:off x="4560518" y="2244440"/>
            <a:ext cx="6240481" cy="2962991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00D402-21C0-6363-9B79-957059EA1CEC}"/>
              </a:ext>
            </a:extLst>
          </p:cNvPr>
          <p:cNvSpPr txBox="1"/>
          <p:nvPr/>
        </p:nvSpPr>
        <p:spPr>
          <a:xfrm>
            <a:off x="5388337" y="2828387"/>
            <a:ext cx="4584842" cy="154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latin typeface="UTM Avo" panose="02040603050506020204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vi-VN" altLang="en-US" sz="2200" b="0" dirty="0"/>
              <a:t>Theo em, qua văn bản, tác giả đã thể hiện thái độ như thế nào với vấn đề nước ngọt?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D0A73E-B4C6-D589-92D2-81763CE97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989" y="3600362"/>
            <a:ext cx="2561832" cy="256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7589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77" y="1828219"/>
            <a:ext cx="58272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vi-VN" sz="2400" b="1" dirty="0">
                <a:latin typeface="UTM Avo" panose="02040603050506020204" pitchFamily="18" charset="0"/>
                <a:cs typeface="Arial" pitchFamily="34" charset="0"/>
              </a:rPr>
              <a:t>3. Bài học nhận thức cho con người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47076B-8788-0463-0625-4CA45392EA0E}"/>
              </a:ext>
            </a:extLst>
          </p:cNvPr>
          <p:cNvSpPr txBox="1"/>
          <p:nvPr/>
        </p:nvSpPr>
        <p:spPr>
          <a:xfrm>
            <a:off x="563104" y="2258877"/>
            <a:ext cx="7263539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Khai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nguồn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ngọt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kiệm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tài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nguyên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4B69D2-BEC0-AC7C-BA9F-9E91538C1BC4}"/>
              </a:ext>
            </a:extLst>
          </p:cNvPr>
          <p:cNvSpPr txBox="1"/>
          <p:nvPr/>
        </p:nvSpPr>
        <p:spPr>
          <a:xfrm>
            <a:off x="563104" y="3423929"/>
            <a:ext cx="10409695" cy="1682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=&gt; </a:t>
            </a:r>
            <a:r>
              <a:rPr lang="vi-VN" sz="2400" b="1" dirty="0">
                <a:latin typeface="UTM Avo" panose="02040603050506020204" pitchFamily="18" charset="0"/>
                <a:cs typeface="Arial" panose="020B0604020202020204" pitchFamily="34" charset="0"/>
              </a:rPr>
              <a:t>Tác giả thể hiện thái độ trân trọng nước ngọt; phê phán những hành động làm ô nhiễm, khan hiếm nước ngọt.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6189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>
            <a:extLst>
              <a:ext uri="{FF2B5EF4-FFF2-40B4-BE49-F238E27FC236}">
                <a16:creationId xmlns:a16="http://schemas.microsoft.com/office/drawing/2014/main" id="{C95444A8-E92E-4DC8-BD52-FA3D8136A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15895" y="5176434"/>
            <a:ext cx="3297046" cy="1418982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AB907-983C-4834-9879-9C94AD1D0D38}"/>
              </a:ext>
            </a:extLst>
          </p:cNvPr>
          <p:cNvSpPr/>
          <p:nvPr/>
        </p:nvSpPr>
        <p:spPr>
          <a:xfrm>
            <a:off x="1375410" y="2616993"/>
            <a:ext cx="9121902" cy="10419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450"/>
              </a:spcAft>
            </a:pPr>
            <a:r>
              <a:rPr lang="vi-VN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 dung: 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Khẳng định tầm quan trọng của nước ngọt và ý nghĩa của việc tiết kiệm nước ngọt.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D3F442D-BF9C-45B4-84CE-66F7061AD1B5}"/>
              </a:ext>
            </a:extLst>
          </p:cNvPr>
          <p:cNvSpPr/>
          <p:nvPr/>
        </p:nvSpPr>
        <p:spPr>
          <a:xfrm>
            <a:off x="1407511" y="3790040"/>
            <a:ext cx="9089801" cy="104192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Nghệ thuật: 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 lập luận sắc bén, nêu lí lẽ và các bằng chứng phong phú, giàu sức thuyết phục.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0252C-90F2-77BC-A008-022634808711}"/>
              </a:ext>
            </a:extLst>
          </p:cNvPr>
          <p:cNvSpPr txBox="1"/>
          <p:nvPr/>
        </p:nvSpPr>
        <p:spPr>
          <a:xfrm>
            <a:off x="685800" y="1846978"/>
            <a:ext cx="220518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III. TỔNG KẾT</a:t>
            </a:r>
          </a:p>
        </p:txBody>
      </p:sp>
    </p:spTree>
    <p:extLst>
      <p:ext uri="{BB962C8B-B14F-4D97-AF65-F5344CB8AC3E}">
        <p14:creationId xmlns:p14="http://schemas.microsoft.com/office/powerpoint/2010/main" val="33730337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D6FD6F96-04B9-4D0F-A10B-407BD7129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285133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8660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1881D58-CF37-331B-80D3-19FEF5551D99}"/>
              </a:ext>
            </a:extLst>
          </p:cNvPr>
          <p:cNvSpPr txBox="1"/>
          <p:nvPr/>
        </p:nvSpPr>
        <p:spPr>
          <a:xfrm>
            <a:off x="1294010" y="1876665"/>
            <a:ext cx="948933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Nghĩa của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từ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khan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hiếm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là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gì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? </a:t>
            </a:r>
            <a:endParaRPr lang="x-none" sz="3600" b="1" dirty="0">
              <a:solidFill>
                <a:schemeClr val="bg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53E9748-BDF2-9073-A6F2-C4E0855ACB43}"/>
              </a:ext>
            </a:extLst>
          </p:cNvPr>
          <p:cNvSpPr/>
          <p:nvPr/>
        </p:nvSpPr>
        <p:spPr>
          <a:xfrm>
            <a:off x="2121214" y="2748198"/>
            <a:ext cx="3583974" cy="9616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khan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3275570-42BE-CE9B-E2B7-03A318F66FD8}"/>
              </a:ext>
            </a:extLst>
          </p:cNvPr>
          <p:cNvSpPr/>
          <p:nvPr/>
        </p:nvSpPr>
        <p:spPr>
          <a:xfrm>
            <a:off x="6318444" y="2748198"/>
            <a:ext cx="4010544" cy="9616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bao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giờ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667B757-9FF8-C95A-107B-B276EEFA19F3}"/>
              </a:ext>
            </a:extLst>
          </p:cNvPr>
          <p:cNvSpPr/>
          <p:nvPr/>
        </p:nvSpPr>
        <p:spPr>
          <a:xfrm>
            <a:off x="2121214" y="4187892"/>
            <a:ext cx="3583974" cy="9616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cuộc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sống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F483021-430C-FA82-9989-C4EA48A17508}"/>
              </a:ext>
            </a:extLst>
          </p:cNvPr>
          <p:cNvSpPr/>
          <p:nvPr/>
        </p:nvSpPr>
        <p:spPr>
          <a:xfrm>
            <a:off x="6318444" y="4186339"/>
            <a:ext cx="3583974" cy="9616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tìm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 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6BF636C-4DCA-82A1-1489-7F7C3E4676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7" y="4503002"/>
            <a:ext cx="1941094" cy="223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592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5A11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5A11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5A1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1881D58-CF37-331B-80D3-19FEF5551D99}"/>
              </a:ext>
            </a:extLst>
          </p:cNvPr>
          <p:cNvSpPr txBox="1"/>
          <p:nvPr/>
        </p:nvSpPr>
        <p:spPr>
          <a:xfrm>
            <a:off x="1106905" y="1828539"/>
            <a:ext cx="10173743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vi-VN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Phân biệt nước ngọt, nước sạch và nước nói chung.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27392CC-BFAD-E68E-43ED-2340094EC657}"/>
              </a:ext>
            </a:extLst>
          </p:cNvPr>
          <p:cNvSpPr/>
          <p:nvPr/>
        </p:nvSpPr>
        <p:spPr>
          <a:xfrm>
            <a:off x="725551" y="2524500"/>
            <a:ext cx="2354533" cy="9637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Nước ngọt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6AF0D87-BC90-DAC4-BE70-AAA24CD68BD5}"/>
              </a:ext>
            </a:extLst>
          </p:cNvPr>
          <p:cNvSpPr/>
          <p:nvPr/>
        </p:nvSpPr>
        <p:spPr>
          <a:xfrm>
            <a:off x="4591697" y="2524500"/>
            <a:ext cx="7053455" cy="57251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chất lỏng không màu tồn tại trong tự nhiên.  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839A2DE-023B-57DD-5B36-8C1EA4D5E4B6}"/>
              </a:ext>
            </a:extLst>
          </p:cNvPr>
          <p:cNvSpPr/>
          <p:nvPr/>
        </p:nvSpPr>
        <p:spPr>
          <a:xfrm>
            <a:off x="725551" y="3675967"/>
            <a:ext cx="2354533" cy="9299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Nước sạch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D446F4F-1264-2A68-427B-C3C70078303D}"/>
              </a:ext>
            </a:extLst>
          </p:cNvPr>
          <p:cNvSpPr/>
          <p:nvPr/>
        </p:nvSpPr>
        <p:spPr>
          <a:xfrm>
            <a:off x="4591697" y="3286500"/>
            <a:ext cx="7053455" cy="130243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nước không bị nhiễm bẩn hoặc đã được lọc sạch từ nước ngọt bởi con người, dùng trong ăn uống và sinh hoạt của con người. 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07A723E-DC49-446F-6CF6-0F1334B30EB8}"/>
              </a:ext>
            </a:extLst>
          </p:cNvPr>
          <p:cNvSpPr/>
          <p:nvPr/>
        </p:nvSpPr>
        <p:spPr>
          <a:xfrm>
            <a:off x="4591697" y="4725834"/>
            <a:ext cx="7053455" cy="130243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nước trong tự nhiên không có vị mặn như nước biển, là nguồn nước có ở ao hồ sông suối, và cả mạch nước ngầm. 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83EC7CD-C835-B6F1-E207-7FF6AAD1F1ED}"/>
              </a:ext>
            </a:extLst>
          </p:cNvPr>
          <p:cNvSpPr/>
          <p:nvPr/>
        </p:nvSpPr>
        <p:spPr>
          <a:xfrm>
            <a:off x="742485" y="4827433"/>
            <a:ext cx="2354533" cy="10315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Nước nói chung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7B79BC7-A1A6-0CAF-4761-731A771A2A02}"/>
              </a:ext>
            </a:extLst>
          </p:cNvPr>
          <p:cNvCxnSpPr>
            <a:cxnSpLocks/>
            <a:stCxn id="11" idx="3"/>
            <a:endCxn id="21" idx="1"/>
          </p:cNvCxnSpPr>
          <p:nvPr/>
        </p:nvCxnSpPr>
        <p:spPr bwMode="auto">
          <a:xfrm>
            <a:off x="3080084" y="3006384"/>
            <a:ext cx="1511613" cy="2370667"/>
          </a:xfrm>
          <a:prstGeom prst="line">
            <a:avLst/>
          </a:prstGeom>
          <a:ln w="5715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38579B0-76C6-89B6-DC59-DC76734E5D5E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 bwMode="auto">
          <a:xfrm flipV="1">
            <a:off x="3080084" y="3937717"/>
            <a:ext cx="1511613" cy="203200"/>
          </a:xfrm>
          <a:prstGeom prst="line">
            <a:avLst/>
          </a:prstGeom>
          <a:ln w="5715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2DCD533-E74D-EF94-6679-AFA77638FD9C}"/>
              </a:ext>
            </a:extLst>
          </p:cNvPr>
          <p:cNvCxnSpPr>
            <a:cxnSpLocks/>
            <a:stCxn id="22" idx="3"/>
            <a:endCxn id="18" idx="1"/>
          </p:cNvCxnSpPr>
          <p:nvPr/>
        </p:nvCxnSpPr>
        <p:spPr bwMode="auto">
          <a:xfrm flipV="1">
            <a:off x="3097018" y="2810759"/>
            <a:ext cx="1494679" cy="2532424"/>
          </a:xfrm>
          <a:prstGeom prst="line">
            <a:avLst/>
          </a:prstGeom>
          <a:ln w="5715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9388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38A70A88-3B51-E99C-878F-27D1F6FF6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285133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9907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3F571A-99E8-405F-8EDE-57935FA7267A}"/>
              </a:ext>
            </a:extLst>
          </p:cNvPr>
          <p:cNvSpPr txBox="1"/>
          <p:nvPr/>
        </p:nvSpPr>
        <p:spPr>
          <a:xfrm>
            <a:off x="919541" y="2017010"/>
            <a:ext cx="10352917" cy="1293496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Hãy viết một đoạn văn ngắn nêu vai trò của nước với các loài sinh vật trên Trái Đất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800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3EF959-9931-4C9A-9890-565AD351D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083" y="3815522"/>
            <a:ext cx="2561832" cy="256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33176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EC22625A-67D2-4173-94E9-E104E7D2A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285133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0028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>
            <a:extLst>
              <a:ext uri="{FF2B5EF4-FFF2-40B4-BE49-F238E27FC236}">
                <a16:creationId xmlns:a16="http://schemas.microsoft.com/office/drawing/2014/main" id="{0841FB7B-AD3D-446D-A951-FDF1DF9B1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330887" y="2294808"/>
            <a:ext cx="3332984" cy="226838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48A399-5D38-4E50-B54F-BADBBA2D8A2C}"/>
              </a:ext>
            </a:extLst>
          </p:cNvPr>
          <p:cNvSpPr txBox="1"/>
          <p:nvPr/>
        </p:nvSpPr>
        <p:spPr>
          <a:xfrm>
            <a:off x="2503537" y="2779195"/>
            <a:ext cx="3022646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Ôn tập nội dung 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bài học ngày hôm nay</a:t>
            </a:r>
          </a:p>
        </p:txBody>
      </p:sp>
      <p:pic>
        <p:nvPicPr>
          <p:cNvPr id="25" name="Picture 9">
            <a:extLst>
              <a:ext uri="{FF2B5EF4-FFF2-40B4-BE49-F238E27FC236}">
                <a16:creationId xmlns:a16="http://schemas.microsoft.com/office/drawing/2014/main" id="{3AC2664D-9FAA-4FC4-A79B-B3944444FF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017008" y="3729520"/>
            <a:ext cx="973058" cy="1238250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8FECE8FA-7C7E-437A-956C-7AF31DDB4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096000" y="2294808"/>
            <a:ext cx="3332984" cy="226838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9FE0C2C-A8DE-4B19-A3F3-9880817DD73C}"/>
              </a:ext>
            </a:extLst>
          </p:cNvPr>
          <p:cNvSpPr txBox="1"/>
          <p:nvPr/>
        </p:nvSpPr>
        <p:spPr>
          <a:xfrm>
            <a:off x="6362905" y="2836589"/>
            <a:ext cx="2781095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</a:rPr>
              <a:t>Chuẩn bị bài mới: </a:t>
            </a:r>
            <a:r>
              <a:rPr lang="vi-VN" sz="2000" i="1" dirty="0">
                <a:latin typeface="UTM Avo" panose="02040603050506020204" pitchFamily="18" charset="0"/>
              </a:rPr>
              <a:t>Thực hành tiếng Việt</a:t>
            </a:r>
          </a:p>
        </p:txBody>
      </p:sp>
      <p:pic>
        <p:nvPicPr>
          <p:cNvPr id="28" name="Picture 9">
            <a:extLst>
              <a:ext uri="{FF2B5EF4-FFF2-40B4-BE49-F238E27FC236}">
                <a16:creationId xmlns:a16="http://schemas.microsoft.com/office/drawing/2014/main" id="{1C73345E-AE73-4DA9-B61D-DDD88D241A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05634" y="169999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92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4871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264</TotalTime>
  <Words>954</Words>
  <Application>Microsoft Office PowerPoint</Application>
  <PresentationFormat>Widescreen</PresentationFormat>
  <Paragraphs>99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UTM Avo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Ziczac</cp:lastModifiedBy>
  <cp:revision>42</cp:revision>
  <dcterms:created xsi:type="dcterms:W3CDTF">2023-10-19T01:39:18Z</dcterms:created>
  <dcterms:modified xsi:type="dcterms:W3CDTF">2023-12-20T02:48:27Z</dcterms:modified>
  <cp:category>9Slide.vn</cp:category>
</cp:coreProperties>
</file>