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20" r:id="rId4"/>
  </p:sldMasterIdLst>
  <p:notesMasterIdLst>
    <p:notesMasterId r:id="rId29"/>
  </p:notesMasterIdLst>
  <p:sldIdLst>
    <p:sldId id="318" r:id="rId5"/>
    <p:sldId id="281" r:id="rId6"/>
    <p:sldId id="282" r:id="rId7"/>
    <p:sldId id="284" r:id="rId8"/>
    <p:sldId id="333" r:id="rId9"/>
    <p:sldId id="366" r:id="rId10"/>
    <p:sldId id="360" r:id="rId11"/>
    <p:sldId id="359" r:id="rId12"/>
    <p:sldId id="367" r:id="rId13"/>
    <p:sldId id="368" r:id="rId14"/>
    <p:sldId id="361" r:id="rId15"/>
    <p:sldId id="369" r:id="rId16"/>
    <p:sldId id="344" r:id="rId17"/>
    <p:sldId id="370" r:id="rId18"/>
    <p:sldId id="371" r:id="rId19"/>
    <p:sldId id="372" r:id="rId20"/>
    <p:sldId id="373" r:id="rId21"/>
    <p:sldId id="345" r:id="rId22"/>
    <p:sldId id="293" r:id="rId23"/>
    <p:sldId id="295" r:id="rId24"/>
    <p:sldId id="296" r:id="rId25"/>
    <p:sldId id="297" r:id="rId26"/>
    <p:sldId id="279" r:id="rId27"/>
    <p:sldId id="300" r:id="rId28"/>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9Slide" initials="9Slide" lastIdx="1" clrIdx="0">
    <p:extLst>
      <p:ext uri="{19B8F6BF-5375-455C-9EA6-DF929625EA0E}">
        <p15:presenceInfo xmlns:p15="http://schemas.microsoft.com/office/powerpoint/2012/main" userId="9Slid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0020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46" autoAdjust="0"/>
    <p:restoredTop sz="93842" autoAdjust="0"/>
  </p:normalViewPr>
  <p:slideViewPr>
    <p:cSldViewPr snapToGrid="0">
      <p:cViewPr varScale="1">
        <p:scale>
          <a:sx n="59" d="100"/>
          <a:sy n="59" d="100"/>
        </p:scale>
        <p:origin x="96" y="10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8F65FE-637C-4C47-A79D-65470D37766D}" type="datetimeFigureOut">
              <a:rPr lang="en-US" smtClean="0"/>
              <a:t>12/20/2023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EBA0A-8081-4185-A3B6-B19D7805E125}" type="slidenum">
              <a:rPr lang="en-US" smtClean="0"/>
              <a:t>‹#›</a:t>
            </a:fld>
            <a:endParaRPr lang="en-US"/>
          </a:p>
        </p:txBody>
      </p:sp>
    </p:spTree>
    <p:extLst>
      <p:ext uri="{BB962C8B-B14F-4D97-AF65-F5344CB8AC3E}">
        <p14:creationId xmlns:p14="http://schemas.microsoft.com/office/powerpoint/2010/main" val="3685259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1EBA0A-8081-4185-A3B6-B19D7805E125}" type="slidenum">
              <a:rPr lang="en-US" smtClean="0"/>
              <a:t>3</a:t>
            </a:fld>
            <a:endParaRPr lang="en-US"/>
          </a:p>
        </p:txBody>
      </p:sp>
    </p:spTree>
    <p:extLst>
      <p:ext uri="{BB962C8B-B14F-4D97-AF65-F5344CB8AC3E}">
        <p14:creationId xmlns:p14="http://schemas.microsoft.com/office/powerpoint/2010/main" val="2429727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1EBA0A-8081-4185-A3B6-B19D7805E125}" type="slidenum">
              <a:rPr lang="en-US" smtClean="0"/>
              <a:t>17</a:t>
            </a:fld>
            <a:endParaRPr lang="en-US"/>
          </a:p>
        </p:txBody>
      </p:sp>
    </p:spTree>
    <p:extLst>
      <p:ext uri="{BB962C8B-B14F-4D97-AF65-F5344CB8AC3E}">
        <p14:creationId xmlns:p14="http://schemas.microsoft.com/office/powerpoint/2010/main" val="4282056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42581577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19681745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23909141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6018121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6768071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53721260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74517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9564099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21574632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366904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23992698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4B742034-F36E-456A-8FF0-9D3BB286C57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821232FD-6509-4EFA-8334-3CE5BECACD3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9521E68D-8610-470F-A224-EDE1860F84F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13EDB8B2-593B-4C21-B398-431127AC01D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82472999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2/1/23/54/"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54/"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ngu-van-6-2/1/23/54/" TargetMode="External"/><Relationship Id="rId2" Type="http://schemas.openxmlformats.org/officeDocument/2006/relationships/image" Target="../media/image14.png"/><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ngu-van-6-2/1/23/54/" TargetMode="External"/><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28.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893844" y="2251909"/>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Bài </a:t>
            </a:r>
            <a:r>
              <a:rPr kumimoji="0" lang="en-US"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8</a:t>
            </a: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885162" y="3429000"/>
            <a:ext cx="10673721" cy="113168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6000" b="1">
                <a:solidFill>
                  <a:srgbClr val="FF0000"/>
                </a:solidFill>
                <a:latin typeface="UTM Avo" panose="02040603050506020204" pitchFamily="18" charset="0"/>
                <a:cs typeface="Arial" panose="020B0604020202020204" pitchFamily="34" charset="0"/>
              </a:rPr>
              <a:t>Thực hành tiếng Việt</a:t>
            </a:r>
            <a:endParaRPr kumimoji="0" lang="en-US" sz="60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7" name="TextBox 6">
            <a:extLst>
              <a:ext uri="{FF2B5EF4-FFF2-40B4-BE49-F238E27FC236}">
                <a16:creationId xmlns:a16="http://schemas.microsoft.com/office/drawing/2014/main" id="{062613FD-902C-4BAC-A044-998325295926}"/>
              </a:ext>
            </a:extLst>
          </p:cNvPr>
          <p:cNvSpPr txBox="1"/>
          <p:nvPr/>
        </p:nvSpPr>
        <p:spPr>
          <a:xfrm>
            <a:off x="9370267" y="758160"/>
            <a:ext cx="268105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2</a:t>
            </a:r>
            <a:endParaRPr kumimoji="0" lang="en-US"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3ED4EC0-0B85-49A1-BE92-BB390F0CD225}"/>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2E63224-6071-8137-2AC3-05BF1AC29161}"/>
              </a:ext>
            </a:extLst>
          </p:cNvPr>
          <p:cNvGraphicFramePr>
            <a:graphicFrameLocks noGrp="1"/>
          </p:cNvGraphicFramePr>
          <p:nvPr>
            <p:extLst>
              <p:ext uri="{D42A27DB-BD31-4B8C-83A1-F6EECF244321}">
                <p14:modId xmlns:p14="http://schemas.microsoft.com/office/powerpoint/2010/main" val="2539209675"/>
              </p:ext>
            </p:extLst>
          </p:nvPr>
        </p:nvGraphicFramePr>
        <p:xfrm>
          <a:off x="609600" y="2517062"/>
          <a:ext cx="10723417" cy="3800611"/>
        </p:xfrm>
        <a:graphic>
          <a:graphicData uri="http://schemas.openxmlformats.org/drawingml/2006/table">
            <a:tbl>
              <a:tblPr firstRow="1" firstCol="1" bandRow="1">
                <a:tableStyleId>{BDBED569-4797-4DF1-A0F4-6AAB3CD982D8}</a:tableStyleId>
              </a:tblPr>
              <a:tblGrid>
                <a:gridCol w="2881745">
                  <a:extLst>
                    <a:ext uri="{9D8B030D-6E8A-4147-A177-3AD203B41FA5}">
                      <a16:colId xmlns:a16="http://schemas.microsoft.com/office/drawing/2014/main" val="2460331053"/>
                    </a:ext>
                  </a:extLst>
                </a:gridCol>
                <a:gridCol w="3948545">
                  <a:extLst>
                    <a:ext uri="{9D8B030D-6E8A-4147-A177-3AD203B41FA5}">
                      <a16:colId xmlns:a16="http://schemas.microsoft.com/office/drawing/2014/main" val="2301316548"/>
                    </a:ext>
                  </a:extLst>
                </a:gridCol>
                <a:gridCol w="3893127">
                  <a:extLst>
                    <a:ext uri="{9D8B030D-6E8A-4147-A177-3AD203B41FA5}">
                      <a16:colId xmlns:a16="http://schemas.microsoft.com/office/drawing/2014/main" val="3078936964"/>
                    </a:ext>
                  </a:extLst>
                </a:gridCol>
              </a:tblGrid>
              <a:tr h="1681910">
                <a:tc>
                  <a:txBody>
                    <a:bodyPr/>
                    <a:lstStyle/>
                    <a:p>
                      <a:pPr algn="ctr">
                        <a:lnSpc>
                          <a:spcPct val="150000"/>
                        </a:lnSpc>
                        <a:tabLst>
                          <a:tab pos="3778250" algn="l"/>
                        </a:tabLst>
                      </a:pP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K –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Điều</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đã</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biết</a:t>
                      </a:r>
                      <a:endPar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p>
                      <a:pPr algn="ctr">
                        <a:lnSpc>
                          <a:spcPct val="150000"/>
                        </a:lnSpc>
                        <a:tabLst>
                          <a:tab pos="3778250" algn="l"/>
                        </a:tabLst>
                      </a:pP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Liệt</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kê</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điều</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em</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đã</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biết</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về</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từ</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Hán</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Việt</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và</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đoạn</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văn</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a:t>
                      </a:r>
                    </a:p>
                  </a:txBody>
                  <a:tcPr marL="68580" marR="68580" marT="0" marB="0"/>
                </a:tc>
                <a:tc>
                  <a:txBody>
                    <a:bodyPr/>
                    <a:lstStyle/>
                    <a:p>
                      <a:pPr algn="ctr">
                        <a:lnSpc>
                          <a:spcPct val="150000"/>
                        </a:lnSpc>
                        <a:tabLst>
                          <a:tab pos="3778250" algn="l"/>
                        </a:tabLst>
                      </a:pP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W –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Điều</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muốn</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biết</a:t>
                      </a:r>
                      <a:endPar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p>
                      <a:pPr algn="ctr">
                        <a:lnSpc>
                          <a:spcPct val="150000"/>
                        </a:lnSpc>
                        <a:tabLst>
                          <a:tab pos="3778250" algn="l"/>
                        </a:tabLst>
                      </a:pP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Những</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điều</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em</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muốn</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biết</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về</a:t>
                      </a:r>
                      <a:r>
                        <a:rPr lang="en-US" sz="180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cách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giải</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thích</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nghĩa</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từ</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Hán</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Việt</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và</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cách</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viết</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đoạn</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1800" dirty="0" err="1">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văn</a:t>
                      </a:r>
                      <a:r>
                        <a:rPr lang="en-US"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a:t>
                      </a:r>
                    </a:p>
                  </a:txBody>
                  <a:tcPr marL="68580" marR="68580" marT="0" marB="0"/>
                </a:tc>
                <a:tc>
                  <a:txBody>
                    <a:bodyPr/>
                    <a:lstStyle/>
                    <a:p>
                      <a:pPr algn="ctr">
                        <a:lnSpc>
                          <a:spcPct val="150000"/>
                        </a:lnSpc>
                        <a:tabLst>
                          <a:tab pos="3778250" algn="l"/>
                        </a:tabLst>
                      </a:pPr>
                      <a:r>
                        <a:rPr lang="vi-VN"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L – Điều học được</a:t>
                      </a:r>
                    </a:p>
                    <a:p>
                      <a:pPr algn="ctr">
                        <a:lnSpc>
                          <a:spcPct val="150000"/>
                        </a:lnSpc>
                        <a:tabLst>
                          <a:tab pos="3778250" algn="l"/>
                        </a:tabLst>
                      </a:pPr>
                      <a:r>
                        <a:rPr lang="vi-VN" sz="1800"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rPr>
                        <a:t>(Điều em học được khi viết đoạn văn nêu cảm nhận về một bài thơ trong chủ đề trước)</a:t>
                      </a:r>
                    </a:p>
                  </a:txBody>
                  <a:tcPr marL="68580" marR="68580" marT="0" marB="0"/>
                </a:tc>
                <a:extLst>
                  <a:ext uri="{0D108BD9-81ED-4DB2-BD59-A6C34878D82A}">
                    <a16:rowId xmlns:a16="http://schemas.microsoft.com/office/drawing/2014/main" val="3785043468"/>
                  </a:ext>
                </a:extLst>
              </a:tr>
              <a:tr h="2118701">
                <a:tc>
                  <a:txBody>
                    <a:bodyPr/>
                    <a:lstStyle/>
                    <a:p>
                      <a:pPr algn="ctr">
                        <a:lnSpc>
                          <a:spcPct val="150000"/>
                        </a:lnSpc>
                        <a:tabLst>
                          <a:tab pos="3778250" algn="l"/>
                        </a:tabLst>
                      </a:pPr>
                      <a:r>
                        <a:rPr lang="vi-VN" sz="1800" b="1" dirty="0">
                          <a:solidFill>
                            <a:srgbClr val="002060"/>
                          </a:solidFill>
                          <a:effectLst/>
                        </a:rPr>
                        <a:t> </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 </a:t>
                      </a:r>
                      <a:endParaRPr lang="en-US" sz="1800" b="1"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tabLst>
                          <a:tab pos="3778250" algn="l"/>
                        </a:tabLst>
                      </a:pPr>
                      <a:r>
                        <a:rPr lang="vi-VN" sz="1800" b="1" dirty="0">
                          <a:solidFill>
                            <a:srgbClr val="002060"/>
                          </a:solidFill>
                          <a:effectLst/>
                        </a:rPr>
                        <a:t> </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tabLst>
                          <a:tab pos="3778250" algn="l"/>
                        </a:tabLst>
                      </a:pPr>
                      <a:r>
                        <a:rPr lang="vi-VN" sz="1800" b="1" dirty="0">
                          <a:solidFill>
                            <a:srgbClr val="002060"/>
                          </a:solidFill>
                          <a:effectLst/>
                        </a:rPr>
                        <a:t> </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ndParaRPr>
                    </a:p>
                    <a:p>
                      <a:pPr algn="ctr">
                        <a:lnSpc>
                          <a:spcPct val="150000"/>
                        </a:lnSpc>
                        <a:tabLst>
                          <a:tab pos="3778250" algn="l"/>
                        </a:tabLst>
                      </a:pPr>
                      <a:r>
                        <a:rPr lang="vi-VN" sz="1800" b="1" dirty="0">
                          <a:solidFill>
                            <a:srgbClr val="002060"/>
                          </a:solidFill>
                          <a:effectLst/>
                        </a:rPr>
                        <a:t>…………………………….</a:t>
                      </a:r>
                      <a:endParaRPr lang="en-US" sz="1800" b="1" dirty="0">
                        <a:solidFill>
                          <a:srgbClr val="002060"/>
                        </a:solidFill>
                        <a:effectLst/>
                        <a:latin typeface="UTM Avo" panose="020406030505060202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30088106"/>
                  </a:ext>
                </a:extLst>
              </a:tr>
            </a:tbl>
          </a:graphicData>
        </a:graphic>
      </p:graphicFrame>
      <p:sp>
        <p:nvSpPr>
          <p:cNvPr id="3" name="TextBox 2">
            <a:extLst>
              <a:ext uri="{FF2B5EF4-FFF2-40B4-BE49-F238E27FC236}">
                <a16:creationId xmlns:a16="http://schemas.microsoft.com/office/drawing/2014/main" id="{08D91D1E-D4CD-42BF-FDB4-E7F06AA84515}"/>
              </a:ext>
            </a:extLst>
          </p:cNvPr>
          <p:cNvSpPr txBox="1"/>
          <p:nvPr/>
        </p:nvSpPr>
        <p:spPr>
          <a:xfrm>
            <a:off x="415638" y="1890432"/>
            <a:ext cx="11236036" cy="453907"/>
          </a:xfrm>
          <a:prstGeom prst="rect">
            <a:avLst/>
          </a:prstGeom>
          <a:solidFill>
            <a:schemeClr val="accent4">
              <a:lumMod val="20000"/>
              <a:lumOff val="80000"/>
            </a:schemeClr>
          </a:solidFill>
        </p:spPr>
        <p:txBody>
          <a:bodyPr wrap="square" rtlCol="0" anchor="ctr">
            <a:spAutoFit/>
          </a:bodyPr>
          <a:lstStyle/>
          <a:p>
            <a:pPr algn="ctr">
              <a:lnSpc>
                <a:spcPct val="150000"/>
              </a:lnSpc>
            </a:pPr>
            <a:r>
              <a:rPr lang="en-US" sz="1800" b="1" dirty="0" err="1">
                <a:latin typeface="UTM Avo" panose="02040603050506020204" pitchFamily="18" charset="0"/>
              </a:rPr>
              <a:t>Hãy</a:t>
            </a:r>
            <a:r>
              <a:rPr lang="en-US" sz="1800" b="1" dirty="0">
                <a:latin typeface="UTM Avo" panose="02040603050506020204" pitchFamily="18" charset="0"/>
              </a:rPr>
              <a:t> </a:t>
            </a:r>
            <a:r>
              <a:rPr lang="en-US" sz="1800" b="1" dirty="0" err="1">
                <a:latin typeface="UTM Avo" panose="02040603050506020204" pitchFamily="18" charset="0"/>
              </a:rPr>
              <a:t>điền</a:t>
            </a:r>
            <a:r>
              <a:rPr lang="en-US" sz="1800" b="1" dirty="0">
                <a:latin typeface="UTM Avo" panose="02040603050506020204" pitchFamily="18" charset="0"/>
              </a:rPr>
              <a:t> </a:t>
            </a:r>
            <a:r>
              <a:rPr lang="en-US" sz="1800" b="1" dirty="0" err="1">
                <a:latin typeface="UTM Avo" panose="02040603050506020204" pitchFamily="18" charset="0"/>
              </a:rPr>
              <a:t>vào</a:t>
            </a:r>
            <a:r>
              <a:rPr lang="en-US" sz="1800" b="1" dirty="0">
                <a:latin typeface="UTM Avo" panose="02040603050506020204" pitchFamily="18" charset="0"/>
              </a:rPr>
              <a:t> </a:t>
            </a:r>
            <a:r>
              <a:rPr lang="en-US" sz="1800" b="1" dirty="0" err="1">
                <a:latin typeface="UTM Avo" panose="02040603050506020204" pitchFamily="18" charset="0"/>
              </a:rPr>
              <a:t>phiếu</a:t>
            </a:r>
            <a:r>
              <a:rPr lang="en-US" sz="1800" b="1" dirty="0">
                <a:latin typeface="UTM Avo" panose="02040603050506020204" pitchFamily="18" charset="0"/>
              </a:rPr>
              <a:t> </a:t>
            </a:r>
            <a:r>
              <a:rPr lang="en-US" sz="1800" b="1" dirty="0" err="1">
                <a:latin typeface="UTM Avo" panose="02040603050506020204" pitchFamily="18" charset="0"/>
              </a:rPr>
              <a:t>học</a:t>
            </a:r>
            <a:r>
              <a:rPr lang="en-US" sz="1800" b="1" dirty="0">
                <a:latin typeface="UTM Avo" panose="02040603050506020204" pitchFamily="18" charset="0"/>
              </a:rPr>
              <a:t> </a:t>
            </a:r>
            <a:r>
              <a:rPr lang="en-US" sz="1800" b="1" dirty="0" err="1">
                <a:latin typeface="UTM Avo" panose="02040603050506020204" pitchFamily="18" charset="0"/>
              </a:rPr>
              <a:t>tập</a:t>
            </a:r>
            <a:r>
              <a:rPr lang="en-US" sz="1800" b="1" dirty="0">
                <a:latin typeface="UTM Avo" panose="02040603050506020204" pitchFamily="18" charset="0"/>
              </a:rPr>
              <a:t> </a:t>
            </a:r>
            <a:r>
              <a:rPr lang="en-US" sz="1800" b="1" dirty="0" err="1">
                <a:latin typeface="UTM Avo" panose="02040603050506020204" pitchFamily="18" charset="0"/>
              </a:rPr>
              <a:t>những</a:t>
            </a:r>
            <a:r>
              <a:rPr lang="en-US" sz="1800" b="1" dirty="0">
                <a:latin typeface="UTM Avo" panose="02040603050506020204" pitchFamily="18" charset="0"/>
              </a:rPr>
              <a:t> </a:t>
            </a:r>
            <a:r>
              <a:rPr lang="en-US" sz="1800" b="1" dirty="0" err="1">
                <a:latin typeface="UTM Avo" panose="02040603050506020204" pitchFamily="18" charset="0"/>
              </a:rPr>
              <a:t>thông</a:t>
            </a:r>
            <a:r>
              <a:rPr lang="en-US" sz="1800" b="1" dirty="0">
                <a:latin typeface="UTM Avo" panose="02040603050506020204" pitchFamily="18" charset="0"/>
              </a:rPr>
              <a:t> tin </a:t>
            </a:r>
            <a:r>
              <a:rPr lang="en-US" sz="1800" b="1" dirty="0" err="1">
                <a:latin typeface="UTM Avo" panose="02040603050506020204" pitchFamily="18" charset="0"/>
              </a:rPr>
              <a:t>theo</a:t>
            </a:r>
            <a:r>
              <a:rPr lang="en-US" sz="1800" b="1" dirty="0">
                <a:latin typeface="UTM Avo" panose="02040603050506020204" pitchFamily="18" charset="0"/>
              </a:rPr>
              <a:t> ý </a:t>
            </a:r>
            <a:r>
              <a:rPr lang="en-US" sz="1800" b="1" dirty="0" err="1">
                <a:latin typeface="UTM Avo" panose="02040603050506020204" pitchFamily="18" charset="0"/>
              </a:rPr>
              <a:t>hiểu</a:t>
            </a:r>
            <a:r>
              <a:rPr lang="en-US" sz="1800" b="1" dirty="0">
                <a:latin typeface="UTM Avo" panose="02040603050506020204" pitchFamily="18" charset="0"/>
              </a:rPr>
              <a:t> của </a:t>
            </a:r>
            <a:r>
              <a:rPr lang="en-US" sz="1800" b="1" dirty="0" err="1">
                <a:latin typeface="UTM Avo" panose="02040603050506020204" pitchFamily="18" charset="0"/>
              </a:rPr>
              <a:t>em</a:t>
            </a:r>
            <a:r>
              <a:rPr lang="en-US" sz="1800" b="1" dirty="0">
                <a:latin typeface="UTM Avo" panose="02040603050506020204" pitchFamily="18" charset="0"/>
              </a:rPr>
              <a:t> </a:t>
            </a:r>
            <a:r>
              <a:rPr lang="en-US" sz="1800" b="1" dirty="0" err="1">
                <a:latin typeface="UTM Avo" panose="02040603050506020204" pitchFamily="18" charset="0"/>
              </a:rPr>
              <a:t>về</a:t>
            </a:r>
            <a:r>
              <a:rPr lang="en-US" sz="1800" b="1" dirty="0">
                <a:latin typeface="UTM Avo" panose="02040603050506020204" pitchFamily="18" charset="0"/>
              </a:rPr>
              <a:t> Từ </a:t>
            </a:r>
            <a:r>
              <a:rPr lang="en-US" sz="1800" b="1" dirty="0" err="1">
                <a:latin typeface="UTM Avo" panose="02040603050506020204" pitchFamily="18" charset="0"/>
              </a:rPr>
              <a:t>Hán</a:t>
            </a:r>
            <a:r>
              <a:rPr lang="en-US" sz="1800" b="1" dirty="0">
                <a:latin typeface="UTM Avo" panose="02040603050506020204" pitchFamily="18" charset="0"/>
              </a:rPr>
              <a:t> </a:t>
            </a:r>
            <a:r>
              <a:rPr lang="en-US" sz="1800" b="1" dirty="0" err="1">
                <a:latin typeface="UTM Avo" panose="02040603050506020204" pitchFamily="18" charset="0"/>
              </a:rPr>
              <a:t>Việt</a:t>
            </a:r>
            <a:r>
              <a:rPr lang="en-US" sz="1800" b="1" dirty="0">
                <a:latin typeface="UTM Avo" panose="02040603050506020204" pitchFamily="18" charset="0"/>
              </a:rPr>
              <a:t> </a:t>
            </a:r>
            <a:r>
              <a:rPr lang="en-US" sz="1800" b="1" dirty="0" err="1">
                <a:latin typeface="UTM Avo" panose="02040603050506020204" pitchFamily="18" charset="0"/>
              </a:rPr>
              <a:t>và</a:t>
            </a:r>
            <a:r>
              <a:rPr lang="en-US" sz="1800" b="1" dirty="0">
                <a:latin typeface="UTM Avo" panose="02040603050506020204" pitchFamily="18" charset="0"/>
              </a:rPr>
              <a:t> </a:t>
            </a:r>
            <a:r>
              <a:rPr lang="en-US" sz="1800" b="1" dirty="0" err="1">
                <a:latin typeface="UTM Avo" panose="02040603050506020204" pitchFamily="18" charset="0"/>
              </a:rPr>
              <a:t>đoạn</a:t>
            </a:r>
            <a:r>
              <a:rPr lang="en-US" sz="1800" b="1" dirty="0">
                <a:latin typeface="UTM Avo" panose="02040603050506020204" pitchFamily="18" charset="0"/>
              </a:rPr>
              <a:t> </a:t>
            </a:r>
            <a:r>
              <a:rPr lang="en-US" sz="1800" b="1" dirty="0" err="1">
                <a:latin typeface="UTM Avo" panose="02040603050506020204" pitchFamily="18" charset="0"/>
              </a:rPr>
              <a:t>văn</a:t>
            </a:r>
            <a:r>
              <a:rPr lang="en-US" sz="1800" b="1" dirty="0">
                <a:latin typeface="UTM Avo" panose="02040603050506020204" pitchFamily="18" charset="0"/>
              </a:rPr>
              <a:t>.</a:t>
            </a:r>
          </a:p>
        </p:txBody>
      </p:sp>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A26BC372-42D8-29AA-47CA-0D8F08AC73CA}"/>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40;p16">
            <a:extLst>
              <a:ext uri="{FF2B5EF4-FFF2-40B4-BE49-F238E27FC236}">
                <a16:creationId xmlns:a16="http://schemas.microsoft.com/office/drawing/2014/main" id="{2D85052A-FC6E-6F4B-56F0-6C50B1B4847E}"/>
              </a:ext>
            </a:extLst>
          </p:cNvPr>
          <p:cNvSpPr txBox="1">
            <a:spLocks/>
          </p:cNvSpPr>
          <p:nvPr/>
        </p:nvSpPr>
        <p:spPr>
          <a:xfrm>
            <a:off x="4846213" y="3029702"/>
            <a:ext cx="4990514" cy="780298"/>
          </a:xfrm>
          <a:prstGeom prst="rect">
            <a:avLst/>
          </a:prstGeom>
        </p:spPr>
        <p:txBody>
          <a:bodyPr spcFirstLastPara="1" wrap="square" lIns="121900" tIns="121900" rIns="121900" bIns="12190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sz="5400" b="1" dirty="0">
                <a:latin typeface="UTM Avo" panose="02040603050506020204" pitchFamily="18" charset="0"/>
              </a:rPr>
              <a:t>I. Từ </a:t>
            </a:r>
            <a:r>
              <a:rPr lang="en-US" sz="5400" b="1" dirty="0" err="1">
                <a:latin typeface="UTM Avo" panose="02040603050506020204" pitchFamily="18" charset="0"/>
              </a:rPr>
              <a:t>Hán</a:t>
            </a:r>
            <a:r>
              <a:rPr lang="en-US" sz="5400" b="1" dirty="0">
                <a:latin typeface="UTM Avo" panose="02040603050506020204" pitchFamily="18" charset="0"/>
              </a:rPr>
              <a:t> </a:t>
            </a:r>
            <a:r>
              <a:rPr lang="en-US" sz="5400" b="1" dirty="0" err="1">
                <a:latin typeface="UTM Avo" panose="02040603050506020204" pitchFamily="18" charset="0"/>
              </a:rPr>
              <a:t>Việt</a:t>
            </a:r>
            <a:endParaRPr lang="en-US" sz="5400" b="1" dirty="0">
              <a:latin typeface="UTM Avo" panose="02040603050506020204" pitchFamily="18" charset="0"/>
            </a:endParaRPr>
          </a:p>
        </p:txBody>
      </p:sp>
      <p:pic>
        <p:nvPicPr>
          <p:cNvPr id="4" name="Picture 3">
            <a:extLst>
              <a:ext uri="{FF2B5EF4-FFF2-40B4-BE49-F238E27FC236}">
                <a16:creationId xmlns:a16="http://schemas.microsoft.com/office/drawing/2014/main" id="{07076B48-F159-4B1E-3C73-0C066F969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545" y="2002287"/>
            <a:ext cx="4121422" cy="4121422"/>
          </a:xfrm>
          <a:prstGeom prst="rect">
            <a:avLst/>
          </a:prstGeom>
        </p:spPr>
      </p:pic>
    </p:spTree>
    <p:extLst>
      <p:ext uri="{BB962C8B-B14F-4D97-AF65-F5344CB8AC3E}">
        <p14:creationId xmlns:p14="http://schemas.microsoft.com/office/powerpoint/2010/main" val="327000672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D07CF942-B42C-B153-C002-BB8CD4BA9D7B}"/>
              </a:ext>
            </a:extLst>
          </p:cNvPr>
          <p:cNvSpPr/>
          <p:nvPr/>
        </p:nvSpPr>
        <p:spPr>
          <a:xfrm>
            <a:off x="567559" y="1986934"/>
            <a:ext cx="4855779" cy="1681655"/>
          </a:xfrm>
          <a:prstGeom prst="wedgeRoundRectCallout">
            <a:avLst>
              <a:gd name="adj1" fmla="val 13516"/>
              <a:gd name="adj2" fmla="val 79375"/>
              <a:gd name="adj3" fmla="val 16667"/>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solidFill>
                  <a:schemeClr val="tx1"/>
                </a:solidFill>
                <a:latin typeface="UTM Avo" panose="02040603050506020204" pitchFamily="18" charset="0"/>
              </a:rPr>
              <a:t>Đọc </a:t>
            </a:r>
            <a:r>
              <a:rPr lang="en-US" dirty="0" err="1">
                <a:solidFill>
                  <a:schemeClr val="tx1"/>
                </a:solidFill>
                <a:latin typeface="UTM Avo" panose="02040603050506020204" pitchFamily="18" charset="0"/>
              </a:rPr>
              <a:t>phần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Kiến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thức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ngữ</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văn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và</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nêu</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khái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niệm</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từ</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Hán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Việt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Hãy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lấy</a:t>
            </a:r>
            <a:r>
              <a:rPr lang="en-US" dirty="0">
                <a:solidFill>
                  <a:schemeClr val="tx1"/>
                </a:solidFill>
                <a:latin typeface="UTM Avo" panose="02040603050506020204" pitchFamily="18" charset="0"/>
              </a:rPr>
              <a:t> 2-3 </a:t>
            </a:r>
            <a:r>
              <a:rPr lang="en-US" dirty="0" err="1">
                <a:solidFill>
                  <a:schemeClr val="tx1"/>
                </a:solidFill>
                <a:latin typeface="UTM Avo" panose="02040603050506020204" pitchFamily="18" charset="0"/>
              </a:rPr>
              <a:t>ví</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dụ</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về</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từ</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Hán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Việt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mà</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em</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biết</a:t>
            </a:r>
            <a:r>
              <a:rPr lang="en-US" dirty="0">
                <a:solidFill>
                  <a:schemeClr val="tx1"/>
                </a:solidFill>
                <a:latin typeface="UTM Avo" panose="02040603050506020204" pitchFamily="18" charset="0"/>
              </a:rPr>
              <a:t>.</a:t>
            </a:r>
          </a:p>
        </p:txBody>
      </p:sp>
      <p:pic>
        <p:nvPicPr>
          <p:cNvPr id="3" name="Picture 2" descr="7 Lợi ích tuyệt vời của việc học hè. - Học Tốt Blog">
            <a:extLst>
              <a:ext uri="{FF2B5EF4-FFF2-40B4-BE49-F238E27FC236}">
                <a16:creationId xmlns:a16="http://schemas.microsoft.com/office/drawing/2014/main" id="{82A97988-F1E2-0C2D-986E-E9E5E5836EC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046" b="96552" l="6000" r="96000">
                        <a14:foregroundMark x1="22000" y1="55939" x2="34245" y2="40783"/>
                        <a14:foregroundMark x1="32563" y1="34866" x2="23000" y2="15326"/>
                        <a14:foregroundMark x1="34624" y1="39080" x2="34437" y2="38697"/>
                        <a14:foregroundMark x1="34812" y1="39464" x2="34624" y2="39080"/>
                        <a14:foregroundMark x1="23000" y1="15326" x2="7667" y2="24138"/>
                        <a14:foregroundMark x1="6333" y1="29885" x2="9667" y2="50575"/>
                        <a14:foregroundMark x1="9667" y1="50575" x2="17000" y2="57471"/>
                        <a14:foregroundMark x1="19000" y1="93103" x2="22333" y2="93103"/>
                        <a14:foregroundMark x1="25000" y1="81609" x2="24333" y2="79310"/>
                        <a14:foregroundMark x1="24000" y1="80843" x2="24000" y2="84291"/>
                        <a14:foregroundMark x1="40746" y1="7094" x2="52667" y2="13793"/>
                        <a14:foregroundMark x1="37667" y1="5364" x2="39294" y2="6279"/>
                        <a14:foregroundMark x1="41357" y1="10001" x2="36667" y2="8429"/>
                        <a14:foregroundMark x1="52667" y1="13793" x2="42585" y2="10413"/>
                        <a14:foregroundMark x1="88667" y1="19923" x2="90667" y2="41379"/>
                        <a14:foregroundMark x1="90667" y1="41379" x2="88333" y2="22222"/>
                        <a14:foregroundMark x1="93667" y1="22989" x2="90333" y2="29885"/>
                        <a14:foregroundMark x1="87667" y1="33716" x2="87333" y2="36782"/>
                        <a14:foregroundMark x1="87333" y1="40613" x2="92333" y2="27586"/>
                        <a14:foregroundMark x1="96333" y1="28352" x2="95667" y2="29119"/>
                        <a14:foregroundMark x1="86333" y1="93487" x2="68333" y2="89655"/>
                        <a14:foregroundMark x1="68333" y1="89655" x2="85000" y2="96552"/>
                        <a14:foregroundMark x1="85000" y1="96552" x2="86000" y2="91571"/>
                        <a14:foregroundMark x1="21333" y1="43295" x2="21333" y2="43295"/>
                        <a14:foregroundMark x1="16333" y1="44061" x2="14667" y2="45594"/>
                        <a14:foregroundMark x1="15667" y1="43295" x2="14333" y2="42529"/>
                        <a14:foregroundMark x1="18000" y1="45977" x2="21333" y2="50575"/>
                        <a14:foregroundMark x1="22333" y1="50575" x2="24667" y2="45594"/>
                        <a14:foregroundMark x1="44667" y1="33333" x2="45667" y2="32567"/>
                        <a14:foregroundMark x1="73333" y1="48276" x2="73333" y2="48659"/>
                        <a14:foregroundMark x1="11667" y1="63602" x2="12667" y2="70498"/>
                        <a14:foregroundMark x1="15333" y1="74713" x2="32000" y2="67816"/>
                        <a14:foregroundMark x1="32000" y1="67816" x2="18333" y2="76628"/>
                        <a14:foregroundMark x1="28333" y1="74330" x2="27667" y2="74713"/>
                        <a14:foregroundMark x1="33000" y1="72414" x2="34000" y2="73180"/>
                        <a14:foregroundMark x1="46667" y1="62835" x2="52667" y2="81609"/>
                        <a14:foregroundMark x1="52667" y1="81609" x2="47000" y2="65517"/>
                        <a14:foregroundMark x1="47000" y1="65517" x2="47000" y2="65517"/>
                        <a14:foregroundMark x1="72333" y1="59004" x2="81333" y2="77011"/>
                        <a14:foregroundMark x1="81333" y1="77011" x2="76667" y2="58238"/>
                        <a14:foregroundMark x1="76667" y1="58238" x2="71333" y2="57471"/>
                        <a14:foregroundMark x1="66333" y1="56322" x2="66333" y2="56322"/>
                        <a14:foregroundMark x1="67333" y1="57471" x2="66000" y2="56705"/>
                        <a14:foregroundMark x1="71000" y1="61303" x2="70333" y2="60920"/>
                        <a14:foregroundMark x1="29370" y1="80286" x2="22667" y2="79693"/>
                        <a14:foregroundMark x1="31085" y1="80438" x2="30641" y2="80399"/>
                        <a14:foregroundMark x1="31947" y1="80515" x2="31340" y2="80461"/>
                        <a14:foregroundMark x1="29592" y1="82292" x2="31163" y2="82882"/>
                        <a14:foregroundMark x1="22667" y1="79693" x2="28488" y2="81878"/>
                        <a14:foregroundMark x1="39333" y1="72031" x2="57000" y2="75479"/>
                        <a14:foregroundMark x1="57000" y1="75479" x2="40667" y2="72797"/>
                        <a14:backgroundMark x1="35667" y1="35249" x2="35667" y2="35249"/>
                        <a14:backgroundMark x1="34000" y1="35632" x2="33000" y2="37931"/>
                        <a14:backgroundMark x1="33333" y1="39464" x2="33333" y2="39464"/>
                        <a14:backgroundMark x1="34000" y1="40230" x2="34000" y2="40230"/>
                        <a14:backgroundMark x1="34667" y1="40613" x2="36000" y2="41379"/>
                        <a14:backgroundMark x1="36000" y1="41379" x2="36333" y2="36782"/>
                        <a14:backgroundMark x1="35333" y1="39080" x2="35333" y2="39080"/>
                        <a14:backgroundMark x1="35667" y1="39080" x2="36000" y2="39847"/>
                        <a14:backgroundMark x1="40000" y1="5747" x2="39000" y2="5747"/>
                        <a14:backgroundMark x1="36000" y1="77395" x2="38000" y2="77011"/>
                        <a14:backgroundMark x1="28000" y1="82759" x2="29333" y2="82759"/>
                        <a14:backgroundMark x1="39333" y1="78161" x2="39569" y2="78025"/>
                        <a14:backgroundMark x1="39000" y1="78161" x2="38667" y2="78544"/>
                        <a14:backgroundMark x1="36667" y1="77778" x2="37667" y2="78544"/>
                        <a14:backgroundMark x1="31333" y1="86973" x2="40000" y2="90805"/>
                        <a14:backgroundMark x1="38667" y1="90805" x2="37667" y2="90805"/>
                        <a14:backgroundMark x1="36333" y1="90421" x2="33000" y2="85824"/>
                        <a14:backgroundMark x1="37000" y1="75096" x2="37000" y2="75096"/>
                        <a14:backgroundMark x1="34000" y1="78927" x2="32667" y2="78927"/>
                        <a14:backgroundMark x1="37000" y1="77524" x2="37000" y2="78927"/>
                        <a14:backgroundMark x1="38667" y1="78544" x2="36000" y2="86590"/>
                      </a14:backgroundRemoval>
                    </a14:imgEffect>
                  </a14:imgLayer>
                </a14:imgProps>
              </a:ext>
              <a:ext uri="{28A0092B-C50C-407E-A947-70E740481C1C}">
                <a14:useLocalDpi xmlns:a14="http://schemas.microsoft.com/office/drawing/2010/main" val="0"/>
              </a:ext>
            </a:extLst>
          </a:blip>
          <a:srcRect/>
          <a:stretch>
            <a:fillRect/>
          </a:stretch>
        </p:blipFill>
        <p:spPr bwMode="auto">
          <a:xfrm>
            <a:off x="1163781" y="4022251"/>
            <a:ext cx="2272146" cy="19767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FE1CF72-8909-B9F6-973A-DE77235DA525}"/>
              </a:ext>
            </a:extLst>
          </p:cNvPr>
          <p:cNvSpPr txBox="1"/>
          <p:nvPr/>
        </p:nvSpPr>
        <p:spPr>
          <a:xfrm>
            <a:off x="5749638" y="2101596"/>
            <a:ext cx="5791199" cy="1286121"/>
          </a:xfrm>
          <a:prstGeom prst="rect">
            <a:avLst/>
          </a:prstGeom>
          <a:solidFill>
            <a:schemeClr val="accent2">
              <a:lumMod val="20000"/>
              <a:lumOff val="80000"/>
            </a:schemeClr>
          </a:solidFill>
          <a:ln>
            <a:solidFill>
              <a:schemeClr val="accent2"/>
            </a:solidFill>
          </a:ln>
        </p:spPr>
        <p:txBody>
          <a:bodyPr wrap="square">
            <a:spAutoFit/>
          </a:bodyPr>
          <a:lstStyle/>
          <a:p>
            <a:pPr algn="just">
              <a:lnSpc>
                <a:spcPct val="150000"/>
              </a:lnSpc>
            </a:pPr>
            <a:r>
              <a:rPr lang="vi-VN" b="1" dirty="0">
                <a:latin typeface="UTM Avo" panose="02040603050506020204" pitchFamily="18" charset="0"/>
                <a:ea typeface="Times New Roman" panose="02020603050405020304" pitchFamily="18" charset="0"/>
                <a:cs typeface="Times New Roman" panose="02020603050405020304" pitchFamily="18" charset="0"/>
              </a:rPr>
              <a:t>Từ Hán Việt: </a:t>
            </a:r>
            <a:r>
              <a:rPr lang="vi-VN" dirty="0">
                <a:latin typeface="UTM Avo" panose="02040603050506020204" pitchFamily="18" charset="0"/>
                <a:ea typeface="Times New Roman" panose="02020603050405020304" pitchFamily="18" charset="0"/>
                <a:cs typeface="Times New Roman" panose="02020603050405020304" pitchFamily="18" charset="0"/>
              </a:rPr>
              <a:t>là những từ mà tiếng Việt mượn từ tiếng Hán (tiếng Trung Quốc) được đọc theo cách đọc Hán Việt. </a:t>
            </a:r>
          </a:p>
        </p:txBody>
      </p:sp>
      <p:sp>
        <p:nvSpPr>
          <p:cNvPr id="5" name="TextBox 4">
            <a:extLst>
              <a:ext uri="{FF2B5EF4-FFF2-40B4-BE49-F238E27FC236}">
                <a16:creationId xmlns:a16="http://schemas.microsoft.com/office/drawing/2014/main" id="{DE5DE4CA-9C29-76B2-C8D9-71F386487A45}"/>
              </a:ext>
            </a:extLst>
          </p:cNvPr>
          <p:cNvSpPr txBox="1"/>
          <p:nvPr/>
        </p:nvSpPr>
        <p:spPr>
          <a:xfrm>
            <a:off x="5665316" y="3390323"/>
            <a:ext cx="6665230" cy="495392"/>
          </a:xfrm>
          <a:prstGeom prst="rect">
            <a:avLst/>
          </a:prstGeom>
          <a:noFill/>
        </p:spPr>
        <p:txBody>
          <a:bodyPr wrap="square">
            <a:spAutoFit/>
          </a:bodyPr>
          <a:lstStyle/>
          <a:p>
            <a:pPr algn="just">
              <a:lnSpc>
                <a:spcPct val="150000"/>
              </a:lnSpc>
            </a:pPr>
            <a:r>
              <a:rPr lang="en-US" sz="2000" b="1"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Ví</a:t>
            </a:r>
            <a:r>
              <a:rPr lang="en-US" sz="2000" b="1"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dụ</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sơn</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hà</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quốc</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gia</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vĩ</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đại</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nhân</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ái</a:t>
            </a:r>
            <a:r>
              <a:rPr lang="en-US" sz="2000"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a:t>
            </a:r>
            <a:endParaRPr lang="en-US" dirty="0">
              <a:solidFill>
                <a:schemeClr val="accent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62574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605678" y="1846769"/>
            <a:ext cx="3107340" cy="482055"/>
          </a:xfrm>
          <a:prstGeom prst="rect">
            <a:avLst/>
          </a:prstGeom>
          <a:solidFill>
            <a:schemeClr val="accent4">
              <a:lumMod val="20000"/>
              <a:lumOff val="80000"/>
            </a:schemeClr>
          </a:solidFill>
        </p:spPr>
        <p:txBody>
          <a:bodyPr wrap="square" tIns="0" bIns="0" anchor="t">
            <a:spAutoFit/>
          </a:bodyPr>
          <a:lstStyle/>
          <a:p>
            <a:pPr algn="just">
              <a:lnSpc>
                <a:spcPct val="150000"/>
              </a:lnSpc>
              <a:defRPr/>
            </a:pPr>
            <a:r>
              <a:rPr lang="vi-VN" sz="2400" b="1"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Bài tập thực hành</a:t>
            </a:r>
          </a:p>
        </p:txBody>
      </p:sp>
      <p:sp>
        <p:nvSpPr>
          <p:cNvPr id="2" name="TextBox 1">
            <a:extLst>
              <a:ext uri="{FF2B5EF4-FFF2-40B4-BE49-F238E27FC236}">
                <a16:creationId xmlns:a16="http://schemas.microsoft.com/office/drawing/2014/main" id="{D7D981FC-8A19-AB95-4D8F-B7C99358B1EB}"/>
              </a:ext>
            </a:extLst>
          </p:cNvPr>
          <p:cNvSpPr txBox="1"/>
          <p:nvPr/>
        </p:nvSpPr>
        <p:spPr>
          <a:xfrm>
            <a:off x="637309" y="2423436"/>
            <a:ext cx="4502727" cy="2942024"/>
          </a:xfrm>
          <a:prstGeom prst="rect">
            <a:avLst/>
          </a:prstGeom>
          <a:noFill/>
          <a:ln>
            <a:solidFill>
              <a:schemeClr val="tx1">
                <a:lumMod val="60000"/>
                <a:lumOff val="40000"/>
              </a:schemeClr>
            </a:solidFill>
          </a:ln>
        </p:spPr>
        <p:txBody>
          <a:bodyPr wrap="square" rtlCol="0">
            <a:spAutoFit/>
          </a:bodyPr>
          <a:lstStyle/>
          <a:p>
            <a:pPr algn="just">
              <a:lnSpc>
                <a:spcPct val="150000"/>
              </a:lnSpc>
            </a:pPr>
            <a:r>
              <a:rPr lang="vi-VN" b="1" dirty="0">
                <a:solidFill>
                  <a:srgbClr val="002060"/>
                </a:solidFill>
                <a:latin typeface="UTM Avo" panose="02040603050506020204" pitchFamily="18" charset="0"/>
                <a:cs typeface="Times New Roman" panose="02020603050405020304" pitchFamily="18" charset="0"/>
              </a:rPr>
              <a:t>Câu 1. </a:t>
            </a:r>
            <a:r>
              <a:rPr lang="vi-VN" dirty="0">
                <a:solidFill>
                  <a:srgbClr val="002060"/>
                </a:solidFill>
                <a:latin typeface="UTM Avo" panose="02040603050506020204" pitchFamily="18" charset="0"/>
                <a:cs typeface="Times New Roman" panose="02020603050405020304" pitchFamily="18" charset="0"/>
              </a:rPr>
              <a:t>Tìm từ Hán Việt trong câu sau: </a:t>
            </a:r>
          </a:p>
          <a:p>
            <a:pPr algn="just">
              <a:lnSpc>
                <a:spcPct val="150000"/>
              </a:lnSpc>
            </a:pPr>
            <a:r>
              <a:rPr lang="vi-VN" dirty="0">
                <a:solidFill>
                  <a:srgbClr val="002060"/>
                </a:solidFill>
                <a:latin typeface="UTM Avo" panose="02040603050506020204" pitchFamily="18" charset="0"/>
                <a:cs typeface="Times New Roman" panose="02020603050405020304" pitchFamily="18" charset="0"/>
              </a:rPr>
              <a:t>“Thái độ đối xử với động vật là một tiêu chí đánh giá sự văn minh của một cá nhân hoặc </a:t>
            </a:r>
            <a:r>
              <a:rPr lang="vi-VN">
                <a:solidFill>
                  <a:srgbClr val="002060"/>
                </a:solidFill>
                <a:latin typeface="UTM Avo" panose="02040603050506020204" pitchFamily="18" charset="0"/>
                <a:cs typeface="Times New Roman" panose="02020603050405020304" pitchFamily="18" charset="0"/>
              </a:rPr>
              <a:t>cộng đồng”. </a:t>
            </a:r>
            <a:endParaRPr lang="vi-VN" dirty="0">
              <a:solidFill>
                <a:srgbClr val="002060"/>
              </a:solidFill>
              <a:latin typeface="UTM Avo" panose="02040603050506020204" pitchFamily="18" charset="0"/>
              <a:cs typeface="Times New Roman" panose="02020603050405020304" pitchFamily="18" charset="0"/>
            </a:endParaRPr>
          </a:p>
          <a:p>
            <a:pPr algn="just">
              <a:lnSpc>
                <a:spcPct val="150000"/>
              </a:lnSpc>
            </a:pPr>
            <a:r>
              <a:rPr lang="vi-VN" dirty="0">
                <a:solidFill>
                  <a:srgbClr val="002060"/>
                </a:solidFill>
                <a:latin typeface="UTM Avo" panose="02040603050506020204" pitchFamily="18" charset="0"/>
                <a:cs typeface="Times New Roman" panose="02020603050405020304" pitchFamily="18" charset="0"/>
              </a:rPr>
              <a:t>Em hiểu “văn minh” có nghĩa là gì? Cách đối xử với động vật như thế nào được coi là kém văn minh, lạc hậu?</a:t>
            </a:r>
          </a:p>
        </p:txBody>
      </p:sp>
      <p:sp>
        <p:nvSpPr>
          <p:cNvPr id="4" name="TextBox 3">
            <a:extLst>
              <a:ext uri="{FF2B5EF4-FFF2-40B4-BE49-F238E27FC236}">
                <a16:creationId xmlns:a16="http://schemas.microsoft.com/office/drawing/2014/main" id="{3EB7A29D-F9DA-C2B2-3DA6-B16DCD513176}"/>
              </a:ext>
            </a:extLst>
          </p:cNvPr>
          <p:cNvSpPr txBox="1"/>
          <p:nvPr/>
        </p:nvSpPr>
        <p:spPr>
          <a:xfrm>
            <a:off x="5306291" y="2412322"/>
            <a:ext cx="6428509" cy="1695529"/>
          </a:xfrm>
          <a:prstGeom prst="rect">
            <a:avLst/>
          </a:prstGeom>
          <a:solidFill>
            <a:schemeClr val="accent2">
              <a:lumMod val="20000"/>
              <a:lumOff val="80000"/>
            </a:schemeClr>
          </a:solidFill>
        </p:spPr>
        <p:txBody>
          <a:bodyPr wrap="square" rtlCol="0">
            <a:spAutoFit/>
          </a:bodyPr>
          <a:lstStyle/>
          <a:p>
            <a:pPr algn="just">
              <a:lnSpc>
                <a:spcPct val="150000"/>
              </a:lnSpc>
            </a:pPr>
            <a:r>
              <a:rPr lang="en-US" b="1" dirty="0">
                <a:solidFill>
                  <a:srgbClr val="002060"/>
                </a:solidFill>
                <a:latin typeface="UTM Avo" panose="02040603050506020204" pitchFamily="18" charset="0"/>
              </a:rPr>
              <a:t>Văn </a:t>
            </a:r>
            <a:r>
              <a:rPr lang="en-US" b="1" dirty="0" err="1">
                <a:solidFill>
                  <a:srgbClr val="002060"/>
                </a:solidFill>
                <a:latin typeface="UTM Avo" panose="02040603050506020204" pitchFamily="18" charset="0"/>
              </a:rPr>
              <a:t>minh</a:t>
            </a:r>
            <a:r>
              <a:rPr lang="en-US" b="1"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một</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trong</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các</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nghĩa</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của</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văn</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minh</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là</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có</a:t>
            </a:r>
            <a:r>
              <a:rPr lang="en-US" dirty="0">
                <a:solidFill>
                  <a:srgbClr val="002060"/>
                </a:solidFill>
                <a:latin typeface="UTM Avo" panose="02040603050506020204" pitchFamily="18" charset="0"/>
              </a:rPr>
              <a:t> </a:t>
            </a:r>
            <a:r>
              <a:rPr lang="en-US" err="1">
                <a:solidFill>
                  <a:srgbClr val="002060"/>
                </a:solidFill>
                <a:latin typeface="UTM Avo" panose="02040603050506020204" pitchFamily="18" charset="0"/>
              </a:rPr>
              <a:t>đặc</a:t>
            </a:r>
            <a:r>
              <a:rPr lang="en-US">
                <a:solidFill>
                  <a:srgbClr val="002060"/>
                </a:solidFill>
                <a:latin typeface="UTM Avo" panose="02040603050506020204" pitchFamily="18" charset="0"/>
              </a:rPr>
              <a:t> trưng </a:t>
            </a:r>
            <a:r>
              <a:rPr lang="en-US" dirty="0" err="1">
                <a:solidFill>
                  <a:srgbClr val="002060"/>
                </a:solidFill>
                <a:latin typeface="UTM Avo" panose="02040603050506020204" pitchFamily="18" charset="0"/>
              </a:rPr>
              <a:t>của</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nền</a:t>
            </a:r>
            <a:r>
              <a:rPr lang="en-US" dirty="0">
                <a:solidFill>
                  <a:srgbClr val="002060"/>
                </a:solidFill>
                <a:latin typeface="UTM Avo" panose="02040603050506020204" pitchFamily="18" charset="0"/>
              </a:rPr>
              <a:t> </a:t>
            </a:r>
            <a:r>
              <a:rPr lang="en-US" err="1">
                <a:solidFill>
                  <a:srgbClr val="002060"/>
                </a:solidFill>
                <a:latin typeface="UTM Avo" panose="02040603050506020204" pitchFamily="18" charset="0"/>
              </a:rPr>
              <a:t>văn</a:t>
            </a:r>
            <a:r>
              <a:rPr lang="en-US">
                <a:solidFill>
                  <a:srgbClr val="002060"/>
                </a:solidFill>
                <a:latin typeface="UTM Avo" panose="02040603050506020204" pitchFamily="18" charset="0"/>
              </a:rPr>
              <a:t> hoá </a:t>
            </a:r>
            <a:r>
              <a:rPr lang="en-US" dirty="0" err="1">
                <a:solidFill>
                  <a:srgbClr val="002060"/>
                </a:solidFill>
                <a:latin typeface="UTM Avo" panose="02040603050506020204" pitchFamily="18" charset="0"/>
              </a:rPr>
              <a:t>phát</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triển</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cao</a:t>
            </a:r>
            <a:r>
              <a:rPr lang="en-US" dirty="0">
                <a:solidFill>
                  <a:srgbClr val="002060"/>
                </a:solidFill>
                <a:latin typeface="UTM Avo" panose="02040603050506020204" pitchFamily="18" charset="0"/>
              </a:rPr>
              <a:t>. Ở </a:t>
            </a:r>
            <a:r>
              <a:rPr lang="en-US" dirty="0" err="1">
                <a:solidFill>
                  <a:srgbClr val="002060"/>
                </a:solidFill>
                <a:latin typeface="UTM Avo" panose="02040603050506020204" pitchFamily="18" charset="0"/>
              </a:rPr>
              <a:t>câu</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được</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dẫn</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văn</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minh</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được</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hiểu</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là</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trình</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độ</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phát</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triển</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văn</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hóa</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của</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cá</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nhân</a:t>
            </a:r>
            <a:r>
              <a:rPr lang="en-US" dirty="0">
                <a:solidFill>
                  <a:srgbClr val="002060"/>
                </a:solidFill>
                <a:latin typeface="UTM Avo" panose="02040603050506020204" pitchFamily="18" charset="0"/>
              </a:rPr>
              <a:t> hay </a:t>
            </a:r>
            <a:r>
              <a:rPr lang="en-US" dirty="0" err="1">
                <a:solidFill>
                  <a:srgbClr val="002060"/>
                </a:solidFill>
                <a:latin typeface="UTM Avo" panose="02040603050506020204" pitchFamily="18" charset="0"/>
              </a:rPr>
              <a:t>cộng</a:t>
            </a:r>
            <a:r>
              <a:rPr lang="en-US" dirty="0">
                <a:solidFill>
                  <a:srgbClr val="002060"/>
                </a:solidFill>
                <a:latin typeface="UTM Avo" panose="02040603050506020204" pitchFamily="18" charset="0"/>
              </a:rPr>
              <a:t> </a:t>
            </a:r>
            <a:r>
              <a:rPr lang="en-US" dirty="0" err="1">
                <a:solidFill>
                  <a:srgbClr val="002060"/>
                </a:solidFill>
                <a:latin typeface="UTM Avo" panose="02040603050506020204" pitchFamily="18" charset="0"/>
              </a:rPr>
              <a:t>đồng</a:t>
            </a:r>
            <a:r>
              <a:rPr lang="en-US" dirty="0">
                <a:solidFill>
                  <a:srgbClr val="002060"/>
                </a:solidFill>
                <a:latin typeface="UTM Avo" panose="02040603050506020204" pitchFamily="18" charset="0"/>
              </a:rPr>
              <a:t>.</a:t>
            </a:r>
          </a:p>
        </p:txBody>
      </p:sp>
      <p:sp>
        <p:nvSpPr>
          <p:cNvPr id="6" name="TextBox 5">
            <a:extLst>
              <a:ext uri="{FF2B5EF4-FFF2-40B4-BE49-F238E27FC236}">
                <a16:creationId xmlns:a16="http://schemas.microsoft.com/office/drawing/2014/main" id="{DDBD21A0-50CE-479E-9A1E-63A172B2A5B3}"/>
              </a:ext>
            </a:extLst>
          </p:cNvPr>
          <p:cNvSpPr txBox="1"/>
          <p:nvPr/>
        </p:nvSpPr>
        <p:spPr>
          <a:xfrm>
            <a:off x="5306290" y="4245389"/>
            <a:ext cx="6414656" cy="1284904"/>
          </a:xfrm>
          <a:prstGeom prst="rect">
            <a:avLst/>
          </a:prstGeom>
          <a:solidFill>
            <a:schemeClr val="accent2">
              <a:lumMod val="20000"/>
              <a:lumOff val="80000"/>
            </a:schemeClr>
          </a:solidFill>
        </p:spPr>
        <p:txBody>
          <a:bodyPr wrap="square" rtlCol="0">
            <a:spAutoFit/>
          </a:bodyPr>
          <a:lstStyle/>
          <a:p>
            <a:pPr algn="just">
              <a:lnSpc>
                <a:spcPct val="150000"/>
              </a:lnSpc>
            </a:pPr>
            <a:r>
              <a:rPr lang="en-US" dirty="0" err="1">
                <a:solidFill>
                  <a:srgbClr val="002060"/>
                </a:solidFill>
                <a:effectLst/>
                <a:latin typeface="UTM Avo" panose="02040603050506020204" pitchFamily="18" charset="0"/>
                <a:ea typeface="Times New Roman" panose="02020603050405020304" pitchFamily="18" charset="0"/>
              </a:rPr>
              <a:t>Việc</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tàn</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phá</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môi</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trường</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sống</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của</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động</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vật</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ngược</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đãi</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săn</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bắt</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tàn</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sát</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động</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vật</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không</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nương</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tay</a:t>
            </a:r>
            <a:r>
              <a:rPr lang="en-US" dirty="0">
                <a:solidFill>
                  <a:srgbClr val="002060"/>
                </a:solidFill>
                <a:effectLst/>
                <a:latin typeface="UTM Avo" panose="02040603050506020204" pitchFamily="18" charset="0"/>
                <a:ea typeface="Times New Roman" panose="02020603050405020304" pitchFamily="18" charset="0"/>
              </a:rPr>
              <a:t> </a:t>
            </a:r>
            <a:r>
              <a:rPr lang="en-US" dirty="0" err="1">
                <a:solidFill>
                  <a:srgbClr val="002060"/>
                </a:solidFill>
                <a:effectLst/>
                <a:latin typeface="UTM Avo" panose="02040603050506020204" pitchFamily="18" charset="0"/>
                <a:ea typeface="Times New Roman" panose="02020603050405020304" pitchFamily="18" charset="0"/>
              </a:rPr>
              <a:t>là</a:t>
            </a:r>
            <a:r>
              <a:rPr lang="en-US"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cách</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đối</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xử</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lạc</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hậu</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kém</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văn</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minh</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đối</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với</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động</a:t>
            </a:r>
            <a:r>
              <a:rPr lang="en-US" b="1" dirty="0">
                <a:solidFill>
                  <a:srgbClr val="002060"/>
                </a:solidFill>
                <a:effectLst/>
                <a:latin typeface="UTM Avo" panose="02040603050506020204" pitchFamily="18" charset="0"/>
                <a:ea typeface="Times New Roman" panose="02020603050405020304" pitchFamily="18" charset="0"/>
              </a:rPr>
              <a:t> </a:t>
            </a:r>
            <a:r>
              <a:rPr lang="en-US" b="1" dirty="0" err="1">
                <a:solidFill>
                  <a:srgbClr val="002060"/>
                </a:solidFill>
                <a:effectLst/>
                <a:latin typeface="UTM Avo" panose="02040603050506020204" pitchFamily="18" charset="0"/>
                <a:ea typeface="Times New Roman" panose="02020603050405020304" pitchFamily="18" charset="0"/>
              </a:rPr>
              <a:t>vật</a:t>
            </a:r>
            <a:r>
              <a:rPr lang="en-US" b="1" dirty="0">
                <a:solidFill>
                  <a:srgbClr val="002060"/>
                </a:solidFill>
                <a:effectLst/>
                <a:latin typeface="UTM Avo" panose="02040603050506020204" pitchFamily="18" charset="0"/>
                <a:ea typeface="Times New Roman" panose="02020603050405020304" pitchFamily="18" charset="0"/>
              </a:rPr>
              <a:t>.</a:t>
            </a:r>
            <a:endParaRPr lang="en-US" sz="20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2571788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 grpId="0" animBg="1"/>
      <p:bldP spid="4"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ACF97C-2A94-1D54-F5EB-FBB59FA67040}"/>
              </a:ext>
            </a:extLst>
          </p:cNvPr>
          <p:cNvSpPr txBox="1"/>
          <p:nvPr/>
        </p:nvSpPr>
        <p:spPr>
          <a:xfrm>
            <a:off x="672568" y="1894514"/>
            <a:ext cx="10791300" cy="1418722"/>
          </a:xfrm>
          <a:prstGeom prst="rect">
            <a:avLst/>
          </a:prstGeom>
          <a:solidFill>
            <a:schemeClr val="accent2">
              <a:lumMod val="20000"/>
              <a:lumOff val="80000"/>
            </a:schemeClr>
          </a:solidFill>
        </p:spPr>
        <p:txBody>
          <a:bodyPr wrap="square">
            <a:spAutoFit/>
          </a:bodyPr>
          <a:lstStyle/>
          <a:p>
            <a:pPr algn="just">
              <a:lnSpc>
                <a:spcPct val="150000"/>
              </a:lnSpc>
            </a:pPr>
            <a:r>
              <a:rPr lang="vi-VN" sz="2000" b="1" dirty="0">
                <a:latin typeface="UTM Avo" panose="02040603050506020204" pitchFamily="18" charset="0"/>
              </a:rPr>
              <a:t>2. Đọc các câu sau và thực hiện các yêu câu bên dưới:</a:t>
            </a:r>
          </a:p>
          <a:p>
            <a:pPr algn="just">
              <a:lnSpc>
                <a:spcPct val="150000"/>
              </a:lnSpc>
            </a:pPr>
            <a:r>
              <a:rPr lang="vi-VN" sz="2000" dirty="0">
                <a:latin typeface="UTM Avo" panose="02040603050506020204" pitchFamily="18" charset="0"/>
              </a:rPr>
              <a:t> “</a:t>
            </a:r>
            <a:r>
              <a:rPr lang="vi-VN" sz="2000" i="1" dirty="0">
                <a:latin typeface="UTM Avo" panose="02040603050506020204" pitchFamily="18" charset="0"/>
              </a:rPr>
              <a:t>Đại dương </a:t>
            </a:r>
            <a:r>
              <a:rPr lang="vi-VN" sz="2000" dirty="0">
                <a:latin typeface="UTM Avo" panose="02040603050506020204" pitchFamily="18" charset="0"/>
              </a:rPr>
              <a:t>bao quanh </a:t>
            </a:r>
            <a:r>
              <a:rPr lang="vi-VN" sz="2000" i="1" dirty="0">
                <a:latin typeface="UTM Avo" panose="02040603050506020204" pitchFamily="18" charset="0"/>
              </a:rPr>
              <a:t>lục địa</a:t>
            </a:r>
            <a:r>
              <a:rPr lang="vi-VN" sz="2000" dirty="0">
                <a:latin typeface="UTM Avo" panose="02040603050506020204" pitchFamily="18" charset="0"/>
              </a:rPr>
              <a:t>. Rồi mạng lưới sông ngòi chăng chịt. Lại có những hồ năm sâu trong </a:t>
            </a:r>
            <a:r>
              <a:rPr lang="vi-VN" sz="2000" i="1" dirty="0">
                <a:latin typeface="UTM Avo" panose="02040603050506020204" pitchFamily="18" charset="0"/>
              </a:rPr>
              <a:t>đất liền </a:t>
            </a:r>
            <a:r>
              <a:rPr lang="vi-VN" sz="2000" dirty="0">
                <a:latin typeface="UTM Avo" panose="02040603050506020204" pitchFamily="18" charset="0"/>
              </a:rPr>
              <a:t>lớn chăng kém gì </a:t>
            </a:r>
            <a:r>
              <a:rPr lang="vi-VN" sz="2000" i="1" dirty="0">
                <a:latin typeface="UTM Avo" panose="02040603050506020204" pitchFamily="18" charset="0"/>
              </a:rPr>
              <a:t>biển cả</a:t>
            </a:r>
            <a:r>
              <a:rPr lang="vi-VN" sz="2000" dirty="0">
                <a:latin typeface="UTM Avo" panose="02040603050506020204" pitchFamily="18" charset="0"/>
              </a:rPr>
              <a:t>.” (</a:t>
            </a:r>
            <a:r>
              <a:rPr lang="vi-VN" sz="2000" i="1" dirty="0">
                <a:latin typeface="UTM Avo" panose="02040603050506020204" pitchFamily="18" charset="0"/>
              </a:rPr>
              <a:t>Khan hiếm nước ngọt</a:t>
            </a:r>
            <a:r>
              <a:rPr lang="vi-VN" sz="2000" dirty="0">
                <a:latin typeface="UTM Avo" panose="02040603050506020204" pitchFamily="18" charset="0"/>
              </a:rPr>
              <a:t>).</a:t>
            </a:r>
          </a:p>
        </p:txBody>
      </p:sp>
      <p:sp>
        <p:nvSpPr>
          <p:cNvPr id="3" name="TextBox 2">
            <a:extLst>
              <a:ext uri="{FF2B5EF4-FFF2-40B4-BE49-F238E27FC236}">
                <a16:creationId xmlns:a16="http://schemas.microsoft.com/office/drawing/2014/main" id="{8BB5ECC8-7E3D-DE84-C2B2-D720C26B9B04}"/>
              </a:ext>
            </a:extLst>
          </p:cNvPr>
          <p:cNvSpPr txBox="1"/>
          <p:nvPr/>
        </p:nvSpPr>
        <p:spPr>
          <a:xfrm>
            <a:off x="7960578" y="1100810"/>
            <a:ext cx="3546928" cy="461665"/>
          </a:xfrm>
          <a:prstGeom prst="rect">
            <a:avLst/>
          </a:prstGeom>
          <a:solidFill>
            <a:schemeClr val="accent2">
              <a:lumMod val="40000"/>
              <a:lumOff val="60000"/>
            </a:schemeClr>
          </a:solidFill>
        </p:spPr>
        <p:txBody>
          <a:bodyPr wrap="square" rtlCol="0">
            <a:spAutoFit/>
          </a:bodyPr>
          <a:lstStyle/>
          <a:p>
            <a:pPr algn="ctr"/>
            <a:r>
              <a:rPr lang="en-US" sz="2400" b="1" dirty="0">
                <a:latin typeface="UTM Avo" panose="02040603050506020204" pitchFamily="18" charset="0"/>
              </a:rPr>
              <a:t>THẢO LUẬN CẶP ĐÔI</a:t>
            </a:r>
          </a:p>
        </p:txBody>
      </p:sp>
      <p:sp>
        <p:nvSpPr>
          <p:cNvPr id="4" name="TextBox 3">
            <a:extLst>
              <a:ext uri="{FF2B5EF4-FFF2-40B4-BE49-F238E27FC236}">
                <a16:creationId xmlns:a16="http://schemas.microsoft.com/office/drawing/2014/main" id="{1A09EDAA-3C09-6C83-A860-E0330AE28CFA}"/>
              </a:ext>
            </a:extLst>
          </p:cNvPr>
          <p:cNvSpPr txBox="1"/>
          <p:nvPr/>
        </p:nvSpPr>
        <p:spPr>
          <a:xfrm>
            <a:off x="662129" y="3364514"/>
            <a:ext cx="9887337" cy="1411990"/>
          </a:xfrm>
          <a:prstGeom prst="rect">
            <a:avLst/>
          </a:prstGeom>
          <a:noFill/>
          <a:ln>
            <a:solidFill>
              <a:schemeClr val="tx1"/>
            </a:solidFill>
          </a:ln>
        </p:spPr>
        <p:txBody>
          <a:bodyPr wrap="square">
            <a:spAutoFit/>
          </a:bodyPr>
          <a:lstStyle/>
          <a:p>
            <a:pPr>
              <a:lnSpc>
                <a:spcPct val="150000"/>
              </a:lnSpc>
            </a:pPr>
            <a:r>
              <a:rPr lang="vi-VN" sz="2000" dirty="0">
                <a:solidFill>
                  <a:srgbClr val="1A0DAB"/>
                </a:solidFill>
                <a:latin typeface="UTM Avo" panose="02040603050506020204" pitchFamily="18" charset="0"/>
              </a:rPr>
              <a:t>a)  Xếp các từ in nghiêng vào hai nhóm: từ thuần Việt, từ Hán Việt.</a:t>
            </a:r>
          </a:p>
          <a:p>
            <a:pPr>
              <a:lnSpc>
                <a:spcPct val="150000"/>
              </a:lnSpc>
            </a:pPr>
            <a:r>
              <a:rPr lang="vi-VN" sz="2000" dirty="0">
                <a:solidFill>
                  <a:srgbClr val="1A0DAB"/>
                </a:solidFill>
                <a:latin typeface="UTM Avo" panose="02040603050506020204" pitchFamily="18" charset="0"/>
              </a:rPr>
              <a:t>b)  Xếp các từ thuần Việt, Hán Việt thành các cặp đồng nghĩa.</a:t>
            </a:r>
          </a:p>
          <a:p>
            <a:pPr>
              <a:lnSpc>
                <a:spcPct val="150000"/>
              </a:lnSpc>
            </a:pPr>
            <a:r>
              <a:rPr lang="vi-VN" sz="2000" dirty="0">
                <a:solidFill>
                  <a:srgbClr val="1A0DAB"/>
                </a:solidFill>
                <a:latin typeface="UTM Avo" panose="02040603050506020204" pitchFamily="18" charset="0"/>
              </a:rPr>
              <a:t>c)  Tìm thêm hoặc đặt câu có sử dụng một trong các từ </a:t>
            </a:r>
            <a:r>
              <a:rPr lang="vi-VN" sz="2000" i="1" dirty="0">
                <a:solidFill>
                  <a:srgbClr val="1A0DAB"/>
                </a:solidFill>
                <a:latin typeface="UTM Avo" panose="02040603050506020204" pitchFamily="18" charset="0"/>
              </a:rPr>
              <a:t>đại đương</a:t>
            </a:r>
            <a:r>
              <a:rPr lang="vi-VN" sz="2000" dirty="0">
                <a:solidFill>
                  <a:srgbClr val="1A0DAB"/>
                </a:solidFill>
                <a:latin typeface="UTM Avo" panose="02040603050506020204" pitchFamily="18" charset="0"/>
              </a:rPr>
              <a:t>, </a:t>
            </a:r>
            <a:r>
              <a:rPr lang="vi-VN" sz="2000" i="1" dirty="0">
                <a:solidFill>
                  <a:srgbClr val="1A0DAB"/>
                </a:solidFill>
                <a:latin typeface="UTM Avo" panose="02040603050506020204" pitchFamily="18" charset="0"/>
              </a:rPr>
              <a:t>lục địa</a:t>
            </a:r>
            <a:r>
              <a:rPr lang="vi-VN" sz="2000" dirty="0">
                <a:solidFill>
                  <a:srgbClr val="1A0DAB"/>
                </a:solidFill>
                <a:latin typeface="UTM Avo" panose="02040603050506020204" pitchFamily="18" charset="0"/>
              </a:rPr>
              <a:t>.</a:t>
            </a:r>
          </a:p>
        </p:txBody>
      </p:sp>
      <p:graphicFrame>
        <p:nvGraphicFramePr>
          <p:cNvPr id="6" name="Table 21">
            <a:extLst>
              <a:ext uri="{FF2B5EF4-FFF2-40B4-BE49-F238E27FC236}">
                <a16:creationId xmlns:a16="http://schemas.microsoft.com/office/drawing/2014/main" id="{71D10C91-444E-3AED-9391-62CBA05D435F}"/>
              </a:ext>
            </a:extLst>
          </p:cNvPr>
          <p:cNvGraphicFramePr>
            <a:graphicFrameLocks noGrp="1"/>
          </p:cNvGraphicFramePr>
          <p:nvPr>
            <p:extLst>
              <p:ext uri="{D42A27DB-BD31-4B8C-83A1-F6EECF244321}">
                <p14:modId xmlns:p14="http://schemas.microsoft.com/office/powerpoint/2010/main" val="2374743661"/>
              </p:ext>
            </p:extLst>
          </p:nvPr>
        </p:nvGraphicFramePr>
        <p:xfrm>
          <a:off x="673530" y="4897265"/>
          <a:ext cx="8128000" cy="7924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547913254"/>
                    </a:ext>
                  </a:extLst>
                </a:gridCol>
                <a:gridCol w="4064000">
                  <a:extLst>
                    <a:ext uri="{9D8B030D-6E8A-4147-A177-3AD203B41FA5}">
                      <a16:colId xmlns:a16="http://schemas.microsoft.com/office/drawing/2014/main" val="1660751667"/>
                    </a:ext>
                  </a:extLst>
                </a:gridCol>
              </a:tblGrid>
              <a:tr h="370840">
                <a:tc>
                  <a:txBody>
                    <a:bodyPr/>
                    <a:lstStyle/>
                    <a:p>
                      <a:pPr algn="ctr"/>
                      <a:r>
                        <a:rPr lang="en-US" sz="2000" dirty="0">
                          <a:solidFill>
                            <a:srgbClr val="002060"/>
                          </a:solidFill>
                          <a:latin typeface="UTM Avo" panose="02040603050506020204" pitchFamily="18" charset="0"/>
                        </a:rPr>
                        <a:t>Từ </a:t>
                      </a:r>
                      <a:r>
                        <a:rPr lang="en-US" sz="2000" dirty="0" err="1">
                          <a:solidFill>
                            <a:srgbClr val="002060"/>
                          </a:solidFill>
                          <a:latin typeface="UTM Avo" panose="02040603050506020204" pitchFamily="18" charset="0"/>
                        </a:rPr>
                        <a:t>thuần</a:t>
                      </a:r>
                      <a:r>
                        <a:rPr lang="en-US" sz="2000" dirty="0">
                          <a:solidFill>
                            <a:srgbClr val="002060"/>
                          </a:solidFill>
                          <a:latin typeface="UTM Avo" panose="02040603050506020204" pitchFamily="18" charset="0"/>
                        </a:rPr>
                        <a:t> </a:t>
                      </a:r>
                      <a:r>
                        <a:rPr lang="en-US" sz="2000" dirty="0" err="1">
                          <a:solidFill>
                            <a:srgbClr val="002060"/>
                          </a:solidFill>
                          <a:latin typeface="UTM Avo" panose="02040603050506020204" pitchFamily="18" charset="0"/>
                        </a:rPr>
                        <a:t>Việt</a:t>
                      </a:r>
                      <a:endParaRPr lang="en-US" sz="2000" dirty="0">
                        <a:solidFill>
                          <a:srgbClr val="002060"/>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000" dirty="0">
                          <a:solidFill>
                            <a:srgbClr val="002060"/>
                          </a:solidFill>
                          <a:latin typeface="UTM Avo" panose="02040603050506020204" pitchFamily="18" charset="0"/>
                        </a:rPr>
                        <a:t>Từ </a:t>
                      </a:r>
                      <a:r>
                        <a:rPr lang="en-US" sz="2000" dirty="0" err="1">
                          <a:solidFill>
                            <a:srgbClr val="002060"/>
                          </a:solidFill>
                          <a:latin typeface="UTM Avo" panose="02040603050506020204" pitchFamily="18" charset="0"/>
                        </a:rPr>
                        <a:t>Hán</a:t>
                      </a:r>
                      <a:r>
                        <a:rPr lang="en-US" sz="2000" dirty="0">
                          <a:solidFill>
                            <a:srgbClr val="002060"/>
                          </a:solidFill>
                          <a:latin typeface="UTM Avo" panose="02040603050506020204" pitchFamily="18" charset="0"/>
                        </a:rPr>
                        <a:t> </a:t>
                      </a:r>
                      <a:r>
                        <a:rPr lang="en-US" sz="2000" dirty="0" err="1">
                          <a:solidFill>
                            <a:srgbClr val="002060"/>
                          </a:solidFill>
                          <a:latin typeface="UTM Avo" panose="02040603050506020204" pitchFamily="18" charset="0"/>
                        </a:rPr>
                        <a:t>Việt</a:t>
                      </a:r>
                      <a:r>
                        <a:rPr lang="en-US" sz="2000" dirty="0">
                          <a:solidFill>
                            <a:srgbClr val="002060"/>
                          </a:solidFill>
                          <a:latin typeface="UTM Avo" panose="02040603050506020204" pitchFamily="18" charset="0"/>
                        </a:rPr>
                        <a:t> </a:t>
                      </a:r>
                      <a:endParaRPr lang="en-US" sz="20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47116052"/>
                  </a:ext>
                </a:extLst>
              </a:tr>
              <a:tr h="3708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000" b="0" i="0" u="none" strike="noStrike" cap="none" dirty="0" err="1">
                          <a:solidFill>
                            <a:schemeClr val="dk1"/>
                          </a:solidFill>
                          <a:effectLst/>
                          <a:latin typeface="UTM Avo" panose="02040603050506020204" pitchFamily="18" charset="0"/>
                          <a:ea typeface="+mn-ea"/>
                          <a:cs typeface="+mn-cs"/>
                          <a:sym typeface="Arial"/>
                        </a:rPr>
                        <a:t>đất</a:t>
                      </a:r>
                      <a:r>
                        <a:rPr lang="en-US" sz="2000" b="0" i="0" u="none" strike="noStrike" cap="none" dirty="0">
                          <a:solidFill>
                            <a:schemeClr val="dk1"/>
                          </a:solidFill>
                          <a:effectLst/>
                          <a:latin typeface="UTM Avo" panose="02040603050506020204" pitchFamily="18" charset="0"/>
                          <a:ea typeface="+mn-ea"/>
                          <a:cs typeface="+mn-cs"/>
                          <a:sym typeface="Arial"/>
                        </a:rPr>
                        <a:t> </a:t>
                      </a:r>
                      <a:r>
                        <a:rPr lang="en-US" sz="2000" b="0" i="0" u="none" strike="noStrike" cap="none" dirty="0" err="1">
                          <a:solidFill>
                            <a:schemeClr val="dk1"/>
                          </a:solidFill>
                          <a:effectLst/>
                          <a:latin typeface="UTM Avo" panose="02040603050506020204" pitchFamily="18" charset="0"/>
                          <a:ea typeface="+mn-ea"/>
                          <a:cs typeface="+mn-cs"/>
                          <a:sym typeface="Arial"/>
                        </a:rPr>
                        <a:t>liền</a:t>
                      </a:r>
                      <a:r>
                        <a:rPr lang="en-US" sz="2000" b="0" i="0" u="none" strike="noStrike" cap="none" dirty="0">
                          <a:solidFill>
                            <a:schemeClr val="dk1"/>
                          </a:solidFill>
                          <a:effectLst/>
                          <a:latin typeface="UTM Avo" panose="02040603050506020204" pitchFamily="18" charset="0"/>
                          <a:ea typeface="+mn-ea"/>
                          <a:cs typeface="+mn-cs"/>
                          <a:sym typeface="Arial"/>
                        </a:rPr>
                        <a:t>, </a:t>
                      </a:r>
                      <a:r>
                        <a:rPr lang="en-US" sz="2000" b="0" i="0" u="none" strike="noStrike" cap="none" dirty="0" err="1">
                          <a:solidFill>
                            <a:schemeClr val="dk1"/>
                          </a:solidFill>
                          <a:effectLst/>
                          <a:latin typeface="UTM Avo" panose="02040603050506020204" pitchFamily="18" charset="0"/>
                          <a:ea typeface="+mn-ea"/>
                          <a:cs typeface="+mn-cs"/>
                          <a:sym typeface="Arial"/>
                        </a:rPr>
                        <a:t>biển</a:t>
                      </a:r>
                      <a:r>
                        <a:rPr lang="en-US" sz="2000" b="0" i="0" u="none" strike="noStrike" cap="none" dirty="0">
                          <a:solidFill>
                            <a:schemeClr val="dk1"/>
                          </a:solidFill>
                          <a:effectLst/>
                          <a:latin typeface="UTM Avo" panose="02040603050506020204" pitchFamily="18" charset="0"/>
                          <a:ea typeface="+mn-ea"/>
                          <a:cs typeface="+mn-cs"/>
                          <a:sym typeface="Arial"/>
                        </a:rPr>
                        <a:t> </a:t>
                      </a:r>
                      <a:r>
                        <a:rPr lang="en-US" sz="2000" b="0" i="0" u="none" strike="noStrike" cap="none" dirty="0" err="1">
                          <a:solidFill>
                            <a:schemeClr val="dk1"/>
                          </a:solidFill>
                          <a:effectLst/>
                          <a:latin typeface="UTM Avo" panose="02040603050506020204" pitchFamily="18" charset="0"/>
                          <a:ea typeface="+mn-ea"/>
                          <a:cs typeface="+mn-cs"/>
                          <a:sym typeface="Arial"/>
                        </a:rPr>
                        <a:t>cả</a:t>
                      </a:r>
                      <a:r>
                        <a:rPr lang="en-US" sz="2000" b="0" i="0" u="none" strike="noStrike" cap="none" dirty="0">
                          <a:solidFill>
                            <a:schemeClr val="dk1"/>
                          </a:solidFill>
                          <a:effectLst/>
                          <a:latin typeface="UTM Avo" panose="02040603050506020204" pitchFamily="18" charset="0"/>
                          <a:ea typeface="+mn-ea"/>
                          <a:cs typeface="+mn-cs"/>
                          <a:sym typeface="Aria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2000" b="0" i="0" u="none" strike="noStrike" cap="none" dirty="0" err="1">
                          <a:solidFill>
                            <a:schemeClr val="dk1"/>
                          </a:solidFill>
                          <a:effectLst/>
                          <a:latin typeface="UTM Avo" panose="02040603050506020204" pitchFamily="18" charset="0"/>
                          <a:ea typeface="+mn-ea"/>
                          <a:cs typeface="+mn-cs"/>
                          <a:sym typeface="Arial"/>
                        </a:rPr>
                        <a:t>đại</a:t>
                      </a:r>
                      <a:r>
                        <a:rPr lang="en-US" sz="2000" b="0" i="0" u="none" strike="noStrike" cap="none" dirty="0">
                          <a:solidFill>
                            <a:schemeClr val="dk1"/>
                          </a:solidFill>
                          <a:effectLst/>
                          <a:latin typeface="UTM Avo" panose="02040603050506020204" pitchFamily="18" charset="0"/>
                          <a:ea typeface="+mn-ea"/>
                          <a:cs typeface="+mn-cs"/>
                          <a:sym typeface="Arial"/>
                        </a:rPr>
                        <a:t> </a:t>
                      </a:r>
                      <a:r>
                        <a:rPr lang="en-US" sz="2000" b="0" i="0" u="none" strike="noStrike" cap="none" dirty="0" err="1">
                          <a:solidFill>
                            <a:schemeClr val="dk1"/>
                          </a:solidFill>
                          <a:effectLst/>
                          <a:latin typeface="UTM Avo" panose="02040603050506020204" pitchFamily="18" charset="0"/>
                          <a:ea typeface="+mn-ea"/>
                          <a:cs typeface="+mn-cs"/>
                          <a:sym typeface="Arial"/>
                        </a:rPr>
                        <a:t>dương</a:t>
                      </a:r>
                      <a:r>
                        <a:rPr lang="en-US" sz="2000" b="0" i="0" u="none" strike="noStrike" cap="none" dirty="0">
                          <a:solidFill>
                            <a:schemeClr val="dk1"/>
                          </a:solidFill>
                          <a:effectLst/>
                          <a:latin typeface="UTM Avo" panose="02040603050506020204" pitchFamily="18" charset="0"/>
                          <a:ea typeface="+mn-ea"/>
                          <a:cs typeface="+mn-cs"/>
                          <a:sym typeface="Arial"/>
                        </a:rPr>
                        <a:t>, </a:t>
                      </a:r>
                      <a:r>
                        <a:rPr lang="en-US" sz="2000" b="0" i="0" u="none" strike="noStrike" cap="none" dirty="0" err="1">
                          <a:solidFill>
                            <a:schemeClr val="dk1"/>
                          </a:solidFill>
                          <a:effectLst/>
                          <a:latin typeface="UTM Avo" panose="02040603050506020204" pitchFamily="18" charset="0"/>
                          <a:ea typeface="+mn-ea"/>
                          <a:cs typeface="+mn-cs"/>
                          <a:sym typeface="Arial"/>
                        </a:rPr>
                        <a:t>lục</a:t>
                      </a:r>
                      <a:r>
                        <a:rPr lang="en-US" sz="2000" b="0" i="0" u="none" strike="noStrike" cap="none" dirty="0">
                          <a:solidFill>
                            <a:schemeClr val="dk1"/>
                          </a:solidFill>
                          <a:effectLst/>
                          <a:latin typeface="UTM Avo" panose="02040603050506020204" pitchFamily="18" charset="0"/>
                          <a:ea typeface="+mn-ea"/>
                          <a:cs typeface="+mn-cs"/>
                          <a:sym typeface="Arial"/>
                        </a:rPr>
                        <a:t> </a:t>
                      </a:r>
                      <a:r>
                        <a:rPr lang="en-US" sz="2000" b="0" i="0" u="none" strike="noStrike" cap="none" dirty="0" err="1">
                          <a:solidFill>
                            <a:schemeClr val="dk1"/>
                          </a:solidFill>
                          <a:effectLst/>
                          <a:latin typeface="UTM Avo" panose="02040603050506020204" pitchFamily="18" charset="0"/>
                          <a:ea typeface="+mn-ea"/>
                          <a:cs typeface="+mn-cs"/>
                          <a:sym typeface="Arial"/>
                        </a:rPr>
                        <a:t>địa</a:t>
                      </a:r>
                      <a:r>
                        <a:rPr lang="en-US" sz="2000" b="0" i="0" u="none" strike="noStrike" cap="none" dirty="0">
                          <a:solidFill>
                            <a:schemeClr val="dk1"/>
                          </a:solidFill>
                          <a:effectLst/>
                          <a:latin typeface="UTM Avo" panose="02040603050506020204" pitchFamily="18" charset="0"/>
                          <a:ea typeface="+mn-ea"/>
                          <a:cs typeface="+mn-cs"/>
                          <a:sym typeface="Arial"/>
                        </a:rPr>
                        <a:t>.</a:t>
                      </a: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23717821"/>
                  </a:ext>
                </a:extLst>
              </a:tr>
            </a:tbl>
          </a:graphicData>
        </a:graphic>
      </p:graphicFrame>
      <p:cxnSp>
        <p:nvCxnSpPr>
          <p:cNvPr id="7" name="Straight Arrow Connector 6">
            <a:extLst>
              <a:ext uri="{FF2B5EF4-FFF2-40B4-BE49-F238E27FC236}">
                <a16:creationId xmlns:a16="http://schemas.microsoft.com/office/drawing/2014/main" id="{3DE7BCBB-6FCF-EC16-1400-F5D21F68B935}"/>
              </a:ext>
            </a:extLst>
          </p:cNvPr>
          <p:cNvCxnSpPr>
            <a:cxnSpLocks/>
            <a:stCxn id="17" idx="0"/>
          </p:cNvCxnSpPr>
          <p:nvPr/>
        </p:nvCxnSpPr>
        <p:spPr>
          <a:xfrm flipH="1" flipV="1">
            <a:off x="1985818" y="5689745"/>
            <a:ext cx="2175619" cy="381728"/>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0543D66F-9B69-5FB7-3363-B92143FB7166}"/>
              </a:ext>
            </a:extLst>
          </p:cNvPr>
          <p:cNvCxnSpPr>
            <a:cxnSpLocks/>
          </p:cNvCxnSpPr>
          <p:nvPr/>
        </p:nvCxnSpPr>
        <p:spPr>
          <a:xfrm flipV="1">
            <a:off x="4045527" y="5722076"/>
            <a:ext cx="3532865" cy="349397"/>
          </a:xfrm>
          <a:prstGeom prst="straightConnector1">
            <a:avLst/>
          </a:prstGeom>
          <a:ln>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E36B69E6-B9F1-0CE2-AE95-B75F4A07834F}"/>
              </a:ext>
            </a:extLst>
          </p:cNvPr>
          <p:cNvSpPr/>
          <p:nvPr/>
        </p:nvSpPr>
        <p:spPr>
          <a:xfrm>
            <a:off x="2802363" y="6071473"/>
            <a:ext cx="2718148" cy="63010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002060"/>
                </a:solidFill>
                <a:latin typeface="UTM Avo" panose="02040603050506020204" pitchFamily="18" charset="0"/>
              </a:rPr>
              <a:t>Cặp</a:t>
            </a:r>
            <a:r>
              <a:rPr lang="en-US" sz="2000" b="1" dirty="0">
                <a:solidFill>
                  <a:srgbClr val="002060"/>
                </a:solidFill>
                <a:latin typeface="UTM Avo" panose="02040603050506020204" pitchFamily="18" charset="0"/>
              </a:rPr>
              <a:t> </a:t>
            </a:r>
            <a:r>
              <a:rPr lang="en-US" sz="2000" b="1" dirty="0" err="1">
                <a:solidFill>
                  <a:srgbClr val="002060"/>
                </a:solidFill>
                <a:latin typeface="UTM Avo" panose="02040603050506020204" pitchFamily="18" charset="0"/>
              </a:rPr>
              <a:t>từ</a:t>
            </a:r>
            <a:r>
              <a:rPr lang="en-US" sz="2000" b="1" dirty="0">
                <a:solidFill>
                  <a:srgbClr val="002060"/>
                </a:solidFill>
                <a:latin typeface="UTM Avo" panose="02040603050506020204" pitchFamily="18" charset="0"/>
              </a:rPr>
              <a:t> </a:t>
            </a:r>
            <a:r>
              <a:rPr lang="en-US" sz="2000" b="1" dirty="0" err="1">
                <a:solidFill>
                  <a:srgbClr val="002060"/>
                </a:solidFill>
                <a:latin typeface="UTM Avo" panose="02040603050506020204" pitchFamily="18" charset="0"/>
              </a:rPr>
              <a:t>đồng</a:t>
            </a:r>
            <a:r>
              <a:rPr lang="en-US" sz="2000" b="1" dirty="0">
                <a:solidFill>
                  <a:srgbClr val="002060"/>
                </a:solidFill>
                <a:latin typeface="UTM Avo" panose="02040603050506020204" pitchFamily="18" charset="0"/>
              </a:rPr>
              <a:t> </a:t>
            </a:r>
            <a:r>
              <a:rPr lang="en-US" sz="2000" b="1" dirty="0" err="1">
                <a:solidFill>
                  <a:srgbClr val="002060"/>
                </a:solidFill>
                <a:latin typeface="UTM Avo" panose="02040603050506020204" pitchFamily="18" charset="0"/>
              </a:rPr>
              <a:t>nghĩa</a:t>
            </a:r>
            <a:endParaRPr lang="en-US" sz="2000" b="1" dirty="0">
              <a:solidFill>
                <a:srgbClr val="002060"/>
              </a:solidFill>
              <a:latin typeface="UTM Avo" panose="02040603050506020204" pitchFamily="18" charset="0"/>
            </a:endParaRPr>
          </a:p>
        </p:txBody>
      </p:sp>
      <p:cxnSp>
        <p:nvCxnSpPr>
          <p:cNvPr id="18" name="Straight Arrow Connector 17">
            <a:extLst>
              <a:ext uri="{FF2B5EF4-FFF2-40B4-BE49-F238E27FC236}">
                <a16:creationId xmlns:a16="http://schemas.microsoft.com/office/drawing/2014/main" id="{1128CF45-D29B-6DD6-51AE-DB1CEF67DC7A}"/>
              </a:ext>
            </a:extLst>
          </p:cNvPr>
          <p:cNvCxnSpPr>
            <a:cxnSpLocks/>
            <a:stCxn id="17" idx="0"/>
          </p:cNvCxnSpPr>
          <p:nvPr/>
        </p:nvCxnSpPr>
        <p:spPr>
          <a:xfrm flipH="1" flipV="1">
            <a:off x="2927578" y="5751499"/>
            <a:ext cx="1233859" cy="319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390C1EE-FCF7-265E-EC20-652F66333160}"/>
              </a:ext>
            </a:extLst>
          </p:cNvPr>
          <p:cNvCxnSpPr>
            <a:cxnSpLocks/>
            <a:stCxn id="17" idx="0"/>
          </p:cNvCxnSpPr>
          <p:nvPr/>
        </p:nvCxnSpPr>
        <p:spPr>
          <a:xfrm flipV="1">
            <a:off x="4161437" y="5744899"/>
            <a:ext cx="1600782" cy="3265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73320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arn(inVertical)">
                                      <p:cBhvr>
                                        <p:cTn id="33" dur="500"/>
                                        <p:tgtEl>
                                          <p:spTgt spid="18"/>
                                        </p:tgtEl>
                                      </p:cBhvr>
                                    </p:animEffect>
                                  </p:childTnLst>
                                </p:cTn>
                              </p:par>
                              <p:par>
                                <p:cTn id="34" presetID="16" presetClass="entr" presetSubtype="21"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inVertical)">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00"/>
                                        <p:tgtEl>
                                          <p:spTgt spid="7"/>
                                        </p:tgtEl>
                                      </p:cBhvr>
                                    </p:animEffect>
                                  </p:childTnLst>
                                </p:cTn>
                              </p:par>
                              <p:par>
                                <p:cTn id="42" presetID="22" presetClass="entr" presetSubtype="4"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40;p16">
            <a:extLst>
              <a:ext uri="{FF2B5EF4-FFF2-40B4-BE49-F238E27FC236}">
                <a16:creationId xmlns:a16="http://schemas.microsoft.com/office/drawing/2014/main" id="{2D85052A-FC6E-6F4B-56F0-6C50B1B4847E}"/>
              </a:ext>
            </a:extLst>
          </p:cNvPr>
          <p:cNvSpPr txBox="1">
            <a:spLocks/>
          </p:cNvSpPr>
          <p:nvPr/>
        </p:nvSpPr>
        <p:spPr>
          <a:xfrm>
            <a:off x="5180042" y="2507187"/>
            <a:ext cx="4990514" cy="1992241"/>
          </a:xfrm>
          <a:prstGeom prst="rect">
            <a:avLst/>
          </a:prstGeom>
        </p:spPr>
        <p:txBody>
          <a:bodyPr spcFirstLastPara="1" wrap="square" lIns="121900" tIns="121900" rIns="121900" bIns="12190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sz="5400" b="1" dirty="0">
                <a:latin typeface="UTM Avo" panose="02040603050506020204" pitchFamily="18" charset="0"/>
              </a:rPr>
              <a:t>II. Văn </a:t>
            </a:r>
            <a:r>
              <a:rPr lang="en-US" sz="5400" b="1" dirty="0" err="1">
                <a:latin typeface="UTM Avo" panose="02040603050506020204" pitchFamily="18" charset="0"/>
              </a:rPr>
              <a:t>bản</a:t>
            </a:r>
            <a:r>
              <a:rPr lang="en-US" sz="5400" b="1" dirty="0">
                <a:latin typeface="UTM Avo" panose="02040603050506020204" pitchFamily="18" charset="0"/>
              </a:rPr>
              <a:t> </a:t>
            </a:r>
            <a:r>
              <a:rPr lang="en-US" sz="5400" b="1" dirty="0" err="1">
                <a:latin typeface="UTM Avo" panose="02040603050506020204" pitchFamily="18" charset="0"/>
              </a:rPr>
              <a:t>và</a:t>
            </a:r>
            <a:r>
              <a:rPr lang="en-US" sz="5400" b="1" dirty="0">
                <a:latin typeface="UTM Avo" panose="02040603050506020204" pitchFamily="18" charset="0"/>
              </a:rPr>
              <a:t> </a:t>
            </a:r>
            <a:r>
              <a:rPr lang="en-US" sz="5400" b="1" dirty="0" err="1">
                <a:latin typeface="UTM Avo" panose="02040603050506020204" pitchFamily="18" charset="0"/>
              </a:rPr>
              <a:t>đoạn</a:t>
            </a:r>
            <a:r>
              <a:rPr lang="en-US" sz="5400" b="1" dirty="0">
                <a:latin typeface="UTM Avo" panose="02040603050506020204" pitchFamily="18" charset="0"/>
              </a:rPr>
              <a:t> </a:t>
            </a:r>
            <a:r>
              <a:rPr lang="en-US" sz="5400" b="1" dirty="0" err="1">
                <a:latin typeface="UTM Avo" panose="02040603050506020204" pitchFamily="18" charset="0"/>
              </a:rPr>
              <a:t>văn</a:t>
            </a:r>
            <a:endParaRPr lang="en-US" sz="5400" b="1" dirty="0">
              <a:latin typeface="UTM Avo" panose="02040603050506020204" pitchFamily="18" charset="0"/>
            </a:endParaRPr>
          </a:p>
        </p:txBody>
      </p:sp>
      <p:pic>
        <p:nvPicPr>
          <p:cNvPr id="4" name="Picture 3">
            <a:extLst>
              <a:ext uri="{FF2B5EF4-FFF2-40B4-BE49-F238E27FC236}">
                <a16:creationId xmlns:a16="http://schemas.microsoft.com/office/drawing/2014/main" id="{07076B48-F159-4B1E-3C73-0C066F969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545" y="2002287"/>
            <a:ext cx="4121422" cy="4121422"/>
          </a:xfrm>
          <a:prstGeom prst="rect">
            <a:avLst/>
          </a:prstGeom>
        </p:spPr>
      </p:pic>
    </p:spTree>
    <p:extLst>
      <p:ext uri="{BB962C8B-B14F-4D97-AF65-F5344CB8AC3E}">
        <p14:creationId xmlns:p14="http://schemas.microsoft.com/office/powerpoint/2010/main" val="220720959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loud 2">
            <a:extLst>
              <a:ext uri="{FF2B5EF4-FFF2-40B4-BE49-F238E27FC236}">
                <a16:creationId xmlns:a16="http://schemas.microsoft.com/office/drawing/2014/main" id="{A56A2FAE-77D7-F234-063A-A24E55E1ABFC}"/>
              </a:ext>
            </a:extLst>
          </p:cNvPr>
          <p:cNvSpPr/>
          <p:nvPr/>
        </p:nvSpPr>
        <p:spPr>
          <a:xfrm>
            <a:off x="4048888" y="1654033"/>
            <a:ext cx="7117875" cy="3319398"/>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2060"/>
                </a:solidFill>
                <a:latin typeface="UTM Avo" panose="02040603050506020204" pitchFamily="18" charset="0"/>
              </a:rPr>
              <a:t>Nêu</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ví</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dụ</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về</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một</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văn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bản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đoạn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văn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đã</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học</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và</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yêu</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cầu</a:t>
            </a:r>
            <a:r>
              <a:rPr lang="en-US" sz="2400" dirty="0">
                <a:solidFill>
                  <a:srgbClr val="002060"/>
                </a:solidFill>
                <a:latin typeface="UTM Avo" panose="02040603050506020204" pitchFamily="18" charset="0"/>
              </a:rPr>
              <a:t> HS </a:t>
            </a:r>
            <a:r>
              <a:rPr lang="en-US" sz="2400" dirty="0" err="1">
                <a:solidFill>
                  <a:srgbClr val="002060"/>
                </a:solidFill>
                <a:latin typeface="UTM Avo" panose="02040603050506020204" pitchFamily="18" charset="0"/>
              </a:rPr>
              <a:t>dựa</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vào</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phần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kiến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thức</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ngữ</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văn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hãy</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nêu</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khái</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niệm</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văn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bản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và</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đoạn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văn</a:t>
            </a:r>
            <a:r>
              <a:rPr lang="en-US" sz="2400" dirty="0">
                <a:solidFill>
                  <a:srgbClr val="002060"/>
                </a:solidFill>
                <a:latin typeface="UTM Avo" panose="02040603050506020204" pitchFamily="18" charset="0"/>
              </a:rPr>
              <a:t>.</a:t>
            </a:r>
          </a:p>
        </p:txBody>
      </p:sp>
      <p:pic>
        <p:nvPicPr>
          <p:cNvPr id="6" name="Picture 5">
            <a:extLst>
              <a:ext uri="{FF2B5EF4-FFF2-40B4-BE49-F238E27FC236}">
                <a16:creationId xmlns:a16="http://schemas.microsoft.com/office/drawing/2014/main" id="{B01A7E21-D87A-40EE-C68A-85E2F44CC4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087" y="3428659"/>
            <a:ext cx="2565741" cy="2565741"/>
          </a:xfrm>
          <a:prstGeom prst="rect">
            <a:avLst/>
          </a:prstGeom>
        </p:spPr>
      </p:pic>
    </p:spTree>
    <p:extLst>
      <p:ext uri="{BB962C8B-B14F-4D97-AF65-F5344CB8AC3E}">
        <p14:creationId xmlns:p14="http://schemas.microsoft.com/office/powerpoint/2010/main" val="33189182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832914"/>
            <a:ext cx="2294540" cy="482055"/>
          </a:xfrm>
          <a:prstGeom prst="rect">
            <a:avLst/>
          </a:prstGeom>
          <a:solidFill>
            <a:schemeClr val="accent4">
              <a:lumMod val="20000"/>
              <a:lumOff val="80000"/>
            </a:schemeClr>
          </a:solidFill>
        </p:spPr>
        <p:txBody>
          <a:bodyPr wrap="square" tIns="0" bIns="0" anchor="ctr">
            <a:spAutoFit/>
          </a:bodyPr>
          <a:lstStyle/>
          <a:p>
            <a:pPr marL="457200" indent="-457200" algn="just">
              <a:lnSpc>
                <a:spcPct val="150000"/>
              </a:lnSpc>
              <a:buAutoNum type="arabicPeriod"/>
              <a:defRPr/>
            </a:pPr>
            <a:r>
              <a:rPr lang="vi-VN" sz="2400" b="1"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VĂN BẢN</a:t>
            </a:r>
            <a:endParaRPr lang="en-US" sz="2400" b="1"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0ADA857B-A224-4021-8369-D493B7DA674E}"/>
              </a:ext>
            </a:extLst>
          </p:cNvPr>
          <p:cNvSpPr txBox="1"/>
          <p:nvPr/>
        </p:nvSpPr>
        <p:spPr>
          <a:xfrm>
            <a:off x="550260" y="2351974"/>
            <a:ext cx="10265522" cy="2976969"/>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vi-VN" sz="2133" dirty="0">
                <a:solidFill>
                  <a:sysClr val="windowText" lastClr="000000"/>
                </a:solidFill>
                <a:latin typeface="UTM Avo" panose="02040603050506020204" pitchFamily="18" charset="0"/>
              </a:rPr>
              <a:t>Là đơn vị ngôn ngữ trình bày trọn vẹn một vấn đề trong giao tiếp.</a:t>
            </a:r>
            <a:endParaRPr lang="en-US" sz="2133" dirty="0">
              <a:solidFill>
                <a:sysClr val="windowText" lastClr="000000"/>
              </a:solidFill>
              <a:latin typeface="UTM Avo" panose="02040603050506020204" pitchFamily="18" charset="0"/>
            </a:endParaRPr>
          </a:p>
          <a:p>
            <a:pPr marL="342900" indent="-342900" algn="just">
              <a:lnSpc>
                <a:spcPct val="150000"/>
              </a:lnSpc>
              <a:buFont typeface="Arial" panose="020B0604020202020204" pitchFamily="34" charset="0"/>
              <a:buChar char="•"/>
            </a:pPr>
            <a:r>
              <a:rPr lang="vi-VN" sz="2133" dirty="0">
                <a:solidFill>
                  <a:sysClr val="windowText" lastClr="000000"/>
                </a:solidFill>
                <a:latin typeface="UTM Avo" panose="02040603050506020204" pitchFamily="18" charset="0"/>
              </a:rPr>
              <a:t>Có dạng là một bài nói, bài viết (lá đơn, bức thư, bài thơ, </a:t>
            </a:r>
            <a:r>
              <a:rPr lang="vi-VN" sz="2133">
                <a:solidFill>
                  <a:sysClr val="windowText" lastClr="000000"/>
                </a:solidFill>
                <a:latin typeface="UTM Avo" panose="02040603050506020204" pitchFamily="18" charset="0"/>
              </a:rPr>
              <a:t>truyện k</a:t>
            </a:r>
            <a:r>
              <a:rPr lang="en-US" sz="2133">
                <a:solidFill>
                  <a:sysClr val="windowText" lastClr="000000"/>
                </a:solidFill>
                <a:latin typeface="UTM Avo" panose="02040603050506020204" pitchFamily="18" charset="0"/>
              </a:rPr>
              <a:t>ể</a:t>
            </a:r>
            <a:r>
              <a:rPr lang="vi-VN" sz="2133">
                <a:solidFill>
                  <a:sysClr val="windowText" lastClr="000000"/>
                </a:solidFill>
                <a:latin typeface="UTM Avo" panose="02040603050506020204" pitchFamily="18" charset="0"/>
              </a:rPr>
              <a:t>, </a:t>
            </a:r>
            <a:r>
              <a:rPr lang="vi-VN" sz="2133" dirty="0">
                <a:solidFill>
                  <a:sysClr val="windowText" lastClr="000000"/>
                </a:solidFill>
                <a:latin typeface="UTM Avo" panose="02040603050506020204" pitchFamily="18" charset="0"/>
              </a:rPr>
              <a:t>thông báo, bài văn nghị luận). </a:t>
            </a:r>
          </a:p>
          <a:p>
            <a:pPr marL="342900" indent="-342900" algn="just">
              <a:lnSpc>
                <a:spcPct val="150000"/>
              </a:lnSpc>
              <a:buFont typeface="Arial" panose="020B0604020202020204" pitchFamily="34" charset="0"/>
              <a:buChar char="•"/>
            </a:pPr>
            <a:r>
              <a:rPr lang="vi-VN" sz="2133" dirty="0">
                <a:solidFill>
                  <a:sysClr val="windowText" lastClr="000000"/>
                </a:solidFill>
                <a:latin typeface="UTM Avo" panose="02040603050506020204" pitchFamily="18" charset="0"/>
              </a:rPr>
              <a:t>Gồm các bộ phận thống nhất với nhau về chủ đề, liên kết với nhau bằng những từ ngữ nhất định và được sắp xếp theo thứ tự hợp lí.</a:t>
            </a:r>
          </a:p>
          <a:p>
            <a:pPr marL="342900" indent="-342900" algn="just">
              <a:lnSpc>
                <a:spcPct val="150000"/>
              </a:lnSpc>
              <a:buFont typeface="Arial" panose="020B0604020202020204" pitchFamily="34" charset="0"/>
              <a:buChar char="•"/>
            </a:pPr>
            <a:endParaRPr lang="vi-VN" sz="2133" dirty="0">
              <a:solidFill>
                <a:sysClr val="windowText" lastClr="000000"/>
              </a:solidFill>
              <a:latin typeface="UTM Avo" panose="02040603050506020204" pitchFamily="18" charset="0"/>
            </a:endParaRPr>
          </a:p>
        </p:txBody>
      </p:sp>
      <p:pic>
        <p:nvPicPr>
          <p:cNvPr id="1026" name="Picture 2" descr="Notebook ">
            <a:extLst>
              <a:ext uri="{FF2B5EF4-FFF2-40B4-BE49-F238E27FC236}">
                <a16:creationId xmlns:a16="http://schemas.microsoft.com/office/drawing/2014/main" id="{8AC2F95D-88DA-7157-9636-A9F7CD3778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228" y="5061857"/>
            <a:ext cx="1796143" cy="1796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51089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832914"/>
            <a:ext cx="2374243" cy="482055"/>
          </a:xfrm>
          <a:prstGeom prst="rect">
            <a:avLst/>
          </a:prstGeom>
          <a:solidFill>
            <a:schemeClr val="accent4">
              <a:lumMod val="20000"/>
              <a:lumOff val="80000"/>
            </a:schemeClr>
          </a:solidFill>
        </p:spPr>
        <p:txBody>
          <a:bodyPr wrap="square" tIns="0" bIns="0" anchor="ctr">
            <a:spAutoFit/>
          </a:bodyPr>
          <a:lstStyle/>
          <a:p>
            <a:pPr algn="just">
              <a:lnSpc>
                <a:spcPct val="150000"/>
              </a:lnSpc>
              <a:defRPr/>
            </a:pPr>
            <a:r>
              <a:rPr lang="vi-VN" sz="2400" b="1"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2. ĐOẠN VĂN</a:t>
            </a:r>
          </a:p>
        </p:txBody>
      </p:sp>
      <p:sp>
        <p:nvSpPr>
          <p:cNvPr id="4" name="TextBox 3">
            <a:extLst>
              <a:ext uri="{FF2B5EF4-FFF2-40B4-BE49-F238E27FC236}">
                <a16:creationId xmlns:a16="http://schemas.microsoft.com/office/drawing/2014/main" id="{0ADA857B-A224-4021-8369-D493B7DA674E}"/>
              </a:ext>
            </a:extLst>
          </p:cNvPr>
          <p:cNvSpPr txBox="1"/>
          <p:nvPr/>
        </p:nvSpPr>
        <p:spPr>
          <a:xfrm>
            <a:off x="550260" y="2351974"/>
            <a:ext cx="10611226" cy="248459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vi-VN" sz="2133" dirty="0">
                <a:solidFill>
                  <a:sysClr val="windowText" lastClr="000000"/>
                </a:solidFill>
                <a:latin typeface="UTM Avo" panose="02040603050506020204" pitchFamily="18" charset="0"/>
              </a:rPr>
              <a:t>Là đơn vị ngôn ngữ thể hiện một chủ đề nhỏ.</a:t>
            </a:r>
            <a:endParaRPr lang="en-US" sz="2133" dirty="0">
              <a:solidFill>
                <a:sysClr val="windowText" lastClr="000000"/>
              </a:solidFill>
              <a:latin typeface="UTM Avo" panose="02040603050506020204" pitchFamily="18" charset="0"/>
            </a:endParaRPr>
          </a:p>
          <a:p>
            <a:pPr marL="342900" indent="-342900" algn="just">
              <a:lnSpc>
                <a:spcPct val="150000"/>
              </a:lnSpc>
              <a:buFont typeface="Arial" panose="020B0604020202020204" pitchFamily="34" charset="0"/>
              <a:buChar char="•"/>
            </a:pPr>
            <a:r>
              <a:rPr lang="vi-VN" sz="2133" dirty="0">
                <a:solidFill>
                  <a:sysClr val="windowText" lastClr="000000"/>
                </a:solidFill>
                <a:latin typeface="UTM Avo" panose="02040603050506020204" pitchFamily="18" charset="0"/>
              </a:rPr>
              <a:t>Được bắt đầu bằng chữ viết hoa, lùi đầu dòng và kết thúc bằng dấu chấm xuống dòng.</a:t>
            </a:r>
          </a:p>
          <a:p>
            <a:pPr marL="342900" indent="-342900" algn="just">
              <a:lnSpc>
                <a:spcPct val="150000"/>
              </a:lnSpc>
              <a:buFont typeface="Arial" panose="020B0604020202020204" pitchFamily="34" charset="0"/>
              <a:buChar char="•"/>
            </a:pPr>
            <a:r>
              <a:rPr lang="vi-VN" sz="2133" dirty="0">
                <a:solidFill>
                  <a:sysClr val="windowText" lastClr="000000"/>
                </a:solidFill>
                <a:latin typeface="UTM Avo" panose="02040603050506020204" pitchFamily="18" charset="0"/>
              </a:rPr>
              <a:t>Đoạn văn thường có một hoặc một số câu nêu chủ đề trong đoạn (câu chủ đề), những câu còn lại phát triển chủ đề.</a:t>
            </a:r>
          </a:p>
        </p:txBody>
      </p:sp>
      <p:pic>
        <p:nvPicPr>
          <p:cNvPr id="2" name="Picture 2" descr="Notebook ">
            <a:extLst>
              <a:ext uri="{FF2B5EF4-FFF2-40B4-BE49-F238E27FC236}">
                <a16:creationId xmlns:a16="http://schemas.microsoft.com/office/drawing/2014/main" id="{F9ED2A10-38E8-B18B-CA0B-3E45EC2C2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228" y="5061857"/>
            <a:ext cx="1796143" cy="1796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1225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A1E3B5-2AC8-386E-86EB-9BF4F69485DF}"/>
              </a:ext>
            </a:extLst>
          </p:cNvPr>
          <p:cNvSpPr txBox="1"/>
          <p:nvPr/>
        </p:nvSpPr>
        <p:spPr>
          <a:xfrm>
            <a:off x="648344" y="1906881"/>
            <a:ext cx="6648568" cy="4181979"/>
          </a:xfrm>
          <a:prstGeom prst="rect">
            <a:avLst/>
          </a:prstGeom>
          <a:solidFill>
            <a:schemeClr val="accent2">
              <a:lumMod val="20000"/>
              <a:lumOff val="80000"/>
            </a:schemeClr>
          </a:solidFill>
        </p:spPr>
        <p:txBody>
          <a:bodyPr wrap="square">
            <a:spAutoFit/>
          </a:bodyPr>
          <a:lstStyle/>
          <a:p>
            <a:pPr>
              <a:lnSpc>
                <a:spcPct val="150000"/>
              </a:lnSpc>
            </a:pPr>
            <a:r>
              <a:rPr lang="vi-VN" sz="2000" b="1" dirty="0">
                <a:latin typeface="UTM Avo" panose="02040603050506020204" pitchFamily="18" charset="0"/>
              </a:rPr>
              <a:t>Câu 3. Phân tích văn bản </a:t>
            </a:r>
            <a:r>
              <a:rPr lang="vi-VN" sz="2000" b="1" i="1" dirty="0">
                <a:latin typeface="UTM Avo" panose="02040603050506020204" pitchFamily="18" charset="0"/>
              </a:rPr>
              <a:t>Khan hiếm nước ngọt</a:t>
            </a:r>
            <a:r>
              <a:rPr lang="vi-VN" sz="2000" b="1" dirty="0">
                <a:latin typeface="UTM Avo" panose="02040603050506020204" pitchFamily="18" charset="0"/>
              </a:rPr>
              <a:t>:</a:t>
            </a:r>
          </a:p>
          <a:p>
            <a:pPr>
              <a:lnSpc>
                <a:spcPct val="150000"/>
              </a:lnSpc>
            </a:pPr>
            <a:r>
              <a:rPr lang="vi-VN" sz="2000" dirty="0">
                <a:latin typeface="UTM Avo" panose="02040603050506020204" pitchFamily="18" charset="0"/>
              </a:rPr>
              <a:t>a) Chủ đề của văn bản là gì?</a:t>
            </a:r>
          </a:p>
          <a:p>
            <a:pPr>
              <a:lnSpc>
                <a:spcPct val="150000"/>
              </a:lnSpc>
            </a:pPr>
            <a:r>
              <a:rPr lang="vi-VN" sz="2000" dirty="0">
                <a:latin typeface="UTM Avo" panose="02040603050506020204" pitchFamily="18" charset="0"/>
              </a:rPr>
              <a:t>b) Xác định các đoạn văn và chủ đề của mỗi đoạn.</a:t>
            </a:r>
          </a:p>
          <a:p>
            <a:pPr>
              <a:lnSpc>
                <a:spcPct val="150000"/>
              </a:lnSpc>
            </a:pPr>
            <a:r>
              <a:rPr lang="vi-VN" sz="2000" dirty="0">
                <a:latin typeface="UTM Avo" panose="02040603050506020204" pitchFamily="18" charset="0"/>
              </a:rPr>
              <a:t>c) Nội dung các đoạn văn phục vụ cho chủ đề của văn bản như thế nào?</a:t>
            </a:r>
          </a:p>
          <a:p>
            <a:pPr>
              <a:lnSpc>
                <a:spcPct val="150000"/>
              </a:lnSpc>
            </a:pPr>
            <a:r>
              <a:rPr lang="vi-VN" sz="2000" dirty="0">
                <a:latin typeface="UTM Avo" panose="02040603050506020204" pitchFamily="18" charset="0"/>
              </a:rPr>
              <a:t>d) Dựa vào hiểu biết về các phép liên kết đã học </a:t>
            </a:r>
            <a:r>
              <a:rPr lang="vi-VN" sz="2000">
                <a:latin typeface="UTM Avo" panose="02040603050506020204" pitchFamily="18" charset="0"/>
              </a:rPr>
              <a:t>ở ti</a:t>
            </a:r>
            <a:r>
              <a:rPr lang="en-US" sz="2000">
                <a:latin typeface="UTM Avo" panose="02040603050506020204" pitchFamily="18" charset="0"/>
              </a:rPr>
              <a:t>ể</a:t>
            </a:r>
            <a:r>
              <a:rPr lang="vi-VN" sz="2000">
                <a:latin typeface="UTM Avo" panose="02040603050506020204" pitchFamily="18" charset="0"/>
              </a:rPr>
              <a:t>u </a:t>
            </a:r>
            <a:r>
              <a:rPr lang="vi-VN" sz="2000" dirty="0">
                <a:latin typeface="UTM Avo" panose="02040603050506020204" pitchFamily="18" charset="0"/>
              </a:rPr>
              <a:t>học, hãy chỉ ra và phân tích một phép liên kết câu ở một đoạn văn trong văn bản.</a:t>
            </a:r>
          </a:p>
        </p:txBody>
      </p:sp>
      <p:pic>
        <p:nvPicPr>
          <p:cNvPr id="3" name="Picture 2" descr="VGP News :. | Bảo vệ nguồn nước là bảo vệ chính cuộc sống chúng ta | BÁO  ĐIỆN TỬ CHÍNH PHỦ NƯỚC CHXHCN VIỆT NAM">
            <a:extLst>
              <a:ext uri="{FF2B5EF4-FFF2-40B4-BE49-F238E27FC236}">
                <a16:creationId xmlns:a16="http://schemas.microsoft.com/office/drawing/2014/main" id="{2851D944-2B67-8E25-A6B6-34079D55E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6640" y="1878397"/>
            <a:ext cx="4360773" cy="256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415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C0EA7F-3D04-0294-F928-995060975594}"/>
              </a:ext>
            </a:extLst>
          </p:cNvPr>
          <p:cNvSpPr txBox="1"/>
          <p:nvPr/>
        </p:nvSpPr>
        <p:spPr>
          <a:xfrm>
            <a:off x="5138058" y="2337961"/>
            <a:ext cx="5206669" cy="1411990"/>
          </a:xfrm>
          <a:prstGeom prst="rect">
            <a:avLst/>
          </a:prstGeom>
          <a:noFill/>
        </p:spPr>
        <p:txBody>
          <a:bodyPr wrap="square">
            <a:spAutoFit/>
          </a:bodyPr>
          <a:lstStyle/>
          <a:p>
            <a:pPr algn="just">
              <a:lnSpc>
                <a:spcPct val="150000"/>
              </a:lnSpc>
            </a:pP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a)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Chủ</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đề</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của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văn</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err="1">
                <a:effectLst/>
                <a:latin typeface="UTM Avo" panose="02040603050506020204" pitchFamily="18" charset="0"/>
                <a:ea typeface="Times New Roman" panose="02020603050405020304" pitchFamily="18" charset="0"/>
                <a:cs typeface="Times New Roman" panose="02020603050405020304" pitchFamily="18" charset="0"/>
              </a:rPr>
              <a:t>bản</a:t>
            </a:r>
            <a:r>
              <a:rPr lang="en-US" sz="200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a:effectLst/>
                <a:latin typeface="UTM Avo" panose="02040603050506020204" pitchFamily="18" charset="0"/>
                <a:ea typeface="Times New Roman" panose="02020603050405020304" pitchFamily="18" charset="0"/>
                <a:cs typeface="Times New Roman" panose="02020603050405020304" pitchFamily="18" charset="0"/>
              </a:rPr>
              <a:t>sự </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khan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hiếm</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ngọt</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Chủ</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đề</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đó</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được</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thể</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hiện</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ngay</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ở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nhan</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đề</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của</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văn</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charset="0"/>
                <a:ea typeface="Times New Roman" panose="02020603050405020304" pitchFamily="18" charset="0"/>
                <a:cs typeface="Times New Roman" panose="02020603050405020304" pitchFamily="18" charset="0"/>
              </a:rPr>
              <a:t>bản</a:t>
            </a:r>
            <a:r>
              <a:rPr lang="en-US" sz="2000" dirty="0">
                <a:effectLst/>
                <a:latin typeface="UTM Avo" panose="02040603050506020204" pitchFamily="18" charset="0"/>
                <a:ea typeface="Times New Roman" panose="02020603050405020304" pitchFamily="18" charset="0"/>
                <a:cs typeface="Times New Roman" panose="02020603050405020304" pitchFamily="18" charset="0"/>
              </a:rPr>
              <a:t>.</a:t>
            </a:r>
            <a:endParaRPr lang="en-US" sz="1800" dirty="0">
              <a:effectLst/>
              <a:latin typeface="UTM Avo" panose="02040603050506020204" pitchFamily="18"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E0DEB2E4-23C5-13CC-B771-7AD5137AE7D0}"/>
              </a:ext>
            </a:extLst>
          </p:cNvPr>
          <p:cNvSpPr txBox="1"/>
          <p:nvPr/>
        </p:nvSpPr>
        <p:spPr>
          <a:xfrm>
            <a:off x="9312980" y="1032395"/>
            <a:ext cx="2157355" cy="575992"/>
          </a:xfrm>
          <a:prstGeom prst="rect">
            <a:avLst/>
          </a:prstGeom>
          <a:solidFill>
            <a:schemeClr val="accent4">
              <a:lumMod val="20000"/>
              <a:lumOff val="80000"/>
            </a:schemeClr>
          </a:solidFill>
        </p:spPr>
        <p:txBody>
          <a:bodyPr wrap="square">
            <a:spAutoFit/>
          </a:bodyPr>
          <a:lstStyle/>
          <a:p>
            <a:pPr algn="ctr">
              <a:lnSpc>
                <a:spcPct val="150000"/>
              </a:lnSpc>
            </a:pPr>
            <a:r>
              <a:rPr lang="en-US" sz="2400" b="1" cap="all" dirty="0" err="1">
                <a:latin typeface="UTM Avo" panose="02040603050506020204" pitchFamily="18" charset="0"/>
                <a:ea typeface="Times New Roman" panose="02020603050405020304" pitchFamily="18" charset="0"/>
                <a:cs typeface="Times New Roman" panose="02020603050405020304" pitchFamily="18" charset="0"/>
              </a:rPr>
              <a:t>Đáp</a:t>
            </a:r>
            <a:r>
              <a:rPr lang="en-US" sz="2400" b="1" cap="all" dirty="0">
                <a:latin typeface="UTM Avo" panose="02040603050506020204" pitchFamily="18" charset="0"/>
                <a:ea typeface="Times New Roman" panose="02020603050405020304" pitchFamily="18" charset="0"/>
                <a:cs typeface="Times New Roman" panose="02020603050405020304" pitchFamily="18" charset="0"/>
              </a:rPr>
              <a:t> </a:t>
            </a:r>
            <a:r>
              <a:rPr lang="en-US" sz="2400" b="1" cap="all" dirty="0" err="1">
                <a:latin typeface="UTM Avo" panose="02040603050506020204" pitchFamily="18" charset="0"/>
                <a:ea typeface="Times New Roman" panose="02020603050405020304" pitchFamily="18" charset="0"/>
                <a:cs typeface="Times New Roman" panose="02020603050405020304" pitchFamily="18" charset="0"/>
              </a:rPr>
              <a:t>án</a:t>
            </a:r>
            <a:endParaRPr lang="en-US" sz="2000" cap="all" dirty="0">
              <a:effectLst/>
              <a:latin typeface="UTM Avo" panose="02040603050506020204" pitchFamily="18"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E2EFA28A-78B0-8E5A-E797-21C029B7B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4974" y="1803059"/>
            <a:ext cx="4877481" cy="4877481"/>
          </a:xfrm>
          <a:prstGeom prst="rect">
            <a:avLst/>
          </a:prstGeom>
        </p:spPr>
      </p:pic>
    </p:spTree>
    <p:extLst>
      <p:ext uri="{BB962C8B-B14F-4D97-AF65-F5344CB8AC3E}">
        <p14:creationId xmlns:p14="http://schemas.microsoft.com/office/powerpoint/2010/main" val="32667659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C0EA7F-3D04-0294-F928-995060975594}"/>
              </a:ext>
            </a:extLst>
          </p:cNvPr>
          <p:cNvSpPr txBox="1"/>
          <p:nvPr/>
        </p:nvSpPr>
        <p:spPr>
          <a:xfrm>
            <a:off x="640831" y="1761163"/>
            <a:ext cx="10917185" cy="488660"/>
          </a:xfrm>
          <a:prstGeom prst="rect">
            <a:avLst/>
          </a:prstGeom>
          <a:noFill/>
        </p:spPr>
        <p:txBody>
          <a:bodyPr wrap="square">
            <a:spAutoFit/>
          </a:bodyPr>
          <a:lstStyle/>
          <a:p>
            <a:pPr>
              <a:lnSpc>
                <a:spcPct val="150000"/>
              </a:lnSpc>
            </a:pPr>
            <a:r>
              <a:rPr lang="en-US" sz="2000" dirty="0">
                <a:latin typeface="UTM Avo" panose="02040603050506020204" pitchFamily="18" charset="0"/>
              </a:rPr>
              <a:t>b) </a:t>
            </a:r>
            <a:r>
              <a:rPr lang="en-US" sz="2000" dirty="0">
                <a:latin typeface="UTM Avo" panose="02040603050506020204" pitchFamily="18" charset="0"/>
                <a:ea typeface="Times New Roman" panose="02020603050405020304" pitchFamily="18" charset="0"/>
              </a:rPr>
              <a:t>Văn </a:t>
            </a:r>
            <a:r>
              <a:rPr lang="en-US" sz="2000" dirty="0" err="1">
                <a:latin typeface="UTM Avo" panose="02040603050506020204" pitchFamily="18" charset="0"/>
                <a:ea typeface="Times New Roman" panose="02020603050405020304" pitchFamily="18" charset="0"/>
              </a:rPr>
              <a:t>bản</a:t>
            </a:r>
            <a:r>
              <a:rPr lang="en-US" sz="2000" dirty="0">
                <a:latin typeface="UTM Avo" panose="02040603050506020204" pitchFamily="18" charset="0"/>
                <a:ea typeface="Times New Roman" panose="02020603050405020304" pitchFamily="18" charset="0"/>
              </a:rPr>
              <a:t> </a:t>
            </a:r>
            <a:r>
              <a:rPr lang="en-US" sz="2000" i="1" dirty="0">
                <a:latin typeface="UTM Avo" panose="02040603050506020204" pitchFamily="18" charset="0"/>
                <a:ea typeface="Times New Roman" panose="02020603050405020304" pitchFamily="18" charset="0"/>
              </a:rPr>
              <a:t>Khan </a:t>
            </a:r>
            <a:r>
              <a:rPr lang="en-US" sz="2000" i="1" dirty="0" err="1">
                <a:latin typeface="UTM Avo" panose="02040603050506020204" pitchFamily="18" charset="0"/>
                <a:ea typeface="Times New Roman" panose="02020603050405020304" pitchFamily="18" charset="0"/>
              </a:rPr>
              <a:t>hiếm</a:t>
            </a:r>
            <a:r>
              <a:rPr lang="en-US" sz="2000" i="1" dirty="0">
                <a:latin typeface="UTM Avo" panose="02040603050506020204" pitchFamily="18" charset="0"/>
                <a:ea typeface="Times New Roman" panose="02020603050405020304" pitchFamily="18" charset="0"/>
              </a:rPr>
              <a:t> </a:t>
            </a:r>
            <a:r>
              <a:rPr lang="en-US" sz="2000" i="1" dirty="0" err="1">
                <a:latin typeface="UTM Avo" panose="02040603050506020204" pitchFamily="18" charset="0"/>
                <a:ea typeface="Times New Roman" panose="02020603050405020304" pitchFamily="18" charset="0"/>
              </a:rPr>
              <a:t>nước</a:t>
            </a:r>
            <a:r>
              <a:rPr lang="en-US" sz="2000" i="1" dirty="0">
                <a:latin typeface="UTM Avo" panose="02040603050506020204" pitchFamily="18" charset="0"/>
                <a:ea typeface="Times New Roman" panose="02020603050405020304" pitchFamily="18" charset="0"/>
              </a:rPr>
              <a:t> </a:t>
            </a:r>
            <a:r>
              <a:rPr lang="en-US" sz="2000" i="1" dirty="0" err="1">
                <a:latin typeface="UTM Avo" panose="02040603050506020204" pitchFamily="18" charset="0"/>
                <a:ea typeface="Times New Roman" panose="02020603050405020304" pitchFamily="18" charset="0"/>
              </a:rPr>
              <a:t>ngọt</a:t>
            </a:r>
            <a:r>
              <a:rPr lang="en-US" sz="2000" i="1"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gồm</a:t>
            </a:r>
            <a:r>
              <a:rPr lang="en-US" sz="2000" dirty="0">
                <a:latin typeface="UTM Avo" panose="02040603050506020204" pitchFamily="18" charset="0"/>
                <a:ea typeface="Times New Roman" panose="02020603050405020304" pitchFamily="18" charset="0"/>
              </a:rPr>
              <a:t> 5 </a:t>
            </a:r>
            <a:r>
              <a:rPr lang="en-US" sz="2000" dirty="0" err="1">
                <a:latin typeface="UTM Avo" panose="02040603050506020204" pitchFamily="18" charset="0"/>
                <a:ea typeface="Times New Roman" panose="02020603050405020304" pitchFamily="18" charset="0"/>
              </a:rPr>
              <a:t>đoạn</a:t>
            </a:r>
            <a:r>
              <a:rPr lang="en-US" sz="2000"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văn</a:t>
            </a:r>
            <a:r>
              <a:rPr lang="en-US" sz="2000"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Chủ</a:t>
            </a:r>
            <a:r>
              <a:rPr lang="en-US" sz="2000"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đề</a:t>
            </a:r>
            <a:r>
              <a:rPr lang="en-US" sz="2000" dirty="0">
                <a:latin typeface="UTM Avo" panose="02040603050506020204" pitchFamily="18" charset="0"/>
                <a:ea typeface="Times New Roman" panose="02020603050405020304" pitchFamily="18" charset="0"/>
              </a:rPr>
              <a:t> của </a:t>
            </a:r>
            <a:r>
              <a:rPr lang="en-US" sz="2000" dirty="0" err="1">
                <a:latin typeface="UTM Avo" panose="02040603050506020204" pitchFamily="18" charset="0"/>
                <a:ea typeface="Times New Roman" panose="02020603050405020304" pitchFamily="18" charset="0"/>
              </a:rPr>
              <a:t>mỗi</a:t>
            </a:r>
            <a:r>
              <a:rPr lang="en-US" sz="2000"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đoạn</a:t>
            </a:r>
            <a:r>
              <a:rPr lang="en-US" sz="2000"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lần</a:t>
            </a:r>
            <a:r>
              <a:rPr lang="en-US" sz="2000"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lượt</a:t>
            </a:r>
            <a:r>
              <a:rPr lang="en-US" sz="2000"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là</a:t>
            </a:r>
            <a:r>
              <a:rPr lang="en-US" sz="2000" dirty="0">
                <a:latin typeface="UTM Avo" panose="02040603050506020204" pitchFamily="18" charset="0"/>
                <a:ea typeface="Times New Roman" panose="02020603050405020304" pitchFamily="18" charset="0"/>
              </a:rPr>
              <a:t>: </a:t>
            </a:r>
            <a:endParaRPr lang="en-US" sz="2000" dirty="0">
              <a:latin typeface="UTM Avo" panose="02040603050506020204" pitchFamily="18" charset="0"/>
            </a:endParaRPr>
          </a:p>
        </p:txBody>
      </p:sp>
      <p:sp>
        <p:nvSpPr>
          <p:cNvPr id="2" name="TextBox 1">
            <a:extLst>
              <a:ext uri="{FF2B5EF4-FFF2-40B4-BE49-F238E27FC236}">
                <a16:creationId xmlns:a16="http://schemas.microsoft.com/office/drawing/2014/main" id="{407596C9-00D2-33D7-BB49-2006B34BD49F}"/>
              </a:ext>
            </a:extLst>
          </p:cNvPr>
          <p:cNvSpPr txBox="1"/>
          <p:nvPr/>
        </p:nvSpPr>
        <p:spPr>
          <a:xfrm>
            <a:off x="640830" y="2307219"/>
            <a:ext cx="8631186" cy="4188519"/>
          </a:xfrm>
          <a:prstGeom prst="rect">
            <a:avLst/>
          </a:prstGeom>
          <a:solidFill>
            <a:schemeClr val="accent4">
              <a:lumMod val="20000"/>
              <a:lumOff val="80000"/>
            </a:schemeClr>
          </a:solidFill>
        </p:spPr>
        <p:txBody>
          <a:bodyPr wrap="square">
            <a:spAutoFit/>
          </a:bodyPr>
          <a:lstStyle/>
          <a:p>
            <a:pPr marL="285750" indent="-285750" algn="just">
              <a:lnSpc>
                <a:spcPct val="150000"/>
              </a:lnSpc>
              <a:buFont typeface="Wingdings" panose="05000000000000000000" pitchFamily="2" charset="2"/>
              <a:buChar char="v"/>
            </a:pPr>
            <a:r>
              <a:rPr lang="en-US" b="1" dirty="0" err="1">
                <a:effectLst/>
                <a:latin typeface="UTM Avo" panose="02040603050506020204" pitchFamily="18" charset="0"/>
                <a:ea typeface="Times New Roman" panose="02020603050405020304" pitchFamily="18" charset="0"/>
              </a:rPr>
              <a:t>Đoạn</a:t>
            </a:r>
            <a:r>
              <a:rPr lang="en-US" b="1" dirty="0">
                <a:effectLst/>
                <a:latin typeface="UTM Avo" panose="02040603050506020204" pitchFamily="18" charset="0"/>
                <a:ea typeface="Times New Roman" panose="02020603050405020304" pitchFamily="18" charset="0"/>
              </a:rPr>
              <a:t> 1 (</a:t>
            </a:r>
            <a:r>
              <a:rPr lang="en-US" b="1" dirty="0" err="1">
                <a:effectLst/>
                <a:latin typeface="UTM Avo" panose="02040603050506020204" pitchFamily="18" charset="0"/>
                <a:ea typeface="Times New Roman" panose="02020603050405020304" pitchFamily="18" charset="0"/>
              </a:rPr>
              <a:t>Đặt</a:t>
            </a:r>
            <a:r>
              <a:rPr lang="en-US" b="1" dirty="0">
                <a:effectLst/>
                <a:latin typeface="UTM Avo" panose="02040603050506020204" pitchFamily="18" charset="0"/>
                <a:ea typeface="Times New Roman" panose="02020603050405020304" pitchFamily="18" charset="0"/>
              </a:rPr>
              <a:t> </a:t>
            </a:r>
            <a:r>
              <a:rPr lang="en-US" b="1" dirty="0" err="1">
                <a:effectLst/>
                <a:latin typeface="UTM Avo" panose="02040603050506020204" pitchFamily="18" charset="0"/>
                <a:ea typeface="Times New Roman" panose="02020603050405020304" pitchFamily="18" charset="0"/>
              </a:rPr>
              <a:t>vấn</a:t>
            </a:r>
            <a:r>
              <a:rPr lang="en-US" b="1" dirty="0">
                <a:effectLst/>
                <a:latin typeface="UTM Avo" panose="02040603050506020204" pitchFamily="18" charset="0"/>
                <a:ea typeface="Times New Roman" panose="02020603050405020304" pitchFamily="18" charset="0"/>
              </a:rPr>
              <a:t> </a:t>
            </a:r>
            <a:r>
              <a:rPr lang="en-US" b="1" dirty="0" err="1">
                <a:effectLst/>
                <a:latin typeface="UTM Avo" panose="02040603050506020204" pitchFamily="18" charset="0"/>
                <a:ea typeface="Times New Roman" panose="02020603050405020304" pitchFamily="18" charset="0"/>
              </a:rPr>
              <a:t>đề</a:t>
            </a:r>
            <a:r>
              <a:rPr lang="en-US" b="1"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Nêu</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và</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bác</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bỏ</a:t>
            </a:r>
            <a:r>
              <a:rPr lang="en-US" dirty="0">
                <a:effectLst/>
                <a:latin typeface="UTM Avo" panose="02040603050506020204" pitchFamily="18" charset="0"/>
                <a:ea typeface="Times New Roman" panose="02020603050405020304" pitchFamily="18" charset="0"/>
              </a:rPr>
              <a:t> ý </a:t>
            </a:r>
            <a:r>
              <a:rPr lang="en-US" dirty="0" err="1">
                <a:effectLst/>
                <a:latin typeface="UTM Avo" panose="02040603050506020204" pitchFamily="18" charset="0"/>
                <a:ea typeface="Times New Roman" panose="02020603050405020304" pitchFamily="18" charset="0"/>
              </a:rPr>
              <a:t>nghĩ</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cho</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rằng</a:t>
            </a:r>
            <a:r>
              <a:rPr lang="en-US" dirty="0">
                <a:effectLst/>
                <a:latin typeface="UTM Avo" panose="02040603050506020204" pitchFamily="18" charset="0"/>
                <a:ea typeface="Times New Roman" panose="02020603050405020304" pitchFamily="18" charset="0"/>
              </a:rPr>
              <a:t> con </a:t>
            </a:r>
            <a:r>
              <a:rPr lang="en-US" dirty="0" err="1">
                <a:effectLst/>
                <a:latin typeface="UTM Avo" panose="02040603050506020204" pitchFamily="18" charset="0"/>
                <a:ea typeface="Times New Roman" panose="02020603050405020304" pitchFamily="18" charset="0"/>
              </a:rPr>
              <a:t>người</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và</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muôn</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loài</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không</a:t>
            </a:r>
            <a:r>
              <a:rPr lang="en-US" dirty="0">
                <a:effectLst/>
                <a:latin typeface="UTM Avo" panose="02040603050506020204" pitchFamily="18" charset="0"/>
                <a:ea typeface="Times New Roman" panose="02020603050405020304" pitchFamily="18" charset="0"/>
              </a:rPr>
              <a:t> bao </a:t>
            </a:r>
            <a:r>
              <a:rPr lang="en-US" dirty="0" err="1">
                <a:effectLst/>
                <a:latin typeface="UTM Avo" panose="02040603050506020204" pitchFamily="18" charset="0"/>
                <a:ea typeface="Times New Roman" panose="02020603050405020304" pitchFamily="18" charset="0"/>
              </a:rPr>
              <a:t>giờ</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thiếu</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nước</a:t>
            </a:r>
            <a:r>
              <a:rPr lang="en-US" dirty="0">
                <a:effectLst/>
                <a:latin typeface="UTM Avo" panose="02040603050506020204" pitchFamily="18" charset="0"/>
                <a:ea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rPr>
              <a:t>ngọt</a:t>
            </a:r>
            <a:r>
              <a:rPr lang="en-US" dirty="0">
                <a:effectLst/>
                <a:latin typeface="UTM Avo" panose="02040603050506020204" pitchFamily="18" charset="0"/>
                <a:ea typeface="Times New Roman" panose="02020603050405020304" pitchFamily="18" charset="0"/>
              </a:rPr>
              <a:t>.</a:t>
            </a:r>
          </a:p>
          <a:p>
            <a:pPr marL="285750" indent="-285750" algn="just">
              <a:lnSpc>
                <a:spcPct val="150000"/>
              </a:lnSpc>
              <a:buFont typeface="Wingdings" panose="05000000000000000000" pitchFamily="2" charset="2"/>
              <a:buChar char="v"/>
            </a:pPr>
            <a:r>
              <a:rPr lang="en-US" b="1" dirty="0" err="1">
                <a:effectLst/>
                <a:latin typeface="UTM Avo" panose="02040603050506020204" pitchFamily="18" charset="0"/>
                <a:ea typeface="Times New Roman" panose="02020603050405020304" pitchFamily="18" charset="0"/>
                <a:cs typeface="Times New Roman" panose="02020603050405020304" pitchFamily="18" charset="0"/>
              </a:rPr>
              <a:t>Đoạn</a:t>
            </a:r>
            <a:r>
              <a:rPr lang="en-US" b="1" dirty="0">
                <a:effectLst/>
                <a:latin typeface="UTM Avo" panose="02040603050506020204" pitchFamily="18" charset="0"/>
                <a:ea typeface="Times New Roman" panose="02020603050405020304" pitchFamily="18" charset="0"/>
                <a:cs typeface="Times New Roman" panose="02020603050405020304" pitchFamily="18" charset="0"/>
              </a:rPr>
              <a:t> 2: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Bề</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mặt</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quả</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đất</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rất</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nhiều</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nhưng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chủ</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yếu</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là</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mặn</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bẩn</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chứ</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không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phải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đều</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là</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ngọt</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sạch</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mà</a:t>
            </a:r>
            <a:r>
              <a:rPr lang="en-US" dirty="0">
                <a:effectLst/>
                <a:latin typeface="UTM Avo" panose="02040603050506020204" pitchFamily="18" charset="0"/>
                <a:ea typeface="Times New Roman" panose="02020603050405020304" pitchFamily="18" charset="0"/>
                <a:cs typeface="Times New Roman" panose="02020603050405020304" pitchFamily="18" charset="0"/>
              </a:rPr>
              <a:t> con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người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có</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thể</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dùng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được</a:t>
            </a:r>
            <a:r>
              <a:rPr lang="en-US" dirty="0">
                <a:effectLst/>
                <a:latin typeface="UTM Avo" panose="02040603050506020204" pitchFamily="18" charset="0"/>
                <a:ea typeface="Times New Roman" panose="02020603050405020304" pitchFamily="18" charset="0"/>
                <a:cs typeface="Times New Roman" panose="02020603050405020304" pitchFamily="18" charset="0"/>
              </a:rPr>
              <a:t>.</a:t>
            </a:r>
          </a:p>
          <a:p>
            <a:pPr marL="285750" indent="-285750" algn="just">
              <a:lnSpc>
                <a:spcPct val="150000"/>
              </a:lnSpc>
              <a:buFont typeface="Wingdings" panose="05000000000000000000" pitchFamily="2" charset="2"/>
              <a:buChar char="v"/>
            </a:pPr>
            <a:r>
              <a:rPr lang="en-US" b="1" dirty="0" err="1">
                <a:effectLst/>
                <a:latin typeface="UTM Avo" panose="02040603050506020204" pitchFamily="18" charset="0"/>
                <a:ea typeface="Times New Roman" panose="02020603050405020304" pitchFamily="18" charset="0"/>
                <a:cs typeface="Times New Roman" panose="02020603050405020304" pitchFamily="18" charset="0"/>
              </a:rPr>
              <a:t>Đoạn</a:t>
            </a:r>
            <a:r>
              <a:rPr lang="en-US" b="1" dirty="0">
                <a:effectLst/>
                <a:latin typeface="UTM Avo" panose="02040603050506020204" pitchFamily="18" charset="0"/>
                <a:ea typeface="Times New Roman" panose="02020603050405020304" pitchFamily="18" charset="0"/>
                <a:cs typeface="Times New Roman" panose="02020603050405020304" pitchFamily="18" charset="0"/>
              </a:rPr>
              <a:t> 3: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Trên</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hành</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tinh</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đang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có</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khoảng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hơn</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hai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tỉ</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người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sống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trong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cảnh</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thiếu</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a:effectLst/>
                <a:latin typeface="UTM Avo" panose="02040603050506020204" pitchFamily="18" charset="0"/>
                <a:ea typeface="Times New Roman" panose="02020603050405020304" pitchFamily="18" charset="0"/>
                <a:cs typeface="Times New Roman" panose="02020603050405020304" pitchFamily="18" charset="0"/>
              </a:rPr>
              <a:t> ngọt</a:t>
            </a:r>
            <a:r>
              <a:rPr lang="en-US">
                <a:latin typeface="UTM Avo" panose="02040603050506020204" pitchFamily="18" charset="0"/>
                <a:ea typeface="Times New Roman" panose="02020603050405020304" pitchFamily="18" charset="0"/>
                <a:cs typeface="Times New Roman" panose="02020603050405020304" pitchFamily="18" charset="0"/>
              </a:rPr>
              <a:t> </a:t>
            </a:r>
            <a:r>
              <a:rPr lang="en-US">
                <a:effectLst/>
                <a:latin typeface="UTM Avo" panose="02040603050506020204" pitchFamily="18" charset="0"/>
                <a:ea typeface="Times New Roman" panose="02020603050405020304" pitchFamily="18" charset="0"/>
                <a:cs typeface="Times New Roman" panose="02020603050405020304" pitchFamily="18" charset="0"/>
              </a:rPr>
              <a:t>để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dùng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trong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sinh</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hoạt</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hằng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ngày</a:t>
            </a:r>
            <a:r>
              <a:rPr lang="en-US" dirty="0">
                <a:effectLst/>
                <a:latin typeface="UTM Avo" panose="02040603050506020204" pitchFamily="18" charset="0"/>
                <a:ea typeface="Times New Roman" panose="02020603050405020304" pitchFamily="18" charset="0"/>
                <a:cs typeface="Times New Roman" panose="02020603050405020304" pitchFamily="18" charset="0"/>
              </a:rPr>
              <a:t>.</a:t>
            </a:r>
          </a:p>
          <a:p>
            <a:pPr marL="285750" indent="-285750" algn="just">
              <a:lnSpc>
                <a:spcPct val="150000"/>
              </a:lnSpc>
              <a:buFont typeface="Wingdings" panose="05000000000000000000" pitchFamily="2" charset="2"/>
              <a:buChar char="v"/>
            </a:pPr>
            <a:r>
              <a:rPr lang="en-US" b="1" dirty="0" err="1">
                <a:effectLst/>
                <a:latin typeface="UTM Avo" panose="02040603050506020204" pitchFamily="18" charset="0"/>
                <a:ea typeface="Times New Roman" panose="02020603050405020304" pitchFamily="18" charset="0"/>
                <a:cs typeface="Times New Roman" panose="02020603050405020304" pitchFamily="18" charset="0"/>
              </a:rPr>
              <a:t>Đoạn</a:t>
            </a:r>
            <a:r>
              <a:rPr lang="en-US" b="1" dirty="0">
                <a:effectLst/>
                <a:latin typeface="UTM Avo" panose="02040603050506020204" pitchFamily="18" charset="0"/>
                <a:ea typeface="Times New Roman" panose="02020603050405020304" pitchFamily="18" charset="0"/>
                <a:cs typeface="Times New Roman" panose="02020603050405020304" pitchFamily="18" charset="0"/>
              </a:rPr>
              <a:t> 4: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Nguồn</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ngọt</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đã</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hiếm</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lại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phân</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bố</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không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đều</a:t>
            </a:r>
            <a:r>
              <a:rPr lang="en-US" dirty="0">
                <a:effectLst/>
                <a:latin typeface="UTM Avo" panose="02040603050506020204" pitchFamily="18" charset="0"/>
                <a:ea typeface="Times New Roman" panose="02020603050405020304" pitchFamily="18" charset="0"/>
                <a:cs typeface="Times New Roman" panose="02020603050405020304" pitchFamily="18" charset="0"/>
              </a:rPr>
              <a:t>.</a:t>
            </a:r>
          </a:p>
          <a:p>
            <a:pPr marL="285750" indent="-285750" algn="just">
              <a:lnSpc>
                <a:spcPct val="150000"/>
              </a:lnSpc>
              <a:buFont typeface="Wingdings" panose="05000000000000000000" pitchFamily="2" charset="2"/>
              <a:buChar char="v"/>
            </a:pPr>
            <a:r>
              <a:rPr lang="en-US" b="1" dirty="0" err="1">
                <a:effectLst/>
                <a:latin typeface="UTM Avo" panose="02040603050506020204" pitchFamily="18" charset="0"/>
                <a:ea typeface="Times New Roman" panose="02020603050405020304" pitchFamily="18" charset="0"/>
                <a:cs typeface="Times New Roman" panose="02020603050405020304" pitchFamily="18" charset="0"/>
              </a:rPr>
              <a:t>Đoạn</a:t>
            </a:r>
            <a:r>
              <a:rPr lang="en-US" b="1" dirty="0">
                <a:effectLst/>
                <a:latin typeface="UTM Avo" panose="02040603050506020204" pitchFamily="18" charset="0"/>
                <a:ea typeface="Times New Roman" panose="02020603050405020304" pitchFamily="18" charset="0"/>
                <a:cs typeface="Times New Roman" panose="02020603050405020304" pitchFamily="18" charset="0"/>
              </a:rPr>
              <a:t> 5 (</a:t>
            </a:r>
            <a:r>
              <a:rPr lang="en-US" b="1" dirty="0" err="1">
                <a:effectLst/>
                <a:latin typeface="UTM Avo" panose="02040603050506020204" pitchFamily="18" charset="0"/>
                <a:ea typeface="Times New Roman" panose="02020603050405020304" pitchFamily="18" charset="0"/>
                <a:cs typeface="Times New Roman" panose="02020603050405020304" pitchFamily="18" charset="0"/>
              </a:rPr>
              <a:t>đoạn</a:t>
            </a:r>
            <a:r>
              <a:rPr lang="en-US"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b="1" dirty="0" err="1">
                <a:effectLst/>
                <a:latin typeface="UTM Avo" panose="02040603050506020204" pitchFamily="18" charset="0"/>
                <a:ea typeface="Times New Roman" panose="02020603050405020304" pitchFamily="18" charset="0"/>
                <a:cs typeface="Times New Roman" panose="02020603050405020304" pitchFamily="18" charset="0"/>
              </a:rPr>
              <a:t>kết</a:t>
            </a:r>
            <a:r>
              <a:rPr lang="en-US"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Giải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pháp</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để</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khắc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phục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tình</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trạng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thiếu</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nước</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ngọt</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là</a:t>
            </a:r>
            <a:r>
              <a:rPr lang="en-US" dirty="0">
                <a:effectLst/>
                <a:latin typeface="UTM Avo" panose="02040603050506020204" pitchFamily="18" charset="0"/>
                <a:ea typeface="Times New Roman" panose="02020603050405020304" pitchFamily="18" charset="0"/>
                <a:cs typeface="Times New Roman" panose="02020603050405020304" pitchFamily="18" charset="0"/>
              </a:rPr>
              <a:t> con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người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phải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sử</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dụng</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hợp</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lí</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tiết</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kiệm</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nguồn</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tài</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nguyên</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quý</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giá</a:t>
            </a:r>
            <a:r>
              <a:rPr lang="en-US" dirty="0">
                <a:effectLst/>
                <a:latin typeface="UTM Avo" panose="02040603050506020204" pitchFamily="18" charset="0"/>
                <a:ea typeface="Times New Roman" panose="02020603050405020304" pitchFamily="18" charset="0"/>
                <a:cs typeface="Times New Roman" panose="02020603050405020304" pitchFamily="18" charset="0"/>
              </a:rPr>
              <a:t> </a:t>
            </a:r>
            <a:r>
              <a:rPr lang="en-US" dirty="0" err="1">
                <a:effectLst/>
                <a:latin typeface="UTM Avo" panose="02040603050506020204" pitchFamily="18" charset="0"/>
                <a:ea typeface="Times New Roman" panose="02020603050405020304" pitchFamily="18" charset="0"/>
                <a:cs typeface="Times New Roman" panose="02020603050405020304" pitchFamily="18" charset="0"/>
              </a:rPr>
              <a:t>đó</a:t>
            </a:r>
            <a:r>
              <a:rPr lang="en-US" dirty="0">
                <a:effectLst/>
                <a:latin typeface="UTM Avo" panose="02040603050506020204" pitchFamily="18" charset="0"/>
                <a:ea typeface="Times New Roman" panose="02020603050405020304" pitchFamily="18" charset="0"/>
                <a:cs typeface="Times New Roman" panose="02020603050405020304" pitchFamily="18" charset="0"/>
              </a:rPr>
              <a:t>.</a:t>
            </a:r>
          </a:p>
        </p:txBody>
      </p:sp>
      <p:sp>
        <p:nvSpPr>
          <p:cNvPr id="3" name="TextBox 2">
            <a:extLst>
              <a:ext uri="{FF2B5EF4-FFF2-40B4-BE49-F238E27FC236}">
                <a16:creationId xmlns:a16="http://schemas.microsoft.com/office/drawing/2014/main" id="{28762C5B-0B37-4E1C-5828-D8C8F0762F62}"/>
              </a:ext>
            </a:extLst>
          </p:cNvPr>
          <p:cNvSpPr txBox="1"/>
          <p:nvPr/>
        </p:nvSpPr>
        <p:spPr>
          <a:xfrm>
            <a:off x="9312980" y="1032395"/>
            <a:ext cx="2157355" cy="575992"/>
          </a:xfrm>
          <a:prstGeom prst="rect">
            <a:avLst/>
          </a:prstGeom>
          <a:solidFill>
            <a:schemeClr val="accent4">
              <a:lumMod val="20000"/>
              <a:lumOff val="80000"/>
            </a:schemeClr>
          </a:solidFill>
        </p:spPr>
        <p:txBody>
          <a:bodyPr wrap="square">
            <a:spAutoFit/>
          </a:bodyPr>
          <a:lstStyle/>
          <a:p>
            <a:pPr algn="ctr">
              <a:lnSpc>
                <a:spcPct val="150000"/>
              </a:lnSpc>
            </a:pPr>
            <a:r>
              <a:rPr lang="en-US" sz="2400" b="1" cap="all" dirty="0" err="1">
                <a:latin typeface="UTM Avo" panose="02040603050506020204" pitchFamily="18" charset="0"/>
                <a:ea typeface="Times New Roman" panose="02020603050405020304" pitchFamily="18" charset="0"/>
                <a:cs typeface="Times New Roman" panose="02020603050405020304" pitchFamily="18" charset="0"/>
              </a:rPr>
              <a:t>Đáp</a:t>
            </a:r>
            <a:r>
              <a:rPr lang="en-US" sz="2400" b="1" cap="all" dirty="0">
                <a:latin typeface="UTM Avo" panose="02040603050506020204" pitchFamily="18" charset="0"/>
                <a:ea typeface="Times New Roman" panose="02020603050405020304" pitchFamily="18" charset="0"/>
                <a:cs typeface="Times New Roman" panose="02020603050405020304" pitchFamily="18" charset="0"/>
              </a:rPr>
              <a:t> </a:t>
            </a:r>
            <a:r>
              <a:rPr lang="en-US" sz="2400" b="1" cap="all" dirty="0" err="1">
                <a:latin typeface="UTM Avo" panose="02040603050506020204" pitchFamily="18" charset="0"/>
                <a:ea typeface="Times New Roman" panose="02020603050405020304" pitchFamily="18" charset="0"/>
                <a:cs typeface="Times New Roman" panose="02020603050405020304" pitchFamily="18" charset="0"/>
              </a:rPr>
              <a:t>án</a:t>
            </a:r>
            <a:endParaRPr lang="en-US" sz="2000" cap="all" dirty="0">
              <a:effectLst/>
              <a:latin typeface="UTM Avo" panose="02040603050506020204" pitchFamily="18" charset="0"/>
              <a:ea typeface="Times New Roman" panose="02020603050405020304" pitchFamily="18" charset="0"/>
              <a:cs typeface="Times New Roman" panose="02020603050405020304" pitchFamily="18" charset="0"/>
            </a:endParaRPr>
          </a:p>
        </p:txBody>
      </p:sp>
      <p:pic>
        <p:nvPicPr>
          <p:cNvPr id="5" name="Picture 2" descr="Notebook ">
            <a:extLst>
              <a:ext uri="{FF2B5EF4-FFF2-40B4-BE49-F238E27FC236}">
                <a16:creationId xmlns:a16="http://schemas.microsoft.com/office/drawing/2014/main" id="{89735B69-2DD9-AB65-015C-C145776F6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9428" y="2260600"/>
            <a:ext cx="1796143" cy="1796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9076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61141D-DA59-DA2D-4DA9-C0E183FD4D64}"/>
              </a:ext>
            </a:extLst>
          </p:cNvPr>
          <p:cNvSpPr txBox="1"/>
          <p:nvPr/>
        </p:nvSpPr>
        <p:spPr>
          <a:xfrm>
            <a:off x="4992912" y="2307900"/>
            <a:ext cx="5341259" cy="1416478"/>
          </a:xfrm>
          <a:prstGeom prst="rect">
            <a:avLst/>
          </a:prstGeom>
          <a:noFill/>
        </p:spPr>
        <p:txBody>
          <a:bodyPr wrap="square">
            <a:spAutoFit/>
          </a:bodyPr>
          <a:lstStyle>
            <a:defPPr>
              <a:defRPr lang="en-US"/>
            </a:defPPr>
            <a:lvl1pPr>
              <a:lnSpc>
                <a:spcPct val="150000"/>
              </a:lnSpc>
              <a:defRPr sz="2000">
                <a:latin typeface="UTM Avo" panose="02040603050506020204" pitchFamily="18" charset="0"/>
              </a:defRPr>
            </a:lvl1pPr>
          </a:lstStyle>
          <a:p>
            <a:pPr algn="just"/>
            <a:r>
              <a:rPr lang="en-US" dirty="0"/>
              <a:t>c) </a:t>
            </a:r>
            <a:r>
              <a:rPr lang="en-US" dirty="0" err="1"/>
              <a:t>Nội</a:t>
            </a:r>
            <a:r>
              <a:rPr lang="en-US" dirty="0"/>
              <a:t> dung của </a:t>
            </a:r>
            <a:r>
              <a:rPr lang="en-US" dirty="0" err="1"/>
              <a:t>các</a:t>
            </a:r>
            <a:r>
              <a:rPr lang="en-US" dirty="0"/>
              <a:t> </a:t>
            </a:r>
            <a:r>
              <a:rPr lang="en-US" dirty="0" err="1"/>
              <a:t>đoạn</a:t>
            </a:r>
            <a:r>
              <a:rPr lang="en-US" dirty="0"/>
              <a:t> </a:t>
            </a:r>
            <a:r>
              <a:rPr lang="en-US" dirty="0" err="1"/>
              <a:t>văn</a:t>
            </a:r>
            <a:r>
              <a:rPr lang="en-US" dirty="0"/>
              <a:t> </a:t>
            </a:r>
            <a:r>
              <a:rPr lang="en-US" dirty="0" err="1"/>
              <a:t>trên</a:t>
            </a:r>
            <a:r>
              <a:rPr lang="en-US" dirty="0"/>
              <a:t> </a:t>
            </a:r>
            <a:r>
              <a:rPr lang="en-US" dirty="0" err="1"/>
              <a:t>đều</a:t>
            </a:r>
            <a:r>
              <a:rPr lang="en-US" dirty="0"/>
              <a:t> </a:t>
            </a:r>
            <a:r>
              <a:rPr lang="en-US" dirty="0" err="1"/>
              <a:t>xoay</a:t>
            </a:r>
            <a:r>
              <a:rPr lang="en-US" dirty="0"/>
              <a:t> </a:t>
            </a:r>
            <a:r>
              <a:rPr lang="en-US" dirty="0" err="1"/>
              <a:t>quanh</a:t>
            </a:r>
            <a:r>
              <a:rPr lang="en-US" dirty="0"/>
              <a:t> </a:t>
            </a:r>
            <a:r>
              <a:rPr lang="en-US" dirty="0" err="1"/>
              <a:t>và</a:t>
            </a:r>
            <a:r>
              <a:rPr lang="en-US" dirty="0"/>
              <a:t> </a:t>
            </a:r>
            <a:r>
              <a:rPr lang="en-US" dirty="0" err="1"/>
              <a:t>phục</a:t>
            </a:r>
            <a:r>
              <a:rPr lang="en-US" dirty="0"/>
              <a:t> </a:t>
            </a:r>
            <a:r>
              <a:rPr lang="en-US" dirty="0" err="1"/>
              <a:t>vụ</a:t>
            </a:r>
            <a:r>
              <a:rPr lang="en-US" dirty="0"/>
              <a:t> </a:t>
            </a:r>
            <a:r>
              <a:rPr lang="en-US" dirty="0" err="1"/>
              <a:t>cho</a:t>
            </a:r>
            <a:r>
              <a:rPr lang="en-US" dirty="0"/>
              <a:t> </a:t>
            </a:r>
            <a:r>
              <a:rPr lang="en-US" dirty="0" err="1"/>
              <a:t>việc</a:t>
            </a:r>
            <a:r>
              <a:rPr lang="en-US" dirty="0"/>
              <a:t> </a:t>
            </a:r>
            <a:r>
              <a:rPr lang="en-US" dirty="0" err="1"/>
              <a:t>làm</a:t>
            </a:r>
            <a:r>
              <a:rPr lang="en-US" dirty="0"/>
              <a:t> </a:t>
            </a:r>
            <a:r>
              <a:rPr lang="en-US" dirty="0" err="1"/>
              <a:t>rõ</a:t>
            </a:r>
            <a:r>
              <a:rPr lang="en-US" dirty="0"/>
              <a:t> </a:t>
            </a:r>
            <a:r>
              <a:rPr lang="en-US" dirty="0" err="1"/>
              <a:t>chủ</a:t>
            </a:r>
            <a:r>
              <a:rPr lang="en-US" dirty="0"/>
              <a:t> </a:t>
            </a:r>
            <a:r>
              <a:rPr lang="en-US" dirty="0" err="1"/>
              <a:t>đề</a:t>
            </a:r>
            <a:r>
              <a:rPr lang="en-US" dirty="0"/>
              <a:t>: </a:t>
            </a:r>
            <a:r>
              <a:rPr lang="en-US" b="1" dirty="0" err="1"/>
              <a:t>Sự</a:t>
            </a:r>
            <a:r>
              <a:rPr lang="en-US" b="1" dirty="0"/>
              <a:t> khan </a:t>
            </a:r>
            <a:r>
              <a:rPr lang="en-US" b="1" dirty="0" err="1"/>
              <a:t>hiếm</a:t>
            </a:r>
            <a:r>
              <a:rPr lang="en-US" b="1" dirty="0"/>
              <a:t> </a:t>
            </a:r>
            <a:r>
              <a:rPr lang="en-US" b="1" dirty="0" err="1"/>
              <a:t>nước</a:t>
            </a:r>
            <a:r>
              <a:rPr lang="en-US" b="1" dirty="0"/>
              <a:t> </a:t>
            </a:r>
            <a:r>
              <a:rPr lang="en-US" b="1" dirty="0" err="1"/>
              <a:t>ngọt</a:t>
            </a:r>
            <a:r>
              <a:rPr lang="en-US" b="1" dirty="0"/>
              <a:t>.</a:t>
            </a:r>
          </a:p>
        </p:txBody>
      </p:sp>
      <p:sp>
        <p:nvSpPr>
          <p:cNvPr id="3" name="TextBox 2">
            <a:extLst>
              <a:ext uri="{FF2B5EF4-FFF2-40B4-BE49-F238E27FC236}">
                <a16:creationId xmlns:a16="http://schemas.microsoft.com/office/drawing/2014/main" id="{4696039D-AB8C-B1A4-B656-B35CC4B6C8A8}"/>
              </a:ext>
            </a:extLst>
          </p:cNvPr>
          <p:cNvSpPr txBox="1"/>
          <p:nvPr/>
        </p:nvSpPr>
        <p:spPr>
          <a:xfrm>
            <a:off x="9312980" y="1032395"/>
            <a:ext cx="2157355" cy="575992"/>
          </a:xfrm>
          <a:prstGeom prst="rect">
            <a:avLst/>
          </a:prstGeom>
          <a:solidFill>
            <a:schemeClr val="accent4">
              <a:lumMod val="20000"/>
              <a:lumOff val="80000"/>
            </a:schemeClr>
          </a:solidFill>
        </p:spPr>
        <p:txBody>
          <a:bodyPr wrap="square">
            <a:spAutoFit/>
          </a:bodyPr>
          <a:lstStyle/>
          <a:p>
            <a:pPr algn="ctr">
              <a:lnSpc>
                <a:spcPct val="150000"/>
              </a:lnSpc>
            </a:pPr>
            <a:r>
              <a:rPr lang="en-US" sz="2400" b="1" cap="all" dirty="0" err="1">
                <a:latin typeface="UTM Avo" panose="02040603050506020204" pitchFamily="18" charset="0"/>
                <a:ea typeface="Times New Roman" panose="02020603050405020304" pitchFamily="18" charset="0"/>
                <a:cs typeface="Times New Roman" panose="02020603050405020304" pitchFamily="18" charset="0"/>
              </a:rPr>
              <a:t>Đáp</a:t>
            </a:r>
            <a:r>
              <a:rPr lang="en-US" sz="2400" b="1" cap="all" dirty="0">
                <a:latin typeface="UTM Avo" panose="02040603050506020204" pitchFamily="18" charset="0"/>
                <a:ea typeface="Times New Roman" panose="02020603050405020304" pitchFamily="18" charset="0"/>
                <a:cs typeface="Times New Roman" panose="02020603050405020304" pitchFamily="18" charset="0"/>
              </a:rPr>
              <a:t> </a:t>
            </a:r>
            <a:r>
              <a:rPr lang="en-US" sz="2400" b="1" cap="all" dirty="0" err="1">
                <a:latin typeface="UTM Avo" panose="02040603050506020204" pitchFamily="18" charset="0"/>
                <a:ea typeface="Times New Roman" panose="02020603050405020304" pitchFamily="18" charset="0"/>
                <a:cs typeface="Times New Roman" panose="02020603050405020304" pitchFamily="18" charset="0"/>
              </a:rPr>
              <a:t>án</a:t>
            </a:r>
            <a:endParaRPr lang="en-US" sz="2000" cap="all" dirty="0">
              <a:effectLst/>
              <a:latin typeface="UTM Avo" panose="02040603050506020204" pitchFamily="18"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A91515E4-7008-6089-8DF2-5A3AFCD6B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717" y="1803059"/>
            <a:ext cx="4877481" cy="4877481"/>
          </a:xfrm>
          <a:prstGeom prst="rect">
            <a:avLst/>
          </a:prstGeom>
        </p:spPr>
      </p:pic>
    </p:spTree>
    <p:extLst>
      <p:ext uri="{BB962C8B-B14F-4D97-AF65-F5344CB8AC3E}">
        <p14:creationId xmlns:p14="http://schemas.microsoft.com/office/powerpoint/2010/main" val="478702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FDB8FF-EBA3-4E76-0C3A-0A932F9498BE}"/>
              </a:ext>
            </a:extLst>
          </p:cNvPr>
          <p:cNvSpPr txBox="1"/>
          <p:nvPr/>
        </p:nvSpPr>
        <p:spPr>
          <a:xfrm>
            <a:off x="626172" y="1909563"/>
            <a:ext cx="10900810" cy="3720314"/>
          </a:xfrm>
          <a:prstGeom prst="rect">
            <a:avLst/>
          </a:prstGeom>
          <a:solidFill>
            <a:schemeClr val="accent1">
              <a:lumMod val="20000"/>
              <a:lumOff val="80000"/>
            </a:schemeClr>
          </a:solidFill>
        </p:spPr>
        <p:txBody>
          <a:bodyPr wrap="square">
            <a:spAutoFit/>
          </a:bodyPr>
          <a:lstStyle/>
          <a:p>
            <a:pPr>
              <a:lnSpc>
                <a:spcPct val="150000"/>
              </a:lnSpc>
            </a:pPr>
            <a:r>
              <a:rPr lang="vi-VN" sz="2000" b="1" dirty="0">
                <a:solidFill>
                  <a:srgbClr val="002060"/>
                </a:solidFill>
                <a:latin typeface="UTM Avo" panose="02040603050506020204" pitchFamily="18" charset="0"/>
              </a:rPr>
              <a:t>Câu 4. Đọc và đặt nhan đề phù hợp cho văn bản sau:</a:t>
            </a:r>
          </a:p>
          <a:p>
            <a:pPr>
              <a:lnSpc>
                <a:spcPct val="150000"/>
              </a:lnSpc>
            </a:pPr>
            <a:r>
              <a:rPr lang="vi-VN" sz="2000" dirty="0">
                <a:solidFill>
                  <a:srgbClr val="002060"/>
                </a:solidFill>
                <a:latin typeface="UTM Avo" panose="02040603050506020204" pitchFamily="18" charset="0"/>
              </a:rPr>
              <a:t>Một buổi tối, tôi cùng Gia-ca-ri-a ( Zakaria), đứa con trai lên tám của tôi, đọc tạp chí truyền hình để chọn chương trình xem.</a:t>
            </a:r>
          </a:p>
          <a:p>
            <a:pPr>
              <a:lnSpc>
                <a:spcPct val="150000"/>
              </a:lnSpc>
            </a:pPr>
            <a:r>
              <a:rPr lang="vi-VN" sz="2000" dirty="0">
                <a:solidFill>
                  <a:srgbClr val="002060"/>
                </a:solidFill>
                <a:latin typeface="UTM Avo" panose="02040603050506020204" pitchFamily="18" charset="0"/>
              </a:rPr>
              <a:t>- Có một cuộc thi hoa hậu nè!</a:t>
            </a:r>
            <a:r>
              <a:rPr lang="en-US" sz="2000" dirty="0">
                <a:solidFill>
                  <a:srgbClr val="002060"/>
                </a:solidFill>
                <a:latin typeface="UTM Avo" panose="02040603050506020204" pitchFamily="18" charset="0"/>
              </a:rPr>
              <a:t> </a:t>
            </a:r>
            <a:r>
              <a:rPr lang="vi-VN" sz="2000" dirty="0">
                <a:solidFill>
                  <a:srgbClr val="002060"/>
                </a:solidFill>
                <a:latin typeface="UTM Avo" panose="02040603050506020204" pitchFamily="18" charset="0"/>
              </a:rPr>
              <a:t>- Tôi phấn khởi nói</a:t>
            </a:r>
            <a:r>
              <a:rPr lang="en-US" sz="2000" dirty="0">
                <a:solidFill>
                  <a:srgbClr val="002060"/>
                </a:solidFill>
                <a:latin typeface="UTM Avo" panose="02040603050506020204" pitchFamily="18" charset="0"/>
              </a:rPr>
              <a:t>.</a:t>
            </a:r>
            <a:endParaRPr lang="vi-VN" sz="2000" dirty="0">
              <a:solidFill>
                <a:srgbClr val="002060"/>
              </a:solidFill>
              <a:latin typeface="UTM Avo" panose="02040603050506020204" pitchFamily="18" charset="0"/>
            </a:endParaRPr>
          </a:p>
          <a:p>
            <a:pPr>
              <a:lnSpc>
                <a:spcPct val="150000"/>
              </a:lnSpc>
            </a:pPr>
            <a:r>
              <a:rPr lang="vi-VN" sz="2000" dirty="0">
                <a:solidFill>
                  <a:srgbClr val="002060"/>
                </a:solidFill>
                <a:latin typeface="UTM Avo" panose="02040603050506020204" pitchFamily="18" charset="0"/>
              </a:rPr>
              <a:t>Gia-ca-ri-a hỏi tôi thi hoa hậu là gì. Tôi giải thích rằng đó là cuộc thi chọn ra người phụ nữ đẹp nhất và tốt bụng nhất</a:t>
            </a:r>
            <a:r>
              <a:rPr lang="en-US" sz="2000" dirty="0">
                <a:solidFill>
                  <a:srgbClr val="002060"/>
                </a:solidFill>
                <a:latin typeface="UTM Avo" panose="02040603050506020204" pitchFamily="18" charset="0"/>
              </a:rPr>
              <a:t>.</a:t>
            </a:r>
            <a:endParaRPr lang="vi-VN" sz="2000" dirty="0">
              <a:solidFill>
                <a:srgbClr val="002060"/>
              </a:solidFill>
              <a:latin typeface="UTM Avo" panose="02040603050506020204" pitchFamily="18" charset="0"/>
            </a:endParaRPr>
          </a:p>
          <a:p>
            <a:pPr>
              <a:lnSpc>
                <a:spcPct val="150000"/>
              </a:lnSpc>
            </a:pPr>
            <a:r>
              <a:rPr lang="vi-VN" sz="2000" dirty="0">
                <a:solidFill>
                  <a:srgbClr val="002060"/>
                </a:solidFill>
                <a:latin typeface="UTM Avo" panose="02040603050506020204" pitchFamily="18" charset="0"/>
              </a:rPr>
              <a:t>Ngay sau đó, con trai tôi đã làm tôi vô cùng xúc động khi ngạc nhiên hỏi tối:</a:t>
            </a:r>
          </a:p>
          <a:p>
            <a:pPr>
              <a:lnSpc>
                <a:spcPct val="150000"/>
              </a:lnSpc>
            </a:pPr>
            <a:r>
              <a:rPr lang="vi-VN" sz="2000" dirty="0">
                <a:solidFill>
                  <a:srgbClr val="002060"/>
                </a:solidFill>
                <a:latin typeface="UTM Avo" panose="02040603050506020204" pitchFamily="18" charset="0"/>
              </a:rPr>
              <a:t>- Mẹ ơi, sao mẹ không tham dự cuộc thi đó?</a:t>
            </a:r>
          </a:p>
        </p:txBody>
      </p:sp>
      <p:sp>
        <p:nvSpPr>
          <p:cNvPr id="5" name="TextBox 4">
            <a:extLst>
              <a:ext uri="{FF2B5EF4-FFF2-40B4-BE49-F238E27FC236}">
                <a16:creationId xmlns:a16="http://schemas.microsoft.com/office/drawing/2014/main" id="{7806463A-9D2A-E11A-4D9C-B3ED8C687656}"/>
              </a:ext>
            </a:extLst>
          </p:cNvPr>
          <p:cNvSpPr txBox="1"/>
          <p:nvPr/>
        </p:nvSpPr>
        <p:spPr>
          <a:xfrm>
            <a:off x="1410267" y="5726152"/>
            <a:ext cx="6877390" cy="955774"/>
          </a:xfrm>
          <a:prstGeom prst="rect">
            <a:avLst/>
          </a:prstGeom>
          <a:solidFill>
            <a:schemeClr val="accent2">
              <a:lumMod val="20000"/>
              <a:lumOff val="80000"/>
            </a:schemeClr>
          </a:solidFill>
        </p:spPr>
        <p:txBody>
          <a:bodyPr wrap="square">
            <a:spAutoFit/>
          </a:bodyPr>
          <a:lstStyle/>
          <a:p>
            <a:pPr algn="just">
              <a:lnSpc>
                <a:spcPct val="150000"/>
              </a:lnSpc>
            </a:pP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Các</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nhan</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đề</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phù</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hợp</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như</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Người</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phụ</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nữ</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đẹp</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nhất</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Con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trai</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tôi</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Câu</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hỏi</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bất</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2000" b="1" dirty="0" err="1">
                <a:effectLst/>
                <a:latin typeface="UTM Avo" panose="02040603050506020204" pitchFamily="18" charset="0"/>
                <a:ea typeface="Times New Roman" panose="02020603050405020304" pitchFamily="18" charset="0"/>
                <a:cs typeface="Times New Roman" panose="02020603050405020304" pitchFamily="18" charset="0"/>
              </a:rPr>
              <a:t>ngờ</a:t>
            </a:r>
            <a:r>
              <a:rPr lang="en-US" sz="2000" b="1" dirty="0">
                <a:effectLst/>
                <a:latin typeface="UTM Avo" panose="02040603050506020204" pitchFamily="18" charset="0"/>
                <a:ea typeface="Times New Roman" panose="02020603050405020304" pitchFamily="18" charset="0"/>
                <a:cs typeface="Times New Roman" panose="02020603050405020304" pitchFamily="18" charset="0"/>
              </a:rPr>
              <a:t>.</a:t>
            </a:r>
            <a:endParaRPr lang="en-US" b="1" dirty="0">
              <a:effectLst/>
              <a:latin typeface="UTM Avo" panose="02040603050506020204" pitchFamily="18" charset="0"/>
              <a:ea typeface="Times New Roman" panose="02020603050405020304" pitchFamily="18" charset="0"/>
              <a:cs typeface="Times New Roman" panose="02020603050405020304" pitchFamily="18" charset="0"/>
            </a:endParaRPr>
          </a:p>
        </p:txBody>
      </p:sp>
      <p:sp>
        <p:nvSpPr>
          <p:cNvPr id="6" name="Arrow: Chevron 5">
            <a:extLst>
              <a:ext uri="{FF2B5EF4-FFF2-40B4-BE49-F238E27FC236}">
                <a16:creationId xmlns:a16="http://schemas.microsoft.com/office/drawing/2014/main" id="{12E5A6C6-0AB6-12A9-7DF6-414310977BEC}"/>
              </a:ext>
            </a:extLst>
          </p:cNvPr>
          <p:cNvSpPr/>
          <p:nvPr/>
        </p:nvSpPr>
        <p:spPr>
          <a:xfrm>
            <a:off x="551543" y="5963329"/>
            <a:ext cx="673419" cy="495528"/>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UTM Avo" panose="02040603050506020204" pitchFamily="18" charset="0"/>
            </a:endParaRPr>
          </a:p>
        </p:txBody>
      </p:sp>
    </p:spTree>
    <p:extLst>
      <p:ext uri="{BB962C8B-B14F-4D97-AF65-F5344CB8AC3E}">
        <p14:creationId xmlns:p14="http://schemas.microsoft.com/office/powerpoint/2010/main" val="3124051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355C97-652D-B972-B4D6-4CBBD401061A}"/>
              </a:ext>
            </a:extLst>
          </p:cNvPr>
          <p:cNvSpPr txBox="1"/>
          <p:nvPr/>
        </p:nvSpPr>
        <p:spPr>
          <a:xfrm>
            <a:off x="612632" y="1835945"/>
            <a:ext cx="9750569" cy="400110"/>
          </a:xfrm>
          <a:prstGeom prst="rect">
            <a:avLst/>
          </a:prstGeom>
          <a:noFill/>
        </p:spPr>
        <p:txBody>
          <a:bodyPr wrap="square">
            <a:spAutoFit/>
          </a:bodyPr>
          <a:lstStyle/>
          <a:p>
            <a:pPr algn="l"/>
            <a:r>
              <a:rPr lang="en-US" sz="2000" b="1" i="0" dirty="0">
                <a:effectLst/>
                <a:latin typeface="UTM Avo" panose="02040603050506020204" pitchFamily="18" charset="0"/>
              </a:rPr>
              <a:t>5. Đọc </a:t>
            </a:r>
            <a:r>
              <a:rPr lang="en-US" sz="2000" b="1" i="0" dirty="0" err="1">
                <a:effectLst/>
                <a:latin typeface="UTM Avo" panose="02040603050506020204" pitchFamily="18" charset="0"/>
              </a:rPr>
              <a:t>các</a:t>
            </a:r>
            <a:r>
              <a:rPr lang="en-US" sz="2000" b="1" i="0" dirty="0">
                <a:effectLst/>
                <a:latin typeface="UTM Avo" panose="02040603050506020204" pitchFamily="18" charset="0"/>
              </a:rPr>
              <a:t> </a:t>
            </a:r>
            <a:r>
              <a:rPr lang="en-US" sz="2000" b="1" i="0" dirty="0" err="1">
                <a:effectLst/>
                <a:latin typeface="UTM Avo" panose="02040603050506020204" pitchFamily="18" charset="0"/>
              </a:rPr>
              <a:t>đoạn</a:t>
            </a:r>
            <a:r>
              <a:rPr lang="en-US" sz="2000" b="1" i="0" dirty="0">
                <a:effectLst/>
                <a:latin typeface="UTM Avo" panose="02040603050506020204" pitchFamily="18" charset="0"/>
              </a:rPr>
              <a:t> </a:t>
            </a:r>
            <a:r>
              <a:rPr lang="en-US" sz="2000" b="1" i="0" dirty="0" err="1">
                <a:effectLst/>
                <a:latin typeface="UTM Avo" panose="02040603050506020204" pitchFamily="18" charset="0"/>
              </a:rPr>
              <a:t>văn</a:t>
            </a:r>
            <a:r>
              <a:rPr lang="en-US" sz="2000" b="1" i="0" dirty="0">
                <a:effectLst/>
                <a:latin typeface="UTM Avo" panose="02040603050506020204" pitchFamily="18" charset="0"/>
              </a:rPr>
              <a:t> </a:t>
            </a:r>
            <a:r>
              <a:rPr lang="en-US" sz="2000" b="1" i="0" dirty="0" err="1">
                <a:effectLst/>
                <a:latin typeface="UTM Avo" panose="02040603050506020204" pitchFamily="18" charset="0"/>
              </a:rPr>
              <a:t>sau</a:t>
            </a:r>
            <a:r>
              <a:rPr lang="en-US" sz="2000" b="1" i="0" dirty="0">
                <a:effectLst/>
                <a:latin typeface="UTM Avo" panose="02040603050506020204" pitchFamily="18" charset="0"/>
              </a:rPr>
              <a:t> </a:t>
            </a:r>
            <a:r>
              <a:rPr lang="en-US" sz="2000" b="1" i="0" dirty="0" err="1">
                <a:effectLst/>
                <a:latin typeface="UTM Avo" panose="02040603050506020204" pitchFamily="18" charset="0"/>
              </a:rPr>
              <a:t>và</a:t>
            </a:r>
            <a:r>
              <a:rPr lang="en-US" sz="2000" b="1" i="0" dirty="0">
                <a:effectLst/>
                <a:latin typeface="UTM Avo" panose="02040603050506020204" pitchFamily="18" charset="0"/>
              </a:rPr>
              <a:t> </a:t>
            </a:r>
            <a:r>
              <a:rPr lang="en-US" sz="2000" b="1" i="0" dirty="0" err="1">
                <a:effectLst/>
                <a:latin typeface="UTM Avo" panose="02040603050506020204" pitchFamily="18" charset="0"/>
              </a:rPr>
              <a:t>tìm</a:t>
            </a:r>
            <a:r>
              <a:rPr lang="en-US" sz="2000" b="1" i="0" dirty="0">
                <a:effectLst/>
                <a:latin typeface="UTM Avo" panose="02040603050506020204" pitchFamily="18" charset="0"/>
              </a:rPr>
              <a:t> </a:t>
            </a:r>
            <a:r>
              <a:rPr lang="en-US" sz="2000" b="1" i="0" dirty="0" err="1">
                <a:effectLst/>
                <a:latin typeface="UTM Avo" panose="02040603050506020204" pitchFamily="18" charset="0"/>
              </a:rPr>
              <a:t>câu</a:t>
            </a:r>
            <a:r>
              <a:rPr lang="en-US" sz="2000" b="1" i="0" dirty="0">
                <a:effectLst/>
                <a:latin typeface="UTM Avo" panose="02040603050506020204" pitchFamily="18" charset="0"/>
              </a:rPr>
              <a:t> </a:t>
            </a:r>
            <a:r>
              <a:rPr lang="en-US" sz="2000" b="1" i="0" dirty="0" err="1">
                <a:effectLst/>
                <a:latin typeface="UTM Avo" panose="02040603050506020204" pitchFamily="18" charset="0"/>
              </a:rPr>
              <a:t>chủ</a:t>
            </a:r>
            <a:r>
              <a:rPr lang="en-US" sz="2000" b="1" i="0" dirty="0">
                <a:effectLst/>
                <a:latin typeface="UTM Avo" panose="02040603050506020204" pitchFamily="18" charset="0"/>
              </a:rPr>
              <a:t> </a:t>
            </a:r>
            <a:r>
              <a:rPr lang="en-US" sz="2000" b="1" i="0" dirty="0" err="1">
                <a:effectLst/>
                <a:latin typeface="UTM Avo" panose="02040603050506020204" pitchFamily="18" charset="0"/>
              </a:rPr>
              <a:t>đề</a:t>
            </a:r>
            <a:r>
              <a:rPr lang="en-US" sz="2000" b="1" i="0" dirty="0">
                <a:effectLst/>
                <a:latin typeface="UTM Avo" panose="02040603050506020204" pitchFamily="18" charset="0"/>
              </a:rPr>
              <a:t> của </a:t>
            </a:r>
            <a:r>
              <a:rPr lang="en-US" sz="2000" b="1" i="0" dirty="0" err="1">
                <a:effectLst/>
                <a:latin typeface="UTM Avo" panose="02040603050506020204" pitchFamily="18" charset="0"/>
              </a:rPr>
              <a:t>mỗi</a:t>
            </a:r>
            <a:r>
              <a:rPr lang="en-US" sz="2000" b="1" i="0" dirty="0">
                <a:effectLst/>
                <a:latin typeface="UTM Avo" panose="02040603050506020204" pitchFamily="18" charset="0"/>
              </a:rPr>
              <a:t> </a:t>
            </a:r>
            <a:r>
              <a:rPr lang="en-US" sz="2000" b="1" i="0" dirty="0" err="1">
                <a:effectLst/>
                <a:latin typeface="UTM Avo" panose="02040603050506020204" pitchFamily="18" charset="0"/>
              </a:rPr>
              <a:t>đoạn</a:t>
            </a:r>
            <a:r>
              <a:rPr lang="en-US" sz="2000" b="1" i="0" dirty="0">
                <a:effectLst/>
                <a:latin typeface="UTM Avo" panose="02040603050506020204" pitchFamily="18" charset="0"/>
              </a:rPr>
              <a:t>:</a:t>
            </a:r>
            <a:endParaRPr lang="en-US" sz="2000" b="0" i="0" dirty="0">
              <a:effectLst/>
              <a:latin typeface="UTM Avo" panose="02040603050506020204" pitchFamily="18" charset="0"/>
            </a:endParaRPr>
          </a:p>
        </p:txBody>
      </p:sp>
      <p:sp>
        <p:nvSpPr>
          <p:cNvPr id="13" name="Speech Bubble: Rectangle with Corners Rounded 12">
            <a:extLst>
              <a:ext uri="{FF2B5EF4-FFF2-40B4-BE49-F238E27FC236}">
                <a16:creationId xmlns:a16="http://schemas.microsoft.com/office/drawing/2014/main" id="{FDA626CF-77D6-F3F0-994C-09EBCB69CE39}"/>
              </a:ext>
            </a:extLst>
          </p:cNvPr>
          <p:cNvSpPr/>
          <p:nvPr/>
        </p:nvSpPr>
        <p:spPr>
          <a:xfrm>
            <a:off x="645785" y="2363186"/>
            <a:ext cx="2663471" cy="641271"/>
          </a:xfrm>
          <a:prstGeom prst="wedgeRoundRectCallout">
            <a:avLst>
              <a:gd name="adj1" fmla="val -21739"/>
              <a:gd name="adj2" fmla="val 81635"/>
              <a:gd name="adj3" fmla="val 16667"/>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002060"/>
                </a:solidFill>
                <a:latin typeface="UTM Avo" panose="02040603050506020204" pitchFamily="18" charset="0"/>
              </a:rPr>
              <a:t>Nhóm</a:t>
            </a:r>
            <a:r>
              <a:rPr lang="en-US" sz="2000" b="1" dirty="0">
                <a:solidFill>
                  <a:srgbClr val="002060"/>
                </a:solidFill>
                <a:latin typeface="UTM Avo" panose="02040603050506020204" pitchFamily="18" charset="0"/>
              </a:rPr>
              <a:t> 1</a:t>
            </a:r>
          </a:p>
          <a:p>
            <a:pPr algn="ctr"/>
            <a:r>
              <a:rPr lang="en-US" sz="2000" dirty="0">
                <a:solidFill>
                  <a:srgbClr val="002060"/>
                </a:solidFill>
                <a:latin typeface="UTM Avo" panose="02040603050506020204" pitchFamily="18" charset="0"/>
              </a:rPr>
              <a:t>Ý a</a:t>
            </a:r>
          </a:p>
        </p:txBody>
      </p:sp>
      <p:sp>
        <p:nvSpPr>
          <p:cNvPr id="14" name="Speech Bubble: Rectangle with Corners Rounded 13">
            <a:extLst>
              <a:ext uri="{FF2B5EF4-FFF2-40B4-BE49-F238E27FC236}">
                <a16:creationId xmlns:a16="http://schemas.microsoft.com/office/drawing/2014/main" id="{9E5515B8-F1B9-F937-7DCC-9DEC078CD298}"/>
              </a:ext>
            </a:extLst>
          </p:cNvPr>
          <p:cNvSpPr/>
          <p:nvPr/>
        </p:nvSpPr>
        <p:spPr>
          <a:xfrm>
            <a:off x="4347131" y="2414980"/>
            <a:ext cx="2663471" cy="641271"/>
          </a:xfrm>
          <a:prstGeom prst="wedgeRoundRectCallout">
            <a:avLst>
              <a:gd name="adj1" fmla="val -20649"/>
              <a:gd name="adj2" fmla="val 77109"/>
              <a:gd name="adj3" fmla="val 16667"/>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002060"/>
                </a:solidFill>
                <a:latin typeface="UTM Avo" panose="02040603050506020204" pitchFamily="18" charset="0"/>
              </a:rPr>
              <a:t>Nhóm</a:t>
            </a:r>
            <a:r>
              <a:rPr lang="en-US" sz="2000" b="1" dirty="0">
                <a:solidFill>
                  <a:srgbClr val="002060"/>
                </a:solidFill>
                <a:latin typeface="UTM Avo" panose="02040603050506020204" pitchFamily="18" charset="0"/>
              </a:rPr>
              <a:t> 2</a:t>
            </a:r>
          </a:p>
          <a:p>
            <a:pPr algn="ctr"/>
            <a:r>
              <a:rPr lang="en-US" sz="2000" dirty="0">
                <a:solidFill>
                  <a:srgbClr val="002060"/>
                </a:solidFill>
                <a:latin typeface="UTM Avo" panose="02040603050506020204" pitchFamily="18" charset="0"/>
              </a:rPr>
              <a:t>Ý b</a:t>
            </a:r>
          </a:p>
        </p:txBody>
      </p:sp>
      <p:sp>
        <p:nvSpPr>
          <p:cNvPr id="15" name="Speech Bubble: Rectangle with Corners Rounded 14">
            <a:extLst>
              <a:ext uri="{FF2B5EF4-FFF2-40B4-BE49-F238E27FC236}">
                <a16:creationId xmlns:a16="http://schemas.microsoft.com/office/drawing/2014/main" id="{0D9C3510-8143-5D6B-9682-595B5610F556}"/>
              </a:ext>
            </a:extLst>
          </p:cNvPr>
          <p:cNvSpPr/>
          <p:nvPr/>
        </p:nvSpPr>
        <p:spPr>
          <a:xfrm>
            <a:off x="8419486" y="2404741"/>
            <a:ext cx="2663471" cy="641271"/>
          </a:xfrm>
          <a:prstGeom prst="wedgeRoundRectCallout">
            <a:avLst>
              <a:gd name="adj1" fmla="val -19559"/>
              <a:gd name="adj2" fmla="val 81635"/>
              <a:gd name="adj3" fmla="val 16667"/>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002060"/>
                </a:solidFill>
                <a:latin typeface="UTM Avo" panose="02040603050506020204" pitchFamily="18" charset="0"/>
              </a:rPr>
              <a:t>Nhóm</a:t>
            </a:r>
            <a:r>
              <a:rPr lang="en-US" sz="2000" b="1" dirty="0">
                <a:solidFill>
                  <a:srgbClr val="002060"/>
                </a:solidFill>
                <a:latin typeface="UTM Avo" panose="02040603050506020204" pitchFamily="18" charset="0"/>
              </a:rPr>
              <a:t> 3</a:t>
            </a:r>
          </a:p>
          <a:p>
            <a:pPr algn="ctr"/>
            <a:r>
              <a:rPr lang="en-US" sz="2000" dirty="0">
                <a:solidFill>
                  <a:srgbClr val="002060"/>
                </a:solidFill>
                <a:latin typeface="UTM Avo" panose="02040603050506020204" pitchFamily="18" charset="0"/>
              </a:rPr>
              <a:t>Ý c</a:t>
            </a:r>
          </a:p>
        </p:txBody>
      </p:sp>
      <p:sp>
        <p:nvSpPr>
          <p:cNvPr id="16" name="TextBox 15">
            <a:extLst>
              <a:ext uri="{FF2B5EF4-FFF2-40B4-BE49-F238E27FC236}">
                <a16:creationId xmlns:a16="http://schemas.microsoft.com/office/drawing/2014/main" id="{A97563E4-E964-57AD-B28B-35D906A3F410}"/>
              </a:ext>
            </a:extLst>
          </p:cNvPr>
          <p:cNvSpPr txBox="1"/>
          <p:nvPr/>
        </p:nvSpPr>
        <p:spPr>
          <a:xfrm>
            <a:off x="381297" y="3242554"/>
            <a:ext cx="3305330" cy="3046988"/>
          </a:xfrm>
          <a:prstGeom prst="rect">
            <a:avLst/>
          </a:prstGeom>
          <a:noFill/>
          <a:ln>
            <a:solidFill>
              <a:schemeClr val="accent2">
                <a:lumMod val="25000"/>
              </a:schemeClr>
            </a:solidFill>
          </a:ln>
        </p:spPr>
        <p:txBody>
          <a:bodyPr wrap="square">
            <a:spAutoFit/>
          </a:bodyPr>
          <a:lstStyle/>
          <a:p>
            <a:pPr algn="just"/>
            <a:r>
              <a:rPr lang="vi-VN" sz="1600" b="1" dirty="0">
                <a:solidFill>
                  <a:srgbClr val="002060"/>
                </a:solidFill>
                <a:latin typeface="UTM Avo" panose="02040603050506020204" pitchFamily="18" charset="0"/>
              </a:rPr>
              <a:t>a. Chăm sóc vật nuôi sẽ giúp trẻ có một cơ hội tuyệt vời để tìm hiểu về hậu quả. </a:t>
            </a:r>
            <a:r>
              <a:rPr lang="vi-VN" sz="1600" dirty="0">
                <a:solidFill>
                  <a:srgbClr val="002060"/>
                </a:solidFill>
                <a:latin typeface="UTM Avo" panose="02040603050506020204" pitchFamily="18" charset="0"/>
              </a:rPr>
              <a:t>Khi các thú cưng không được chăm sóc tốt, kết quả sẽ thấy rõ ràng trong thực tế. Ví dụ: Nếu cá không được cho ăn, cá sẽ chết, nếu chó không được </a:t>
            </a:r>
            <a:r>
              <a:rPr lang="vi-VN" sz="1600">
                <a:solidFill>
                  <a:srgbClr val="002060"/>
                </a:solidFill>
                <a:latin typeface="UTM Avo" panose="02040603050506020204" pitchFamily="18" charset="0"/>
              </a:rPr>
              <a:t>vận </a:t>
            </a:r>
            <a:r>
              <a:rPr lang="en-US" sz="1600">
                <a:solidFill>
                  <a:srgbClr val="002060"/>
                </a:solidFill>
                <a:latin typeface="UTM Avo" panose="02040603050506020204" pitchFamily="18" charset="0"/>
              </a:rPr>
              <a:t>động</a:t>
            </a:r>
            <a:r>
              <a:rPr lang="vi-VN" sz="1600">
                <a:solidFill>
                  <a:srgbClr val="002060"/>
                </a:solidFill>
                <a:latin typeface="UTM Avo" panose="02040603050506020204" pitchFamily="18" charset="0"/>
              </a:rPr>
              <a:t>,</a:t>
            </a:r>
            <a:r>
              <a:rPr lang="en-US" sz="1600">
                <a:solidFill>
                  <a:srgbClr val="002060"/>
                </a:solidFill>
                <a:latin typeface="UTM Avo" panose="02040603050506020204" pitchFamily="18" charset="0"/>
              </a:rPr>
              <a:t> </a:t>
            </a:r>
            <a:r>
              <a:rPr lang="vi-VN" sz="1600">
                <a:solidFill>
                  <a:srgbClr val="002060"/>
                </a:solidFill>
                <a:latin typeface="UTM Avo" panose="02040603050506020204" pitchFamily="18" charset="0"/>
              </a:rPr>
              <a:t>chó </a:t>
            </a:r>
            <a:r>
              <a:rPr lang="vi-VN" sz="1600" dirty="0">
                <a:solidFill>
                  <a:srgbClr val="002060"/>
                </a:solidFill>
                <a:latin typeface="UTM Avo" panose="02040603050506020204" pitchFamily="18" charset="0"/>
              </a:rPr>
              <a:t>sẽ bị cuồng chân, khi chuồng của một con chuột lang không được cọ rửa thì nó sẽ có mùi khó chịu...</a:t>
            </a:r>
          </a:p>
        </p:txBody>
      </p:sp>
      <p:sp>
        <p:nvSpPr>
          <p:cNvPr id="19" name="TextBox 18">
            <a:extLst>
              <a:ext uri="{FF2B5EF4-FFF2-40B4-BE49-F238E27FC236}">
                <a16:creationId xmlns:a16="http://schemas.microsoft.com/office/drawing/2014/main" id="{0C9683E7-F5FE-4202-B9A9-683E49E59B30}"/>
              </a:ext>
            </a:extLst>
          </p:cNvPr>
          <p:cNvSpPr txBox="1"/>
          <p:nvPr/>
        </p:nvSpPr>
        <p:spPr>
          <a:xfrm>
            <a:off x="3788229" y="3242554"/>
            <a:ext cx="4005943" cy="3046988"/>
          </a:xfrm>
          <a:prstGeom prst="rect">
            <a:avLst/>
          </a:prstGeom>
          <a:noFill/>
          <a:ln>
            <a:solidFill>
              <a:schemeClr val="accent2">
                <a:lumMod val="25000"/>
              </a:schemeClr>
            </a:solidFill>
          </a:ln>
        </p:spPr>
        <p:txBody>
          <a:bodyPr wrap="square">
            <a:spAutoFit/>
          </a:bodyPr>
          <a:lstStyle/>
          <a:p>
            <a:pPr algn="just"/>
            <a:r>
              <a:rPr lang="vi-VN" sz="1600" dirty="0">
                <a:solidFill>
                  <a:srgbClr val="002060"/>
                </a:solidFill>
                <a:latin typeface="UTM Avo" panose="02040603050506020204" pitchFamily="18" charset="0"/>
              </a:rPr>
              <a:t>b. Động vật không xa lạ với cuộc sống con người, gần như mỗi chúng ta đều có những kí ức tuổi thơ tươi đẹp gần gũi với động vật và thiên nhiên. (...) Hẳn nhiều người đều từng dành hàng giờ nhìn lũ kiến "hành quân" tha mồi về tổ hay buộc chỉ vào chân cảnh cam làm cánh diều thả chơi. </a:t>
            </a:r>
            <a:r>
              <a:rPr lang="vi-VN" sz="1600" b="1" dirty="0">
                <a:solidFill>
                  <a:srgbClr val="002060"/>
                </a:solidFill>
                <a:latin typeface="UTM Avo" panose="02040603050506020204" pitchFamily="18" charset="0"/>
              </a:rPr>
              <a:t>Những loài động vật bé nhỏ đã nuôi dưỡng biết bao tâm hồn trẻ thơ, vẽ nên những bức tranh kí ức về thời ấu thơ tươi đẹp. </a:t>
            </a:r>
          </a:p>
        </p:txBody>
      </p:sp>
      <p:sp>
        <p:nvSpPr>
          <p:cNvPr id="20" name="TextBox 19">
            <a:extLst>
              <a:ext uri="{FF2B5EF4-FFF2-40B4-BE49-F238E27FC236}">
                <a16:creationId xmlns:a16="http://schemas.microsoft.com/office/drawing/2014/main" id="{10179AD8-602C-15A3-CAA2-C07E1E0F9534}"/>
              </a:ext>
            </a:extLst>
          </p:cNvPr>
          <p:cNvSpPr txBox="1"/>
          <p:nvPr/>
        </p:nvSpPr>
        <p:spPr>
          <a:xfrm>
            <a:off x="7866742" y="3242554"/>
            <a:ext cx="3962400" cy="3046988"/>
          </a:xfrm>
          <a:prstGeom prst="rect">
            <a:avLst/>
          </a:prstGeom>
          <a:noFill/>
          <a:ln>
            <a:solidFill>
              <a:schemeClr val="accent2">
                <a:lumMod val="25000"/>
              </a:schemeClr>
            </a:solidFill>
          </a:ln>
        </p:spPr>
        <p:txBody>
          <a:bodyPr wrap="square">
            <a:spAutoFit/>
          </a:bodyPr>
          <a:lstStyle/>
          <a:p>
            <a:pPr algn="just"/>
            <a:r>
              <a:rPr lang="vi-VN" sz="1600" dirty="0">
                <a:solidFill>
                  <a:srgbClr val="002060"/>
                </a:solidFill>
                <a:latin typeface="UTM Avo" panose="02040603050506020204" pitchFamily="18" charset="0"/>
              </a:rPr>
              <a:t>c. Vào kì nghỉ hè, nhiều trẻ em mong ngóng được về quê chơi. Buổi sáng tinh mơ, gà trống gáy vang ò ó o gọi xóm làng thức dậy, lũ chim chích đùa vui trên cành cây, đàn bò chậm rãi ra đồng làm việc. Người nông dân ra bờ sông cất vó, được mẻ tôm, mẻ cá nào lại đem về chế biến thành những món ăn thanh đạm của thôn quê. </a:t>
            </a:r>
            <a:r>
              <a:rPr lang="vi-VN" sz="1600" b="1" dirty="0">
                <a:solidFill>
                  <a:srgbClr val="002060"/>
                </a:solidFill>
                <a:latin typeface="UTM Avo" panose="02040603050506020204" pitchFamily="18" charset="0"/>
              </a:rPr>
              <a:t>Vì vậy, khó mà tưởng tượng được rằng nếu không có động vật thì cuộc sống của con người sẽ ra sao.</a:t>
            </a:r>
          </a:p>
        </p:txBody>
      </p:sp>
    </p:spTree>
    <p:extLst>
      <p:ext uri="{BB962C8B-B14F-4D97-AF65-F5344CB8AC3E}">
        <p14:creationId xmlns:p14="http://schemas.microsoft.com/office/powerpoint/2010/main" val="56161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B83A0C14-A0D4-CF38-F44C-1D7E6AB459E3}"/>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2365990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3F571A-99E8-405F-8EDE-57935FA7267A}"/>
              </a:ext>
            </a:extLst>
          </p:cNvPr>
          <p:cNvSpPr txBox="1"/>
          <p:nvPr/>
        </p:nvSpPr>
        <p:spPr>
          <a:xfrm>
            <a:off x="648024" y="1898326"/>
            <a:ext cx="7396849" cy="3891835"/>
          </a:xfrm>
          <a:prstGeom prst="rect">
            <a:avLst/>
          </a:prstGeom>
          <a:solidFill>
            <a:schemeClr val="accent2">
              <a:lumMod val="20000"/>
              <a:lumOff val="80000"/>
            </a:schemeClr>
          </a:solidFill>
          <a:ln w="28575">
            <a:solidFill>
              <a:schemeClr val="tx1"/>
            </a:solidFill>
            <a:prstDash val="sysDot"/>
          </a:ln>
        </p:spPr>
        <p:txBody>
          <a:bodyPr wrap="square">
            <a:spAutoFit/>
          </a:bodyPr>
          <a:lstStyle/>
          <a:p>
            <a:pPr lvl="0">
              <a:lnSpc>
                <a:spcPct val="150000"/>
              </a:lnSpc>
            </a:pPr>
            <a:r>
              <a:rPr lang="vi-VN"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Chọn một trong hai đề sau:</a:t>
            </a:r>
          </a:p>
          <a:p>
            <a:pPr lvl="0">
              <a:lnSpc>
                <a:spcPct val="150000"/>
              </a:lnSpc>
            </a:pPr>
            <a:r>
              <a:rPr lang="vi-VN"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 Viết một đoạn văn ngắn ( khoảng 5-7 dòng) với câu chủ đề: Chúng ta cần đối </a:t>
            </a: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xử th</a:t>
            </a:r>
            <a:r>
              <a:rPr lang="en-US" sz="2400">
                <a:solidFill>
                  <a:srgbClr val="000000"/>
                </a:solidFill>
                <a:latin typeface="UTM Avo" panose="02040603050506020204" pitchFamily="18" charset="0"/>
                <a:ea typeface="Times New Roman" panose="02020603050405020304" pitchFamily="18" charset="0"/>
                <a:cs typeface="Arial" panose="020B0604020202020204" pitchFamily="34" charset="0"/>
              </a:rPr>
              <a:t>â</a:t>
            </a: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n</a:t>
            </a:r>
            <a:r>
              <a:rPr lang="en-US" sz="240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thiện </a:t>
            </a:r>
            <a:r>
              <a:rPr lang="vi-VN"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với động vật.</a:t>
            </a:r>
          </a:p>
          <a:p>
            <a:pPr lvl="0">
              <a:lnSpc>
                <a:spcPct val="150000"/>
              </a:lnSpc>
            </a:pPr>
            <a:r>
              <a:rPr lang="vi-VN"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b. Viết một đoạn văn ngắn (khoảng 5-7 dòng) với câu chủ đề: Chúng ta cần sử dụng nước ngọt một cách hợp lí, tiết kiệm.</a:t>
            </a:r>
          </a:p>
        </p:txBody>
      </p:sp>
      <p:pic>
        <p:nvPicPr>
          <p:cNvPr id="6" name="Picture 5">
            <a:extLst>
              <a:ext uri="{FF2B5EF4-FFF2-40B4-BE49-F238E27FC236}">
                <a16:creationId xmlns:a16="http://schemas.microsoft.com/office/drawing/2014/main" id="{ACD0035E-C710-45E5-98B0-255917EFBF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7764" y="1960628"/>
            <a:ext cx="3295587" cy="3295587"/>
          </a:xfrm>
          <a:prstGeom prst="rect">
            <a:avLst/>
          </a:prstGeom>
        </p:spPr>
      </p:pic>
    </p:spTree>
    <p:extLst>
      <p:ext uri="{BB962C8B-B14F-4D97-AF65-F5344CB8AC3E}">
        <p14:creationId xmlns:p14="http://schemas.microsoft.com/office/powerpoint/2010/main" val="927633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2F84FA3C-0A9A-31CE-BA79-A7646269A3A0}"/>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00336" y="2294808"/>
            <a:ext cx="3332984" cy="2268383"/>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2300336" y="2936655"/>
            <a:ext cx="3332983" cy="950325"/>
          </a:xfrm>
          <a:prstGeom prst="rect">
            <a:avLst/>
          </a:prstGeom>
          <a:noFill/>
        </p:spPr>
        <p:txBody>
          <a:bodyPr wrap="square">
            <a:spAutoFit/>
          </a:bodyPr>
          <a:lstStyle/>
          <a:p>
            <a:pPr algn="ctr">
              <a:lnSpc>
                <a:spcPct val="150000"/>
              </a:lnSpc>
            </a:pPr>
            <a:r>
              <a:rPr lang="en-US" sz="2000">
                <a:latin typeface="UTM Avo" panose="02040603050506020204" pitchFamily="18" charset="0"/>
              </a:rPr>
              <a:t>Hoàn thành các bài tập trong vở bài tập</a:t>
            </a:r>
          </a:p>
        </p:txBody>
      </p:sp>
      <p:pic>
        <p:nvPicPr>
          <p:cNvPr id="25" name="Picture 9">
            <a:extLst>
              <a:ext uri="{FF2B5EF4-FFF2-40B4-BE49-F238E27FC236}">
                <a16:creationId xmlns:a16="http://schemas.microsoft.com/office/drawing/2014/main" id="{3AC2664D-9FAA-4FC4-A79B-B3944444F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986457" y="3729520"/>
            <a:ext cx="973058" cy="1238250"/>
          </a:xfrm>
          <a:prstGeom prst="rect">
            <a:avLst/>
          </a:prstGeom>
        </p:spPr>
      </p:pic>
      <p:pic>
        <p:nvPicPr>
          <p:cNvPr id="26" name="Picture 3">
            <a:extLst>
              <a:ext uri="{FF2B5EF4-FFF2-40B4-BE49-F238E27FC236}">
                <a16:creationId xmlns:a16="http://schemas.microsoft.com/office/drawing/2014/main" id="{8FECE8FA-7C7E-437A-956C-7AF31DDB4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38842" y="2294808"/>
            <a:ext cx="3332984" cy="2268383"/>
          </a:xfrm>
          <a:prstGeom prst="rect">
            <a:avLst/>
          </a:prstGeom>
        </p:spPr>
      </p:pic>
      <p:sp>
        <p:nvSpPr>
          <p:cNvPr id="27" name="TextBox 26">
            <a:extLst>
              <a:ext uri="{FF2B5EF4-FFF2-40B4-BE49-F238E27FC236}">
                <a16:creationId xmlns:a16="http://schemas.microsoft.com/office/drawing/2014/main" id="{59FE0C2C-A8DE-4B19-A3F3-9880817DD73C}"/>
              </a:ext>
            </a:extLst>
          </p:cNvPr>
          <p:cNvSpPr txBox="1"/>
          <p:nvPr/>
        </p:nvSpPr>
        <p:spPr>
          <a:xfrm>
            <a:off x="6537775" y="2474991"/>
            <a:ext cx="3135118" cy="1873654"/>
          </a:xfrm>
          <a:prstGeom prst="rect">
            <a:avLst/>
          </a:prstGeom>
          <a:noFill/>
        </p:spPr>
        <p:txBody>
          <a:bodyPr wrap="square">
            <a:spAutoFit/>
          </a:bodyPr>
          <a:lstStyle/>
          <a:p>
            <a:pPr algn="ctr">
              <a:lnSpc>
                <a:spcPct val="150000"/>
              </a:lnSpc>
            </a:pPr>
            <a:r>
              <a:rPr lang="vi-VN" sz="2000" dirty="0">
                <a:latin typeface="UTM Avo" panose="02040603050506020204" pitchFamily="18" charset="0"/>
              </a:rPr>
              <a:t>Soạn bài</a:t>
            </a:r>
            <a:r>
              <a:rPr lang="vi-VN" sz="2000">
                <a:latin typeface="UTM Avo" panose="02040603050506020204" pitchFamily="18" charset="0"/>
              </a:rPr>
              <a:t>: </a:t>
            </a:r>
            <a:endParaRPr lang="en-US" sz="2000">
              <a:latin typeface="UTM Avo" panose="02040603050506020204" pitchFamily="18" charset="0"/>
            </a:endParaRPr>
          </a:p>
          <a:p>
            <a:pPr algn="ctr">
              <a:lnSpc>
                <a:spcPct val="150000"/>
              </a:lnSpc>
            </a:pPr>
            <a:r>
              <a:rPr lang="en-US" sz="2000">
                <a:latin typeface="UTM Avo" panose="02040603050506020204" pitchFamily="18" charset="0"/>
              </a:rPr>
              <a:t>Thực hành đọc hiểu –</a:t>
            </a:r>
          </a:p>
          <a:p>
            <a:pPr algn="ctr">
              <a:lnSpc>
                <a:spcPct val="150000"/>
              </a:lnSpc>
            </a:pPr>
            <a:r>
              <a:rPr lang="vi-VN" sz="2000" i="1">
                <a:latin typeface="UTM Avo" panose="02040603050506020204" pitchFamily="18" charset="0"/>
              </a:rPr>
              <a:t>Tại </a:t>
            </a:r>
            <a:r>
              <a:rPr lang="vi-VN" sz="2000" i="1" dirty="0">
                <a:latin typeface="UTM Avo" panose="02040603050506020204" pitchFamily="18" charset="0"/>
              </a:rPr>
              <a:t>sao nên có vật nuôi trong nhà?</a:t>
            </a:r>
          </a:p>
        </p:txBody>
      </p:sp>
      <p:pic>
        <p:nvPicPr>
          <p:cNvPr id="28" name="Picture 9">
            <a:extLst>
              <a:ext uri="{FF2B5EF4-FFF2-40B4-BE49-F238E27FC236}">
                <a16:creationId xmlns:a16="http://schemas.microsoft.com/office/drawing/2014/main" id="{1C73345E-AE73-4DA9-B61D-DDD88D241A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502294" y="1530602"/>
            <a:ext cx="1041452" cy="950325"/>
          </a:xfrm>
          <a:prstGeom prst="rect">
            <a:avLst/>
          </a:prstGeom>
        </p:spPr>
      </p:pic>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304</TotalTime>
  <Words>1576</Words>
  <Application>Microsoft Office PowerPoint</Application>
  <PresentationFormat>Widescreen</PresentationFormat>
  <Paragraphs>101</Paragraphs>
  <Slides>24</Slides>
  <Notes>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24</vt:i4>
      </vt:variant>
    </vt:vector>
  </HeadingPairs>
  <TitlesOfParts>
    <vt:vector size="33" baseType="lpstr">
      <vt:lpstr>Arial</vt:lpstr>
      <vt:lpstr>Calibri</vt:lpstr>
      <vt:lpstr>Calibri Light</vt:lpstr>
      <vt:lpstr>UTM Avo</vt:lpstr>
      <vt:lpstr>Wingdings</vt:lpstr>
      <vt:lpstr>2_Office Theme</vt:lpstr>
      <vt:lpstr>1_Office Theme</vt:lpstr>
      <vt:lpstr>3_Office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54</cp:revision>
  <dcterms:created xsi:type="dcterms:W3CDTF">2023-10-19T01:39:18Z</dcterms:created>
  <dcterms:modified xsi:type="dcterms:W3CDTF">2023-12-20T02:54:26Z</dcterms:modified>
  <cp:category>9Slide.vn</cp:category>
</cp:coreProperties>
</file>