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2"/>
  </p:notesMasterIdLst>
  <p:sldIdLst>
    <p:sldId id="256" r:id="rId2"/>
    <p:sldId id="257" r:id="rId3"/>
    <p:sldId id="277" r:id="rId4"/>
    <p:sldId id="278" r:id="rId5"/>
    <p:sldId id="279" r:id="rId6"/>
    <p:sldId id="280"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281" r:id="rId22"/>
    <p:sldId id="282" r:id="rId23"/>
    <p:sldId id="301" r:id="rId24"/>
    <p:sldId id="283" r:id="rId25"/>
    <p:sldId id="284" r:id="rId26"/>
    <p:sldId id="303" r:id="rId27"/>
    <p:sldId id="304" r:id="rId28"/>
    <p:sldId id="305" r:id="rId29"/>
    <p:sldId id="275" r:id="rId30"/>
    <p:sldId id="276"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UTM Avo" panose="02040603050506020204" pitchFamily="18"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5"/>
  </p:normalViewPr>
  <p:slideViewPr>
    <p:cSldViewPr snapToGrid="0">
      <p:cViewPr varScale="1">
        <p:scale>
          <a:sx n="60" d="100"/>
          <a:sy n="60" d="100"/>
        </p:scale>
        <p:origin x="78" y="10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2/1/23/7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70/"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7.png"/><Relationship Id="rId7"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7.svg"/><Relationship Id="rId11" Type="http://schemas.openxmlformats.org/officeDocument/2006/relationships/image" Target="../media/image39.png"/><Relationship Id="rId5" Type="http://schemas.openxmlformats.org/officeDocument/2006/relationships/image" Target="../media/image36.png"/><Relationship Id="rId10" Type="http://schemas.openxmlformats.org/officeDocument/2006/relationships/hyperlink" Target="https://hoc10.vn/doc-sach/ngu-van-6-2/1/23/71/" TargetMode="External"/><Relationship Id="rId4" Type="http://schemas.openxmlformats.org/officeDocument/2006/relationships/image" Target="../media/image35.svg"/><Relationship Id="rId9" Type="http://schemas.openxmlformats.org/officeDocument/2006/relationships/image" Target="../media/image25.svg"/></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34.png"/><Relationship Id="rId7"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34.png"/><Relationship Id="rId7"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34.png"/><Relationship Id="rId7"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37.svg"/><Relationship Id="rId4" Type="http://schemas.openxmlformats.org/officeDocument/2006/relationships/image" Target="../media/image35.svg"/><Relationship Id="rId9"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34.png"/><Relationship Id="rId7"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37.svg"/><Relationship Id="rId4" Type="http://schemas.openxmlformats.org/officeDocument/2006/relationships/image" Target="../media/image35.svg"/><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34.png"/><Relationship Id="rId7"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5.svg"/><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25.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38.png"/><Relationship Id="rId4" Type="http://schemas.openxmlformats.org/officeDocument/2006/relationships/image" Target="../media/image37.svg"/></Relationships>
</file>

<file path=ppt/slides/_rels/slide1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6.png"/><Relationship Id="rId7"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37.svg"/></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6.png"/><Relationship Id="rId7"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37.svg"/><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5.sv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23.sv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6.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23.sv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ngu-van-6-2/1/23/74/" TargetMode="External"/><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9.png"/><Relationship Id="rId7" Type="http://schemas.openxmlformats.org/officeDocument/2006/relationships/image" Target="../media/image20.sv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9.png"/><Relationship Id="rId5" Type="http://schemas.openxmlformats.org/officeDocument/2006/relationships/image" Target="../media/image49.svg"/><Relationship Id="rId10" Type="http://schemas.openxmlformats.org/officeDocument/2006/relationships/image" Target="../media/image52.png"/><Relationship Id="rId4" Type="http://schemas.openxmlformats.org/officeDocument/2006/relationships/image" Target="../media/image48.png"/><Relationship Id="rId9" Type="http://schemas.openxmlformats.org/officeDocument/2006/relationships/image" Target="../media/image51.sv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hyperlink" Target="%22Ga&#774;&#769;n%20link%20va&#768;o%20slide%20tie&#770;u%20&#273;e&#770;&#768;:%20%20https:/hoc10.vn/doc-sach/ngu-van-6-2/1/23/70/%22" TargetMode="External"/><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7.png"/><Relationship Id="rId7"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image" Target="../media/image57.png"/></Relationships>
</file>

<file path=ppt/slides/_rels/slide2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7.png"/><Relationship Id="rId7"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ngu-van-6-2/1/23/70/" TargetMode="External"/><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29.svg"/></Relationships>
</file>

<file path=ppt/slides/_rels/slide2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11918AE1-AF4B-D61E-0F97-BF1F841811F0}"/>
              </a:ext>
            </a:extLst>
          </p:cNvPr>
          <p:cNvSpPr txBox="1"/>
          <p:nvPr/>
        </p:nvSpPr>
        <p:spPr>
          <a:xfrm>
            <a:off x="9510944" y="339686"/>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3" name="TextBox 2">
            <a:extLst>
              <a:ext uri="{FF2B5EF4-FFF2-40B4-BE49-F238E27FC236}">
                <a16:creationId xmlns:a16="http://schemas.microsoft.com/office/drawing/2014/main" id="{D6BC0254-9A8E-F52C-28FD-1E2DF79CF713}"/>
              </a:ext>
            </a:extLst>
          </p:cNvPr>
          <p:cNvSpPr txBox="1"/>
          <p:nvPr/>
        </p:nvSpPr>
        <p:spPr>
          <a:xfrm>
            <a:off x="9370267" y="890324"/>
            <a:ext cx="268105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2</a:t>
            </a:r>
            <a:endPar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Google Shape;54;p1">
            <a:extLst>
              <a:ext uri="{FF2B5EF4-FFF2-40B4-BE49-F238E27FC236}">
                <a16:creationId xmlns:a16="http://schemas.microsoft.com/office/drawing/2014/main" id="{41341ACD-22AC-D2B3-18C4-D1A34DA67061}"/>
              </a:ext>
            </a:extLst>
          </p:cNvPr>
          <p:cNvSpPr txBox="1">
            <a:spLocks/>
          </p:cNvSpPr>
          <p:nvPr/>
        </p:nvSpPr>
        <p:spPr>
          <a:xfrm>
            <a:off x="1937221" y="1788776"/>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Bài 9</a:t>
            </a:r>
            <a:endParaRPr kumimoji="0" lang="en-US"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endParaRPr>
          </a:p>
        </p:txBody>
      </p:sp>
      <p:sp>
        <p:nvSpPr>
          <p:cNvPr id="5" name="Google Shape;54;p1">
            <a:extLst>
              <a:ext uri="{FF2B5EF4-FFF2-40B4-BE49-F238E27FC236}">
                <a16:creationId xmlns:a16="http://schemas.microsoft.com/office/drawing/2014/main" id="{A5BEF821-AE86-98FB-5ECD-8E34F5CB944F}"/>
              </a:ext>
            </a:extLst>
          </p:cNvPr>
          <p:cNvSpPr txBox="1">
            <a:spLocks/>
          </p:cNvSpPr>
          <p:nvPr/>
        </p:nvSpPr>
        <p:spPr>
          <a:xfrm>
            <a:off x="1287789" y="4312773"/>
            <a:ext cx="9616417" cy="113168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6000" b="1" dirty="0">
                <a:solidFill>
                  <a:srgbClr val="002060"/>
                </a:solidFill>
                <a:latin typeface="UTM Avo" panose="02040603050506020204" pitchFamily="18" charset="0"/>
                <a:cs typeface="Arial" panose="020B0604020202020204" pitchFamily="34" charset="0"/>
              </a:rPr>
              <a:t>Đọc hiểu văn bản: </a:t>
            </a:r>
          </a:p>
          <a:p>
            <a:pPr lvl="0" algn="ctr">
              <a:lnSpc>
                <a:spcPct val="150000"/>
              </a:lnSpc>
              <a:buClr>
                <a:prstClr val="black"/>
              </a:buClr>
              <a:buSzPts val="990"/>
              <a:defRPr/>
            </a:pPr>
            <a:r>
              <a:rPr lang="vi-VN" sz="6000" b="1" dirty="0">
                <a:solidFill>
                  <a:srgbClr val="FF0000"/>
                </a:solidFill>
                <a:latin typeface="UTM Avo" panose="02040603050506020204" pitchFamily="18" charset="0"/>
                <a:cs typeface="Arial" panose="020B0604020202020204" pitchFamily="34" charset="0"/>
              </a:rPr>
              <a:t>Điều không tính trước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69D4304E-DC1B-8572-6525-B9C605BD37FB}"/>
              </a:ext>
            </a:extLst>
          </p:cNvPr>
          <p:cNvPicPr>
            <a:picLocks noChangeAspect="1"/>
          </p:cNvPicPr>
          <p:nvPr/>
        </p:nvPicPr>
        <p:blipFill>
          <a:blip r:embed="rId5"/>
          <a:stretch>
            <a:fillRect/>
          </a:stretch>
        </p:blipFill>
        <p:spPr>
          <a:xfrm>
            <a:off x="4501082" y="3429000"/>
            <a:ext cx="3189835" cy="17647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0">
            <a:extLst>
              <a:ext uri="{FF2B5EF4-FFF2-40B4-BE49-F238E27FC236}">
                <a16:creationId xmlns:a16="http://schemas.microsoft.com/office/drawing/2014/main" id="{7F3E1C67-AD5B-1633-4040-CF9B277043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49255" y="4198197"/>
            <a:ext cx="1903033" cy="2649792"/>
          </a:xfrm>
          <a:prstGeom prst="rect">
            <a:avLst/>
          </a:prstGeom>
        </p:spPr>
      </p:pic>
      <p:sp>
        <p:nvSpPr>
          <p:cNvPr id="6" name="Cloud 5">
            <a:extLst>
              <a:ext uri="{FF2B5EF4-FFF2-40B4-BE49-F238E27FC236}">
                <a16:creationId xmlns:a16="http://schemas.microsoft.com/office/drawing/2014/main" id="{FBD21A5C-BE9B-700B-09F3-33662805E7B8}"/>
              </a:ext>
            </a:extLst>
          </p:cNvPr>
          <p:cNvSpPr/>
          <p:nvPr/>
        </p:nvSpPr>
        <p:spPr>
          <a:xfrm>
            <a:off x="2030412" y="1546990"/>
            <a:ext cx="8131176" cy="3323571"/>
          </a:xfrm>
          <a:prstGeom prst="cloud">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pPr>
            <a:r>
              <a:rPr lang="vi-VN" sz="2438">
                <a:latin typeface="UTM Avo" panose="02040603050506020204" pitchFamily="18"/>
              </a:rPr>
              <a:t>Trong cuộc sống, đã bao giờ em ân hận vì hiểu nhầm lòng tốt của người khác chưa? </a:t>
            </a:r>
            <a:r>
              <a:rPr lang="en-US" sz="2438">
                <a:latin typeface="UTM Avo" panose="02040603050506020204" pitchFamily="18"/>
              </a:rPr>
              <a:t>Nếu có, em hãy kể vắn tắt câu chuyện đó</a:t>
            </a:r>
            <a:r>
              <a:rPr lang="vi-VN" sz="2438">
                <a:latin typeface="UTM Avo" panose="02040603050506020204" pitchFamily="18"/>
              </a:rPr>
              <a:t>.</a:t>
            </a:r>
            <a:endParaRPr lang="en-US" sz="2438">
              <a:latin typeface="UTM Avo" panose="02040603050506020204" pitchFamily="18"/>
            </a:endParaRPr>
          </a:p>
        </p:txBody>
      </p:sp>
      <p:pic>
        <p:nvPicPr>
          <p:cNvPr id="7" name="Picture 6">
            <a:extLst>
              <a:ext uri="{FF2B5EF4-FFF2-40B4-BE49-F238E27FC236}">
                <a16:creationId xmlns:a16="http://schemas.microsoft.com/office/drawing/2014/main" id="{FC0500F6-5A09-C964-107F-3C5065A4D2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3566" y="4181581"/>
            <a:ext cx="4866268" cy="3244179"/>
          </a:xfrm>
          <a:prstGeom prst="rect">
            <a:avLst/>
          </a:prstGeom>
        </p:spPr>
      </p:pic>
    </p:spTree>
    <p:extLst>
      <p:ext uri="{BB962C8B-B14F-4D97-AF65-F5344CB8AC3E}">
        <p14:creationId xmlns:p14="http://schemas.microsoft.com/office/powerpoint/2010/main" val="10168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CB9808E-4E40-563E-DF84-E0AAA2A4978E}"/>
              </a:ext>
            </a:extLst>
          </p:cNvPr>
          <p:cNvPicPr>
            <a:picLocks noChangeAspect="1"/>
          </p:cNvPicPr>
          <p:nvPr/>
        </p:nvPicPr>
        <p:blipFill>
          <a:blip r:embed="rId4"/>
          <a:stretch>
            <a:fillRect/>
          </a:stretch>
        </p:blipFill>
        <p:spPr>
          <a:xfrm>
            <a:off x="4501082" y="3429000"/>
            <a:ext cx="3189835" cy="1764777"/>
          </a:xfrm>
          <a:prstGeom prst="rect">
            <a:avLst/>
          </a:prstGeom>
        </p:spPr>
      </p:pic>
    </p:spTree>
    <p:extLst>
      <p:ext uri="{BB962C8B-B14F-4D97-AF65-F5344CB8AC3E}">
        <p14:creationId xmlns:p14="http://schemas.microsoft.com/office/powerpoint/2010/main" val="1072474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5">
            <a:extLst>
              <a:ext uri="{FF2B5EF4-FFF2-40B4-BE49-F238E27FC236}">
                <a16:creationId xmlns:a16="http://schemas.microsoft.com/office/drawing/2014/main" id="{8F2799F8-195A-746A-472B-56312F5591D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23785">
            <a:off x="9850297" y="5287662"/>
            <a:ext cx="1387756" cy="1203564"/>
          </a:xfrm>
          <a:prstGeom prst="rect">
            <a:avLst/>
          </a:prstGeom>
        </p:spPr>
      </p:pic>
      <p:pic>
        <p:nvPicPr>
          <p:cNvPr id="3" name="Picture 16">
            <a:extLst>
              <a:ext uri="{FF2B5EF4-FFF2-40B4-BE49-F238E27FC236}">
                <a16:creationId xmlns:a16="http://schemas.microsoft.com/office/drawing/2014/main" id="{EDF24FB5-8977-1BC7-8581-8CF621BC191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69706">
            <a:off x="544972" y="1991766"/>
            <a:ext cx="947000" cy="948724"/>
          </a:xfrm>
          <a:prstGeom prst="rect">
            <a:avLst/>
          </a:prstGeom>
        </p:spPr>
      </p:pic>
      <p:sp>
        <p:nvSpPr>
          <p:cNvPr id="4" name="TextBox 13">
            <a:extLst>
              <a:ext uri="{FF2B5EF4-FFF2-40B4-BE49-F238E27FC236}">
                <a16:creationId xmlns:a16="http://schemas.microsoft.com/office/drawing/2014/main" id="{D80DB383-975B-7C20-EF4B-76007E7CA7D1}"/>
              </a:ext>
            </a:extLst>
          </p:cNvPr>
          <p:cNvSpPr txBox="1"/>
          <p:nvPr/>
        </p:nvSpPr>
        <p:spPr>
          <a:xfrm>
            <a:off x="4300476" y="1942908"/>
            <a:ext cx="359104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 TÌM HIỂU CHUNG</a:t>
            </a:r>
          </a:p>
        </p:txBody>
      </p:sp>
      <p:pic>
        <p:nvPicPr>
          <p:cNvPr id="5" name="Picture 14">
            <a:extLst>
              <a:ext uri="{FF2B5EF4-FFF2-40B4-BE49-F238E27FC236}">
                <a16:creationId xmlns:a16="http://schemas.microsoft.com/office/drawing/2014/main" id="{E78F440E-3401-188B-B224-B4E09EFC25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093771" y="993785"/>
            <a:ext cx="1636126" cy="1210733"/>
          </a:xfrm>
          <a:prstGeom prst="rect">
            <a:avLst/>
          </a:prstGeom>
        </p:spPr>
      </p:pic>
      <p:pic>
        <p:nvPicPr>
          <p:cNvPr id="6" name="Picture 5">
            <a:extLst>
              <a:ext uri="{FF2B5EF4-FFF2-40B4-BE49-F238E27FC236}">
                <a16:creationId xmlns:a16="http://schemas.microsoft.com/office/drawing/2014/main" id="{CE9A8807-39F3-3B40-5515-68A44267FD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113516" y="3089022"/>
            <a:ext cx="3231832" cy="3760679"/>
          </a:xfrm>
          <a:prstGeom prst="rect">
            <a:avLst/>
          </a:prstGeom>
        </p:spPr>
      </p:pic>
      <p:sp>
        <p:nvSpPr>
          <p:cNvPr id="7" name="Speech Bubble: Rectangle with Corners Rounded 4">
            <a:extLst>
              <a:ext uri="{FF2B5EF4-FFF2-40B4-BE49-F238E27FC236}">
                <a16:creationId xmlns:a16="http://schemas.microsoft.com/office/drawing/2014/main" id="{A1D4136B-008E-0016-48B2-BB4E276199EE}"/>
              </a:ext>
            </a:extLst>
          </p:cNvPr>
          <p:cNvSpPr/>
          <p:nvPr/>
        </p:nvSpPr>
        <p:spPr>
          <a:xfrm>
            <a:off x="4300476" y="2840308"/>
            <a:ext cx="6243699" cy="2088879"/>
          </a:xfrm>
          <a:prstGeom prst="wedgeRoundRectCallout">
            <a:avLst>
              <a:gd name="adj1" fmla="val -58083"/>
              <a:gd name="adj2" fmla="val 32123"/>
              <a:gd name="adj3" fmla="val 16667"/>
            </a:avLst>
          </a:prstGeom>
          <a:solidFill>
            <a:schemeClr val="accent6">
              <a:lumMod val="20000"/>
              <a:lumOff val="80000"/>
            </a:schemeClr>
          </a:solidFill>
          <a:ln w="38100"/>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50000"/>
              </a:lnSpc>
            </a:pPr>
            <a:r>
              <a:rPr lang="en-US" sz="2438" dirty="0" err="1">
                <a:solidFill>
                  <a:schemeClr val="tx1"/>
                </a:solidFill>
                <a:latin typeface="UTM Avo" panose="02040603050506020204" pitchFamily="18"/>
                <a:ea typeface="VNI-Times" pitchFamily="2" charset="0"/>
                <a:cs typeface="Arial" panose="020B0604020202020204" pitchFamily="34" charset="0"/>
              </a:rPr>
              <a:t>Tìm</a:t>
            </a:r>
            <a:r>
              <a:rPr lang="en-US" sz="2438" dirty="0">
                <a:solidFill>
                  <a:schemeClr val="tx1"/>
                </a:solidFill>
                <a:latin typeface="UTM Avo" panose="02040603050506020204" pitchFamily="18"/>
                <a:ea typeface="VNI-Times" pitchFamily="2" charset="0"/>
                <a:cs typeface="Arial" panose="020B0604020202020204" pitchFamily="34" charset="0"/>
              </a:rPr>
              <a:t> </a:t>
            </a:r>
            <a:r>
              <a:rPr lang="en-US" sz="2438" dirty="0" err="1">
                <a:solidFill>
                  <a:schemeClr val="tx1"/>
                </a:solidFill>
                <a:latin typeface="UTM Avo" panose="02040603050506020204" pitchFamily="18"/>
                <a:ea typeface="VNI-Times" pitchFamily="2" charset="0"/>
                <a:cs typeface="Arial" panose="020B0604020202020204" pitchFamily="34" charset="0"/>
              </a:rPr>
              <a:t>hiểu</a:t>
            </a:r>
            <a:r>
              <a:rPr lang="en-US" sz="2438" dirty="0">
                <a:solidFill>
                  <a:schemeClr val="tx1"/>
                </a:solidFill>
                <a:latin typeface="UTM Avo" panose="02040603050506020204" pitchFamily="18"/>
                <a:ea typeface="VNI-Times" pitchFamily="2" charset="0"/>
                <a:cs typeface="Arial" panose="020B0604020202020204" pitchFamily="34" charset="0"/>
              </a:rPr>
              <a:t> </a:t>
            </a:r>
            <a:r>
              <a:rPr lang="en-US" sz="2438" dirty="0" err="1">
                <a:solidFill>
                  <a:schemeClr val="tx1"/>
                </a:solidFill>
                <a:latin typeface="UTM Avo" panose="02040603050506020204" pitchFamily="18"/>
                <a:ea typeface="VNI-Times" pitchFamily="2" charset="0"/>
                <a:cs typeface="Arial" panose="020B0604020202020204" pitchFamily="34" charset="0"/>
              </a:rPr>
              <a:t>và</a:t>
            </a:r>
            <a:r>
              <a:rPr lang="en-US" sz="2438" dirty="0">
                <a:solidFill>
                  <a:schemeClr val="tx1"/>
                </a:solidFill>
                <a:latin typeface="UTM Avo" panose="02040603050506020204" pitchFamily="18"/>
                <a:ea typeface="VNI-Times" pitchFamily="2" charset="0"/>
                <a:cs typeface="Arial" panose="020B0604020202020204" pitchFamily="34" charset="0"/>
              </a:rPr>
              <a:t> </a:t>
            </a:r>
            <a:r>
              <a:rPr lang="en-US" sz="2438" dirty="0" err="1">
                <a:solidFill>
                  <a:schemeClr val="tx1"/>
                </a:solidFill>
                <a:latin typeface="UTM Avo" panose="02040603050506020204" pitchFamily="18"/>
                <a:ea typeface="VNI-Times" pitchFamily="2" charset="0"/>
                <a:cs typeface="Arial" panose="020B0604020202020204" pitchFamily="34" charset="0"/>
              </a:rPr>
              <a:t>giới</a:t>
            </a:r>
            <a:r>
              <a:rPr lang="en-US" sz="2438" dirty="0">
                <a:solidFill>
                  <a:schemeClr val="tx1"/>
                </a:solidFill>
                <a:latin typeface="UTM Avo" panose="02040603050506020204" pitchFamily="18"/>
                <a:ea typeface="VNI-Times" pitchFamily="2" charset="0"/>
                <a:cs typeface="Arial" panose="020B0604020202020204" pitchFamily="34" charset="0"/>
              </a:rPr>
              <a:t> </a:t>
            </a:r>
            <a:r>
              <a:rPr lang="en-US" sz="2438" dirty="0" err="1">
                <a:solidFill>
                  <a:schemeClr val="tx1"/>
                </a:solidFill>
                <a:latin typeface="UTM Avo" panose="02040603050506020204" pitchFamily="18"/>
                <a:ea typeface="VNI-Times" pitchFamily="2" charset="0"/>
                <a:cs typeface="Arial" panose="020B0604020202020204" pitchFamily="34" charset="0"/>
              </a:rPr>
              <a:t>thiệu</a:t>
            </a:r>
            <a:r>
              <a:rPr lang="en-US" sz="2438" dirty="0">
                <a:solidFill>
                  <a:schemeClr val="tx1"/>
                </a:solidFill>
                <a:latin typeface="UTM Avo" panose="02040603050506020204" pitchFamily="18"/>
                <a:ea typeface="VNI-Times" pitchFamily="2" charset="0"/>
                <a:cs typeface="Arial" panose="020B0604020202020204" pitchFamily="34" charset="0"/>
              </a:rPr>
              <a:t> </a:t>
            </a:r>
            <a:r>
              <a:rPr lang="vi-VN" sz="2438" dirty="0">
                <a:solidFill>
                  <a:schemeClr val="tx1"/>
                </a:solidFill>
                <a:latin typeface="UTM Avo" panose="02040603050506020204" pitchFamily="18"/>
                <a:ea typeface="VNI-Times" pitchFamily="2" charset="0"/>
                <a:cs typeface="Arial" panose="020B0604020202020204" pitchFamily="34" charset="0"/>
              </a:rPr>
              <a:t>thiệu </a:t>
            </a:r>
            <a:r>
              <a:rPr lang="en-US" sz="2438" dirty="0" err="1">
                <a:solidFill>
                  <a:schemeClr val="tx1"/>
                </a:solidFill>
                <a:latin typeface="UTM Avo" panose="02040603050506020204" pitchFamily="18"/>
                <a:ea typeface="VNI-Times" pitchFamily="2" charset="0"/>
                <a:cs typeface="Arial" panose="020B0604020202020204" pitchFamily="34" charset="0"/>
              </a:rPr>
              <a:t>một</a:t>
            </a:r>
            <a:r>
              <a:rPr lang="vi-VN" sz="2438" dirty="0">
                <a:solidFill>
                  <a:schemeClr val="tx1"/>
                </a:solidFill>
                <a:latin typeface="UTM Avo" panose="02040603050506020204" pitchFamily="18"/>
                <a:ea typeface="VNI-Times" pitchFamily="2" charset="0"/>
                <a:cs typeface="Arial" panose="020B0604020202020204" pitchFamily="34" charset="0"/>
              </a:rPr>
              <a:t> </a:t>
            </a:r>
            <a:r>
              <a:rPr lang="vi-VN" sz="2438" dirty="0">
                <a:solidFill>
                  <a:schemeClr val="tx1"/>
                </a:solidFill>
                <a:latin typeface="UTM Avo" panose="02040603050506020204" pitchFamily="18"/>
                <a:ea typeface="VNI-Times" pitchFamily="2" charset="0"/>
              </a:rPr>
              <a:t>vài nét về tác </a:t>
            </a:r>
            <a:r>
              <a:rPr lang="vi-VN" sz="2438">
                <a:solidFill>
                  <a:schemeClr val="tx1"/>
                </a:solidFill>
                <a:latin typeface="UTM Avo" panose="02040603050506020204" pitchFamily="18"/>
                <a:ea typeface="VNI-Times" pitchFamily="2" charset="0"/>
              </a:rPr>
              <a:t>giả </a:t>
            </a:r>
            <a:r>
              <a:rPr lang="en-US" sz="2438">
                <a:solidFill>
                  <a:schemeClr val="tx1"/>
                </a:solidFill>
                <a:latin typeface="UTM Avo" panose="02040603050506020204" pitchFamily="18"/>
                <a:ea typeface="VNI-Times" pitchFamily="2" charset="0"/>
                <a:cs typeface="Arial" panose="020B0604020202020204" pitchFamily="34" charset="0"/>
              </a:rPr>
              <a:t>Nguyễn Nhật Ánh </a:t>
            </a:r>
            <a:r>
              <a:rPr lang="vi-VN" sz="2438">
                <a:solidFill>
                  <a:schemeClr val="tx1"/>
                </a:solidFill>
                <a:latin typeface="UTM Avo" panose="02040603050506020204" pitchFamily="18"/>
                <a:ea typeface="VNI-Times" pitchFamily="2" charset="0"/>
              </a:rPr>
              <a:t>và </a:t>
            </a:r>
            <a:endParaRPr lang="en-US" sz="2438">
              <a:solidFill>
                <a:schemeClr val="tx1"/>
              </a:solidFill>
              <a:latin typeface="UTM Avo" panose="02040603050506020204" pitchFamily="18"/>
              <a:ea typeface="VNI-Times" pitchFamily="2" charset="0"/>
            </a:endParaRPr>
          </a:p>
          <a:p>
            <a:pPr algn="ctr">
              <a:lnSpc>
                <a:spcPct val="150000"/>
              </a:lnSpc>
            </a:pPr>
            <a:r>
              <a:rPr lang="vi-VN" sz="2438">
                <a:solidFill>
                  <a:schemeClr val="tx1"/>
                </a:solidFill>
                <a:latin typeface="UTM Avo" panose="02040603050506020204" pitchFamily="18"/>
                <a:ea typeface="VNI-Times" pitchFamily="2" charset="0"/>
              </a:rPr>
              <a:t>tác phẩm</a:t>
            </a:r>
            <a:r>
              <a:rPr lang="en-US" sz="2438">
                <a:solidFill>
                  <a:schemeClr val="tx1"/>
                </a:solidFill>
                <a:latin typeface="UTM Avo" panose="02040603050506020204" pitchFamily="18"/>
                <a:ea typeface="VNI-Times" pitchFamily="2" charset="0"/>
              </a:rPr>
              <a:t> </a:t>
            </a:r>
            <a:r>
              <a:rPr lang="en-US" sz="2438" i="1">
                <a:solidFill>
                  <a:schemeClr val="tx1"/>
                </a:solidFill>
                <a:latin typeface="UTM Avo" panose="02040603050506020204" pitchFamily="18"/>
                <a:ea typeface="VNI-Times" pitchFamily="2" charset="0"/>
                <a:cs typeface="Arial" panose="020B0604020202020204" pitchFamily="34" charset="0"/>
              </a:rPr>
              <a:t>Điều không tính trước.</a:t>
            </a:r>
            <a:endParaRPr lang="en-US" sz="2438"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57343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559D3176-C4D8-F675-53A1-C5062ABA5B59}"/>
              </a:ext>
            </a:extLst>
          </p:cNvPr>
          <p:cNvSpPr txBox="1"/>
          <p:nvPr/>
        </p:nvSpPr>
        <p:spPr>
          <a:xfrm>
            <a:off x="2633376" y="1860656"/>
            <a:ext cx="6925248" cy="51046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507"/>
              </a:lnSpc>
            </a:pPr>
            <a:r>
              <a:rPr lang="en-US" sz="2800" b="1" dirty="0">
                <a:latin typeface="UTM Avo" panose="02040603050506020204" pitchFamily="18"/>
                <a:cs typeface="Arial" panose="020B0604020202020204" pitchFamily="34" charset="0"/>
              </a:rPr>
              <a:t>I. TÌM HIỂU CHUNG</a:t>
            </a:r>
          </a:p>
        </p:txBody>
      </p:sp>
      <p:pic>
        <p:nvPicPr>
          <p:cNvPr id="4" name="Picture 9">
            <a:extLst>
              <a:ext uri="{FF2B5EF4-FFF2-40B4-BE49-F238E27FC236}">
                <a16:creationId xmlns:a16="http://schemas.microsoft.com/office/drawing/2014/main" id="{ED928925-6D1B-8FD5-E1F6-AAEB912557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9430"/>
          <a:stretch>
            <a:fillRect/>
          </a:stretch>
        </p:blipFill>
        <p:spPr>
          <a:xfrm>
            <a:off x="4138174" y="2505267"/>
            <a:ext cx="6925247" cy="4387338"/>
          </a:xfrm>
          <a:prstGeom prst="rect">
            <a:avLst/>
          </a:prstGeom>
        </p:spPr>
      </p:pic>
      <p:sp>
        <p:nvSpPr>
          <p:cNvPr id="5" name="TextBox 4">
            <a:extLst>
              <a:ext uri="{FF2B5EF4-FFF2-40B4-BE49-F238E27FC236}">
                <a16:creationId xmlns:a16="http://schemas.microsoft.com/office/drawing/2014/main" id="{E77C53C3-D4FE-58BC-FBF8-31DF1AF4B273}"/>
              </a:ext>
            </a:extLst>
          </p:cNvPr>
          <p:cNvSpPr txBox="1"/>
          <p:nvPr/>
        </p:nvSpPr>
        <p:spPr>
          <a:xfrm>
            <a:off x="6465734" y="2538674"/>
            <a:ext cx="2270125" cy="477054"/>
          </a:xfrm>
          <a:prstGeom prst="rect">
            <a:avLst/>
          </a:prstGeom>
          <a:noFill/>
        </p:spPr>
        <p:txBody>
          <a:bodyPr wrap="square" rtlCol="0">
            <a:spAutoFit/>
          </a:bodyPr>
          <a:lstStyle/>
          <a:p>
            <a:r>
              <a:rPr lang="en-US" sz="2500" b="1" dirty="0">
                <a:solidFill>
                  <a:schemeClr val="tx1"/>
                </a:solidFill>
                <a:latin typeface="UTM Avo" panose="02040603050506020204" pitchFamily="18"/>
                <a:cs typeface="Arial" panose="020B0604020202020204" pitchFamily="34" charset="0"/>
              </a:rPr>
              <a:t>1. </a:t>
            </a:r>
            <a:r>
              <a:rPr lang="en-US" sz="2500" b="1" dirty="0" err="1">
                <a:solidFill>
                  <a:schemeClr val="tx1"/>
                </a:solidFill>
                <a:latin typeface="UTM Avo" panose="02040603050506020204" pitchFamily="18"/>
                <a:cs typeface="Arial" panose="020B0604020202020204" pitchFamily="34" charset="0"/>
              </a:rPr>
              <a:t>Tác</a:t>
            </a:r>
            <a:r>
              <a:rPr lang="en-US" sz="2500" b="1" dirty="0">
                <a:solidFill>
                  <a:schemeClr val="tx1"/>
                </a:solidFill>
                <a:latin typeface="UTM Avo" panose="02040603050506020204" pitchFamily="18"/>
                <a:cs typeface="Arial" panose="020B0604020202020204" pitchFamily="34" charset="0"/>
              </a:rPr>
              <a:t> </a:t>
            </a:r>
            <a:r>
              <a:rPr lang="en-US" sz="2500" b="1" dirty="0" err="1">
                <a:solidFill>
                  <a:schemeClr val="tx1"/>
                </a:solidFill>
                <a:latin typeface="UTM Avo" panose="02040603050506020204" pitchFamily="18"/>
                <a:cs typeface="Arial" panose="020B0604020202020204" pitchFamily="34" charset="0"/>
              </a:rPr>
              <a:t>giả</a:t>
            </a:r>
            <a:endParaRPr lang="en-US" sz="2500" b="1"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8C21A502-1B6F-DC35-9B7C-1BB3D09B88D3}"/>
              </a:ext>
            </a:extLst>
          </p:cNvPr>
          <p:cNvSpPr txBox="1"/>
          <p:nvPr/>
        </p:nvSpPr>
        <p:spPr>
          <a:xfrm>
            <a:off x="4581785" y="3049135"/>
            <a:ext cx="6038022" cy="3229730"/>
          </a:xfrm>
          <a:prstGeom prst="rect">
            <a:avLst/>
          </a:prstGeom>
          <a:noFill/>
        </p:spPr>
        <p:txBody>
          <a:bodyPr wrap="square">
            <a:spAutoFit/>
          </a:bodyPr>
          <a:lstStyle/>
          <a:p>
            <a:pPr algn="just">
              <a:lnSpc>
                <a:spcPct val="135000"/>
              </a:lnSpc>
              <a:spcBef>
                <a:spcPts val="325"/>
              </a:spcBef>
              <a:spcAft>
                <a:spcPts val="325"/>
              </a:spcAft>
            </a:pP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Nguyễn</a:t>
            </a: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Nhật</a:t>
            </a: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Ánh</a:t>
            </a:r>
            <a:r>
              <a:rPr lang="en-US" sz="2400" dirty="0">
                <a:solidFill>
                  <a:schemeClr val="tx1"/>
                </a:solidFill>
                <a:latin typeface="UTM Avo" panose="02040603050506020204" pitchFamily="18"/>
                <a:ea typeface="VNI-Times" pitchFamily="2" charset="0"/>
                <a:cs typeface="Arial" panose="020B0604020202020204" pitchFamily="34" charset="0"/>
              </a:rPr>
              <a:t> </a:t>
            </a:r>
            <a:r>
              <a:rPr lang="vi-VN" sz="2400" dirty="0">
                <a:solidFill>
                  <a:schemeClr val="tx1"/>
                </a:solidFill>
                <a:latin typeface="UTM Avo" panose="02040603050506020204" pitchFamily="18"/>
                <a:ea typeface="VNI-Times" pitchFamily="2" charset="0"/>
                <a:cs typeface="Arial" panose="020B0604020202020204" pitchFamily="34" charset="0"/>
              </a:rPr>
              <a:t>(1</a:t>
            </a:r>
            <a:r>
              <a:rPr lang="en-US" sz="2400" dirty="0">
                <a:solidFill>
                  <a:schemeClr val="tx1"/>
                </a:solidFill>
                <a:latin typeface="UTM Avo" panose="02040603050506020204" pitchFamily="18"/>
                <a:ea typeface="VNI-Times" pitchFamily="2" charset="0"/>
                <a:cs typeface="Arial" panose="020B0604020202020204" pitchFamily="34" charset="0"/>
              </a:rPr>
              <a:t>955</a:t>
            </a:r>
            <a:r>
              <a:rPr lang="vi-VN" sz="2400" dirty="0">
                <a:solidFill>
                  <a:schemeClr val="tx1"/>
                </a:solidFill>
                <a:latin typeface="UTM Avo" panose="02040603050506020204" pitchFamily="18"/>
                <a:ea typeface="VNI-Times" pitchFamily="2" charset="0"/>
                <a:cs typeface="Arial" panose="020B0604020202020204" pitchFamily="34" charset="0"/>
              </a:rPr>
              <a:t>), quê </a:t>
            </a:r>
            <a:r>
              <a:rPr lang="en-US" sz="2400" dirty="0" err="1">
                <a:solidFill>
                  <a:schemeClr val="tx1"/>
                </a:solidFill>
                <a:latin typeface="UTM Avo" panose="02040603050506020204" pitchFamily="18"/>
                <a:ea typeface="VNI-Times" pitchFamily="2" charset="0"/>
                <a:cs typeface="Arial" panose="020B0604020202020204" pitchFamily="34" charset="0"/>
              </a:rPr>
              <a:t>quán</a:t>
            </a: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Hà</a:t>
            </a:r>
            <a:r>
              <a:rPr lang="en-US" sz="2400" dirty="0">
                <a:solidFill>
                  <a:schemeClr val="tx1"/>
                </a:solidFill>
                <a:latin typeface="UTM Avo" panose="02040603050506020204" pitchFamily="18"/>
                <a:ea typeface="VNI-Times" pitchFamily="2" charset="0"/>
                <a:cs typeface="Arial" panose="020B0604020202020204" pitchFamily="34" charset="0"/>
              </a:rPr>
              <a:t> Nam</a:t>
            </a:r>
            <a:r>
              <a:rPr lang="vi-VN" sz="2400" dirty="0">
                <a:solidFill>
                  <a:schemeClr val="tx1"/>
                </a:solidFill>
                <a:latin typeface="UTM Avo" panose="02040603050506020204" pitchFamily="18"/>
                <a:ea typeface="VNI-Times" pitchFamily="2" charset="0"/>
                <a:cs typeface="Arial" panose="020B0604020202020204" pitchFamily="34" charset="0"/>
              </a:rPr>
              <a:t>.</a:t>
            </a:r>
            <a:endParaRPr lang="en-US" sz="2400" dirty="0">
              <a:solidFill>
                <a:schemeClr val="tx1"/>
              </a:solidFill>
              <a:latin typeface="UTM Avo" panose="02040603050506020204" pitchFamily="18"/>
              <a:ea typeface="VNI-Times" pitchFamily="2" charset="0"/>
              <a:cs typeface="Arial" panose="020B0604020202020204" pitchFamily="34" charset="0"/>
            </a:endParaRPr>
          </a:p>
          <a:p>
            <a:pPr algn="just">
              <a:lnSpc>
                <a:spcPct val="135000"/>
              </a:lnSpc>
              <a:spcBef>
                <a:spcPts val="325"/>
              </a:spcBef>
              <a:spcAft>
                <a:spcPts val="325"/>
              </a:spcAft>
            </a:pP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Là</a:t>
            </a: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nhà</a:t>
            </a: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văn</a:t>
            </a: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của</a:t>
            </a: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thiếu</a:t>
            </a:r>
            <a:r>
              <a:rPr lang="en-US" sz="2400" dirty="0">
                <a:solidFill>
                  <a:schemeClr val="tx1"/>
                </a:solidFill>
                <a:latin typeface="UTM Avo" panose="02040603050506020204" pitchFamily="18"/>
                <a:ea typeface="VNI-Times" pitchFamily="2" charset="0"/>
                <a:cs typeface="Arial" panose="020B0604020202020204" pitchFamily="34" charset="0"/>
              </a:rPr>
              <a:t> </a:t>
            </a:r>
            <a:r>
              <a:rPr lang="en-US" sz="2400" dirty="0" err="1">
                <a:solidFill>
                  <a:schemeClr val="tx1"/>
                </a:solidFill>
                <a:latin typeface="UTM Avo" panose="02040603050506020204" pitchFamily="18"/>
                <a:ea typeface="VNI-Times" pitchFamily="2" charset="0"/>
                <a:cs typeface="Arial" panose="020B0604020202020204" pitchFamily="34" charset="0"/>
              </a:rPr>
              <a:t>nhi</a:t>
            </a:r>
            <a:r>
              <a:rPr lang="en-US" sz="2400" dirty="0">
                <a:solidFill>
                  <a:schemeClr val="tx1"/>
                </a:solidFill>
                <a:latin typeface="UTM Avo" panose="02040603050506020204" pitchFamily="18"/>
                <a:ea typeface="VNI-Times" pitchFamily="2" charset="0"/>
                <a:cs typeface="Arial" panose="020B0604020202020204" pitchFamily="34" charset="0"/>
              </a:rPr>
              <a:t>.</a:t>
            </a:r>
          </a:p>
          <a:p>
            <a:pPr algn="just">
              <a:lnSpc>
                <a:spcPct val="135000"/>
              </a:lnSpc>
              <a:spcBef>
                <a:spcPts val="325"/>
              </a:spcBef>
              <a:spcAft>
                <a:spcPts val="325"/>
              </a:spcAft>
            </a:pP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Tác</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phẩm</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tiêu</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chemeClr val="tx1"/>
                </a:solidFill>
                <a:latin typeface="UTM Avo" panose="02040603050506020204" pitchFamily="18"/>
                <a:ea typeface="Times New Roman" panose="02020603050405020304" pitchFamily="18" charset="0"/>
                <a:cs typeface="Arial" panose="020B0604020202020204" pitchFamily="34" charset="0"/>
              </a:rPr>
              <a:t>biểu</a:t>
            </a:r>
            <a:r>
              <a:rPr lang="en-US"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Cho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tôi</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xin</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một</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vé</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đi</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tuổi</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thơ</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Tôi</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thấy</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hoa</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vàng</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trên</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cỏ</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xanh</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Cô</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gái</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đến</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từ</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rPr>
              <a:t>hôm</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rPr>
              <a:t> qua,…</a:t>
            </a:r>
            <a:endParaRPr lang="en-US" sz="2400" i="1"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pic>
        <p:nvPicPr>
          <p:cNvPr id="7" name="Picture 8">
            <a:extLst>
              <a:ext uri="{FF2B5EF4-FFF2-40B4-BE49-F238E27FC236}">
                <a16:creationId xmlns:a16="http://schemas.microsoft.com/office/drawing/2014/main" id="{68A88399-9A02-764E-329D-44404B0934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395460" y="2115886"/>
            <a:ext cx="959704" cy="1011183"/>
          </a:xfrm>
          <a:prstGeom prst="rect">
            <a:avLst/>
          </a:prstGeom>
        </p:spPr>
      </p:pic>
      <p:pic>
        <p:nvPicPr>
          <p:cNvPr id="8" name="Picture 2" descr="Nguyễn Nhật Ánh">
            <a:extLst>
              <a:ext uri="{FF2B5EF4-FFF2-40B4-BE49-F238E27FC236}">
                <a16:creationId xmlns:a16="http://schemas.microsoft.com/office/drawing/2014/main" id="{4CA4A58A-3106-72FE-1C5E-15EE0AC980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640" y="2456053"/>
            <a:ext cx="3163644" cy="4344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05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9" dur="500"/>
                                        <p:tgtEl>
                                          <p:spTgt spid="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6">
                                            <p:txEl>
                                              <p:pRg st="1" end="1"/>
                                            </p:txEl>
                                          </p:spTgt>
                                        </p:tgtEl>
                                        <p:attrNameLst>
                                          <p:attrName>style.visibility</p:attrName>
                                        </p:attrNameLst>
                                      </p:cBhvr>
                                      <p:to>
                                        <p:strVal val="visible"/>
                                      </p:to>
                                    </p:set>
                                    <p:animEffect transition="in" filter="randombar(horizontal)">
                                      <p:cBhvr>
                                        <p:cTn id="34" dur="500"/>
                                        <p:tgtEl>
                                          <p:spTgt spid="6">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randombar(horizontal)">
                                      <p:cBhvr>
                                        <p:cTn id="39"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559D3176-C4D8-F675-53A1-C5062ABA5B59}"/>
              </a:ext>
            </a:extLst>
          </p:cNvPr>
          <p:cNvSpPr txBox="1"/>
          <p:nvPr/>
        </p:nvSpPr>
        <p:spPr>
          <a:xfrm>
            <a:off x="2633376" y="1860656"/>
            <a:ext cx="6925248" cy="51046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507"/>
              </a:lnSpc>
            </a:pPr>
            <a:r>
              <a:rPr lang="en-US" sz="2800" b="1" dirty="0">
                <a:latin typeface="UTM Avo" panose="02040603050506020204" pitchFamily="18"/>
                <a:cs typeface="Arial" panose="020B0604020202020204" pitchFamily="34" charset="0"/>
              </a:rPr>
              <a:t>I. TÌM HIỂU CHUNG</a:t>
            </a:r>
          </a:p>
        </p:txBody>
      </p:sp>
      <p:pic>
        <p:nvPicPr>
          <p:cNvPr id="4" name="Picture 9">
            <a:extLst>
              <a:ext uri="{FF2B5EF4-FFF2-40B4-BE49-F238E27FC236}">
                <a16:creationId xmlns:a16="http://schemas.microsoft.com/office/drawing/2014/main" id="{ED928925-6D1B-8FD5-E1F6-AAEB912557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9430"/>
          <a:stretch>
            <a:fillRect/>
          </a:stretch>
        </p:blipFill>
        <p:spPr>
          <a:xfrm>
            <a:off x="1093679" y="2470662"/>
            <a:ext cx="10004642" cy="3845917"/>
          </a:xfrm>
          <a:prstGeom prst="rect">
            <a:avLst/>
          </a:prstGeom>
        </p:spPr>
      </p:pic>
      <p:pic>
        <p:nvPicPr>
          <p:cNvPr id="9" name="Picture 7">
            <a:extLst>
              <a:ext uri="{FF2B5EF4-FFF2-40B4-BE49-F238E27FC236}">
                <a16:creationId xmlns:a16="http://schemas.microsoft.com/office/drawing/2014/main" id="{749FAFEC-C7BC-480A-49C7-3DE522BBFF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957965" y="1632449"/>
            <a:ext cx="1379796" cy="1541672"/>
          </a:xfrm>
          <a:prstGeom prst="rect">
            <a:avLst/>
          </a:prstGeom>
        </p:spPr>
      </p:pic>
      <p:sp>
        <p:nvSpPr>
          <p:cNvPr id="10" name="TextBox 9">
            <a:extLst>
              <a:ext uri="{FF2B5EF4-FFF2-40B4-BE49-F238E27FC236}">
                <a16:creationId xmlns:a16="http://schemas.microsoft.com/office/drawing/2014/main" id="{ECBFF9FE-F5C5-ADA2-4A93-3085C443D3B0}"/>
              </a:ext>
            </a:extLst>
          </p:cNvPr>
          <p:cNvSpPr txBox="1"/>
          <p:nvPr/>
        </p:nvSpPr>
        <p:spPr>
          <a:xfrm>
            <a:off x="4836408" y="2540800"/>
            <a:ext cx="2519183" cy="492443"/>
          </a:xfrm>
          <a:prstGeom prst="rect">
            <a:avLst/>
          </a:prstGeom>
          <a:noFill/>
        </p:spPr>
        <p:txBody>
          <a:bodyPr wrap="square" rtlCol="0">
            <a:spAutoFit/>
          </a:bodyPr>
          <a:lstStyle/>
          <a:p>
            <a:r>
              <a:rPr lang="en-US" sz="2600" b="1" dirty="0">
                <a:solidFill>
                  <a:schemeClr val="tx1"/>
                </a:solidFill>
                <a:latin typeface="UTM Avo" panose="02040603050506020204" pitchFamily="18"/>
                <a:cs typeface="Arial" panose="020B0604020202020204" pitchFamily="34" charset="0"/>
              </a:rPr>
              <a:t>2. </a:t>
            </a:r>
            <a:r>
              <a:rPr lang="en-US" sz="2600" b="1" dirty="0" err="1">
                <a:solidFill>
                  <a:schemeClr val="tx1"/>
                </a:solidFill>
                <a:latin typeface="UTM Avo" panose="02040603050506020204" pitchFamily="18"/>
                <a:cs typeface="Arial" panose="020B0604020202020204" pitchFamily="34" charset="0"/>
              </a:rPr>
              <a:t>Tác</a:t>
            </a:r>
            <a:r>
              <a:rPr lang="en-US" sz="2600" b="1" dirty="0">
                <a:solidFill>
                  <a:schemeClr val="tx1"/>
                </a:solidFill>
                <a:latin typeface="UTM Avo" panose="02040603050506020204" pitchFamily="18"/>
                <a:cs typeface="Arial" panose="020B0604020202020204" pitchFamily="34" charset="0"/>
              </a:rPr>
              <a:t> </a:t>
            </a:r>
            <a:r>
              <a:rPr lang="en-US" sz="2600" b="1" dirty="0" err="1">
                <a:solidFill>
                  <a:schemeClr val="tx1"/>
                </a:solidFill>
                <a:latin typeface="UTM Avo" panose="02040603050506020204" pitchFamily="18"/>
                <a:cs typeface="Arial" panose="020B0604020202020204" pitchFamily="34" charset="0"/>
              </a:rPr>
              <a:t>phẩm</a:t>
            </a:r>
            <a:endParaRPr lang="en-US" sz="2600" b="1" dirty="0">
              <a:solidFill>
                <a:schemeClr val="tx1"/>
              </a:solidFill>
              <a:latin typeface="UTM Avo" panose="02040603050506020204" pitchFamily="18"/>
              <a:cs typeface="Arial" panose="020B0604020202020204" pitchFamily="34" charset="0"/>
            </a:endParaRPr>
          </a:p>
        </p:txBody>
      </p:sp>
      <p:sp>
        <p:nvSpPr>
          <p:cNvPr id="11" name="TextBox 10">
            <a:extLst>
              <a:ext uri="{FF2B5EF4-FFF2-40B4-BE49-F238E27FC236}">
                <a16:creationId xmlns:a16="http://schemas.microsoft.com/office/drawing/2014/main" id="{95FCAE6E-6E91-B97F-E1F5-4560E3F04960}"/>
              </a:ext>
            </a:extLst>
          </p:cNvPr>
          <p:cNvSpPr txBox="1"/>
          <p:nvPr/>
        </p:nvSpPr>
        <p:spPr>
          <a:xfrm>
            <a:off x="1446332" y="3033243"/>
            <a:ext cx="9454279" cy="2318905"/>
          </a:xfrm>
          <a:prstGeom prst="rect">
            <a:avLst/>
          </a:prstGeom>
          <a:noFill/>
        </p:spPr>
        <p:txBody>
          <a:bodyPr wrap="square">
            <a:spAutoFit/>
          </a:bodyPr>
          <a:lstStyle/>
          <a:p>
            <a:pPr>
              <a:lnSpc>
                <a:spcPct val="150000"/>
              </a:lnSpc>
            </a:pPr>
            <a:r>
              <a:rPr lang="vi-VN" sz="2500" dirty="0">
                <a:solidFill>
                  <a:schemeClr val="tx1"/>
                </a:solidFill>
                <a:latin typeface="UTM Avo" panose="02040603050506020204" pitchFamily="18"/>
              </a:rPr>
              <a:t>- Xuất bản năm 1988</a:t>
            </a:r>
            <a:r>
              <a:rPr lang="en-US" sz="2500" dirty="0">
                <a:solidFill>
                  <a:schemeClr val="tx1"/>
                </a:solidFill>
                <a:latin typeface="UTM Avo" panose="02040603050506020204" pitchFamily="18"/>
                <a:cs typeface="Arial" panose="020B0604020202020204" pitchFamily="34" charset="0"/>
              </a:rPr>
              <a:t>, in</a:t>
            </a:r>
            <a:r>
              <a:rPr lang="vi-VN" sz="2500" dirty="0">
                <a:solidFill>
                  <a:schemeClr val="tx1"/>
                </a:solidFill>
                <a:latin typeface="UTM Avo" panose="02040603050506020204" pitchFamily="18"/>
                <a:cs typeface="Arial" panose="020B0604020202020204" pitchFamily="34" charset="0"/>
              </a:rPr>
              <a:t> </a:t>
            </a:r>
            <a:r>
              <a:rPr lang="vi-VN" sz="2500" dirty="0">
                <a:solidFill>
                  <a:schemeClr val="tx1"/>
                </a:solidFill>
                <a:latin typeface="UTM Avo" panose="02040603050506020204" pitchFamily="18"/>
              </a:rPr>
              <a:t>trong tập </a:t>
            </a:r>
            <a:r>
              <a:rPr lang="vi-VN" sz="2500" i="1" dirty="0">
                <a:solidFill>
                  <a:schemeClr val="tx1"/>
                </a:solidFill>
                <a:latin typeface="UTM Avo" panose="02040603050506020204" pitchFamily="18"/>
                <a:cs typeface="Arial" panose="020B0604020202020204" pitchFamily="34" charset="0"/>
              </a:rPr>
              <a:t>Út Quyên và tôi</a:t>
            </a:r>
            <a:r>
              <a:rPr lang="vi-VN" sz="2500" dirty="0">
                <a:solidFill>
                  <a:schemeClr val="tx1"/>
                </a:solidFill>
                <a:latin typeface="UTM Avo" panose="02040603050506020204" pitchFamily="18"/>
                <a:cs typeface="Arial" panose="020B0604020202020204" pitchFamily="34" charset="0"/>
              </a:rPr>
              <a:t>.</a:t>
            </a:r>
            <a:endParaRPr lang="en-US" sz="2500" dirty="0">
              <a:solidFill>
                <a:schemeClr val="tx1"/>
              </a:solidFill>
              <a:latin typeface="UTM Avo" panose="02040603050506020204" pitchFamily="18"/>
              <a:cs typeface="Arial" panose="020B0604020202020204" pitchFamily="34" charset="0"/>
            </a:endParaRPr>
          </a:p>
          <a:p>
            <a:pPr>
              <a:lnSpc>
                <a:spcPct val="150000"/>
              </a:lnSpc>
            </a:pPr>
            <a:r>
              <a:rPr lang="vi-VN" sz="2500" dirty="0">
                <a:solidFill>
                  <a:schemeClr val="tx1"/>
                </a:solidFill>
                <a:latin typeface="UTM Avo" panose="02040603050506020204" pitchFamily="18"/>
              </a:rPr>
              <a:t>- Thể loại: truyện ngắn</a:t>
            </a:r>
            <a:r>
              <a:rPr lang="en-US" sz="2500" dirty="0">
                <a:solidFill>
                  <a:schemeClr val="tx1"/>
                </a:solidFill>
                <a:latin typeface="UTM Avo" panose="02040603050506020204" pitchFamily="18"/>
              </a:rPr>
              <a:t>.</a:t>
            </a:r>
          </a:p>
          <a:p>
            <a:pPr>
              <a:lnSpc>
                <a:spcPct val="150000"/>
              </a:lnSpc>
            </a:pPr>
            <a:r>
              <a:rPr lang="vi-VN" sz="2500" dirty="0">
                <a:solidFill>
                  <a:schemeClr val="tx1"/>
                </a:solidFill>
                <a:latin typeface="UTM Avo" panose="02040603050506020204" pitchFamily="18"/>
              </a:rPr>
              <a:t>- Ngôi kể: </a:t>
            </a:r>
            <a:r>
              <a:rPr lang="en-US" sz="2500" dirty="0">
                <a:solidFill>
                  <a:schemeClr val="tx1"/>
                </a:solidFill>
                <a:latin typeface="UTM Avo" panose="02040603050506020204" pitchFamily="18"/>
                <a:cs typeface="Arial" panose="020B0604020202020204" pitchFamily="34" charset="0"/>
              </a:rPr>
              <a:t>n</a:t>
            </a:r>
            <a:r>
              <a:rPr lang="vi-VN" sz="2500" dirty="0">
                <a:solidFill>
                  <a:schemeClr val="tx1"/>
                </a:solidFill>
                <a:latin typeface="UTM Avo" panose="02040603050506020204" pitchFamily="18"/>
              </a:rPr>
              <a:t>gôi thứ nhất</a:t>
            </a:r>
            <a:r>
              <a:rPr lang="en-US" sz="2500" dirty="0">
                <a:solidFill>
                  <a:schemeClr val="tx1"/>
                </a:solidFill>
                <a:latin typeface="UTM Avo" panose="02040603050506020204" pitchFamily="18"/>
              </a:rPr>
              <a:t>.</a:t>
            </a:r>
          </a:p>
          <a:p>
            <a:pPr algn="just">
              <a:lnSpc>
                <a:spcPct val="150000"/>
              </a:lnSpc>
            </a:pPr>
            <a:r>
              <a:rPr lang="nl-NL" sz="2500" dirty="0">
                <a:solidFill>
                  <a:schemeClr val="tx1"/>
                </a:solidFill>
                <a:latin typeface="UTM Avo" panose="02040603050506020204" pitchFamily="18"/>
              </a:rPr>
              <a:t>- </a:t>
            </a:r>
            <a:r>
              <a:rPr lang="nl-NL" sz="2500" dirty="0" err="1">
                <a:solidFill>
                  <a:schemeClr val="tx1"/>
                </a:solidFill>
                <a:latin typeface="UTM Avo" panose="02040603050506020204" pitchFamily="18"/>
                <a:cs typeface="Arial" panose="020B0604020202020204" pitchFamily="34" charset="0"/>
              </a:rPr>
              <a:t>Phương</a:t>
            </a:r>
            <a:r>
              <a:rPr lang="nl-NL" sz="2500" dirty="0">
                <a:solidFill>
                  <a:schemeClr val="tx1"/>
                </a:solidFill>
                <a:latin typeface="UTM Avo" panose="02040603050506020204" pitchFamily="18"/>
                <a:cs typeface="Arial" panose="020B0604020202020204" pitchFamily="34" charset="0"/>
              </a:rPr>
              <a:t> </a:t>
            </a:r>
            <a:r>
              <a:rPr lang="nl-NL" sz="2500" dirty="0" err="1">
                <a:solidFill>
                  <a:schemeClr val="tx1"/>
                </a:solidFill>
                <a:latin typeface="UTM Avo" panose="02040603050506020204" pitchFamily="18"/>
                <a:cs typeface="Arial" panose="020B0604020202020204" pitchFamily="34" charset="0"/>
              </a:rPr>
              <a:t>thức</a:t>
            </a:r>
            <a:r>
              <a:rPr lang="nl-NL" sz="2500" dirty="0">
                <a:solidFill>
                  <a:schemeClr val="tx1"/>
                </a:solidFill>
                <a:latin typeface="UTM Avo" panose="02040603050506020204" pitchFamily="18"/>
                <a:cs typeface="Arial" panose="020B0604020202020204" pitchFamily="34" charset="0"/>
              </a:rPr>
              <a:t> </a:t>
            </a:r>
            <a:r>
              <a:rPr lang="nl-NL" sz="2500" dirty="0" err="1">
                <a:solidFill>
                  <a:schemeClr val="tx1"/>
                </a:solidFill>
                <a:latin typeface="UTM Avo" panose="02040603050506020204" pitchFamily="18"/>
                <a:cs typeface="Arial" panose="020B0604020202020204" pitchFamily="34" charset="0"/>
              </a:rPr>
              <a:t>biểu</a:t>
            </a:r>
            <a:r>
              <a:rPr lang="nl-NL" sz="2500" dirty="0">
                <a:solidFill>
                  <a:schemeClr val="tx1"/>
                </a:solidFill>
                <a:latin typeface="UTM Avo" panose="02040603050506020204" pitchFamily="18"/>
                <a:cs typeface="Arial" panose="020B0604020202020204" pitchFamily="34" charset="0"/>
              </a:rPr>
              <a:t> </a:t>
            </a:r>
            <a:r>
              <a:rPr lang="nl-NL" sz="2500" dirty="0" err="1">
                <a:solidFill>
                  <a:schemeClr val="tx1"/>
                </a:solidFill>
                <a:latin typeface="UTM Avo" panose="02040603050506020204" pitchFamily="18"/>
                <a:cs typeface="Arial" panose="020B0604020202020204" pitchFamily="34" charset="0"/>
              </a:rPr>
              <a:t>đạt</a:t>
            </a:r>
            <a:r>
              <a:rPr lang="nl-NL" sz="2500">
                <a:solidFill>
                  <a:schemeClr val="tx1"/>
                </a:solidFill>
                <a:latin typeface="UTM Avo" panose="02040603050506020204" pitchFamily="18"/>
                <a:cs typeface="Arial" panose="020B0604020202020204" pitchFamily="34" charset="0"/>
              </a:rPr>
              <a:t>: </a:t>
            </a:r>
            <a:r>
              <a:rPr lang="en-US" sz="2500" dirty="0">
                <a:solidFill>
                  <a:schemeClr val="tx1"/>
                </a:solidFill>
                <a:latin typeface="UTM Avo" panose="02040603050506020204" pitchFamily="18"/>
                <a:cs typeface="Arial" panose="020B0604020202020204" pitchFamily="34" charset="0"/>
              </a:rPr>
              <a:t>t</a:t>
            </a:r>
            <a:r>
              <a:rPr lang="en-US" sz="2500">
                <a:solidFill>
                  <a:schemeClr val="tx1"/>
                </a:solidFill>
                <a:latin typeface="UTM Avo" panose="02040603050506020204" pitchFamily="18"/>
                <a:cs typeface="Arial" panose="020B0604020202020204" pitchFamily="34" charset="0"/>
              </a:rPr>
              <a:t>ự </a:t>
            </a:r>
            <a:r>
              <a:rPr lang="en-US" sz="2500" dirty="0" err="1">
                <a:solidFill>
                  <a:schemeClr val="tx1"/>
                </a:solidFill>
                <a:latin typeface="UTM Avo" panose="02040603050506020204" pitchFamily="18"/>
                <a:cs typeface="Arial" panose="020B0604020202020204" pitchFamily="34" charset="0"/>
              </a:rPr>
              <a:t>sự</a:t>
            </a:r>
            <a:r>
              <a:rPr lang="en-US" sz="2500" dirty="0">
                <a:solidFill>
                  <a:schemeClr val="tx1"/>
                </a:solidFill>
                <a:latin typeface="UTM Avo" panose="02040603050506020204" pitchFamily="18"/>
                <a:cs typeface="Arial" panose="020B0604020202020204" pitchFamily="34" charset="0"/>
              </a:rPr>
              <a:t> </a:t>
            </a:r>
            <a:r>
              <a:rPr lang="en-US" sz="2500" dirty="0" err="1">
                <a:solidFill>
                  <a:schemeClr val="tx1"/>
                </a:solidFill>
                <a:latin typeface="UTM Avo" panose="02040603050506020204" pitchFamily="18"/>
                <a:cs typeface="Arial" panose="020B0604020202020204" pitchFamily="34" charset="0"/>
              </a:rPr>
              <a:t>kết</a:t>
            </a:r>
            <a:r>
              <a:rPr lang="en-US" sz="2500" dirty="0">
                <a:solidFill>
                  <a:schemeClr val="tx1"/>
                </a:solidFill>
                <a:latin typeface="UTM Avo" panose="02040603050506020204" pitchFamily="18"/>
                <a:cs typeface="Arial" panose="020B0604020202020204" pitchFamily="34" charset="0"/>
              </a:rPr>
              <a:t> </a:t>
            </a:r>
            <a:r>
              <a:rPr lang="en-US" sz="2500" dirty="0" err="1">
                <a:solidFill>
                  <a:schemeClr val="tx1"/>
                </a:solidFill>
                <a:latin typeface="UTM Avo" panose="02040603050506020204" pitchFamily="18"/>
                <a:cs typeface="Arial" panose="020B0604020202020204" pitchFamily="34" charset="0"/>
              </a:rPr>
              <a:t>hợp</a:t>
            </a:r>
            <a:r>
              <a:rPr lang="en-US" sz="2500" dirty="0">
                <a:solidFill>
                  <a:schemeClr val="tx1"/>
                </a:solidFill>
                <a:latin typeface="UTM Avo" panose="02040603050506020204" pitchFamily="18"/>
                <a:cs typeface="Arial" panose="020B0604020202020204" pitchFamily="34" charset="0"/>
              </a:rPr>
              <a:t> </a:t>
            </a:r>
            <a:r>
              <a:rPr lang="en-US" sz="2500" dirty="0" err="1">
                <a:solidFill>
                  <a:schemeClr val="tx1"/>
                </a:solidFill>
                <a:latin typeface="UTM Avo" panose="02040603050506020204" pitchFamily="18"/>
                <a:cs typeface="Arial" panose="020B0604020202020204" pitchFamily="34" charset="0"/>
              </a:rPr>
              <a:t>miêu</a:t>
            </a:r>
            <a:r>
              <a:rPr lang="en-US" sz="2500" dirty="0">
                <a:solidFill>
                  <a:schemeClr val="tx1"/>
                </a:solidFill>
                <a:latin typeface="UTM Avo" panose="02040603050506020204" pitchFamily="18"/>
                <a:cs typeface="Arial" panose="020B0604020202020204" pitchFamily="34" charset="0"/>
              </a:rPr>
              <a:t> </a:t>
            </a:r>
            <a:r>
              <a:rPr lang="en-US" sz="2500" dirty="0" err="1">
                <a:solidFill>
                  <a:schemeClr val="tx1"/>
                </a:solidFill>
                <a:latin typeface="UTM Avo" panose="02040603050506020204" pitchFamily="18"/>
                <a:cs typeface="Arial" panose="020B0604020202020204" pitchFamily="34" charset="0"/>
              </a:rPr>
              <a:t>tả</a:t>
            </a:r>
            <a:r>
              <a:rPr lang="en-US" sz="2500" dirty="0">
                <a:solidFill>
                  <a:schemeClr val="tx1"/>
                </a:solidFill>
                <a:latin typeface="UTM Avo" panose="02040603050506020204" pitchFamily="18"/>
                <a:cs typeface="Arial" panose="020B0604020202020204" pitchFamily="34" charset="0"/>
              </a:rPr>
              <a:t> </a:t>
            </a:r>
            <a:r>
              <a:rPr lang="en-US" sz="2500" dirty="0" err="1">
                <a:solidFill>
                  <a:schemeClr val="tx1"/>
                </a:solidFill>
                <a:latin typeface="UTM Avo" panose="02040603050506020204" pitchFamily="18"/>
                <a:cs typeface="Arial" panose="020B0604020202020204" pitchFamily="34" charset="0"/>
              </a:rPr>
              <a:t>và</a:t>
            </a:r>
            <a:r>
              <a:rPr lang="en-US" sz="2500" dirty="0">
                <a:solidFill>
                  <a:schemeClr val="tx1"/>
                </a:solidFill>
                <a:latin typeface="UTM Avo" panose="02040603050506020204" pitchFamily="18"/>
                <a:cs typeface="Arial" panose="020B0604020202020204" pitchFamily="34" charset="0"/>
              </a:rPr>
              <a:t> </a:t>
            </a:r>
            <a:r>
              <a:rPr lang="en-US" sz="2500" dirty="0" err="1">
                <a:solidFill>
                  <a:schemeClr val="tx1"/>
                </a:solidFill>
                <a:latin typeface="UTM Avo" panose="02040603050506020204" pitchFamily="18"/>
                <a:cs typeface="Arial" panose="020B0604020202020204" pitchFamily="34" charset="0"/>
              </a:rPr>
              <a:t>biểu</a:t>
            </a:r>
            <a:r>
              <a:rPr lang="en-US" sz="2500" dirty="0">
                <a:solidFill>
                  <a:schemeClr val="tx1"/>
                </a:solidFill>
                <a:latin typeface="UTM Avo" panose="02040603050506020204" pitchFamily="18"/>
                <a:cs typeface="Arial" panose="020B0604020202020204" pitchFamily="34" charset="0"/>
              </a:rPr>
              <a:t> </a:t>
            </a:r>
            <a:r>
              <a:rPr lang="en-US" sz="2500" dirty="0" err="1">
                <a:solidFill>
                  <a:schemeClr val="tx1"/>
                </a:solidFill>
                <a:latin typeface="UTM Avo" panose="02040603050506020204" pitchFamily="18"/>
                <a:cs typeface="Arial" panose="020B0604020202020204" pitchFamily="34" charset="0"/>
              </a:rPr>
              <a:t>cảm</a:t>
            </a:r>
            <a:r>
              <a:rPr lang="en-US" sz="2500" dirty="0">
                <a:solidFill>
                  <a:schemeClr val="tx1"/>
                </a:solidFill>
                <a:latin typeface="UTM Avo" panose="02040603050506020204" pitchFamily="18"/>
                <a:cs typeface="Arial" panose="020B0604020202020204" pitchFamily="34" charset="0"/>
              </a:rPr>
              <a:t>.</a:t>
            </a:r>
          </a:p>
        </p:txBody>
      </p:sp>
      <p:pic>
        <p:nvPicPr>
          <p:cNvPr id="12" name="Picture 9">
            <a:extLst>
              <a:ext uri="{FF2B5EF4-FFF2-40B4-BE49-F238E27FC236}">
                <a16:creationId xmlns:a16="http://schemas.microsoft.com/office/drawing/2014/main" id="{0CEBBE40-FBDC-9DAF-5FE5-1887BBAE06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16072" b="46388"/>
          <a:stretch>
            <a:fillRect/>
          </a:stretch>
        </p:blipFill>
        <p:spPr>
          <a:xfrm>
            <a:off x="9829800" y="5408931"/>
            <a:ext cx="2321033" cy="1695341"/>
          </a:xfrm>
          <a:prstGeom prst="rect">
            <a:avLst/>
          </a:prstGeom>
        </p:spPr>
      </p:pic>
    </p:spTree>
    <p:extLst>
      <p:ext uri="{BB962C8B-B14F-4D97-AF65-F5344CB8AC3E}">
        <p14:creationId xmlns:p14="http://schemas.microsoft.com/office/powerpoint/2010/main" val="49584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14" presetClass="entr" presetSubtype="1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500"/>
                                        <p:tgtEl>
                                          <p:spTgt spid="11">
                                            <p:txEl>
                                              <p:pRg st="0" end="0"/>
                                            </p:txEl>
                                          </p:spTgt>
                                        </p:tgtEl>
                                      </p:cBhvr>
                                    </p:animEffect>
                                    <p:anim calcmode="lin" valueType="num">
                                      <p:cBhvr>
                                        <p:cTn id="2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1">
                                            <p:txEl>
                                              <p:pRg st="1" end="1"/>
                                            </p:txEl>
                                          </p:spTgt>
                                        </p:tgtEl>
                                        <p:attrNameLst>
                                          <p:attrName>style.visibility</p:attrName>
                                        </p:attrNameLst>
                                      </p:cBhvr>
                                      <p:to>
                                        <p:strVal val="visible"/>
                                      </p:to>
                                    </p:set>
                                    <p:animEffect transition="in" filter="fade">
                                      <p:cBhvr>
                                        <p:cTn id="29" dur="500"/>
                                        <p:tgtEl>
                                          <p:spTgt spid="11">
                                            <p:txEl>
                                              <p:pRg st="1" end="1"/>
                                            </p:txEl>
                                          </p:spTgt>
                                        </p:tgtEl>
                                      </p:cBhvr>
                                    </p:animEffect>
                                    <p:anim calcmode="lin" valueType="num">
                                      <p:cBhvr>
                                        <p:cTn id="30"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31" dur="5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1">
                                            <p:txEl>
                                              <p:pRg st="2" end="2"/>
                                            </p:txEl>
                                          </p:spTgt>
                                        </p:tgtEl>
                                        <p:attrNameLst>
                                          <p:attrName>style.visibility</p:attrName>
                                        </p:attrNameLst>
                                      </p:cBhvr>
                                      <p:to>
                                        <p:strVal val="visible"/>
                                      </p:to>
                                    </p:set>
                                    <p:animEffect transition="in" filter="fade">
                                      <p:cBhvr>
                                        <p:cTn id="36" dur="500"/>
                                        <p:tgtEl>
                                          <p:spTgt spid="11">
                                            <p:txEl>
                                              <p:pRg st="2" end="2"/>
                                            </p:txEl>
                                          </p:spTgt>
                                        </p:tgtEl>
                                      </p:cBhvr>
                                    </p:animEffect>
                                    <p:anim calcmode="lin" valueType="num">
                                      <p:cBhvr>
                                        <p:cTn id="3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8" dur="5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1">
                                            <p:txEl>
                                              <p:pRg st="3" end="3"/>
                                            </p:txEl>
                                          </p:spTgt>
                                        </p:tgtEl>
                                        <p:attrNameLst>
                                          <p:attrName>style.visibility</p:attrName>
                                        </p:attrNameLst>
                                      </p:cBhvr>
                                      <p:to>
                                        <p:strVal val="visible"/>
                                      </p:to>
                                    </p:set>
                                    <p:animEffect transition="in" filter="fade">
                                      <p:cBhvr>
                                        <p:cTn id="43" dur="500"/>
                                        <p:tgtEl>
                                          <p:spTgt spid="11">
                                            <p:txEl>
                                              <p:pRg st="3" end="3"/>
                                            </p:txEl>
                                          </p:spTgt>
                                        </p:tgtEl>
                                      </p:cBhvr>
                                    </p:animEffect>
                                    <p:anim calcmode="lin" valueType="num">
                                      <p:cBhvr>
                                        <p:cTn id="44"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45" dur="5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9" name="Group 4">
            <a:extLst>
              <a:ext uri="{FF2B5EF4-FFF2-40B4-BE49-F238E27FC236}">
                <a16:creationId xmlns:a16="http://schemas.microsoft.com/office/drawing/2014/main" id="{5FB8055C-9FEB-D48B-4347-E4304437272C}"/>
              </a:ext>
            </a:extLst>
          </p:cNvPr>
          <p:cNvGrpSpPr/>
          <p:nvPr/>
        </p:nvGrpSpPr>
        <p:grpSpPr>
          <a:xfrm>
            <a:off x="2716780" y="2658469"/>
            <a:ext cx="7498203" cy="1211254"/>
            <a:chOff x="0" y="0"/>
            <a:chExt cx="6990895" cy="1169740"/>
          </a:xfrm>
        </p:grpSpPr>
        <p:sp>
          <p:nvSpPr>
            <p:cNvPr id="20" name="Freeform 5">
              <a:extLst>
                <a:ext uri="{FF2B5EF4-FFF2-40B4-BE49-F238E27FC236}">
                  <a16:creationId xmlns:a16="http://schemas.microsoft.com/office/drawing/2014/main" id="{2DB2526E-2C48-8403-0CB8-127B24F571B1}"/>
                </a:ext>
              </a:extLst>
            </p:cNvPr>
            <p:cNvSpPr/>
            <p:nvPr/>
          </p:nvSpPr>
          <p:spPr>
            <a:xfrm>
              <a:off x="10160" y="16510"/>
              <a:ext cx="6968035" cy="1141800"/>
            </a:xfrm>
            <a:custGeom>
              <a:avLst/>
              <a:gdLst/>
              <a:ahLst/>
              <a:cxnLst/>
              <a:rect l="l" t="t" r="r" b="b"/>
              <a:pathLst>
                <a:path w="6968035" h="1141800">
                  <a:moveTo>
                    <a:pt x="6968035" y="1141800"/>
                  </a:moveTo>
                  <a:lnTo>
                    <a:pt x="0" y="1134180"/>
                  </a:lnTo>
                  <a:lnTo>
                    <a:pt x="0" y="409233"/>
                  </a:lnTo>
                  <a:lnTo>
                    <a:pt x="17780" y="19050"/>
                  </a:lnTo>
                  <a:lnTo>
                    <a:pt x="3472781" y="0"/>
                  </a:lnTo>
                  <a:lnTo>
                    <a:pt x="6948985" y="5080"/>
                  </a:lnTo>
                  <a:close/>
                </a:path>
              </a:pathLst>
            </a:custGeom>
            <a:solidFill>
              <a:srgbClr val="FFFFFF"/>
            </a:solidFill>
          </p:spPr>
        </p:sp>
        <p:sp>
          <p:nvSpPr>
            <p:cNvPr id="21" name="Freeform 6">
              <a:extLst>
                <a:ext uri="{FF2B5EF4-FFF2-40B4-BE49-F238E27FC236}">
                  <a16:creationId xmlns:a16="http://schemas.microsoft.com/office/drawing/2014/main" id="{EDB7F9E9-67C5-E063-D811-B049A8E52789}"/>
                </a:ext>
              </a:extLst>
            </p:cNvPr>
            <p:cNvSpPr/>
            <p:nvPr/>
          </p:nvSpPr>
          <p:spPr>
            <a:xfrm>
              <a:off x="-3810" y="0"/>
              <a:ext cx="6997245" cy="1168470"/>
            </a:xfrm>
            <a:custGeom>
              <a:avLst/>
              <a:gdLst/>
              <a:ahLst/>
              <a:cxnLst/>
              <a:rect l="l" t="t" r="r" b="b"/>
              <a:pathLst>
                <a:path w="6997245" h="1168470">
                  <a:moveTo>
                    <a:pt x="6962955" y="21590"/>
                  </a:moveTo>
                  <a:cubicBezTo>
                    <a:pt x="6964225" y="34290"/>
                    <a:pt x="6964225" y="44450"/>
                    <a:pt x="6965495" y="54610"/>
                  </a:cubicBezTo>
                  <a:cubicBezTo>
                    <a:pt x="6968035" y="80471"/>
                    <a:pt x="6969305" y="103823"/>
                    <a:pt x="6971845" y="126340"/>
                  </a:cubicBezTo>
                  <a:cubicBezTo>
                    <a:pt x="6971845" y="158866"/>
                    <a:pt x="6984545" y="800205"/>
                    <a:pt x="6990895" y="832730"/>
                  </a:cubicBezTo>
                  <a:cubicBezTo>
                    <a:pt x="6997245" y="881936"/>
                    <a:pt x="6993435" y="931975"/>
                    <a:pt x="6993435" y="981181"/>
                  </a:cubicBezTo>
                  <a:cubicBezTo>
                    <a:pt x="6993435" y="1024548"/>
                    <a:pt x="6994705" y="1064580"/>
                    <a:pt x="6995975" y="1107510"/>
                  </a:cubicBezTo>
                  <a:cubicBezTo>
                    <a:pt x="6995975" y="1129100"/>
                    <a:pt x="6995975" y="1143070"/>
                    <a:pt x="6995975" y="1167200"/>
                  </a:cubicBezTo>
                  <a:cubicBezTo>
                    <a:pt x="6973115" y="1167200"/>
                    <a:pt x="6952795" y="1168470"/>
                    <a:pt x="6915340" y="1167200"/>
                  </a:cubicBezTo>
                  <a:cubicBezTo>
                    <a:pt x="6560470" y="1162120"/>
                    <a:pt x="6200141" y="1168470"/>
                    <a:pt x="5845271" y="1163390"/>
                  </a:cubicBezTo>
                  <a:cubicBezTo>
                    <a:pt x="5632349" y="1159580"/>
                    <a:pt x="5424886" y="1162120"/>
                    <a:pt x="5211965" y="1159580"/>
                  </a:cubicBezTo>
                  <a:cubicBezTo>
                    <a:pt x="5113693" y="1158310"/>
                    <a:pt x="5015421" y="1157040"/>
                    <a:pt x="4917150" y="1155770"/>
                  </a:cubicBezTo>
                  <a:cubicBezTo>
                    <a:pt x="4857094" y="1155770"/>
                    <a:pt x="4802499" y="1157040"/>
                    <a:pt x="4742444" y="1157040"/>
                  </a:cubicBezTo>
                  <a:cubicBezTo>
                    <a:pt x="4589577" y="1155770"/>
                    <a:pt x="4169193" y="1157040"/>
                    <a:pt x="4016326" y="1155770"/>
                  </a:cubicBezTo>
                  <a:cubicBezTo>
                    <a:pt x="3907135" y="1154500"/>
                    <a:pt x="1723320" y="1163390"/>
                    <a:pt x="1614129" y="1162120"/>
                  </a:cubicBezTo>
                  <a:cubicBezTo>
                    <a:pt x="1586831" y="1162120"/>
                    <a:pt x="1554074" y="1163390"/>
                    <a:pt x="1526777" y="1163390"/>
                  </a:cubicBezTo>
                  <a:cubicBezTo>
                    <a:pt x="1461262" y="1163390"/>
                    <a:pt x="1401207" y="1164660"/>
                    <a:pt x="1335693" y="1164660"/>
                  </a:cubicBezTo>
                  <a:cubicBezTo>
                    <a:pt x="1171907" y="1164660"/>
                    <a:pt x="1013580" y="1163390"/>
                    <a:pt x="849794" y="1162120"/>
                  </a:cubicBezTo>
                  <a:cubicBezTo>
                    <a:pt x="751522" y="1160850"/>
                    <a:pt x="653251" y="1159580"/>
                    <a:pt x="560438" y="1158310"/>
                  </a:cubicBezTo>
                  <a:cubicBezTo>
                    <a:pt x="385733" y="1157040"/>
                    <a:pt x="211028" y="1155770"/>
                    <a:pt x="48260" y="1155770"/>
                  </a:cubicBezTo>
                  <a:cubicBezTo>
                    <a:pt x="38100" y="1155770"/>
                    <a:pt x="29210" y="1155770"/>
                    <a:pt x="19050" y="1154500"/>
                  </a:cubicBezTo>
                  <a:cubicBezTo>
                    <a:pt x="10160" y="1153230"/>
                    <a:pt x="5080" y="1146880"/>
                    <a:pt x="7620" y="1137990"/>
                  </a:cubicBezTo>
                  <a:cubicBezTo>
                    <a:pt x="16510" y="1106279"/>
                    <a:pt x="12700" y="1085429"/>
                    <a:pt x="11430" y="1063746"/>
                  </a:cubicBezTo>
                  <a:cubicBezTo>
                    <a:pt x="10160" y="1019544"/>
                    <a:pt x="6350" y="976177"/>
                    <a:pt x="7620" y="931975"/>
                  </a:cubicBezTo>
                  <a:cubicBezTo>
                    <a:pt x="5080" y="876932"/>
                    <a:pt x="0" y="195562"/>
                    <a:pt x="7620" y="139684"/>
                  </a:cubicBezTo>
                  <a:cubicBezTo>
                    <a:pt x="8890" y="128842"/>
                    <a:pt x="7620" y="117167"/>
                    <a:pt x="8890" y="106325"/>
                  </a:cubicBezTo>
                  <a:cubicBezTo>
                    <a:pt x="10160" y="88811"/>
                    <a:pt x="12700" y="69629"/>
                    <a:pt x="13970" y="44450"/>
                  </a:cubicBezTo>
                  <a:cubicBezTo>
                    <a:pt x="13970" y="41910"/>
                    <a:pt x="15240" y="39370"/>
                    <a:pt x="16510" y="38100"/>
                  </a:cubicBezTo>
                  <a:cubicBezTo>
                    <a:pt x="38100" y="35560"/>
                    <a:pt x="74540" y="30480"/>
                    <a:pt x="161892" y="29210"/>
                  </a:cubicBezTo>
                  <a:cubicBezTo>
                    <a:pt x="309300" y="25400"/>
                    <a:pt x="456707" y="22860"/>
                    <a:pt x="609574" y="20320"/>
                  </a:cubicBezTo>
                  <a:cubicBezTo>
                    <a:pt x="713306" y="17780"/>
                    <a:pt x="817037" y="16510"/>
                    <a:pt x="915308" y="13970"/>
                  </a:cubicBezTo>
                  <a:cubicBezTo>
                    <a:pt x="1013580" y="11430"/>
                    <a:pt x="1117311" y="8890"/>
                    <a:pt x="1215583" y="8890"/>
                  </a:cubicBezTo>
                  <a:cubicBezTo>
                    <a:pt x="1324774" y="7620"/>
                    <a:pt x="1433965" y="10160"/>
                    <a:pt x="1543155" y="8890"/>
                  </a:cubicBezTo>
                  <a:cubicBezTo>
                    <a:pt x="1679644" y="8890"/>
                    <a:pt x="4152814" y="6350"/>
                    <a:pt x="4289303" y="5080"/>
                  </a:cubicBezTo>
                  <a:cubicBezTo>
                    <a:pt x="4420332" y="3810"/>
                    <a:pt x="4551360" y="2540"/>
                    <a:pt x="4687849" y="2540"/>
                  </a:cubicBezTo>
                  <a:cubicBezTo>
                    <a:pt x="4911690" y="1270"/>
                    <a:pt x="5130072" y="0"/>
                    <a:pt x="5353913" y="0"/>
                  </a:cubicBezTo>
                  <a:cubicBezTo>
                    <a:pt x="5446725" y="0"/>
                    <a:pt x="5544996" y="2540"/>
                    <a:pt x="5637808" y="2540"/>
                  </a:cubicBezTo>
                  <a:cubicBezTo>
                    <a:pt x="5894407" y="3810"/>
                    <a:pt x="6156465" y="5080"/>
                    <a:pt x="6413063" y="7620"/>
                  </a:cubicBezTo>
                  <a:cubicBezTo>
                    <a:pt x="6549552" y="8890"/>
                    <a:pt x="6686039" y="12700"/>
                    <a:pt x="6822528" y="16510"/>
                  </a:cubicBezTo>
                  <a:cubicBezTo>
                    <a:pt x="6855286" y="16510"/>
                    <a:pt x="6888043" y="16510"/>
                    <a:pt x="6915340" y="16510"/>
                  </a:cubicBezTo>
                  <a:cubicBezTo>
                    <a:pt x="6943905" y="17780"/>
                    <a:pt x="6952795" y="20320"/>
                    <a:pt x="6962955" y="21590"/>
                  </a:cubicBezTo>
                  <a:close/>
                  <a:moveTo>
                    <a:pt x="6973115" y="1150690"/>
                  </a:moveTo>
                  <a:cubicBezTo>
                    <a:pt x="6974385" y="1134180"/>
                    <a:pt x="6975655" y="1121480"/>
                    <a:pt x="6975655" y="1108780"/>
                  </a:cubicBezTo>
                  <a:cubicBezTo>
                    <a:pt x="6974385" y="1060410"/>
                    <a:pt x="6973115" y="1016208"/>
                    <a:pt x="6973115" y="968671"/>
                  </a:cubicBezTo>
                  <a:cubicBezTo>
                    <a:pt x="6973115" y="946987"/>
                    <a:pt x="6975655" y="925303"/>
                    <a:pt x="6974385" y="903620"/>
                  </a:cubicBezTo>
                  <a:cubicBezTo>
                    <a:pt x="6974385" y="883604"/>
                    <a:pt x="6973115" y="862754"/>
                    <a:pt x="6971845" y="842738"/>
                  </a:cubicBezTo>
                  <a:cubicBezTo>
                    <a:pt x="6966765" y="811881"/>
                    <a:pt x="6955335" y="173044"/>
                    <a:pt x="6955335" y="142186"/>
                  </a:cubicBezTo>
                  <a:cubicBezTo>
                    <a:pt x="6952795" y="116333"/>
                    <a:pt x="6950255" y="89645"/>
                    <a:pt x="6947715" y="63500"/>
                  </a:cubicBezTo>
                  <a:cubicBezTo>
                    <a:pt x="6946445" y="44450"/>
                    <a:pt x="6945175" y="43180"/>
                    <a:pt x="6898962" y="41910"/>
                  </a:cubicBezTo>
                  <a:cubicBezTo>
                    <a:pt x="6882583" y="41910"/>
                    <a:pt x="6871664" y="41910"/>
                    <a:pt x="6855286" y="40640"/>
                  </a:cubicBezTo>
                  <a:cubicBezTo>
                    <a:pt x="6718797" y="36830"/>
                    <a:pt x="6576849" y="31750"/>
                    <a:pt x="6440361" y="30480"/>
                  </a:cubicBezTo>
                  <a:cubicBezTo>
                    <a:pt x="6107329" y="26670"/>
                    <a:pt x="5768838" y="25400"/>
                    <a:pt x="5435806" y="22860"/>
                  </a:cubicBezTo>
                  <a:cubicBezTo>
                    <a:pt x="5386670" y="22860"/>
                    <a:pt x="5332075" y="22860"/>
                    <a:pt x="5282939" y="22860"/>
                  </a:cubicBezTo>
                  <a:cubicBezTo>
                    <a:pt x="5201045" y="22860"/>
                    <a:pt x="5119153" y="22860"/>
                    <a:pt x="5042719" y="22860"/>
                  </a:cubicBezTo>
                  <a:cubicBezTo>
                    <a:pt x="4868014" y="22860"/>
                    <a:pt x="4693309" y="22860"/>
                    <a:pt x="4524063" y="24130"/>
                  </a:cubicBezTo>
                  <a:cubicBezTo>
                    <a:pt x="4376655" y="25400"/>
                    <a:pt x="1892566" y="29210"/>
                    <a:pt x="1745158" y="29210"/>
                  </a:cubicBezTo>
                  <a:cubicBezTo>
                    <a:pt x="1504939" y="29210"/>
                    <a:pt x="1264719" y="26670"/>
                    <a:pt x="1024499" y="33020"/>
                  </a:cubicBezTo>
                  <a:cubicBezTo>
                    <a:pt x="898930" y="36830"/>
                    <a:pt x="778820" y="36830"/>
                    <a:pt x="658710" y="38100"/>
                  </a:cubicBezTo>
                  <a:cubicBezTo>
                    <a:pt x="451248" y="41910"/>
                    <a:pt x="243785" y="45720"/>
                    <a:pt x="49530" y="50800"/>
                  </a:cubicBezTo>
                  <a:cubicBezTo>
                    <a:pt x="36830" y="50800"/>
                    <a:pt x="34290" y="53340"/>
                    <a:pt x="33020" y="67127"/>
                  </a:cubicBezTo>
                  <a:cubicBezTo>
                    <a:pt x="31750" y="82139"/>
                    <a:pt x="31750" y="97151"/>
                    <a:pt x="30480" y="112163"/>
                  </a:cubicBezTo>
                  <a:cubicBezTo>
                    <a:pt x="29210" y="137182"/>
                    <a:pt x="26670" y="161368"/>
                    <a:pt x="25400" y="186388"/>
                  </a:cubicBezTo>
                  <a:cubicBezTo>
                    <a:pt x="20320" y="213075"/>
                    <a:pt x="26670" y="865256"/>
                    <a:pt x="29210" y="891944"/>
                  </a:cubicBezTo>
                  <a:cubicBezTo>
                    <a:pt x="29210" y="920299"/>
                    <a:pt x="29210" y="949489"/>
                    <a:pt x="30480" y="977845"/>
                  </a:cubicBezTo>
                  <a:cubicBezTo>
                    <a:pt x="30480" y="998694"/>
                    <a:pt x="33020" y="1019544"/>
                    <a:pt x="33020" y="1040394"/>
                  </a:cubicBezTo>
                  <a:cubicBezTo>
                    <a:pt x="33020" y="1062912"/>
                    <a:pt x="33020" y="1085429"/>
                    <a:pt x="31750" y="1108780"/>
                  </a:cubicBezTo>
                  <a:cubicBezTo>
                    <a:pt x="31750" y="1112590"/>
                    <a:pt x="31750" y="1115130"/>
                    <a:pt x="31750" y="1118940"/>
                  </a:cubicBezTo>
                  <a:cubicBezTo>
                    <a:pt x="31750" y="1129100"/>
                    <a:pt x="35560" y="1132910"/>
                    <a:pt x="44450" y="1132910"/>
                  </a:cubicBezTo>
                  <a:cubicBezTo>
                    <a:pt x="85459" y="1132910"/>
                    <a:pt x="161892" y="1134180"/>
                    <a:pt x="232866" y="1134180"/>
                  </a:cubicBezTo>
                  <a:cubicBezTo>
                    <a:pt x="336597" y="1134180"/>
                    <a:pt x="445788" y="1131640"/>
                    <a:pt x="549519" y="1134180"/>
                  </a:cubicBezTo>
                  <a:cubicBezTo>
                    <a:pt x="718765" y="1137990"/>
                    <a:pt x="888011" y="1140530"/>
                    <a:pt x="1057256" y="1139260"/>
                  </a:cubicBezTo>
                  <a:cubicBezTo>
                    <a:pt x="1166447" y="1137990"/>
                    <a:pt x="1270178" y="1140530"/>
                    <a:pt x="1379369" y="1140530"/>
                  </a:cubicBezTo>
                  <a:cubicBezTo>
                    <a:pt x="1537696" y="1140530"/>
                    <a:pt x="1696022" y="1139260"/>
                    <a:pt x="1854349" y="1140530"/>
                  </a:cubicBezTo>
                  <a:cubicBezTo>
                    <a:pt x="2089109" y="1141800"/>
                    <a:pt x="4666011" y="1131640"/>
                    <a:pt x="4906231" y="1134180"/>
                  </a:cubicBezTo>
                  <a:cubicBezTo>
                    <a:pt x="5009962" y="1135450"/>
                    <a:pt x="5113693" y="1136720"/>
                    <a:pt x="5211965" y="1136720"/>
                  </a:cubicBezTo>
                  <a:cubicBezTo>
                    <a:pt x="5392130" y="1139260"/>
                    <a:pt x="5566834" y="1135450"/>
                    <a:pt x="5746999" y="1139260"/>
                  </a:cubicBezTo>
                  <a:cubicBezTo>
                    <a:pt x="5894407" y="1141800"/>
                    <a:pt x="6041814" y="1141800"/>
                    <a:pt x="6189222" y="1144340"/>
                  </a:cubicBezTo>
                  <a:cubicBezTo>
                    <a:pt x="6407603" y="1148150"/>
                    <a:pt x="6625985" y="1150690"/>
                    <a:pt x="6844366" y="1151960"/>
                  </a:cubicBezTo>
                  <a:cubicBezTo>
                    <a:pt x="6926260" y="1151960"/>
                    <a:pt x="6952795" y="1150690"/>
                    <a:pt x="6973115" y="1150690"/>
                  </a:cubicBezTo>
                  <a:close/>
                </a:path>
              </a:pathLst>
            </a:custGeom>
            <a:solidFill>
              <a:srgbClr val="FFFFFF"/>
            </a:solidFill>
          </p:spPr>
        </p:sp>
      </p:grpSp>
      <p:pic>
        <p:nvPicPr>
          <p:cNvPr id="22" name="Picture 22">
            <a:extLst>
              <a:ext uri="{FF2B5EF4-FFF2-40B4-BE49-F238E27FC236}">
                <a16:creationId xmlns:a16="http://schemas.microsoft.com/office/drawing/2014/main" id="{3E7ED8B2-C90C-8C5F-CBE3-BD7511BF691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1060157">
            <a:off x="196338" y="5969510"/>
            <a:ext cx="561261" cy="1035884"/>
          </a:xfrm>
          <a:prstGeom prst="rect">
            <a:avLst/>
          </a:prstGeom>
        </p:spPr>
      </p:pic>
      <p:pic>
        <p:nvPicPr>
          <p:cNvPr id="23" name="Picture 23">
            <a:extLst>
              <a:ext uri="{FF2B5EF4-FFF2-40B4-BE49-F238E27FC236}">
                <a16:creationId xmlns:a16="http://schemas.microsoft.com/office/drawing/2014/main" id="{D594F521-4DF1-2763-5011-9898C891529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452374" y="1220386"/>
            <a:ext cx="1090398" cy="1090398"/>
          </a:xfrm>
          <a:prstGeom prst="rect">
            <a:avLst/>
          </a:prstGeom>
        </p:spPr>
      </p:pic>
      <p:pic>
        <p:nvPicPr>
          <p:cNvPr id="24" name="Picture 24">
            <a:extLst>
              <a:ext uri="{FF2B5EF4-FFF2-40B4-BE49-F238E27FC236}">
                <a16:creationId xmlns:a16="http://schemas.microsoft.com/office/drawing/2014/main" id="{31A05E74-8C2F-A7A2-7C4E-F38FC64EC8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894192">
            <a:off x="-3697" y="2054502"/>
            <a:ext cx="1374967" cy="757482"/>
          </a:xfrm>
          <a:prstGeom prst="rect">
            <a:avLst/>
          </a:prstGeom>
        </p:spPr>
      </p:pic>
      <p:sp>
        <p:nvSpPr>
          <p:cNvPr id="25" name="TextBox 6">
            <a:extLst>
              <a:ext uri="{FF2B5EF4-FFF2-40B4-BE49-F238E27FC236}">
                <a16:creationId xmlns:a16="http://schemas.microsoft.com/office/drawing/2014/main" id="{87A756C2-57FA-8911-ACD7-0F8EFB1AA916}"/>
              </a:ext>
            </a:extLst>
          </p:cNvPr>
          <p:cNvSpPr txBox="1"/>
          <p:nvPr/>
        </p:nvSpPr>
        <p:spPr>
          <a:xfrm>
            <a:off x="2629405" y="1919793"/>
            <a:ext cx="6925248" cy="51046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507"/>
              </a:lnSpc>
            </a:pPr>
            <a:r>
              <a:rPr lang="en-US" sz="2800" b="1" dirty="0" err="1">
                <a:latin typeface="UTM Avo" panose="02040603050506020204" pitchFamily="18"/>
                <a:cs typeface="Arial" panose="020B0604020202020204" pitchFamily="34" charset="0"/>
              </a:rPr>
              <a:t>Bố</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cục</a:t>
            </a:r>
            <a:endParaRPr lang="en-US" sz="2800" b="1" dirty="0">
              <a:latin typeface="UTM Avo" panose="02040603050506020204" pitchFamily="18"/>
              <a:cs typeface="Arial" panose="020B0604020202020204" pitchFamily="34" charset="0"/>
            </a:endParaRPr>
          </a:p>
        </p:txBody>
      </p:sp>
      <p:sp>
        <p:nvSpPr>
          <p:cNvPr id="26" name="Freeform 5">
            <a:extLst>
              <a:ext uri="{FF2B5EF4-FFF2-40B4-BE49-F238E27FC236}">
                <a16:creationId xmlns:a16="http://schemas.microsoft.com/office/drawing/2014/main" id="{14C9ED94-3164-CA9A-43D7-F9856727BBC6}"/>
              </a:ext>
            </a:extLst>
          </p:cNvPr>
          <p:cNvSpPr/>
          <p:nvPr/>
        </p:nvSpPr>
        <p:spPr>
          <a:xfrm>
            <a:off x="2699072" y="4313976"/>
            <a:ext cx="7502289" cy="1209939"/>
          </a:xfrm>
          <a:custGeom>
            <a:avLst/>
            <a:gdLst/>
            <a:ahLst/>
            <a:cxnLst/>
            <a:rect l="l" t="t" r="r" b="b"/>
            <a:pathLst>
              <a:path w="6968035" h="1141800">
                <a:moveTo>
                  <a:pt x="6968035" y="1141800"/>
                </a:moveTo>
                <a:lnTo>
                  <a:pt x="0" y="1134180"/>
                </a:lnTo>
                <a:lnTo>
                  <a:pt x="0" y="409233"/>
                </a:lnTo>
                <a:lnTo>
                  <a:pt x="17780" y="19050"/>
                </a:lnTo>
                <a:lnTo>
                  <a:pt x="3472781" y="0"/>
                </a:lnTo>
                <a:lnTo>
                  <a:pt x="6948985" y="5080"/>
                </a:lnTo>
                <a:close/>
              </a:path>
            </a:pathLst>
          </a:custGeom>
          <a:solidFill>
            <a:srgbClr val="FFFFFF"/>
          </a:solidFill>
        </p:spPr>
      </p:sp>
      <p:sp>
        <p:nvSpPr>
          <p:cNvPr id="27" name="TextBox 26">
            <a:extLst>
              <a:ext uri="{FF2B5EF4-FFF2-40B4-BE49-F238E27FC236}">
                <a16:creationId xmlns:a16="http://schemas.microsoft.com/office/drawing/2014/main" id="{640848B9-EED8-FE2A-A0D8-18CB5FE75B03}"/>
              </a:ext>
            </a:extLst>
          </p:cNvPr>
          <p:cNvSpPr txBox="1"/>
          <p:nvPr/>
        </p:nvSpPr>
        <p:spPr>
          <a:xfrm>
            <a:off x="2565924" y="2709496"/>
            <a:ext cx="7886450" cy="1148391"/>
          </a:xfrm>
          <a:prstGeom prst="rect">
            <a:avLst/>
          </a:prstGeom>
          <a:noFill/>
        </p:spPr>
        <p:txBody>
          <a:bodyPr wrap="square">
            <a:spAutoFit/>
          </a:bodyPr>
          <a:lstStyle/>
          <a:p>
            <a:pPr algn="ctr">
              <a:lnSpc>
                <a:spcPct val="150000"/>
              </a:lnSpc>
            </a:pPr>
            <a:r>
              <a:rPr lang="en-US" sz="2438" dirty="0" err="1">
                <a:solidFill>
                  <a:schemeClr val="tx1"/>
                </a:solidFill>
                <a:latin typeface="UTM Avo" panose="02040603050506020204" pitchFamily="18"/>
                <a:cs typeface="Arial" panose="020B0604020202020204" pitchFamily="34" charset="0"/>
              </a:rPr>
              <a:t>Phần</a:t>
            </a:r>
            <a:r>
              <a:rPr lang="en-US" sz="2438" dirty="0">
                <a:solidFill>
                  <a:schemeClr val="tx1"/>
                </a:solidFill>
                <a:latin typeface="UTM Avo" panose="02040603050506020204" pitchFamily="18"/>
                <a:cs typeface="Arial" panose="020B0604020202020204" pitchFamily="34" charset="0"/>
              </a:rPr>
              <a:t> 1 (</a:t>
            </a:r>
            <a:r>
              <a:rPr lang="en-US" sz="2438" dirty="0" err="1">
                <a:solidFill>
                  <a:schemeClr val="tx1"/>
                </a:solidFill>
                <a:latin typeface="UTM Avo" panose="02040603050506020204" pitchFamily="18"/>
                <a:cs typeface="Arial" panose="020B0604020202020204" pitchFamily="34" charset="0"/>
              </a:rPr>
              <a:t>Từ</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đầu</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đến</a:t>
            </a:r>
            <a:r>
              <a:rPr lang="en-US" sz="2438"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lăn</a:t>
            </a:r>
            <a:r>
              <a:rPr lang="en-US" sz="2438" i="1"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đùng</a:t>
            </a:r>
            <a:r>
              <a:rPr lang="en-US" sz="2438" i="1"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ra</a:t>
            </a:r>
            <a:r>
              <a:rPr lang="en-US" sz="2438" i="1"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đất</a:t>
            </a:r>
            <a:r>
              <a:rPr lang="en-US" sz="2438">
                <a:solidFill>
                  <a:schemeClr val="tx1"/>
                </a:solidFill>
                <a:latin typeface="UTM Avo" panose="02040603050506020204" pitchFamily="18"/>
                <a:cs typeface="Arial" panose="020B0604020202020204" pitchFamily="34" charset="0"/>
              </a:rPr>
              <a:t>): </a:t>
            </a:r>
          </a:p>
          <a:p>
            <a:pPr algn="ctr">
              <a:lnSpc>
                <a:spcPct val="150000"/>
              </a:lnSpc>
            </a:pPr>
            <a:r>
              <a:rPr lang="en-US" sz="2438">
                <a:solidFill>
                  <a:schemeClr val="tx1"/>
                </a:solidFill>
                <a:latin typeface="UTM Avo" panose="02040603050506020204" pitchFamily="18"/>
                <a:cs typeface="Arial" panose="020B0604020202020204" pitchFamily="34" charset="0"/>
              </a:rPr>
              <a:t>Nguyên </a:t>
            </a:r>
            <a:r>
              <a:rPr lang="en-US" sz="2438" dirty="0" err="1">
                <a:solidFill>
                  <a:schemeClr val="tx1"/>
                </a:solidFill>
                <a:latin typeface="UTM Avo" panose="02040603050506020204" pitchFamily="18"/>
                <a:cs typeface="Arial" panose="020B0604020202020204" pitchFamily="34" charset="0"/>
              </a:rPr>
              <a:t>nhân</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và</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sự</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chuẩn</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bị</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cho</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trận</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đánh</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nhau</a:t>
            </a:r>
            <a:r>
              <a:rPr lang="en-US" sz="2438" dirty="0">
                <a:solidFill>
                  <a:schemeClr val="tx1"/>
                </a:solidFill>
                <a:latin typeface="UTM Avo" panose="02040603050506020204" pitchFamily="18"/>
                <a:cs typeface="Arial" panose="020B0604020202020204" pitchFamily="34" charset="0"/>
              </a:rPr>
              <a:t>.</a:t>
            </a:r>
          </a:p>
        </p:txBody>
      </p:sp>
      <p:sp>
        <p:nvSpPr>
          <p:cNvPr id="28" name="TextBox 27">
            <a:extLst>
              <a:ext uri="{FF2B5EF4-FFF2-40B4-BE49-F238E27FC236}">
                <a16:creationId xmlns:a16="http://schemas.microsoft.com/office/drawing/2014/main" id="{EEE6C29B-FD73-EEA8-E640-14D1A23EA206}"/>
              </a:ext>
            </a:extLst>
          </p:cNvPr>
          <p:cNvSpPr txBox="1"/>
          <p:nvPr/>
        </p:nvSpPr>
        <p:spPr>
          <a:xfrm>
            <a:off x="2629405" y="4344749"/>
            <a:ext cx="7585578" cy="1148391"/>
          </a:xfrm>
          <a:prstGeom prst="rect">
            <a:avLst/>
          </a:prstGeom>
          <a:noFill/>
        </p:spPr>
        <p:txBody>
          <a:bodyPr wrap="square">
            <a:spAutoFit/>
          </a:bodyPr>
          <a:lstStyle/>
          <a:p>
            <a:pPr algn="ctr">
              <a:lnSpc>
                <a:spcPct val="150000"/>
              </a:lnSpc>
            </a:pPr>
            <a:r>
              <a:rPr lang="en-US" sz="2438" dirty="0" err="1">
                <a:solidFill>
                  <a:schemeClr val="tx1"/>
                </a:solidFill>
                <a:latin typeface="UTM Avo" panose="02040603050506020204" pitchFamily="18"/>
                <a:cs typeface="Arial" panose="020B0604020202020204" pitchFamily="34" charset="0"/>
              </a:rPr>
              <a:t>Phần</a:t>
            </a:r>
            <a:r>
              <a:rPr lang="en-US" sz="2438" dirty="0">
                <a:solidFill>
                  <a:schemeClr val="tx1"/>
                </a:solidFill>
                <a:latin typeface="UTM Avo" panose="02040603050506020204" pitchFamily="18"/>
                <a:cs typeface="Arial" panose="020B0604020202020204" pitchFamily="34" charset="0"/>
              </a:rPr>
              <a:t> 2 (</a:t>
            </a:r>
            <a:r>
              <a:rPr lang="en-US" sz="2438" dirty="0" err="1">
                <a:solidFill>
                  <a:schemeClr val="tx1"/>
                </a:solidFill>
                <a:latin typeface="UTM Avo" panose="02040603050506020204" pitchFamily="18"/>
                <a:cs typeface="Arial" panose="020B0604020202020204" pitchFamily="34" charset="0"/>
              </a:rPr>
              <a:t>Còn</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lại</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Điều</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không</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lường</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trước</a:t>
            </a:r>
            <a:r>
              <a:rPr lang="en-US" sz="2438" dirty="0">
                <a:solidFill>
                  <a:schemeClr val="tx1"/>
                </a:solidFill>
                <a:latin typeface="UTM Avo" panose="02040603050506020204" pitchFamily="18"/>
                <a:cs typeface="Arial" panose="020B0604020202020204" pitchFamily="34" charset="0"/>
              </a:rPr>
              <a:t> </a:t>
            </a:r>
            <a:r>
              <a:rPr lang="en-US" sz="2438" err="1">
                <a:solidFill>
                  <a:schemeClr val="tx1"/>
                </a:solidFill>
                <a:latin typeface="UTM Avo" panose="02040603050506020204" pitchFamily="18"/>
                <a:cs typeface="Arial" panose="020B0604020202020204" pitchFamily="34" charset="0"/>
              </a:rPr>
              <a:t>khi</a:t>
            </a:r>
            <a:r>
              <a:rPr lang="en-US" sz="2438">
                <a:solidFill>
                  <a:schemeClr val="tx1"/>
                </a:solidFill>
                <a:latin typeface="UTM Avo" panose="02040603050506020204" pitchFamily="18"/>
                <a:cs typeface="Arial" panose="020B0604020202020204" pitchFamily="34" charset="0"/>
              </a:rPr>
              <a:t> </a:t>
            </a:r>
          </a:p>
          <a:p>
            <a:pPr algn="ctr">
              <a:lnSpc>
                <a:spcPct val="150000"/>
              </a:lnSpc>
            </a:pPr>
            <a:r>
              <a:rPr lang="en-US" sz="2438">
                <a:solidFill>
                  <a:schemeClr val="tx1"/>
                </a:solidFill>
                <a:latin typeface="UTM Avo" panose="02040603050506020204" pitchFamily="18"/>
                <a:cs typeface="Arial" panose="020B0604020202020204" pitchFamily="34" charset="0"/>
              </a:rPr>
              <a:t>giải </a:t>
            </a:r>
            <a:r>
              <a:rPr lang="en-US" sz="2438" dirty="0" err="1">
                <a:solidFill>
                  <a:schemeClr val="tx1"/>
                </a:solidFill>
                <a:latin typeface="UTM Avo" panose="02040603050506020204" pitchFamily="18"/>
                <a:cs typeface="Arial" panose="020B0604020202020204" pitchFamily="34" charset="0"/>
              </a:rPr>
              <a:t>quyết</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mâu</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thuẫn</a:t>
            </a:r>
            <a:r>
              <a:rPr lang="en-US" sz="2438" dirty="0">
                <a:solidFill>
                  <a:schemeClr val="tx1"/>
                </a:solidFill>
                <a:latin typeface="UTM Avo" panose="02040603050506020204" pitchFamily="18"/>
                <a:cs typeface="Arial" panose="020B0604020202020204" pitchFamily="34" charset="0"/>
              </a:rPr>
              <a:t>.</a:t>
            </a:r>
          </a:p>
        </p:txBody>
      </p:sp>
      <p:pic>
        <p:nvPicPr>
          <p:cNvPr id="29" name="Picture 14">
            <a:extLst>
              <a:ext uri="{FF2B5EF4-FFF2-40B4-BE49-F238E27FC236}">
                <a16:creationId xmlns:a16="http://schemas.microsoft.com/office/drawing/2014/main" id="{359A874E-09AF-88EC-16D3-23A824E6FF9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81068" y="2542645"/>
            <a:ext cx="2328969" cy="4542315"/>
          </a:xfrm>
          <a:prstGeom prst="rect">
            <a:avLst/>
          </a:prstGeom>
        </p:spPr>
      </p:pic>
    </p:spTree>
    <p:extLst>
      <p:ext uri="{BB962C8B-B14F-4D97-AF65-F5344CB8AC3E}">
        <p14:creationId xmlns:p14="http://schemas.microsoft.com/office/powerpoint/2010/main" val="238159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barn(inVertic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arn(inVertical)">
                                      <p:cBhvr>
                                        <p:cTn id="23" dur="500"/>
                                        <p:tgtEl>
                                          <p:spTgt spid="26"/>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barn(inVertical)">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686A4810-B04B-DAD4-6498-2BC9C4CC06A0}"/>
              </a:ext>
            </a:extLst>
          </p:cNvPr>
          <p:cNvSpPr txBox="1"/>
          <p:nvPr/>
        </p:nvSpPr>
        <p:spPr>
          <a:xfrm>
            <a:off x="4212311" y="1933837"/>
            <a:ext cx="376737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II. TÌM HIỂU CHI TIẾT</a:t>
            </a:r>
          </a:p>
        </p:txBody>
      </p:sp>
      <p:pic>
        <p:nvPicPr>
          <p:cNvPr id="4" name="Picture 11">
            <a:extLst>
              <a:ext uri="{FF2B5EF4-FFF2-40B4-BE49-F238E27FC236}">
                <a16:creationId xmlns:a16="http://schemas.microsoft.com/office/drawing/2014/main" id="{90058F16-F64A-FEAF-C645-C047E11415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90409">
            <a:off x="1446309" y="5763773"/>
            <a:ext cx="1500996" cy="1315248"/>
          </a:xfrm>
          <a:prstGeom prst="rect">
            <a:avLst/>
          </a:prstGeom>
        </p:spPr>
      </p:pic>
      <p:pic>
        <p:nvPicPr>
          <p:cNvPr id="5" name="Picture 13">
            <a:extLst>
              <a:ext uri="{FF2B5EF4-FFF2-40B4-BE49-F238E27FC236}">
                <a16:creationId xmlns:a16="http://schemas.microsoft.com/office/drawing/2014/main" id="{00ACE966-AE16-52D7-D211-0C1B4616EEC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339628">
            <a:off x="1206877" y="2128711"/>
            <a:ext cx="1074781" cy="1016156"/>
          </a:xfrm>
          <a:prstGeom prst="rect">
            <a:avLst/>
          </a:prstGeom>
        </p:spPr>
      </p:pic>
      <p:sp>
        <p:nvSpPr>
          <p:cNvPr id="6" name="TextBox 5">
            <a:extLst>
              <a:ext uri="{FF2B5EF4-FFF2-40B4-BE49-F238E27FC236}">
                <a16:creationId xmlns:a16="http://schemas.microsoft.com/office/drawing/2014/main" id="{5DA518E6-D5E4-DBA4-E49B-0CC908B4A400}"/>
              </a:ext>
            </a:extLst>
          </p:cNvPr>
          <p:cNvSpPr txBox="1"/>
          <p:nvPr/>
        </p:nvSpPr>
        <p:spPr>
          <a:xfrm>
            <a:off x="3536246" y="2381303"/>
            <a:ext cx="5119508" cy="477054"/>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1. </a:t>
            </a:r>
            <a:r>
              <a:rPr lang="en-US" sz="2500" b="1" dirty="0" err="1">
                <a:solidFill>
                  <a:schemeClr val="tx1"/>
                </a:solidFill>
                <a:latin typeface="UTM Avo" panose="02040603050506020204" pitchFamily="18"/>
                <a:cs typeface="Arial" panose="020B0604020202020204" pitchFamily="34" charset="0"/>
              </a:rPr>
              <a:t>Nhân</a:t>
            </a:r>
            <a:r>
              <a:rPr lang="en-US" sz="2500" b="1" dirty="0">
                <a:solidFill>
                  <a:schemeClr val="tx1"/>
                </a:solidFill>
                <a:latin typeface="UTM Avo" panose="02040603050506020204" pitchFamily="18"/>
                <a:cs typeface="Arial" panose="020B0604020202020204" pitchFamily="34" charset="0"/>
              </a:rPr>
              <a:t> </a:t>
            </a:r>
            <a:r>
              <a:rPr lang="en-US" sz="2500" b="1" err="1">
                <a:solidFill>
                  <a:schemeClr val="tx1"/>
                </a:solidFill>
                <a:latin typeface="UTM Avo" panose="02040603050506020204" pitchFamily="18"/>
                <a:cs typeface="Arial" panose="020B0604020202020204" pitchFamily="34" charset="0"/>
              </a:rPr>
              <a:t>vật</a:t>
            </a:r>
            <a:r>
              <a:rPr lang="en-US" sz="2500" b="1">
                <a:solidFill>
                  <a:schemeClr val="tx1"/>
                </a:solidFill>
                <a:latin typeface="UTM Avo" panose="02040603050506020204" pitchFamily="18"/>
                <a:cs typeface="Arial" panose="020B0604020202020204" pitchFamily="34" charset="0"/>
              </a:rPr>
              <a:t> “tôi”</a:t>
            </a:r>
            <a:endParaRPr lang="en-US" sz="2500" b="1" dirty="0">
              <a:solidFill>
                <a:schemeClr val="tx1"/>
              </a:solidFill>
              <a:latin typeface="UTM Avo" panose="02040603050506020204" pitchFamily="18"/>
              <a:cs typeface="Arial" panose="020B0604020202020204" pitchFamily="34" charset="0"/>
            </a:endParaRPr>
          </a:p>
        </p:txBody>
      </p:sp>
      <p:sp>
        <p:nvSpPr>
          <p:cNvPr id="7" name="Rectangle: Rounded Corners 8">
            <a:extLst>
              <a:ext uri="{FF2B5EF4-FFF2-40B4-BE49-F238E27FC236}">
                <a16:creationId xmlns:a16="http://schemas.microsoft.com/office/drawing/2014/main" id="{B85FED93-3141-F68C-152A-DBA719838C3A}"/>
              </a:ext>
            </a:extLst>
          </p:cNvPr>
          <p:cNvSpPr/>
          <p:nvPr/>
        </p:nvSpPr>
        <p:spPr>
          <a:xfrm>
            <a:off x="3536246" y="2942532"/>
            <a:ext cx="5119509" cy="632657"/>
          </a:xfrm>
          <a:prstGeom prst="roundRect">
            <a:avLst/>
          </a:prstGeom>
          <a:solidFill>
            <a:srgbClr val="92D050"/>
          </a:solid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err="1">
                <a:solidFill>
                  <a:schemeClr val="tx1"/>
                </a:solidFill>
                <a:latin typeface="UTM Avo" panose="02040603050506020204" pitchFamily="18"/>
                <a:cs typeface="Arial" panose="020B0604020202020204" pitchFamily="34" charset="0"/>
              </a:rPr>
              <a:t>Đọc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văn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bản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câu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hỏi</a:t>
            </a:r>
            <a:endParaRPr lang="en-US" sz="2400" dirty="0">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4ED763A9-7E89-A11F-879C-430A0873C202}"/>
              </a:ext>
            </a:extLst>
          </p:cNvPr>
          <p:cNvSpPr txBox="1"/>
          <p:nvPr/>
        </p:nvSpPr>
        <p:spPr>
          <a:xfrm>
            <a:off x="979531" y="3658770"/>
            <a:ext cx="9993270" cy="1700978"/>
          </a:xfrm>
          <a:prstGeom prst="rect">
            <a:avLst/>
          </a:prstGeom>
          <a:noFill/>
        </p:spPr>
        <p:txBody>
          <a:bodyPr wrap="square">
            <a:spAutoFit/>
          </a:bodyPr>
          <a:lstStyle/>
          <a:p>
            <a:pPr algn="just">
              <a:lnSpc>
                <a:spcPct val="150000"/>
              </a:lnSpc>
            </a:pPr>
            <a:r>
              <a:rPr lang="en-US" sz="2438" dirty="0">
                <a:solidFill>
                  <a:schemeClr val="tx1"/>
                </a:solidFill>
                <a:latin typeface="UTM Avo" panose="02040603050506020204" pitchFamily="18"/>
              </a:rPr>
              <a:t>-</a:t>
            </a:r>
            <a:r>
              <a:rPr lang="vi-VN" sz="2438" dirty="0">
                <a:solidFill>
                  <a:schemeClr val="tx1"/>
                </a:solidFill>
                <a:latin typeface="UTM Avo" panose="02040603050506020204" pitchFamily="18"/>
              </a:rPr>
              <a:t> Nguyên nhân dẫn đến sự việc “ tôi chuẩn bị đánh nhau” là gì?</a:t>
            </a:r>
            <a:endParaRPr lang="en-US" sz="2438" dirty="0">
              <a:solidFill>
                <a:schemeClr val="tx1"/>
              </a:solidFill>
              <a:latin typeface="UTM Avo" panose="02040603050506020204" pitchFamily="18"/>
            </a:endParaRPr>
          </a:p>
          <a:p>
            <a:pPr algn="just">
              <a:lnSpc>
                <a:spcPct val="150000"/>
              </a:lnSpc>
            </a:pPr>
            <a:r>
              <a:rPr lang="en-US" sz="2438" dirty="0">
                <a:solidFill>
                  <a:schemeClr val="tx1"/>
                </a:solidFill>
                <a:latin typeface="UTM Avo" panose="02040603050506020204" pitchFamily="18"/>
              </a:rPr>
              <a:t>-</a:t>
            </a:r>
            <a:r>
              <a:rPr lang="vi-VN" sz="2438" dirty="0">
                <a:solidFill>
                  <a:schemeClr val="tx1"/>
                </a:solidFill>
                <a:latin typeface="UTM Avo" panose="02040603050506020204" pitchFamily="18"/>
              </a:rPr>
              <a:t> Trước sự việc đó, nhân vật Tôi đã có tâm trạng, suy nghĩ và hành động gì?</a:t>
            </a:r>
            <a:r>
              <a:rPr lang="en-US" sz="2438" dirty="0">
                <a:solidFill>
                  <a:schemeClr val="tx1"/>
                </a:solidFill>
                <a:latin typeface="UTM Avo" panose="02040603050506020204" pitchFamily="18"/>
              </a:rPr>
              <a:t> </a:t>
            </a:r>
            <a:r>
              <a:rPr lang="vi-VN" sz="2438" dirty="0">
                <a:solidFill>
                  <a:schemeClr val="tx1"/>
                </a:solidFill>
                <a:latin typeface="UTM Avo" panose="02040603050506020204" pitchFamily="18"/>
              </a:rPr>
              <a:t>Em có nhận xét gì về nhân vật Tôi</a:t>
            </a:r>
            <a:r>
              <a:rPr lang="en-US" sz="2438" dirty="0">
                <a:solidFill>
                  <a:schemeClr val="tx1"/>
                </a:solidFill>
                <a:latin typeface="UTM Avo" panose="02040603050506020204" pitchFamily="18"/>
                <a:cs typeface="Arial" panose="020B0604020202020204" pitchFamily="34" charset="0"/>
              </a:rPr>
              <a:t>?</a:t>
            </a:r>
          </a:p>
        </p:txBody>
      </p:sp>
      <p:pic>
        <p:nvPicPr>
          <p:cNvPr id="9" name="Picture 8">
            <a:extLst>
              <a:ext uri="{FF2B5EF4-FFF2-40B4-BE49-F238E27FC236}">
                <a16:creationId xmlns:a16="http://schemas.microsoft.com/office/drawing/2014/main" id="{BA2E09B9-2B88-34E7-0761-429DAA13EB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87860" y="2019655"/>
            <a:ext cx="1674049" cy="1677404"/>
          </a:xfrm>
          <a:prstGeom prst="rect">
            <a:avLst/>
          </a:prstGeom>
        </p:spPr>
      </p:pic>
      <p:pic>
        <p:nvPicPr>
          <p:cNvPr id="10" name="Picture 9">
            <a:extLst>
              <a:ext uri="{FF2B5EF4-FFF2-40B4-BE49-F238E27FC236}">
                <a16:creationId xmlns:a16="http://schemas.microsoft.com/office/drawing/2014/main" id="{037F5FBD-9ABF-94B6-28BF-452AD1CCDBC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r="16072" b="46388"/>
          <a:stretch>
            <a:fillRect/>
          </a:stretch>
        </p:blipFill>
        <p:spPr>
          <a:xfrm>
            <a:off x="9451363" y="5238269"/>
            <a:ext cx="2740637" cy="2001830"/>
          </a:xfrm>
          <a:prstGeom prst="rect">
            <a:avLst/>
          </a:prstGeom>
        </p:spPr>
      </p:pic>
      <p:pic>
        <p:nvPicPr>
          <p:cNvPr id="11" name="Picture 10">
            <a:hlinkClick r:id="rId10"/>
            <a:extLst>
              <a:ext uri="{FF2B5EF4-FFF2-40B4-BE49-F238E27FC236}">
                <a16:creationId xmlns:a16="http://schemas.microsoft.com/office/drawing/2014/main" id="{CD3F9CDC-F8EE-4252-5F70-8861393C8C33}"/>
              </a:ext>
            </a:extLst>
          </p:cNvPr>
          <p:cNvPicPr>
            <a:picLocks noChangeAspect="1"/>
          </p:cNvPicPr>
          <p:nvPr/>
        </p:nvPicPr>
        <p:blipFill>
          <a:blip r:embed="rId11"/>
          <a:stretch>
            <a:fillRect/>
          </a:stretch>
        </p:blipFill>
        <p:spPr>
          <a:xfrm>
            <a:off x="10529834" y="368625"/>
            <a:ext cx="1662166" cy="1771576"/>
          </a:xfrm>
          <a:prstGeom prst="rect">
            <a:avLst/>
          </a:prstGeom>
          <a:ln>
            <a:noFill/>
          </a:ln>
        </p:spPr>
      </p:pic>
    </p:spTree>
    <p:extLst>
      <p:ext uri="{BB962C8B-B14F-4D97-AF65-F5344CB8AC3E}">
        <p14:creationId xmlns:p14="http://schemas.microsoft.com/office/powerpoint/2010/main" val="195213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9"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xEl>
                                              <p:pRg st="0" end="0"/>
                                            </p:txEl>
                                          </p:spTgt>
                                        </p:tgtEl>
                                        <p:attrNameLst>
                                          <p:attrName>style.visibility</p:attrName>
                                        </p:attrNameLst>
                                      </p:cBhvr>
                                      <p:to>
                                        <p:strVal val="visible"/>
                                      </p:to>
                                    </p:set>
                                    <p:animEffect transition="in" filter="fade">
                                      <p:cBhvr>
                                        <p:cTn id="24" dur="500"/>
                                        <p:tgtEl>
                                          <p:spTgt spid="8">
                                            <p:txEl>
                                              <p:pRg st="0" end="0"/>
                                            </p:txEl>
                                          </p:spTgt>
                                        </p:tgtEl>
                                      </p:cBhvr>
                                    </p:animEffect>
                                    <p:anim calcmode="lin" valueType="num">
                                      <p:cBhvr>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animEffect transition="in" filter="fade">
                                      <p:cBhvr>
                                        <p:cTn id="31" dur="500"/>
                                        <p:tgtEl>
                                          <p:spTgt spid="8">
                                            <p:txEl>
                                              <p:pRg st="1" end="1"/>
                                            </p:txEl>
                                          </p:spTgt>
                                        </p:tgtEl>
                                      </p:cBhvr>
                                    </p:animEffect>
                                    <p:anim calcmode="lin" valueType="num">
                                      <p:cBhvr>
                                        <p:cTn id="32"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3" dur="5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686A4810-B04B-DAD4-6498-2BC9C4CC06A0}"/>
              </a:ext>
            </a:extLst>
          </p:cNvPr>
          <p:cNvSpPr txBox="1"/>
          <p:nvPr/>
        </p:nvSpPr>
        <p:spPr>
          <a:xfrm>
            <a:off x="4212311" y="1933837"/>
            <a:ext cx="376737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II. TÌM HIỂU CHI TIẾT</a:t>
            </a:r>
          </a:p>
        </p:txBody>
      </p:sp>
      <p:pic>
        <p:nvPicPr>
          <p:cNvPr id="4" name="Picture 11">
            <a:extLst>
              <a:ext uri="{FF2B5EF4-FFF2-40B4-BE49-F238E27FC236}">
                <a16:creationId xmlns:a16="http://schemas.microsoft.com/office/drawing/2014/main" id="{90058F16-F64A-FEAF-C645-C047E11415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90409">
            <a:off x="10229361" y="882382"/>
            <a:ext cx="1500996" cy="1315248"/>
          </a:xfrm>
          <a:prstGeom prst="rect">
            <a:avLst/>
          </a:prstGeom>
        </p:spPr>
      </p:pic>
      <p:pic>
        <p:nvPicPr>
          <p:cNvPr id="5" name="Picture 13">
            <a:extLst>
              <a:ext uri="{FF2B5EF4-FFF2-40B4-BE49-F238E27FC236}">
                <a16:creationId xmlns:a16="http://schemas.microsoft.com/office/drawing/2014/main" id="{00ACE966-AE16-52D7-D211-0C1B4616EEC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339628">
            <a:off x="975610" y="1924311"/>
            <a:ext cx="1074781" cy="1016156"/>
          </a:xfrm>
          <a:prstGeom prst="rect">
            <a:avLst/>
          </a:prstGeom>
        </p:spPr>
      </p:pic>
      <p:pic>
        <p:nvPicPr>
          <p:cNvPr id="10" name="Picture 9">
            <a:extLst>
              <a:ext uri="{FF2B5EF4-FFF2-40B4-BE49-F238E27FC236}">
                <a16:creationId xmlns:a16="http://schemas.microsoft.com/office/drawing/2014/main" id="{037F5FBD-9ABF-94B6-28BF-452AD1CCDBC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16072" b="46388"/>
          <a:stretch>
            <a:fillRect/>
          </a:stretch>
        </p:blipFill>
        <p:spPr>
          <a:xfrm>
            <a:off x="9984509" y="5627692"/>
            <a:ext cx="2207490" cy="1612406"/>
          </a:xfrm>
          <a:prstGeom prst="rect">
            <a:avLst/>
          </a:prstGeom>
        </p:spPr>
      </p:pic>
      <p:sp>
        <p:nvSpPr>
          <p:cNvPr id="12" name="TextBox 11">
            <a:extLst>
              <a:ext uri="{FF2B5EF4-FFF2-40B4-BE49-F238E27FC236}">
                <a16:creationId xmlns:a16="http://schemas.microsoft.com/office/drawing/2014/main" id="{FAD836E5-BD41-0468-586E-3CEB9C9DFDC7}"/>
              </a:ext>
            </a:extLst>
          </p:cNvPr>
          <p:cNvSpPr txBox="1"/>
          <p:nvPr/>
        </p:nvSpPr>
        <p:spPr>
          <a:xfrm>
            <a:off x="1710150" y="2858357"/>
            <a:ext cx="9716454" cy="3408434"/>
          </a:xfrm>
          <a:prstGeom prst="rect">
            <a:avLst/>
          </a:prstGeom>
          <a:solidFill>
            <a:schemeClr val="accent2">
              <a:lumMod val="20000"/>
              <a:lumOff val="80000"/>
            </a:schemeClr>
          </a:solidFill>
        </p:spPr>
        <p:txBody>
          <a:bodyPr wrap="square">
            <a:spAutoFit/>
          </a:bodyPr>
          <a:lstStyle/>
          <a:p>
            <a:pPr algn="just">
              <a:lnSpc>
                <a:spcPct val="150000"/>
              </a:lnSpc>
            </a:pPr>
            <a:r>
              <a:rPr lang="vi-VN" sz="2438" dirty="0">
                <a:latin typeface="UTM Avo" panose="02040603050506020204" pitchFamily="18"/>
              </a:rPr>
              <a:t>- Nguyên nhân của sự việc đánh nhau: pha bóng việt vị</a:t>
            </a:r>
            <a:r>
              <a:rPr lang="en-US" sz="2438" dirty="0">
                <a:latin typeface="UTM Avo" panose="02040603050506020204" pitchFamily="18"/>
              </a:rPr>
              <a:t>.</a:t>
            </a:r>
          </a:p>
          <a:p>
            <a:pPr algn="just">
              <a:lnSpc>
                <a:spcPct val="150000"/>
              </a:lnSpc>
            </a:pPr>
            <a:r>
              <a:rPr lang="vi-VN" sz="2438" dirty="0">
                <a:latin typeface="UTM Avo" panose="02040603050506020204" pitchFamily="18"/>
              </a:rPr>
              <a:t>- Tâm trạng: Ước chế vì không được công nhận bàn thắng, giận tím mặt.</a:t>
            </a:r>
            <a:endParaRPr lang="en-US" sz="2438" dirty="0">
              <a:latin typeface="UTM Avo" panose="02040603050506020204" pitchFamily="18"/>
            </a:endParaRPr>
          </a:p>
          <a:p>
            <a:pPr algn="just">
              <a:lnSpc>
                <a:spcPct val="150000"/>
              </a:lnSpc>
            </a:pPr>
            <a:r>
              <a:rPr lang="vi-VN" sz="2438" dirty="0">
                <a:latin typeface="UTM Avo" panose="02040603050506020204" pitchFamily="18"/>
              </a:rPr>
              <a:t>- Suy nghĩ: đánh nhau để cho đối phương “biết tay”</a:t>
            </a:r>
            <a:r>
              <a:rPr lang="en-US" sz="2438" dirty="0">
                <a:latin typeface="UTM Avo" panose="02040603050506020204" pitchFamily="18"/>
              </a:rPr>
              <a:t>.</a:t>
            </a:r>
          </a:p>
          <a:p>
            <a:pPr algn="just">
              <a:lnSpc>
                <a:spcPct val="150000"/>
              </a:lnSpc>
            </a:pPr>
            <a:r>
              <a:rPr lang="vi-VN" sz="2438" dirty="0">
                <a:latin typeface="UTM Avo" panose="02040603050506020204" pitchFamily="18"/>
              </a:rPr>
              <a:t>- Hành động:</a:t>
            </a:r>
            <a:r>
              <a:rPr lang="en-US" sz="2438" dirty="0">
                <a:latin typeface="UTM Avo" panose="02040603050506020204" pitchFamily="18"/>
              </a:rPr>
              <a:t> </a:t>
            </a:r>
            <a:r>
              <a:rPr lang="en-US" sz="2438" dirty="0">
                <a:latin typeface="UTM Avo" panose="02040603050506020204" pitchFamily="18"/>
                <a:cs typeface="Arial" panose="020B0604020202020204" pitchFamily="34" charset="0"/>
              </a:rPr>
              <a:t>t</a:t>
            </a:r>
            <a:r>
              <a:rPr lang="vi-VN" sz="2438" dirty="0">
                <a:latin typeface="UTM Avo" panose="02040603050506020204" pitchFamily="18"/>
              </a:rPr>
              <a:t>ìm vũ khí (chiếc kềm)</a:t>
            </a:r>
            <a:r>
              <a:rPr lang="en-US" sz="2438" dirty="0">
                <a:latin typeface="UTM Avo" panose="02040603050506020204" pitchFamily="18"/>
              </a:rPr>
              <a:t>, </a:t>
            </a:r>
            <a:r>
              <a:rPr lang="en-US" sz="2438" dirty="0" err="1">
                <a:latin typeface="UTM Avo" panose="02040603050506020204" pitchFamily="18"/>
                <a:cs typeface="Arial" panose="020B0604020202020204" pitchFamily="34" charset="0"/>
              </a:rPr>
              <a:t>rủ</a:t>
            </a:r>
            <a:r>
              <a:rPr lang="en-US" sz="2438" dirty="0">
                <a:latin typeface="UTM Avo" panose="02040603050506020204" pitchFamily="18"/>
              </a:rPr>
              <a:t> </a:t>
            </a:r>
            <a:r>
              <a:rPr lang="vi-VN" sz="2438" dirty="0">
                <a:latin typeface="UTM Avo" panose="02040603050506020204" pitchFamily="18"/>
              </a:rPr>
              <a:t>Phước cùng gia nhập</a:t>
            </a:r>
            <a:r>
              <a:rPr lang="en-US" sz="2438" dirty="0">
                <a:latin typeface="UTM Avo" panose="02040603050506020204" pitchFamily="18"/>
              </a:rPr>
              <a:t>, </a:t>
            </a:r>
            <a:r>
              <a:rPr lang="en-US" sz="2438" dirty="0">
                <a:latin typeface="UTM Avo" panose="02040603050506020204" pitchFamily="18"/>
                <a:cs typeface="Arial" panose="020B0604020202020204" pitchFamily="34" charset="0"/>
              </a:rPr>
              <a:t>l</a:t>
            </a:r>
            <a:r>
              <a:rPr lang="vi-VN" sz="2438" dirty="0">
                <a:latin typeface="UTM Avo" panose="02040603050506020204" pitchFamily="18"/>
              </a:rPr>
              <a:t>ên kế hoạch đầy đủ</a:t>
            </a:r>
            <a:r>
              <a:rPr lang="en-US" sz="2438" dirty="0">
                <a:latin typeface="UTM Avo" panose="02040603050506020204" pitchFamily="18"/>
              </a:rPr>
              <a:t>.</a:t>
            </a:r>
          </a:p>
        </p:txBody>
      </p:sp>
      <p:sp>
        <p:nvSpPr>
          <p:cNvPr id="2" name="TextBox 1">
            <a:extLst>
              <a:ext uri="{FF2B5EF4-FFF2-40B4-BE49-F238E27FC236}">
                <a16:creationId xmlns:a16="http://schemas.microsoft.com/office/drawing/2014/main" id="{E91A63A6-DC0F-8B53-FAB5-309C837FA5BF}"/>
              </a:ext>
            </a:extLst>
          </p:cNvPr>
          <p:cNvSpPr txBox="1"/>
          <p:nvPr/>
        </p:nvSpPr>
        <p:spPr>
          <a:xfrm>
            <a:off x="3536246" y="2381303"/>
            <a:ext cx="5119508" cy="477054"/>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1. </a:t>
            </a:r>
            <a:r>
              <a:rPr lang="en-US" sz="2500" b="1" dirty="0" err="1">
                <a:solidFill>
                  <a:schemeClr val="tx1"/>
                </a:solidFill>
                <a:latin typeface="UTM Avo" panose="02040603050506020204" pitchFamily="18"/>
                <a:cs typeface="Arial" panose="020B0604020202020204" pitchFamily="34" charset="0"/>
              </a:rPr>
              <a:t>Nhân</a:t>
            </a:r>
            <a:r>
              <a:rPr lang="en-US" sz="2500" b="1" dirty="0">
                <a:solidFill>
                  <a:schemeClr val="tx1"/>
                </a:solidFill>
                <a:latin typeface="UTM Avo" panose="02040603050506020204" pitchFamily="18"/>
                <a:cs typeface="Arial" panose="020B0604020202020204" pitchFamily="34" charset="0"/>
              </a:rPr>
              <a:t> </a:t>
            </a:r>
            <a:r>
              <a:rPr lang="en-US" sz="2500" b="1" err="1">
                <a:solidFill>
                  <a:schemeClr val="tx1"/>
                </a:solidFill>
                <a:latin typeface="UTM Avo" panose="02040603050506020204" pitchFamily="18"/>
                <a:cs typeface="Arial" panose="020B0604020202020204" pitchFamily="34" charset="0"/>
              </a:rPr>
              <a:t>vật</a:t>
            </a:r>
            <a:r>
              <a:rPr lang="en-US" sz="2500" b="1">
                <a:solidFill>
                  <a:schemeClr val="tx1"/>
                </a:solidFill>
                <a:latin typeface="UTM Avo" panose="02040603050506020204" pitchFamily="18"/>
                <a:cs typeface="Arial" panose="020B0604020202020204" pitchFamily="34" charset="0"/>
              </a:rPr>
              <a:t> “tôi”</a:t>
            </a:r>
            <a:endParaRPr lang="en-US" sz="25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93556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anim calcmode="lin" valueType="num">
                                      <p:cBhvr>
                                        <p:cTn id="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500"/>
                                        <p:tgtEl>
                                          <p:spTgt spid="12">
                                            <p:txEl>
                                              <p:pRg st="1" end="1"/>
                                            </p:txEl>
                                          </p:spTgt>
                                        </p:tgtEl>
                                      </p:cBhvr>
                                    </p:animEffect>
                                    <p:anim calcmode="lin" valueType="num">
                                      <p:cBhvr>
                                        <p:cTn id="15"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500"/>
                                        <p:tgtEl>
                                          <p:spTgt spid="12">
                                            <p:txEl>
                                              <p:pRg st="2" end="2"/>
                                            </p:txEl>
                                          </p:spTgt>
                                        </p:tgtEl>
                                      </p:cBhvr>
                                    </p:animEffect>
                                    <p:anim calcmode="lin" valueType="num">
                                      <p:cBhvr>
                                        <p:cTn id="22"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500"/>
                                        <p:tgtEl>
                                          <p:spTgt spid="12">
                                            <p:txEl>
                                              <p:pRg st="3" end="3"/>
                                            </p:txEl>
                                          </p:spTgt>
                                        </p:tgtEl>
                                      </p:cBhvr>
                                    </p:animEffect>
                                    <p:anim calcmode="lin" valueType="num">
                                      <p:cBhvr>
                                        <p:cTn id="29"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686A4810-B04B-DAD4-6498-2BC9C4CC06A0}"/>
              </a:ext>
            </a:extLst>
          </p:cNvPr>
          <p:cNvSpPr txBox="1"/>
          <p:nvPr/>
        </p:nvSpPr>
        <p:spPr>
          <a:xfrm>
            <a:off x="4212311" y="1933837"/>
            <a:ext cx="376737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II. TÌM HIỂU CHI TIẾT</a:t>
            </a:r>
          </a:p>
        </p:txBody>
      </p:sp>
      <p:pic>
        <p:nvPicPr>
          <p:cNvPr id="4" name="Picture 11">
            <a:extLst>
              <a:ext uri="{FF2B5EF4-FFF2-40B4-BE49-F238E27FC236}">
                <a16:creationId xmlns:a16="http://schemas.microsoft.com/office/drawing/2014/main" id="{90058F16-F64A-FEAF-C645-C047E11415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90409">
            <a:off x="10229361" y="882382"/>
            <a:ext cx="1500996" cy="1315248"/>
          </a:xfrm>
          <a:prstGeom prst="rect">
            <a:avLst/>
          </a:prstGeom>
        </p:spPr>
      </p:pic>
      <p:pic>
        <p:nvPicPr>
          <p:cNvPr id="5" name="Picture 13">
            <a:extLst>
              <a:ext uri="{FF2B5EF4-FFF2-40B4-BE49-F238E27FC236}">
                <a16:creationId xmlns:a16="http://schemas.microsoft.com/office/drawing/2014/main" id="{00ACE966-AE16-52D7-D211-0C1B4616EEC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339628">
            <a:off x="975610" y="1924311"/>
            <a:ext cx="1074781" cy="1016156"/>
          </a:xfrm>
          <a:prstGeom prst="rect">
            <a:avLst/>
          </a:prstGeom>
        </p:spPr>
      </p:pic>
      <p:pic>
        <p:nvPicPr>
          <p:cNvPr id="10" name="Picture 9">
            <a:extLst>
              <a:ext uri="{FF2B5EF4-FFF2-40B4-BE49-F238E27FC236}">
                <a16:creationId xmlns:a16="http://schemas.microsoft.com/office/drawing/2014/main" id="{037F5FBD-9ABF-94B6-28BF-452AD1CCDBC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16072" b="46388"/>
          <a:stretch>
            <a:fillRect/>
          </a:stretch>
        </p:blipFill>
        <p:spPr>
          <a:xfrm>
            <a:off x="9685420" y="5409230"/>
            <a:ext cx="2506579" cy="1830868"/>
          </a:xfrm>
          <a:prstGeom prst="rect">
            <a:avLst/>
          </a:prstGeom>
        </p:spPr>
      </p:pic>
      <p:pic>
        <p:nvPicPr>
          <p:cNvPr id="7" name="Picture 6">
            <a:extLst>
              <a:ext uri="{FF2B5EF4-FFF2-40B4-BE49-F238E27FC236}">
                <a16:creationId xmlns:a16="http://schemas.microsoft.com/office/drawing/2014/main" id="{BD18497B-6780-CA1E-8B29-97098637C47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437014" y="3510370"/>
            <a:ext cx="2876868" cy="3347630"/>
          </a:xfrm>
          <a:prstGeom prst="rect">
            <a:avLst/>
          </a:prstGeom>
        </p:spPr>
      </p:pic>
      <p:sp>
        <p:nvSpPr>
          <p:cNvPr id="8" name="Speech Bubble: Rectangle with Corners Rounded 4">
            <a:extLst>
              <a:ext uri="{FF2B5EF4-FFF2-40B4-BE49-F238E27FC236}">
                <a16:creationId xmlns:a16="http://schemas.microsoft.com/office/drawing/2014/main" id="{0C4A93D8-266B-BE58-9F3F-12D61973E2AC}"/>
              </a:ext>
            </a:extLst>
          </p:cNvPr>
          <p:cNvSpPr/>
          <p:nvPr/>
        </p:nvSpPr>
        <p:spPr>
          <a:xfrm flipH="1">
            <a:off x="3713950" y="3172953"/>
            <a:ext cx="6130161" cy="2175504"/>
          </a:xfrm>
          <a:prstGeom prst="wedgeRoundRectCallout">
            <a:avLst>
              <a:gd name="adj1" fmla="val 57497"/>
              <a:gd name="adj2" fmla="val 42970"/>
              <a:gd name="adj3" fmla="val 16667"/>
            </a:avLst>
          </a:prstGeom>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vi-VN" sz="2438" dirty="0">
                <a:solidFill>
                  <a:schemeClr val="tx1"/>
                </a:solidFill>
                <a:latin typeface="UTM Avo" panose="02040603050506020204" pitchFamily="18"/>
                <a:ea typeface="Times New Roman" panose="02020603050405020304" pitchFamily="18" charset="0"/>
              </a:rPr>
              <a:t>Nhân vật Tôi là người nóng giận, nông nổi, </a:t>
            </a:r>
            <a:r>
              <a:rPr lang="vi-VN" sz="2438">
                <a:solidFill>
                  <a:schemeClr val="tx1"/>
                </a:solidFill>
                <a:latin typeface="UTM Avo" panose="02040603050506020204" pitchFamily="18"/>
                <a:ea typeface="Times New Roman" panose="02020603050405020304" pitchFamily="18" charset="0"/>
              </a:rPr>
              <a:t>hiếu chiế</a:t>
            </a:r>
            <a:r>
              <a:rPr lang="en-US" sz="2438">
                <a:solidFill>
                  <a:schemeClr val="tx1"/>
                </a:solidFill>
                <a:latin typeface="UTM Avo" panose="02040603050506020204" pitchFamily="18"/>
                <a:ea typeface="Times New Roman" panose="02020603050405020304" pitchFamily="18" charset="0"/>
              </a:rPr>
              <a:t>n</a:t>
            </a:r>
            <a:r>
              <a:rPr lang="vi-VN" sz="2438">
                <a:solidFill>
                  <a:schemeClr val="tx1"/>
                </a:solidFill>
                <a:latin typeface="UTM Avo" panose="02040603050506020204" pitchFamily="18"/>
                <a:ea typeface="Times New Roman" panose="02020603050405020304" pitchFamily="18" charset="0"/>
              </a:rPr>
              <a:t>, </a:t>
            </a:r>
            <a:r>
              <a:rPr lang="vi-VN" sz="2438" dirty="0">
                <a:solidFill>
                  <a:schemeClr val="tx1"/>
                </a:solidFill>
                <a:latin typeface="UTM Avo" panose="02040603050506020204" pitchFamily="18"/>
                <a:ea typeface="Times New Roman" panose="02020603050405020304" pitchFamily="18" charset="0"/>
              </a:rPr>
              <a:t>muốn giải quyết mọi việc bằng bạo lực</a:t>
            </a:r>
            <a:r>
              <a:rPr lang="en-US" sz="2438" dirty="0">
                <a:solidFill>
                  <a:schemeClr val="tx1"/>
                </a:solidFill>
                <a:latin typeface="UTM Avo" panose="02040603050506020204" pitchFamily="18"/>
                <a:ea typeface="Times New Roman" panose="02020603050405020304" pitchFamily="18" charset="0"/>
              </a:rPr>
              <a:t>.</a:t>
            </a:r>
            <a:endParaRPr lang="en-US" sz="2438" dirty="0">
              <a:solidFill>
                <a:schemeClr val="tx1"/>
              </a:solidFill>
              <a:latin typeface="UTM Avo" panose="02040603050506020204" pitchFamily="18"/>
            </a:endParaRPr>
          </a:p>
        </p:txBody>
      </p:sp>
      <p:sp>
        <p:nvSpPr>
          <p:cNvPr id="2" name="TextBox 1">
            <a:extLst>
              <a:ext uri="{FF2B5EF4-FFF2-40B4-BE49-F238E27FC236}">
                <a16:creationId xmlns:a16="http://schemas.microsoft.com/office/drawing/2014/main" id="{D7AA4A8D-66D1-6047-77C6-49A1521C5046}"/>
              </a:ext>
            </a:extLst>
          </p:cNvPr>
          <p:cNvSpPr txBox="1"/>
          <p:nvPr/>
        </p:nvSpPr>
        <p:spPr>
          <a:xfrm>
            <a:off x="3713950" y="2469153"/>
            <a:ext cx="5119508" cy="477054"/>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1. </a:t>
            </a:r>
            <a:r>
              <a:rPr lang="en-US" sz="2500" b="1" dirty="0" err="1">
                <a:solidFill>
                  <a:schemeClr val="tx1"/>
                </a:solidFill>
                <a:latin typeface="UTM Avo" panose="02040603050506020204" pitchFamily="18"/>
                <a:cs typeface="Arial" panose="020B0604020202020204" pitchFamily="34" charset="0"/>
              </a:rPr>
              <a:t>Nhân</a:t>
            </a:r>
            <a:r>
              <a:rPr lang="en-US" sz="2500" b="1" dirty="0">
                <a:solidFill>
                  <a:schemeClr val="tx1"/>
                </a:solidFill>
                <a:latin typeface="UTM Avo" panose="02040603050506020204" pitchFamily="18"/>
                <a:cs typeface="Arial" panose="020B0604020202020204" pitchFamily="34" charset="0"/>
              </a:rPr>
              <a:t> </a:t>
            </a:r>
            <a:r>
              <a:rPr lang="en-US" sz="2500" b="1" err="1">
                <a:solidFill>
                  <a:schemeClr val="tx1"/>
                </a:solidFill>
                <a:latin typeface="UTM Avo" panose="02040603050506020204" pitchFamily="18"/>
                <a:cs typeface="Arial" panose="020B0604020202020204" pitchFamily="34" charset="0"/>
              </a:rPr>
              <a:t>vật</a:t>
            </a:r>
            <a:r>
              <a:rPr lang="en-US" sz="2500" b="1">
                <a:solidFill>
                  <a:schemeClr val="tx1"/>
                </a:solidFill>
                <a:latin typeface="UTM Avo" panose="02040603050506020204" pitchFamily="18"/>
                <a:cs typeface="Arial" panose="020B0604020202020204" pitchFamily="34" charset="0"/>
              </a:rPr>
              <a:t> “tôi”</a:t>
            </a:r>
            <a:endParaRPr lang="en-US" sz="25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03724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686A4810-B04B-DAD4-6498-2BC9C4CC06A0}"/>
              </a:ext>
            </a:extLst>
          </p:cNvPr>
          <p:cNvSpPr txBox="1"/>
          <p:nvPr/>
        </p:nvSpPr>
        <p:spPr>
          <a:xfrm>
            <a:off x="4212311" y="1933837"/>
            <a:ext cx="376737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II. TÌM HIỂU CHI TIẾT</a:t>
            </a:r>
          </a:p>
        </p:txBody>
      </p:sp>
      <p:pic>
        <p:nvPicPr>
          <p:cNvPr id="4" name="Picture 11">
            <a:extLst>
              <a:ext uri="{FF2B5EF4-FFF2-40B4-BE49-F238E27FC236}">
                <a16:creationId xmlns:a16="http://schemas.microsoft.com/office/drawing/2014/main" id="{90058F16-F64A-FEAF-C645-C047E11415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90409">
            <a:off x="10229361" y="882382"/>
            <a:ext cx="1500996" cy="1315248"/>
          </a:xfrm>
          <a:prstGeom prst="rect">
            <a:avLst/>
          </a:prstGeom>
        </p:spPr>
      </p:pic>
      <p:pic>
        <p:nvPicPr>
          <p:cNvPr id="12" name="Picture 9">
            <a:extLst>
              <a:ext uri="{FF2B5EF4-FFF2-40B4-BE49-F238E27FC236}">
                <a16:creationId xmlns:a16="http://schemas.microsoft.com/office/drawing/2014/main" id="{0C70D3FA-535C-5A27-092C-1F07A1C5EFA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19430"/>
          <a:stretch>
            <a:fillRect/>
          </a:stretch>
        </p:blipFill>
        <p:spPr>
          <a:xfrm>
            <a:off x="1165868" y="3001599"/>
            <a:ext cx="9860263" cy="3816498"/>
          </a:xfrm>
          <a:prstGeom prst="rect">
            <a:avLst/>
          </a:prstGeom>
        </p:spPr>
      </p:pic>
      <p:pic>
        <p:nvPicPr>
          <p:cNvPr id="13" name="Picture 8">
            <a:extLst>
              <a:ext uri="{FF2B5EF4-FFF2-40B4-BE49-F238E27FC236}">
                <a16:creationId xmlns:a16="http://schemas.microsoft.com/office/drawing/2014/main" id="{5310B15E-6A34-6302-0D7D-E5321CAB89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302765" y="2417817"/>
            <a:ext cx="959704" cy="1011183"/>
          </a:xfrm>
          <a:prstGeom prst="rect">
            <a:avLst/>
          </a:prstGeom>
        </p:spPr>
      </p:pic>
      <p:sp>
        <p:nvSpPr>
          <p:cNvPr id="15" name="TextBox 14">
            <a:extLst>
              <a:ext uri="{FF2B5EF4-FFF2-40B4-BE49-F238E27FC236}">
                <a16:creationId xmlns:a16="http://schemas.microsoft.com/office/drawing/2014/main" id="{C438C4F2-E23F-87EE-25D9-1DD2EE1F0930}"/>
              </a:ext>
            </a:extLst>
          </p:cNvPr>
          <p:cNvSpPr txBox="1"/>
          <p:nvPr/>
        </p:nvSpPr>
        <p:spPr>
          <a:xfrm>
            <a:off x="1513000" y="3108551"/>
            <a:ext cx="9029382" cy="3337837"/>
          </a:xfrm>
          <a:prstGeom prst="rect">
            <a:avLst/>
          </a:prstGeom>
          <a:solidFill>
            <a:schemeClr val="accent2">
              <a:lumMod val="20000"/>
              <a:lumOff val="80000"/>
            </a:schemeClr>
          </a:solidFill>
        </p:spPr>
        <p:txBody>
          <a:bodyPr wrap="square">
            <a:spAutoFit/>
          </a:bodyPr>
          <a:lstStyle/>
          <a:p>
            <a:pPr algn="just">
              <a:lnSpc>
                <a:spcPct val="150000"/>
              </a:lnSpc>
            </a:pPr>
            <a:r>
              <a:rPr lang="en-US" sz="2400" dirty="0">
                <a:latin typeface="UTM Avo" panose="02040603050506020204" pitchFamily="18"/>
              </a:rPr>
              <a:t>-</a:t>
            </a:r>
            <a:r>
              <a:rPr lang="vi-VN" sz="2400" dirty="0">
                <a:latin typeface="UTM Avo" panose="02040603050506020204" pitchFamily="18"/>
              </a:rPr>
              <a:t> Tình huống bất ngờ nào đã xảy ra khi nhân vật Tôi gặp Nghi? Tình huống đó khiến nhân vật Tôi có tâm trạng như thế nào?</a:t>
            </a:r>
            <a:endParaRPr lang="en-US" sz="2400" dirty="0">
              <a:latin typeface="UTM Avo" panose="02040603050506020204" pitchFamily="18"/>
            </a:endParaRPr>
          </a:p>
          <a:p>
            <a:pPr algn="just">
              <a:lnSpc>
                <a:spcPct val="150000"/>
              </a:lnSpc>
            </a:pPr>
            <a:r>
              <a:rPr lang="en-US" sz="2400" dirty="0">
                <a:latin typeface="UTM Avo" panose="02040603050506020204" pitchFamily="18"/>
              </a:rPr>
              <a:t>-</a:t>
            </a:r>
            <a:r>
              <a:rPr lang="vi-VN" sz="2400" dirty="0">
                <a:latin typeface="UTM Avo" panose="02040603050506020204" pitchFamily="18"/>
              </a:rPr>
              <a:t> Khi Phước có ý định căng sợi thun, chuẩn bị bắn, nhân vật Tôi đã có hành động gì? Qua đó, ta thấy được nét tính cách nào của nhân vật Tôi?</a:t>
            </a:r>
            <a:endParaRPr lang="en-US" sz="2400" dirty="0">
              <a:latin typeface="UTM Avo" panose="02040603050506020204" pitchFamily="18"/>
            </a:endParaRPr>
          </a:p>
        </p:txBody>
      </p:sp>
      <p:pic>
        <p:nvPicPr>
          <p:cNvPr id="5" name="Picture 13">
            <a:extLst>
              <a:ext uri="{FF2B5EF4-FFF2-40B4-BE49-F238E27FC236}">
                <a16:creationId xmlns:a16="http://schemas.microsoft.com/office/drawing/2014/main" id="{00ACE966-AE16-52D7-D211-0C1B4616EEC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0339628">
            <a:off x="628478" y="2456690"/>
            <a:ext cx="1074781" cy="1016156"/>
          </a:xfrm>
          <a:prstGeom prst="rect">
            <a:avLst/>
          </a:prstGeom>
        </p:spPr>
      </p:pic>
      <p:sp>
        <p:nvSpPr>
          <p:cNvPr id="2" name="TextBox 1">
            <a:extLst>
              <a:ext uri="{FF2B5EF4-FFF2-40B4-BE49-F238E27FC236}">
                <a16:creationId xmlns:a16="http://schemas.microsoft.com/office/drawing/2014/main" id="{577F96FE-D02A-01FB-5F66-FD47D2CAF5ED}"/>
              </a:ext>
            </a:extLst>
          </p:cNvPr>
          <p:cNvSpPr txBox="1"/>
          <p:nvPr/>
        </p:nvSpPr>
        <p:spPr>
          <a:xfrm>
            <a:off x="3536245" y="2471069"/>
            <a:ext cx="5119508" cy="477054"/>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1. </a:t>
            </a:r>
            <a:r>
              <a:rPr lang="en-US" sz="2500" b="1" dirty="0" err="1">
                <a:solidFill>
                  <a:schemeClr val="tx1"/>
                </a:solidFill>
                <a:latin typeface="UTM Avo" panose="02040603050506020204" pitchFamily="18"/>
                <a:cs typeface="Arial" panose="020B0604020202020204" pitchFamily="34" charset="0"/>
              </a:rPr>
              <a:t>Nhân</a:t>
            </a:r>
            <a:r>
              <a:rPr lang="en-US" sz="2500" b="1" dirty="0">
                <a:solidFill>
                  <a:schemeClr val="tx1"/>
                </a:solidFill>
                <a:latin typeface="UTM Avo" panose="02040603050506020204" pitchFamily="18"/>
                <a:cs typeface="Arial" panose="020B0604020202020204" pitchFamily="34" charset="0"/>
              </a:rPr>
              <a:t> </a:t>
            </a:r>
            <a:r>
              <a:rPr lang="en-US" sz="2500" b="1" err="1">
                <a:solidFill>
                  <a:schemeClr val="tx1"/>
                </a:solidFill>
                <a:latin typeface="UTM Avo" panose="02040603050506020204" pitchFamily="18"/>
                <a:cs typeface="Arial" panose="020B0604020202020204" pitchFamily="34" charset="0"/>
              </a:rPr>
              <a:t>vật</a:t>
            </a:r>
            <a:r>
              <a:rPr lang="en-US" sz="2500" b="1">
                <a:solidFill>
                  <a:schemeClr val="tx1"/>
                </a:solidFill>
                <a:latin typeface="UTM Avo" panose="02040603050506020204" pitchFamily="18"/>
                <a:cs typeface="Arial" panose="020B0604020202020204" pitchFamily="34" charset="0"/>
              </a:rPr>
              <a:t> “tôi”</a:t>
            </a:r>
            <a:endParaRPr lang="en-US" sz="25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69459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9" dur="500"/>
                                        <p:tgtEl>
                                          <p:spTgt spid="1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5">
                                            <p:txEl>
                                              <p:pRg st="1" end="1"/>
                                            </p:txEl>
                                          </p:spTgt>
                                        </p:tgtEl>
                                        <p:attrNameLst>
                                          <p:attrName>style.visibility</p:attrName>
                                        </p:attrNameLst>
                                      </p:cBhvr>
                                      <p:to>
                                        <p:strVal val="visible"/>
                                      </p:to>
                                    </p:set>
                                    <p:animEffect transition="in" filter="randombar(horizontal)">
                                      <p:cBhvr>
                                        <p:cTn id="24" dur="500"/>
                                        <p:tgtEl>
                                          <p:spTgt spid="1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686A4810-B04B-DAD4-6498-2BC9C4CC06A0}"/>
              </a:ext>
            </a:extLst>
          </p:cNvPr>
          <p:cNvSpPr txBox="1"/>
          <p:nvPr/>
        </p:nvSpPr>
        <p:spPr>
          <a:xfrm>
            <a:off x="4212311" y="1933837"/>
            <a:ext cx="376737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II. TÌM HIỂU CHI TIẾT</a:t>
            </a:r>
          </a:p>
        </p:txBody>
      </p:sp>
      <p:pic>
        <p:nvPicPr>
          <p:cNvPr id="4" name="Picture 11">
            <a:extLst>
              <a:ext uri="{FF2B5EF4-FFF2-40B4-BE49-F238E27FC236}">
                <a16:creationId xmlns:a16="http://schemas.microsoft.com/office/drawing/2014/main" id="{90058F16-F64A-FEAF-C645-C047E11415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90409">
            <a:off x="10229361" y="882382"/>
            <a:ext cx="1500996" cy="1315248"/>
          </a:xfrm>
          <a:prstGeom prst="rect">
            <a:avLst/>
          </a:prstGeom>
        </p:spPr>
      </p:pic>
      <p:pic>
        <p:nvPicPr>
          <p:cNvPr id="12" name="Picture 9">
            <a:extLst>
              <a:ext uri="{FF2B5EF4-FFF2-40B4-BE49-F238E27FC236}">
                <a16:creationId xmlns:a16="http://schemas.microsoft.com/office/drawing/2014/main" id="{0C70D3FA-535C-5A27-092C-1F07A1C5EFA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19430"/>
          <a:stretch>
            <a:fillRect/>
          </a:stretch>
        </p:blipFill>
        <p:spPr>
          <a:xfrm>
            <a:off x="1165868" y="3001599"/>
            <a:ext cx="9860263" cy="3816498"/>
          </a:xfrm>
          <a:prstGeom prst="rect">
            <a:avLst/>
          </a:prstGeom>
        </p:spPr>
      </p:pic>
      <p:pic>
        <p:nvPicPr>
          <p:cNvPr id="13" name="Picture 8">
            <a:extLst>
              <a:ext uri="{FF2B5EF4-FFF2-40B4-BE49-F238E27FC236}">
                <a16:creationId xmlns:a16="http://schemas.microsoft.com/office/drawing/2014/main" id="{5310B15E-6A34-6302-0D7D-E5321CAB89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506721" y="2321173"/>
            <a:ext cx="959704" cy="1011183"/>
          </a:xfrm>
          <a:prstGeom prst="rect">
            <a:avLst/>
          </a:prstGeom>
        </p:spPr>
      </p:pic>
      <p:pic>
        <p:nvPicPr>
          <p:cNvPr id="5" name="Picture 13">
            <a:extLst>
              <a:ext uri="{FF2B5EF4-FFF2-40B4-BE49-F238E27FC236}">
                <a16:creationId xmlns:a16="http://schemas.microsoft.com/office/drawing/2014/main" id="{00ACE966-AE16-52D7-D211-0C1B4616EEC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0339628">
            <a:off x="628478" y="2456690"/>
            <a:ext cx="1074781" cy="1016156"/>
          </a:xfrm>
          <a:prstGeom prst="rect">
            <a:avLst/>
          </a:prstGeom>
        </p:spPr>
      </p:pic>
      <p:sp>
        <p:nvSpPr>
          <p:cNvPr id="7" name="TextBox 6">
            <a:extLst>
              <a:ext uri="{FF2B5EF4-FFF2-40B4-BE49-F238E27FC236}">
                <a16:creationId xmlns:a16="http://schemas.microsoft.com/office/drawing/2014/main" id="{16CF9EDA-43AA-F153-E2C1-3C8450379524}"/>
              </a:ext>
            </a:extLst>
          </p:cNvPr>
          <p:cNvSpPr txBox="1"/>
          <p:nvPr/>
        </p:nvSpPr>
        <p:spPr>
          <a:xfrm>
            <a:off x="1272884" y="3129520"/>
            <a:ext cx="9646229" cy="2671693"/>
          </a:xfrm>
          <a:prstGeom prst="rect">
            <a:avLst/>
          </a:prstGeom>
          <a:noFill/>
        </p:spPr>
        <p:txBody>
          <a:bodyPr wrap="square">
            <a:spAutoFit/>
          </a:bodyPr>
          <a:lstStyle/>
          <a:p>
            <a:pPr algn="just">
              <a:lnSpc>
                <a:spcPct val="150000"/>
              </a:lnSpc>
            </a:pPr>
            <a:r>
              <a:rPr lang="vi-VN" sz="2300" dirty="0">
                <a:latin typeface="UTM Avo" panose="02040603050506020204" pitchFamily="18"/>
              </a:rPr>
              <a:t>- Khi gặp Nghi, nhâ</a:t>
            </a:r>
            <a:r>
              <a:rPr lang="en-US" sz="2300" dirty="0">
                <a:latin typeface="UTM Avo" panose="02040603050506020204" pitchFamily="18"/>
                <a:cs typeface="Arial" panose="020B0604020202020204" pitchFamily="34" charset="0"/>
              </a:rPr>
              <a:t>n</a:t>
            </a:r>
            <a:r>
              <a:rPr lang="vi-VN" sz="2300" dirty="0">
                <a:latin typeface="UTM Avo" panose="02040603050506020204" pitchFamily="18"/>
              </a:rPr>
              <a:t> vật Tôi rơi vào tình huống “không tính trước”</a:t>
            </a:r>
            <a:r>
              <a:rPr lang="en-US" sz="2300" dirty="0">
                <a:latin typeface="UTM Avo" panose="02040603050506020204" pitchFamily="18"/>
              </a:rPr>
              <a:t>.</a:t>
            </a:r>
          </a:p>
          <a:p>
            <a:pPr algn="just">
              <a:lnSpc>
                <a:spcPct val="150000"/>
              </a:lnSpc>
            </a:pPr>
            <a:r>
              <a:rPr lang="vi-VN" sz="2300" dirty="0">
                <a:latin typeface="UTM Avo" panose="02040603050506020204" pitchFamily="18"/>
              </a:rPr>
              <a:t>+ Tâm tr</a:t>
            </a:r>
            <a:r>
              <a:rPr lang="en-US" sz="2300" dirty="0" err="1">
                <a:latin typeface="UTM Avo" panose="02040603050506020204" pitchFamily="18"/>
                <a:cs typeface="Arial" panose="020B0604020202020204" pitchFamily="34" charset="0"/>
              </a:rPr>
              <a:t>ạ</a:t>
            </a:r>
            <a:r>
              <a:rPr lang="vi-VN" sz="2300" dirty="0">
                <a:latin typeface="UTM Avo" panose="02040603050506020204" pitchFamily="18"/>
              </a:rPr>
              <a:t>ng: ngơ ngác, bất ngờ, lúng túng.</a:t>
            </a:r>
            <a:endParaRPr lang="en-US" sz="2300" dirty="0">
              <a:latin typeface="UTM Avo" panose="02040603050506020204" pitchFamily="18"/>
            </a:endParaRPr>
          </a:p>
          <a:p>
            <a:pPr algn="just">
              <a:lnSpc>
                <a:spcPct val="150000"/>
              </a:lnSpc>
            </a:pPr>
            <a:r>
              <a:rPr lang="vi-VN" sz="2300" dirty="0">
                <a:latin typeface="UTM Avo" panose="02040603050506020204" pitchFamily="18"/>
              </a:rPr>
              <a:t>+ Bỏ vũ khí và ý định đánh nhau.</a:t>
            </a:r>
            <a:endParaRPr lang="en-US" sz="2300" dirty="0">
              <a:latin typeface="UTM Avo" panose="02040603050506020204" pitchFamily="18"/>
            </a:endParaRPr>
          </a:p>
          <a:p>
            <a:pPr algn="just">
              <a:lnSpc>
                <a:spcPct val="150000"/>
              </a:lnSpc>
            </a:pPr>
            <a:r>
              <a:rPr lang="vi-VN" sz="2300" dirty="0">
                <a:latin typeface="UTM Avo" panose="02040603050506020204" pitchFamily="18"/>
              </a:rPr>
              <a:t>+ Khi Phước chuẩn bị bắn</a:t>
            </a:r>
            <a:r>
              <a:rPr lang="en-US" sz="2300" dirty="0">
                <a:latin typeface="UTM Avo" panose="02040603050506020204" pitchFamily="18"/>
              </a:rPr>
              <a:t>: </a:t>
            </a:r>
            <a:r>
              <a:rPr lang="vi-VN" sz="2300" dirty="0">
                <a:latin typeface="UTM Avo" panose="02040603050506020204" pitchFamily="18"/>
              </a:rPr>
              <a:t>“hoảng hốt vội nhảy tới một bước” để đứng chắn giữa Phước và Nghi</a:t>
            </a:r>
            <a:r>
              <a:rPr lang="en-US" sz="2300" dirty="0">
                <a:latin typeface="UTM Avo" panose="02040603050506020204" pitchFamily="18"/>
              </a:rPr>
              <a:t>.</a:t>
            </a:r>
          </a:p>
        </p:txBody>
      </p:sp>
      <p:sp>
        <p:nvSpPr>
          <p:cNvPr id="8" name="TextBox 7">
            <a:extLst>
              <a:ext uri="{FF2B5EF4-FFF2-40B4-BE49-F238E27FC236}">
                <a16:creationId xmlns:a16="http://schemas.microsoft.com/office/drawing/2014/main" id="{271B7206-D9E8-9D8B-90BE-7334CBF6897F}"/>
              </a:ext>
            </a:extLst>
          </p:cNvPr>
          <p:cNvSpPr txBox="1"/>
          <p:nvPr/>
        </p:nvSpPr>
        <p:spPr>
          <a:xfrm>
            <a:off x="1881758" y="5973258"/>
            <a:ext cx="5122127" cy="446276"/>
          </a:xfrm>
          <a:prstGeom prst="rect">
            <a:avLst/>
          </a:prstGeom>
          <a:noFill/>
        </p:spPr>
        <p:txBody>
          <a:bodyPr wrap="square">
            <a:spAutoFit/>
          </a:bodyPr>
          <a:lstStyle/>
          <a:p>
            <a:pPr algn="ctr"/>
            <a:r>
              <a:rPr lang="en-US" sz="2300" dirty="0">
                <a:solidFill>
                  <a:srgbClr val="000000"/>
                </a:solidFill>
                <a:latin typeface="UTM Avo" panose="02040603050506020204" pitchFamily="18"/>
                <a:ea typeface="Times New Roman" panose="02020603050405020304" pitchFamily="18" charset="0"/>
                <a:cs typeface="Arial" panose="020B0604020202020204" pitchFamily="34" charset="0"/>
              </a:rPr>
              <a:t>T</a:t>
            </a:r>
            <a:r>
              <a:rPr lang="vi-VN" sz="2300" dirty="0">
                <a:solidFill>
                  <a:srgbClr val="000000"/>
                </a:solidFill>
                <a:latin typeface="UTM Avo" panose="02040603050506020204" pitchFamily="18"/>
                <a:ea typeface="Times New Roman" panose="02020603050405020304" pitchFamily="18" charset="0"/>
              </a:rPr>
              <a:t>ính cách nhân hậu, vị tha</a:t>
            </a:r>
            <a:r>
              <a:rPr lang="en-US" sz="2300" dirty="0">
                <a:solidFill>
                  <a:srgbClr val="000000"/>
                </a:solidFill>
                <a:latin typeface="UTM Avo" panose="02040603050506020204" pitchFamily="18"/>
                <a:ea typeface="Times New Roman" panose="02020603050405020304" pitchFamily="18" charset="0"/>
              </a:rPr>
              <a:t>.</a:t>
            </a:r>
            <a:r>
              <a:rPr lang="vi-VN" sz="2300" dirty="0">
                <a:solidFill>
                  <a:srgbClr val="000000"/>
                </a:solidFill>
                <a:latin typeface="UTM Avo" panose="02040603050506020204" pitchFamily="18"/>
                <a:ea typeface="Times New Roman" panose="02020603050405020304" pitchFamily="18" charset="0"/>
              </a:rPr>
              <a:t> </a:t>
            </a:r>
            <a:endParaRPr lang="en-US" sz="2300" dirty="0">
              <a:latin typeface="UTM Avo" panose="02040603050506020204" pitchFamily="18"/>
            </a:endParaRPr>
          </a:p>
        </p:txBody>
      </p:sp>
      <p:sp>
        <p:nvSpPr>
          <p:cNvPr id="9" name="Arrow: Right 3">
            <a:extLst>
              <a:ext uri="{FF2B5EF4-FFF2-40B4-BE49-F238E27FC236}">
                <a16:creationId xmlns:a16="http://schemas.microsoft.com/office/drawing/2014/main" id="{2CCDD36F-2930-926F-F397-7EE59DE719B0}"/>
              </a:ext>
            </a:extLst>
          </p:cNvPr>
          <p:cNvSpPr/>
          <p:nvPr/>
        </p:nvSpPr>
        <p:spPr>
          <a:xfrm>
            <a:off x="1660208" y="5965927"/>
            <a:ext cx="636411" cy="436321"/>
          </a:xfrm>
          <a:prstGeom prst="rightArrow">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2300">
              <a:latin typeface="UTM Avo" panose="02040603050506020204" pitchFamily="18"/>
            </a:endParaRPr>
          </a:p>
        </p:txBody>
      </p:sp>
      <p:sp>
        <p:nvSpPr>
          <p:cNvPr id="2" name="TextBox 1">
            <a:extLst>
              <a:ext uri="{FF2B5EF4-FFF2-40B4-BE49-F238E27FC236}">
                <a16:creationId xmlns:a16="http://schemas.microsoft.com/office/drawing/2014/main" id="{8113E450-D4C3-F79D-C0C6-606728F85011}"/>
              </a:ext>
            </a:extLst>
          </p:cNvPr>
          <p:cNvSpPr txBox="1"/>
          <p:nvPr/>
        </p:nvSpPr>
        <p:spPr>
          <a:xfrm>
            <a:off x="3536244" y="2460585"/>
            <a:ext cx="5119508" cy="477054"/>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1. </a:t>
            </a:r>
            <a:r>
              <a:rPr lang="en-US" sz="2500" b="1" dirty="0" err="1">
                <a:solidFill>
                  <a:schemeClr val="tx1"/>
                </a:solidFill>
                <a:latin typeface="UTM Avo" panose="02040603050506020204" pitchFamily="18"/>
                <a:cs typeface="Arial" panose="020B0604020202020204" pitchFamily="34" charset="0"/>
              </a:rPr>
              <a:t>Nhân</a:t>
            </a:r>
            <a:r>
              <a:rPr lang="en-US" sz="2500" b="1" dirty="0">
                <a:solidFill>
                  <a:schemeClr val="tx1"/>
                </a:solidFill>
                <a:latin typeface="UTM Avo" panose="02040603050506020204" pitchFamily="18"/>
                <a:cs typeface="Arial" panose="020B0604020202020204" pitchFamily="34" charset="0"/>
              </a:rPr>
              <a:t> </a:t>
            </a:r>
            <a:r>
              <a:rPr lang="en-US" sz="2500" b="1" err="1">
                <a:solidFill>
                  <a:schemeClr val="tx1"/>
                </a:solidFill>
                <a:latin typeface="UTM Avo" panose="02040603050506020204" pitchFamily="18"/>
                <a:cs typeface="Arial" panose="020B0604020202020204" pitchFamily="34" charset="0"/>
              </a:rPr>
              <a:t>vật</a:t>
            </a:r>
            <a:r>
              <a:rPr lang="en-US" sz="2500" b="1">
                <a:solidFill>
                  <a:schemeClr val="tx1"/>
                </a:solidFill>
                <a:latin typeface="UTM Avo" panose="02040603050506020204" pitchFamily="18"/>
                <a:cs typeface="Arial" panose="020B0604020202020204" pitchFamily="34" charset="0"/>
              </a:rPr>
              <a:t> “tôi”</a:t>
            </a:r>
            <a:endParaRPr lang="en-US" sz="25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54592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500"/>
                                        <p:tgtEl>
                                          <p:spTgt spid="7">
                                            <p:txEl>
                                              <p:pRg st="0" end="0"/>
                                            </p:txEl>
                                          </p:spTgt>
                                        </p:tgtEl>
                                      </p:cBhvr>
                                    </p:animEffect>
                                    <p:anim calcmode="lin" valueType="num">
                                      <p:cBhvr>
                                        <p:cTn id="20"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fade">
                                      <p:cBhvr>
                                        <p:cTn id="26" dur="500"/>
                                        <p:tgtEl>
                                          <p:spTgt spid="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Effect transition="in" filter="fade">
                                      <p:cBhvr>
                                        <p:cTn id="31" dur="500"/>
                                        <p:tgtEl>
                                          <p:spTgt spid="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
                                            <p:txEl>
                                              <p:pRg st="3" end="3"/>
                                            </p:txEl>
                                          </p:spTgt>
                                        </p:tgtEl>
                                        <p:attrNameLst>
                                          <p:attrName>style.visibility</p:attrName>
                                        </p:attrNameLst>
                                      </p:cBhvr>
                                      <p:to>
                                        <p:strVal val="visible"/>
                                      </p:to>
                                    </p:set>
                                    <p:animEffect transition="in" filter="fade">
                                      <p:cBhvr>
                                        <p:cTn id="36" dur="500"/>
                                        <p:tgtEl>
                                          <p:spTgt spid="7">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down)">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11">
            <a:extLst>
              <a:ext uri="{FF2B5EF4-FFF2-40B4-BE49-F238E27FC236}">
                <a16:creationId xmlns:a16="http://schemas.microsoft.com/office/drawing/2014/main" id="{90058F16-F64A-FEAF-C645-C047E11415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90409">
            <a:off x="10229361" y="882382"/>
            <a:ext cx="1500996" cy="1315248"/>
          </a:xfrm>
          <a:prstGeom prst="rect">
            <a:avLst/>
          </a:prstGeom>
        </p:spPr>
      </p:pic>
      <p:sp>
        <p:nvSpPr>
          <p:cNvPr id="16" name="TextBox 6">
            <a:extLst>
              <a:ext uri="{FF2B5EF4-FFF2-40B4-BE49-F238E27FC236}">
                <a16:creationId xmlns:a16="http://schemas.microsoft.com/office/drawing/2014/main" id="{D119BA43-06FD-8D29-7D40-60D75AEFC3D7}"/>
              </a:ext>
            </a:extLst>
          </p:cNvPr>
          <p:cNvSpPr txBox="1"/>
          <p:nvPr/>
        </p:nvSpPr>
        <p:spPr>
          <a:xfrm>
            <a:off x="2633376" y="1865806"/>
            <a:ext cx="6925248" cy="51046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507"/>
              </a:lnSpc>
            </a:pPr>
            <a:r>
              <a:rPr lang="en-US" sz="2800" b="1" dirty="0" err="1">
                <a:latin typeface="UTM Avo" panose="02040603050506020204" pitchFamily="18"/>
                <a:cs typeface="Arial" panose="020B0604020202020204" pitchFamily="34" charset="0"/>
              </a:rPr>
              <a:t>Nhận</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xét</a:t>
            </a:r>
            <a:endParaRPr lang="en-US" sz="2800" b="1" dirty="0">
              <a:latin typeface="UTM Avo" panose="02040603050506020204" pitchFamily="18"/>
              <a:cs typeface="Arial" panose="020B0604020202020204" pitchFamily="34" charset="0"/>
            </a:endParaRPr>
          </a:p>
        </p:txBody>
      </p:sp>
      <p:pic>
        <p:nvPicPr>
          <p:cNvPr id="17" name="Picture 9">
            <a:extLst>
              <a:ext uri="{FF2B5EF4-FFF2-40B4-BE49-F238E27FC236}">
                <a16:creationId xmlns:a16="http://schemas.microsoft.com/office/drawing/2014/main" id="{1FBF34CE-A8A4-27E5-E6E8-F1886FA648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19430"/>
          <a:stretch>
            <a:fillRect/>
          </a:stretch>
        </p:blipFill>
        <p:spPr>
          <a:xfrm>
            <a:off x="1226339" y="2480368"/>
            <a:ext cx="9506590" cy="4377632"/>
          </a:xfrm>
          <a:prstGeom prst="rect">
            <a:avLst/>
          </a:prstGeom>
        </p:spPr>
      </p:pic>
      <p:sp>
        <p:nvSpPr>
          <p:cNvPr id="18" name="TextBox 17">
            <a:extLst>
              <a:ext uri="{FF2B5EF4-FFF2-40B4-BE49-F238E27FC236}">
                <a16:creationId xmlns:a16="http://schemas.microsoft.com/office/drawing/2014/main" id="{BA66282A-9DB5-6CC6-D8DB-0B077DEC010D}"/>
              </a:ext>
            </a:extLst>
          </p:cNvPr>
          <p:cNvSpPr txBox="1"/>
          <p:nvPr/>
        </p:nvSpPr>
        <p:spPr>
          <a:xfrm>
            <a:off x="1367153" y="3067890"/>
            <a:ext cx="9439392" cy="2826543"/>
          </a:xfrm>
          <a:prstGeom prst="rect">
            <a:avLst/>
          </a:prstGeom>
          <a:noFill/>
        </p:spPr>
        <p:txBody>
          <a:bodyPr wrap="square">
            <a:spAutoFit/>
          </a:bodyPr>
          <a:lstStyle/>
          <a:p>
            <a:pPr algn="just">
              <a:lnSpc>
                <a:spcPct val="150000"/>
              </a:lnSpc>
            </a:pPr>
            <a:r>
              <a:rPr lang="en-US" sz="2438" dirty="0">
                <a:solidFill>
                  <a:schemeClr val="tx1"/>
                </a:solidFill>
                <a:latin typeface="UTM Avo" panose="02040603050506020204" pitchFamily="18"/>
                <a:cs typeface="Arial" panose="020B0604020202020204" pitchFamily="34" charset="0"/>
              </a:rPr>
              <a:t>- N</a:t>
            </a:r>
            <a:r>
              <a:rPr lang="vi-VN" sz="2438" dirty="0">
                <a:solidFill>
                  <a:schemeClr val="tx1"/>
                </a:solidFill>
                <a:latin typeface="UTM Avo" panose="02040603050506020204" pitchFamily="18"/>
              </a:rPr>
              <a:t>hân vật tôi là một người nóng nảy, bốc đồng, hiếu thắng nhưng cũng là người nhân hậu, vị tha.</a:t>
            </a:r>
            <a:endParaRPr lang="en-US" sz="2438" dirty="0">
              <a:solidFill>
                <a:schemeClr val="tx1"/>
              </a:solidFill>
              <a:latin typeface="UTM Avo" panose="02040603050506020204" pitchFamily="18"/>
            </a:endParaRPr>
          </a:p>
          <a:p>
            <a:pPr algn="just">
              <a:lnSpc>
                <a:spcPct val="150000"/>
              </a:lnSpc>
            </a:pPr>
            <a:r>
              <a:rPr lang="vi-VN" sz="2438" dirty="0">
                <a:solidFill>
                  <a:schemeClr val="tx1"/>
                </a:solidFill>
                <a:latin typeface="UTM Avo" panose="02040603050506020204" pitchFamily="18"/>
              </a:rPr>
              <a:t>- Tác giả thể hiện ngòi bút miêu tả tâm lí nhân vật tinh tế, am hiểu tâm lí lứa tuổi và cách tạo tình huống bất ngờ, hồi hộp và thú vị.</a:t>
            </a:r>
            <a:endParaRPr lang="en-US" sz="2438" dirty="0">
              <a:solidFill>
                <a:schemeClr val="tx1"/>
              </a:solidFill>
              <a:latin typeface="UTM Avo" panose="02040603050506020204" pitchFamily="18"/>
            </a:endParaRPr>
          </a:p>
        </p:txBody>
      </p:sp>
      <p:pic>
        <p:nvPicPr>
          <p:cNvPr id="19" name="Picture 8">
            <a:extLst>
              <a:ext uri="{FF2B5EF4-FFF2-40B4-BE49-F238E27FC236}">
                <a16:creationId xmlns:a16="http://schemas.microsoft.com/office/drawing/2014/main" id="{1AE43919-285A-4642-5185-117AF4140C4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26416" y="1922726"/>
            <a:ext cx="959704" cy="1011183"/>
          </a:xfrm>
          <a:prstGeom prst="rect">
            <a:avLst/>
          </a:prstGeom>
        </p:spPr>
      </p:pic>
      <p:pic>
        <p:nvPicPr>
          <p:cNvPr id="20" name="Picture 19">
            <a:extLst>
              <a:ext uri="{FF2B5EF4-FFF2-40B4-BE49-F238E27FC236}">
                <a16:creationId xmlns:a16="http://schemas.microsoft.com/office/drawing/2014/main" id="{C753A37C-3279-542D-5178-EB8804F319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37623" y="4902413"/>
            <a:ext cx="3937858" cy="2252002"/>
          </a:xfrm>
          <a:prstGeom prst="rect">
            <a:avLst/>
          </a:prstGeom>
        </p:spPr>
      </p:pic>
    </p:spTree>
    <p:extLst>
      <p:ext uri="{BB962C8B-B14F-4D97-AF65-F5344CB8AC3E}">
        <p14:creationId xmlns:p14="http://schemas.microsoft.com/office/powerpoint/2010/main" val="386158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randombar(horizontal)">
                                      <p:cBhvr>
                                        <p:cTn id="17"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686A4810-B04B-DAD4-6498-2BC9C4CC06A0}"/>
              </a:ext>
            </a:extLst>
          </p:cNvPr>
          <p:cNvSpPr txBox="1"/>
          <p:nvPr/>
        </p:nvSpPr>
        <p:spPr>
          <a:xfrm>
            <a:off x="4212311" y="1864600"/>
            <a:ext cx="376737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II. TÌM HIỂU CHI TIẾT</a:t>
            </a:r>
          </a:p>
        </p:txBody>
      </p:sp>
      <p:pic>
        <p:nvPicPr>
          <p:cNvPr id="5" name="Picture 13">
            <a:extLst>
              <a:ext uri="{FF2B5EF4-FFF2-40B4-BE49-F238E27FC236}">
                <a16:creationId xmlns:a16="http://schemas.microsoft.com/office/drawing/2014/main" id="{00ACE966-AE16-52D7-D211-0C1B4616EEC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339628">
            <a:off x="1206877" y="2128711"/>
            <a:ext cx="1074781" cy="1016156"/>
          </a:xfrm>
          <a:prstGeom prst="rect">
            <a:avLst/>
          </a:prstGeom>
        </p:spPr>
      </p:pic>
      <p:pic>
        <p:nvPicPr>
          <p:cNvPr id="9" name="Picture 8">
            <a:extLst>
              <a:ext uri="{FF2B5EF4-FFF2-40B4-BE49-F238E27FC236}">
                <a16:creationId xmlns:a16="http://schemas.microsoft.com/office/drawing/2014/main" id="{BA2E09B9-2B88-34E7-0761-429DAA13EB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2972" y="1460073"/>
            <a:ext cx="1674049" cy="1677404"/>
          </a:xfrm>
          <a:prstGeom prst="rect">
            <a:avLst/>
          </a:prstGeom>
        </p:spPr>
      </p:pic>
      <p:pic>
        <p:nvPicPr>
          <p:cNvPr id="10" name="Picture 9">
            <a:extLst>
              <a:ext uri="{FF2B5EF4-FFF2-40B4-BE49-F238E27FC236}">
                <a16:creationId xmlns:a16="http://schemas.microsoft.com/office/drawing/2014/main" id="{037F5FBD-9ABF-94B6-28BF-452AD1CCDBC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16072" b="46388"/>
          <a:stretch>
            <a:fillRect/>
          </a:stretch>
        </p:blipFill>
        <p:spPr>
          <a:xfrm>
            <a:off x="9451363" y="5238269"/>
            <a:ext cx="2740637" cy="2001830"/>
          </a:xfrm>
          <a:prstGeom prst="rect">
            <a:avLst/>
          </a:prstGeom>
        </p:spPr>
      </p:pic>
      <p:sp>
        <p:nvSpPr>
          <p:cNvPr id="12" name="TextBox 11">
            <a:extLst>
              <a:ext uri="{FF2B5EF4-FFF2-40B4-BE49-F238E27FC236}">
                <a16:creationId xmlns:a16="http://schemas.microsoft.com/office/drawing/2014/main" id="{32C0FCE0-05EA-A49B-F117-4F562FC12163}"/>
              </a:ext>
            </a:extLst>
          </p:cNvPr>
          <p:cNvSpPr txBox="1"/>
          <p:nvPr/>
        </p:nvSpPr>
        <p:spPr>
          <a:xfrm>
            <a:off x="3537504" y="2347913"/>
            <a:ext cx="5119508" cy="477054"/>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2. </a:t>
            </a:r>
            <a:r>
              <a:rPr lang="en-US" sz="2500" b="1" dirty="0" err="1">
                <a:solidFill>
                  <a:schemeClr val="tx1"/>
                </a:solidFill>
                <a:latin typeface="UTM Avo" panose="02040603050506020204" pitchFamily="18"/>
                <a:cs typeface="Arial" panose="020B0604020202020204" pitchFamily="34" charset="0"/>
              </a:rPr>
              <a:t>Nhân</a:t>
            </a:r>
            <a:r>
              <a:rPr lang="en-US" sz="2500" b="1" dirty="0">
                <a:solidFill>
                  <a:schemeClr val="tx1"/>
                </a:solidFill>
                <a:latin typeface="UTM Avo" panose="02040603050506020204" pitchFamily="18"/>
                <a:cs typeface="Arial" panose="020B0604020202020204" pitchFamily="34" charset="0"/>
              </a:rPr>
              <a:t> </a:t>
            </a:r>
            <a:r>
              <a:rPr lang="en-US" sz="2500" b="1" dirty="0" err="1">
                <a:solidFill>
                  <a:schemeClr val="tx1"/>
                </a:solidFill>
                <a:latin typeface="UTM Avo" panose="02040603050506020204" pitchFamily="18"/>
                <a:cs typeface="Arial" panose="020B0604020202020204" pitchFamily="34" charset="0"/>
              </a:rPr>
              <a:t>vật</a:t>
            </a:r>
            <a:r>
              <a:rPr lang="en-US" sz="2500" b="1" dirty="0">
                <a:solidFill>
                  <a:schemeClr val="tx1"/>
                </a:solidFill>
                <a:latin typeface="UTM Avo" panose="02040603050506020204" pitchFamily="18"/>
                <a:cs typeface="Arial" panose="020B0604020202020204" pitchFamily="34" charset="0"/>
              </a:rPr>
              <a:t> Nghi</a:t>
            </a:r>
          </a:p>
        </p:txBody>
      </p:sp>
      <p:sp>
        <p:nvSpPr>
          <p:cNvPr id="13" name="Rectangle: Rounded Corners 8">
            <a:extLst>
              <a:ext uri="{FF2B5EF4-FFF2-40B4-BE49-F238E27FC236}">
                <a16:creationId xmlns:a16="http://schemas.microsoft.com/office/drawing/2014/main" id="{F2ED29C9-4E23-7C53-A235-62A79C09F7C4}"/>
              </a:ext>
            </a:extLst>
          </p:cNvPr>
          <p:cNvSpPr/>
          <p:nvPr/>
        </p:nvSpPr>
        <p:spPr>
          <a:xfrm>
            <a:off x="2562471" y="2916470"/>
            <a:ext cx="7067057" cy="730226"/>
          </a:xfrm>
          <a:prstGeom prst="roundRect">
            <a:avLst/>
          </a:prstGeom>
          <a:solidFill>
            <a:srgbClr val="92D050"/>
          </a:solid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err="1">
                <a:solidFill>
                  <a:schemeClr val="tx1"/>
                </a:solidFill>
                <a:latin typeface="UTM Avo" panose="02040603050506020204" pitchFamily="18"/>
                <a:cs typeface="Arial" panose="020B0604020202020204" pitchFamily="34" charset="0"/>
              </a:rPr>
              <a:t>Tìm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hiểu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về</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nhân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vật</a:t>
            </a:r>
            <a:r>
              <a:rPr lang="en-US" sz="2400" dirty="0">
                <a:solidFill>
                  <a:schemeClr val="tx1"/>
                </a:solidFill>
                <a:latin typeface="UTM Avo" panose="02040603050506020204" pitchFamily="18"/>
                <a:cs typeface="Arial" panose="020B0604020202020204" pitchFamily="34" charset="0"/>
              </a:rPr>
              <a:t> Nghi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câu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hỏi</a:t>
            </a:r>
            <a:endParaRPr lang="en-US" sz="2400" dirty="0">
              <a:solidFill>
                <a:schemeClr val="tx1"/>
              </a:solidFill>
              <a:latin typeface="UTM Avo" panose="02040603050506020204" pitchFamily="18"/>
              <a:cs typeface="Arial" panose="020B0604020202020204" pitchFamily="34" charset="0"/>
            </a:endParaRPr>
          </a:p>
        </p:txBody>
      </p:sp>
      <p:sp>
        <p:nvSpPr>
          <p:cNvPr id="14" name="TextBox 13">
            <a:extLst>
              <a:ext uri="{FF2B5EF4-FFF2-40B4-BE49-F238E27FC236}">
                <a16:creationId xmlns:a16="http://schemas.microsoft.com/office/drawing/2014/main" id="{AB72AEF5-FC5C-7B67-81E6-3FF7001A22C3}"/>
              </a:ext>
            </a:extLst>
          </p:cNvPr>
          <p:cNvSpPr txBox="1"/>
          <p:nvPr/>
        </p:nvSpPr>
        <p:spPr>
          <a:xfrm>
            <a:off x="787149" y="3766415"/>
            <a:ext cx="10609872" cy="1609864"/>
          </a:xfrm>
          <a:prstGeom prst="rect">
            <a:avLst/>
          </a:prstGeom>
          <a:noFill/>
        </p:spPr>
        <p:txBody>
          <a:bodyPr wrap="square">
            <a:spAutoFit/>
          </a:bodyPr>
          <a:lstStyle/>
          <a:p>
            <a:pPr algn="just">
              <a:lnSpc>
                <a:spcPct val="150000"/>
              </a:lnSpc>
            </a:pPr>
            <a:r>
              <a:rPr lang="en-US" sz="2300" dirty="0">
                <a:solidFill>
                  <a:schemeClr val="tx1"/>
                </a:solidFill>
                <a:latin typeface="UTM Avo" panose="02040603050506020204" pitchFamily="18"/>
              </a:rPr>
              <a:t>-</a:t>
            </a:r>
            <a:r>
              <a:rPr lang="vi-VN" sz="2300" dirty="0">
                <a:solidFill>
                  <a:schemeClr val="tx1"/>
                </a:solidFill>
                <a:latin typeface="UTM Avo" panose="02040603050506020204" pitchFamily="18"/>
              </a:rPr>
              <a:t> Nhân vật Nghi đã có hành động gì trước pha bóng việt vị của đội bạn?</a:t>
            </a:r>
            <a:endParaRPr lang="en-US" sz="2300" dirty="0">
              <a:solidFill>
                <a:schemeClr val="tx1"/>
              </a:solidFill>
              <a:latin typeface="UTM Avo" panose="02040603050506020204" pitchFamily="18"/>
            </a:endParaRPr>
          </a:p>
          <a:p>
            <a:pPr algn="just">
              <a:lnSpc>
                <a:spcPct val="150000"/>
              </a:lnSpc>
            </a:pPr>
            <a:r>
              <a:rPr lang="en-US" sz="2300" dirty="0">
                <a:solidFill>
                  <a:schemeClr val="tx1"/>
                </a:solidFill>
                <a:latin typeface="UTM Avo" panose="02040603050506020204" pitchFamily="18"/>
              </a:rPr>
              <a:t>-</a:t>
            </a:r>
            <a:r>
              <a:rPr lang="vi-VN" sz="2300" dirty="0">
                <a:solidFill>
                  <a:schemeClr val="tx1"/>
                </a:solidFill>
                <a:latin typeface="UTM Avo" panose="02040603050506020204" pitchFamily="18"/>
              </a:rPr>
              <a:t> Sau sự việc xảy ra đó, nhân vật Nghi đã có hành động gì sau trận </a:t>
            </a:r>
          </a:p>
          <a:p>
            <a:pPr algn="just">
              <a:lnSpc>
                <a:spcPct val="150000"/>
              </a:lnSpc>
            </a:pPr>
            <a:r>
              <a:rPr lang="vi-VN" sz="2300" dirty="0">
                <a:solidFill>
                  <a:schemeClr val="tx1"/>
                </a:solidFill>
                <a:latin typeface="UTM Avo" panose="02040603050506020204" pitchFamily="18"/>
              </a:rPr>
              <a:t>  cãi cọ? Qua đó, em nhận xét gì về nhân vật Nghi?</a:t>
            </a:r>
            <a:endParaRPr lang="en-US" sz="2300" dirty="0">
              <a:solidFill>
                <a:schemeClr val="tx1"/>
              </a:solidFill>
              <a:latin typeface="UTM Avo" panose="02040603050506020204" pitchFamily="18"/>
            </a:endParaRPr>
          </a:p>
        </p:txBody>
      </p:sp>
    </p:spTree>
    <p:extLst>
      <p:ext uri="{BB962C8B-B14F-4D97-AF65-F5344CB8AC3E}">
        <p14:creationId xmlns:p14="http://schemas.microsoft.com/office/powerpoint/2010/main" val="124155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Effect transition="in" filter="fade">
                                      <p:cBhvr>
                                        <p:cTn id="20" dur="500"/>
                                        <p:tgtEl>
                                          <p:spTgt spid="14">
                                            <p:txEl>
                                              <p:pRg st="0" end="0"/>
                                            </p:txEl>
                                          </p:spTgt>
                                        </p:tgtEl>
                                      </p:cBhvr>
                                    </p:animEffect>
                                    <p:anim calcmode="lin" valueType="num">
                                      <p:cBhvr>
                                        <p:cTn id="2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animEffect transition="in" filter="fade">
                                      <p:cBhvr>
                                        <p:cTn id="27" dur="500"/>
                                        <p:tgtEl>
                                          <p:spTgt spid="14">
                                            <p:txEl>
                                              <p:pRg st="1" end="1"/>
                                            </p:txEl>
                                          </p:spTgt>
                                        </p:tgtEl>
                                      </p:cBhvr>
                                    </p:animEffect>
                                    <p:anim calcmode="lin" valueType="num">
                                      <p:cBhvr>
                                        <p:cTn id="28"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9" dur="5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4">
                                            <p:txEl>
                                              <p:pRg st="2" end="2"/>
                                            </p:txEl>
                                          </p:spTgt>
                                        </p:tgtEl>
                                        <p:attrNameLst>
                                          <p:attrName>style.visibility</p:attrName>
                                        </p:attrNameLst>
                                      </p:cBhvr>
                                      <p:to>
                                        <p:strVal val="visible"/>
                                      </p:to>
                                    </p:set>
                                    <p:animEffect transition="in" filter="fade">
                                      <p:cBhvr>
                                        <p:cTn id="34" dur="500"/>
                                        <p:tgtEl>
                                          <p:spTgt spid="14">
                                            <p:txEl>
                                              <p:pRg st="2" end="2"/>
                                            </p:txEl>
                                          </p:spTgt>
                                        </p:tgtEl>
                                      </p:cBhvr>
                                    </p:animEffect>
                                    <p:anim calcmode="lin" valueType="num">
                                      <p:cBhvr>
                                        <p:cTn id="35"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36" dur="5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686A4810-B04B-DAD4-6498-2BC9C4CC06A0}"/>
              </a:ext>
            </a:extLst>
          </p:cNvPr>
          <p:cNvSpPr txBox="1"/>
          <p:nvPr/>
        </p:nvSpPr>
        <p:spPr>
          <a:xfrm>
            <a:off x="4212311" y="1864600"/>
            <a:ext cx="376737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II. TÌM HIỂU CHI TIẾT</a:t>
            </a:r>
          </a:p>
        </p:txBody>
      </p:sp>
      <p:pic>
        <p:nvPicPr>
          <p:cNvPr id="5" name="Picture 13">
            <a:extLst>
              <a:ext uri="{FF2B5EF4-FFF2-40B4-BE49-F238E27FC236}">
                <a16:creationId xmlns:a16="http://schemas.microsoft.com/office/drawing/2014/main" id="{00ACE966-AE16-52D7-D211-0C1B4616EEC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339628">
            <a:off x="571670" y="2023472"/>
            <a:ext cx="1074781" cy="1016156"/>
          </a:xfrm>
          <a:prstGeom prst="rect">
            <a:avLst/>
          </a:prstGeom>
        </p:spPr>
      </p:pic>
      <p:pic>
        <p:nvPicPr>
          <p:cNvPr id="10" name="Picture 9">
            <a:extLst>
              <a:ext uri="{FF2B5EF4-FFF2-40B4-BE49-F238E27FC236}">
                <a16:creationId xmlns:a16="http://schemas.microsoft.com/office/drawing/2014/main" id="{037F5FBD-9ABF-94B6-28BF-452AD1CCDB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16072" b="46388"/>
          <a:stretch>
            <a:fillRect/>
          </a:stretch>
        </p:blipFill>
        <p:spPr>
          <a:xfrm>
            <a:off x="9988735" y="5630779"/>
            <a:ext cx="2203265" cy="1609320"/>
          </a:xfrm>
          <a:prstGeom prst="rect">
            <a:avLst/>
          </a:prstGeom>
        </p:spPr>
      </p:pic>
      <p:sp>
        <p:nvSpPr>
          <p:cNvPr id="12" name="TextBox 11">
            <a:extLst>
              <a:ext uri="{FF2B5EF4-FFF2-40B4-BE49-F238E27FC236}">
                <a16:creationId xmlns:a16="http://schemas.microsoft.com/office/drawing/2014/main" id="{32C0FCE0-05EA-A49B-F117-4F562FC12163}"/>
              </a:ext>
            </a:extLst>
          </p:cNvPr>
          <p:cNvSpPr txBox="1"/>
          <p:nvPr/>
        </p:nvSpPr>
        <p:spPr>
          <a:xfrm>
            <a:off x="3537504" y="2347913"/>
            <a:ext cx="5119508" cy="477054"/>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2. </a:t>
            </a:r>
            <a:r>
              <a:rPr lang="en-US" sz="2500" b="1" dirty="0" err="1">
                <a:solidFill>
                  <a:schemeClr val="tx1"/>
                </a:solidFill>
                <a:latin typeface="UTM Avo" panose="02040603050506020204" pitchFamily="18"/>
                <a:cs typeface="Arial" panose="020B0604020202020204" pitchFamily="34" charset="0"/>
              </a:rPr>
              <a:t>Nhân</a:t>
            </a:r>
            <a:r>
              <a:rPr lang="en-US" sz="2500" b="1" dirty="0">
                <a:solidFill>
                  <a:schemeClr val="tx1"/>
                </a:solidFill>
                <a:latin typeface="UTM Avo" panose="02040603050506020204" pitchFamily="18"/>
                <a:cs typeface="Arial" panose="020B0604020202020204" pitchFamily="34" charset="0"/>
              </a:rPr>
              <a:t> </a:t>
            </a:r>
            <a:r>
              <a:rPr lang="en-US" sz="2500" b="1" dirty="0" err="1">
                <a:solidFill>
                  <a:schemeClr val="tx1"/>
                </a:solidFill>
                <a:latin typeface="UTM Avo" panose="02040603050506020204" pitchFamily="18"/>
                <a:cs typeface="Arial" panose="020B0604020202020204" pitchFamily="34" charset="0"/>
              </a:rPr>
              <a:t>vật</a:t>
            </a:r>
            <a:r>
              <a:rPr lang="en-US" sz="2500" b="1" dirty="0">
                <a:solidFill>
                  <a:schemeClr val="tx1"/>
                </a:solidFill>
                <a:latin typeface="UTM Avo" panose="02040603050506020204" pitchFamily="18"/>
                <a:cs typeface="Arial" panose="020B0604020202020204" pitchFamily="34" charset="0"/>
              </a:rPr>
              <a:t> Nghi</a:t>
            </a:r>
          </a:p>
        </p:txBody>
      </p:sp>
      <p:sp>
        <p:nvSpPr>
          <p:cNvPr id="4" name="TextBox 3">
            <a:extLst>
              <a:ext uri="{FF2B5EF4-FFF2-40B4-BE49-F238E27FC236}">
                <a16:creationId xmlns:a16="http://schemas.microsoft.com/office/drawing/2014/main" id="{0AE54E98-37A7-0177-5AC0-69E9C10AED08}"/>
              </a:ext>
            </a:extLst>
          </p:cNvPr>
          <p:cNvSpPr txBox="1"/>
          <p:nvPr/>
        </p:nvSpPr>
        <p:spPr>
          <a:xfrm>
            <a:off x="1755110" y="2765206"/>
            <a:ext cx="8681780" cy="3202608"/>
          </a:xfrm>
          <a:prstGeom prst="rect">
            <a:avLst/>
          </a:prstGeom>
          <a:solidFill>
            <a:schemeClr val="accent2">
              <a:lumMod val="20000"/>
              <a:lumOff val="80000"/>
            </a:schemeClr>
          </a:solidFill>
        </p:spPr>
        <p:txBody>
          <a:bodyPr wrap="square">
            <a:spAutoFit/>
          </a:bodyPr>
          <a:lstStyle/>
          <a:p>
            <a:pPr algn="just">
              <a:lnSpc>
                <a:spcPct val="150000"/>
              </a:lnSpc>
            </a:pPr>
            <a:r>
              <a:rPr lang="vi-VN" sz="2300" dirty="0">
                <a:solidFill>
                  <a:schemeClr val="tx1"/>
                </a:solidFill>
                <a:latin typeface="UTM Avo" panose="02040603050506020204" pitchFamily="18"/>
              </a:rPr>
              <a:t>- Nhất quyết không công nhận bàn thắng.</a:t>
            </a:r>
            <a:endParaRPr lang="en-US" sz="2300" dirty="0">
              <a:solidFill>
                <a:schemeClr val="tx1"/>
              </a:solidFill>
              <a:latin typeface="UTM Avo" panose="02040603050506020204" pitchFamily="18"/>
            </a:endParaRPr>
          </a:p>
          <a:p>
            <a:pPr algn="just">
              <a:lnSpc>
                <a:spcPct val="150000"/>
              </a:lnSpc>
            </a:pPr>
            <a:r>
              <a:rPr lang="vi-VN" sz="2300" dirty="0">
                <a:solidFill>
                  <a:schemeClr val="tx1"/>
                </a:solidFill>
                <a:latin typeface="UTM Avo" panose="02040603050506020204" pitchFamily="18"/>
              </a:rPr>
              <a:t>- Trước khi đi, nhe răng trêu và cười </a:t>
            </a:r>
            <a:r>
              <a:rPr lang="vi-VN" sz="2300">
                <a:solidFill>
                  <a:schemeClr val="tx1"/>
                </a:solidFill>
                <a:latin typeface="UTM Avo" panose="02040603050506020204" pitchFamily="18"/>
              </a:rPr>
              <a:t>đội bạn</a:t>
            </a:r>
            <a:r>
              <a:rPr lang="en-US" sz="2300">
                <a:solidFill>
                  <a:schemeClr val="tx1"/>
                </a:solidFill>
                <a:latin typeface="UTM Avo" panose="02040603050506020204" pitchFamily="18"/>
              </a:rPr>
              <a:t>.</a:t>
            </a:r>
            <a:endParaRPr lang="en-US" sz="2300" dirty="0">
              <a:solidFill>
                <a:schemeClr val="tx1"/>
              </a:solidFill>
              <a:latin typeface="UTM Avo" panose="02040603050506020204" pitchFamily="18"/>
            </a:endParaRPr>
          </a:p>
          <a:p>
            <a:pPr algn="just">
              <a:lnSpc>
                <a:spcPct val="150000"/>
              </a:lnSpc>
            </a:pPr>
            <a:r>
              <a:rPr lang="vi-VN" sz="2300" dirty="0">
                <a:solidFill>
                  <a:schemeClr val="tx1"/>
                </a:solidFill>
                <a:latin typeface="UTM Avo" panose="02040603050506020204" pitchFamily="18"/>
              </a:rPr>
              <a:t>- Sau trận đấu:</a:t>
            </a:r>
            <a:endParaRPr lang="en-US" sz="2300" dirty="0">
              <a:solidFill>
                <a:schemeClr val="tx1"/>
              </a:solidFill>
              <a:latin typeface="UTM Avo" panose="02040603050506020204" pitchFamily="18"/>
            </a:endParaRPr>
          </a:p>
          <a:p>
            <a:pPr algn="just">
              <a:lnSpc>
                <a:spcPct val="150000"/>
              </a:lnSpc>
            </a:pPr>
            <a:r>
              <a:rPr lang="vi-VN" sz="2300" dirty="0">
                <a:solidFill>
                  <a:schemeClr val="tx1"/>
                </a:solidFill>
                <a:latin typeface="UTM Avo" panose="02040603050506020204" pitchFamily="18"/>
              </a:rPr>
              <a:t>+ Tìm gặp bạn và đưa cuốn sách về bóng đá.</a:t>
            </a:r>
            <a:endParaRPr lang="en-US" sz="2300" dirty="0">
              <a:solidFill>
                <a:schemeClr val="tx1"/>
              </a:solidFill>
              <a:latin typeface="UTM Avo" panose="02040603050506020204" pitchFamily="18"/>
            </a:endParaRPr>
          </a:p>
          <a:p>
            <a:pPr algn="just">
              <a:lnSpc>
                <a:spcPct val="150000"/>
              </a:lnSpc>
            </a:pPr>
            <a:r>
              <a:rPr lang="vi-VN" sz="2300" dirty="0">
                <a:solidFill>
                  <a:schemeClr val="tx1"/>
                </a:solidFill>
                <a:latin typeface="UTM Avo" panose="02040603050506020204" pitchFamily="18"/>
              </a:rPr>
              <a:t>+ Đưa vé rủ đi xem phim</a:t>
            </a:r>
            <a:r>
              <a:rPr lang="en-US" sz="2300" dirty="0">
                <a:solidFill>
                  <a:schemeClr val="tx1"/>
                </a:solidFill>
                <a:latin typeface="UTM Avo" panose="02040603050506020204" pitchFamily="18"/>
              </a:rPr>
              <a:t>.</a:t>
            </a:r>
          </a:p>
          <a:p>
            <a:pPr algn="just">
              <a:lnSpc>
                <a:spcPct val="150000"/>
              </a:lnSpc>
            </a:pPr>
            <a:r>
              <a:rPr lang="vi-VN" sz="2300" dirty="0">
                <a:solidFill>
                  <a:schemeClr val="tx1"/>
                </a:solidFill>
                <a:latin typeface="UTM Avo" panose="02040603050506020204" pitchFamily="18"/>
              </a:rPr>
              <a:t>+ Choàng vai bạn và giải thích về nội dung của bộ phim</a:t>
            </a:r>
            <a:r>
              <a:rPr lang="en-US" sz="2300" dirty="0">
                <a:solidFill>
                  <a:schemeClr val="tx1"/>
                </a:solidFill>
                <a:latin typeface="UTM Avo" panose="02040603050506020204" pitchFamily="18"/>
              </a:rPr>
              <a:t>.</a:t>
            </a:r>
          </a:p>
        </p:txBody>
      </p:sp>
      <p:pic>
        <p:nvPicPr>
          <p:cNvPr id="6" name="Picture 11">
            <a:extLst>
              <a:ext uri="{FF2B5EF4-FFF2-40B4-BE49-F238E27FC236}">
                <a16:creationId xmlns:a16="http://schemas.microsoft.com/office/drawing/2014/main" id="{BBB079F8-15ED-5EC1-B5D9-38FA9D47829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539426">
            <a:off x="9950675" y="1019470"/>
            <a:ext cx="1500996" cy="1315248"/>
          </a:xfrm>
          <a:prstGeom prst="rect">
            <a:avLst/>
          </a:prstGeom>
        </p:spPr>
      </p:pic>
    </p:spTree>
    <p:extLst>
      <p:ext uri="{BB962C8B-B14F-4D97-AF65-F5344CB8AC3E}">
        <p14:creationId xmlns:p14="http://schemas.microsoft.com/office/powerpoint/2010/main" val="192125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anim calcmode="lin" valueType="num">
                                      <p:cBhvr>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anim calcmode="lin" valueType="num">
                                      <p:cBhvr>
                                        <p:cTn id="2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500"/>
                                        <p:tgtEl>
                                          <p:spTgt spid="4">
                                            <p:txEl>
                                              <p:pRg st="2" end="2"/>
                                            </p:txEl>
                                          </p:spTgt>
                                        </p:tgtEl>
                                      </p:cBhvr>
                                    </p:animEffect>
                                    <p:anim calcmode="lin" valueType="num">
                                      <p:cBhvr>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500"/>
                                        <p:tgtEl>
                                          <p:spTgt spid="4">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Effect transition="in" filter="fade">
                                      <p:cBhvr>
                                        <p:cTn id="38" dur="500"/>
                                        <p:tgtEl>
                                          <p:spTgt spid="4">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Effect transition="in" filter="fade">
                                      <p:cBhvr>
                                        <p:cTn id="43"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686A4810-B04B-DAD4-6498-2BC9C4CC06A0}"/>
              </a:ext>
            </a:extLst>
          </p:cNvPr>
          <p:cNvSpPr txBox="1"/>
          <p:nvPr/>
        </p:nvSpPr>
        <p:spPr>
          <a:xfrm>
            <a:off x="4212311" y="1864600"/>
            <a:ext cx="3767378"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latin typeface="UTM Avo" panose="02040603050506020204" pitchFamily="18"/>
                <a:cs typeface="Arial" panose="020B0604020202020204" pitchFamily="34" charset="0"/>
              </a:rPr>
              <a:t>II. TÌM HIỂU CHI TIẾT</a:t>
            </a:r>
          </a:p>
        </p:txBody>
      </p:sp>
      <p:pic>
        <p:nvPicPr>
          <p:cNvPr id="5" name="Picture 13">
            <a:extLst>
              <a:ext uri="{FF2B5EF4-FFF2-40B4-BE49-F238E27FC236}">
                <a16:creationId xmlns:a16="http://schemas.microsoft.com/office/drawing/2014/main" id="{00ACE966-AE16-52D7-D211-0C1B4616EEC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339628">
            <a:off x="687021" y="2021882"/>
            <a:ext cx="1074781" cy="1016156"/>
          </a:xfrm>
          <a:prstGeom prst="rect">
            <a:avLst/>
          </a:prstGeom>
        </p:spPr>
      </p:pic>
      <p:pic>
        <p:nvPicPr>
          <p:cNvPr id="10" name="Picture 9">
            <a:extLst>
              <a:ext uri="{FF2B5EF4-FFF2-40B4-BE49-F238E27FC236}">
                <a16:creationId xmlns:a16="http://schemas.microsoft.com/office/drawing/2014/main" id="{037F5FBD-9ABF-94B6-28BF-452AD1CCDB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16072" b="46388"/>
          <a:stretch>
            <a:fillRect/>
          </a:stretch>
        </p:blipFill>
        <p:spPr>
          <a:xfrm>
            <a:off x="9988735" y="5630779"/>
            <a:ext cx="2203265" cy="1609320"/>
          </a:xfrm>
          <a:prstGeom prst="rect">
            <a:avLst/>
          </a:prstGeom>
        </p:spPr>
      </p:pic>
      <p:sp>
        <p:nvSpPr>
          <p:cNvPr id="12" name="TextBox 11">
            <a:extLst>
              <a:ext uri="{FF2B5EF4-FFF2-40B4-BE49-F238E27FC236}">
                <a16:creationId xmlns:a16="http://schemas.microsoft.com/office/drawing/2014/main" id="{32C0FCE0-05EA-A49B-F117-4F562FC12163}"/>
              </a:ext>
            </a:extLst>
          </p:cNvPr>
          <p:cNvSpPr txBox="1"/>
          <p:nvPr/>
        </p:nvSpPr>
        <p:spPr>
          <a:xfrm>
            <a:off x="3537504" y="2347913"/>
            <a:ext cx="5119508" cy="477054"/>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2. </a:t>
            </a:r>
            <a:r>
              <a:rPr lang="en-US" sz="2500" b="1" dirty="0" err="1">
                <a:solidFill>
                  <a:schemeClr val="tx1"/>
                </a:solidFill>
                <a:latin typeface="UTM Avo" panose="02040603050506020204" pitchFamily="18"/>
                <a:cs typeface="Arial" panose="020B0604020202020204" pitchFamily="34" charset="0"/>
              </a:rPr>
              <a:t>Nhân</a:t>
            </a:r>
            <a:r>
              <a:rPr lang="en-US" sz="2500" b="1" dirty="0">
                <a:solidFill>
                  <a:schemeClr val="tx1"/>
                </a:solidFill>
                <a:latin typeface="UTM Avo" panose="02040603050506020204" pitchFamily="18"/>
                <a:cs typeface="Arial" panose="020B0604020202020204" pitchFamily="34" charset="0"/>
              </a:rPr>
              <a:t> </a:t>
            </a:r>
            <a:r>
              <a:rPr lang="en-US" sz="2500" b="1" dirty="0" err="1">
                <a:solidFill>
                  <a:schemeClr val="tx1"/>
                </a:solidFill>
                <a:latin typeface="UTM Avo" panose="02040603050506020204" pitchFamily="18"/>
                <a:cs typeface="Arial" panose="020B0604020202020204" pitchFamily="34" charset="0"/>
              </a:rPr>
              <a:t>vật</a:t>
            </a:r>
            <a:r>
              <a:rPr lang="en-US" sz="2500" b="1" dirty="0">
                <a:solidFill>
                  <a:schemeClr val="tx1"/>
                </a:solidFill>
                <a:latin typeface="UTM Avo" panose="02040603050506020204" pitchFamily="18"/>
                <a:cs typeface="Arial" panose="020B0604020202020204" pitchFamily="34" charset="0"/>
              </a:rPr>
              <a:t> Nghi</a:t>
            </a:r>
          </a:p>
        </p:txBody>
      </p:sp>
      <p:pic>
        <p:nvPicPr>
          <p:cNvPr id="6" name="Picture 11">
            <a:extLst>
              <a:ext uri="{FF2B5EF4-FFF2-40B4-BE49-F238E27FC236}">
                <a16:creationId xmlns:a16="http://schemas.microsoft.com/office/drawing/2014/main" id="{BBB079F8-15ED-5EC1-B5D9-38FA9D47829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539426">
            <a:off x="9950675" y="1019470"/>
            <a:ext cx="1500996" cy="1315248"/>
          </a:xfrm>
          <a:prstGeom prst="rect">
            <a:avLst/>
          </a:prstGeom>
        </p:spPr>
      </p:pic>
      <p:sp>
        <p:nvSpPr>
          <p:cNvPr id="7" name="Speech Bubble: Rectangle with Corners Rounded 4">
            <a:extLst>
              <a:ext uri="{FF2B5EF4-FFF2-40B4-BE49-F238E27FC236}">
                <a16:creationId xmlns:a16="http://schemas.microsoft.com/office/drawing/2014/main" id="{7BB9E656-D1FA-7529-5598-CDFFC57271BE}"/>
              </a:ext>
            </a:extLst>
          </p:cNvPr>
          <p:cNvSpPr/>
          <p:nvPr/>
        </p:nvSpPr>
        <p:spPr>
          <a:xfrm>
            <a:off x="3922745" y="3196910"/>
            <a:ext cx="6303080" cy="1240038"/>
          </a:xfrm>
          <a:prstGeom prst="wedgeRoundRectCallout">
            <a:avLst>
              <a:gd name="adj1" fmla="val -57681"/>
              <a:gd name="adj2" fmla="val 18517"/>
              <a:gd name="adj3" fmla="val 16667"/>
            </a:avLst>
          </a:prstGeom>
          <a:solidFill>
            <a:schemeClr val="accent2">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vi-VN" sz="2438" dirty="0">
                <a:solidFill>
                  <a:schemeClr val="tx1"/>
                </a:solidFill>
                <a:latin typeface="UTM Avo" panose="02040603050506020204" pitchFamily="18"/>
                <a:ea typeface="Times New Roman" panose="02020603050405020304" pitchFamily="18" charset="0"/>
              </a:rPr>
              <a:t>Cách cư xử gần gũi, chân tình với bạn.</a:t>
            </a:r>
            <a:endParaRPr lang="en-US" sz="2438" dirty="0">
              <a:solidFill>
                <a:schemeClr val="tx1"/>
              </a:solidFill>
              <a:latin typeface="UTM Avo" panose="02040603050506020204" pitchFamily="18"/>
            </a:endParaRPr>
          </a:p>
        </p:txBody>
      </p:sp>
      <p:pic>
        <p:nvPicPr>
          <p:cNvPr id="8" name="Picture 7">
            <a:extLst>
              <a:ext uri="{FF2B5EF4-FFF2-40B4-BE49-F238E27FC236}">
                <a16:creationId xmlns:a16="http://schemas.microsoft.com/office/drawing/2014/main" id="{0BB84D3D-C055-182D-8E39-0C1CF16D7B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0604" y="3084599"/>
            <a:ext cx="3155880" cy="3644532"/>
          </a:xfrm>
          <a:prstGeom prst="rect">
            <a:avLst/>
          </a:prstGeom>
        </p:spPr>
      </p:pic>
      <p:sp>
        <p:nvSpPr>
          <p:cNvPr id="9" name="Speech Bubble: Rectangle with Corners Rounded 10">
            <a:extLst>
              <a:ext uri="{FF2B5EF4-FFF2-40B4-BE49-F238E27FC236}">
                <a16:creationId xmlns:a16="http://schemas.microsoft.com/office/drawing/2014/main" id="{4FC18EC8-F324-A5E0-B72E-ABCE86099FBE}"/>
              </a:ext>
            </a:extLst>
          </p:cNvPr>
          <p:cNvSpPr/>
          <p:nvPr/>
        </p:nvSpPr>
        <p:spPr>
          <a:xfrm>
            <a:off x="3922745" y="4784882"/>
            <a:ext cx="6303080" cy="1455297"/>
          </a:xfrm>
          <a:prstGeom prst="wedgeRoundRectCallout">
            <a:avLst>
              <a:gd name="adj1" fmla="val -57681"/>
              <a:gd name="adj2" fmla="val 18517"/>
              <a:gd name="adj3" fmla="val 16667"/>
            </a:avLst>
          </a:prstGeom>
          <a:solidFill>
            <a:schemeClr val="accent2">
              <a:lumMod val="40000"/>
              <a:lumOff val="6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vi-VN" sz="2438">
                <a:solidFill>
                  <a:schemeClr val="tx1"/>
                </a:solidFill>
                <a:latin typeface="UTM Avo" panose="02040603050506020204" pitchFamily="18"/>
                <a:ea typeface="Times New Roman" panose="02020603050405020304" pitchFamily="18" charset="0"/>
              </a:rPr>
              <a:t>Nhân vật Nghi là một người rất vô tư, cởi mở và nhân hậu. </a:t>
            </a:r>
            <a:endParaRPr lang="en-US" sz="2438">
              <a:solidFill>
                <a:schemeClr val="tx1"/>
              </a:solidFill>
              <a:latin typeface="UTM Avo" panose="02040603050506020204" pitchFamily="18"/>
            </a:endParaRPr>
          </a:p>
        </p:txBody>
      </p:sp>
    </p:spTree>
    <p:extLst>
      <p:ext uri="{BB962C8B-B14F-4D97-AF65-F5344CB8AC3E}">
        <p14:creationId xmlns:p14="http://schemas.microsoft.com/office/powerpoint/2010/main" val="370494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11">
            <a:extLst>
              <a:ext uri="{FF2B5EF4-FFF2-40B4-BE49-F238E27FC236}">
                <a16:creationId xmlns:a16="http://schemas.microsoft.com/office/drawing/2014/main" id="{BBB079F8-15ED-5EC1-B5D9-38FA9D4782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539426">
            <a:off x="9950675" y="1019470"/>
            <a:ext cx="1500996" cy="1315248"/>
          </a:xfrm>
          <a:prstGeom prst="rect">
            <a:avLst/>
          </a:prstGeom>
        </p:spPr>
      </p:pic>
      <p:sp>
        <p:nvSpPr>
          <p:cNvPr id="11" name="Cloud 10">
            <a:extLst>
              <a:ext uri="{FF2B5EF4-FFF2-40B4-BE49-F238E27FC236}">
                <a16:creationId xmlns:a16="http://schemas.microsoft.com/office/drawing/2014/main" id="{95BB2CD5-DBDF-DA71-00C6-1AF6CA272DAE}"/>
              </a:ext>
            </a:extLst>
          </p:cNvPr>
          <p:cNvSpPr/>
          <p:nvPr/>
        </p:nvSpPr>
        <p:spPr>
          <a:xfrm>
            <a:off x="824089" y="2692875"/>
            <a:ext cx="9877084" cy="3748910"/>
          </a:xfrm>
          <a:prstGeom prst="cloud">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lnSpc>
                <a:spcPct val="150000"/>
              </a:lnSpc>
            </a:pPr>
            <a:r>
              <a:rPr lang="en-US" sz="2430">
                <a:solidFill>
                  <a:schemeClr val="tx1"/>
                </a:solidFill>
                <a:latin typeface="UTM Avo" panose="02040603050506020204" pitchFamily="18"/>
              </a:rPr>
              <a:t>- </a:t>
            </a:r>
            <a:r>
              <a:rPr lang="vi-VN" sz="2430">
                <a:solidFill>
                  <a:schemeClr val="tx1"/>
                </a:solidFill>
                <a:latin typeface="UTM Avo" panose="02040603050506020204" pitchFamily="18"/>
              </a:rPr>
              <a:t>Em có nhận xét gì về tình huống truyện?</a:t>
            </a:r>
            <a:endParaRPr lang="en-US" sz="2430">
              <a:solidFill>
                <a:schemeClr val="tx1"/>
              </a:solidFill>
              <a:latin typeface="UTM Avo" panose="02040603050506020204" pitchFamily="18"/>
            </a:endParaRPr>
          </a:p>
          <a:p>
            <a:pPr algn="just">
              <a:lnSpc>
                <a:spcPct val="150000"/>
              </a:lnSpc>
            </a:pPr>
            <a:r>
              <a:rPr lang="nl-NL" sz="2430">
                <a:solidFill>
                  <a:schemeClr val="tx1"/>
                </a:solidFill>
                <a:latin typeface="UTM Avo" panose="02040603050506020204" pitchFamily="18"/>
                <a:cs typeface="Arial" panose="020B0604020202020204" pitchFamily="34" charset="0"/>
              </a:rPr>
              <a:t>- Nhận xét về đặc sắc nghệ thuật và sức cuốn hút của tác phẩm? </a:t>
            </a:r>
          </a:p>
          <a:p>
            <a:pPr algn="just">
              <a:lnSpc>
                <a:spcPct val="150000"/>
              </a:lnSpc>
            </a:pPr>
            <a:r>
              <a:rPr lang="nl-NL" sz="2430">
                <a:solidFill>
                  <a:schemeClr val="tx1"/>
                </a:solidFill>
                <a:latin typeface="UTM Avo" panose="02040603050506020204" pitchFamily="18"/>
                <a:cs typeface="Arial" panose="020B0604020202020204" pitchFamily="34" charset="0"/>
              </a:rPr>
              <a:t>- Nội dung, ý nghĩa của văn bản?</a:t>
            </a:r>
            <a:endParaRPr lang="en-US" sz="2430">
              <a:solidFill>
                <a:schemeClr val="tx1"/>
              </a:solidFill>
              <a:latin typeface="UTM Avo" panose="02040603050506020204" pitchFamily="18"/>
              <a:cs typeface="Arial" panose="020B0604020202020204" pitchFamily="34" charset="0"/>
            </a:endParaRPr>
          </a:p>
        </p:txBody>
      </p:sp>
      <p:sp>
        <p:nvSpPr>
          <p:cNvPr id="13" name="TextBox 6">
            <a:extLst>
              <a:ext uri="{FF2B5EF4-FFF2-40B4-BE49-F238E27FC236}">
                <a16:creationId xmlns:a16="http://schemas.microsoft.com/office/drawing/2014/main" id="{2BBC0EAE-9634-7590-9E1F-25A7E6726AF1}"/>
              </a:ext>
            </a:extLst>
          </p:cNvPr>
          <p:cNvSpPr txBox="1"/>
          <p:nvPr/>
        </p:nvSpPr>
        <p:spPr>
          <a:xfrm>
            <a:off x="2633376" y="1995954"/>
            <a:ext cx="6925248" cy="53559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507"/>
              </a:lnSpc>
            </a:pPr>
            <a:r>
              <a:rPr lang="en-US" sz="3000" b="1" dirty="0">
                <a:latin typeface="UTM Avo" panose="02040603050506020204" pitchFamily="18"/>
                <a:cs typeface="Arial" panose="020B0604020202020204" pitchFamily="34" charset="0"/>
              </a:rPr>
              <a:t>III. TỔNG KẾT</a:t>
            </a:r>
          </a:p>
        </p:txBody>
      </p:sp>
      <p:pic>
        <p:nvPicPr>
          <p:cNvPr id="14" name="Picture 10">
            <a:extLst>
              <a:ext uri="{FF2B5EF4-FFF2-40B4-BE49-F238E27FC236}">
                <a16:creationId xmlns:a16="http://schemas.microsoft.com/office/drawing/2014/main" id="{8A77C384-3A2A-5D98-4CF2-13C89D8419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90220" y="4860628"/>
            <a:ext cx="1790259" cy="2492765"/>
          </a:xfrm>
          <a:prstGeom prst="rect">
            <a:avLst/>
          </a:prstGeom>
        </p:spPr>
      </p:pic>
    </p:spTree>
    <p:extLst>
      <p:ext uri="{BB962C8B-B14F-4D97-AF65-F5344CB8AC3E}">
        <p14:creationId xmlns:p14="http://schemas.microsoft.com/office/powerpoint/2010/main" val="230739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6">
            <a:extLst>
              <a:ext uri="{FF2B5EF4-FFF2-40B4-BE49-F238E27FC236}">
                <a16:creationId xmlns:a16="http://schemas.microsoft.com/office/drawing/2014/main" id="{2BBC0EAE-9634-7590-9E1F-25A7E6726AF1}"/>
              </a:ext>
            </a:extLst>
          </p:cNvPr>
          <p:cNvSpPr txBox="1"/>
          <p:nvPr/>
        </p:nvSpPr>
        <p:spPr>
          <a:xfrm>
            <a:off x="2633376" y="1829185"/>
            <a:ext cx="6925248" cy="53559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507"/>
              </a:lnSpc>
            </a:pPr>
            <a:r>
              <a:rPr lang="en-US" sz="3000" b="1" dirty="0">
                <a:latin typeface="UTM Avo" panose="02040603050506020204" pitchFamily="18"/>
                <a:cs typeface="Arial" panose="020B0604020202020204" pitchFamily="34" charset="0"/>
              </a:rPr>
              <a:t>III. TỔNG KẾT</a:t>
            </a:r>
          </a:p>
        </p:txBody>
      </p:sp>
      <p:grpSp>
        <p:nvGrpSpPr>
          <p:cNvPr id="3" name="Group 3">
            <a:extLst>
              <a:ext uri="{FF2B5EF4-FFF2-40B4-BE49-F238E27FC236}">
                <a16:creationId xmlns:a16="http://schemas.microsoft.com/office/drawing/2014/main" id="{B5F1A2EA-205C-40D1-AB0D-10FC007FCC6A}"/>
              </a:ext>
            </a:extLst>
          </p:cNvPr>
          <p:cNvGrpSpPr/>
          <p:nvPr/>
        </p:nvGrpSpPr>
        <p:grpSpPr>
          <a:xfrm>
            <a:off x="1440909" y="2514162"/>
            <a:ext cx="9029834" cy="4343838"/>
            <a:chOff x="0" y="0"/>
            <a:chExt cx="11605404" cy="3858826"/>
          </a:xfrm>
          <a:solidFill>
            <a:schemeClr val="accent2">
              <a:lumMod val="20000"/>
              <a:lumOff val="80000"/>
            </a:schemeClr>
          </a:solidFill>
        </p:grpSpPr>
        <p:sp>
          <p:nvSpPr>
            <p:cNvPr id="4" name="Freeform 4">
              <a:extLst>
                <a:ext uri="{FF2B5EF4-FFF2-40B4-BE49-F238E27FC236}">
                  <a16:creationId xmlns:a16="http://schemas.microsoft.com/office/drawing/2014/main" id="{9A7C1A4F-0E08-E9D5-C41E-FD8DBE9316C4}"/>
                </a:ext>
              </a:extLst>
            </p:cNvPr>
            <p:cNvSpPr/>
            <p:nvPr/>
          </p:nvSpPr>
          <p:spPr>
            <a:xfrm>
              <a:off x="10160" y="16510"/>
              <a:ext cx="11582544" cy="3830886"/>
            </a:xfrm>
            <a:custGeom>
              <a:avLst/>
              <a:gdLst/>
              <a:ahLst/>
              <a:cxnLst/>
              <a:rect l="l" t="t" r="r" b="b"/>
              <a:pathLst>
                <a:path w="11582544" h="3830886">
                  <a:moveTo>
                    <a:pt x="11582544" y="3830886"/>
                  </a:moveTo>
                  <a:lnTo>
                    <a:pt x="0" y="3823266"/>
                  </a:lnTo>
                  <a:lnTo>
                    <a:pt x="0" y="1341878"/>
                  </a:lnTo>
                  <a:lnTo>
                    <a:pt x="17780" y="19050"/>
                  </a:lnTo>
                  <a:lnTo>
                    <a:pt x="5774103" y="0"/>
                  </a:lnTo>
                  <a:lnTo>
                    <a:pt x="11563494" y="5080"/>
                  </a:lnTo>
                  <a:close/>
                </a:path>
              </a:pathLst>
            </a:custGeom>
            <a:grpFill/>
          </p:spPr>
        </p:sp>
        <p:sp>
          <p:nvSpPr>
            <p:cNvPr id="5" name="Freeform 5">
              <a:extLst>
                <a:ext uri="{FF2B5EF4-FFF2-40B4-BE49-F238E27FC236}">
                  <a16:creationId xmlns:a16="http://schemas.microsoft.com/office/drawing/2014/main" id="{F8F91E9E-311F-D671-D2A1-FC5D5C0E5295}"/>
                </a:ext>
              </a:extLst>
            </p:cNvPr>
            <p:cNvSpPr/>
            <p:nvPr/>
          </p:nvSpPr>
          <p:spPr>
            <a:xfrm>
              <a:off x="-3810" y="0"/>
              <a:ext cx="11611754" cy="3857556"/>
            </a:xfrm>
            <a:custGeom>
              <a:avLst/>
              <a:gdLst/>
              <a:ahLst/>
              <a:cxnLst/>
              <a:rect l="l" t="t" r="r" b="b"/>
              <a:pathLst>
                <a:path w="11611754" h="3857556">
                  <a:moveTo>
                    <a:pt x="11577464" y="21590"/>
                  </a:moveTo>
                  <a:cubicBezTo>
                    <a:pt x="11578734" y="34290"/>
                    <a:pt x="11578734" y="44450"/>
                    <a:pt x="11580004" y="54610"/>
                  </a:cubicBezTo>
                  <a:cubicBezTo>
                    <a:pt x="11582544" y="122079"/>
                    <a:pt x="11583814" y="205694"/>
                    <a:pt x="11586354" y="286323"/>
                  </a:cubicBezTo>
                  <a:cubicBezTo>
                    <a:pt x="11586354" y="402787"/>
                    <a:pt x="11599054" y="2699216"/>
                    <a:pt x="11605404" y="2815680"/>
                  </a:cubicBezTo>
                  <a:cubicBezTo>
                    <a:pt x="11611754" y="2991869"/>
                    <a:pt x="11607944" y="3171044"/>
                    <a:pt x="11607944" y="3347233"/>
                  </a:cubicBezTo>
                  <a:cubicBezTo>
                    <a:pt x="11607944" y="3502519"/>
                    <a:pt x="11609214" y="3645859"/>
                    <a:pt x="11610484" y="3796596"/>
                  </a:cubicBezTo>
                  <a:cubicBezTo>
                    <a:pt x="11610484" y="3818186"/>
                    <a:pt x="11610484" y="3832156"/>
                    <a:pt x="11610484" y="3856286"/>
                  </a:cubicBezTo>
                  <a:cubicBezTo>
                    <a:pt x="11587624" y="3856286"/>
                    <a:pt x="11567304" y="3857556"/>
                    <a:pt x="11514882" y="3856286"/>
                  </a:cubicBezTo>
                  <a:cubicBezTo>
                    <a:pt x="10922139" y="3851206"/>
                    <a:pt x="10320277" y="3857556"/>
                    <a:pt x="9727534" y="3852476"/>
                  </a:cubicBezTo>
                  <a:cubicBezTo>
                    <a:pt x="9371888" y="3848666"/>
                    <a:pt x="9025362" y="3851206"/>
                    <a:pt x="8669715" y="3848666"/>
                  </a:cubicBezTo>
                  <a:cubicBezTo>
                    <a:pt x="8505571" y="3847396"/>
                    <a:pt x="8341427" y="3846126"/>
                    <a:pt x="8177282" y="3844856"/>
                  </a:cubicBezTo>
                  <a:cubicBezTo>
                    <a:pt x="8076972" y="3844856"/>
                    <a:pt x="7985781" y="3846126"/>
                    <a:pt x="7885471" y="3846126"/>
                  </a:cubicBezTo>
                  <a:cubicBezTo>
                    <a:pt x="7630135" y="3844856"/>
                    <a:pt x="6927963" y="3846126"/>
                    <a:pt x="6672627" y="3844856"/>
                  </a:cubicBezTo>
                  <a:cubicBezTo>
                    <a:pt x="6490245" y="3843586"/>
                    <a:pt x="2842595" y="3852476"/>
                    <a:pt x="2660213" y="3851206"/>
                  </a:cubicBezTo>
                  <a:cubicBezTo>
                    <a:pt x="2614617" y="3851206"/>
                    <a:pt x="2559903" y="3852476"/>
                    <a:pt x="2514307" y="3852476"/>
                  </a:cubicBezTo>
                  <a:cubicBezTo>
                    <a:pt x="2404878" y="3852476"/>
                    <a:pt x="2304567" y="3853746"/>
                    <a:pt x="2195138" y="3853746"/>
                  </a:cubicBezTo>
                  <a:cubicBezTo>
                    <a:pt x="1921564" y="3853746"/>
                    <a:pt x="1657109" y="3852476"/>
                    <a:pt x="1383536" y="3851206"/>
                  </a:cubicBezTo>
                  <a:cubicBezTo>
                    <a:pt x="1219392" y="3849936"/>
                    <a:pt x="1055247" y="3848666"/>
                    <a:pt x="900222" y="3847396"/>
                  </a:cubicBezTo>
                  <a:cubicBezTo>
                    <a:pt x="608410" y="3846126"/>
                    <a:pt x="316598" y="3844856"/>
                    <a:pt x="48260" y="3844856"/>
                  </a:cubicBezTo>
                  <a:cubicBezTo>
                    <a:pt x="38100" y="3844856"/>
                    <a:pt x="29210" y="3844856"/>
                    <a:pt x="19050" y="3843586"/>
                  </a:cubicBezTo>
                  <a:cubicBezTo>
                    <a:pt x="10160" y="3842316"/>
                    <a:pt x="5080" y="3835966"/>
                    <a:pt x="7620" y="3827076"/>
                  </a:cubicBezTo>
                  <a:cubicBezTo>
                    <a:pt x="16510" y="3795171"/>
                    <a:pt x="12700" y="3720515"/>
                    <a:pt x="11430" y="3642873"/>
                  </a:cubicBezTo>
                  <a:cubicBezTo>
                    <a:pt x="10160" y="3484601"/>
                    <a:pt x="6350" y="3329316"/>
                    <a:pt x="7620" y="3171044"/>
                  </a:cubicBezTo>
                  <a:cubicBezTo>
                    <a:pt x="5080" y="2973952"/>
                    <a:pt x="0" y="534182"/>
                    <a:pt x="7620" y="334103"/>
                  </a:cubicBezTo>
                  <a:cubicBezTo>
                    <a:pt x="8890" y="295282"/>
                    <a:pt x="7620" y="253474"/>
                    <a:pt x="8890" y="214653"/>
                  </a:cubicBezTo>
                  <a:cubicBezTo>
                    <a:pt x="10160" y="151942"/>
                    <a:pt x="12700" y="83258"/>
                    <a:pt x="13970" y="44450"/>
                  </a:cubicBezTo>
                  <a:cubicBezTo>
                    <a:pt x="13970" y="41910"/>
                    <a:pt x="15240" y="39370"/>
                    <a:pt x="16510" y="38100"/>
                  </a:cubicBezTo>
                  <a:cubicBezTo>
                    <a:pt x="38100" y="35560"/>
                    <a:pt x="88620" y="30480"/>
                    <a:pt x="234526" y="29210"/>
                  </a:cubicBezTo>
                  <a:cubicBezTo>
                    <a:pt x="480743" y="25400"/>
                    <a:pt x="726959" y="22860"/>
                    <a:pt x="982294" y="20320"/>
                  </a:cubicBezTo>
                  <a:cubicBezTo>
                    <a:pt x="1155558" y="17780"/>
                    <a:pt x="1328821" y="16510"/>
                    <a:pt x="1492965" y="13970"/>
                  </a:cubicBezTo>
                  <a:cubicBezTo>
                    <a:pt x="1657109" y="11430"/>
                    <a:pt x="1830373" y="8890"/>
                    <a:pt x="1994517" y="8890"/>
                  </a:cubicBezTo>
                  <a:cubicBezTo>
                    <a:pt x="2176900" y="7620"/>
                    <a:pt x="2359282" y="10160"/>
                    <a:pt x="2541665" y="8890"/>
                  </a:cubicBezTo>
                  <a:cubicBezTo>
                    <a:pt x="2769643" y="8890"/>
                    <a:pt x="6900605" y="6350"/>
                    <a:pt x="7128584" y="5080"/>
                  </a:cubicBezTo>
                  <a:cubicBezTo>
                    <a:pt x="7347442" y="3810"/>
                    <a:pt x="7566301" y="2540"/>
                    <a:pt x="7794279" y="2540"/>
                  </a:cubicBezTo>
                  <a:cubicBezTo>
                    <a:pt x="8168164" y="1270"/>
                    <a:pt x="8532929" y="0"/>
                    <a:pt x="8906813" y="0"/>
                  </a:cubicBezTo>
                  <a:cubicBezTo>
                    <a:pt x="9061838" y="0"/>
                    <a:pt x="9225982" y="2540"/>
                    <a:pt x="9381007" y="2540"/>
                  </a:cubicBezTo>
                  <a:cubicBezTo>
                    <a:pt x="9809606" y="3810"/>
                    <a:pt x="10247324" y="5080"/>
                    <a:pt x="10675923" y="7620"/>
                  </a:cubicBezTo>
                  <a:cubicBezTo>
                    <a:pt x="10903900" y="8890"/>
                    <a:pt x="11131879" y="12700"/>
                    <a:pt x="11359857" y="16510"/>
                  </a:cubicBezTo>
                  <a:cubicBezTo>
                    <a:pt x="11414572" y="16510"/>
                    <a:pt x="11469286" y="16510"/>
                    <a:pt x="11514882" y="16510"/>
                  </a:cubicBezTo>
                  <a:cubicBezTo>
                    <a:pt x="11558414" y="17780"/>
                    <a:pt x="11567304" y="20320"/>
                    <a:pt x="11577464" y="21590"/>
                  </a:cubicBezTo>
                  <a:close/>
                  <a:moveTo>
                    <a:pt x="11587624" y="3839776"/>
                  </a:moveTo>
                  <a:cubicBezTo>
                    <a:pt x="11588894" y="3823266"/>
                    <a:pt x="11590164" y="3810566"/>
                    <a:pt x="11590164" y="3797866"/>
                  </a:cubicBezTo>
                  <a:cubicBezTo>
                    <a:pt x="11588894" y="3630928"/>
                    <a:pt x="11587624" y="3472656"/>
                    <a:pt x="11587624" y="3302440"/>
                  </a:cubicBezTo>
                  <a:cubicBezTo>
                    <a:pt x="11587624" y="3224797"/>
                    <a:pt x="11590164" y="3147154"/>
                    <a:pt x="11588894" y="3069512"/>
                  </a:cubicBezTo>
                  <a:cubicBezTo>
                    <a:pt x="11588894" y="2997842"/>
                    <a:pt x="11587624" y="2923185"/>
                    <a:pt x="11586354" y="2851515"/>
                  </a:cubicBezTo>
                  <a:cubicBezTo>
                    <a:pt x="11581274" y="2741024"/>
                    <a:pt x="11569844" y="453553"/>
                    <a:pt x="11569844" y="343062"/>
                  </a:cubicBezTo>
                  <a:cubicBezTo>
                    <a:pt x="11567304" y="250488"/>
                    <a:pt x="11564764" y="154928"/>
                    <a:pt x="11562224" y="63500"/>
                  </a:cubicBezTo>
                  <a:cubicBezTo>
                    <a:pt x="11560954" y="44450"/>
                    <a:pt x="11559684" y="43180"/>
                    <a:pt x="11487525" y="41910"/>
                  </a:cubicBezTo>
                  <a:cubicBezTo>
                    <a:pt x="11460167" y="41910"/>
                    <a:pt x="11441930" y="41910"/>
                    <a:pt x="11414572" y="40640"/>
                  </a:cubicBezTo>
                  <a:cubicBezTo>
                    <a:pt x="11186594" y="36830"/>
                    <a:pt x="10949497" y="31750"/>
                    <a:pt x="10721519" y="30480"/>
                  </a:cubicBezTo>
                  <a:cubicBezTo>
                    <a:pt x="10165252" y="26670"/>
                    <a:pt x="9599866" y="25400"/>
                    <a:pt x="9043600" y="22860"/>
                  </a:cubicBezTo>
                  <a:cubicBezTo>
                    <a:pt x="8961528" y="22860"/>
                    <a:pt x="8870336" y="22860"/>
                    <a:pt x="8788265" y="22860"/>
                  </a:cubicBezTo>
                  <a:cubicBezTo>
                    <a:pt x="8651478" y="22860"/>
                    <a:pt x="8514691" y="22860"/>
                    <a:pt x="8387023" y="22860"/>
                  </a:cubicBezTo>
                  <a:cubicBezTo>
                    <a:pt x="8095211" y="22860"/>
                    <a:pt x="7803399" y="22860"/>
                    <a:pt x="7520706" y="24130"/>
                  </a:cubicBezTo>
                  <a:cubicBezTo>
                    <a:pt x="7274489" y="25400"/>
                    <a:pt x="3125288" y="29210"/>
                    <a:pt x="2879072" y="29210"/>
                  </a:cubicBezTo>
                  <a:cubicBezTo>
                    <a:pt x="2477831" y="29210"/>
                    <a:pt x="2076589" y="26670"/>
                    <a:pt x="1675348" y="33020"/>
                  </a:cubicBezTo>
                  <a:cubicBezTo>
                    <a:pt x="1465608" y="36830"/>
                    <a:pt x="1264987" y="36830"/>
                    <a:pt x="1064366" y="38100"/>
                  </a:cubicBezTo>
                  <a:cubicBezTo>
                    <a:pt x="717840" y="41910"/>
                    <a:pt x="371313" y="45720"/>
                    <a:pt x="49530" y="50800"/>
                  </a:cubicBezTo>
                  <a:cubicBezTo>
                    <a:pt x="36830" y="50800"/>
                    <a:pt x="34290" y="53340"/>
                    <a:pt x="33020" y="74299"/>
                  </a:cubicBezTo>
                  <a:cubicBezTo>
                    <a:pt x="31750" y="128051"/>
                    <a:pt x="31750" y="181804"/>
                    <a:pt x="30480" y="235557"/>
                  </a:cubicBezTo>
                  <a:cubicBezTo>
                    <a:pt x="29210" y="325144"/>
                    <a:pt x="26670" y="411746"/>
                    <a:pt x="25400" y="501333"/>
                  </a:cubicBezTo>
                  <a:cubicBezTo>
                    <a:pt x="20320" y="596893"/>
                    <a:pt x="26670" y="2932144"/>
                    <a:pt x="29210" y="3027704"/>
                  </a:cubicBezTo>
                  <a:cubicBezTo>
                    <a:pt x="29210" y="3129237"/>
                    <a:pt x="29210" y="3233756"/>
                    <a:pt x="30480" y="3335289"/>
                  </a:cubicBezTo>
                  <a:cubicBezTo>
                    <a:pt x="30480" y="3409945"/>
                    <a:pt x="33020" y="3484601"/>
                    <a:pt x="33020" y="3559258"/>
                  </a:cubicBezTo>
                  <a:cubicBezTo>
                    <a:pt x="33020" y="3639886"/>
                    <a:pt x="33020" y="3720515"/>
                    <a:pt x="31750" y="3797866"/>
                  </a:cubicBezTo>
                  <a:cubicBezTo>
                    <a:pt x="31750" y="3801676"/>
                    <a:pt x="31750" y="3804216"/>
                    <a:pt x="31750" y="3808026"/>
                  </a:cubicBezTo>
                  <a:cubicBezTo>
                    <a:pt x="31750" y="3818186"/>
                    <a:pt x="35560" y="3821996"/>
                    <a:pt x="44450" y="3821996"/>
                  </a:cubicBezTo>
                  <a:cubicBezTo>
                    <a:pt x="106859" y="3821996"/>
                    <a:pt x="234526" y="3823266"/>
                    <a:pt x="353075" y="3823266"/>
                  </a:cubicBezTo>
                  <a:cubicBezTo>
                    <a:pt x="526338" y="3823266"/>
                    <a:pt x="708721" y="3820726"/>
                    <a:pt x="881984" y="3823266"/>
                  </a:cubicBezTo>
                  <a:cubicBezTo>
                    <a:pt x="1164677" y="3827076"/>
                    <a:pt x="1447370" y="3829616"/>
                    <a:pt x="1730063" y="3828346"/>
                  </a:cubicBezTo>
                  <a:cubicBezTo>
                    <a:pt x="1912445" y="3827076"/>
                    <a:pt x="2085708" y="3829616"/>
                    <a:pt x="2268091" y="3829616"/>
                  </a:cubicBezTo>
                  <a:cubicBezTo>
                    <a:pt x="2532545" y="3829616"/>
                    <a:pt x="2797000" y="3828346"/>
                    <a:pt x="3061455" y="3829616"/>
                  </a:cubicBezTo>
                  <a:cubicBezTo>
                    <a:pt x="3453577" y="3830886"/>
                    <a:pt x="7757803" y="3820726"/>
                    <a:pt x="8159045" y="3823266"/>
                  </a:cubicBezTo>
                  <a:cubicBezTo>
                    <a:pt x="8332308" y="3824536"/>
                    <a:pt x="8505572" y="3825806"/>
                    <a:pt x="8669716" y="3825806"/>
                  </a:cubicBezTo>
                  <a:cubicBezTo>
                    <a:pt x="8970646" y="3828346"/>
                    <a:pt x="9262459" y="3824536"/>
                    <a:pt x="9563390" y="3828346"/>
                  </a:cubicBezTo>
                  <a:cubicBezTo>
                    <a:pt x="9809606" y="3830886"/>
                    <a:pt x="10055823" y="3830886"/>
                    <a:pt x="10302039" y="3833426"/>
                  </a:cubicBezTo>
                  <a:cubicBezTo>
                    <a:pt x="10666804" y="3837236"/>
                    <a:pt x="11031569" y="3839776"/>
                    <a:pt x="11396334" y="3841046"/>
                  </a:cubicBezTo>
                  <a:cubicBezTo>
                    <a:pt x="11533120" y="3841046"/>
                    <a:pt x="11567304" y="3839776"/>
                    <a:pt x="11587624" y="3839776"/>
                  </a:cubicBezTo>
                  <a:close/>
                </a:path>
              </a:pathLst>
            </a:custGeom>
            <a:grpFill/>
          </p:spPr>
        </p:sp>
      </p:grpSp>
      <p:pic>
        <p:nvPicPr>
          <p:cNvPr id="7" name="Picture 7">
            <a:extLst>
              <a:ext uri="{FF2B5EF4-FFF2-40B4-BE49-F238E27FC236}">
                <a16:creationId xmlns:a16="http://schemas.microsoft.com/office/drawing/2014/main" id="{33C6F70D-87B8-5BAC-E09B-9C0E16FF4F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58389" y="1736178"/>
            <a:ext cx="1125200" cy="1257207"/>
          </a:xfrm>
          <a:prstGeom prst="rect">
            <a:avLst/>
          </a:prstGeom>
        </p:spPr>
      </p:pic>
      <p:pic>
        <p:nvPicPr>
          <p:cNvPr id="8" name="Picture 11">
            <a:extLst>
              <a:ext uri="{FF2B5EF4-FFF2-40B4-BE49-F238E27FC236}">
                <a16:creationId xmlns:a16="http://schemas.microsoft.com/office/drawing/2014/main" id="{9B2E2C73-3470-7FF6-D9EC-D675D9419F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4038955">
            <a:off x="306838" y="5813393"/>
            <a:ext cx="871374" cy="1141085"/>
          </a:xfrm>
          <a:prstGeom prst="rect">
            <a:avLst/>
          </a:prstGeom>
        </p:spPr>
      </p:pic>
      <p:sp>
        <p:nvSpPr>
          <p:cNvPr id="9" name="TextBox 8">
            <a:extLst>
              <a:ext uri="{FF2B5EF4-FFF2-40B4-BE49-F238E27FC236}">
                <a16:creationId xmlns:a16="http://schemas.microsoft.com/office/drawing/2014/main" id="{541C232B-6DFF-4940-88FF-C1CEC80FFE0E}"/>
              </a:ext>
            </a:extLst>
          </p:cNvPr>
          <p:cNvSpPr txBox="1"/>
          <p:nvPr/>
        </p:nvSpPr>
        <p:spPr>
          <a:xfrm>
            <a:off x="4985115" y="2696079"/>
            <a:ext cx="2519183" cy="507831"/>
          </a:xfrm>
          <a:prstGeom prst="rect">
            <a:avLst/>
          </a:prstGeom>
          <a:noFill/>
        </p:spPr>
        <p:txBody>
          <a:bodyPr wrap="square" rtlCol="0">
            <a:spAutoFit/>
          </a:bodyPr>
          <a:lstStyle/>
          <a:p>
            <a:r>
              <a:rPr lang="en-US" sz="2700" b="1" dirty="0">
                <a:solidFill>
                  <a:schemeClr val="tx1"/>
                </a:solidFill>
                <a:latin typeface="UTM Avo" panose="02040603050506020204" pitchFamily="18"/>
                <a:cs typeface="Arial" panose="020B0604020202020204" pitchFamily="34" charset="0"/>
              </a:rPr>
              <a:t>1. </a:t>
            </a:r>
            <a:r>
              <a:rPr lang="en-US" sz="2700" b="1" dirty="0" err="1">
                <a:solidFill>
                  <a:schemeClr val="tx1"/>
                </a:solidFill>
                <a:latin typeface="UTM Avo" panose="02040603050506020204" pitchFamily="18"/>
                <a:cs typeface="Arial" panose="020B0604020202020204" pitchFamily="34" charset="0"/>
              </a:rPr>
              <a:t>Nội</a:t>
            </a:r>
            <a:r>
              <a:rPr lang="en-US" sz="2700" b="1" dirty="0">
                <a:solidFill>
                  <a:schemeClr val="tx1"/>
                </a:solidFill>
                <a:latin typeface="UTM Avo" panose="02040603050506020204" pitchFamily="18"/>
                <a:cs typeface="Arial" panose="020B0604020202020204" pitchFamily="34" charset="0"/>
              </a:rPr>
              <a:t> dung</a:t>
            </a:r>
          </a:p>
        </p:txBody>
      </p:sp>
      <p:sp>
        <p:nvSpPr>
          <p:cNvPr id="10" name="TextBox 9">
            <a:extLst>
              <a:ext uri="{FF2B5EF4-FFF2-40B4-BE49-F238E27FC236}">
                <a16:creationId xmlns:a16="http://schemas.microsoft.com/office/drawing/2014/main" id="{3C32560F-940F-C955-5BDF-A2A9A3D10F8B}"/>
              </a:ext>
            </a:extLst>
          </p:cNvPr>
          <p:cNvSpPr txBox="1"/>
          <p:nvPr/>
        </p:nvSpPr>
        <p:spPr>
          <a:xfrm>
            <a:off x="1598888" y="3229082"/>
            <a:ext cx="8713877" cy="3389326"/>
          </a:xfrm>
          <a:prstGeom prst="rect">
            <a:avLst/>
          </a:prstGeom>
          <a:noFill/>
        </p:spPr>
        <p:txBody>
          <a:bodyPr wrap="square">
            <a:spAutoFit/>
          </a:bodyPr>
          <a:lstStyle/>
          <a:p>
            <a:pPr algn="just">
              <a:lnSpc>
                <a:spcPct val="150000"/>
              </a:lnSpc>
            </a:pPr>
            <a:r>
              <a:rPr lang="en-US" sz="2438" dirty="0">
                <a:latin typeface="UTM Avo" panose="02040603050506020204" pitchFamily="18"/>
              </a:rPr>
              <a:t>- </a:t>
            </a:r>
            <a:r>
              <a:rPr lang="vi-VN" sz="2438" dirty="0">
                <a:latin typeface="UTM Avo" panose="02040603050506020204" pitchFamily="18"/>
              </a:rPr>
              <a:t>Văn bản kể về việc giải quyết một mâu thuẫn trong trận bóng giữa nhân vật tôi và Nghi. Mỗi người lại có những suy nghĩ và cách giải quyết khác nhau trước một vấn đề. </a:t>
            </a:r>
            <a:endParaRPr lang="en-US" sz="2438" dirty="0">
              <a:latin typeface="UTM Avo" panose="02040603050506020204" pitchFamily="18"/>
            </a:endParaRPr>
          </a:p>
          <a:p>
            <a:pPr algn="just">
              <a:lnSpc>
                <a:spcPct val="150000"/>
              </a:lnSpc>
            </a:pPr>
            <a:r>
              <a:rPr lang="en-US" sz="2438" dirty="0">
                <a:latin typeface="UTM Avo" panose="02040603050506020204" pitchFamily="18"/>
              </a:rPr>
              <a:t>- </a:t>
            </a:r>
            <a:r>
              <a:rPr lang="vi-VN" sz="2438" dirty="0">
                <a:latin typeface="UTM Avo" panose="02040603050506020204" pitchFamily="18"/>
              </a:rPr>
              <a:t>Tuy nhiên, nếu như đoàn kết, giải quyết theo hướng tích cực thì mọi việc sẽ nhẹ nhàng hơn.</a:t>
            </a:r>
            <a:endParaRPr lang="en-US" sz="2438" dirty="0">
              <a:latin typeface="UTM Avo" panose="02040603050506020204" pitchFamily="18"/>
            </a:endParaRPr>
          </a:p>
        </p:txBody>
      </p:sp>
    </p:spTree>
    <p:extLst>
      <p:ext uri="{BB962C8B-B14F-4D97-AF65-F5344CB8AC3E}">
        <p14:creationId xmlns:p14="http://schemas.microsoft.com/office/powerpoint/2010/main" val="71631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fade">
                                      <p:cBhvr>
                                        <p:cTn id="16" dur="500"/>
                                        <p:tgtEl>
                                          <p:spTgt spid="1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xEl>
                                              <p:pRg st="1" end="1"/>
                                            </p:txEl>
                                          </p:spTgt>
                                        </p:tgtEl>
                                        <p:attrNameLst>
                                          <p:attrName>style.visibility</p:attrName>
                                        </p:attrNameLst>
                                      </p:cBhvr>
                                      <p:to>
                                        <p:strVal val="visible"/>
                                      </p:to>
                                    </p:set>
                                    <p:animEffect transition="in" filter="fade">
                                      <p:cBhvr>
                                        <p:cTn id="21"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6">
            <a:extLst>
              <a:ext uri="{FF2B5EF4-FFF2-40B4-BE49-F238E27FC236}">
                <a16:creationId xmlns:a16="http://schemas.microsoft.com/office/drawing/2014/main" id="{2BBC0EAE-9634-7590-9E1F-25A7E6726AF1}"/>
              </a:ext>
            </a:extLst>
          </p:cNvPr>
          <p:cNvSpPr txBox="1"/>
          <p:nvPr/>
        </p:nvSpPr>
        <p:spPr>
          <a:xfrm>
            <a:off x="2633376" y="1866196"/>
            <a:ext cx="6925248" cy="53559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507"/>
              </a:lnSpc>
            </a:pPr>
            <a:r>
              <a:rPr lang="en-US" sz="3000" b="1" dirty="0">
                <a:latin typeface="UTM Avo" panose="02040603050506020204" pitchFamily="18"/>
                <a:cs typeface="Arial" panose="020B0604020202020204" pitchFamily="34" charset="0"/>
              </a:rPr>
              <a:t>III. TỔNG KẾT</a:t>
            </a:r>
          </a:p>
        </p:txBody>
      </p:sp>
      <p:grpSp>
        <p:nvGrpSpPr>
          <p:cNvPr id="3" name="Group 3">
            <a:extLst>
              <a:ext uri="{FF2B5EF4-FFF2-40B4-BE49-F238E27FC236}">
                <a16:creationId xmlns:a16="http://schemas.microsoft.com/office/drawing/2014/main" id="{B5F1A2EA-205C-40D1-AB0D-10FC007FCC6A}"/>
              </a:ext>
            </a:extLst>
          </p:cNvPr>
          <p:cNvGrpSpPr/>
          <p:nvPr/>
        </p:nvGrpSpPr>
        <p:grpSpPr>
          <a:xfrm>
            <a:off x="1438935" y="2537507"/>
            <a:ext cx="9034776" cy="4434036"/>
            <a:chOff x="-3810" y="-81397"/>
            <a:chExt cx="11611755" cy="3938953"/>
          </a:xfrm>
          <a:solidFill>
            <a:schemeClr val="accent2">
              <a:lumMod val="20000"/>
              <a:lumOff val="80000"/>
            </a:schemeClr>
          </a:solidFill>
        </p:grpSpPr>
        <p:sp>
          <p:nvSpPr>
            <p:cNvPr id="4" name="Freeform 4">
              <a:extLst>
                <a:ext uri="{FF2B5EF4-FFF2-40B4-BE49-F238E27FC236}">
                  <a16:creationId xmlns:a16="http://schemas.microsoft.com/office/drawing/2014/main" id="{9A7C1A4F-0E08-E9D5-C41E-FD8DBE9316C4}"/>
                </a:ext>
              </a:extLst>
            </p:cNvPr>
            <p:cNvSpPr/>
            <p:nvPr/>
          </p:nvSpPr>
          <p:spPr>
            <a:xfrm>
              <a:off x="25401" y="-81397"/>
              <a:ext cx="11582544" cy="3830886"/>
            </a:xfrm>
            <a:custGeom>
              <a:avLst/>
              <a:gdLst/>
              <a:ahLst/>
              <a:cxnLst/>
              <a:rect l="l" t="t" r="r" b="b"/>
              <a:pathLst>
                <a:path w="11582544" h="3830886">
                  <a:moveTo>
                    <a:pt x="11582544" y="3830886"/>
                  </a:moveTo>
                  <a:lnTo>
                    <a:pt x="0" y="3823266"/>
                  </a:lnTo>
                  <a:lnTo>
                    <a:pt x="0" y="1341878"/>
                  </a:lnTo>
                  <a:lnTo>
                    <a:pt x="17780" y="19050"/>
                  </a:lnTo>
                  <a:lnTo>
                    <a:pt x="5774103" y="0"/>
                  </a:lnTo>
                  <a:lnTo>
                    <a:pt x="11563494" y="5080"/>
                  </a:lnTo>
                  <a:close/>
                </a:path>
              </a:pathLst>
            </a:custGeom>
            <a:grpFill/>
          </p:spPr>
        </p:sp>
        <p:sp>
          <p:nvSpPr>
            <p:cNvPr id="5" name="Freeform 5">
              <a:extLst>
                <a:ext uri="{FF2B5EF4-FFF2-40B4-BE49-F238E27FC236}">
                  <a16:creationId xmlns:a16="http://schemas.microsoft.com/office/drawing/2014/main" id="{F8F91E9E-311F-D671-D2A1-FC5D5C0E5295}"/>
                </a:ext>
              </a:extLst>
            </p:cNvPr>
            <p:cNvSpPr/>
            <p:nvPr/>
          </p:nvSpPr>
          <p:spPr>
            <a:xfrm>
              <a:off x="-3810" y="0"/>
              <a:ext cx="11611754" cy="3857556"/>
            </a:xfrm>
            <a:custGeom>
              <a:avLst/>
              <a:gdLst/>
              <a:ahLst/>
              <a:cxnLst/>
              <a:rect l="l" t="t" r="r" b="b"/>
              <a:pathLst>
                <a:path w="11611754" h="3857556">
                  <a:moveTo>
                    <a:pt x="11577464" y="21590"/>
                  </a:moveTo>
                  <a:cubicBezTo>
                    <a:pt x="11578734" y="34290"/>
                    <a:pt x="11578734" y="44450"/>
                    <a:pt x="11580004" y="54610"/>
                  </a:cubicBezTo>
                  <a:cubicBezTo>
                    <a:pt x="11582544" y="122079"/>
                    <a:pt x="11583814" y="205694"/>
                    <a:pt x="11586354" y="286323"/>
                  </a:cubicBezTo>
                  <a:cubicBezTo>
                    <a:pt x="11586354" y="402787"/>
                    <a:pt x="11599054" y="2699216"/>
                    <a:pt x="11605404" y="2815680"/>
                  </a:cubicBezTo>
                  <a:cubicBezTo>
                    <a:pt x="11611754" y="2991869"/>
                    <a:pt x="11607944" y="3171044"/>
                    <a:pt x="11607944" y="3347233"/>
                  </a:cubicBezTo>
                  <a:cubicBezTo>
                    <a:pt x="11607944" y="3502519"/>
                    <a:pt x="11609214" y="3645859"/>
                    <a:pt x="11610484" y="3796596"/>
                  </a:cubicBezTo>
                  <a:cubicBezTo>
                    <a:pt x="11610484" y="3818186"/>
                    <a:pt x="11610484" y="3832156"/>
                    <a:pt x="11610484" y="3856286"/>
                  </a:cubicBezTo>
                  <a:cubicBezTo>
                    <a:pt x="11587624" y="3856286"/>
                    <a:pt x="11567304" y="3857556"/>
                    <a:pt x="11514882" y="3856286"/>
                  </a:cubicBezTo>
                  <a:cubicBezTo>
                    <a:pt x="10922139" y="3851206"/>
                    <a:pt x="10320277" y="3857556"/>
                    <a:pt x="9727534" y="3852476"/>
                  </a:cubicBezTo>
                  <a:cubicBezTo>
                    <a:pt x="9371888" y="3848666"/>
                    <a:pt x="9025362" y="3851206"/>
                    <a:pt x="8669715" y="3848666"/>
                  </a:cubicBezTo>
                  <a:cubicBezTo>
                    <a:pt x="8505571" y="3847396"/>
                    <a:pt x="8341427" y="3846126"/>
                    <a:pt x="8177282" y="3844856"/>
                  </a:cubicBezTo>
                  <a:cubicBezTo>
                    <a:pt x="8076972" y="3844856"/>
                    <a:pt x="7985781" y="3846126"/>
                    <a:pt x="7885471" y="3846126"/>
                  </a:cubicBezTo>
                  <a:cubicBezTo>
                    <a:pt x="7630135" y="3844856"/>
                    <a:pt x="6927963" y="3846126"/>
                    <a:pt x="6672627" y="3844856"/>
                  </a:cubicBezTo>
                  <a:cubicBezTo>
                    <a:pt x="6490245" y="3843586"/>
                    <a:pt x="2842595" y="3852476"/>
                    <a:pt x="2660213" y="3851206"/>
                  </a:cubicBezTo>
                  <a:cubicBezTo>
                    <a:pt x="2614617" y="3851206"/>
                    <a:pt x="2559903" y="3852476"/>
                    <a:pt x="2514307" y="3852476"/>
                  </a:cubicBezTo>
                  <a:cubicBezTo>
                    <a:pt x="2404878" y="3852476"/>
                    <a:pt x="2304567" y="3853746"/>
                    <a:pt x="2195138" y="3853746"/>
                  </a:cubicBezTo>
                  <a:cubicBezTo>
                    <a:pt x="1921564" y="3853746"/>
                    <a:pt x="1657109" y="3852476"/>
                    <a:pt x="1383536" y="3851206"/>
                  </a:cubicBezTo>
                  <a:cubicBezTo>
                    <a:pt x="1219392" y="3849936"/>
                    <a:pt x="1055247" y="3848666"/>
                    <a:pt x="900222" y="3847396"/>
                  </a:cubicBezTo>
                  <a:cubicBezTo>
                    <a:pt x="608410" y="3846126"/>
                    <a:pt x="316598" y="3844856"/>
                    <a:pt x="48260" y="3844856"/>
                  </a:cubicBezTo>
                  <a:cubicBezTo>
                    <a:pt x="38100" y="3844856"/>
                    <a:pt x="29210" y="3844856"/>
                    <a:pt x="19050" y="3843586"/>
                  </a:cubicBezTo>
                  <a:cubicBezTo>
                    <a:pt x="10160" y="3842316"/>
                    <a:pt x="5080" y="3835966"/>
                    <a:pt x="7620" y="3827076"/>
                  </a:cubicBezTo>
                  <a:cubicBezTo>
                    <a:pt x="16510" y="3795171"/>
                    <a:pt x="12700" y="3720515"/>
                    <a:pt x="11430" y="3642873"/>
                  </a:cubicBezTo>
                  <a:cubicBezTo>
                    <a:pt x="10160" y="3484601"/>
                    <a:pt x="6350" y="3329316"/>
                    <a:pt x="7620" y="3171044"/>
                  </a:cubicBezTo>
                  <a:cubicBezTo>
                    <a:pt x="5080" y="2973952"/>
                    <a:pt x="0" y="534182"/>
                    <a:pt x="7620" y="334103"/>
                  </a:cubicBezTo>
                  <a:cubicBezTo>
                    <a:pt x="8890" y="295282"/>
                    <a:pt x="7620" y="253474"/>
                    <a:pt x="8890" y="214653"/>
                  </a:cubicBezTo>
                  <a:cubicBezTo>
                    <a:pt x="10160" y="151942"/>
                    <a:pt x="12700" y="83258"/>
                    <a:pt x="13970" y="44450"/>
                  </a:cubicBezTo>
                  <a:cubicBezTo>
                    <a:pt x="13970" y="41910"/>
                    <a:pt x="15240" y="39370"/>
                    <a:pt x="16510" y="38100"/>
                  </a:cubicBezTo>
                  <a:cubicBezTo>
                    <a:pt x="38100" y="35560"/>
                    <a:pt x="88620" y="30480"/>
                    <a:pt x="234526" y="29210"/>
                  </a:cubicBezTo>
                  <a:cubicBezTo>
                    <a:pt x="480743" y="25400"/>
                    <a:pt x="726959" y="22860"/>
                    <a:pt x="982294" y="20320"/>
                  </a:cubicBezTo>
                  <a:cubicBezTo>
                    <a:pt x="1155558" y="17780"/>
                    <a:pt x="1328821" y="16510"/>
                    <a:pt x="1492965" y="13970"/>
                  </a:cubicBezTo>
                  <a:cubicBezTo>
                    <a:pt x="1657109" y="11430"/>
                    <a:pt x="1830373" y="8890"/>
                    <a:pt x="1994517" y="8890"/>
                  </a:cubicBezTo>
                  <a:cubicBezTo>
                    <a:pt x="2176900" y="7620"/>
                    <a:pt x="2359282" y="10160"/>
                    <a:pt x="2541665" y="8890"/>
                  </a:cubicBezTo>
                  <a:cubicBezTo>
                    <a:pt x="2769643" y="8890"/>
                    <a:pt x="6900605" y="6350"/>
                    <a:pt x="7128584" y="5080"/>
                  </a:cubicBezTo>
                  <a:cubicBezTo>
                    <a:pt x="7347442" y="3810"/>
                    <a:pt x="7566301" y="2540"/>
                    <a:pt x="7794279" y="2540"/>
                  </a:cubicBezTo>
                  <a:cubicBezTo>
                    <a:pt x="8168164" y="1270"/>
                    <a:pt x="8532929" y="0"/>
                    <a:pt x="8906813" y="0"/>
                  </a:cubicBezTo>
                  <a:cubicBezTo>
                    <a:pt x="9061838" y="0"/>
                    <a:pt x="9225982" y="2540"/>
                    <a:pt x="9381007" y="2540"/>
                  </a:cubicBezTo>
                  <a:cubicBezTo>
                    <a:pt x="9809606" y="3810"/>
                    <a:pt x="10247324" y="5080"/>
                    <a:pt x="10675923" y="7620"/>
                  </a:cubicBezTo>
                  <a:cubicBezTo>
                    <a:pt x="10903900" y="8890"/>
                    <a:pt x="11131879" y="12700"/>
                    <a:pt x="11359857" y="16510"/>
                  </a:cubicBezTo>
                  <a:cubicBezTo>
                    <a:pt x="11414572" y="16510"/>
                    <a:pt x="11469286" y="16510"/>
                    <a:pt x="11514882" y="16510"/>
                  </a:cubicBezTo>
                  <a:cubicBezTo>
                    <a:pt x="11558414" y="17780"/>
                    <a:pt x="11567304" y="20320"/>
                    <a:pt x="11577464" y="21590"/>
                  </a:cubicBezTo>
                  <a:close/>
                  <a:moveTo>
                    <a:pt x="11587624" y="3839776"/>
                  </a:moveTo>
                  <a:cubicBezTo>
                    <a:pt x="11588894" y="3823266"/>
                    <a:pt x="11590164" y="3810566"/>
                    <a:pt x="11590164" y="3797866"/>
                  </a:cubicBezTo>
                  <a:cubicBezTo>
                    <a:pt x="11588894" y="3630928"/>
                    <a:pt x="11587624" y="3472656"/>
                    <a:pt x="11587624" y="3302440"/>
                  </a:cubicBezTo>
                  <a:cubicBezTo>
                    <a:pt x="11587624" y="3224797"/>
                    <a:pt x="11590164" y="3147154"/>
                    <a:pt x="11588894" y="3069512"/>
                  </a:cubicBezTo>
                  <a:cubicBezTo>
                    <a:pt x="11588894" y="2997842"/>
                    <a:pt x="11587624" y="2923185"/>
                    <a:pt x="11586354" y="2851515"/>
                  </a:cubicBezTo>
                  <a:cubicBezTo>
                    <a:pt x="11581274" y="2741024"/>
                    <a:pt x="11569844" y="453553"/>
                    <a:pt x="11569844" y="343062"/>
                  </a:cubicBezTo>
                  <a:cubicBezTo>
                    <a:pt x="11567304" y="250488"/>
                    <a:pt x="11564764" y="154928"/>
                    <a:pt x="11562224" y="63500"/>
                  </a:cubicBezTo>
                  <a:cubicBezTo>
                    <a:pt x="11560954" y="44450"/>
                    <a:pt x="11559684" y="43180"/>
                    <a:pt x="11487525" y="41910"/>
                  </a:cubicBezTo>
                  <a:cubicBezTo>
                    <a:pt x="11460167" y="41910"/>
                    <a:pt x="11441930" y="41910"/>
                    <a:pt x="11414572" y="40640"/>
                  </a:cubicBezTo>
                  <a:cubicBezTo>
                    <a:pt x="11186594" y="36830"/>
                    <a:pt x="10949497" y="31750"/>
                    <a:pt x="10721519" y="30480"/>
                  </a:cubicBezTo>
                  <a:cubicBezTo>
                    <a:pt x="10165252" y="26670"/>
                    <a:pt x="9599866" y="25400"/>
                    <a:pt x="9043600" y="22860"/>
                  </a:cubicBezTo>
                  <a:cubicBezTo>
                    <a:pt x="8961528" y="22860"/>
                    <a:pt x="8870336" y="22860"/>
                    <a:pt x="8788265" y="22860"/>
                  </a:cubicBezTo>
                  <a:cubicBezTo>
                    <a:pt x="8651478" y="22860"/>
                    <a:pt x="8514691" y="22860"/>
                    <a:pt x="8387023" y="22860"/>
                  </a:cubicBezTo>
                  <a:cubicBezTo>
                    <a:pt x="8095211" y="22860"/>
                    <a:pt x="7803399" y="22860"/>
                    <a:pt x="7520706" y="24130"/>
                  </a:cubicBezTo>
                  <a:cubicBezTo>
                    <a:pt x="7274489" y="25400"/>
                    <a:pt x="3125288" y="29210"/>
                    <a:pt x="2879072" y="29210"/>
                  </a:cubicBezTo>
                  <a:cubicBezTo>
                    <a:pt x="2477831" y="29210"/>
                    <a:pt x="2076589" y="26670"/>
                    <a:pt x="1675348" y="33020"/>
                  </a:cubicBezTo>
                  <a:cubicBezTo>
                    <a:pt x="1465608" y="36830"/>
                    <a:pt x="1264987" y="36830"/>
                    <a:pt x="1064366" y="38100"/>
                  </a:cubicBezTo>
                  <a:cubicBezTo>
                    <a:pt x="717840" y="41910"/>
                    <a:pt x="371313" y="45720"/>
                    <a:pt x="49530" y="50800"/>
                  </a:cubicBezTo>
                  <a:cubicBezTo>
                    <a:pt x="36830" y="50800"/>
                    <a:pt x="34290" y="53340"/>
                    <a:pt x="33020" y="74299"/>
                  </a:cubicBezTo>
                  <a:cubicBezTo>
                    <a:pt x="31750" y="128051"/>
                    <a:pt x="31750" y="181804"/>
                    <a:pt x="30480" y="235557"/>
                  </a:cubicBezTo>
                  <a:cubicBezTo>
                    <a:pt x="29210" y="325144"/>
                    <a:pt x="26670" y="411746"/>
                    <a:pt x="25400" y="501333"/>
                  </a:cubicBezTo>
                  <a:cubicBezTo>
                    <a:pt x="20320" y="596893"/>
                    <a:pt x="26670" y="2932144"/>
                    <a:pt x="29210" y="3027704"/>
                  </a:cubicBezTo>
                  <a:cubicBezTo>
                    <a:pt x="29210" y="3129237"/>
                    <a:pt x="29210" y="3233756"/>
                    <a:pt x="30480" y="3335289"/>
                  </a:cubicBezTo>
                  <a:cubicBezTo>
                    <a:pt x="30480" y="3409945"/>
                    <a:pt x="33020" y="3484601"/>
                    <a:pt x="33020" y="3559258"/>
                  </a:cubicBezTo>
                  <a:cubicBezTo>
                    <a:pt x="33020" y="3639886"/>
                    <a:pt x="33020" y="3720515"/>
                    <a:pt x="31750" y="3797866"/>
                  </a:cubicBezTo>
                  <a:cubicBezTo>
                    <a:pt x="31750" y="3801676"/>
                    <a:pt x="31750" y="3804216"/>
                    <a:pt x="31750" y="3808026"/>
                  </a:cubicBezTo>
                  <a:cubicBezTo>
                    <a:pt x="31750" y="3818186"/>
                    <a:pt x="35560" y="3821996"/>
                    <a:pt x="44450" y="3821996"/>
                  </a:cubicBezTo>
                  <a:cubicBezTo>
                    <a:pt x="106859" y="3821996"/>
                    <a:pt x="234526" y="3823266"/>
                    <a:pt x="353075" y="3823266"/>
                  </a:cubicBezTo>
                  <a:cubicBezTo>
                    <a:pt x="526338" y="3823266"/>
                    <a:pt x="708721" y="3820726"/>
                    <a:pt x="881984" y="3823266"/>
                  </a:cubicBezTo>
                  <a:cubicBezTo>
                    <a:pt x="1164677" y="3827076"/>
                    <a:pt x="1447370" y="3829616"/>
                    <a:pt x="1730063" y="3828346"/>
                  </a:cubicBezTo>
                  <a:cubicBezTo>
                    <a:pt x="1912445" y="3827076"/>
                    <a:pt x="2085708" y="3829616"/>
                    <a:pt x="2268091" y="3829616"/>
                  </a:cubicBezTo>
                  <a:cubicBezTo>
                    <a:pt x="2532545" y="3829616"/>
                    <a:pt x="2797000" y="3828346"/>
                    <a:pt x="3061455" y="3829616"/>
                  </a:cubicBezTo>
                  <a:cubicBezTo>
                    <a:pt x="3453577" y="3830886"/>
                    <a:pt x="7757803" y="3820726"/>
                    <a:pt x="8159045" y="3823266"/>
                  </a:cubicBezTo>
                  <a:cubicBezTo>
                    <a:pt x="8332308" y="3824536"/>
                    <a:pt x="8505572" y="3825806"/>
                    <a:pt x="8669716" y="3825806"/>
                  </a:cubicBezTo>
                  <a:cubicBezTo>
                    <a:pt x="8970646" y="3828346"/>
                    <a:pt x="9262459" y="3824536"/>
                    <a:pt x="9563390" y="3828346"/>
                  </a:cubicBezTo>
                  <a:cubicBezTo>
                    <a:pt x="9809606" y="3830886"/>
                    <a:pt x="10055823" y="3830886"/>
                    <a:pt x="10302039" y="3833426"/>
                  </a:cubicBezTo>
                  <a:cubicBezTo>
                    <a:pt x="10666804" y="3837236"/>
                    <a:pt x="11031569" y="3839776"/>
                    <a:pt x="11396334" y="3841046"/>
                  </a:cubicBezTo>
                  <a:cubicBezTo>
                    <a:pt x="11533120" y="3841046"/>
                    <a:pt x="11567304" y="3839776"/>
                    <a:pt x="11587624" y="3839776"/>
                  </a:cubicBezTo>
                  <a:close/>
                </a:path>
              </a:pathLst>
            </a:custGeom>
            <a:grpFill/>
          </p:spPr>
        </p:sp>
      </p:grpSp>
      <p:pic>
        <p:nvPicPr>
          <p:cNvPr id="7" name="Picture 7">
            <a:extLst>
              <a:ext uri="{FF2B5EF4-FFF2-40B4-BE49-F238E27FC236}">
                <a16:creationId xmlns:a16="http://schemas.microsoft.com/office/drawing/2014/main" id="{33C6F70D-87B8-5BAC-E09B-9C0E16FF4F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223828" y="1921531"/>
            <a:ext cx="1125200" cy="1257207"/>
          </a:xfrm>
          <a:prstGeom prst="rect">
            <a:avLst/>
          </a:prstGeom>
        </p:spPr>
      </p:pic>
      <p:pic>
        <p:nvPicPr>
          <p:cNvPr id="8" name="Picture 11">
            <a:extLst>
              <a:ext uri="{FF2B5EF4-FFF2-40B4-BE49-F238E27FC236}">
                <a16:creationId xmlns:a16="http://schemas.microsoft.com/office/drawing/2014/main" id="{9B2E2C73-3470-7FF6-D9EC-D675D9419F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4038955">
            <a:off x="1282603" y="6351762"/>
            <a:ext cx="871374" cy="1141085"/>
          </a:xfrm>
          <a:prstGeom prst="rect">
            <a:avLst/>
          </a:prstGeom>
        </p:spPr>
      </p:pic>
      <p:sp>
        <p:nvSpPr>
          <p:cNvPr id="6" name="TextBox 5">
            <a:extLst>
              <a:ext uri="{FF2B5EF4-FFF2-40B4-BE49-F238E27FC236}">
                <a16:creationId xmlns:a16="http://schemas.microsoft.com/office/drawing/2014/main" id="{3D367AFB-100F-7230-2E7E-734C59566F99}"/>
              </a:ext>
            </a:extLst>
          </p:cNvPr>
          <p:cNvSpPr txBox="1"/>
          <p:nvPr/>
        </p:nvSpPr>
        <p:spPr>
          <a:xfrm>
            <a:off x="4054690" y="2719464"/>
            <a:ext cx="4082620" cy="507831"/>
          </a:xfrm>
          <a:prstGeom prst="rect">
            <a:avLst/>
          </a:prstGeom>
          <a:noFill/>
        </p:spPr>
        <p:txBody>
          <a:bodyPr wrap="square" rtlCol="0">
            <a:spAutoFit/>
          </a:bodyPr>
          <a:lstStyle/>
          <a:p>
            <a:pPr algn="ctr"/>
            <a:r>
              <a:rPr lang="en-US" sz="2700" b="1" dirty="0">
                <a:solidFill>
                  <a:schemeClr val="tx1"/>
                </a:solidFill>
                <a:latin typeface="UTM Avo" panose="02040603050506020204" pitchFamily="18"/>
                <a:cs typeface="Arial" panose="020B0604020202020204" pitchFamily="34" charset="0"/>
              </a:rPr>
              <a:t>2. </a:t>
            </a:r>
            <a:r>
              <a:rPr lang="en-US" sz="2700" b="1" dirty="0" err="1">
                <a:solidFill>
                  <a:schemeClr val="tx1"/>
                </a:solidFill>
                <a:latin typeface="UTM Avo" panose="02040603050506020204" pitchFamily="18"/>
                <a:cs typeface="Arial" panose="020B0604020202020204" pitchFamily="34" charset="0"/>
              </a:rPr>
              <a:t>Nghệ</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thuật</a:t>
            </a:r>
            <a:endParaRPr lang="en-US" sz="2700" b="1" dirty="0">
              <a:solidFill>
                <a:schemeClr val="tx1"/>
              </a:solidFill>
              <a:latin typeface="UTM Avo" panose="02040603050506020204" pitchFamily="18"/>
              <a:cs typeface="Arial" panose="020B0604020202020204" pitchFamily="34" charset="0"/>
            </a:endParaRPr>
          </a:p>
        </p:txBody>
      </p:sp>
      <p:sp>
        <p:nvSpPr>
          <p:cNvPr id="11" name="TextBox 10">
            <a:extLst>
              <a:ext uri="{FF2B5EF4-FFF2-40B4-BE49-F238E27FC236}">
                <a16:creationId xmlns:a16="http://schemas.microsoft.com/office/drawing/2014/main" id="{73ABF0C6-E1A7-28E7-D83C-2BE10305231B}"/>
              </a:ext>
            </a:extLst>
          </p:cNvPr>
          <p:cNvSpPr txBox="1"/>
          <p:nvPr/>
        </p:nvSpPr>
        <p:spPr>
          <a:xfrm>
            <a:off x="1804061" y="3283141"/>
            <a:ext cx="8089900" cy="2273956"/>
          </a:xfrm>
          <a:prstGeom prst="rect">
            <a:avLst/>
          </a:prstGeom>
          <a:noFill/>
        </p:spPr>
        <p:txBody>
          <a:bodyPr wrap="square">
            <a:spAutoFit/>
          </a:bodyPr>
          <a:lstStyle/>
          <a:p>
            <a:pPr algn="just">
              <a:lnSpc>
                <a:spcPct val="150000"/>
              </a:lnSpc>
            </a:pPr>
            <a:r>
              <a:rPr lang="vi-VN" sz="2438" dirty="0">
                <a:solidFill>
                  <a:schemeClr val="tx1"/>
                </a:solidFill>
                <a:latin typeface="UTM Avo" panose="02040603050506020204" pitchFamily="18"/>
              </a:rPr>
              <a:t>- Tình huống truyện với kết thúc bất ngờ, hồi hộp, tạo nên sự hấp dẫn cho câu chuyện.</a:t>
            </a:r>
            <a:endParaRPr lang="en-US" sz="2438" dirty="0">
              <a:solidFill>
                <a:schemeClr val="tx1"/>
              </a:solidFill>
              <a:latin typeface="UTM Avo" panose="02040603050506020204" pitchFamily="18"/>
            </a:endParaRPr>
          </a:p>
          <a:p>
            <a:pPr algn="just">
              <a:lnSpc>
                <a:spcPct val="150000"/>
              </a:lnSpc>
            </a:pPr>
            <a:r>
              <a:rPr lang="vi-VN" sz="2438" dirty="0">
                <a:solidFill>
                  <a:schemeClr val="tx1"/>
                </a:solidFill>
                <a:latin typeface="UTM Avo" panose="02040603050506020204" pitchFamily="18"/>
              </a:rPr>
              <a:t>-  Kể chuyện theo ngôi thứ nhất cùng việc miêu tả tâm lý nhân vật vô cùng chân thực, am hiểu trẻ thơ.</a:t>
            </a:r>
            <a:endParaRPr lang="en-US" sz="2438" dirty="0">
              <a:solidFill>
                <a:schemeClr val="tx1"/>
              </a:solidFill>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8A1DB120-0625-8DED-4B60-617BBD5175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076115" y="5612943"/>
            <a:ext cx="2295426" cy="1377254"/>
          </a:xfrm>
          <a:prstGeom prst="rect">
            <a:avLst/>
          </a:prstGeom>
        </p:spPr>
      </p:pic>
    </p:spTree>
    <p:extLst>
      <p:ext uri="{BB962C8B-B14F-4D97-AF65-F5344CB8AC3E}">
        <p14:creationId xmlns:p14="http://schemas.microsoft.com/office/powerpoint/2010/main" val="175066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5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a:hlinkClick r:id="rId3"/>
            <a:extLst>
              <a:ext uri="{FF2B5EF4-FFF2-40B4-BE49-F238E27FC236}">
                <a16:creationId xmlns:a16="http://schemas.microsoft.com/office/drawing/2014/main" id="{7D846EA7-7158-A451-9F9C-40563F954862}"/>
              </a:ext>
            </a:extLst>
          </p:cNvPr>
          <p:cNvPicPr>
            <a:picLocks noChangeAspect="1"/>
          </p:cNvPicPr>
          <p:nvPr/>
        </p:nvPicPr>
        <p:blipFill>
          <a:blip r:embed="rId4"/>
          <a:stretch>
            <a:fillRect/>
          </a:stretch>
        </p:blipFill>
        <p:spPr>
          <a:xfrm>
            <a:off x="4501082" y="3197181"/>
            <a:ext cx="3189835" cy="1764777"/>
          </a:xfrm>
          <a:prstGeom prst="rect">
            <a:avLst/>
          </a:prstGeom>
        </p:spPr>
      </p:pic>
    </p:spTree>
    <p:extLst>
      <p:ext uri="{BB962C8B-B14F-4D97-AF65-F5344CB8AC3E}">
        <p14:creationId xmlns:p14="http://schemas.microsoft.com/office/powerpoint/2010/main" val="1409706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2C091F22-7738-D6BA-9506-6FE52122FE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48774" y="2156881"/>
            <a:ext cx="7894452" cy="3509824"/>
          </a:xfrm>
          <a:prstGeom prst="rect">
            <a:avLst/>
          </a:prstGeom>
        </p:spPr>
      </p:pic>
      <p:pic>
        <p:nvPicPr>
          <p:cNvPr id="3" name="Picture 8">
            <a:extLst>
              <a:ext uri="{FF2B5EF4-FFF2-40B4-BE49-F238E27FC236}">
                <a16:creationId xmlns:a16="http://schemas.microsoft.com/office/drawing/2014/main" id="{9EA37971-F258-1324-B6E8-59BF5591038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168761" y="1651288"/>
            <a:ext cx="959704" cy="1011183"/>
          </a:xfrm>
          <a:prstGeom prst="rect">
            <a:avLst/>
          </a:prstGeom>
        </p:spPr>
      </p:pic>
      <p:pic>
        <p:nvPicPr>
          <p:cNvPr id="4" name="Picture 10">
            <a:extLst>
              <a:ext uri="{FF2B5EF4-FFF2-40B4-BE49-F238E27FC236}">
                <a16:creationId xmlns:a16="http://schemas.microsoft.com/office/drawing/2014/main" id="{559EA166-F97B-EBE8-9473-75DC2293C94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4038955">
            <a:off x="1858686" y="1709846"/>
            <a:ext cx="904284" cy="1184181"/>
          </a:xfrm>
          <a:prstGeom prst="rect">
            <a:avLst/>
          </a:prstGeom>
        </p:spPr>
      </p:pic>
      <p:pic>
        <p:nvPicPr>
          <p:cNvPr id="5" name="Picture 4">
            <a:extLst>
              <a:ext uri="{FF2B5EF4-FFF2-40B4-BE49-F238E27FC236}">
                <a16:creationId xmlns:a16="http://schemas.microsoft.com/office/drawing/2014/main" id="{FC2D0068-6A05-54A5-D6F8-A48BFD1153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00098" y="3736286"/>
            <a:ext cx="2899569" cy="2899569"/>
          </a:xfrm>
          <a:prstGeom prst="rect">
            <a:avLst/>
          </a:prstGeom>
        </p:spPr>
      </p:pic>
      <p:sp>
        <p:nvSpPr>
          <p:cNvPr id="6" name="TextBox 5">
            <a:extLst>
              <a:ext uri="{FF2B5EF4-FFF2-40B4-BE49-F238E27FC236}">
                <a16:creationId xmlns:a16="http://schemas.microsoft.com/office/drawing/2014/main" id="{543ABE41-2184-8683-39BD-F5CE4B05E5AF}"/>
              </a:ext>
            </a:extLst>
          </p:cNvPr>
          <p:cNvSpPr txBox="1"/>
          <p:nvPr/>
        </p:nvSpPr>
        <p:spPr>
          <a:xfrm>
            <a:off x="2472881" y="2557898"/>
            <a:ext cx="6440162" cy="2643672"/>
          </a:xfrm>
          <a:prstGeom prst="rect">
            <a:avLst/>
          </a:prstGeom>
          <a:noFill/>
        </p:spPr>
        <p:txBody>
          <a:bodyPr wrap="square">
            <a:spAutoFit/>
          </a:bodyPr>
          <a:lstStyle/>
          <a:p>
            <a:pPr algn="just">
              <a:lnSpc>
                <a:spcPct val="150000"/>
              </a:lnSpc>
            </a:pPr>
            <a:r>
              <a:rPr lang="vi-VN" sz="2275" dirty="0">
                <a:latin typeface="UTM Avo" panose="02040603050506020204" pitchFamily="18"/>
              </a:rPr>
              <a:t>Hình ảnh cuối truyện” Nắng chiều hắt bóng ba đứa xuống mặt đường thành một khối, giống như người khổng lồ trong truyện cổ”</a:t>
            </a:r>
            <a:r>
              <a:rPr lang="en-US" sz="2275" dirty="0">
                <a:latin typeface="UTM Avo" panose="02040603050506020204" pitchFamily="18"/>
              </a:rPr>
              <a:t> </a:t>
            </a:r>
            <a:r>
              <a:rPr lang="vi-VN" sz="2275" dirty="0">
                <a:latin typeface="UTM Avo" panose="02040603050506020204" pitchFamily="18"/>
              </a:rPr>
              <a:t>gợi em nghĩ đến câu ca dao, tục ngữ nào? Hình ảnh đó cho em suy nghĩ gì?</a:t>
            </a:r>
            <a:endParaRPr lang="en-US" sz="2275" dirty="0">
              <a:latin typeface="UTM Avo" panose="02040603050506020204" pitchFamily="18"/>
            </a:endParaRPr>
          </a:p>
        </p:txBody>
      </p:sp>
    </p:spTree>
    <p:extLst>
      <p:ext uri="{BB962C8B-B14F-4D97-AF65-F5344CB8AC3E}">
        <p14:creationId xmlns:p14="http://schemas.microsoft.com/office/powerpoint/2010/main" val="3224777818"/>
      </p:ext>
    </p:extLst>
  </p:cSld>
  <p:clrMapOvr>
    <a:overrideClrMapping bg1="lt1" tx1="dk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9">
            <a:extLst>
              <a:ext uri="{FF2B5EF4-FFF2-40B4-BE49-F238E27FC236}">
                <a16:creationId xmlns:a16="http://schemas.microsoft.com/office/drawing/2014/main" id="{311A7EC2-11DC-B512-9673-D59FB4EBDE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9430"/>
          <a:stretch>
            <a:fillRect/>
          </a:stretch>
        </p:blipFill>
        <p:spPr>
          <a:xfrm>
            <a:off x="1342705" y="2214545"/>
            <a:ext cx="9506590" cy="4124983"/>
          </a:xfrm>
          <a:prstGeom prst="rect">
            <a:avLst/>
          </a:prstGeom>
        </p:spPr>
      </p:pic>
      <p:pic>
        <p:nvPicPr>
          <p:cNvPr id="4" name="Picture 8">
            <a:extLst>
              <a:ext uri="{FF2B5EF4-FFF2-40B4-BE49-F238E27FC236}">
                <a16:creationId xmlns:a16="http://schemas.microsoft.com/office/drawing/2014/main" id="{538FA270-E0EA-B662-115E-CFF794C994C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0069" y="1802036"/>
            <a:ext cx="959704" cy="1011183"/>
          </a:xfrm>
          <a:prstGeom prst="rect">
            <a:avLst/>
          </a:prstGeom>
        </p:spPr>
      </p:pic>
      <p:pic>
        <p:nvPicPr>
          <p:cNvPr id="5" name="Picture 4">
            <a:extLst>
              <a:ext uri="{FF2B5EF4-FFF2-40B4-BE49-F238E27FC236}">
                <a16:creationId xmlns:a16="http://schemas.microsoft.com/office/drawing/2014/main" id="{07F6ECC4-1006-21FF-ECDF-1B74E1285E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59208" y="5076311"/>
            <a:ext cx="3589750" cy="1989846"/>
          </a:xfrm>
          <a:prstGeom prst="rect">
            <a:avLst/>
          </a:prstGeom>
        </p:spPr>
      </p:pic>
      <p:sp>
        <p:nvSpPr>
          <p:cNvPr id="6" name="TextBox 5">
            <a:extLst>
              <a:ext uri="{FF2B5EF4-FFF2-40B4-BE49-F238E27FC236}">
                <a16:creationId xmlns:a16="http://schemas.microsoft.com/office/drawing/2014/main" id="{2087C4F4-1995-7B18-8E69-D40E51F6040B}"/>
              </a:ext>
            </a:extLst>
          </p:cNvPr>
          <p:cNvSpPr txBox="1"/>
          <p:nvPr/>
        </p:nvSpPr>
        <p:spPr>
          <a:xfrm>
            <a:off x="1872820" y="2447734"/>
            <a:ext cx="8662100" cy="2836739"/>
          </a:xfrm>
          <a:prstGeom prst="rect">
            <a:avLst/>
          </a:prstGeom>
          <a:solidFill>
            <a:schemeClr val="accent2">
              <a:lumMod val="20000"/>
              <a:lumOff val="80000"/>
            </a:schemeClr>
          </a:solidFill>
        </p:spPr>
        <p:txBody>
          <a:bodyPr wrap="square">
            <a:spAutoFit/>
          </a:bodyPr>
          <a:lstStyle/>
          <a:p>
            <a:pPr algn="just">
              <a:lnSpc>
                <a:spcPct val="150000"/>
              </a:lnSpc>
            </a:pPr>
            <a:r>
              <a:rPr lang="en-US" sz="2438" dirty="0">
                <a:latin typeface="UTM Avo" panose="02040603050506020204" pitchFamily="18"/>
                <a:cs typeface="Arial" panose="020B0604020202020204" pitchFamily="34" charset="0"/>
              </a:rPr>
              <a:t>- </a:t>
            </a:r>
            <a:r>
              <a:rPr lang="vi-VN" sz="2438" dirty="0">
                <a:latin typeface="UTM Avo" panose="02040603050506020204" pitchFamily="18"/>
                <a:cs typeface="Arial" panose="020B0604020202020204" pitchFamily="34" charset="0"/>
              </a:rPr>
              <a:t>Gợi đến câu ca dao: Một cây làm chẳng nên non/ Ba cây chụm lại nên hòn núi cao</a:t>
            </a:r>
            <a:r>
              <a:rPr lang="en-US" sz="2438" dirty="0">
                <a:latin typeface="UTM Avo" panose="02040603050506020204" pitchFamily="18"/>
                <a:cs typeface="Arial" panose="020B0604020202020204" pitchFamily="34" charset="0"/>
              </a:rPr>
              <a:t>.</a:t>
            </a:r>
          </a:p>
          <a:p>
            <a:pPr algn="just">
              <a:lnSpc>
                <a:spcPct val="150000"/>
              </a:lnSpc>
            </a:pPr>
            <a:r>
              <a:rPr lang="en-US" sz="2438" dirty="0">
                <a:latin typeface="UTM Avo" panose="02040603050506020204" pitchFamily="18"/>
                <a:cs typeface="Arial" panose="020B0604020202020204" pitchFamily="34" charset="0"/>
              </a:rPr>
              <a:t>-</a:t>
            </a:r>
            <a:r>
              <a:rPr lang="vi-VN" sz="2438" dirty="0">
                <a:latin typeface="UTM Avo" panose="02040603050506020204" pitchFamily="18"/>
                <a:cs typeface="Arial" panose="020B0604020202020204" pitchFamily="34" charset="0"/>
              </a:rPr>
              <a:t> Thông điệp của truyện: sự đoàn kết và tình bạn trong sáng sẽ </a:t>
            </a:r>
            <a:r>
              <a:rPr lang="en-US" sz="2438" dirty="0" err="1">
                <a:latin typeface="UTM Avo" panose="02040603050506020204" pitchFamily="18"/>
                <a:cs typeface="Arial" panose="020B0604020202020204" pitchFamily="34" charset="0"/>
              </a:rPr>
              <a:t>đem</a:t>
            </a:r>
            <a:r>
              <a:rPr lang="en-US" sz="2438" dirty="0">
                <a:latin typeface="UTM Avo" panose="02040603050506020204" pitchFamily="18"/>
                <a:cs typeface="Arial" panose="020B0604020202020204" pitchFamily="34" charset="0"/>
              </a:rPr>
              <a:t> </a:t>
            </a:r>
            <a:r>
              <a:rPr lang="en-US" sz="2438" dirty="0" err="1">
                <a:latin typeface="UTM Avo" panose="02040603050506020204" pitchFamily="18"/>
                <a:cs typeface="Arial" panose="020B0604020202020204" pitchFamily="34" charset="0"/>
              </a:rPr>
              <a:t>lại</a:t>
            </a:r>
            <a:r>
              <a:rPr lang="vi-VN" sz="2438" dirty="0">
                <a:latin typeface="UTM Avo" panose="02040603050506020204" pitchFamily="18"/>
                <a:cs typeface="Arial" panose="020B0604020202020204" pitchFamily="34" charset="0"/>
              </a:rPr>
              <a:t> sức mạnh to lớn như sức mạnh của người khổng lồ trong truyện cổ.</a:t>
            </a:r>
            <a:endParaRPr lang="en-US" sz="2438"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00528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anim calcmode="lin" valueType="num">
                                      <p:cBhvr>
                                        <p:cTn id="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500"/>
                                        <p:tgtEl>
                                          <p:spTgt spid="6">
                                            <p:txEl>
                                              <p:pRg st="1" end="1"/>
                                            </p:txEl>
                                          </p:spTgt>
                                        </p:tgtEl>
                                      </p:cBhvr>
                                    </p:animEffect>
                                    <p:anim calcmode="lin" valueType="num">
                                      <p:cBhvr>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86451E1F-4F21-9A05-340E-83DEA3BEE8F5}"/>
              </a:ext>
            </a:extLst>
          </p:cNvPr>
          <p:cNvPicPr>
            <a:picLocks noChangeAspect="1"/>
          </p:cNvPicPr>
          <p:nvPr/>
        </p:nvPicPr>
        <p:blipFill>
          <a:blip r:embed="rId4"/>
          <a:stretch>
            <a:fillRect/>
          </a:stretch>
        </p:blipFill>
        <p:spPr>
          <a:xfrm>
            <a:off x="4501082" y="3003998"/>
            <a:ext cx="3189835" cy="1764777"/>
          </a:xfrm>
          <a:prstGeom prst="rect">
            <a:avLst/>
          </a:prstGeom>
        </p:spPr>
      </p:pic>
    </p:spTree>
    <p:extLst>
      <p:ext uri="{BB962C8B-B14F-4D97-AF65-F5344CB8AC3E}">
        <p14:creationId xmlns:p14="http://schemas.microsoft.com/office/powerpoint/2010/main" val="554122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9">
            <a:extLst>
              <a:ext uri="{FF2B5EF4-FFF2-40B4-BE49-F238E27FC236}">
                <a16:creationId xmlns:a16="http://schemas.microsoft.com/office/drawing/2014/main" id="{8AC06150-147F-CAA0-2AA5-FB2596AADF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9430"/>
          <a:stretch>
            <a:fillRect/>
          </a:stretch>
        </p:blipFill>
        <p:spPr>
          <a:xfrm>
            <a:off x="1342705" y="2214545"/>
            <a:ext cx="9506590" cy="4124983"/>
          </a:xfrm>
          <a:prstGeom prst="rect">
            <a:avLst/>
          </a:prstGeom>
        </p:spPr>
      </p:pic>
      <p:pic>
        <p:nvPicPr>
          <p:cNvPr id="4" name="Picture 8">
            <a:extLst>
              <a:ext uri="{FF2B5EF4-FFF2-40B4-BE49-F238E27FC236}">
                <a16:creationId xmlns:a16="http://schemas.microsoft.com/office/drawing/2014/main" id="{07157A2B-9F10-7767-19BB-094318BF606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0069" y="1802036"/>
            <a:ext cx="959704" cy="1011183"/>
          </a:xfrm>
          <a:prstGeom prst="rect">
            <a:avLst/>
          </a:prstGeom>
        </p:spPr>
      </p:pic>
      <p:pic>
        <p:nvPicPr>
          <p:cNvPr id="5" name="Picture 22">
            <a:extLst>
              <a:ext uri="{FF2B5EF4-FFF2-40B4-BE49-F238E27FC236}">
                <a16:creationId xmlns:a16="http://schemas.microsoft.com/office/drawing/2014/main" id="{11849CAF-F7C8-DDC8-FCF9-5246017EB8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467719">
            <a:off x="1112375" y="4119295"/>
            <a:ext cx="1734794" cy="2415536"/>
          </a:xfrm>
          <a:prstGeom prst="rect">
            <a:avLst/>
          </a:prstGeom>
        </p:spPr>
      </p:pic>
      <p:sp>
        <p:nvSpPr>
          <p:cNvPr id="6" name="Rectangle: Diagonal Corners Rounded 2">
            <a:extLst>
              <a:ext uri="{FF2B5EF4-FFF2-40B4-BE49-F238E27FC236}">
                <a16:creationId xmlns:a16="http://schemas.microsoft.com/office/drawing/2014/main" id="{2308C94F-487F-9E10-EEAB-2CABDD00CCDD}"/>
              </a:ext>
            </a:extLst>
          </p:cNvPr>
          <p:cNvSpPr/>
          <p:nvPr/>
        </p:nvSpPr>
        <p:spPr>
          <a:xfrm>
            <a:off x="2235518" y="2495462"/>
            <a:ext cx="7720964" cy="1460532"/>
          </a:xfrm>
          <a:prstGeom prst="round2DiagRect">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indent="123833">
              <a:lnSpc>
                <a:spcPct val="125000"/>
              </a:lnSpc>
            </a:pP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Theo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em</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qua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câu</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chuyện</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tác</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giả</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muốn</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ca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ngợi</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hay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phê</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phán</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điều</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gì</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Điều</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gì</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đối</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với</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em</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là</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thấm</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thía</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và</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sâu</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sắc</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nhất</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Vì</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 </a:t>
            </a:r>
            <a:r>
              <a:rPr lang="en-US" sz="2438" dirty="0" err="1">
                <a:solidFill>
                  <a:schemeClr val="tx1"/>
                </a:solidFill>
                <a:latin typeface="UTM Avo" panose="02040603050506020204" pitchFamily="18"/>
                <a:ea typeface="DengXian Light" panose="02010600030101010101" pitchFamily="2" charset="-122"/>
                <a:cs typeface="Arial" panose="020B0604020202020204" pitchFamily="34" charset="0"/>
              </a:rPr>
              <a:t>sao</a:t>
            </a:r>
            <a:r>
              <a:rPr lang="en-US" sz="2438" dirty="0">
                <a:solidFill>
                  <a:schemeClr val="tx1"/>
                </a:solidFill>
                <a:latin typeface="UTM Avo" panose="02040603050506020204" pitchFamily="18"/>
                <a:ea typeface="DengXian Light" panose="02010600030101010101" pitchFamily="2" charset="-122"/>
                <a:cs typeface="Arial" panose="020B0604020202020204" pitchFamily="34" charset="0"/>
              </a:rPr>
              <a:t>?</a:t>
            </a:r>
            <a:endParaRPr lang="en-US" sz="2438"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pic>
        <p:nvPicPr>
          <p:cNvPr id="7" name="Picture 6">
            <a:extLst>
              <a:ext uri="{FF2B5EF4-FFF2-40B4-BE49-F238E27FC236}">
                <a16:creationId xmlns:a16="http://schemas.microsoft.com/office/drawing/2014/main" id="{B459C4C1-FEA1-3DA2-6679-2DDFA078F4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73148" y="3931555"/>
            <a:ext cx="3908745" cy="2791017"/>
          </a:xfrm>
          <a:prstGeom prst="rect">
            <a:avLst/>
          </a:prstGeom>
        </p:spPr>
      </p:pic>
    </p:spTree>
    <p:extLst>
      <p:ext uri="{BB962C8B-B14F-4D97-AF65-F5344CB8AC3E}">
        <p14:creationId xmlns:p14="http://schemas.microsoft.com/office/powerpoint/2010/main" val="344860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9">
            <a:extLst>
              <a:ext uri="{FF2B5EF4-FFF2-40B4-BE49-F238E27FC236}">
                <a16:creationId xmlns:a16="http://schemas.microsoft.com/office/drawing/2014/main" id="{8AC06150-147F-CAA0-2AA5-FB2596AADF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9430"/>
          <a:stretch>
            <a:fillRect/>
          </a:stretch>
        </p:blipFill>
        <p:spPr>
          <a:xfrm>
            <a:off x="1342705" y="2524259"/>
            <a:ext cx="9506590" cy="3815269"/>
          </a:xfrm>
          <a:prstGeom prst="rect">
            <a:avLst/>
          </a:prstGeom>
        </p:spPr>
      </p:pic>
      <p:pic>
        <p:nvPicPr>
          <p:cNvPr id="4" name="Picture 8">
            <a:extLst>
              <a:ext uri="{FF2B5EF4-FFF2-40B4-BE49-F238E27FC236}">
                <a16:creationId xmlns:a16="http://schemas.microsoft.com/office/drawing/2014/main" id="{07157A2B-9F10-7767-19BB-094318BF606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10238" y="2033632"/>
            <a:ext cx="959704" cy="1011183"/>
          </a:xfrm>
          <a:prstGeom prst="rect">
            <a:avLst/>
          </a:prstGeom>
        </p:spPr>
      </p:pic>
      <p:pic>
        <p:nvPicPr>
          <p:cNvPr id="5" name="Picture 22">
            <a:extLst>
              <a:ext uri="{FF2B5EF4-FFF2-40B4-BE49-F238E27FC236}">
                <a16:creationId xmlns:a16="http://schemas.microsoft.com/office/drawing/2014/main" id="{11849CAF-F7C8-DDC8-FCF9-5246017EB8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467719">
            <a:off x="313991" y="4714916"/>
            <a:ext cx="1734794" cy="2415536"/>
          </a:xfrm>
          <a:prstGeom prst="rect">
            <a:avLst/>
          </a:prstGeom>
        </p:spPr>
      </p:pic>
      <p:sp>
        <p:nvSpPr>
          <p:cNvPr id="8" name="TextBox 7">
            <a:extLst>
              <a:ext uri="{FF2B5EF4-FFF2-40B4-BE49-F238E27FC236}">
                <a16:creationId xmlns:a16="http://schemas.microsoft.com/office/drawing/2014/main" id="{9BD50D5C-318D-DBD3-B6E0-E897742124BD}"/>
              </a:ext>
            </a:extLst>
          </p:cNvPr>
          <p:cNvSpPr txBox="1"/>
          <p:nvPr/>
        </p:nvSpPr>
        <p:spPr>
          <a:xfrm>
            <a:off x="1869942" y="2726626"/>
            <a:ext cx="8452115" cy="2783839"/>
          </a:xfrm>
          <a:prstGeom prst="rect">
            <a:avLst/>
          </a:prstGeom>
          <a:solidFill>
            <a:schemeClr val="accent2">
              <a:lumMod val="20000"/>
              <a:lumOff val="80000"/>
            </a:schemeClr>
          </a:solidFill>
        </p:spPr>
        <p:txBody>
          <a:bodyPr wrap="square">
            <a:spAutoFit/>
          </a:bodyPr>
          <a:lstStyle/>
          <a:p>
            <a:pPr algn="just">
              <a:lnSpc>
                <a:spcPct val="150000"/>
              </a:lnSpc>
            </a:pPr>
            <a:r>
              <a:rPr lang="en-US" sz="2400" dirty="0">
                <a:latin typeface="UTM Avo" panose="02040603050506020204" pitchFamily="18"/>
                <a:cs typeface="Arial" panose="020B0604020202020204" pitchFamily="34" charset="0"/>
              </a:rPr>
              <a:t>- Qua </a:t>
            </a:r>
            <a:r>
              <a:rPr lang="en-US" sz="2400" dirty="0" err="1">
                <a:latin typeface="UTM Avo" panose="02040603050506020204" pitchFamily="18"/>
                <a:cs typeface="Arial" panose="020B0604020202020204" pitchFamily="34" charset="0"/>
              </a:rPr>
              <a:t>câu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chuyện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muốn</a:t>
            </a:r>
            <a:r>
              <a:rPr lang="en-US" sz="2400" dirty="0">
                <a:latin typeface="UTM Avo" panose="02040603050506020204" pitchFamily="18"/>
                <a:cs typeface="Arial" panose="020B0604020202020204" pitchFamily="34" charset="0"/>
              </a:rPr>
              <a:t> ca </a:t>
            </a:r>
            <a:r>
              <a:rPr lang="en-US" sz="2400" dirty="0" err="1">
                <a:latin typeface="UTM Avo" panose="02040603050506020204" pitchFamily="18"/>
                <a:cs typeface="Arial" panose="020B0604020202020204" pitchFamily="34" charset="0"/>
              </a:rPr>
              <a:t>ngợi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sự</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điềm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đạm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tĩnh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suy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nghĩ</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thấu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đáo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cũng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như</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sự</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đoàn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kết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a:t>
            </a:r>
            <a:r>
              <a:rPr lang="en-US" sz="2400" err="1">
                <a:latin typeface="UTM Avo" panose="02040603050506020204" pitchFamily="18"/>
                <a:cs typeface="Arial" panose="020B0604020202020204" pitchFamily="34" charset="0"/>
              </a:rPr>
              <a:t>tình</a:t>
            </a:r>
            <a:r>
              <a:rPr lang="en-US" sz="2400">
                <a:latin typeface="UTM Avo" panose="02040603050506020204" pitchFamily="18"/>
                <a:cs typeface="Arial" panose="020B0604020202020204" pitchFamily="34" charset="0"/>
              </a:rPr>
              <a:t> bạn, phê </a:t>
            </a:r>
            <a:r>
              <a:rPr lang="en-US" sz="2400" dirty="0" err="1">
                <a:latin typeface="UTM Avo" panose="02040603050506020204" pitchFamily="18"/>
                <a:cs typeface="Arial" panose="020B0604020202020204" pitchFamily="34" charset="0"/>
              </a:rPr>
              <a:t>phán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sự</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bốc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hiếu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thắng</a:t>
            </a:r>
            <a:r>
              <a:rPr lang="en-US" sz="2400" dirty="0">
                <a:latin typeface="UTM Avo" panose="02040603050506020204" pitchFamily="18"/>
                <a:cs typeface="Arial" panose="020B0604020202020204" pitchFamily="34" charset="0"/>
              </a:rPr>
              <a:t>. </a:t>
            </a:r>
          </a:p>
          <a:p>
            <a:pPr algn="just">
              <a:lnSpc>
                <a:spcPct val="150000"/>
              </a:lnSpc>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Điều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thấm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thía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nhất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sự</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đoàn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kết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Bởi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một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cảm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tốt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đẹp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cần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được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trân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trọng</a:t>
            </a:r>
            <a:r>
              <a:rPr lang="en-US" sz="2400" dirty="0">
                <a:latin typeface="UTM Avo" panose="02040603050506020204" pitchFamily="18"/>
                <a:cs typeface="Arial" panose="020B0604020202020204" pitchFamily="34" charset="0"/>
              </a:rPr>
              <a:t>.</a:t>
            </a:r>
          </a:p>
        </p:txBody>
      </p:sp>
    </p:spTree>
    <p:extLst>
      <p:ext uri="{BB962C8B-B14F-4D97-AF65-F5344CB8AC3E}">
        <p14:creationId xmlns:p14="http://schemas.microsoft.com/office/powerpoint/2010/main" val="381595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anim calcmode="lin" valueType="num">
                                      <p:cBhvr>
                                        <p:cTn id="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500"/>
                                        <p:tgtEl>
                                          <p:spTgt spid="8">
                                            <p:txEl>
                                              <p:pRg st="1" end="1"/>
                                            </p:txEl>
                                          </p:spTgt>
                                        </p:tgtEl>
                                      </p:cBhvr>
                                    </p:animEffect>
                                    <p:anim calcmode="lin" valueType="num">
                                      <p:cBhvr>
                                        <p:cTn id="1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DFFEE4B-7D6F-6B56-5D79-98681DECEA99}"/>
              </a:ext>
            </a:extLst>
          </p:cNvPr>
          <p:cNvPicPr>
            <a:picLocks noChangeAspect="1"/>
          </p:cNvPicPr>
          <p:nvPr/>
        </p:nvPicPr>
        <p:blipFill>
          <a:blip r:embed="rId4"/>
          <a:stretch>
            <a:fillRect/>
          </a:stretch>
        </p:blipFill>
        <p:spPr>
          <a:xfrm>
            <a:off x="4501082" y="3197181"/>
            <a:ext cx="3189835" cy="1764777"/>
          </a:xfrm>
          <a:prstGeom prst="rect">
            <a:avLst/>
          </a:prstGeom>
        </p:spPr>
      </p:pic>
    </p:spTree>
    <p:extLst>
      <p:ext uri="{BB962C8B-B14F-4D97-AF65-F5344CB8AC3E}">
        <p14:creationId xmlns:p14="http://schemas.microsoft.com/office/powerpoint/2010/main" val="385238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77244D75-4CCE-C8C5-A44D-DA8A47C85EE2}"/>
              </a:ext>
            </a:extLst>
          </p:cNvPr>
          <p:cNvGrpSpPr/>
          <p:nvPr/>
        </p:nvGrpSpPr>
        <p:grpSpPr>
          <a:xfrm>
            <a:off x="3411160" y="2501466"/>
            <a:ext cx="5824584" cy="1211254"/>
            <a:chOff x="0" y="0"/>
            <a:chExt cx="6990895" cy="1169740"/>
          </a:xfrm>
          <a:solidFill>
            <a:schemeClr val="accent2">
              <a:lumMod val="20000"/>
              <a:lumOff val="80000"/>
            </a:schemeClr>
          </a:solidFill>
        </p:grpSpPr>
        <p:sp>
          <p:nvSpPr>
            <p:cNvPr id="3" name="Freeform 5">
              <a:extLst>
                <a:ext uri="{FF2B5EF4-FFF2-40B4-BE49-F238E27FC236}">
                  <a16:creationId xmlns:a16="http://schemas.microsoft.com/office/drawing/2014/main" id="{747378DC-2EEA-20B0-37D3-233E202A2EF1}"/>
                </a:ext>
              </a:extLst>
            </p:cNvPr>
            <p:cNvSpPr/>
            <p:nvPr/>
          </p:nvSpPr>
          <p:spPr>
            <a:xfrm>
              <a:off x="10160" y="16510"/>
              <a:ext cx="6968035" cy="1141800"/>
            </a:xfrm>
            <a:custGeom>
              <a:avLst/>
              <a:gdLst/>
              <a:ahLst/>
              <a:cxnLst/>
              <a:rect l="l" t="t" r="r" b="b"/>
              <a:pathLst>
                <a:path w="6968035" h="1141800">
                  <a:moveTo>
                    <a:pt x="6968035" y="1141800"/>
                  </a:moveTo>
                  <a:lnTo>
                    <a:pt x="0" y="1134180"/>
                  </a:lnTo>
                  <a:lnTo>
                    <a:pt x="0" y="409233"/>
                  </a:lnTo>
                  <a:lnTo>
                    <a:pt x="17780" y="19050"/>
                  </a:lnTo>
                  <a:lnTo>
                    <a:pt x="3472781" y="0"/>
                  </a:lnTo>
                  <a:lnTo>
                    <a:pt x="6948985" y="5080"/>
                  </a:lnTo>
                  <a:close/>
                </a:path>
              </a:pathLst>
            </a:custGeom>
            <a:grp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sp>
        <p:sp>
          <p:nvSpPr>
            <p:cNvPr id="4" name="Freeform 6">
              <a:extLst>
                <a:ext uri="{FF2B5EF4-FFF2-40B4-BE49-F238E27FC236}">
                  <a16:creationId xmlns:a16="http://schemas.microsoft.com/office/drawing/2014/main" id="{2590088B-71FE-119D-2644-92F3398A8323}"/>
                </a:ext>
              </a:extLst>
            </p:cNvPr>
            <p:cNvSpPr/>
            <p:nvPr/>
          </p:nvSpPr>
          <p:spPr>
            <a:xfrm>
              <a:off x="-3810" y="0"/>
              <a:ext cx="6997245" cy="1168470"/>
            </a:xfrm>
            <a:custGeom>
              <a:avLst/>
              <a:gdLst/>
              <a:ahLst/>
              <a:cxnLst/>
              <a:rect l="l" t="t" r="r" b="b"/>
              <a:pathLst>
                <a:path w="6997245" h="1168470">
                  <a:moveTo>
                    <a:pt x="6962955" y="21590"/>
                  </a:moveTo>
                  <a:cubicBezTo>
                    <a:pt x="6964225" y="34290"/>
                    <a:pt x="6964225" y="44450"/>
                    <a:pt x="6965495" y="54610"/>
                  </a:cubicBezTo>
                  <a:cubicBezTo>
                    <a:pt x="6968035" y="80471"/>
                    <a:pt x="6969305" y="103823"/>
                    <a:pt x="6971845" y="126340"/>
                  </a:cubicBezTo>
                  <a:cubicBezTo>
                    <a:pt x="6971845" y="158866"/>
                    <a:pt x="6984545" y="800205"/>
                    <a:pt x="6990895" y="832730"/>
                  </a:cubicBezTo>
                  <a:cubicBezTo>
                    <a:pt x="6997245" y="881936"/>
                    <a:pt x="6993435" y="931975"/>
                    <a:pt x="6993435" y="981181"/>
                  </a:cubicBezTo>
                  <a:cubicBezTo>
                    <a:pt x="6993435" y="1024548"/>
                    <a:pt x="6994705" y="1064580"/>
                    <a:pt x="6995975" y="1107510"/>
                  </a:cubicBezTo>
                  <a:cubicBezTo>
                    <a:pt x="6995975" y="1129100"/>
                    <a:pt x="6995975" y="1143070"/>
                    <a:pt x="6995975" y="1167200"/>
                  </a:cubicBezTo>
                  <a:cubicBezTo>
                    <a:pt x="6973115" y="1167200"/>
                    <a:pt x="6952795" y="1168470"/>
                    <a:pt x="6915340" y="1167200"/>
                  </a:cubicBezTo>
                  <a:cubicBezTo>
                    <a:pt x="6560470" y="1162120"/>
                    <a:pt x="6200141" y="1168470"/>
                    <a:pt x="5845271" y="1163390"/>
                  </a:cubicBezTo>
                  <a:cubicBezTo>
                    <a:pt x="5632349" y="1159580"/>
                    <a:pt x="5424886" y="1162120"/>
                    <a:pt x="5211965" y="1159580"/>
                  </a:cubicBezTo>
                  <a:cubicBezTo>
                    <a:pt x="5113693" y="1158310"/>
                    <a:pt x="5015421" y="1157040"/>
                    <a:pt x="4917150" y="1155770"/>
                  </a:cubicBezTo>
                  <a:cubicBezTo>
                    <a:pt x="4857094" y="1155770"/>
                    <a:pt x="4802499" y="1157040"/>
                    <a:pt x="4742444" y="1157040"/>
                  </a:cubicBezTo>
                  <a:cubicBezTo>
                    <a:pt x="4589577" y="1155770"/>
                    <a:pt x="4169193" y="1157040"/>
                    <a:pt x="4016326" y="1155770"/>
                  </a:cubicBezTo>
                  <a:cubicBezTo>
                    <a:pt x="3907135" y="1154500"/>
                    <a:pt x="1723320" y="1163390"/>
                    <a:pt x="1614129" y="1162120"/>
                  </a:cubicBezTo>
                  <a:cubicBezTo>
                    <a:pt x="1586831" y="1162120"/>
                    <a:pt x="1554074" y="1163390"/>
                    <a:pt x="1526777" y="1163390"/>
                  </a:cubicBezTo>
                  <a:cubicBezTo>
                    <a:pt x="1461262" y="1163390"/>
                    <a:pt x="1401207" y="1164660"/>
                    <a:pt x="1335693" y="1164660"/>
                  </a:cubicBezTo>
                  <a:cubicBezTo>
                    <a:pt x="1171907" y="1164660"/>
                    <a:pt x="1013580" y="1163390"/>
                    <a:pt x="849794" y="1162120"/>
                  </a:cubicBezTo>
                  <a:cubicBezTo>
                    <a:pt x="751522" y="1160850"/>
                    <a:pt x="653251" y="1159580"/>
                    <a:pt x="560438" y="1158310"/>
                  </a:cubicBezTo>
                  <a:cubicBezTo>
                    <a:pt x="385733" y="1157040"/>
                    <a:pt x="211028" y="1155770"/>
                    <a:pt x="48260" y="1155770"/>
                  </a:cubicBezTo>
                  <a:cubicBezTo>
                    <a:pt x="38100" y="1155770"/>
                    <a:pt x="29210" y="1155770"/>
                    <a:pt x="19050" y="1154500"/>
                  </a:cubicBezTo>
                  <a:cubicBezTo>
                    <a:pt x="10160" y="1153230"/>
                    <a:pt x="5080" y="1146880"/>
                    <a:pt x="7620" y="1137990"/>
                  </a:cubicBezTo>
                  <a:cubicBezTo>
                    <a:pt x="16510" y="1106279"/>
                    <a:pt x="12700" y="1085429"/>
                    <a:pt x="11430" y="1063746"/>
                  </a:cubicBezTo>
                  <a:cubicBezTo>
                    <a:pt x="10160" y="1019544"/>
                    <a:pt x="6350" y="976177"/>
                    <a:pt x="7620" y="931975"/>
                  </a:cubicBezTo>
                  <a:cubicBezTo>
                    <a:pt x="5080" y="876932"/>
                    <a:pt x="0" y="195562"/>
                    <a:pt x="7620" y="139684"/>
                  </a:cubicBezTo>
                  <a:cubicBezTo>
                    <a:pt x="8890" y="128842"/>
                    <a:pt x="7620" y="117167"/>
                    <a:pt x="8890" y="106325"/>
                  </a:cubicBezTo>
                  <a:cubicBezTo>
                    <a:pt x="10160" y="88811"/>
                    <a:pt x="12700" y="69629"/>
                    <a:pt x="13970" y="44450"/>
                  </a:cubicBezTo>
                  <a:cubicBezTo>
                    <a:pt x="13970" y="41910"/>
                    <a:pt x="15240" y="39370"/>
                    <a:pt x="16510" y="38100"/>
                  </a:cubicBezTo>
                  <a:cubicBezTo>
                    <a:pt x="38100" y="35560"/>
                    <a:pt x="74540" y="30480"/>
                    <a:pt x="161892" y="29210"/>
                  </a:cubicBezTo>
                  <a:cubicBezTo>
                    <a:pt x="309300" y="25400"/>
                    <a:pt x="456707" y="22860"/>
                    <a:pt x="609574" y="20320"/>
                  </a:cubicBezTo>
                  <a:cubicBezTo>
                    <a:pt x="713306" y="17780"/>
                    <a:pt x="817037" y="16510"/>
                    <a:pt x="915308" y="13970"/>
                  </a:cubicBezTo>
                  <a:cubicBezTo>
                    <a:pt x="1013580" y="11430"/>
                    <a:pt x="1117311" y="8890"/>
                    <a:pt x="1215583" y="8890"/>
                  </a:cubicBezTo>
                  <a:cubicBezTo>
                    <a:pt x="1324774" y="7620"/>
                    <a:pt x="1433965" y="10160"/>
                    <a:pt x="1543155" y="8890"/>
                  </a:cubicBezTo>
                  <a:cubicBezTo>
                    <a:pt x="1679644" y="8890"/>
                    <a:pt x="4152814" y="6350"/>
                    <a:pt x="4289303" y="5080"/>
                  </a:cubicBezTo>
                  <a:cubicBezTo>
                    <a:pt x="4420332" y="3810"/>
                    <a:pt x="4551360" y="2540"/>
                    <a:pt x="4687849" y="2540"/>
                  </a:cubicBezTo>
                  <a:cubicBezTo>
                    <a:pt x="4911690" y="1270"/>
                    <a:pt x="5130072" y="0"/>
                    <a:pt x="5353913" y="0"/>
                  </a:cubicBezTo>
                  <a:cubicBezTo>
                    <a:pt x="5446725" y="0"/>
                    <a:pt x="5544996" y="2540"/>
                    <a:pt x="5637808" y="2540"/>
                  </a:cubicBezTo>
                  <a:cubicBezTo>
                    <a:pt x="5894407" y="3810"/>
                    <a:pt x="6156465" y="5080"/>
                    <a:pt x="6413063" y="7620"/>
                  </a:cubicBezTo>
                  <a:cubicBezTo>
                    <a:pt x="6549552" y="8890"/>
                    <a:pt x="6686039" y="12700"/>
                    <a:pt x="6822528" y="16510"/>
                  </a:cubicBezTo>
                  <a:cubicBezTo>
                    <a:pt x="6855286" y="16510"/>
                    <a:pt x="6888043" y="16510"/>
                    <a:pt x="6915340" y="16510"/>
                  </a:cubicBezTo>
                  <a:cubicBezTo>
                    <a:pt x="6943905" y="17780"/>
                    <a:pt x="6952795" y="20320"/>
                    <a:pt x="6962955" y="21590"/>
                  </a:cubicBezTo>
                  <a:close/>
                  <a:moveTo>
                    <a:pt x="6973115" y="1150690"/>
                  </a:moveTo>
                  <a:cubicBezTo>
                    <a:pt x="6974385" y="1134180"/>
                    <a:pt x="6975655" y="1121480"/>
                    <a:pt x="6975655" y="1108780"/>
                  </a:cubicBezTo>
                  <a:cubicBezTo>
                    <a:pt x="6974385" y="1060410"/>
                    <a:pt x="6973115" y="1016208"/>
                    <a:pt x="6973115" y="968671"/>
                  </a:cubicBezTo>
                  <a:cubicBezTo>
                    <a:pt x="6973115" y="946987"/>
                    <a:pt x="6975655" y="925303"/>
                    <a:pt x="6974385" y="903620"/>
                  </a:cubicBezTo>
                  <a:cubicBezTo>
                    <a:pt x="6974385" y="883604"/>
                    <a:pt x="6973115" y="862754"/>
                    <a:pt x="6971845" y="842738"/>
                  </a:cubicBezTo>
                  <a:cubicBezTo>
                    <a:pt x="6966765" y="811881"/>
                    <a:pt x="6955335" y="173044"/>
                    <a:pt x="6955335" y="142186"/>
                  </a:cubicBezTo>
                  <a:cubicBezTo>
                    <a:pt x="6952795" y="116333"/>
                    <a:pt x="6950255" y="89645"/>
                    <a:pt x="6947715" y="63500"/>
                  </a:cubicBezTo>
                  <a:cubicBezTo>
                    <a:pt x="6946445" y="44450"/>
                    <a:pt x="6945175" y="43180"/>
                    <a:pt x="6898962" y="41910"/>
                  </a:cubicBezTo>
                  <a:cubicBezTo>
                    <a:pt x="6882583" y="41910"/>
                    <a:pt x="6871664" y="41910"/>
                    <a:pt x="6855286" y="40640"/>
                  </a:cubicBezTo>
                  <a:cubicBezTo>
                    <a:pt x="6718797" y="36830"/>
                    <a:pt x="6576849" y="31750"/>
                    <a:pt x="6440361" y="30480"/>
                  </a:cubicBezTo>
                  <a:cubicBezTo>
                    <a:pt x="6107329" y="26670"/>
                    <a:pt x="5768838" y="25400"/>
                    <a:pt x="5435806" y="22860"/>
                  </a:cubicBezTo>
                  <a:cubicBezTo>
                    <a:pt x="5386670" y="22860"/>
                    <a:pt x="5332075" y="22860"/>
                    <a:pt x="5282939" y="22860"/>
                  </a:cubicBezTo>
                  <a:cubicBezTo>
                    <a:pt x="5201045" y="22860"/>
                    <a:pt x="5119153" y="22860"/>
                    <a:pt x="5042719" y="22860"/>
                  </a:cubicBezTo>
                  <a:cubicBezTo>
                    <a:pt x="4868014" y="22860"/>
                    <a:pt x="4693309" y="22860"/>
                    <a:pt x="4524063" y="24130"/>
                  </a:cubicBezTo>
                  <a:cubicBezTo>
                    <a:pt x="4376655" y="25400"/>
                    <a:pt x="1892566" y="29210"/>
                    <a:pt x="1745158" y="29210"/>
                  </a:cubicBezTo>
                  <a:cubicBezTo>
                    <a:pt x="1504939" y="29210"/>
                    <a:pt x="1264719" y="26670"/>
                    <a:pt x="1024499" y="33020"/>
                  </a:cubicBezTo>
                  <a:cubicBezTo>
                    <a:pt x="898930" y="36830"/>
                    <a:pt x="778820" y="36830"/>
                    <a:pt x="658710" y="38100"/>
                  </a:cubicBezTo>
                  <a:cubicBezTo>
                    <a:pt x="451248" y="41910"/>
                    <a:pt x="243785" y="45720"/>
                    <a:pt x="49530" y="50800"/>
                  </a:cubicBezTo>
                  <a:cubicBezTo>
                    <a:pt x="36830" y="50800"/>
                    <a:pt x="34290" y="53340"/>
                    <a:pt x="33020" y="67127"/>
                  </a:cubicBezTo>
                  <a:cubicBezTo>
                    <a:pt x="31750" y="82139"/>
                    <a:pt x="31750" y="97151"/>
                    <a:pt x="30480" y="112163"/>
                  </a:cubicBezTo>
                  <a:cubicBezTo>
                    <a:pt x="29210" y="137182"/>
                    <a:pt x="26670" y="161368"/>
                    <a:pt x="25400" y="186388"/>
                  </a:cubicBezTo>
                  <a:cubicBezTo>
                    <a:pt x="20320" y="213075"/>
                    <a:pt x="26670" y="865256"/>
                    <a:pt x="29210" y="891944"/>
                  </a:cubicBezTo>
                  <a:cubicBezTo>
                    <a:pt x="29210" y="920299"/>
                    <a:pt x="29210" y="949489"/>
                    <a:pt x="30480" y="977845"/>
                  </a:cubicBezTo>
                  <a:cubicBezTo>
                    <a:pt x="30480" y="998694"/>
                    <a:pt x="33020" y="1019544"/>
                    <a:pt x="33020" y="1040394"/>
                  </a:cubicBezTo>
                  <a:cubicBezTo>
                    <a:pt x="33020" y="1062912"/>
                    <a:pt x="33020" y="1085429"/>
                    <a:pt x="31750" y="1108780"/>
                  </a:cubicBezTo>
                  <a:cubicBezTo>
                    <a:pt x="31750" y="1112590"/>
                    <a:pt x="31750" y="1115130"/>
                    <a:pt x="31750" y="1118940"/>
                  </a:cubicBezTo>
                  <a:cubicBezTo>
                    <a:pt x="31750" y="1129100"/>
                    <a:pt x="35560" y="1132910"/>
                    <a:pt x="44450" y="1132910"/>
                  </a:cubicBezTo>
                  <a:cubicBezTo>
                    <a:pt x="85459" y="1132910"/>
                    <a:pt x="161892" y="1134180"/>
                    <a:pt x="232866" y="1134180"/>
                  </a:cubicBezTo>
                  <a:cubicBezTo>
                    <a:pt x="336597" y="1134180"/>
                    <a:pt x="445788" y="1131640"/>
                    <a:pt x="549519" y="1134180"/>
                  </a:cubicBezTo>
                  <a:cubicBezTo>
                    <a:pt x="718765" y="1137990"/>
                    <a:pt x="888011" y="1140530"/>
                    <a:pt x="1057256" y="1139260"/>
                  </a:cubicBezTo>
                  <a:cubicBezTo>
                    <a:pt x="1166447" y="1137990"/>
                    <a:pt x="1270178" y="1140530"/>
                    <a:pt x="1379369" y="1140530"/>
                  </a:cubicBezTo>
                  <a:cubicBezTo>
                    <a:pt x="1537696" y="1140530"/>
                    <a:pt x="1696022" y="1139260"/>
                    <a:pt x="1854349" y="1140530"/>
                  </a:cubicBezTo>
                  <a:cubicBezTo>
                    <a:pt x="2089109" y="1141800"/>
                    <a:pt x="4666011" y="1131640"/>
                    <a:pt x="4906231" y="1134180"/>
                  </a:cubicBezTo>
                  <a:cubicBezTo>
                    <a:pt x="5009962" y="1135450"/>
                    <a:pt x="5113693" y="1136720"/>
                    <a:pt x="5211965" y="1136720"/>
                  </a:cubicBezTo>
                  <a:cubicBezTo>
                    <a:pt x="5392130" y="1139260"/>
                    <a:pt x="5566834" y="1135450"/>
                    <a:pt x="5746999" y="1139260"/>
                  </a:cubicBezTo>
                  <a:cubicBezTo>
                    <a:pt x="5894407" y="1141800"/>
                    <a:pt x="6041814" y="1141800"/>
                    <a:pt x="6189222" y="1144340"/>
                  </a:cubicBezTo>
                  <a:cubicBezTo>
                    <a:pt x="6407603" y="1148150"/>
                    <a:pt x="6625985" y="1150690"/>
                    <a:pt x="6844366" y="1151960"/>
                  </a:cubicBezTo>
                  <a:cubicBezTo>
                    <a:pt x="6926260" y="1151960"/>
                    <a:pt x="6952795" y="1150690"/>
                    <a:pt x="6973115" y="1150690"/>
                  </a:cubicBezTo>
                  <a:close/>
                </a:path>
              </a:pathLst>
            </a:custGeom>
            <a:grp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sp>
      </p:grpSp>
      <p:pic>
        <p:nvPicPr>
          <p:cNvPr id="5" name="Picture 23">
            <a:extLst>
              <a:ext uri="{FF2B5EF4-FFF2-40B4-BE49-F238E27FC236}">
                <a16:creationId xmlns:a16="http://schemas.microsoft.com/office/drawing/2014/main" id="{BED53C97-539A-C5B6-C7EC-5B9E5920667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813764" y="1995102"/>
            <a:ext cx="891371" cy="891371"/>
          </a:xfrm>
          <a:prstGeom prst="rect">
            <a:avLst/>
          </a:prstGeom>
        </p:spPr>
      </p:pic>
      <p:sp>
        <p:nvSpPr>
          <p:cNvPr id="7" name="TextBox 6">
            <a:extLst>
              <a:ext uri="{FF2B5EF4-FFF2-40B4-BE49-F238E27FC236}">
                <a16:creationId xmlns:a16="http://schemas.microsoft.com/office/drawing/2014/main" id="{7AD268A5-7FE0-6431-7B8C-42F7DBAA4CAA}"/>
              </a:ext>
            </a:extLst>
          </p:cNvPr>
          <p:cNvSpPr txBox="1"/>
          <p:nvPr/>
        </p:nvSpPr>
        <p:spPr>
          <a:xfrm>
            <a:off x="2633376" y="1766946"/>
            <a:ext cx="6925248" cy="51046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4507"/>
              </a:lnSpc>
            </a:pPr>
            <a:r>
              <a:rPr lang="en-US" sz="2800" b="1" dirty="0">
                <a:latin typeface="UTM Avo" panose="02040603050506020204" pitchFamily="18"/>
                <a:cs typeface="Arial" panose="020B0604020202020204" pitchFamily="34" charset="0"/>
              </a:rPr>
              <a:t>HƯỚNG DẪN VỀ NHÀ</a:t>
            </a:r>
          </a:p>
        </p:txBody>
      </p:sp>
      <p:sp>
        <p:nvSpPr>
          <p:cNvPr id="8" name="Freeform 5">
            <a:extLst>
              <a:ext uri="{FF2B5EF4-FFF2-40B4-BE49-F238E27FC236}">
                <a16:creationId xmlns:a16="http://schemas.microsoft.com/office/drawing/2014/main" id="{4BB05851-B120-4317-5507-812028309B1B}"/>
              </a:ext>
            </a:extLst>
          </p:cNvPr>
          <p:cNvSpPr/>
          <p:nvPr/>
        </p:nvSpPr>
        <p:spPr>
          <a:xfrm>
            <a:off x="3356245" y="4171606"/>
            <a:ext cx="5829875" cy="1209939"/>
          </a:xfrm>
          <a:custGeom>
            <a:avLst/>
            <a:gdLst/>
            <a:ahLst/>
            <a:cxnLst/>
            <a:rect l="l" t="t" r="r" b="b"/>
            <a:pathLst>
              <a:path w="6968035" h="1141800">
                <a:moveTo>
                  <a:pt x="6968035" y="1141800"/>
                </a:moveTo>
                <a:lnTo>
                  <a:pt x="0" y="1134180"/>
                </a:lnTo>
                <a:lnTo>
                  <a:pt x="0" y="409233"/>
                </a:lnTo>
                <a:lnTo>
                  <a:pt x="17780" y="19050"/>
                </a:lnTo>
                <a:lnTo>
                  <a:pt x="3472781" y="0"/>
                </a:lnTo>
                <a:lnTo>
                  <a:pt x="6948985" y="5080"/>
                </a:lnTo>
                <a:close/>
              </a:path>
            </a:pathLst>
          </a:custGeom>
          <a:solidFill>
            <a:schemeClr val="accent2">
              <a:lumMod val="20000"/>
              <a:lumOff val="80000"/>
            </a:schemeClr>
          </a:solid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sp>
      <p:sp>
        <p:nvSpPr>
          <p:cNvPr id="9" name="TextBox 8">
            <a:extLst>
              <a:ext uri="{FF2B5EF4-FFF2-40B4-BE49-F238E27FC236}">
                <a16:creationId xmlns:a16="http://schemas.microsoft.com/office/drawing/2014/main" id="{AE19181B-83B5-F231-98F7-C63BCB52D0DB}"/>
              </a:ext>
            </a:extLst>
          </p:cNvPr>
          <p:cNvSpPr txBox="1"/>
          <p:nvPr/>
        </p:nvSpPr>
        <p:spPr>
          <a:xfrm>
            <a:off x="3622815" y="2778031"/>
            <a:ext cx="5399157" cy="585610"/>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a:spAutoFit/>
          </a:bodyPr>
          <a:lstStyle/>
          <a:p>
            <a:pPr algn="ctr">
              <a:lnSpc>
                <a:spcPct val="150000"/>
              </a:lnSpc>
            </a:pPr>
            <a:r>
              <a:rPr lang="en-US" sz="2438" dirty="0" err="1">
                <a:solidFill>
                  <a:schemeClr val="tx1"/>
                </a:solidFill>
                <a:latin typeface="UTM Avo" panose="02040603050506020204" pitchFamily="18"/>
                <a:cs typeface="Arial" panose="020B0604020202020204" pitchFamily="34" charset="0"/>
              </a:rPr>
              <a:t>Ôn</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lại</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nội</a:t>
            </a:r>
            <a:r>
              <a:rPr lang="en-US" sz="2438" dirty="0">
                <a:solidFill>
                  <a:schemeClr val="tx1"/>
                </a:solidFill>
                <a:latin typeface="UTM Avo" panose="02040603050506020204" pitchFamily="18"/>
                <a:cs typeface="Arial" panose="020B0604020202020204" pitchFamily="34" charset="0"/>
              </a:rPr>
              <a:t> dung </a:t>
            </a:r>
            <a:r>
              <a:rPr lang="en-US" sz="2438" dirty="0" err="1">
                <a:solidFill>
                  <a:schemeClr val="tx1"/>
                </a:solidFill>
                <a:latin typeface="UTM Avo" panose="02040603050506020204" pitchFamily="18"/>
                <a:cs typeface="Arial" panose="020B0604020202020204" pitchFamily="34" charset="0"/>
              </a:rPr>
              <a:t>bài</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học</a:t>
            </a:r>
            <a:r>
              <a:rPr lang="en-US" sz="2438" dirty="0">
                <a:solidFill>
                  <a:schemeClr val="tx1"/>
                </a:solidFill>
                <a:latin typeface="UTM Avo" panose="02040603050506020204" pitchFamily="18"/>
                <a:cs typeface="Arial" panose="020B0604020202020204" pitchFamily="34" charset="0"/>
              </a:rPr>
              <a:t> </a:t>
            </a:r>
            <a:r>
              <a:rPr lang="en-US" sz="2438" err="1">
                <a:solidFill>
                  <a:schemeClr val="tx1"/>
                </a:solidFill>
                <a:latin typeface="UTM Avo" panose="02040603050506020204" pitchFamily="18"/>
                <a:cs typeface="Arial" panose="020B0604020202020204" pitchFamily="34" charset="0"/>
              </a:rPr>
              <a:t>hôm</a:t>
            </a:r>
            <a:r>
              <a:rPr lang="en-US" sz="2438">
                <a:solidFill>
                  <a:schemeClr val="tx1"/>
                </a:solidFill>
                <a:latin typeface="UTM Avo" panose="02040603050506020204" pitchFamily="18"/>
                <a:cs typeface="Arial" panose="020B0604020202020204" pitchFamily="34" charset="0"/>
              </a:rPr>
              <a:t> nay</a:t>
            </a:r>
            <a:endParaRPr lang="en-US" sz="2438" dirty="0">
              <a:solidFill>
                <a:schemeClr val="tx1"/>
              </a:solidFill>
              <a:latin typeface="UTM Avo" panose="02040603050506020204" pitchFamily="18"/>
              <a:cs typeface="Arial" panose="020B0604020202020204" pitchFamily="34" charset="0"/>
            </a:endParaRPr>
          </a:p>
        </p:txBody>
      </p:sp>
      <p:sp>
        <p:nvSpPr>
          <p:cNvPr id="10" name="TextBox 9">
            <a:extLst>
              <a:ext uri="{FF2B5EF4-FFF2-40B4-BE49-F238E27FC236}">
                <a16:creationId xmlns:a16="http://schemas.microsoft.com/office/drawing/2014/main" id="{C2A141C3-E039-CD26-D1AA-6E5D2E4A572B}"/>
              </a:ext>
            </a:extLst>
          </p:cNvPr>
          <p:cNvSpPr txBox="1"/>
          <p:nvPr/>
        </p:nvSpPr>
        <p:spPr>
          <a:xfrm>
            <a:off x="3216140" y="4449875"/>
            <a:ext cx="6212508" cy="585610"/>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a:spAutoFit/>
          </a:bodyPr>
          <a:lstStyle/>
          <a:p>
            <a:pPr algn="ctr">
              <a:lnSpc>
                <a:spcPct val="150000"/>
              </a:lnSpc>
            </a:pPr>
            <a:r>
              <a:rPr lang="en-US" sz="2438" dirty="0" err="1">
                <a:solidFill>
                  <a:schemeClr val="tx1"/>
                </a:solidFill>
                <a:latin typeface="UTM Avo" panose="02040603050506020204" pitchFamily="18"/>
                <a:cs typeface="Arial" panose="020B0604020202020204" pitchFamily="34" charset="0"/>
              </a:rPr>
              <a:t>Chuẩn</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bị</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bài</a:t>
            </a:r>
            <a:r>
              <a:rPr lang="en-US" sz="2438" dirty="0">
                <a:solidFill>
                  <a:schemeClr val="tx1"/>
                </a:solidFill>
                <a:latin typeface="UTM Avo" panose="02040603050506020204" pitchFamily="18"/>
                <a:cs typeface="Arial" panose="020B0604020202020204" pitchFamily="34" charset="0"/>
              </a:rPr>
              <a:t>: </a:t>
            </a:r>
            <a:r>
              <a:rPr lang="en-US" sz="2438" b="1" dirty="0" err="1">
                <a:solidFill>
                  <a:schemeClr val="tx1"/>
                </a:solidFill>
                <a:latin typeface="UTM Avo" panose="02040603050506020204" pitchFamily="18"/>
                <a:cs typeface="Arial" panose="020B0604020202020204" pitchFamily="34" charset="0"/>
              </a:rPr>
              <a:t>Thực</a:t>
            </a:r>
            <a:r>
              <a:rPr lang="en-US" sz="2438" b="1" dirty="0">
                <a:solidFill>
                  <a:schemeClr val="tx1"/>
                </a:solidFill>
                <a:latin typeface="UTM Avo" panose="02040603050506020204" pitchFamily="18"/>
                <a:cs typeface="Arial" panose="020B0604020202020204" pitchFamily="34" charset="0"/>
              </a:rPr>
              <a:t> </a:t>
            </a:r>
            <a:r>
              <a:rPr lang="en-US" sz="2438" b="1" dirty="0" err="1">
                <a:solidFill>
                  <a:schemeClr val="tx1"/>
                </a:solidFill>
                <a:latin typeface="UTM Avo" panose="02040603050506020204" pitchFamily="18"/>
                <a:cs typeface="Arial" panose="020B0604020202020204" pitchFamily="34" charset="0"/>
              </a:rPr>
              <a:t>hành</a:t>
            </a:r>
            <a:r>
              <a:rPr lang="en-US" sz="2438" b="1" dirty="0">
                <a:solidFill>
                  <a:schemeClr val="tx1"/>
                </a:solidFill>
                <a:latin typeface="UTM Avo" panose="02040603050506020204" pitchFamily="18"/>
                <a:cs typeface="Arial" panose="020B0604020202020204" pitchFamily="34" charset="0"/>
              </a:rPr>
              <a:t> </a:t>
            </a:r>
            <a:r>
              <a:rPr lang="en-US" sz="2438" b="1" err="1">
                <a:solidFill>
                  <a:schemeClr val="tx1"/>
                </a:solidFill>
                <a:latin typeface="UTM Avo" panose="02040603050506020204" pitchFamily="18"/>
                <a:cs typeface="Arial" panose="020B0604020202020204" pitchFamily="34" charset="0"/>
              </a:rPr>
              <a:t>tiếng</a:t>
            </a:r>
            <a:r>
              <a:rPr lang="en-US" sz="2438" b="1">
                <a:solidFill>
                  <a:schemeClr val="tx1"/>
                </a:solidFill>
                <a:latin typeface="UTM Avo" panose="02040603050506020204" pitchFamily="18"/>
                <a:cs typeface="Arial" panose="020B0604020202020204" pitchFamily="34" charset="0"/>
              </a:rPr>
              <a:t> Việt</a:t>
            </a:r>
            <a:endParaRPr lang="en-US" sz="2438" b="1" dirty="0">
              <a:solidFill>
                <a:schemeClr val="tx1"/>
              </a:solidFill>
              <a:latin typeface="UTM Avo" panose="02040603050506020204" pitchFamily="18"/>
              <a:cs typeface="Arial" panose="020B0604020202020204" pitchFamily="34" charset="0"/>
            </a:endParaRPr>
          </a:p>
        </p:txBody>
      </p:sp>
      <p:pic>
        <p:nvPicPr>
          <p:cNvPr id="11" name="Picture 10">
            <a:extLst>
              <a:ext uri="{FF2B5EF4-FFF2-40B4-BE49-F238E27FC236}">
                <a16:creationId xmlns:a16="http://schemas.microsoft.com/office/drawing/2014/main" id="{B1400C9B-47F0-4FE7-0C79-6830C9607B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896" y="2648968"/>
            <a:ext cx="2200070" cy="3863252"/>
          </a:xfrm>
          <a:prstGeom prst="rect">
            <a:avLst/>
          </a:prstGeom>
        </p:spPr>
      </p:pic>
      <p:pic>
        <p:nvPicPr>
          <p:cNvPr id="12" name="Picture 23">
            <a:extLst>
              <a:ext uri="{FF2B5EF4-FFF2-40B4-BE49-F238E27FC236}">
                <a16:creationId xmlns:a16="http://schemas.microsoft.com/office/drawing/2014/main" id="{BCF7CAC4-836A-2ED7-1429-06A6E45AB83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813763" y="3693664"/>
            <a:ext cx="891371" cy="891371"/>
          </a:xfrm>
          <a:prstGeom prst="rect">
            <a:avLst/>
          </a:prstGeom>
        </p:spPr>
      </p:pic>
    </p:spTree>
    <p:extLst>
      <p:ext uri="{BB962C8B-B14F-4D97-AF65-F5344CB8AC3E}">
        <p14:creationId xmlns:p14="http://schemas.microsoft.com/office/powerpoint/2010/main" val="332999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9"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9"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dissolv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0" name="Google Shape;370;p21"/>
          <p:cNvSpPr txBox="1"/>
          <p:nvPr/>
        </p:nvSpPr>
        <p:spPr>
          <a:xfrm>
            <a:off x="462105" y="912740"/>
            <a:ext cx="11367083" cy="95032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Arial"/>
                <a:ea typeface="Arial"/>
                <a:cs typeface="Arial"/>
                <a:sym typeface="Arial"/>
              </a:rPr>
              <a:t>Like fanpage Hoc10 - Học 1 biết 10 để nhận thêm nhiều tài liệu giảng dạy</a:t>
            </a:r>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Arial"/>
                <a:ea typeface="Arial"/>
                <a:cs typeface="Arial"/>
                <a:sym typeface="Arial"/>
              </a:rPr>
              <a:t>theo đường link:  </a:t>
            </a:r>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2" name="Google Shape;372;p21">
            <a:hlinkClick r:id="rId3"/>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sng" strike="noStrike" cap="none">
                <a:solidFill>
                  <a:srgbClr val="843C0C"/>
                </a:solidFill>
                <a:latin typeface="Arial"/>
                <a:ea typeface="Arial"/>
                <a:cs typeface="Arial"/>
                <a:sym typeface="Arial"/>
                <a:hlinkClick r:id="rId3">
                  <a:extLst>
                    <a:ext uri="{A12FA001-AC4F-418D-AE19-62706E023703}">
                      <ahyp:hlinkClr xmlns:ahyp="http://schemas.microsoft.com/office/drawing/2018/hyperlinkcolor" val="tx"/>
                    </a:ext>
                  </a:extLst>
                </a:hlinkClick>
              </a:rPr>
              <a:t>Hoc10 – Học 1 biết 10</a:t>
            </a:r>
            <a:endParaRPr sz="2400" b="1" i="0" u="sng" strike="noStrike" cap="none">
              <a:solidFill>
                <a:srgbClr val="843C0C"/>
              </a:solidFill>
              <a:latin typeface="Arial"/>
              <a:ea typeface="Arial"/>
              <a:cs typeface="Arial"/>
              <a:sym typeface="Arial"/>
            </a:endParaRPr>
          </a:p>
        </p:txBody>
      </p:sp>
      <p:sp>
        <p:nvSpPr>
          <p:cNvPr id="373" name="Google Shape;373;p21"/>
          <p:cNvSpPr txBox="1"/>
          <p:nvPr/>
        </p:nvSpPr>
        <p:spPr>
          <a:xfrm>
            <a:off x="4011326" y="2381351"/>
            <a:ext cx="4321723" cy="48866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Arial"/>
                <a:ea typeface="Arial"/>
                <a:cs typeface="Arial"/>
                <a:sym typeface="Arial"/>
              </a:rPr>
              <a:t>Hoặc truy cập qua QR code</a:t>
            </a:r>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4">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spTree>
  </p:cSld>
  <p:clrMapOvr>
    <a:masterClrMapping/>
  </p:clrMapOvr>
  <p:transition>
    <p:fade/>
  </p:transition>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19</TotalTime>
  <Words>1263</Words>
  <Application>Microsoft Office PowerPoint</Application>
  <PresentationFormat>Widescreen</PresentationFormat>
  <Paragraphs>96</Paragraphs>
  <Slides>30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Calibri</vt:lpstr>
      <vt:lpstr>Arial</vt:lpstr>
      <vt:lpstr>UTM Avo</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4</cp:revision>
  <dcterms:created xsi:type="dcterms:W3CDTF">2023-10-19T01:39:18Z</dcterms:created>
  <dcterms:modified xsi:type="dcterms:W3CDTF">2023-12-20T03:19:27Z</dcterms:modified>
</cp:coreProperties>
</file>